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1"/>
  </p:notesMasterIdLst>
  <p:sldIdLst>
    <p:sldId id="257" r:id="rId2"/>
    <p:sldId id="436" r:id="rId3"/>
    <p:sldId id="259" r:id="rId4"/>
    <p:sldId id="426" r:id="rId5"/>
    <p:sldId id="423" r:id="rId6"/>
    <p:sldId id="431" r:id="rId7"/>
    <p:sldId id="425" r:id="rId8"/>
    <p:sldId id="376" r:id="rId9"/>
    <p:sldId id="296" r:id="rId10"/>
    <p:sldId id="265" r:id="rId11"/>
    <p:sldId id="266" r:id="rId12"/>
    <p:sldId id="267" r:id="rId13"/>
    <p:sldId id="422" r:id="rId14"/>
    <p:sldId id="268" r:id="rId15"/>
    <p:sldId id="269" r:id="rId16"/>
    <p:sldId id="270" r:id="rId17"/>
    <p:sldId id="372" r:id="rId18"/>
    <p:sldId id="271" r:id="rId19"/>
    <p:sldId id="272" r:id="rId20"/>
    <p:sldId id="283" r:id="rId21"/>
    <p:sldId id="284" r:id="rId22"/>
    <p:sldId id="427" r:id="rId23"/>
    <p:sldId id="273" r:id="rId24"/>
    <p:sldId id="274" r:id="rId25"/>
    <p:sldId id="393" r:id="rId26"/>
    <p:sldId id="277" r:id="rId27"/>
    <p:sldId id="278" r:id="rId28"/>
    <p:sldId id="279" r:id="rId29"/>
    <p:sldId id="280" r:id="rId30"/>
    <p:sldId id="371" r:id="rId31"/>
    <p:sldId id="281" r:id="rId32"/>
    <p:sldId id="282" r:id="rId33"/>
    <p:sldId id="377" r:id="rId34"/>
    <p:sldId id="378" r:id="rId35"/>
    <p:sldId id="387" r:id="rId36"/>
    <p:sldId id="388" r:id="rId37"/>
    <p:sldId id="390" r:id="rId38"/>
    <p:sldId id="391" r:id="rId39"/>
    <p:sldId id="389" r:id="rId40"/>
    <p:sldId id="392" r:id="rId41"/>
    <p:sldId id="394" r:id="rId42"/>
    <p:sldId id="433" r:id="rId43"/>
    <p:sldId id="286" r:id="rId44"/>
    <p:sldId id="435" r:id="rId45"/>
    <p:sldId id="287" r:id="rId46"/>
    <p:sldId id="288" r:id="rId47"/>
    <p:sldId id="432" r:id="rId48"/>
    <p:sldId id="291" r:id="rId49"/>
    <p:sldId id="428" r:id="rId50"/>
    <p:sldId id="429" r:id="rId51"/>
    <p:sldId id="430" r:id="rId52"/>
    <p:sldId id="292" r:id="rId53"/>
    <p:sldId id="293" r:id="rId54"/>
    <p:sldId id="294" r:id="rId55"/>
    <p:sldId id="290" r:id="rId56"/>
    <p:sldId id="289" r:id="rId57"/>
    <p:sldId id="434" r:id="rId58"/>
    <p:sldId id="295" r:id="rId59"/>
    <p:sldId id="43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7BFBB5-56F2-496C-9524-6587B02E1D84}">
          <p14:sldIdLst>
            <p14:sldId id="257"/>
            <p14:sldId id="436"/>
            <p14:sldId id="259"/>
            <p14:sldId id="426"/>
            <p14:sldId id="423"/>
            <p14:sldId id="431"/>
            <p14:sldId id="425"/>
            <p14:sldId id="376"/>
          </p14:sldIdLst>
        </p14:section>
        <p14:section name="Exercises" id="{288DA610-B808-4478-8824-64CA0E863CC4}">
          <p14:sldIdLst>
            <p14:sldId id="296"/>
            <p14:sldId id="265"/>
            <p14:sldId id="266"/>
            <p14:sldId id="267"/>
            <p14:sldId id="422"/>
            <p14:sldId id="268"/>
            <p14:sldId id="269"/>
            <p14:sldId id="270"/>
            <p14:sldId id="372"/>
            <p14:sldId id="271"/>
            <p14:sldId id="272"/>
            <p14:sldId id="283"/>
            <p14:sldId id="284"/>
            <p14:sldId id="427"/>
            <p14:sldId id="273"/>
            <p14:sldId id="274"/>
            <p14:sldId id="393"/>
            <p14:sldId id="277"/>
            <p14:sldId id="278"/>
            <p14:sldId id="279"/>
            <p14:sldId id="280"/>
            <p14:sldId id="371"/>
            <p14:sldId id="281"/>
            <p14:sldId id="282"/>
            <p14:sldId id="377"/>
            <p14:sldId id="378"/>
            <p14:sldId id="387"/>
            <p14:sldId id="388"/>
            <p14:sldId id="390"/>
            <p14:sldId id="391"/>
            <p14:sldId id="389"/>
            <p14:sldId id="392"/>
            <p14:sldId id="394"/>
            <p14:sldId id="433"/>
            <p14:sldId id="286"/>
            <p14:sldId id="435"/>
            <p14:sldId id="287"/>
            <p14:sldId id="288"/>
            <p14:sldId id="432"/>
            <p14:sldId id="291"/>
            <p14:sldId id="428"/>
            <p14:sldId id="429"/>
            <p14:sldId id="430"/>
            <p14:sldId id="292"/>
            <p14:sldId id="293"/>
            <p14:sldId id="294"/>
            <p14:sldId id="290"/>
            <p14:sldId id="289"/>
            <p14:sldId id="434"/>
            <p14:sldId id="295"/>
            <p14:sldId id="4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80" autoAdjust="0"/>
  </p:normalViewPr>
  <p:slideViewPr>
    <p:cSldViewPr>
      <p:cViewPr varScale="1">
        <p:scale>
          <a:sx n="68" d="100"/>
          <a:sy n="68" d="100"/>
        </p:scale>
        <p:origin x="124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42</a:t>
            </a:fld>
            <a:endParaRPr lang="en-US"/>
          </a:p>
        </p:txBody>
      </p:sp>
    </p:spTree>
    <p:extLst>
      <p:ext uri="{BB962C8B-B14F-4D97-AF65-F5344CB8AC3E}">
        <p14:creationId xmlns:p14="http://schemas.microsoft.com/office/powerpoint/2010/main" val="426711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57</a:t>
            </a:fld>
            <a:endParaRPr lang="en-US"/>
          </a:p>
        </p:txBody>
      </p:sp>
    </p:spTree>
    <p:extLst>
      <p:ext uri="{BB962C8B-B14F-4D97-AF65-F5344CB8AC3E}">
        <p14:creationId xmlns:p14="http://schemas.microsoft.com/office/powerpoint/2010/main" val="244042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25701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a:p>
        </p:txBody>
      </p:sp>
    </p:spTree>
    <p:extLst>
      <p:ext uri="{BB962C8B-B14F-4D97-AF65-F5344CB8AC3E}">
        <p14:creationId xmlns:p14="http://schemas.microsoft.com/office/powerpoint/2010/main" val="311525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274662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375255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326423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a:p>
        </p:txBody>
      </p:sp>
    </p:spTree>
    <p:extLst>
      <p:ext uri="{BB962C8B-B14F-4D97-AF65-F5344CB8AC3E}">
        <p14:creationId xmlns:p14="http://schemas.microsoft.com/office/powerpoint/2010/main" val="45235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a:p>
        </p:txBody>
      </p:sp>
    </p:spTree>
    <p:extLst>
      <p:ext uri="{BB962C8B-B14F-4D97-AF65-F5344CB8AC3E}">
        <p14:creationId xmlns:p14="http://schemas.microsoft.com/office/powerpoint/2010/main" val="104777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6485147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firmware.intel.com/projects/minnowboard-max"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tianocore.sourceforge.net/wiki/Using_EDK_II_with_Native_GCC"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svn.code.sf.net/p/edk2/code/branches/UDK2014.SP1/"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firmware.intel.com/develop/intel-uefi-tools-and-utilities/intel-uefi-development-kit-debugger-tool"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expat.sourceforge.net/"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tianocore.sourceforge.net/wiki/UEFI_Driver_Wizard" TargetMode="External"/><Relationship Id="rId2" Type="http://schemas.openxmlformats.org/officeDocument/2006/relationships/hyperlink" Target="http://tianocore.sourceforge.net/wiki/EDK_II_User_Documentation"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tianocore.sourceforge.net/wiki/Creating_a_Shell_Application"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hyperlink" Target="http://wiki.phoenix.com/wiki/index.php/EFI_RUNTIME_SERVICES"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sourceforge.net/projects/edk2/files/"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b="1" dirty="0"/>
            </a:br>
            <a:br>
              <a:rPr lang="en-US" sz="3200" b="1" dirty="0"/>
            </a:br>
            <a:r>
              <a:rPr lang="en-US" sz="2400" b="1" dirty="0">
                <a:solidFill>
                  <a:schemeClr val="bg1"/>
                </a:solidFill>
              </a:rPr>
              <a:t>Section 5. Hands-On Learning of EFI Environment</a:t>
            </a:r>
            <a:endParaRPr lang="en-US" sz="2400" dirty="0">
              <a:solidFill>
                <a:schemeClr val="bg1"/>
              </a:solidFill>
              <a:latin typeface="+mn-lt"/>
            </a:endParaRPr>
          </a:p>
        </p:txBody>
      </p:sp>
      <p:sp>
        <p:nvSpPr>
          <p:cNvPr id="4" name="Rectangle 3"/>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Outline</a:t>
            </a:r>
          </a:p>
        </p:txBody>
      </p:sp>
      <p:sp>
        <p:nvSpPr>
          <p:cNvPr id="3" name="Content Placeholder 2"/>
          <p:cNvSpPr>
            <a:spLocks noGrp="1"/>
          </p:cNvSpPr>
          <p:nvPr>
            <p:ph idx="1"/>
          </p:nvPr>
        </p:nvSpPr>
        <p:spPr/>
        <p:txBody>
          <a:bodyPr/>
          <a:lstStyle/>
          <a:p>
            <a:r>
              <a:rPr lang="en-US" sz="2000" dirty="0">
                <a:latin typeface="Neo Sans Intel" panose="020B0504020202020204" pitchFamily="34" charset="0"/>
              </a:rPr>
              <a:t>Pre-requirement: Boot your system from USB stick. Connect your system to </a:t>
            </a:r>
            <a:r>
              <a:rPr lang="en-US" sz="2000" dirty="0" err="1">
                <a:latin typeface="Neo Sans Intel" panose="020B0504020202020204" pitchFamily="34" charset="0"/>
              </a:rPr>
              <a:t>minnowboard</a:t>
            </a:r>
            <a:r>
              <a:rPr lang="en-US" sz="2000" dirty="0">
                <a:latin typeface="Neo Sans Intel" panose="020B0504020202020204" pitchFamily="34" charset="0"/>
              </a:rPr>
              <a:t> through Ethernet cable and change IP address of your system to 192.168.1.1/24</a:t>
            </a:r>
            <a:endParaRPr lang="en-US" dirty="0">
              <a:latin typeface="Neo Sans Intel" panose="020B0504020202020204" pitchFamily="34" charset="0"/>
            </a:endParaRPr>
          </a:p>
          <a:p>
            <a:pPr marL="457200" indent="-457200">
              <a:buAutoNum type="arabicPeriod"/>
            </a:pPr>
            <a:r>
              <a:rPr lang="en-US" dirty="0">
                <a:latin typeface="Neo Sans Intel" panose="020B0504020202020204" pitchFamily="34" charset="0"/>
              </a:rPr>
              <a:t>Build open source EDK2 BIOS image for </a:t>
            </a:r>
            <a:r>
              <a:rPr lang="en-US" dirty="0" err="1">
                <a:latin typeface="Neo Sans Intel" panose="020B0504020202020204" pitchFamily="34" charset="0"/>
              </a:rPr>
              <a:t>MinnowBoard</a:t>
            </a:r>
            <a:r>
              <a:rPr lang="en-US" dirty="0">
                <a:latin typeface="Neo Sans Intel" panose="020B0504020202020204" pitchFamily="34" charset="0"/>
              </a:rPr>
              <a:t> on your system</a:t>
            </a:r>
          </a:p>
          <a:p>
            <a:pPr marL="457200" indent="-457200">
              <a:buAutoNum type="arabicPeriod"/>
            </a:pPr>
            <a:r>
              <a:rPr lang="en-US" dirty="0">
                <a:latin typeface="Neo Sans Intel" panose="020B0504020202020204" pitchFamily="34" charset="0"/>
              </a:rPr>
              <a:t>Copy newly build Flash image to </a:t>
            </a:r>
            <a:r>
              <a:rPr lang="en-US" dirty="0" err="1">
                <a:latin typeface="Neo Sans Intel" panose="020B0504020202020204" pitchFamily="34" charset="0"/>
              </a:rPr>
              <a:t>MinnowBoard</a:t>
            </a:r>
            <a:r>
              <a:rPr lang="en-US" dirty="0">
                <a:latin typeface="Neo Sans Intel" panose="020B0504020202020204" pitchFamily="34" charset="0"/>
              </a:rPr>
              <a:t> (use </a:t>
            </a:r>
            <a:r>
              <a:rPr lang="en-US" dirty="0" err="1">
                <a:latin typeface="Courier New" panose="02070309020205020404" pitchFamily="49" charset="0"/>
                <a:cs typeface="Courier New" panose="02070309020205020404" pitchFamily="49" charset="0"/>
              </a:rPr>
              <a:t>scp</a:t>
            </a:r>
            <a:r>
              <a:rPr lang="en-US" dirty="0">
                <a:latin typeface="Neo Sans Intel" panose="020B0504020202020204" pitchFamily="34" charset="0"/>
              </a:rPr>
              <a:t> command for it)</a:t>
            </a:r>
          </a:p>
          <a:p>
            <a:pPr marL="457200" indent="-457200">
              <a:buAutoNum type="arabicPeriod"/>
            </a:pPr>
            <a:r>
              <a:rPr lang="en-US" dirty="0"/>
              <a:t>Flash it onto SPI using CHIPSEC</a:t>
            </a:r>
          </a:p>
          <a:p>
            <a:pPr marL="457200" indent="-457200">
              <a:buAutoNum type="arabicPeriod"/>
            </a:pPr>
            <a:r>
              <a:rPr lang="en-US" dirty="0"/>
              <a:t>Read SPI image using CHIPSEC</a:t>
            </a:r>
          </a:p>
          <a:p>
            <a:pPr marL="457200" indent="-457200">
              <a:buAutoNum type="arabicPeriod"/>
            </a:pPr>
            <a:r>
              <a:rPr lang="en-US" dirty="0"/>
              <a:t>Read SPI image using </a:t>
            </a:r>
            <a:r>
              <a:rPr lang="en-US" dirty="0" err="1"/>
              <a:t>Dediprog</a:t>
            </a:r>
            <a:r>
              <a:rPr lang="en-US" dirty="0"/>
              <a:t> HW SPI Flash programmer (optional) </a:t>
            </a:r>
            <a:endParaRPr lang="en-US" dirty="0">
              <a:latin typeface="Neo Sans Intel" panose="020B0504020202020204" pitchFamily="34" charset="0"/>
            </a:endParaRPr>
          </a:p>
          <a:p>
            <a:pPr marL="457200" indent="-457200">
              <a:buAutoNum type="arabicPeriod"/>
            </a:pPr>
            <a:endParaRPr lang="en-US" dirty="0">
              <a:latin typeface="Neo Sans Intel" panose="020B0504020202020204" pitchFamily="34" charset="0"/>
            </a:endParaRPr>
          </a:p>
          <a:p>
            <a:pPr marL="457200" indent="-457200">
              <a:buAutoNum type="arabicPeriod"/>
            </a:pPr>
            <a:endParaRPr lang="en-US" dirty="0"/>
          </a:p>
        </p:txBody>
      </p:sp>
    </p:spTree>
    <p:extLst>
      <p:ext uri="{BB962C8B-B14F-4D97-AF65-F5344CB8AC3E}">
        <p14:creationId xmlns:p14="http://schemas.microsoft.com/office/powerpoint/2010/main" val="295203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MinnowBoard</a:t>
            </a:r>
            <a:r>
              <a:rPr lang="en-US" dirty="0"/>
              <a:t> MAX Build Resources</a:t>
            </a:r>
            <a:br>
              <a:rPr lang="en-US" dirty="0"/>
            </a:br>
            <a:endParaRPr lang="en-US" dirty="0"/>
          </a:p>
        </p:txBody>
      </p:sp>
      <p:sp>
        <p:nvSpPr>
          <p:cNvPr id="3" name="Content Placeholder 2"/>
          <p:cNvSpPr>
            <a:spLocks noGrp="1"/>
          </p:cNvSpPr>
          <p:nvPr>
            <p:ph idx="1"/>
          </p:nvPr>
        </p:nvSpPr>
        <p:spPr/>
        <p:txBody>
          <a:bodyPr/>
          <a:lstStyle/>
          <a:p>
            <a:r>
              <a:rPr lang="en-US" sz="2000" dirty="0">
                <a:latin typeface="+mj-lt"/>
                <a:cs typeface="Courier New" pitchFamily="49" charset="0"/>
              </a:rPr>
              <a:t>Documents, Release Nodes, </a:t>
            </a:r>
            <a:r>
              <a:rPr lang="en-US" sz="2000" dirty="0"/>
              <a:t>Pre-built Firmware Binary images</a:t>
            </a:r>
            <a:r>
              <a:rPr lang="en-US" sz="2000" dirty="0">
                <a:latin typeface="+mj-lt"/>
                <a:cs typeface="Courier New" pitchFamily="49" charset="0"/>
              </a:rPr>
              <a:t>, Buildable Development Tree, </a:t>
            </a:r>
            <a:r>
              <a:rPr lang="en-US" sz="2000" dirty="0"/>
              <a:t>Flash Update Utilities:</a:t>
            </a:r>
          </a:p>
          <a:p>
            <a:r>
              <a:rPr lang="en-US" sz="2000" dirty="0">
                <a:latin typeface="Courier New" pitchFamily="49" charset="0"/>
                <a:cs typeface="Courier New" pitchFamily="49" charset="0"/>
                <a:hlinkClick r:id="rId3"/>
              </a:rPr>
              <a:t>http://firmware.intel.com/projects/minnowboard-max</a:t>
            </a:r>
            <a:endParaRPr lang="en-US" sz="2000" dirty="0">
              <a:latin typeface="Courier New" pitchFamily="49" charset="0"/>
              <a:cs typeface="Courier New" pitchFamily="49" charset="0"/>
            </a:endParaRPr>
          </a:p>
          <a:p>
            <a:endParaRPr lang="en-US" sz="2000" dirty="0">
              <a:latin typeface="+mj-lt"/>
              <a:cs typeface="Courier New" pitchFamily="49" charset="0"/>
            </a:endParaRPr>
          </a:p>
          <a:p>
            <a:r>
              <a:rPr lang="en-US" sz="2000" dirty="0">
                <a:latin typeface="+mj-lt"/>
                <a:cs typeface="Courier New" pitchFamily="49" charset="0"/>
              </a:rPr>
              <a:t>Using EDK II with Native GCC:</a:t>
            </a:r>
          </a:p>
          <a:p>
            <a:r>
              <a:rPr lang="en-US" sz="2000" dirty="0">
                <a:latin typeface="Courier New" panose="02070309020205020404" pitchFamily="49" charset="0"/>
                <a:cs typeface="Courier New" panose="02070309020205020404" pitchFamily="49" charset="0"/>
                <a:hlinkClick r:id="rId4"/>
              </a:rPr>
              <a:t>http://tianocore.sourceforge.net/wiki/Using_EDK_II_with_Native_GCC</a:t>
            </a:r>
            <a:endParaRPr lang="en-US" sz="2000" dirty="0">
              <a:latin typeface="Courier New" panose="02070309020205020404" pitchFamily="49" charset="0"/>
              <a:cs typeface="Courier New" panose="02070309020205020404" pitchFamily="49" charset="0"/>
            </a:endParaRPr>
          </a:p>
          <a:p>
            <a:endParaRPr lang="en-US" sz="2000" dirty="0">
              <a:latin typeface="+mj-lt"/>
              <a:cs typeface="Courier New" pitchFamily="49" charset="0"/>
            </a:endParaRPr>
          </a:p>
          <a:p>
            <a:endParaRPr lang="en-US" sz="2000" dirty="0">
              <a:latin typeface="+mj-lt"/>
              <a:cs typeface="Courier New" pitchFamily="49" charset="0"/>
            </a:endParaRPr>
          </a:p>
          <a:p>
            <a:endParaRPr lang="en-US" sz="2000" dirty="0">
              <a:latin typeface="+mj-lt"/>
              <a:cs typeface="Courier New" pitchFamily="49" charset="0"/>
            </a:endParaRPr>
          </a:p>
          <a:p>
            <a:endParaRPr lang="en-US" sz="2000" dirty="0">
              <a:latin typeface="+mj-lt"/>
              <a:cs typeface="Courier New" pitchFamily="49" charset="0"/>
            </a:endParaRPr>
          </a:p>
          <a:p>
            <a:endParaRPr lang="en-US" sz="2000" dirty="0">
              <a:latin typeface="+mj-lt"/>
              <a:cs typeface="Courier New" pitchFamily="49" charset="0"/>
            </a:endParaRPr>
          </a:p>
        </p:txBody>
      </p:sp>
    </p:spTree>
    <p:extLst>
      <p:ext uri="{BB962C8B-B14F-4D97-AF65-F5344CB8AC3E}">
        <p14:creationId xmlns:p14="http://schemas.microsoft.com/office/powerpoint/2010/main" val="300568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Full Source Tree</a:t>
            </a:r>
          </a:p>
        </p:txBody>
      </p:sp>
      <p:sp>
        <p:nvSpPr>
          <p:cNvPr id="3" name="Content Placeholder 2"/>
          <p:cNvSpPr>
            <a:spLocks noGrp="1"/>
          </p:cNvSpPr>
          <p:nvPr>
            <p:ph idx="1"/>
          </p:nvPr>
        </p:nvSpPr>
        <p:spPr>
          <a:xfrm>
            <a:off x="457200" y="1233194"/>
            <a:ext cx="8229600" cy="4992137"/>
          </a:xfrm>
        </p:spPr>
        <p:txBody>
          <a:bodyPr>
            <a:normAutofit lnSpcReduction="10000"/>
          </a:bodyPr>
          <a:lstStyle/>
          <a:p>
            <a:pPr marL="457200" indent="-457200">
              <a:buFont typeface="+mj-lt"/>
              <a:buAutoNum type="arabicPeriod"/>
            </a:pPr>
            <a:r>
              <a:rPr lang="en-US" dirty="0"/>
              <a:t>Create a new folder (directory) on the root of your local hard drive (development machine) for use as your work space (In USB stick work space: "</a:t>
            </a:r>
            <a:r>
              <a:rPr lang="en-US" dirty="0">
                <a:latin typeface="Courier New" panose="02070309020205020404" pitchFamily="49" charset="0"/>
                <a:cs typeface="Courier New" panose="02070309020205020404" pitchFamily="49" charset="0"/>
              </a:rPr>
              <a:t>/home/user/Desktop/bios</a:t>
            </a:r>
            <a:r>
              <a:rPr lang="en-US" dirty="0"/>
              <a:t>").</a:t>
            </a:r>
          </a:p>
          <a:p>
            <a:pPr marL="457200" indent="-457200">
              <a:buFont typeface="+mj-lt"/>
              <a:buAutoNum type="arabicPeriod"/>
            </a:pPr>
            <a:r>
              <a:rPr lang="en-US" dirty="0"/>
              <a:t>Checkout packages from: </a:t>
            </a:r>
            <a:r>
              <a:rPr lang="en-US" dirty="0">
                <a:hlinkClick r:id="rId2"/>
              </a:rPr>
              <a:t>https://svn.code.sf.net/p/edk2/code/branches/UDK2014.SP1/</a:t>
            </a:r>
            <a:endParaRPr lang="en-US" dirty="0"/>
          </a:p>
          <a:p>
            <a:pPr marL="457200" indent="-457200">
              <a:buFont typeface="+mj-lt"/>
              <a:buAutoNum type="arabicPeriod"/>
            </a:pPr>
            <a:r>
              <a:rPr lang="en-US" dirty="0"/>
              <a:t>Download: </a:t>
            </a:r>
            <a:r>
              <a:rPr lang="en-US" dirty="0">
                <a:latin typeface="Courier New" panose="02070309020205020404" pitchFamily="49" charset="0"/>
                <a:cs typeface="Courier New" panose="02070309020205020404" pitchFamily="49" charset="0"/>
              </a:rPr>
              <a:t>MinnowBoard_MAX-{version}-Binary.Objects.zip</a:t>
            </a:r>
          </a:p>
          <a:p>
            <a:pPr marL="457200" indent="-457200">
              <a:buFont typeface="+mj-lt"/>
              <a:buAutoNum type="arabicPeriod"/>
            </a:pPr>
            <a:r>
              <a:rPr lang="en-US" dirty="0"/>
              <a:t>Download and patch </a:t>
            </a:r>
            <a:r>
              <a:rPr lang="en-US" dirty="0" err="1">
                <a:latin typeface="Courier New" panose="02070309020205020404" pitchFamily="49" charset="0"/>
                <a:cs typeface="Courier New" panose="02070309020205020404" pitchFamily="49" charset="0"/>
              </a:rPr>
              <a:t>openssl</a:t>
            </a: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t>Download </a:t>
            </a:r>
            <a:r>
              <a:rPr lang="en-US" dirty="0">
                <a:latin typeface="Courier New" panose="02070309020205020404" pitchFamily="49" charset="0"/>
                <a:cs typeface="Courier New" panose="02070309020205020404" pitchFamily="49" charset="0"/>
              </a:rPr>
              <a:t>edksetup.sh</a:t>
            </a:r>
          </a:p>
          <a:p>
            <a:pPr marL="457200" indent="-457200">
              <a:buFont typeface="+mj-lt"/>
              <a:buAutoNum type="arabicPeriod"/>
            </a:pPr>
            <a:r>
              <a:rPr lang="en-US" dirty="0"/>
              <a:t>Patch </a:t>
            </a:r>
            <a:r>
              <a:rPr lang="en-US" dirty="0">
                <a:latin typeface="Courier New" panose="02070309020205020404" pitchFamily="49" charset="0"/>
                <a:cs typeface="Courier New" panose="02070309020205020404" pitchFamily="49" charset="0"/>
              </a:rPr>
              <a:t>Vlv2TbltDevicePkg/bld_vlv.sh</a:t>
            </a:r>
            <a:r>
              <a:rPr lang="en-US" dirty="0"/>
              <a:t> depends on GCC version</a:t>
            </a:r>
          </a:p>
          <a:p>
            <a:endParaRPr lang="en-US" dirty="0"/>
          </a:p>
          <a:p>
            <a:r>
              <a:rPr lang="en-US" dirty="0"/>
              <a:t>Or use script: </a:t>
            </a:r>
            <a:r>
              <a:rPr lang="en-US" dirty="0">
                <a:latin typeface="Courier New" panose="02070309020205020404" pitchFamily="49" charset="0"/>
                <a:cs typeface="Courier New" panose="02070309020205020404" pitchFamily="49" charset="0"/>
              </a:rPr>
              <a:t>bios_download_and_build.sh</a:t>
            </a:r>
          </a:p>
        </p:txBody>
      </p:sp>
    </p:spTree>
    <p:extLst>
      <p:ext uri="{BB962C8B-B14F-4D97-AF65-F5344CB8AC3E}">
        <p14:creationId xmlns:p14="http://schemas.microsoft.com/office/powerpoint/2010/main" val="82371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 debug patch</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 Apply debug patch to </a:t>
            </a:r>
            <a:r>
              <a:rPr lang="en-US" dirty="0">
                <a:latin typeface="Courier New" panose="02070309020205020404" pitchFamily="49" charset="0"/>
                <a:cs typeface="Courier New" panose="02070309020205020404" pitchFamily="49" charset="0"/>
              </a:rPr>
              <a:t>Vlv2TbltDevicePkg</a:t>
            </a:r>
            <a:r>
              <a:rPr lang="en-US" dirty="0">
                <a:latin typeface="+mn-lt"/>
                <a:cs typeface="Courier New" panose="02070309020205020404" pitchFamily="49" charset="0"/>
              </a:rPr>
              <a:t> directory:</a:t>
            </a:r>
          </a:p>
          <a:p>
            <a:r>
              <a:rPr lang="en-US" dirty="0">
                <a:latin typeface="Courier New" panose="02070309020205020404" pitchFamily="49" charset="0"/>
                <a:cs typeface="Courier New" panose="02070309020205020404" pitchFamily="49" charset="0"/>
              </a:rPr>
              <a:t>	$cd Vlv2TbltDevicePkg</a:t>
            </a:r>
          </a:p>
          <a:p>
            <a:r>
              <a:rPr lang="en-US" dirty="0">
                <a:latin typeface="Courier New" panose="02070309020205020404" pitchFamily="49" charset="0"/>
                <a:cs typeface="Courier New" panose="02070309020205020404" pitchFamily="49" charset="0"/>
              </a:rPr>
              <a:t>	$patch –p 0 &lt; ~/Desktop/patches/</a:t>
            </a:r>
            <a:r>
              <a:rPr lang="en-US" dirty="0" err="1">
                <a:latin typeface="Courier New" panose="02070309020205020404" pitchFamily="49" charset="0"/>
                <a:cs typeface="Courier New" panose="02070309020205020404" pitchFamily="49" charset="0"/>
              </a:rPr>
              <a:t>debug.patch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$cd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796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a:t>
            </a:r>
            <a:r>
              <a:rPr lang="en-US" dirty="0" err="1"/>
              <a:t>MinnowBoard</a:t>
            </a:r>
            <a:r>
              <a:rPr lang="en-US" dirty="0"/>
              <a:t> UEFI Firmware</a:t>
            </a:r>
          </a:p>
        </p:txBody>
      </p:sp>
      <p:sp>
        <p:nvSpPr>
          <p:cNvPr id="3" name="Content Placeholder 2"/>
          <p:cNvSpPr>
            <a:spLocks noGrp="1"/>
          </p:cNvSpPr>
          <p:nvPr>
            <p:ph idx="1"/>
          </p:nvPr>
        </p:nvSpPr>
        <p:spPr>
          <a:xfrm>
            <a:off x="457199" y="1371600"/>
            <a:ext cx="8686801" cy="5105400"/>
          </a:xfrm>
        </p:spPr>
        <p:txBody>
          <a:bodyPr>
            <a:normAutofit fontScale="92500" lnSpcReduction="10000"/>
          </a:bodyPr>
          <a:lstStyle/>
          <a:p>
            <a:pPr marL="457200" indent="-457200">
              <a:buFont typeface="+mj-lt"/>
              <a:buAutoNum type="arabicPeriod"/>
            </a:pPr>
            <a:r>
              <a:rPr lang="en-US" i="1" dirty="0">
                <a:solidFill>
                  <a:schemeClr val="bg1">
                    <a:lumMod val="50000"/>
                  </a:schemeClr>
                </a:solidFill>
              </a:rPr>
              <a:t>Install </a:t>
            </a:r>
            <a:r>
              <a:rPr lang="en-US" i="1" dirty="0" err="1">
                <a:solidFill>
                  <a:schemeClr val="bg1">
                    <a:lumMod val="50000"/>
                  </a:schemeClr>
                </a:solidFill>
              </a:rPr>
              <a:t>iASL</a:t>
            </a:r>
            <a:r>
              <a:rPr lang="en-US" i="1" dirty="0">
                <a:solidFill>
                  <a:schemeClr val="bg1">
                    <a:lumMod val="50000"/>
                  </a:schemeClr>
                </a:solidFill>
              </a:rPr>
              <a:t> compiler</a:t>
            </a:r>
          </a:p>
          <a:p>
            <a:pPr marL="457200" indent="-457200">
              <a:buAutoNum type="arabicPeriod"/>
            </a:pPr>
            <a:r>
              <a:rPr lang="en-US" i="1" dirty="0">
                <a:solidFill>
                  <a:schemeClr val="bg1">
                    <a:lumMod val="50000"/>
                  </a:schemeClr>
                </a:solidFill>
              </a:rPr>
              <a:t>Install python, </a:t>
            </a:r>
            <a:r>
              <a:rPr lang="en-US" i="1" dirty="0" err="1">
                <a:solidFill>
                  <a:schemeClr val="bg1">
                    <a:lumMod val="50000"/>
                  </a:schemeClr>
                </a:solidFill>
              </a:rPr>
              <a:t>gcc</a:t>
            </a:r>
            <a:r>
              <a:rPr lang="en-US" i="1" dirty="0">
                <a:solidFill>
                  <a:schemeClr val="bg1">
                    <a:lumMod val="50000"/>
                  </a:schemeClr>
                </a:solidFill>
              </a:rPr>
              <a:t>, build-essential, subversion, </a:t>
            </a:r>
            <a:r>
              <a:rPr lang="en-US" i="1" dirty="0" err="1">
                <a:solidFill>
                  <a:schemeClr val="bg1">
                    <a:lumMod val="50000"/>
                  </a:schemeClr>
                </a:solidFill>
              </a:rPr>
              <a:t>uuid-dev</a:t>
            </a:r>
            <a:endParaRPr lang="en-US" i="1" dirty="0">
              <a:solidFill>
                <a:schemeClr val="bg1">
                  <a:lumMod val="50000"/>
                </a:schemeClr>
              </a:solidFill>
            </a:endParaRPr>
          </a:p>
          <a:p>
            <a:pPr marL="457200" lvl="0" indent="-457200">
              <a:buFont typeface="Arial"/>
              <a:buAutoNum type="arabicPeriod"/>
            </a:pPr>
            <a:r>
              <a:rPr lang="en-US" dirty="0">
                <a:solidFill>
                  <a:prstClr val="black"/>
                </a:solidFill>
              </a:rPr>
              <a:t>Run:</a:t>
            </a:r>
            <a:r>
              <a:rPr lang="en-US" sz="2000" dirty="0">
                <a:solidFill>
                  <a:prstClr val="black"/>
                </a:solidFill>
              </a:rPr>
              <a:t> </a:t>
            </a:r>
            <a:r>
              <a:rPr lang="en-US" sz="2000" dirty="0">
                <a:solidFill>
                  <a:prstClr val="black"/>
                </a:solidFill>
                <a:latin typeface="Courier New" panose="02070309020205020404" pitchFamily="49" charset="0"/>
                <a:cs typeface="Courier New" panose="02070309020205020404" pitchFamily="49" charset="0"/>
              </a:rPr>
              <a:t>$source edksetup.sh</a:t>
            </a:r>
            <a:endParaRPr lang="en-US" dirty="0">
              <a:solidFill>
                <a:prstClr val="black"/>
              </a:solidFill>
              <a:latin typeface="Courier New" panose="02070309020205020404" pitchFamily="49" charset="0"/>
              <a:cs typeface="Courier New" panose="02070309020205020404" pitchFamily="49" charset="0"/>
            </a:endParaRPr>
          </a:p>
          <a:p>
            <a:pPr marL="457200" indent="-457200">
              <a:buAutoNum type="arabicPeriod"/>
            </a:pPr>
            <a:r>
              <a:rPr lang="en-US" dirty="0"/>
              <a:t>Run: </a:t>
            </a:r>
          </a:p>
          <a:p>
            <a:r>
              <a:rPr lang="en-US" sz="1800" dirty="0">
                <a:latin typeface="Courier New" panose="02070309020205020404" pitchFamily="49" charset="0"/>
                <a:cs typeface="Courier New" panose="02070309020205020404" pitchFamily="49" charset="0"/>
              </a:rPr>
              <a:t>	$cd Vlv2TbltDevicePkg</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chmod</a:t>
            </a:r>
            <a:r>
              <a:rPr lang="en-US" sz="1800" dirty="0">
                <a:latin typeface="Courier New" panose="02070309020205020404" pitchFamily="49" charset="0"/>
                <a:cs typeface="Courier New" panose="02070309020205020404" pitchFamily="49" charset="0"/>
              </a:rPr>
              <a:t> +x bld_vlv.sh Build_IFWI.sh </a:t>
            </a:r>
            <a:r>
              <a:rPr lang="en-US" sz="1800" dirty="0" err="1">
                <a:latin typeface="Courier New" panose="02070309020205020404" pitchFamily="49" charset="0"/>
                <a:cs typeface="Courier New" panose="02070309020205020404" pitchFamily="49" charset="0"/>
              </a:rPr>
              <a:t>GenBiosId</a:t>
            </a:r>
            <a:endParaRPr lang="en-US" sz="1800" dirty="0">
              <a:latin typeface="Courier New" panose="02070309020205020404" pitchFamily="49" charset="0"/>
              <a:cs typeface="Courier New" panose="02070309020205020404" pitchFamily="49" charset="0"/>
            </a:endParaRPr>
          </a:p>
          <a:p>
            <a:pPr marL="457200" indent="-457200">
              <a:buFont typeface="+mj-lt"/>
              <a:buAutoNum type="arabicPeriod" startAt="5"/>
            </a:pPr>
            <a:r>
              <a:rPr lang="en-US" dirty="0"/>
              <a:t>Build EDKII Firmware:</a:t>
            </a:r>
          </a:p>
          <a:p>
            <a:pPr lvl="1" indent="0">
              <a:buNone/>
            </a:pPr>
            <a:r>
              <a:rPr lang="en-US" dirty="0">
                <a:latin typeface="Courier New" panose="02070309020205020404" pitchFamily="49" charset="0"/>
                <a:cs typeface="Courier New" panose="02070309020205020404" pitchFamily="49" charset="0"/>
              </a:rPr>
              <a:t>	$./Build_IFWI.sh MNW2 Debug</a:t>
            </a:r>
            <a:r>
              <a:rPr lang="en-US" dirty="0"/>
              <a:t> # also use this to rebuild BIOS</a:t>
            </a:r>
          </a:p>
          <a:p>
            <a:pPr marL="457200" indent="-457200">
              <a:buAutoNum type="arabicPeriod" startAt="5"/>
            </a:pPr>
            <a:r>
              <a:rPr lang="en-US" dirty="0"/>
              <a:t>Firmware binary </a:t>
            </a:r>
            <a:r>
              <a:rPr lang="en-US" sz="1800" dirty="0">
                <a:latin typeface="Courier New" panose="02070309020205020404" pitchFamily="49" charset="0"/>
                <a:cs typeface="Courier New" panose="02070309020205020404" pitchFamily="49" charset="0"/>
              </a:rPr>
              <a:t>MNW2MAX_X64_D_0079_01_GCC.bin</a:t>
            </a:r>
            <a:r>
              <a:rPr lang="en-US" sz="2400" dirty="0">
                <a:latin typeface="Courier New" panose="02070309020205020404" pitchFamily="49" charset="0"/>
                <a:cs typeface="Courier New" panose="02070309020205020404" pitchFamily="49" charset="0"/>
              </a:rPr>
              <a:t> </a:t>
            </a:r>
            <a:r>
              <a:rPr lang="en-US" dirty="0"/>
              <a:t>should now be in directory </a:t>
            </a:r>
            <a:r>
              <a:rPr lang="en-US" sz="1800" dirty="0">
                <a:latin typeface="Courier New" panose="02070309020205020404" pitchFamily="49" charset="0"/>
                <a:cs typeface="Courier New" panose="02070309020205020404" pitchFamily="49" charset="0"/>
              </a:rPr>
              <a:t>Stitch/</a:t>
            </a:r>
            <a:endParaRPr lang="en-US"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lah</a:t>
            </a:r>
            <a:r>
              <a:rPr lang="en-US" sz="1800" dirty="0">
                <a:latin typeface="Courier New" panose="02070309020205020404" pitchFamily="49" charset="0"/>
                <a:cs typeface="Courier New" panose="02070309020205020404" pitchFamily="49" charset="0"/>
              </a:rPr>
              <a:t> Stitch/</a:t>
            </a:r>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rw</a:t>
            </a:r>
            <a:r>
              <a:rPr lang="en-US" sz="1500" dirty="0">
                <a:latin typeface="Courier New" panose="02070309020205020404" pitchFamily="49" charset="0"/>
                <a:cs typeface="Courier New" panose="02070309020205020404" pitchFamily="49" charset="0"/>
              </a:rPr>
              <a:t>-r--r--  1 user </a:t>
            </a:r>
            <a:r>
              <a:rPr lang="en-US" sz="1500" dirty="0" err="1">
                <a:latin typeface="Courier New" panose="02070309020205020404" pitchFamily="49" charset="0"/>
                <a:cs typeface="Courier New" panose="02070309020205020404" pitchFamily="49" charset="0"/>
              </a:rPr>
              <a:t>user</a:t>
            </a:r>
            <a:r>
              <a:rPr lang="en-US" sz="1500" dirty="0">
                <a:latin typeface="Courier New" panose="02070309020205020404" pitchFamily="49" charset="0"/>
                <a:cs typeface="Courier New" panose="02070309020205020404" pitchFamily="49" charset="0"/>
              </a:rPr>
              <a:t> 8.0M Jun  4 18:06 </a:t>
            </a:r>
            <a:r>
              <a:rPr lang="en-US" sz="1500" b="1" dirty="0">
                <a:latin typeface="Courier New" panose="02070309020205020404" pitchFamily="49" charset="0"/>
                <a:cs typeface="Courier New" panose="02070309020205020404" pitchFamily="49" charset="0"/>
              </a:rPr>
              <a:t>MNW2MAX_X64_D_0079_01_GCC.bin</a:t>
            </a:r>
            <a:endParaRPr lang="en-US" sz="1700" b="1" dirty="0">
              <a:latin typeface="Courier New" panose="02070309020205020404" pitchFamily="49" charset="0"/>
              <a:cs typeface="Courier New" panose="02070309020205020404" pitchFamily="49" charset="0"/>
            </a:endParaRPr>
          </a:p>
          <a:p>
            <a:pPr marL="457200" indent="-457200">
              <a:buFont typeface="+mj-lt"/>
              <a:buAutoNum type="arabicPeriod" startAt="7"/>
            </a:pPr>
            <a:r>
              <a:rPr lang="en-US" dirty="0">
                <a:cs typeface="Courier New" panose="02070309020205020404" pitchFamily="49" charset="0"/>
              </a:rPr>
              <a:t>Copy SPI image to </a:t>
            </a:r>
            <a:r>
              <a:rPr lang="en-US" dirty="0" err="1">
                <a:cs typeface="Courier New" panose="02070309020205020404" pitchFamily="49" charset="0"/>
              </a:rPr>
              <a:t>MinnowBoard</a:t>
            </a:r>
            <a:r>
              <a:rPr lang="en-US" dirty="0">
                <a:cs typeface="Courier New" panose="02070309020205020404" pitchFamily="49" charset="0"/>
              </a:rPr>
              <a:t> system (use </a:t>
            </a:r>
            <a:r>
              <a:rPr lang="en-US" dirty="0" err="1">
                <a:latin typeface="Courier New" panose="02070309020205020404" pitchFamily="49" charset="0"/>
                <a:cs typeface="Courier New" panose="02070309020205020404" pitchFamily="49" charset="0"/>
              </a:rPr>
              <a:t>scp</a:t>
            </a:r>
            <a:r>
              <a:rPr lang="en-US" dirty="0">
                <a:cs typeface="Courier New" panose="02070309020205020404" pitchFamily="49" charset="0"/>
              </a:rPr>
              <a:t> command for coping).</a:t>
            </a:r>
            <a:endParaRPr lang="en-US" dirty="0">
              <a:latin typeface="Courier New" panose="02070309020205020404" pitchFamily="49" charset="0"/>
              <a:cs typeface="Courier New" panose="02070309020205020404" pitchFamily="49" charset="0"/>
            </a:endParaRPr>
          </a:p>
          <a:p>
            <a:pPr marL="457200" indent="-457200">
              <a:buAutoNum type="arabicParenR"/>
            </a:pPr>
            <a:endParaRPr lang="en-US" dirty="0"/>
          </a:p>
        </p:txBody>
      </p:sp>
      <p:sp>
        <p:nvSpPr>
          <p:cNvPr id="5" name="Rectangle 4"/>
          <p:cNvSpPr/>
          <p:nvPr/>
        </p:nvSpPr>
        <p:spPr>
          <a:xfrm>
            <a:off x="304800" y="1233194"/>
            <a:ext cx="7772400" cy="9766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91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SPI Image Using CHIPSEC</a:t>
            </a:r>
          </a:p>
        </p:txBody>
      </p:sp>
      <p:sp>
        <p:nvSpPr>
          <p:cNvPr id="3" name="Content Placeholder 2"/>
          <p:cNvSpPr>
            <a:spLocks noGrp="1"/>
          </p:cNvSpPr>
          <p:nvPr>
            <p:ph idx="1"/>
          </p:nvPr>
        </p:nvSpPr>
        <p:spPr/>
        <p:txBody>
          <a:bodyPr/>
          <a:lstStyle/>
          <a:p>
            <a:r>
              <a:rPr lang="en-US" dirty="0"/>
              <a:t>Check SPI flash before/after erase and write operations. </a:t>
            </a:r>
          </a:p>
          <a:p>
            <a:endParaRPr lang="en-US" dirty="0"/>
          </a:p>
          <a:p>
            <a:r>
              <a:rPr lang="en-US" dirty="0"/>
              <a:t>CHIPSEC SPI commands:</a:t>
            </a:r>
          </a:p>
          <a:p>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chipsec_util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spi</a:t>
            </a:r>
            <a:r>
              <a:rPr lang="en-US" sz="1800" dirty="0">
                <a:latin typeface="Courier New" panose="02070309020205020404" pitchFamily="49" charset="0"/>
                <a:cs typeface="Courier New" panose="02070309020205020404" pitchFamily="49" charset="0"/>
              </a:rPr>
              <a:t> dump </a:t>
            </a:r>
            <a:r>
              <a:rPr lang="en-US" sz="1800" dirty="0" err="1">
                <a:latin typeface="Courier New" panose="02070309020205020404" pitchFamily="49" charset="0"/>
                <a:cs typeface="Courier New" panose="02070309020205020404" pitchFamily="49" charset="0"/>
              </a:rPr>
              <a:t>rom.bin</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3072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Flash Image Onto SPI Using CHIPSEC</a:t>
            </a:r>
          </a:p>
        </p:txBody>
      </p:sp>
      <p:sp>
        <p:nvSpPr>
          <p:cNvPr id="3" name="Content Placeholder 2"/>
          <p:cNvSpPr>
            <a:spLocks noGrp="1"/>
          </p:cNvSpPr>
          <p:nvPr>
            <p:ph idx="1"/>
          </p:nvPr>
        </p:nvSpPr>
        <p:spPr>
          <a:xfrm>
            <a:off x="457200" y="1233194"/>
            <a:ext cx="8610600" cy="5243806"/>
          </a:xfrm>
        </p:spPr>
        <p:txBody>
          <a:bodyPr>
            <a:normAutofit/>
          </a:bodyPr>
          <a:lstStyle/>
          <a:p>
            <a:pPr marL="457200" indent="-457200">
              <a:buFont typeface="+mj-lt"/>
              <a:buAutoNum type="arabicPeriod"/>
            </a:pPr>
            <a:r>
              <a:rPr lang="en-US" dirty="0">
                <a:solidFill>
                  <a:schemeClr val="bg1">
                    <a:lumMod val="65000"/>
                  </a:schemeClr>
                </a:solidFill>
              </a:rPr>
              <a:t>Disable BIOS Write Protection in UEFI Setup (DONE)</a:t>
            </a:r>
          </a:p>
          <a:p>
            <a:pPr marL="457200" indent="-457200">
              <a:buFont typeface="+mj-lt"/>
              <a:buAutoNum type="arabicPeriod"/>
            </a:pPr>
            <a:r>
              <a:rPr lang="en-US" dirty="0"/>
              <a:t>Enable writes to BIOS region of SPI flash memory</a:t>
            </a:r>
          </a:p>
          <a:p>
            <a:pPr lvl="1" indent="0">
              <a:buNone/>
            </a:pPr>
            <a:r>
              <a:rPr lang="en-US" dirty="0">
                <a:latin typeface="Courier New" panose="02070309020205020404" pitchFamily="49" charset="0"/>
                <a:cs typeface="Courier New" panose="02070309020205020404" pitchFamily="49" charset="0"/>
              </a:rPr>
              <a:t>	$python chipsec_util.py </a:t>
            </a:r>
            <a:r>
              <a:rPr lang="en-US" dirty="0" err="1">
                <a:latin typeface="Courier New" panose="02070309020205020404" pitchFamily="49" charset="0"/>
                <a:cs typeface="Courier New" panose="02070309020205020404" pitchFamily="49" charset="0"/>
              </a:rPr>
              <a:t>spi</a:t>
            </a:r>
            <a:r>
              <a:rPr lang="en-US" dirty="0">
                <a:latin typeface="Courier New" panose="02070309020205020404" pitchFamily="49" charset="0"/>
                <a:cs typeface="Courier New" panose="02070309020205020404" pitchFamily="49" charset="0"/>
              </a:rPr>
              <a:t> disable-</a:t>
            </a:r>
            <a:r>
              <a:rPr lang="en-US" dirty="0" err="1">
                <a:latin typeface="Courier New" panose="02070309020205020404" pitchFamily="49" charset="0"/>
                <a:cs typeface="Courier New" panose="02070309020205020404" pitchFamily="49" charset="0"/>
              </a:rPr>
              <a:t>wp</a:t>
            </a:r>
            <a:endParaRPr lang="en-US" dirty="0"/>
          </a:p>
          <a:p>
            <a:pPr marL="457200" indent="-457200">
              <a:buFont typeface="+mj-lt"/>
              <a:buAutoNum type="arabicPeriod"/>
            </a:pPr>
            <a:r>
              <a:rPr lang="en-US" dirty="0"/>
              <a:t>Erase full SPI flash memory chip</a:t>
            </a:r>
          </a:p>
          <a:p>
            <a:pPr lvl="1" indent="0">
              <a:buNone/>
            </a:pPr>
            <a:r>
              <a:rPr lang="pt-BR" dirty="0">
                <a:latin typeface="Courier New" panose="02070309020205020404" pitchFamily="49" charset="0"/>
                <a:cs typeface="Courier New" panose="02070309020205020404" pitchFamily="49" charset="0"/>
              </a:rPr>
              <a:t>	for(( i=0; i&lt;2048; i++ ))</a:t>
            </a:r>
          </a:p>
          <a:p>
            <a:pPr lvl="1" indent="0">
              <a:buNone/>
            </a:pPr>
            <a:r>
              <a:rPr lang="pt-BR" dirty="0">
                <a:latin typeface="Courier New" panose="02070309020205020404" pitchFamily="49" charset="0"/>
                <a:cs typeface="Courier New" panose="02070309020205020404" pitchFamily="49" charset="0"/>
              </a:rPr>
              <a:t>	do</a:t>
            </a:r>
          </a:p>
          <a:p>
            <a:pPr lvl="1" indent="0">
              <a:buNone/>
            </a:pPr>
            <a:r>
              <a:rPr lang="pt-BR" dirty="0">
                <a:latin typeface="Courier New" panose="02070309020205020404" pitchFamily="49" charset="0"/>
                <a:cs typeface="Courier New" panose="02070309020205020404" pitchFamily="49" charset="0"/>
              </a:rPr>
              <a:t>		R=$(echo "obase=16; $i*4096" | bc)</a:t>
            </a:r>
          </a:p>
          <a:p>
            <a:pPr lvl="1" indent="0">
              <a:buNone/>
            </a:pPr>
            <a:r>
              <a:rPr lang="pt-BR" dirty="0">
                <a:latin typeface="Courier New" panose="02070309020205020404" pitchFamily="49" charset="0"/>
                <a:cs typeface="Courier New" panose="02070309020205020404" pitchFamily="49" charset="0"/>
              </a:rPr>
              <a:t>		python chipsec_util.py spi erase $R;</a:t>
            </a:r>
          </a:p>
          <a:p>
            <a:pPr lvl="1" indent="0">
              <a:buNone/>
            </a:pPr>
            <a:r>
              <a:rPr lang="pt-BR" dirty="0">
                <a:latin typeface="Courier New" panose="02070309020205020404" pitchFamily="49" charset="0"/>
                <a:cs typeface="Courier New" panose="02070309020205020404" pitchFamily="49" charset="0"/>
              </a:rPr>
              <a:t>	done</a:t>
            </a: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t>Write newly built firmware image to SPI flash memory</a:t>
            </a:r>
          </a:p>
          <a:p>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$python chipsec_util.py </a:t>
            </a:r>
            <a:r>
              <a:rPr lang="en-US" sz="1800" dirty="0" err="1">
                <a:latin typeface="Courier New" panose="02070309020205020404" pitchFamily="49" charset="0"/>
                <a:cs typeface="Courier New" panose="02070309020205020404" pitchFamily="49" charset="0"/>
              </a:rPr>
              <a:t>spi</a:t>
            </a:r>
            <a:r>
              <a:rPr lang="en-US" sz="1800" dirty="0">
                <a:latin typeface="Courier New" panose="02070309020205020404" pitchFamily="49" charset="0"/>
                <a:cs typeface="Courier New" panose="02070309020205020404" pitchFamily="49" charset="0"/>
              </a:rPr>
              <a:t> write 0x0 &lt;NEW_BUILT_BIOS_FILE&gt; </a:t>
            </a:r>
          </a:p>
        </p:txBody>
      </p:sp>
    </p:spTree>
    <p:extLst>
      <p:ext uri="{BB962C8B-B14F-4D97-AF65-F5344CB8AC3E}">
        <p14:creationId xmlns:p14="http://schemas.microsoft.com/office/powerpoint/2010/main" val="250855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BIOS WP in UEFI Setup</a:t>
            </a:r>
          </a:p>
        </p:txBody>
      </p:sp>
      <p:pic>
        <p:nvPicPr>
          <p:cNvPr id="8" name="Picture 7"/>
          <p:cNvPicPr>
            <a:picLocks noChangeAspect="1"/>
          </p:cNvPicPr>
          <p:nvPr/>
        </p:nvPicPr>
        <p:blipFill>
          <a:blip r:embed="rId2" cstate="print"/>
          <a:stretch>
            <a:fillRect/>
          </a:stretch>
        </p:blipFill>
        <p:spPr>
          <a:xfrm>
            <a:off x="-1" y="1316754"/>
            <a:ext cx="9144001" cy="4883355"/>
          </a:xfrm>
          <a:prstGeom prst="rect">
            <a:avLst/>
          </a:prstGeom>
        </p:spPr>
      </p:pic>
    </p:spTree>
    <p:extLst>
      <p:ext uri="{BB962C8B-B14F-4D97-AF65-F5344CB8AC3E}">
        <p14:creationId xmlns:p14="http://schemas.microsoft.com/office/powerpoint/2010/main" val="66859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SPI Image Using </a:t>
            </a:r>
            <a:r>
              <a:rPr lang="en-US" dirty="0" err="1"/>
              <a:t>Dediprog</a:t>
            </a:r>
            <a:r>
              <a:rPr lang="en-US" dirty="0"/>
              <a:t> Hardware SPI Flash Programmer</a:t>
            </a:r>
            <a:br>
              <a:rPr lang="en-US" dirty="0">
                <a:latin typeface="Neo Sans Intel" panose="020B0504020202020204" pitchFamily="34" charset="0"/>
              </a:rPr>
            </a:b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15142" y="1311647"/>
            <a:ext cx="7913716" cy="5241553"/>
          </a:xfrm>
          <a:prstGeom prst="rect">
            <a:avLst/>
          </a:prstGeom>
        </p:spPr>
      </p:pic>
    </p:spTree>
    <p:extLst>
      <p:ext uri="{BB962C8B-B14F-4D97-AF65-F5344CB8AC3E}">
        <p14:creationId xmlns:p14="http://schemas.microsoft.com/office/powerpoint/2010/main" val="250259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DediProg</a:t>
            </a:r>
            <a:r>
              <a:rPr lang="en-US" dirty="0"/>
              <a:t> Software</a:t>
            </a:r>
          </a:p>
        </p:txBody>
      </p:sp>
      <p:pic>
        <p:nvPicPr>
          <p:cNvPr id="6" name="Content Placeholder 5"/>
          <p:cNvPicPr>
            <a:picLocks noGrp="1" noChangeAspect="1"/>
          </p:cNvPicPr>
          <p:nvPr>
            <p:ph idx="1"/>
          </p:nvPr>
        </p:nvPicPr>
        <p:blipFill>
          <a:blip r:embed="rId2" cstate="screen">
            <a:extLst>
              <a:ext uri="{28A0092B-C50C-407E-A947-70E740481C1C}">
                <a14:useLocalDpi xmlns:a14="http://schemas.microsoft.com/office/drawing/2010/main" val="0"/>
              </a:ext>
            </a:extLst>
          </a:blip>
          <a:stretch>
            <a:fillRect/>
          </a:stretch>
        </p:blipFill>
        <p:spPr>
          <a:xfrm>
            <a:off x="274321" y="1308943"/>
            <a:ext cx="7964020" cy="4915645"/>
          </a:xfrm>
        </p:spPr>
      </p:pic>
    </p:spTree>
    <p:extLst>
      <p:ext uri="{BB962C8B-B14F-4D97-AF65-F5344CB8AC3E}">
        <p14:creationId xmlns:p14="http://schemas.microsoft.com/office/powerpoint/2010/main" val="1722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6610481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SPI image using Bus Pirate as HW SPI Flash programmer</a:t>
            </a:r>
            <a:br>
              <a:rPr lang="en-US" dirty="0">
                <a:latin typeface="Neo Sans Intel" panose="020B0504020202020204" pitchFamily="34" charset="0"/>
              </a:rPr>
            </a:b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3063579"/>
            <a:ext cx="5029199" cy="348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901596" y="1439134"/>
            <a:ext cx="4242404" cy="366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42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SPI Image Using Bus Pirate as HW SPI Flash Programmer</a:t>
            </a:r>
            <a:br>
              <a:rPr lang="en-US" dirty="0">
                <a:latin typeface="Neo Sans Intel" panose="020B0504020202020204" pitchFamily="34" charset="0"/>
              </a:rPr>
            </a:br>
            <a:endParaRPr lang="en-US" dirty="0"/>
          </a:p>
        </p:txBody>
      </p:sp>
      <p:grpSp>
        <p:nvGrpSpPr>
          <p:cNvPr id="7" name="Group 6"/>
          <p:cNvGrpSpPr/>
          <p:nvPr/>
        </p:nvGrpSpPr>
        <p:grpSpPr>
          <a:xfrm>
            <a:off x="1210584" y="1234416"/>
            <a:ext cx="6028416" cy="5318784"/>
            <a:chOff x="1143000" y="1066800"/>
            <a:chExt cx="6028416" cy="5318784"/>
          </a:xfrm>
        </p:grpSpPr>
        <p:sp>
          <p:nvSpPr>
            <p:cNvPr id="3" name="Rectangle 2"/>
            <p:cNvSpPr/>
            <p:nvPr/>
          </p:nvSpPr>
          <p:spPr>
            <a:xfrm>
              <a:off x="1143000" y="1524000"/>
              <a:ext cx="6019800" cy="2514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4831081" y="2970042"/>
              <a:ext cx="920262" cy="457200"/>
              <a:chOff x="4373881" y="3162300"/>
              <a:chExt cx="920262" cy="457200"/>
            </a:xfrm>
          </p:grpSpPr>
          <p:sp>
            <p:nvSpPr>
              <p:cNvPr id="4" name="Rectangle 3"/>
              <p:cNvSpPr/>
              <p:nvPr/>
            </p:nvSpPr>
            <p:spPr>
              <a:xfrm>
                <a:off x="4373881"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602481"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373881"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02481"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836943"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065543"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836943"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065543"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Box 5"/>
            <p:cNvSpPr txBox="1"/>
            <p:nvPr/>
          </p:nvSpPr>
          <p:spPr>
            <a:xfrm>
              <a:off x="4745326" y="2415775"/>
              <a:ext cx="400110" cy="571888"/>
            </a:xfrm>
            <a:prstGeom prst="rect">
              <a:avLst/>
            </a:prstGeom>
            <a:noFill/>
          </p:spPr>
          <p:txBody>
            <a:bodyPr vert="vert270" wrap="none" rtlCol="0">
              <a:spAutoFit/>
            </a:bodyPr>
            <a:lstStyle/>
            <a:p>
              <a:r>
                <a:rPr lang="en-US" sz="1400" dirty="0">
                  <a:latin typeface="Neo Sans Intel"/>
                  <a:cs typeface="Neo Sans Intel"/>
                </a:rPr>
                <a:t>brown</a:t>
              </a:r>
            </a:p>
          </p:txBody>
        </p:sp>
        <p:sp>
          <p:nvSpPr>
            <p:cNvPr id="17" name="TextBox 16"/>
            <p:cNvSpPr txBox="1"/>
            <p:nvPr/>
          </p:nvSpPr>
          <p:spPr>
            <a:xfrm>
              <a:off x="4945381" y="2398411"/>
              <a:ext cx="400110" cy="571631"/>
            </a:xfrm>
            <a:prstGeom prst="rect">
              <a:avLst/>
            </a:prstGeom>
            <a:noFill/>
          </p:spPr>
          <p:txBody>
            <a:bodyPr vert="vert270" wrap="none" rtlCol="0">
              <a:spAutoFit/>
            </a:bodyPr>
            <a:lstStyle/>
            <a:p>
              <a:r>
                <a:rPr lang="en-US" sz="1400" dirty="0">
                  <a:latin typeface="Neo Sans Intel"/>
                  <a:cs typeface="Neo Sans Intel"/>
                </a:rPr>
                <a:t>purple</a:t>
              </a:r>
            </a:p>
          </p:txBody>
        </p:sp>
        <p:sp>
          <p:nvSpPr>
            <p:cNvPr id="18" name="TextBox 17"/>
            <p:cNvSpPr txBox="1"/>
            <p:nvPr/>
          </p:nvSpPr>
          <p:spPr>
            <a:xfrm>
              <a:off x="5208388" y="2543772"/>
              <a:ext cx="400110" cy="426527"/>
            </a:xfrm>
            <a:prstGeom prst="rect">
              <a:avLst/>
            </a:prstGeom>
            <a:noFill/>
          </p:spPr>
          <p:txBody>
            <a:bodyPr vert="vert270" wrap="none" rtlCol="0">
              <a:spAutoFit/>
            </a:bodyPr>
            <a:lstStyle/>
            <a:p>
              <a:r>
                <a:rPr lang="en-US" sz="1400" dirty="0">
                  <a:latin typeface="Neo Sans Intel"/>
                  <a:cs typeface="Neo Sans Intel"/>
                </a:rPr>
                <a:t>gray</a:t>
              </a:r>
            </a:p>
          </p:txBody>
        </p:sp>
        <p:sp>
          <p:nvSpPr>
            <p:cNvPr id="19" name="TextBox 18"/>
            <p:cNvSpPr txBox="1"/>
            <p:nvPr/>
          </p:nvSpPr>
          <p:spPr>
            <a:xfrm>
              <a:off x="4677333" y="3500758"/>
              <a:ext cx="400110" cy="342017"/>
            </a:xfrm>
            <a:prstGeom prst="rect">
              <a:avLst/>
            </a:prstGeom>
            <a:noFill/>
          </p:spPr>
          <p:txBody>
            <a:bodyPr vert="vert270" wrap="none" rtlCol="0">
              <a:spAutoFit/>
            </a:bodyPr>
            <a:lstStyle/>
            <a:p>
              <a:r>
                <a:rPr lang="en-US" sz="1400" dirty="0">
                  <a:latin typeface="Neo Sans Intel"/>
                  <a:cs typeface="Neo Sans Intel"/>
                </a:rPr>
                <a:t>red</a:t>
              </a:r>
            </a:p>
          </p:txBody>
        </p:sp>
        <p:sp>
          <p:nvSpPr>
            <p:cNvPr id="20" name="TextBox 19"/>
            <p:cNvSpPr txBox="1"/>
            <p:nvPr/>
          </p:nvSpPr>
          <p:spPr>
            <a:xfrm>
              <a:off x="4945381" y="3473598"/>
              <a:ext cx="400110" cy="525144"/>
            </a:xfrm>
            <a:prstGeom prst="rect">
              <a:avLst/>
            </a:prstGeom>
            <a:noFill/>
          </p:spPr>
          <p:txBody>
            <a:bodyPr vert="vert270" wrap="none" rtlCol="0">
              <a:spAutoFit/>
            </a:bodyPr>
            <a:lstStyle/>
            <a:p>
              <a:r>
                <a:rPr lang="en-US" sz="1400" dirty="0">
                  <a:latin typeface="Neo Sans Intel"/>
                  <a:cs typeface="Neo Sans Intel"/>
                </a:rPr>
                <a:t>white</a:t>
              </a:r>
            </a:p>
          </p:txBody>
        </p:sp>
        <p:sp>
          <p:nvSpPr>
            <p:cNvPr id="21" name="TextBox 20"/>
            <p:cNvSpPr txBox="1"/>
            <p:nvPr/>
          </p:nvSpPr>
          <p:spPr>
            <a:xfrm>
              <a:off x="5208388" y="3480656"/>
              <a:ext cx="400110" cy="477054"/>
            </a:xfrm>
            <a:prstGeom prst="rect">
              <a:avLst/>
            </a:prstGeom>
            <a:noFill/>
          </p:spPr>
          <p:txBody>
            <a:bodyPr vert="vert270" wrap="none" rtlCol="0">
              <a:spAutoFit/>
            </a:bodyPr>
            <a:lstStyle/>
            <a:p>
              <a:r>
                <a:rPr lang="en-US" sz="1400" dirty="0">
                  <a:latin typeface="Neo Sans Intel"/>
                  <a:cs typeface="Neo Sans Intel"/>
                </a:rPr>
                <a:t>black</a:t>
              </a:r>
            </a:p>
          </p:txBody>
        </p:sp>
        <p:sp>
          <p:nvSpPr>
            <p:cNvPr id="15" name="Rectangle 14"/>
            <p:cNvSpPr/>
            <p:nvPr/>
          </p:nvSpPr>
          <p:spPr>
            <a:xfrm>
              <a:off x="6172200" y="3238500"/>
              <a:ext cx="457200" cy="473124"/>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248400" y="3324004"/>
              <a:ext cx="304800" cy="302116"/>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6062335" y="2992279"/>
              <a:ext cx="538930" cy="246221"/>
            </a:xfrm>
            <a:prstGeom prst="rect">
              <a:avLst/>
            </a:prstGeom>
            <a:noFill/>
          </p:spPr>
          <p:txBody>
            <a:bodyPr wrap="none" rtlCol="0">
              <a:spAutoFit/>
            </a:bodyPr>
            <a:lstStyle/>
            <a:p>
              <a:r>
                <a:rPr lang="en-US" sz="1000" dirty="0">
                  <a:latin typeface="Neo Sans Intel"/>
                  <a:cs typeface="Neo Sans Intel"/>
                </a:rPr>
                <a:t>Power</a:t>
              </a:r>
            </a:p>
          </p:txBody>
        </p:sp>
        <p:sp>
          <p:nvSpPr>
            <p:cNvPr id="25" name="TextBox 24"/>
            <p:cNvSpPr txBox="1"/>
            <p:nvPr/>
          </p:nvSpPr>
          <p:spPr>
            <a:xfrm>
              <a:off x="6771306" y="3294972"/>
              <a:ext cx="400110" cy="587661"/>
            </a:xfrm>
            <a:prstGeom prst="rect">
              <a:avLst/>
            </a:prstGeom>
            <a:noFill/>
          </p:spPr>
          <p:txBody>
            <a:bodyPr vert="vert270" wrap="none" rtlCol="0">
              <a:spAutoFit/>
            </a:bodyPr>
            <a:lstStyle/>
            <a:p>
              <a:r>
                <a:rPr lang="en-US" sz="1400" dirty="0" err="1">
                  <a:latin typeface="Neo Sans Intel"/>
                  <a:cs typeface="Neo Sans Intel"/>
                </a:rPr>
                <a:t>uHDMI</a:t>
              </a:r>
              <a:endParaRPr lang="en-US" sz="1400" dirty="0">
                <a:latin typeface="Neo Sans Intel"/>
                <a:cs typeface="Neo Sans Intel"/>
              </a:endParaRPr>
            </a:p>
          </p:txBody>
        </p:sp>
        <p:sp>
          <p:nvSpPr>
            <p:cNvPr id="27" name="TextBox 26"/>
            <p:cNvSpPr txBox="1"/>
            <p:nvPr/>
          </p:nvSpPr>
          <p:spPr>
            <a:xfrm>
              <a:off x="6771306" y="2362901"/>
              <a:ext cx="400110" cy="761299"/>
            </a:xfrm>
            <a:prstGeom prst="rect">
              <a:avLst/>
            </a:prstGeom>
            <a:noFill/>
          </p:spPr>
          <p:txBody>
            <a:bodyPr vert="vert270" wrap="none" rtlCol="0">
              <a:spAutoFit/>
            </a:bodyPr>
            <a:lstStyle/>
            <a:p>
              <a:r>
                <a:rPr lang="en-US" sz="1400" dirty="0">
                  <a:latin typeface="Neo Sans Intel"/>
                  <a:cs typeface="Neo Sans Intel"/>
                </a:rPr>
                <a:t>Ethernet</a:t>
              </a:r>
            </a:p>
          </p:txBody>
        </p:sp>
        <p:sp>
          <p:nvSpPr>
            <p:cNvPr id="28" name="TextBox 27"/>
            <p:cNvSpPr txBox="1"/>
            <p:nvPr/>
          </p:nvSpPr>
          <p:spPr>
            <a:xfrm>
              <a:off x="6771306" y="1545947"/>
              <a:ext cx="400110" cy="573298"/>
            </a:xfrm>
            <a:prstGeom prst="rect">
              <a:avLst/>
            </a:prstGeom>
            <a:noFill/>
          </p:spPr>
          <p:txBody>
            <a:bodyPr vert="vert270" wrap="none" rtlCol="0">
              <a:spAutoFit/>
            </a:bodyPr>
            <a:lstStyle/>
            <a:p>
              <a:r>
                <a:rPr lang="en-US" sz="1400" dirty="0">
                  <a:latin typeface="Neo Sans Intel"/>
                  <a:cs typeface="Neo Sans Intel"/>
                </a:rPr>
                <a:t>power</a:t>
              </a:r>
            </a:p>
          </p:txBody>
        </p:sp>
        <p:sp>
          <p:nvSpPr>
            <p:cNvPr id="29" name="TextBox 28"/>
            <p:cNvSpPr txBox="1"/>
            <p:nvPr/>
          </p:nvSpPr>
          <p:spPr>
            <a:xfrm>
              <a:off x="1295400" y="3326152"/>
              <a:ext cx="615553" cy="415050"/>
            </a:xfrm>
            <a:prstGeom prst="rect">
              <a:avLst/>
            </a:prstGeom>
            <a:noFill/>
          </p:spPr>
          <p:txBody>
            <a:bodyPr vert="vert270" wrap="none" rtlCol="0">
              <a:spAutoFit/>
            </a:bodyPr>
            <a:lstStyle/>
            <a:p>
              <a:r>
                <a:rPr lang="en-US" sz="1400" dirty="0">
                  <a:latin typeface="Neo Sans Intel"/>
                  <a:cs typeface="Neo Sans Intel"/>
                </a:rPr>
                <a:t>SD</a:t>
              </a:r>
            </a:p>
            <a:p>
              <a:r>
                <a:rPr lang="en-US" sz="1400" dirty="0">
                  <a:latin typeface="Neo Sans Intel"/>
                  <a:cs typeface="Neo Sans Intel"/>
                </a:rPr>
                <a:t>card</a:t>
              </a:r>
            </a:p>
          </p:txBody>
        </p:sp>
        <p:sp>
          <p:nvSpPr>
            <p:cNvPr id="30" name="TextBox 29"/>
            <p:cNvSpPr txBox="1"/>
            <p:nvPr/>
          </p:nvSpPr>
          <p:spPr>
            <a:xfrm>
              <a:off x="1311869" y="2470938"/>
              <a:ext cx="400110" cy="406522"/>
            </a:xfrm>
            <a:prstGeom prst="rect">
              <a:avLst/>
            </a:prstGeom>
            <a:noFill/>
          </p:spPr>
          <p:txBody>
            <a:bodyPr vert="vert270" wrap="none" rtlCol="0">
              <a:spAutoFit/>
            </a:bodyPr>
            <a:lstStyle/>
            <a:p>
              <a:r>
                <a:rPr lang="en-US" sz="1400" dirty="0">
                  <a:latin typeface="Neo Sans Intel"/>
                  <a:cs typeface="Neo Sans Intel"/>
                </a:rPr>
                <a:t>USB</a:t>
              </a:r>
            </a:p>
          </p:txBody>
        </p:sp>
        <p:sp>
          <p:nvSpPr>
            <p:cNvPr id="31" name="TextBox 30"/>
            <p:cNvSpPr txBox="1"/>
            <p:nvPr/>
          </p:nvSpPr>
          <p:spPr>
            <a:xfrm>
              <a:off x="3733800" y="3177569"/>
              <a:ext cx="579389" cy="307777"/>
            </a:xfrm>
            <a:prstGeom prst="rect">
              <a:avLst/>
            </a:prstGeom>
            <a:noFill/>
          </p:spPr>
          <p:txBody>
            <a:bodyPr vert="horz" wrap="none" rtlCol="0">
              <a:spAutoFit/>
            </a:bodyPr>
            <a:lstStyle/>
            <a:p>
              <a:r>
                <a:rPr lang="en-US" sz="1400" dirty="0">
                  <a:latin typeface="Neo Sans Intel"/>
                  <a:cs typeface="Neo Sans Intel"/>
                </a:rPr>
                <a:t>SATA</a:t>
              </a:r>
            </a:p>
          </p:txBody>
        </p:sp>
        <p:sp>
          <p:nvSpPr>
            <p:cNvPr id="32" name="Rectangle 31"/>
            <p:cNvSpPr/>
            <p:nvPr/>
          </p:nvSpPr>
          <p:spPr>
            <a:xfrm>
              <a:off x="2554457" y="4524241"/>
              <a:ext cx="4455943" cy="1861343"/>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 name="Group 53"/>
            <p:cNvGrpSpPr/>
            <p:nvPr/>
          </p:nvGrpSpPr>
          <p:grpSpPr>
            <a:xfrm>
              <a:off x="5084840" y="4675249"/>
              <a:ext cx="1811260" cy="1239794"/>
              <a:chOff x="3854805" y="4946381"/>
              <a:chExt cx="1811260" cy="1239794"/>
            </a:xfrm>
          </p:grpSpPr>
          <p:sp>
            <p:nvSpPr>
              <p:cNvPr id="55" name="TextBox 54"/>
              <p:cNvSpPr txBox="1"/>
              <p:nvPr/>
            </p:nvSpPr>
            <p:spPr>
              <a:xfrm>
                <a:off x="5059681" y="5199180"/>
                <a:ext cx="606384" cy="276999"/>
              </a:xfrm>
              <a:prstGeom prst="rect">
                <a:avLst/>
              </a:prstGeom>
              <a:noFill/>
            </p:spPr>
            <p:txBody>
              <a:bodyPr wrap="none" rtlCol="0">
                <a:spAutoFit/>
              </a:bodyPr>
              <a:lstStyle/>
              <a:p>
                <a:r>
                  <a:rPr lang="en-US" sz="1200" dirty="0">
                    <a:latin typeface="Neo Sans Intel"/>
                    <a:cs typeface="Neo Sans Intel"/>
                  </a:rPr>
                  <a:t>yellow</a:t>
                </a:r>
              </a:p>
            </p:txBody>
          </p:sp>
          <p:grpSp>
            <p:nvGrpSpPr>
              <p:cNvPr id="53" name="Group 52"/>
              <p:cNvGrpSpPr/>
              <p:nvPr/>
            </p:nvGrpSpPr>
            <p:grpSpPr>
              <a:xfrm>
                <a:off x="3854805" y="4946381"/>
                <a:ext cx="1739126" cy="1239794"/>
                <a:chOff x="3854805" y="4946381"/>
                <a:chExt cx="1739126" cy="1239794"/>
              </a:xfrm>
            </p:grpSpPr>
            <p:grpSp>
              <p:nvGrpSpPr>
                <p:cNvPr id="23" name="Group 22"/>
                <p:cNvGrpSpPr/>
                <p:nvPr/>
              </p:nvGrpSpPr>
              <p:grpSpPr>
                <a:xfrm>
                  <a:off x="4544720" y="4994779"/>
                  <a:ext cx="457200" cy="1148864"/>
                  <a:chOff x="4544720" y="4994779"/>
                  <a:chExt cx="457200" cy="1148864"/>
                </a:xfrm>
              </p:grpSpPr>
              <p:grpSp>
                <p:nvGrpSpPr>
                  <p:cNvPr id="42" name="Group 41"/>
                  <p:cNvGrpSpPr/>
                  <p:nvPr/>
                </p:nvGrpSpPr>
                <p:grpSpPr>
                  <a:xfrm rot="16200000">
                    <a:off x="4313189" y="5454912"/>
                    <a:ext cx="920262" cy="457200"/>
                    <a:chOff x="4373881" y="3162300"/>
                    <a:chExt cx="920262" cy="457200"/>
                  </a:xfrm>
                </p:grpSpPr>
                <p:sp>
                  <p:nvSpPr>
                    <p:cNvPr id="43" name="Rectangle 42"/>
                    <p:cNvSpPr/>
                    <p:nvPr/>
                  </p:nvSpPr>
                  <p:spPr>
                    <a:xfrm>
                      <a:off x="4373881"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4602481"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4373881"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4602481"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4836943"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5065543" y="31623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836943"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5065543" y="339090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 name="Rectangle 50"/>
                  <p:cNvSpPr/>
                  <p:nvPr/>
                </p:nvSpPr>
                <p:spPr>
                  <a:xfrm rot="16200000">
                    <a:off x="4544720" y="4994779"/>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rot="16200000">
                    <a:off x="4773320" y="4994780"/>
                    <a:ext cx="228600" cy="22860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5077443" y="4946381"/>
                  <a:ext cx="397994" cy="276999"/>
                </a:xfrm>
                <a:prstGeom prst="rect">
                  <a:avLst/>
                </a:prstGeom>
                <a:noFill/>
              </p:spPr>
              <p:txBody>
                <a:bodyPr wrap="none" rtlCol="0">
                  <a:spAutoFit/>
                </a:bodyPr>
                <a:lstStyle/>
                <a:p>
                  <a:r>
                    <a:rPr lang="en-US" sz="1200" dirty="0">
                      <a:latin typeface="Neo Sans Intel"/>
                      <a:cs typeface="Neo Sans Intel"/>
                    </a:rPr>
                    <a:t>red</a:t>
                  </a:r>
                </a:p>
              </p:txBody>
            </p:sp>
            <p:sp>
              <p:nvSpPr>
                <p:cNvPr id="56" name="TextBox 55"/>
                <p:cNvSpPr txBox="1"/>
                <p:nvPr/>
              </p:nvSpPr>
              <p:spPr>
                <a:xfrm>
                  <a:off x="5076853" y="5427780"/>
                  <a:ext cx="460382" cy="276999"/>
                </a:xfrm>
                <a:prstGeom prst="rect">
                  <a:avLst/>
                </a:prstGeom>
                <a:noFill/>
              </p:spPr>
              <p:txBody>
                <a:bodyPr wrap="none" rtlCol="0">
                  <a:spAutoFit/>
                </a:bodyPr>
                <a:lstStyle/>
                <a:p>
                  <a:r>
                    <a:rPr lang="en-US" sz="1200" dirty="0">
                      <a:latin typeface="Neo Sans Intel"/>
                      <a:cs typeface="Neo Sans Intel"/>
                    </a:rPr>
                    <a:t>blue</a:t>
                  </a:r>
                </a:p>
              </p:txBody>
            </p:sp>
            <p:sp>
              <p:nvSpPr>
                <p:cNvPr id="57" name="TextBox 56"/>
                <p:cNvSpPr txBox="1"/>
                <p:nvPr/>
              </p:nvSpPr>
              <p:spPr>
                <a:xfrm>
                  <a:off x="5076853" y="5638044"/>
                  <a:ext cx="471860" cy="276999"/>
                </a:xfrm>
                <a:prstGeom prst="rect">
                  <a:avLst/>
                </a:prstGeom>
                <a:noFill/>
              </p:spPr>
              <p:txBody>
                <a:bodyPr wrap="none" rtlCol="0">
                  <a:spAutoFit/>
                </a:bodyPr>
                <a:lstStyle/>
                <a:p>
                  <a:r>
                    <a:rPr lang="en-US" sz="1200" dirty="0">
                      <a:latin typeface="Neo Sans Intel"/>
                      <a:cs typeface="Neo Sans Intel"/>
                    </a:rPr>
                    <a:t>gray</a:t>
                  </a:r>
                </a:p>
              </p:txBody>
            </p:sp>
            <p:sp>
              <p:nvSpPr>
                <p:cNvPr id="58" name="TextBox 57"/>
                <p:cNvSpPr txBox="1"/>
                <p:nvPr/>
              </p:nvSpPr>
              <p:spPr>
                <a:xfrm>
                  <a:off x="5077443" y="5890842"/>
                  <a:ext cx="516488" cy="276999"/>
                </a:xfrm>
                <a:prstGeom prst="rect">
                  <a:avLst/>
                </a:prstGeom>
                <a:noFill/>
              </p:spPr>
              <p:txBody>
                <a:bodyPr wrap="none" rtlCol="0">
                  <a:spAutoFit/>
                </a:bodyPr>
                <a:lstStyle/>
                <a:p>
                  <a:r>
                    <a:rPr lang="en-US" sz="1200" dirty="0">
                      <a:latin typeface="Neo Sans Intel"/>
                      <a:cs typeface="Neo Sans Intel"/>
                    </a:rPr>
                    <a:t>black</a:t>
                  </a:r>
                </a:p>
              </p:txBody>
            </p:sp>
            <p:sp>
              <p:nvSpPr>
                <p:cNvPr id="59" name="TextBox 58"/>
                <p:cNvSpPr txBox="1"/>
                <p:nvPr/>
              </p:nvSpPr>
              <p:spPr>
                <a:xfrm>
                  <a:off x="3854805" y="4952905"/>
                  <a:ext cx="596189" cy="276999"/>
                </a:xfrm>
                <a:prstGeom prst="rect">
                  <a:avLst/>
                </a:prstGeom>
                <a:noFill/>
              </p:spPr>
              <p:txBody>
                <a:bodyPr wrap="none" rtlCol="0">
                  <a:spAutoFit/>
                </a:bodyPr>
                <a:lstStyle/>
                <a:p>
                  <a:r>
                    <a:rPr lang="en-US" sz="1200" dirty="0">
                      <a:latin typeface="Neo Sans Intel"/>
                      <a:cs typeface="Neo Sans Intel"/>
                    </a:rPr>
                    <a:t>brown</a:t>
                  </a:r>
                </a:p>
              </p:txBody>
            </p:sp>
            <p:sp>
              <p:nvSpPr>
                <p:cNvPr id="60" name="TextBox 59"/>
                <p:cNvSpPr txBox="1"/>
                <p:nvPr/>
              </p:nvSpPr>
              <p:spPr>
                <a:xfrm>
                  <a:off x="3871802" y="5199179"/>
                  <a:ext cx="636521" cy="276999"/>
                </a:xfrm>
                <a:prstGeom prst="rect">
                  <a:avLst/>
                </a:prstGeom>
                <a:noFill/>
              </p:spPr>
              <p:txBody>
                <a:bodyPr wrap="none" rtlCol="0">
                  <a:spAutoFit/>
                </a:bodyPr>
                <a:lstStyle/>
                <a:p>
                  <a:r>
                    <a:rPr lang="en-US" sz="1200" dirty="0">
                      <a:latin typeface="Neo Sans Intel"/>
                      <a:cs typeface="Neo Sans Intel"/>
                    </a:rPr>
                    <a:t>orange</a:t>
                  </a:r>
                </a:p>
              </p:txBody>
            </p:sp>
            <p:sp>
              <p:nvSpPr>
                <p:cNvPr id="61" name="TextBox 60"/>
                <p:cNvSpPr txBox="1"/>
                <p:nvPr/>
              </p:nvSpPr>
              <p:spPr>
                <a:xfrm>
                  <a:off x="3910113" y="5466209"/>
                  <a:ext cx="559897" cy="276999"/>
                </a:xfrm>
                <a:prstGeom prst="rect">
                  <a:avLst/>
                </a:prstGeom>
                <a:noFill/>
              </p:spPr>
              <p:txBody>
                <a:bodyPr wrap="none" rtlCol="0">
                  <a:spAutoFit/>
                </a:bodyPr>
                <a:lstStyle/>
                <a:p>
                  <a:r>
                    <a:rPr lang="en-US" sz="1200" dirty="0">
                      <a:latin typeface="Neo Sans Intel"/>
                      <a:cs typeface="Neo Sans Intel"/>
                    </a:rPr>
                    <a:t>green</a:t>
                  </a:r>
                </a:p>
              </p:txBody>
            </p:sp>
            <p:sp>
              <p:nvSpPr>
                <p:cNvPr id="62" name="TextBox 61"/>
                <p:cNvSpPr txBox="1"/>
                <p:nvPr/>
              </p:nvSpPr>
              <p:spPr>
                <a:xfrm>
                  <a:off x="3891743" y="5662242"/>
                  <a:ext cx="596638" cy="276999"/>
                </a:xfrm>
                <a:prstGeom prst="rect">
                  <a:avLst/>
                </a:prstGeom>
                <a:noFill/>
              </p:spPr>
              <p:txBody>
                <a:bodyPr wrap="none" rtlCol="0">
                  <a:spAutoFit/>
                </a:bodyPr>
                <a:lstStyle/>
                <a:p>
                  <a:r>
                    <a:rPr lang="en-US" sz="1200" dirty="0">
                      <a:latin typeface="Neo Sans Intel"/>
                      <a:cs typeface="Neo Sans Intel"/>
                    </a:rPr>
                    <a:t>purple</a:t>
                  </a:r>
                </a:p>
              </p:txBody>
            </p:sp>
            <p:sp>
              <p:nvSpPr>
                <p:cNvPr id="63" name="TextBox 62"/>
                <p:cNvSpPr txBox="1"/>
                <p:nvPr/>
              </p:nvSpPr>
              <p:spPr>
                <a:xfrm>
                  <a:off x="3991065" y="5909176"/>
                  <a:ext cx="556563" cy="276999"/>
                </a:xfrm>
                <a:prstGeom prst="rect">
                  <a:avLst/>
                </a:prstGeom>
                <a:noFill/>
              </p:spPr>
              <p:txBody>
                <a:bodyPr wrap="none" rtlCol="0">
                  <a:spAutoFit/>
                </a:bodyPr>
                <a:lstStyle/>
                <a:p>
                  <a:r>
                    <a:rPr lang="en-US" sz="1200" dirty="0">
                      <a:latin typeface="Neo Sans Intel"/>
                      <a:cs typeface="Neo Sans Intel"/>
                    </a:rPr>
                    <a:t>white</a:t>
                  </a:r>
                </a:p>
              </p:txBody>
            </p:sp>
          </p:grpSp>
        </p:grpSp>
        <p:sp>
          <p:nvSpPr>
            <p:cNvPr id="1024" name="Rectangle 1023"/>
            <p:cNvSpPr/>
            <p:nvPr/>
          </p:nvSpPr>
          <p:spPr>
            <a:xfrm>
              <a:off x="4992857" y="6009999"/>
              <a:ext cx="688172" cy="2571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 name="Rectangle 1024"/>
            <p:cNvSpPr/>
            <p:nvPr/>
          </p:nvSpPr>
          <p:spPr>
            <a:xfrm>
              <a:off x="4154657" y="5102934"/>
              <a:ext cx="457200" cy="8533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3392657" y="5101382"/>
              <a:ext cx="457200" cy="8533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2662178" y="5237389"/>
              <a:ext cx="400110" cy="406522"/>
            </a:xfrm>
            <a:prstGeom prst="rect">
              <a:avLst/>
            </a:prstGeom>
            <a:noFill/>
          </p:spPr>
          <p:txBody>
            <a:bodyPr vert="vert270" wrap="none" rtlCol="0">
              <a:spAutoFit/>
            </a:bodyPr>
            <a:lstStyle/>
            <a:p>
              <a:r>
                <a:rPr lang="en-US" sz="1400" dirty="0">
                  <a:latin typeface="Neo Sans Intel"/>
                  <a:cs typeface="Neo Sans Intel"/>
                </a:rPr>
                <a:t>USB</a:t>
              </a:r>
            </a:p>
          </p:txBody>
        </p:sp>
        <p:sp>
          <p:nvSpPr>
            <p:cNvPr id="1029" name="TextBox 1028"/>
            <p:cNvSpPr txBox="1"/>
            <p:nvPr/>
          </p:nvSpPr>
          <p:spPr>
            <a:xfrm>
              <a:off x="3275861" y="1066800"/>
              <a:ext cx="2949012" cy="523220"/>
            </a:xfrm>
            <a:prstGeom prst="rect">
              <a:avLst/>
            </a:prstGeom>
            <a:noFill/>
          </p:spPr>
          <p:txBody>
            <a:bodyPr wrap="none" rtlCol="0">
              <a:spAutoFit/>
            </a:bodyPr>
            <a:lstStyle/>
            <a:p>
              <a:r>
                <a:rPr lang="en-US" sz="2800" dirty="0" err="1">
                  <a:latin typeface="Neo Sans Intel"/>
                  <a:cs typeface="Neo Sans Intel"/>
                </a:rPr>
                <a:t>Minnowboard</a:t>
              </a:r>
              <a:r>
                <a:rPr lang="en-US" sz="2800" dirty="0">
                  <a:latin typeface="Neo Sans Intel"/>
                  <a:cs typeface="Neo Sans Intel"/>
                </a:rPr>
                <a:t> Max</a:t>
              </a:r>
            </a:p>
          </p:txBody>
        </p:sp>
        <p:sp>
          <p:nvSpPr>
            <p:cNvPr id="72" name="TextBox 71"/>
            <p:cNvSpPr txBox="1"/>
            <p:nvPr/>
          </p:nvSpPr>
          <p:spPr>
            <a:xfrm>
              <a:off x="3369343" y="4038600"/>
              <a:ext cx="1732526" cy="523220"/>
            </a:xfrm>
            <a:prstGeom prst="rect">
              <a:avLst/>
            </a:prstGeom>
            <a:noFill/>
          </p:spPr>
          <p:txBody>
            <a:bodyPr wrap="none" rtlCol="0">
              <a:spAutoFit/>
            </a:bodyPr>
            <a:lstStyle/>
            <a:p>
              <a:r>
                <a:rPr lang="en-US" sz="2800" dirty="0">
                  <a:latin typeface="Neo Sans Intel"/>
                  <a:cs typeface="Neo Sans Intel"/>
                </a:rPr>
                <a:t>Bus Pirate</a:t>
              </a:r>
            </a:p>
          </p:txBody>
        </p:sp>
      </p:grpSp>
    </p:spTree>
    <p:extLst>
      <p:ext uri="{BB962C8B-B14F-4D97-AF65-F5344CB8AC3E}">
        <p14:creationId xmlns:p14="http://schemas.microsoft.com/office/powerpoint/2010/main" val="165670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a:solidFill>
                  <a:schemeClr val="tx1"/>
                </a:solidFill>
                <a:latin typeface="Neo Sans Intel" panose="020B0504020202020204" pitchFamily="34" charset="0"/>
              </a:rPr>
              <a:t>.3 EDK II Debug</a:t>
            </a:r>
          </a:p>
        </p:txBody>
      </p:sp>
    </p:spTree>
    <p:extLst>
      <p:ext uri="{BB962C8B-B14F-4D97-AF65-F5344CB8AC3E}">
        <p14:creationId xmlns:p14="http://schemas.microsoft.com/office/powerpoint/2010/main" val="123307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EFI Debug</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a:t>
            </a:r>
            <a:r>
              <a:rPr lang="en-US" dirty="0">
                <a:latin typeface="Neo Sans Intel" panose="020B0504020202020204" pitchFamily="34" charset="0"/>
              </a:rPr>
              <a:t>5.3</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51354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Outline</a:t>
            </a:r>
          </a:p>
        </p:txBody>
      </p:sp>
      <p:sp>
        <p:nvSpPr>
          <p:cNvPr id="3" name="Content Placeholder 2"/>
          <p:cNvSpPr>
            <a:spLocks noGrp="1"/>
          </p:cNvSpPr>
          <p:nvPr>
            <p:ph idx="1"/>
          </p:nvPr>
        </p:nvSpPr>
        <p:spPr/>
        <p:txBody>
          <a:bodyPr/>
          <a:lstStyle/>
          <a:p>
            <a:pPr marL="457200" indent="-457200">
              <a:buAutoNum type="arabicPeriod"/>
            </a:pPr>
            <a:r>
              <a:rPr lang="en-US" dirty="0"/>
              <a:t>Serial connection setup</a:t>
            </a:r>
          </a:p>
          <a:p>
            <a:pPr marL="457200" indent="-457200">
              <a:buAutoNum type="arabicPeriod"/>
            </a:pPr>
            <a:r>
              <a:rPr lang="en-US" dirty="0"/>
              <a:t>Configure host system for debugging</a:t>
            </a:r>
          </a:p>
          <a:p>
            <a:pPr marL="457200" indent="-457200">
              <a:buAutoNum type="arabicPeriod"/>
            </a:pPr>
            <a:r>
              <a:rPr lang="en-US" dirty="0"/>
              <a:t>Debug example with GDB</a:t>
            </a:r>
          </a:p>
        </p:txBody>
      </p:sp>
    </p:spTree>
    <p:extLst>
      <p:ext uri="{BB962C8B-B14F-4D97-AF65-F5344CB8AC3E}">
        <p14:creationId xmlns:p14="http://schemas.microsoft.com/office/powerpoint/2010/main" val="55403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solidFill>
                  <a:srgbClr val="000000"/>
                </a:solidFill>
                <a:latin typeface="Neo Sans Intel Medium"/>
              </a:rPr>
              <a:t>Debug &amp; Release Differences</a:t>
            </a:r>
            <a:endParaRPr lang="en-US" dirty="0"/>
          </a:p>
        </p:txBody>
      </p:sp>
      <p:sp>
        <p:nvSpPr>
          <p:cNvPr id="3" name="Content Placeholder 2"/>
          <p:cNvSpPr>
            <a:spLocks noGrp="1"/>
          </p:cNvSpPr>
          <p:nvPr>
            <p:ph idx="1"/>
          </p:nvPr>
        </p:nvSpPr>
        <p:spPr/>
        <p:txBody>
          <a:bodyPr/>
          <a:lstStyle/>
          <a:p>
            <a:pPr marL="342900" marR="56320" indent="-342900">
              <a:buFont typeface="Arial" panose="020B0604020202020204" pitchFamily="34" charset="0"/>
              <a:buChar char="•"/>
            </a:pPr>
            <a:r>
              <a:rPr lang="en-US" sz="2400" dirty="0">
                <a:solidFill>
                  <a:srgbClr val="000000"/>
                </a:solidFill>
                <a:latin typeface="Neo Sans Intel Medium"/>
              </a:rPr>
              <a:t>DEBUG has a slower boot than RELEASE because of time it takes to display debug info</a:t>
            </a:r>
          </a:p>
          <a:p>
            <a:pPr marL="342900" marR="55150" indent="-342900">
              <a:buFont typeface="Arial" panose="020B0604020202020204" pitchFamily="34" charset="0"/>
              <a:buChar char="•"/>
            </a:pPr>
            <a:r>
              <a:rPr lang="en-US" sz="2400" dirty="0">
                <a:solidFill>
                  <a:srgbClr val="000000"/>
                </a:solidFill>
                <a:latin typeface="Neo Sans Intel Medium"/>
              </a:rPr>
              <a:t>DEBUG has a larger image than RELEASE because the embedded debug info</a:t>
            </a:r>
          </a:p>
          <a:p>
            <a:pPr marL="342900" marR="55150" indent="-342900">
              <a:buFont typeface="Arial" panose="020B0604020202020204" pitchFamily="34" charset="0"/>
              <a:buChar char="•"/>
            </a:pPr>
            <a:r>
              <a:rPr lang="en-US" dirty="0"/>
              <a:t>DEBUG uses the serial port for debug string output</a:t>
            </a:r>
          </a:p>
          <a:p>
            <a:pPr marL="342900" marR="55150" indent="-342900">
              <a:buFont typeface="Arial" panose="020B0604020202020204" pitchFamily="34" charset="0"/>
              <a:buChar char="•"/>
            </a:pPr>
            <a:r>
              <a:rPr lang="en-US" dirty="0"/>
              <a:t>DEBUG contains the debug strings</a:t>
            </a:r>
          </a:p>
          <a:p>
            <a:pPr marL="342900" indent="-342900">
              <a:buFont typeface="Arial" panose="020B0604020202020204" pitchFamily="34" charset="0"/>
              <a:buChar char="•"/>
            </a:pPr>
            <a:r>
              <a:rPr lang="en-US" dirty="0"/>
              <a:t>DEBUG contains detailed debug strings that show the boot process and various ASSERT/TRACE errors</a:t>
            </a:r>
          </a:p>
        </p:txBody>
      </p:sp>
    </p:spTree>
    <p:extLst>
      <p:ext uri="{BB962C8B-B14F-4D97-AF65-F5344CB8AC3E}">
        <p14:creationId xmlns:p14="http://schemas.microsoft.com/office/powerpoint/2010/main" val="4202008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79"/>
            <a:ext cx="8229600" cy="988746"/>
          </a:xfrm>
        </p:spPr>
        <p:txBody>
          <a:bodyPr/>
          <a:lstStyle/>
          <a:p>
            <a:r>
              <a:rPr lang="en-US" dirty="0"/>
              <a:t>Connect to UART port</a:t>
            </a:r>
          </a:p>
        </p:txBody>
      </p:sp>
      <p:sp>
        <p:nvSpPr>
          <p:cNvPr id="3" name="Content Placeholder 2"/>
          <p:cNvSpPr>
            <a:spLocks noGrp="1"/>
          </p:cNvSpPr>
          <p:nvPr>
            <p:ph idx="1"/>
          </p:nvPr>
        </p:nvSpPr>
        <p:spPr>
          <a:xfrm>
            <a:off x="523702" y="5608637"/>
            <a:ext cx="8229600" cy="944563"/>
          </a:xfrm>
        </p:spPr>
        <p:txBody>
          <a:bodyPr/>
          <a:lstStyle/>
          <a:p>
            <a:r>
              <a:rPr lang="en-US" dirty="0"/>
              <a:t>To read UART output run </a:t>
            </a:r>
            <a:r>
              <a:rPr lang="en-US" dirty="0" err="1"/>
              <a:t>minicom</a:t>
            </a:r>
            <a:r>
              <a:rPr lang="en-US" dirty="0"/>
              <a:t>:</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minicom</a:t>
            </a:r>
            <a:r>
              <a:rPr lang="en-US" dirty="0">
                <a:latin typeface="Courier New" panose="02070309020205020404" pitchFamily="49" charset="0"/>
                <a:cs typeface="Courier New" panose="02070309020205020404" pitchFamily="49" charset="0"/>
              </a:rPr>
              <a:t> -D /</a:t>
            </a:r>
            <a:r>
              <a:rPr lang="en-US" dirty="0" err="1">
                <a:latin typeface="Courier New" panose="02070309020205020404" pitchFamily="49" charset="0"/>
                <a:cs typeface="Courier New" panose="02070309020205020404" pitchFamily="49" charset="0"/>
              </a:rPr>
              <a:t>dev</a:t>
            </a:r>
            <a:r>
              <a:rPr lang="en-US" dirty="0">
                <a:latin typeface="Courier New" panose="02070309020205020404" pitchFamily="49" charset="0"/>
                <a:cs typeface="Courier New" panose="02070309020205020404" pitchFamily="49" charset="0"/>
              </a:rPr>
              <a:t>/ttyUSB0</a:t>
            </a:r>
          </a:p>
          <a:p>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88967" y="771365"/>
            <a:ext cx="7099069" cy="4701981"/>
          </a:xfrm>
          <a:prstGeom prst="rect">
            <a:avLst/>
          </a:prstGeom>
        </p:spPr>
      </p:pic>
    </p:spTree>
    <p:extLst>
      <p:ext uri="{BB962C8B-B14F-4D97-AF65-F5344CB8AC3E}">
        <p14:creationId xmlns:p14="http://schemas.microsoft.com/office/powerpoint/2010/main" val="230144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the Debug Host (Done)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UDK debugger configuration:</a:t>
            </a:r>
          </a:p>
          <a:p>
            <a:pPr marL="342900" indent="-342900">
              <a:buFont typeface="Arial" panose="020B0604020202020204" pitchFamily="34" charset="0"/>
              <a:buChar char="•"/>
            </a:pPr>
            <a:r>
              <a:rPr lang="en-US" dirty="0"/>
              <a:t>Download </a:t>
            </a:r>
            <a:r>
              <a:rPr lang="en-US" sz="1800" dirty="0">
                <a:latin typeface="Courier New" panose="02070309020205020404" pitchFamily="49" charset="0"/>
                <a:cs typeface="Courier New" panose="02070309020205020404" pitchFamily="49" charset="0"/>
              </a:rPr>
              <a:t>2013-WW52-UDK.Debugger.Tool-1.4-Linux.zip</a:t>
            </a:r>
            <a:r>
              <a:rPr lang="en-US" dirty="0"/>
              <a:t> from:</a:t>
            </a:r>
          </a:p>
          <a:p>
            <a:r>
              <a:rPr lang="en-US" dirty="0">
                <a:hlinkClick r:id="rId2"/>
              </a:rPr>
              <a:t>http://firmware.intel.com/develop/intel-uefi-tools-and-utilities/intel-uefi-development-kit-debugger-tool</a:t>
            </a:r>
            <a:endParaRPr lang="en-US" dirty="0"/>
          </a:p>
          <a:p>
            <a:pPr marL="342900" indent="-342900">
              <a:buFont typeface="Arial" panose="020B0604020202020204" pitchFamily="34" charset="0"/>
              <a:buChar char="•"/>
            </a:pPr>
            <a:r>
              <a:rPr lang="en-US" dirty="0"/>
              <a:t>Install UDK debugger tool:</a:t>
            </a:r>
          </a:p>
          <a:p>
            <a:r>
              <a:rPr lang="en-US" dirty="0"/>
              <a:t>	</a:t>
            </a:r>
            <a:r>
              <a:rPr lang="en-US" dirty="0">
                <a:latin typeface="Courier New" panose="02070309020205020404" pitchFamily="49" charset="0"/>
                <a:cs typeface="Courier New" panose="02070309020205020404" pitchFamily="49" charset="0"/>
              </a:rPr>
              <a:t>$./UDK_Debugger_Tool_v1_4_x86_64.bin</a:t>
            </a:r>
          </a:p>
          <a:p>
            <a:pPr marL="342900" indent="-342900">
              <a:buFont typeface="Arial" panose="020B0604020202020204" pitchFamily="34" charset="0"/>
              <a:buChar char="•"/>
            </a:pPr>
            <a:r>
              <a:rPr lang="en-US" dirty="0"/>
              <a:t>Check/change configuration file: /</a:t>
            </a:r>
            <a:r>
              <a:rPr lang="en-US" dirty="0" err="1"/>
              <a:t>etc</a:t>
            </a:r>
            <a:r>
              <a:rPr lang="en-US" dirty="0"/>
              <a:t>/</a:t>
            </a:r>
            <a:r>
              <a:rPr lang="en-US" dirty="0" err="1"/>
              <a:t>udkdebugger.conf</a:t>
            </a:r>
            <a:r>
              <a:rPr lang="en-US" dirty="0"/>
              <a:t> </a:t>
            </a:r>
          </a:p>
          <a:p>
            <a:r>
              <a:rPr lang="en-US" sz="1800" dirty="0">
                <a:latin typeface="Courier New" panose="02070309020205020404" pitchFamily="49" charset="0"/>
                <a:cs typeface="Courier New" panose="02070309020205020404" pitchFamily="49" charset="0"/>
              </a:rPr>
              <a:t>	$ cat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udkdebugger.conf</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[Debug Port]</a:t>
            </a:r>
          </a:p>
          <a:p>
            <a:r>
              <a:rPr lang="en-US" sz="1800" dirty="0">
                <a:latin typeface="Courier New" panose="02070309020205020404" pitchFamily="49" charset="0"/>
                <a:cs typeface="Courier New" panose="02070309020205020404" pitchFamily="49" charset="0"/>
              </a:rPr>
              <a:t>Channel = Serial</a:t>
            </a:r>
          </a:p>
          <a:p>
            <a:r>
              <a:rPr lang="en-US" sz="1800" dirty="0">
                <a:latin typeface="Courier New" panose="02070309020205020404" pitchFamily="49" charset="0"/>
                <a:cs typeface="Courier New" panose="02070309020205020404" pitchFamily="49" charset="0"/>
              </a:rPr>
              <a:t>Port = /</a:t>
            </a:r>
            <a:r>
              <a:rPr lang="en-US" sz="1800" dirty="0" err="1">
                <a:latin typeface="Courier New" panose="02070309020205020404" pitchFamily="49" charset="0"/>
                <a:cs typeface="Courier New" panose="02070309020205020404" pitchFamily="49" charset="0"/>
              </a:rPr>
              <a:t>dev</a:t>
            </a:r>
            <a:r>
              <a:rPr lang="en-US" sz="1800" dirty="0">
                <a:latin typeface="Courier New" panose="02070309020205020404" pitchFamily="49" charset="0"/>
                <a:cs typeface="Courier New" panose="02070309020205020404" pitchFamily="49" charset="0"/>
              </a:rPr>
              <a:t>/ttyUSB0</a:t>
            </a:r>
          </a:p>
          <a:p>
            <a:r>
              <a:rPr lang="en-US" sz="1800" dirty="0" err="1">
                <a:latin typeface="Courier New" panose="02070309020205020404" pitchFamily="49" charset="0"/>
                <a:cs typeface="Courier New" panose="02070309020205020404" pitchFamily="49" charset="0"/>
              </a:rPr>
              <a:t>FlowControl</a:t>
            </a:r>
            <a:r>
              <a:rPr lang="en-US" sz="1800" dirty="0">
                <a:latin typeface="Courier New" panose="02070309020205020404" pitchFamily="49" charset="0"/>
                <a:cs typeface="Courier New" panose="02070309020205020404" pitchFamily="49" charset="0"/>
              </a:rPr>
              <a:t> = 0</a:t>
            </a:r>
          </a:p>
          <a:p>
            <a:r>
              <a:rPr lang="en-US" sz="1800" dirty="0" err="1">
                <a:latin typeface="Courier New" panose="02070309020205020404" pitchFamily="49" charset="0"/>
                <a:cs typeface="Courier New" panose="02070309020205020404" pitchFamily="49" charset="0"/>
              </a:rPr>
              <a:t>BaudRate</a:t>
            </a:r>
            <a:r>
              <a:rPr lang="en-US" sz="1800" dirty="0">
                <a:latin typeface="Courier New" panose="02070309020205020404" pitchFamily="49" charset="0"/>
                <a:cs typeface="Courier New" panose="02070309020205020404" pitchFamily="49" charset="0"/>
              </a:rPr>
              <a:t> = 115200</a:t>
            </a:r>
          </a:p>
          <a:p>
            <a:endParaRPr lang="en-US" dirty="0"/>
          </a:p>
          <a:p>
            <a:endParaRPr lang="en-US" dirty="0"/>
          </a:p>
        </p:txBody>
      </p:sp>
    </p:spTree>
    <p:extLst>
      <p:ext uri="{BB962C8B-B14F-4D97-AF65-F5344CB8AC3E}">
        <p14:creationId xmlns:p14="http://schemas.microsoft.com/office/powerpoint/2010/main" val="66666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GDB on Debug Host System (Done)</a:t>
            </a:r>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r>
              <a:rPr lang="en-US" dirty="0"/>
              <a:t>Rebuild GDB on HOST:</a:t>
            </a:r>
          </a:p>
          <a:p>
            <a:pPr marL="342900" indent="-342900">
              <a:buFont typeface="Arial" panose="020B0604020202020204" pitchFamily="34" charset="0"/>
              <a:buChar char="•"/>
            </a:pPr>
            <a:r>
              <a:rPr lang="en-US" dirty="0"/>
              <a:t>Download </a:t>
            </a:r>
            <a:r>
              <a:rPr lang="en-US" dirty="0" err="1"/>
              <a:t>gdb</a:t>
            </a:r>
            <a:r>
              <a:rPr lang="en-US" dirty="0"/>
              <a:t> source code:</a:t>
            </a:r>
          </a:p>
          <a:p>
            <a:r>
              <a:rPr lang="en-US" sz="2000" dirty="0">
                <a:latin typeface="Courier New" panose="02070309020205020404" pitchFamily="49" charset="0"/>
                <a:cs typeface="Courier New" panose="02070309020205020404" pitchFamily="49" charset="0"/>
              </a:rPr>
              <a:t>	$ apt-get install </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-source</a:t>
            </a:r>
          </a:p>
          <a:p>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/gdb.tar.bz2 ~/Desktop/</a:t>
            </a:r>
            <a:r>
              <a:rPr lang="en-US" sz="2000" dirty="0" err="1">
                <a:latin typeface="Courier New" panose="02070309020205020404" pitchFamily="49" charset="0"/>
                <a:cs typeface="Courier New" panose="02070309020205020404" pitchFamily="49" charset="0"/>
              </a:rPr>
              <a:t>udk</a:t>
            </a:r>
            <a:r>
              <a:rPr lang="en-US" sz="2000" dirty="0">
                <a:latin typeface="Courier New" panose="02070309020205020404" pitchFamily="49" charset="0"/>
                <a:cs typeface="Courier New" panose="02070309020205020404" pitchFamily="49" charset="0"/>
              </a:rPr>
              <a:t>-debugger/</a:t>
            </a:r>
          </a:p>
          <a:p>
            <a:r>
              <a:rPr lang="en-US" sz="2000" dirty="0">
                <a:latin typeface="Courier New" panose="02070309020205020404" pitchFamily="49" charset="0"/>
                <a:cs typeface="Courier New" panose="02070309020205020404" pitchFamily="49" charset="0"/>
              </a:rPr>
              <a:t>	$ cd ~/Desktop/</a:t>
            </a:r>
            <a:r>
              <a:rPr lang="en-US" sz="2000" dirty="0" err="1">
                <a:latin typeface="Courier New" panose="02070309020205020404" pitchFamily="49" charset="0"/>
                <a:cs typeface="Courier New" panose="02070309020205020404" pitchFamily="49" charset="0"/>
              </a:rPr>
              <a:t>udk</a:t>
            </a:r>
            <a:r>
              <a:rPr lang="en-US" sz="2000" dirty="0">
                <a:latin typeface="Courier New" panose="02070309020205020404" pitchFamily="49" charset="0"/>
                <a:cs typeface="Courier New" panose="02070309020205020404" pitchFamily="49" charset="0"/>
              </a:rPr>
              <a:t>-debugger/</a:t>
            </a:r>
          </a:p>
          <a:p>
            <a:r>
              <a:rPr lang="en-US" sz="2000" dirty="0">
                <a:latin typeface="Courier New" panose="02070309020205020404" pitchFamily="49" charset="0"/>
                <a:cs typeface="Courier New" panose="02070309020205020404" pitchFamily="49" charset="0"/>
              </a:rPr>
              <a:t>	$ bzip2 -dc gdb.tar.bz2| tar -</a:t>
            </a:r>
            <a:r>
              <a:rPr lang="en-US" sz="2000" dirty="0" err="1">
                <a:latin typeface="Courier New" panose="02070309020205020404" pitchFamily="49" charset="0"/>
                <a:cs typeface="Courier New" panose="02070309020205020404" pitchFamily="49" charset="0"/>
              </a:rPr>
              <a:t>xf</a:t>
            </a:r>
            <a:r>
              <a:rPr lang="en-US" sz="2000" dirty="0">
                <a:latin typeface="Courier New" panose="02070309020205020404" pitchFamily="49" charset="0"/>
                <a:cs typeface="Courier New" panose="02070309020205020404" pitchFamily="49" charset="0"/>
              </a:rPr>
              <a:t> – </a:t>
            </a:r>
          </a:p>
          <a:p>
            <a:r>
              <a:rPr lang="en-US" sz="2000" dirty="0">
                <a:latin typeface="Courier New" panose="02070309020205020404" pitchFamily="49" charset="0"/>
                <a:cs typeface="Courier New" panose="02070309020205020404" pitchFamily="49" charset="0"/>
              </a:rPr>
              <a:t>	$ cd </a:t>
            </a:r>
            <a:r>
              <a:rPr lang="en-US" sz="2000" dirty="0" err="1">
                <a:latin typeface="Courier New" panose="02070309020205020404" pitchFamily="49" charset="0"/>
                <a:cs typeface="Courier New" panose="02070309020205020404" pitchFamily="49" charset="0"/>
              </a:rPr>
              <a:t>gdb</a:t>
            </a:r>
            <a:endParaRPr lang="en-US" sz="2000"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a:t>Download (from </a:t>
            </a:r>
            <a:r>
              <a:rPr lang="en-US" dirty="0">
                <a:hlinkClick r:id="rId2"/>
              </a:rPr>
              <a:t>http://expat.sourceforge.net</a:t>
            </a:r>
            <a:r>
              <a:rPr lang="en-US" dirty="0"/>
              <a:t> ) and install expat </a:t>
            </a:r>
          </a:p>
          <a:p>
            <a:pPr marL="342900" indent="-342900">
              <a:buFont typeface="Arial" panose="020B0604020202020204" pitchFamily="34" charset="0"/>
              <a:buChar char="•"/>
            </a:pPr>
            <a:r>
              <a:rPr lang="en-US" dirty="0"/>
              <a:t>Configure and build </a:t>
            </a:r>
            <a:r>
              <a:rPr lang="en-US" dirty="0" err="1"/>
              <a:t>gdb</a:t>
            </a:r>
            <a:r>
              <a:rPr lang="en-US" dirty="0"/>
              <a:t> with expat:</a:t>
            </a:r>
          </a:p>
          <a:p>
            <a:r>
              <a:rPr lang="en-US" sz="2000" dirty="0">
                <a:latin typeface="Courier New" panose="02070309020205020404" pitchFamily="49" charset="0"/>
                <a:cs typeface="Courier New" panose="02070309020205020404" pitchFamily="49" charset="0"/>
              </a:rPr>
              <a:t>	$./configure --with-expat --with-python</a:t>
            </a:r>
          </a:p>
          <a:p>
            <a:r>
              <a:rPr lang="en-US" sz="2000" dirty="0">
                <a:latin typeface="Courier New" panose="02070309020205020404" pitchFamily="49" charset="0"/>
                <a:cs typeface="Courier New" panose="02070309020205020404" pitchFamily="49" charset="0"/>
              </a:rPr>
              <a:t>	$ make &amp;&amp; make install </a:t>
            </a:r>
          </a:p>
        </p:txBody>
      </p:sp>
    </p:spTree>
    <p:extLst>
      <p:ext uri="{BB962C8B-B14F-4D97-AF65-F5344CB8AC3E}">
        <p14:creationId xmlns:p14="http://schemas.microsoft.com/office/powerpoint/2010/main" val="3201687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Firmware Debugging</a:t>
            </a:r>
          </a:p>
        </p:txBody>
      </p:sp>
      <p:sp>
        <p:nvSpPr>
          <p:cNvPr id="3" name="Content Placeholder 2"/>
          <p:cNvSpPr>
            <a:spLocks noGrp="1"/>
          </p:cNvSpPr>
          <p:nvPr>
            <p:ph idx="1"/>
          </p:nvPr>
        </p:nvSpPr>
        <p:spPr>
          <a:xfrm>
            <a:off x="457200" y="1600200"/>
            <a:ext cx="8321040" cy="4918987"/>
          </a:xfrm>
        </p:spPr>
        <p:txBody>
          <a:bodyPr>
            <a:normAutofit/>
          </a:bodyPr>
          <a:lstStyle/>
          <a:p>
            <a:pPr marL="342900" indent="-342900">
              <a:buFont typeface="Arial" panose="020B0604020202020204" pitchFamily="34" charset="0"/>
              <a:buChar char="•"/>
            </a:pPr>
            <a:r>
              <a:rPr lang="en-US" dirty="0"/>
              <a:t>Run UDK-GDB-SERVER</a:t>
            </a:r>
          </a:p>
          <a:p>
            <a:r>
              <a:rPr lang="en-US" sz="1800" dirty="0">
                <a:latin typeface="Courier New" panose="02070309020205020404" pitchFamily="49" charset="0"/>
                <a:cs typeface="Courier New" panose="02070309020205020404" pitchFamily="49" charset="0"/>
              </a:rPr>
              <a:t>$/opt/intel/</a:t>
            </a:r>
            <a:r>
              <a:rPr lang="en-US" sz="1800" dirty="0" err="1">
                <a:latin typeface="Courier New" panose="02070309020205020404" pitchFamily="49" charset="0"/>
                <a:cs typeface="Courier New" panose="02070309020205020404" pitchFamily="49" charset="0"/>
              </a:rPr>
              <a:t>udkdebugger</a:t>
            </a:r>
            <a:r>
              <a:rPr lang="en-US" sz="1800" dirty="0">
                <a:latin typeface="Courier New" panose="02070309020205020404" pitchFamily="49" charset="0"/>
                <a:cs typeface="Courier New" panose="02070309020205020404" pitchFamily="49" charset="0"/>
              </a:rPr>
              <a:t>/bin/</a:t>
            </a:r>
            <a:r>
              <a:rPr lang="en-US" sz="1800" dirty="0" err="1">
                <a:latin typeface="Courier New" panose="02070309020205020404" pitchFamily="49" charset="0"/>
                <a:cs typeface="Courier New" panose="02070309020205020404" pitchFamily="49" charset="0"/>
              </a:rPr>
              <a:t>udk</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-server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Reboot Debug Target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Run GDB on Debug Host</a:t>
            </a:r>
          </a:p>
          <a:p>
            <a:r>
              <a:rPr lang="en-US" sz="1800" dirty="0">
                <a:latin typeface="Courier New" panose="02070309020205020404" pitchFamily="49" charset="0"/>
                <a:cs typeface="Courier New" panose="02070309020205020404" pitchFamily="49" charset="0"/>
              </a:rPr>
              <a:t>$/home/user/Desktop/</a:t>
            </a:r>
            <a:r>
              <a:rPr lang="en-US" sz="1800" dirty="0" err="1">
                <a:latin typeface="Courier New" panose="02070309020205020404" pitchFamily="49" charset="0"/>
                <a:cs typeface="Courier New" panose="02070309020205020404" pitchFamily="49" charset="0"/>
              </a:rPr>
              <a:t>udk</a:t>
            </a:r>
            <a:r>
              <a:rPr lang="en-US" sz="1800" dirty="0">
                <a:latin typeface="Courier New" panose="02070309020205020404" pitchFamily="49" charset="0"/>
                <a:cs typeface="Courier New" panose="02070309020205020404" pitchFamily="49" charset="0"/>
              </a:rPr>
              <a:t>-debugger/</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endParaRPr lang="en-US" sz="1800" dirty="0">
              <a:latin typeface="Courier New" panose="02070309020205020404" pitchFamily="49" charset="0"/>
              <a:cs typeface="Courier New" panose="02070309020205020404" pitchFamily="49" charset="0"/>
            </a:endParaRPr>
          </a:p>
          <a:p>
            <a:pPr>
              <a:spcBef>
                <a:spcPts val="60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target remote :1234</a:t>
            </a:r>
          </a:p>
          <a:p>
            <a:pPr>
              <a:spcBef>
                <a:spcPts val="600"/>
              </a:spcBef>
            </a:pPr>
            <a:r>
              <a:rPr lang="en-US" sz="1800" dirty="0">
                <a:latin typeface="Courier New" panose="02070309020205020404" pitchFamily="49" charset="0"/>
                <a:cs typeface="Courier New" panose="02070309020205020404" pitchFamily="49" charset="0"/>
              </a:rPr>
              <a:t>Remote debugging using :1234</a:t>
            </a:r>
          </a:p>
        </p:txBody>
      </p:sp>
    </p:spTree>
    <p:extLst>
      <p:ext uri="{BB962C8B-B14F-4D97-AF65-F5344CB8AC3E}">
        <p14:creationId xmlns:p14="http://schemas.microsoft.com/office/powerpoint/2010/main" val="425529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Section 5. Hands-On Learning of EFI Environment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4532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Level Debug</a:t>
            </a:r>
          </a:p>
        </p:txBody>
      </p:sp>
      <p:sp>
        <p:nvSpPr>
          <p:cNvPr id="3" name="Content Placeholder 2"/>
          <p:cNvSpPr>
            <a:spLocks noGrp="1"/>
          </p:cNvSpPr>
          <p:nvPr>
            <p:ph idx="1"/>
          </p:nvPr>
        </p:nvSpPr>
        <p:spPr>
          <a:xfrm>
            <a:off x="457200" y="1191007"/>
            <a:ext cx="8534400" cy="5285993"/>
          </a:xfrm>
        </p:spPr>
        <p:txBody>
          <a:bodyPr>
            <a:noAutofit/>
          </a:bodyPr>
          <a:lstStyle/>
          <a:p>
            <a:pPr>
              <a:spcBef>
                <a:spcPts val="60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source /opt/intel/</a:t>
            </a:r>
            <a:r>
              <a:rPr lang="en-US" sz="1800" b="1" dirty="0" err="1">
                <a:latin typeface="Courier New" panose="02070309020205020404" pitchFamily="49" charset="0"/>
                <a:cs typeface="Courier New" panose="02070309020205020404" pitchFamily="49" charset="0"/>
              </a:rPr>
              <a:t>udkdebugger</a:t>
            </a:r>
            <a:r>
              <a:rPr lang="en-US" sz="1800" b="1" dirty="0">
                <a:latin typeface="Courier New" panose="02070309020205020404" pitchFamily="49" charset="0"/>
                <a:cs typeface="Courier New" panose="02070309020205020404" pitchFamily="49" charset="0"/>
              </a:rPr>
              <a:t>/script/</a:t>
            </a:r>
            <a:r>
              <a:rPr lang="en-US" sz="1800" b="1" dirty="0" err="1">
                <a:latin typeface="Courier New" panose="02070309020205020404" pitchFamily="49" charset="0"/>
                <a:cs typeface="Courier New" panose="02070309020205020404" pitchFamily="49" charset="0"/>
              </a:rPr>
              <a:t>udk</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gdb</a:t>
            </a:r>
            <a:r>
              <a:rPr lang="en-US" sz="1800" b="1" dirty="0">
                <a:latin typeface="Courier New" panose="02070309020205020404" pitchFamily="49" charset="0"/>
                <a:cs typeface="Courier New" panose="02070309020205020404" pitchFamily="49" charset="0"/>
              </a:rPr>
              <a:t>-script</a:t>
            </a:r>
          </a:p>
          <a:p>
            <a:pPr>
              <a:spcBef>
                <a:spcPts val="600"/>
              </a:spcBef>
            </a:pPr>
            <a:r>
              <a:rPr lang="en-US" sz="1800" dirty="0">
                <a:latin typeface="Courier New" panose="02070309020205020404" pitchFamily="49" charset="0"/>
                <a:cs typeface="Courier New" panose="02070309020205020404" pitchFamily="49" charset="0"/>
              </a:rPr>
              <a:t>##############################################################</a:t>
            </a:r>
          </a:p>
          <a:p>
            <a:pPr>
              <a:spcBef>
                <a:spcPts val="600"/>
              </a:spcBef>
            </a:pPr>
            <a:r>
              <a:rPr lang="en-US" sz="1800" dirty="0">
                <a:latin typeface="Courier New" panose="02070309020205020404" pitchFamily="49" charset="0"/>
                <a:cs typeface="Courier New" panose="02070309020205020404" pitchFamily="49" charset="0"/>
              </a:rPr>
              <a:t># This </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configuration file contains settings and scripts</a:t>
            </a:r>
          </a:p>
          <a:p>
            <a:pPr>
              <a:spcBef>
                <a:spcPts val="600"/>
              </a:spcBef>
            </a:pPr>
            <a:r>
              <a:rPr lang="en-US" sz="1800" dirty="0">
                <a:latin typeface="Courier New" panose="02070309020205020404" pitchFamily="49" charset="0"/>
                <a:cs typeface="Courier New" panose="02070309020205020404" pitchFamily="49" charset="0"/>
              </a:rPr>
              <a:t># for debugging UDK firmware.</a:t>
            </a:r>
          </a:p>
          <a:p>
            <a:pPr>
              <a:spcBef>
                <a:spcPts val="600"/>
              </a:spcBef>
            </a:pPr>
            <a:r>
              <a:rPr lang="en-US" sz="1800" dirty="0">
                <a:latin typeface="Courier New" panose="02070309020205020404" pitchFamily="49" charset="0"/>
                <a:cs typeface="Courier New" panose="02070309020205020404" pitchFamily="49" charset="0"/>
              </a:rPr>
              <a:t># WARNING: Setting pending breakpoints is NOT supported!</a:t>
            </a:r>
          </a:p>
          <a:p>
            <a:pPr>
              <a:spcBef>
                <a:spcPts val="600"/>
              </a:spcBef>
            </a:pPr>
            <a:r>
              <a:rPr lang="en-US" sz="1800" dirty="0">
                <a:latin typeface="Courier New" panose="02070309020205020404" pitchFamily="49" charset="0"/>
                <a:cs typeface="Courier New" panose="02070309020205020404" pitchFamily="49" charset="0"/>
              </a:rPr>
              <a:t># Additional commands for source level debugging will be added!</a:t>
            </a:r>
          </a:p>
          <a:p>
            <a:pPr>
              <a:spcBef>
                <a:spcPts val="600"/>
              </a:spcBef>
            </a:pPr>
            <a:r>
              <a:rPr lang="en-US" sz="1800" dirty="0">
                <a:latin typeface="Courier New" panose="02070309020205020404" pitchFamily="49" charset="0"/>
                <a:cs typeface="Courier New" panose="02070309020205020404" pitchFamily="49" charset="0"/>
              </a:rPr>
              <a:t>##############################################################</a:t>
            </a:r>
          </a:p>
          <a:p>
            <a:pPr>
              <a:spcBef>
                <a:spcPts val="600"/>
              </a:spcBef>
            </a:pPr>
            <a:r>
              <a:rPr lang="en-US" sz="1800" dirty="0">
                <a:latin typeface="Courier New" panose="02070309020205020404" pitchFamily="49" charset="0"/>
                <a:cs typeface="Courier New" panose="02070309020205020404" pitchFamily="49" charset="0"/>
              </a:rPr>
              <a:t>Loading symbol for address: 0x78e1472c</a:t>
            </a:r>
          </a:p>
          <a:p>
            <a:pPr>
              <a:spcBef>
                <a:spcPts val="600"/>
              </a:spcBef>
            </a:pPr>
            <a:r>
              <a:rPr lang="en-US" sz="1800" dirty="0">
                <a:latin typeface="Courier New" panose="02070309020205020404" pitchFamily="49" charset="0"/>
                <a:cs typeface="Courier New" panose="02070309020205020404" pitchFamily="49" charset="0"/>
              </a:rPr>
              <a:t>add symbol table from file "/home/user/Desktop/bios/Build/Vlv2TbltDevicePkg/DEBUG_GCC48/X64/</a:t>
            </a:r>
            <a:r>
              <a:rPr lang="en-US" sz="1800" dirty="0" err="1">
                <a:latin typeface="Courier New" panose="02070309020205020404" pitchFamily="49" charset="0"/>
                <a:cs typeface="Courier New" panose="02070309020205020404" pitchFamily="49" charset="0"/>
              </a:rPr>
              <a:t>MdeModulePkg</a:t>
            </a:r>
            <a:r>
              <a:rPr lang="en-US" sz="1800" dirty="0">
                <a:latin typeface="Courier New" panose="02070309020205020404" pitchFamily="49" charset="0"/>
                <a:cs typeface="Courier New" panose="02070309020205020404" pitchFamily="49" charset="0"/>
              </a:rPr>
              <a:t>/Core/</a:t>
            </a:r>
            <a:r>
              <a:rPr lang="en-US" sz="1800" dirty="0" err="1">
                <a:latin typeface="Courier New" panose="02070309020205020404" pitchFamily="49" charset="0"/>
                <a:cs typeface="Courier New" panose="02070309020205020404" pitchFamily="49" charset="0"/>
              </a:rPr>
              <a:t>Dxe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DxeMain</a:t>
            </a:r>
            <a:r>
              <a:rPr lang="en-US" sz="1800" dirty="0">
                <a:latin typeface="Courier New" panose="02070309020205020404" pitchFamily="49" charset="0"/>
                <a:cs typeface="Courier New" panose="02070309020205020404" pitchFamily="49" charset="0"/>
              </a:rPr>
              <a:t>/DEBUG/</a:t>
            </a:r>
            <a:r>
              <a:rPr lang="en-US" sz="1800" dirty="0" err="1">
                <a:latin typeface="Courier New" panose="02070309020205020404" pitchFamily="49" charset="0"/>
                <a:cs typeface="Courier New" panose="02070309020205020404" pitchFamily="49" charset="0"/>
              </a:rPr>
              <a:t>DxeCore.debug</a:t>
            </a:r>
            <a:r>
              <a:rPr lang="en-US" sz="1800" dirty="0">
                <a:latin typeface="Courier New" panose="02070309020205020404" pitchFamily="49" charset="0"/>
                <a:cs typeface="Courier New" panose="02070309020205020404" pitchFamily="49" charset="0"/>
              </a:rPr>
              <a:t>" at</a:t>
            </a:r>
          </a:p>
          <a:p>
            <a:pPr>
              <a:spcBef>
                <a:spcPts val="60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text_addr</a:t>
            </a:r>
            <a:r>
              <a:rPr lang="en-US" sz="1800" dirty="0">
                <a:latin typeface="Courier New" panose="02070309020205020404" pitchFamily="49" charset="0"/>
                <a:cs typeface="Courier New" panose="02070309020205020404" pitchFamily="49" charset="0"/>
              </a:rPr>
              <a:t> = 0x78dde260</a:t>
            </a:r>
          </a:p>
          <a:p>
            <a:pPr>
              <a:spcBef>
                <a:spcPts val="60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data_addr</a:t>
            </a:r>
            <a:r>
              <a:rPr lang="en-US" sz="1800" dirty="0">
                <a:latin typeface="Courier New" panose="02070309020205020404" pitchFamily="49" charset="0"/>
                <a:cs typeface="Courier New" panose="02070309020205020404" pitchFamily="49" charset="0"/>
              </a:rPr>
              <a:t> = 0x78e180e0</a:t>
            </a:r>
          </a:p>
          <a:p>
            <a:pPr>
              <a:spcBef>
                <a:spcPts val="60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udb</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a:t>
            </a:r>
          </a:p>
        </p:txBody>
      </p:sp>
    </p:spTree>
    <p:extLst>
      <p:ext uri="{BB962C8B-B14F-4D97-AF65-F5344CB8AC3E}">
        <p14:creationId xmlns:p14="http://schemas.microsoft.com/office/powerpoint/2010/main" val="420984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Setting Breakpoints</a:t>
            </a:r>
          </a:p>
        </p:txBody>
      </p:sp>
      <p:sp>
        <p:nvSpPr>
          <p:cNvPr id="3" name="Content Placeholder 2"/>
          <p:cNvSpPr>
            <a:spLocks noGrp="1"/>
          </p:cNvSpPr>
          <p:nvPr>
            <p:ph idx="1"/>
          </p:nvPr>
        </p:nvSpPr>
        <p:spPr>
          <a:xfrm>
            <a:off x="457200" y="1080794"/>
            <a:ext cx="8229600" cy="5472406"/>
          </a:xfrm>
        </p:spPr>
        <p:txBody>
          <a:bodyPr>
            <a:normAutofit fontScale="77500" lnSpcReduction="20000"/>
          </a:bodyPr>
          <a:lstStyle/>
          <a:p>
            <a:r>
              <a:rPr lang="en-US" sz="2600" dirty="0"/>
              <a:t>Set breakpoint on </a:t>
            </a:r>
            <a:r>
              <a:rPr lang="en-US" sz="2600" b="1" dirty="0" err="1">
                <a:latin typeface="Courier New" panose="02070309020205020404" pitchFamily="49" charset="0"/>
                <a:cs typeface="Courier New" panose="02070309020205020404" pitchFamily="49" charset="0"/>
              </a:rPr>
              <a:t>CoreLoadPeImage</a:t>
            </a:r>
            <a:r>
              <a:rPr lang="en-US" sz="2600" dirty="0"/>
              <a:t>/</a:t>
            </a:r>
            <a:r>
              <a:rPr lang="en-US" sz="2600" b="1" dirty="0" err="1">
                <a:latin typeface="Courier New" panose="02070309020205020404" pitchFamily="49" charset="0"/>
                <a:cs typeface="Courier New" panose="02070309020205020404" pitchFamily="49" charset="0"/>
              </a:rPr>
              <a:t>CoreLoadImage</a:t>
            </a:r>
            <a:r>
              <a:rPr lang="en-US" sz="2600" dirty="0"/>
              <a:t> functions</a:t>
            </a:r>
          </a:p>
          <a:p>
            <a:endParaRPr lang="en-US" dirty="0"/>
          </a:p>
          <a:p>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udb</a:t>
            </a:r>
            <a:r>
              <a:rPr lang="en-US" sz="2300" dirty="0">
                <a:latin typeface="Courier New" panose="02070309020205020404" pitchFamily="49" charset="0"/>
                <a:cs typeface="Courier New" panose="02070309020205020404" pitchFamily="49" charset="0"/>
              </a:rPr>
              <a:t>) </a:t>
            </a:r>
            <a:r>
              <a:rPr lang="en-US" sz="2300" b="1" dirty="0">
                <a:latin typeface="Courier New" panose="02070309020205020404" pitchFamily="49" charset="0"/>
                <a:cs typeface="Courier New" panose="02070309020205020404" pitchFamily="49" charset="0"/>
              </a:rPr>
              <a:t>b </a:t>
            </a:r>
            <a:r>
              <a:rPr lang="en-US" sz="2300" b="1" dirty="0" err="1">
                <a:latin typeface="Courier New" panose="02070309020205020404" pitchFamily="49" charset="0"/>
                <a:cs typeface="Courier New" panose="02070309020205020404" pitchFamily="49" charset="0"/>
              </a:rPr>
              <a:t>CoreLoadPeImage</a:t>
            </a:r>
            <a:endParaRPr lang="en-US" sz="2300" b="1" dirty="0">
              <a:latin typeface="Courier New" panose="02070309020205020404" pitchFamily="49" charset="0"/>
              <a:cs typeface="Courier New" panose="02070309020205020404" pitchFamily="49" charset="0"/>
            </a:endParaRPr>
          </a:p>
          <a:p>
            <a:pPr>
              <a:spcBef>
                <a:spcPts val="0"/>
              </a:spcBef>
            </a:pPr>
            <a:r>
              <a:rPr lang="en-US" sz="2300" dirty="0">
                <a:latin typeface="Courier New" panose="02070309020205020404" pitchFamily="49" charset="0"/>
                <a:cs typeface="Courier New" panose="02070309020205020404" pitchFamily="49" charset="0"/>
              </a:rPr>
              <a:t>Breakpoint 1 at 0x78de2b22: file /home/user/Desktop/bios/</a:t>
            </a:r>
            <a:r>
              <a:rPr lang="en-US" sz="2300" dirty="0" err="1">
                <a:latin typeface="Courier New" panose="02070309020205020404" pitchFamily="49" charset="0"/>
                <a:cs typeface="Courier New" panose="02070309020205020404" pitchFamily="49" charset="0"/>
              </a:rPr>
              <a:t>MdeModulePkg</a:t>
            </a:r>
            <a:r>
              <a:rPr lang="en-US" sz="2300" dirty="0">
                <a:latin typeface="Courier New" panose="02070309020205020404" pitchFamily="49" charset="0"/>
                <a:cs typeface="Courier New" panose="02070309020205020404" pitchFamily="49" charset="0"/>
              </a:rPr>
              <a:t>/Core/</a:t>
            </a:r>
            <a:r>
              <a:rPr lang="en-US" sz="2300" dirty="0" err="1">
                <a:latin typeface="Courier New" panose="02070309020205020404" pitchFamily="49" charset="0"/>
                <a:cs typeface="Courier New" panose="02070309020205020404" pitchFamily="49" charset="0"/>
              </a:rPr>
              <a:t>Dxe</a:t>
            </a:r>
            <a:r>
              <a:rPr lang="en-US" sz="2300" dirty="0">
                <a:latin typeface="Courier New" panose="02070309020205020404" pitchFamily="49" charset="0"/>
                <a:cs typeface="Courier New" panose="02070309020205020404" pitchFamily="49" charset="0"/>
              </a:rPr>
              <a:t>/Image/</a:t>
            </a:r>
            <a:r>
              <a:rPr lang="en-US" sz="2300" dirty="0" err="1">
                <a:latin typeface="Courier New" panose="02070309020205020404" pitchFamily="49" charset="0"/>
                <a:cs typeface="Courier New" panose="02070309020205020404" pitchFamily="49" charset="0"/>
              </a:rPr>
              <a:t>Image.c</a:t>
            </a:r>
            <a:r>
              <a:rPr lang="en-US" sz="2300" dirty="0">
                <a:latin typeface="Courier New" panose="02070309020205020404" pitchFamily="49" charset="0"/>
                <a:cs typeface="Courier New" panose="02070309020205020404" pitchFamily="49" charset="0"/>
              </a:rPr>
              <a:t>, line 462.</a:t>
            </a:r>
          </a:p>
          <a:p>
            <a:pPr>
              <a:spcBef>
                <a:spcPts val="0"/>
              </a:spcBef>
            </a:pPr>
            <a:endParaRPr lang="en-US" sz="2300" dirty="0">
              <a:latin typeface="Courier New" panose="02070309020205020404" pitchFamily="49" charset="0"/>
              <a:cs typeface="Courier New" panose="02070309020205020404" pitchFamily="49" charset="0"/>
            </a:endParaRPr>
          </a:p>
          <a:p>
            <a:pPr>
              <a:spcBef>
                <a:spcPts val="0"/>
              </a:spcBef>
            </a:pP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udb</a:t>
            </a:r>
            <a:r>
              <a:rPr lang="en-US" sz="2300" dirty="0">
                <a:latin typeface="Courier New" panose="02070309020205020404" pitchFamily="49" charset="0"/>
                <a:cs typeface="Courier New" panose="02070309020205020404" pitchFamily="49" charset="0"/>
              </a:rPr>
              <a:t>) </a:t>
            </a:r>
            <a:r>
              <a:rPr lang="en-US" sz="2300" b="1" dirty="0">
                <a:latin typeface="Courier New" panose="02070309020205020404" pitchFamily="49" charset="0"/>
                <a:cs typeface="Courier New" panose="02070309020205020404" pitchFamily="49" charset="0"/>
              </a:rPr>
              <a:t>b </a:t>
            </a:r>
            <a:r>
              <a:rPr lang="en-US" sz="2300" b="1" dirty="0" err="1">
                <a:latin typeface="Courier New" panose="02070309020205020404" pitchFamily="49" charset="0"/>
                <a:cs typeface="Courier New" panose="02070309020205020404" pitchFamily="49" charset="0"/>
              </a:rPr>
              <a:t>CoreLoadImage</a:t>
            </a:r>
            <a:endParaRPr lang="en-US" sz="2300" b="1" dirty="0">
              <a:latin typeface="Courier New" panose="02070309020205020404" pitchFamily="49" charset="0"/>
              <a:cs typeface="Courier New" panose="02070309020205020404" pitchFamily="49" charset="0"/>
            </a:endParaRPr>
          </a:p>
          <a:p>
            <a:pPr>
              <a:spcBef>
                <a:spcPts val="0"/>
              </a:spcBef>
            </a:pPr>
            <a:r>
              <a:rPr lang="en-US" sz="2300" dirty="0">
                <a:latin typeface="Courier New" panose="02070309020205020404" pitchFamily="49" charset="0"/>
                <a:cs typeface="Courier New" panose="02070309020205020404" pitchFamily="49" charset="0"/>
              </a:rPr>
              <a:t>Breakpoint 2 at 0x78de477c: file /home/user/Desktop/bios/</a:t>
            </a:r>
            <a:r>
              <a:rPr lang="en-US" sz="2300" dirty="0" err="1">
                <a:latin typeface="Courier New" panose="02070309020205020404" pitchFamily="49" charset="0"/>
                <a:cs typeface="Courier New" panose="02070309020205020404" pitchFamily="49" charset="0"/>
              </a:rPr>
              <a:t>MdeModulePkg</a:t>
            </a:r>
            <a:r>
              <a:rPr lang="en-US" sz="2300" dirty="0">
                <a:latin typeface="Courier New" panose="02070309020205020404" pitchFamily="49" charset="0"/>
                <a:cs typeface="Courier New" panose="02070309020205020404" pitchFamily="49" charset="0"/>
              </a:rPr>
              <a:t>/Core/</a:t>
            </a:r>
            <a:r>
              <a:rPr lang="en-US" sz="2300" dirty="0" err="1">
                <a:latin typeface="Courier New" panose="02070309020205020404" pitchFamily="49" charset="0"/>
                <a:cs typeface="Courier New" panose="02070309020205020404" pitchFamily="49" charset="0"/>
              </a:rPr>
              <a:t>Dxe</a:t>
            </a:r>
            <a:r>
              <a:rPr lang="en-US" sz="2300" dirty="0">
                <a:latin typeface="Courier New" panose="02070309020205020404" pitchFamily="49" charset="0"/>
                <a:cs typeface="Courier New" panose="02070309020205020404" pitchFamily="49" charset="0"/>
              </a:rPr>
              <a:t>/Image/</a:t>
            </a:r>
            <a:r>
              <a:rPr lang="en-US" sz="2300" dirty="0" err="1">
                <a:latin typeface="Courier New" panose="02070309020205020404" pitchFamily="49" charset="0"/>
                <a:cs typeface="Courier New" panose="02070309020205020404" pitchFamily="49" charset="0"/>
              </a:rPr>
              <a:t>Image.c</a:t>
            </a:r>
            <a:r>
              <a:rPr lang="en-US" sz="2300" dirty="0">
                <a:latin typeface="Courier New" panose="02070309020205020404" pitchFamily="49" charset="0"/>
                <a:cs typeface="Courier New" panose="02070309020205020404" pitchFamily="49" charset="0"/>
              </a:rPr>
              <a:t>, line 1409.</a:t>
            </a:r>
          </a:p>
          <a:p>
            <a:pPr>
              <a:spcBef>
                <a:spcPts val="0"/>
              </a:spcBef>
            </a:pPr>
            <a:endParaRPr lang="en-US" sz="2300" dirty="0">
              <a:latin typeface="Courier New" panose="02070309020205020404" pitchFamily="49" charset="0"/>
              <a:cs typeface="Courier New" panose="02070309020205020404" pitchFamily="49" charset="0"/>
            </a:endParaRPr>
          </a:p>
          <a:p>
            <a:pPr>
              <a:spcBef>
                <a:spcPts val="0"/>
              </a:spcBef>
            </a:pP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udb</a:t>
            </a:r>
            <a:r>
              <a:rPr lang="en-US" sz="2300" dirty="0">
                <a:latin typeface="Courier New" panose="02070309020205020404" pitchFamily="49" charset="0"/>
                <a:cs typeface="Courier New" panose="02070309020205020404" pitchFamily="49" charset="0"/>
              </a:rPr>
              <a:t>) </a:t>
            </a:r>
            <a:r>
              <a:rPr lang="en-US" sz="2300" b="1" dirty="0">
                <a:latin typeface="Courier New" panose="02070309020205020404" pitchFamily="49" charset="0"/>
                <a:cs typeface="Courier New" panose="02070309020205020404" pitchFamily="49" charset="0"/>
              </a:rPr>
              <a:t>c</a:t>
            </a:r>
          </a:p>
          <a:p>
            <a:pPr>
              <a:spcBef>
                <a:spcPts val="0"/>
              </a:spcBef>
            </a:pPr>
            <a:r>
              <a:rPr lang="en-US" sz="2300" dirty="0">
                <a:latin typeface="Courier New" panose="02070309020205020404" pitchFamily="49" charset="0"/>
                <a:cs typeface="Courier New" panose="02070309020205020404" pitchFamily="49" charset="0"/>
              </a:rPr>
              <a:t>Continuing.</a:t>
            </a:r>
          </a:p>
          <a:p>
            <a:pPr>
              <a:spcBef>
                <a:spcPts val="0"/>
              </a:spcBef>
            </a:pPr>
            <a:r>
              <a:rPr lang="en-US" sz="2300" dirty="0">
                <a:latin typeface="Courier New" panose="02070309020205020404" pitchFamily="49" charset="0"/>
                <a:cs typeface="Courier New" panose="02070309020205020404" pitchFamily="49" charset="0"/>
              </a:rPr>
              <a:t>Loading symbol for address: 0x78de477c</a:t>
            </a:r>
          </a:p>
          <a:p>
            <a:pPr>
              <a:spcBef>
                <a:spcPts val="0"/>
              </a:spcBef>
            </a:pPr>
            <a:endParaRPr lang="en-US" sz="2300" dirty="0">
              <a:latin typeface="Courier New" panose="02070309020205020404" pitchFamily="49" charset="0"/>
              <a:cs typeface="Courier New" panose="02070309020205020404" pitchFamily="49" charset="0"/>
            </a:endParaRPr>
          </a:p>
          <a:p>
            <a:pPr>
              <a:spcBef>
                <a:spcPts val="0"/>
              </a:spcBef>
            </a:pPr>
            <a:r>
              <a:rPr lang="en-US" sz="2300" dirty="0">
                <a:latin typeface="Courier New" panose="02070309020205020404" pitchFamily="49" charset="0"/>
                <a:cs typeface="Courier New" panose="02070309020205020404" pitchFamily="49" charset="0"/>
              </a:rPr>
              <a:t>Breakpoint 2, </a:t>
            </a:r>
            <a:r>
              <a:rPr lang="en-US" sz="2300" dirty="0" err="1">
                <a:latin typeface="Courier New" panose="02070309020205020404" pitchFamily="49" charset="0"/>
                <a:cs typeface="Courier New" panose="02070309020205020404" pitchFamily="49" charset="0"/>
              </a:rPr>
              <a:t>CoreLoadImage</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BootPolicy</a:t>
            </a:r>
            <a:r>
              <a:rPr lang="en-US" sz="2300" dirty="0">
                <a:latin typeface="Courier New" panose="02070309020205020404" pitchFamily="49" charset="0"/>
                <a:cs typeface="Courier New" panose="02070309020205020404" pitchFamily="49" charset="0"/>
              </a:rPr>
              <a:t>=0 '\000', </a:t>
            </a:r>
            <a:r>
              <a:rPr lang="en-US" sz="2300" dirty="0" err="1">
                <a:latin typeface="Courier New" panose="02070309020205020404" pitchFamily="49" charset="0"/>
                <a:cs typeface="Courier New" panose="02070309020205020404" pitchFamily="49" charset="0"/>
              </a:rPr>
              <a:t>ParentImageHandle</a:t>
            </a:r>
            <a:r>
              <a:rPr lang="en-US" sz="2300" dirty="0">
                <a:latin typeface="Courier New" panose="02070309020205020404" pitchFamily="49" charset="0"/>
                <a:cs typeface="Courier New" panose="02070309020205020404" pitchFamily="49" charset="0"/>
              </a:rPr>
              <a:t>=0x78d78f18, </a:t>
            </a:r>
            <a:r>
              <a:rPr lang="en-US" sz="2300" dirty="0" err="1">
                <a:latin typeface="Courier New" panose="02070309020205020404" pitchFamily="49" charset="0"/>
                <a:cs typeface="Courier New" panose="02070309020205020404" pitchFamily="49" charset="0"/>
              </a:rPr>
              <a:t>FilePath</a:t>
            </a:r>
            <a:r>
              <a:rPr lang="en-US" sz="2300" dirty="0">
                <a:latin typeface="Courier New" panose="02070309020205020404" pitchFamily="49" charset="0"/>
                <a:cs typeface="Courier New" panose="02070309020205020404" pitchFamily="49" charset="0"/>
              </a:rPr>
              <a:t>=0x78d5f018, </a:t>
            </a:r>
            <a:r>
              <a:rPr lang="en-US" sz="2300" dirty="0" err="1">
                <a:latin typeface="Courier New" panose="02070309020205020404" pitchFamily="49" charset="0"/>
                <a:cs typeface="Courier New" panose="02070309020205020404" pitchFamily="49" charset="0"/>
              </a:rPr>
              <a:t>SourceBuffer</a:t>
            </a:r>
            <a:r>
              <a:rPr lang="en-US" sz="2300" dirty="0">
                <a:latin typeface="Courier New" panose="02070309020205020404" pitchFamily="49" charset="0"/>
                <a:cs typeface="Courier New" panose="02070309020205020404" pitchFamily="49" charset="0"/>
              </a:rPr>
              <a:t>=0x0, </a:t>
            </a:r>
            <a:r>
              <a:rPr lang="en-US" sz="2300" dirty="0" err="1">
                <a:latin typeface="Courier New" panose="02070309020205020404" pitchFamily="49" charset="0"/>
                <a:cs typeface="Courier New" panose="02070309020205020404" pitchFamily="49" charset="0"/>
              </a:rPr>
              <a:t>SourceSize</a:t>
            </a:r>
            <a:r>
              <a:rPr lang="en-US" sz="2300" dirty="0">
                <a:latin typeface="Courier New" panose="02070309020205020404" pitchFamily="49" charset="0"/>
                <a:cs typeface="Courier New" panose="02070309020205020404" pitchFamily="49" charset="0"/>
              </a:rPr>
              <a:t>=0, </a:t>
            </a:r>
            <a:r>
              <a:rPr lang="en-US" sz="2300" dirty="0" err="1">
                <a:latin typeface="Courier New" panose="02070309020205020404" pitchFamily="49" charset="0"/>
                <a:cs typeface="Courier New" panose="02070309020205020404" pitchFamily="49" charset="0"/>
              </a:rPr>
              <a:t>ImageHandle</a:t>
            </a:r>
            <a:r>
              <a:rPr lang="en-US" sz="2300" dirty="0">
                <a:latin typeface="Courier New" panose="02070309020205020404" pitchFamily="49" charset="0"/>
                <a:cs typeface="Courier New" panose="02070309020205020404" pitchFamily="49" charset="0"/>
              </a:rPr>
              <a:t>=0x78d5ee98)</a:t>
            </a:r>
          </a:p>
          <a:p>
            <a:pPr>
              <a:spcBef>
                <a:spcPts val="0"/>
              </a:spcBef>
            </a:pPr>
            <a:r>
              <a:rPr lang="en-US" sz="2300" dirty="0">
                <a:latin typeface="Courier New" panose="02070309020205020404" pitchFamily="49" charset="0"/>
                <a:cs typeface="Courier New" panose="02070309020205020404" pitchFamily="49" charset="0"/>
              </a:rPr>
              <a:t>    at /home/user/Desktop/bios/</a:t>
            </a:r>
            <a:r>
              <a:rPr lang="en-US" sz="2300" dirty="0" err="1">
                <a:latin typeface="Courier New" panose="02070309020205020404" pitchFamily="49" charset="0"/>
                <a:cs typeface="Courier New" panose="02070309020205020404" pitchFamily="49" charset="0"/>
              </a:rPr>
              <a:t>MdeModulePkg</a:t>
            </a:r>
            <a:r>
              <a:rPr lang="en-US" sz="2300" dirty="0">
                <a:latin typeface="Courier New" panose="02070309020205020404" pitchFamily="49" charset="0"/>
                <a:cs typeface="Courier New" panose="02070309020205020404" pitchFamily="49" charset="0"/>
              </a:rPr>
              <a:t>/Core/</a:t>
            </a:r>
            <a:r>
              <a:rPr lang="en-US" sz="2300" dirty="0" err="1">
                <a:latin typeface="Courier New" panose="02070309020205020404" pitchFamily="49" charset="0"/>
                <a:cs typeface="Courier New" panose="02070309020205020404" pitchFamily="49" charset="0"/>
              </a:rPr>
              <a:t>Dxe</a:t>
            </a:r>
            <a:r>
              <a:rPr lang="en-US" sz="2300" dirty="0">
                <a:latin typeface="Courier New" panose="02070309020205020404" pitchFamily="49" charset="0"/>
                <a:cs typeface="Courier New" panose="02070309020205020404" pitchFamily="49" charset="0"/>
              </a:rPr>
              <a:t>/Image/Image.c:1409</a:t>
            </a:r>
          </a:p>
          <a:p>
            <a:pPr>
              <a:spcBef>
                <a:spcPts val="0"/>
              </a:spcBef>
            </a:pPr>
            <a:r>
              <a:rPr lang="en-US" sz="2300" dirty="0">
                <a:latin typeface="Courier New" panose="02070309020205020404" pitchFamily="49" charset="0"/>
                <a:cs typeface="Courier New" panose="02070309020205020404" pitchFamily="49" charset="0"/>
              </a:rPr>
              <a:t>1409      Tick = 0;</a:t>
            </a:r>
          </a:p>
        </p:txBody>
      </p:sp>
    </p:spTree>
    <p:extLst>
      <p:ext uri="{BB962C8B-B14F-4D97-AF65-F5344CB8AC3E}">
        <p14:creationId xmlns:p14="http://schemas.microsoft.com/office/powerpoint/2010/main" val="1846013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Setting Breakpoints</a:t>
            </a:r>
          </a:p>
        </p:txBody>
      </p:sp>
      <p:sp>
        <p:nvSpPr>
          <p:cNvPr id="3" name="Content Placeholder 2"/>
          <p:cNvSpPr>
            <a:spLocks noGrp="1"/>
          </p:cNvSpPr>
          <p:nvPr>
            <p:ph idx="1"/>
          </p:nvPr>
        </p:nvSpPr>
        <p:spPr/>
        <p:txBody>
          <a:bodyPr>
            <a:normAutofit lnSpcReduction="10000"/>
          </a:bodyPr>
          <a:lstStyle/>
          <a:p>
            <a:r>
              <a:rPr lang="en-US" dirty="0"/>
              <a:t>Set breakpoint to </a:t>
            </a:r>
            <a:r>
              <a:rPr lang="en-US" b="1" dirty="0" err="1">
                <a:latin typeface="Courier New" panose="02070309020205020404" pitchFamily="49" charset="0"/>
                <a:cs typeface="Courier New" panose="02070309020205020404" pitchFamily="49" charset="0"/>
              </a:rPr>
              <a:t>CoreExitBootServices</a:t>
            </a:r>
            <a:r>
              <a:rPr lang="en-US" dirty="0"/>
              <a:t>:</a:t>
            </a:r>
          </a:p>
          <a:p>
            <a:endParaRPr lang="en-US" dirty="0"/>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udb</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break </a:t>
            </a:r>
            <a:r>
              <a:rPr lang="en-US" sz="1800" b="1" dirty="0" err="1">
                <a:latin typeface="Courier New" panose="02070309020205020404" pitchFamily="49" charset="0"/>
                <a:cs typeface="Courier New" panose="02070309020205020404" pitchFamily="49" charset="0"/>
              </a:rPr>
              <a:t>CoreExitBootServices</a:t>
            </a:r>
            <a:endParaRPr lang="en-US" sz="1800" b="1" dirty="0">
              <a:latin typeface="Courier New" panose="02070309020205020404" pitchFamily="49" charset="0"/>
              <a:cs typeface="Courier New" panose="02070309020205020404" pitchFamily="49" charset="0"/>
            </a:endParaRPr>
          </a:p>
          <a:p>
            <a:pPr>
              <a:spcBef>
                <a:spcPts val="0"/>
              </a:spcBef>
            </a:pPr>
            <a:r>
              <a:rPr lang="en-US" sz="1800" dirty="0">
                <a:latin typeface="Courier New" panose="02070309020205020404" pitchFamily="49" charset="0"/>
                <a:cs typeface="Courier New" panose="02070309020205020404" pitchFamily="49" charset="0"/>
              </a:rPr>
              <a:t>Breakpoint 1 at 0x78ddfdac: file /home/user/Desktop/bios/</a:t>
            </a:r>
            <a:r>
              <a:rPr lang="en-US" sz="1800" dirty="0" err="1">
                <a:latin typeface="Courier New" panose="02070309020205020404" pitchFamily="49" charset="0"/>
                <a:cs typeface="Courier New" panose="02070309020205020404" pitchFamily="49" charset="0"/>
              </a:rPr>
              <a:t>MdeModulePkg</a:t>
            </a:r>
            <a:r>
              <a:rPr lang="en-US" sz="1800" dirty="0">
                <a:latin typeface="Courier New" panose="02070309020205020404" pitchFamily="49" charset="0"/>
                <a:cs typeface="Courier New" panose="02070309020205020404" pitchFamily="49" charset="0"/>
              </a:rPr>
              <a:t>/Core/</a:t>
            </a:r>
            <a:r>
              <a:rPr lang="en-US" sz="1800" dirty="0" err="1">
                <a:latin typeface="Courier New" panose="02070309020205020404" pitchFamily="49" charset="0"/>
                <a:cs typeface="Courier New" panose="02070309020205020404" pitchFamily="49" charset="0"/>
              </a:rPr>
              <a:t>Dxe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DxeMain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DxeMain.c</a:t>
            </a:r>
            <a:r>
              <a:rPr lang="en-US" sz="1800" dirty="0">
                <a:latin typeface="Courier New" panose="02070309020205020404" pitchFamily="49" charset="0"/>
                <a:cs typeface="Courier New" panose="02070309020205020404" pitchFamily="49" charset="0"/>
              </a:rPr>
              <a:t>, line 731.</a:t>
            </a:r>
          </a:p>
          <a:p>
            <a:pPr>
              <a:spcBef>
                <a:spcPts val="0"/>
              </a:spcBef>
            </a:pPr>
            <a:endParaRPr lang="en-US" sz="1800" dirty="0">
              <a:latin typeface="Courier New" panose="02070309020205020404" pitchFamily="49" charset="0"/>
              <a:cs typeface="Courier New" panose="02070309020205020404" pitchFamily="49" charset="0"/>
            </a:endParaRPr>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udb</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a:t>
            </a:r>
          </a:p>
          <a:p>
            <a:pPr>
              <a:spcBef>
                <a:spcPts val="0"/>
              </a:spcBef>
            </a:pPr>
            <a:r>
              <a:rPr lang="en-US" sz="1800" dirty="0">
                <a:latin typeface="Courier New" panose="02070309020205020404" pitchFamily="49" charset="0"/>
                <a:cs typeface="Courier New" panose="02070309020205020404" pitchFamily="49" charset="0"/>
              </a:rPr>
              <a:t>Continuing.</a:t>
            </a:r>
          </a:p>
          <a:p>
            <a:pPr>
              <a:spcBef>
                <a:spcPts val="0"/>
              </a:spcBef>
            </a:pPr>
            <a:r>
              <a:rPr lang="en-US" sz="1800" dirty="0">
                <a:latin typeface="Courier New" panose="02070309020205020404" pitchFamily="49" charset="0"/>
                <a:cs typeface="Courier New" panose="02070309020205020404" pitchFamily="49" charset="0"/>
              </a:rPr>
              <a:t>Loading symbol for address: 0x78ddfdac</a:t>
            </a:r>
          </a:p>
          <a:p>
            <a:pPr>
              <a:spcBef>
                <a:spcPts val="0"/>
              </a:spcBef>
            </a:pPr>
            <a:endParaRPr lang="en-US" sz="1800" dirty="0">
              <a:latin typeface="Courier New" panose="02070309020205020404" pitchFamily="49" charset="0"/>
              <a:cs typeface="Courier New" panose="02070309020205020404" pitchFamily="49" charset="0"/>
            </a:endParaRPr>
          </a:p>
          <a:p>
            <a:pPr>
              <a:spcBef>
                <a:spcPts val="0"/>
              </a:spcBef>
            </a:pPr>
            <a:r>
              <a:rPr lang="en-US" sz="1800" dirty="0">
                <a:latin typeface="Courier New" panose="02070309020205020404" pitchFamily="49" charset="0"/>
                <a:cs typeface="Courier New" panose="02070309020205020404" pitchFamily="49" charset="0"/>
              </a:rPr>
              <a:t>Breakpoint 1, </a:t>
            </a:r>
            <a:r>
              <a:rPr lang="en-US" sz="1800" dirty="0" err="1">
                <a:latin typeface="Courier New" panose="02070309020205020404" pitchFamily="49" charset="0"/>
                <a:cs typeface="Courier New" panose="02070309020205020404" pitchFamily="49" charset="0"/>
              </a:rPr>
              <a:t>CoreExitBootServices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ImageHandle</a:t>
            </a:r>
            <a:r>
              <a:rPr lang="en-US" sz="1800" dirty="0">
                <a:latin typeface="Courier New" panose="02070309020205020404" pitchFamily="49" charset="0"/>
                <a:cs typeface="Courier New" panose="02070309020205020404" pitchFamily="49" charset="0"/>
              </a:rPr>
              <a:t>=0x768d8798, </a:t>
            </a:r>
            <a:r>
              <a:rPr lang="en-US" sz="1800" dirty="0" err="1">
                <a:latin typeface="Courier New" panose="02070309020205020404" pitchFamily="49" charset="0"/>
                <a:cs typeface="Courier New" panose="02070309020205020404" pitchFamily="49" charset="0"/>
              </a:rPr>
              <a:t>MapKey</a:t>
            </a:r>
            <a:r>
              <a:rPr lang="en-US" sz="1800" dirty="0">
                <a:latin typeface="Courier New" panose="02070309020205020404" pitchFamily="49" charset="0"/>
                <a:cs typeface="Courier New" panose="02070309020205020404" pitchFamily="49" charset="0"/>
              </a:rPr>
              <a:t>=3615) at /home/user/Desktop/bios/</a:t>
            </a:r>
            <a:r>
              <a:rPr lang="en-US" sz="1800" dirty="0" err="1">
                <a:latin typeface="Courier New" panose="02070309020205020404" pitchFamily="49" charset="0"/>
                <a:cs typeface="Courier New" panose="02070309020205020404" pitchFamily="49" charset="0"/>
              </a:rPr>
              <a:t>MdeModulePkg</a:t>
            </a:r>
            <a:r>
              <a:rPr lang="en-US" sz="1800" dirty="0">
                <a:latin typeface="Courier New" panose="02070309020205020404" pitchFamily="49" charset="0"/>
                <a:cs typeface="Courier New" panose="02070309020205020404" pitchFamily="49" charset="0"/>
              </a:rPr>
              <a:t>/Core/</a:t>
            </a:r>
            <a:r>
              <a:rPr lang="en-US" sz="1800" dirty="0" err="1">
                <a:latin typeface="Courier New" panose="02070309020205020404" pitchFamily="49" charset="0"/>
                <a:cs typeface="Courier New" panose="02070309020205020404" pitchFamily="49" charset="0"/>
              </a:rPr>
              <a:t>Dxe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DxeMain</a:t>
            </a:r>
            <a:r>
              <a:rPr lang="en-US" sz="1800" dirty="0">
                <a:latin typeface="Courier New" panose="02070309020205020404" pitchFamily="49" charset="0"/>
                <a:cs typeface="Courier New" panose="02070309020205020404" pitchFamily="49" charset="0"/>
              </a:rPr>
              <a:t>/DxeMain.c:731</a:t>
            </a:r>
          </a:p>
          <a:p>
            <a:pPr>
              <a:spcBef>
                <a:spcPts val="0"/>
              </a:spcBef>
            </a:pPr>
            <a:r>
              <a:rPr lang="en-US" sz="1800" dirty="0">
                <a:latin typeface="Courier New" panose="02070309020205020404" pitchFamily="49" charset="0"/>
                <a:cs typeface="Courier New" panose="02070309020205020404" pitchFamily="49" charset="0"/>
              </a:rPr>
              <a:t>731       </a:t>
            </a:r>
            <a:r>
              <a:rPr lang="en-US" sz="1800" dirty="0" err="1">
                <a:latin typeface="Courier New" panose="02070309020205020404" pitchFamily="49" charset="0"/>
                <a:cs typeface="Courier New" panose="02070309020205020404" pitchFamily="49" charset="0"/>
              </a:rPr>
              <a:t>gTimer</a:t>
            </a:r>
            <a:r>
              <a:rPr lang="en-US" sz="1800" dirty="0">
                <a:latin typeface="Courier New" panose="02070309020205020404" pitchFamily="49" charset="0"/>
                <a:cs typeface="Courier New" panose="02070309020205020404" pitchFamily="49" charset="0"/>
              </a:rPr>
              <a:t>-&gt;</a:t>
            </a:r>
            <a:r>
              <a:rPr lang="en-US" sz="1800" dirty="0" err="1">
                <a:latin typeface="Courier New" panose="02070309020205020404" pitchFamily="49" charset="0"/>
                <a:cs typeface="Courier New" panose="02070309020205020404" pitchFamily="49" charset="0"/>
              </a:rPr>
              <a:t>SetTimerPeriod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gTimer</a:t>
            </a:r>
            <a:r>
              <a:rPr lang="en-US" sz="1800" dirty="0">
                <a:latin typeface="Courier New" panose="02070309020205020404" pitchFamily="49" charset="0"/>
                <a:cs typeface="Courier New" panose="02070309020205020404" pitchFamily="49" charset="0"/>
              </a:rPr>
              <a:t>, 0);</a:t>
            </a:r>
          </a:p>
          <a:p>
            <a:endParaRPr lang="en-US" dirty="0"/>
          </a:p>
        </p:txBody>
      </p:sp>
    </p:spTree>
    <p:extLst>
      <p:ext uri="{BB962C8B-B14F-4D97-AF65-F5344CB8AC3E}">
        <p14:creationId xmlns:p14="http://schemas.microsoft.com/office/powerpoint/2010/main" val="3617057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Setting Breakpoints</a:t>
            </a:r>
          </a:p>
        </p:txBody>
      </p:sp>
      <p:sp>
        <p:nvSpPr>
          <p:cNvPr id="3" name="Content Placeholder 2"/>
          <p:cNvSpPr>
            <a:spLocks noGrp="1"/>
          </p:cNvSpPr>
          <p:nvPr>
            <p:ph idx="1"/>
          </p:nvPr>
        </p:nvSpPr>
        <p:spPr/>
        <p:txBody>
          <a:bodyPr>
            <a:normAutofit/>
          </a:bodyPr>
          <a:lstStyle/>
          <a:p>
            <a:r>
              <a:rPr lang="en-US" dirty="0"/>
              <a:t>Set breakpoint to </a:t>
            </a:r>
            <a:r>
              <a:rPr lang="en-US" dirty="0" err="1">
                <a:latin typeface="Courier New" panose="02070309020205020404" pitchFamily="49" charset="0"/>
                <a:cs typeface="Courier New" panose="02070309020205020404" pitchFamily="49" charset="0"/>
              </a:rPr>
              <a:t>DxeImageVerificationHandler</a:t>
            </a:r>
            <a:r>
              <a:rPr lang="en-US" dirty="0">
                <a:cs typeface="Courier New" panose="02070309020205020404" pitchFamily="49" charset="0"/>
              </a:rPr>
              <a:t> which </a:t>
            </a:r>
            <a:r>
              <a:rPr lang="en-US" dirty="0"/>
              <a:t>contains </a:t>
            </a:r>
            <a:r>
              <a:rPr lang="en-US" i="1" dirty="0"/>
              <a:t>PE/TE header confusion</a:t>
            </a:r>
            <a:r>
              <a:rPr lang="en-US" dirty="0"/>
              <a:t> vulnerability in Secure </a:t>
            </a:r>
            <a:r>
              <a:rPr lang="en-US"/>
              <a:t>Boot implementation</a:t>
            </a:r>
            <a:endParaRPr lang="en-US" dirty="0"/>
          </a:p>
          <a:p>
            <a:endParaRPr lang="en-US" dirty="0"/>
          </a:p>
          <a:p>
            <a:pPr>
              <a:spcBef>
                <a:spcPts val="0"/>
              </a:spcBef>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udb</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break </a:t>
            </a:r>
            <a:r>
              <a:rPr lang="en-US" dirty="0" err="1">
                <a:latin typeface="Courier New" panose="02070309020205020404" pitchFamily="49" charset="0"/>
                <a:cs typeface="Courier New" panose="02070309020205020404" pitchFamily="49" charset="0"/>
              </a:rPr>
              <a:t>DxeImageVerificationHandler</a:t>
            </a:r>
            <a:endParaRPr lang="en-US" dirty="0">
              <a:latin typeface="Courier New" panose="02070309020205020404" pitchFamily="49" charset="0"/>
              <a:cs typeface="Courier New" panose="02070309020205020404" pitchFamily="49" charset="0"/>
            </a:endParaRPr>
          </a:p>
          <a:p>
            <a:pPr>
              <a:spcBef>
                <a:spcPts val="0"/>
              </a:spcBef>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udb</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a:t>
            </a:r>
          </a:p>
          <a:p>
            <a:pPr>
              <a:spcBef>
                <a:spcPts val="0"/>
              </a:spcBef>
            </a:pPr>
            <a:r>
              <a:rPr lang="en-US" dirty="0">
                <a:latin typeface="Courier New" panose="02070309020205020404" pitchFamily="49" charset="0"/>
                <a:cs typeface="Courier New" panose="02070309020205020404" pitchFamily="49" charset="0"/>
              </a:rPr>
              <a:t>Continuing.</a:t>
            </a:r>
          </a:p>
          <a:p>
            <a:pPr>
              <a:spcBef>
                <a:spcPts val="0"/>
              </a:spcBef>
            </a:pPr>
            <a:endParaRPr lang="en-US" dirty="0">
              <a:latin typeface="Courier New" panose="02070309020205020404" pitchFamily="49" charset="0"/>
              <a:cs typeface="Courier New" panose="02070309020205020404" pitchFamily="49" charset="0"/>
            </a:endParaRPr>
          </a:p>
          <a:p>
            <a:pPr>
              <a:spcBef>
                <a:spcPts val="0"/>
              </a:spcBef>
            </a:pPr>
            <a:r>
              <a:rPr lang="en-US" dirty="0"/>
              <a:t>Debug function </a:t>
            </a:r>
            <a:r>
              <a:rPr lang="en-US" dirty="0" err="1">
                <a:latin typeface="Courier New" panose="02070309020205020404" pitchFamily="49" charset="0"/>
                <a:cs typeface="Courier New" panose="02070309020205020404" pitchFamily="49" charset="0"/>
              </a:rPr>
              <a:t>DxeImageVerificationHandler</a:t>
            </a:r>
            <a:r>
              <a:rPr lang="en-US" b="1" dirty="0">
                <a:latin typeface="Courier New" panose="02070309020205020404" pitchFamily="49" charset="0"/>
                <a:cs typeface="Courier New" panose="02070309020205020404" pitchFamily="49" charset="0"/>
              </a:rPr>
              <a:t> </a:t>
            </a:r>
            <a:r>
              <a:rPr lang="en-US" dirty="0"/>
              <a:t>using step: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udb</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step</a:t>
            </a:r>
          </a:p>
          <a:p>
            <a:endParaRPr lang="en-US" dirty="0"/>
          </a:p>
          <a:p>
            <a:endParaRPr lang="en-US" dirty="0"/>
          </a:p>
        </p:txBody>
      </p:sp>
    </p:spTree>
    <p:extLst>
      <p:ext uri="{BB962C8B-B14F-4D97-AF65-F5344CB8AC3E}">
        <p14:creationId xmlns:p14="http://schemas.microsoft.com/office/powerpoint/2010/main" val="3825486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GDB commands</a:t>
            </a:r>
          </a:p>
        </p:txBody>
      </p:sp>
      <p:sp>
        <p:nvSpPr>
          <p:cNvPr id="3" name="Content Placeholder 2"/>
          <p:cNvSpPr>
            <a:spLocks noGrp="1"/>
          </p:cNvSpPr>
          <p:nvPr>
            <p:ph idx="1"/>
          </p:nvPr>
        </p:nvSpPr>
        <p:spPr/>
        <p:txBody>
          <a:bodyPr>
            <a:normAutofit/>
          </a:bodyPr>
          <a:lstStyle/>
          <a:p>
            <a:r>
              <a:rPr lang="en-US" dirty="0"/>
              <a:t>Disassembly:</a:t>
            </a:r>
          </a:p>
          <a:p>
            <a:pPr>
              <a:spcBef>
                <a:spcPts val="0"/>
              </a:spcBef>
            </a:pPr>
            <a:endParaRPr lang="en-US" sz="1800" dirty="0">
              <a:latin typeface="Courier New" panose="02070309020205020404" pitchFamily="49" charset="0"/>
              <a:cs typeface="Courier New" panose="02070309020205020404" pitchFamily="49" charset="0"/>
            </a:endParaRPr>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display/</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$pc</a:t>
            </a:r>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set  disassemble-next-line on</a:t>
            </a:r>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show disassemble-next-line</a:t>
            </a:r>
          </a:p>
          <a:p>
            <a:pPr>
              <a:spcBef>
                <a:spcPts val="0"/>
              </a:spcBef>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gdb</a:t>
            </a:r>
            <a:r>
              <a:rPr lang="en-US" sz="1800" dirty="0">
                <a:latin typeface="Courier New" panose="02070309020205020404" pitchFamily="49" charset="0"/>
                <a:cs typeface="Courier New" panose="02070309020205020404" pitchFamily="49" charset="0"/>
              </a:rPr>
              <a:t>) layout </a:t>
            </a:r>
            <a:r>
              <a:rPr lang="en-US" sz="1800" dirty="0" err="1">
                <a:latin typeface="Courier New" panose="02070309020205020404" pitchFamily="49" charset="0"/>
                <a:cs typeface="Courier New" panose="02070309020205020404" pitchFamily="49" charset="0"/>
              </a:rPr>
              <a:t>asm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udb</a:t>
            </a:r>
            <a:r>
              <a:rPr lang="en-US" sz="1800"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endParaRPr lang="en-US" sz="1800" dirty="0"/>
          </a:p>
          <a:p>
            <a:r>
              <a:rPr lang="en-US" sz="1800" dirty="0"/>
              <a:t>Other:</a:t>
            </a:r>
            <a:endParaRPr lang="en-US" sz="2000" dirty="0">
              <a:latin typeface="Courier New" panose="02070309020205020404" pitchFamily="49" charset="0"/>
              <a:cs typeface="Courier New" panose="02070309020205020404" pitchFamily="49" charset="0"/>
            </a:endParaRPr>
          </a:p>
          <a:p>
            <a:pPr>
              <a:spcBef>
                <a:spcPts val="0"/>
              </a:spcBef>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 info breakpoints</a:t>
            </a:r>
          </a:p>
          <a:p>
            <a:pPr>
              <a:spcBef>
                <a:spcPts val="0"/>
              </a:spcBef>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 info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r>
              <a:rPr lang="en-US" sz="1600" dirty="0">
                <a:latin typeface="+mj-lt"/>
                <a:cs typeface="Courier New" panose="02070309020205020404" pitchFamily="49" charset="0"/>
              </a:rPr>
              <a:t># Print </a:t>
            </a:r>
            <a:r>
              <a:rPr lang="en-US" sz="1600" dirty="0" err="1">
                <a:latin typeface="+mj-lt"/>
                <a:cs typeface="Courier New" panose="02070309020205020404" pitchFamily="49" charset="0"/>
              </a:rPr>
              <a:t>args</a:t>
            </a:r>
            <a:r>
              <a:rPr lang="en-US" sz="1600" dirty="0">
                <a:latin typeface="+mj-lt"/>
                <a:cs typeface="Courier New" panose="02070309020205020404" pitchFamily="49" charset="0"/>
              </a:rPr>
              <a:t> to the function of the current stack frame</a:t>
            </a:r>
            <a:endParaRPr lang="en-US" sz="2000" dirty="0">
              <a:latin typeface="+mj-lt"/>
              <a:cs typeface="Courier New" panose="02070309020205020404" pitchFamily="49" charset="0"/>
            </a:endParaRPr>
          </a:p>
          <a:p>
            <a:pPr>
              <a:spcBef>
                <a:spcPts val="0"/>
              </a:spcBef>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 list 		 		</a:t>
            </a:r>
            <a:r>
              <a:rPr lang="en-US" sz="1600" dirty="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t>Shows the current or given source context.</a:t>
            </a:r>
            <a:endParaRPr lang="en-US" sz="2000" dirty="0">
              <a:latin typeface="Courier New" panose="02070309020205020404" pitchFamily="49" charset="0"/>
              <a:cs typeface="Courier New" panose="02070309020205020404" pitchFamily="49" charset="0"/>
            </a:endParaRPr>
          </a:p>
          <a:p>
            <a:pPr>
              <a:spcBef>
                <a:spcPts val="0"/>
              </a:spcBef>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 info registers </a:t>
            </a:r>
            <a:r>
              <a:rPr lang="en-US" sz="1600" dirty="0">
                <a:cs typeface="Courier New" panose="02070309020205020404" pitchFamily="49" charset="0"/>
              </a:rPr>
              <a:t>#  </a:t>
            </a:r>
            <a:r>
              <a:rPr lang="en-US" sz="1600" dirty="0">
                <a:latin typeface="+mj-lt"/>
                <a:cs typeface="Courier New" panose="02070309020205020404" pitchFamily="49" charset="0"/>
              </a:rPr>
              <a:t>Show registers</a:t>
            </a:r>
            <a:endParaRPr lang="en-US" sz="2000" dirty="0">
              <a:latin typeface="+mj-lt"/>
              <a:cs typeface="Courier New" panose="02070309020205020404" pitchFamily="49" charset="0"/>
            </a:endParaRPr>
          </a:p>
          <a:p>
            <a:pPr>
              <a:spcBef>
                <a:spcPts val="0"/>
              </a:spcBef>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gdb</a:t>
            </a:r>
            <a:r>
              <a:rPr lang="en-US" sz="2000" dirty="0">
                <a:latin typeface="Courier New" panose="02070309020205020404" pitchFamily="49" charset="0"/>
                <a:cs typeface="Courier New" panose="02070309020205020404" pitchFamily="49" charset="0"/>
              </a:rPr>
              <a:t>) info frame  	</a:t>
            </a:r>
            <a:r>
              <a:rPr lang="en-US" sz="1600" dirty="0">
                <a:latin typeface="+mn-lt"/>
                <a:cs typeface="Courier New" panose="02070309020205020404" pitchFamily="49" charset="0"/>
              </a:rPr>
              <a:t>#  Show the stack frame info</a:t>
            </a:r>
            <a:endParaRPr lang="en-US" sz="2000" dirty="0">
              <a:latin typeface="+mn-lt"/>
              <a:cs typeface="Courier New" panose="02070309020205020404" pitchFamily="49" charset="0"/>
            </a:endParaRPr>
          </a:p>
          <a:p>
            <a:pPr>
              <a:spcBef>
                <a:spcPts val="0"/>
              </a:spcBef>
            </a:pPr>
            <a:endParaRPr lang="en-US" sz="2000" b="1" dirty="0">
              <a:latin typeface="Courier New" panose="02070309020205020404" pitchFamily="49" charset="0"/>
              <a:cs typeface="Courier New" panose="02070309020205020404" pitchFamily="49" charset="0"/>
            </a:endParaRPr>
          </a:p>
          <a:p>
            <a:pPr>
              <a:spcBef>
                <a:spcPts val="0"/>
              </a:spcBef>
            </a:pPr>
            <a:endParaRPr lang="en-US" sz="2000" b="1"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04476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a:solidFill>
                  <a:schemeClr val="tx1"/>
                </a:solidFill>
                <a:latin typeface="Neo Sans Intel" panose="020B0504020202020204" pitchFamily="34" charset="0"/>
              </a:rPr>
              <a:t>.4 EDK II Overview</a:t>
            </a:r>
          </a:p>
        </p:txBody>
      </p:sp>
    </p:spTree>
    <p:extLst>
      <p:ext uri="{BB962C8B-B14F-4D97-AF65-F5344CB8AC3E}">
        <p14:creationId xmlns:p14="http://schemas.microsoft.com/office/powerpoint/2010/main" val="219869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EDK II	</a:t>
            </a:r>
          </a:p>
        </p:txBody>
      </p:sp>
      <p:sp>
        <p:nvSpPr>
          <p:cNvPr id="3" name="Content Placeholder 2"/>
          <p:cNvSpPr>
            <a:spLocks noGrp="1"/>
          </p:cNvSpPr>
          <p:nvPr>
            <p:ph idx="1"/>
          </p:nvPr>
        </p:nvSpPr>
        <p:spPr>
          <a:xfrm>
            <a:off x="457200" y="1524000"/>
            <a:ext cx="8229600" cy="4876800"/>
          </a:xfrm>
        </p:spPr>
        <p:txBody>
          <a:bodyPr>
            <a:normAutofit/>
          </a:bodyPr>
          <a:lstStyle/>
          <a:p>
            <a:pPr marL="342900" indent="-342900">
              <a:buFont typeface="Arial" panose="020B0604020202020204" pitchFamily="34" charset="0"/>
              <a:buChar char="•"/>
            </a:pPr>
            <a:r>
              <a:rPr lang="en-US" sz="2400" dirty="0"/>
              <a:t>Most of the source code written in C</a:t>
            </a:r>
          </a:p>
          <a:p>
            <a:pPr marL="342900" indent="-342900">
              <a:buFont typeface="Arial" panose="020B0604020202020204" pitchFamily="34" charset="0"/>
              <a:buChar char="•"/>
            </a:pPr>
            <a:r>
              <a:rPr lang="en-US" sz="2400" dirty="0"/>
              <a:t>Provides Flash Mapping Tool generating Firmware Volumes and the resulting SPI flash image</a:t>
            </a:r>
          </a:p>
          <a:p>
            <a:pPr marL="342900" indent="-342900">
              <a:buFont typeface="Arial" panose="020B0604020202020204" pitchFamily="34" charset="0"/>
              <a:buChar char="•"/>
            </a:pPr>
            <a:r>
              <a:rPr lang="en-US" sz="2400" dirty="0"/>
              <a:t>Build Existing EDK Modules</a:t>
            </a:r>
          </a:p>
          <a:p>
            <a:pPr marL="342900" indent="-342900">
              <a:buFont typeface="Arial" panose="020B0604020202020204" pitchFamily="34" charset="0"/>
              <a:buChar char="•"/>
            </a:pPr>
            <a:r>
              <a:rPr lang="en-US" sz="2400" dirty="0"/>
              <a:t>EDKII projects are made up of packages (DEC files)</a:t>
            </a:r>
          </a:p>
          <a:p>
            <a:pPr marL="342900" indent="-342900">
              <a:buFont typeface="Arial" panose="020B0604020202020204" pitchFamily="34" charset="0"/>
              <a:buChar char="•"/>
            </a:pPr>
            <a:r>
              <a:rPr lang="en-US" sz="2400" dirty="0"/>
              <a:t>Compiles to .EFI files: UEFI/DXE Driver, PEIM, UEFI Application, DXE Library</a:t>
            </a:r>
          </a:p>
        </p:txBody>
      </p:sp>
    </p:spTree>
    <p:extLst>
      <p:ext uri="{BB962C8B-B14F-4D97-AF65-F5344CB8AC3E}">
        <p14:creationId xmlns:p14="http://schemas.microsoft.com/office/powerpoint/2010/main" val="1726759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MinnowBoard</a:t>
            </a:r>
            <a:r>
              <a:rPr lang="en-US" dirty="0"/>
              <a:t> Max EDKII Source Tree</a:t>
            </a:r>
          </a:p>
        </p:txBody>
      </p:sp>
      <p:sp>
        <p:nvSpPr>
          <p:cNvPr id="3" name="Content Placeholder 2"/>
          <p:cNvSpPr>
            <a:spLocks noGrp="1"/>
          </p:cNvSpPr>
          <p:nvPr>
            <p:ph idx="1"/>
          </p:nvPr>
        </p:nvSpPr>
        <p:spPr>
          <a:xfrm>
            <a:off x="438665" y="1570037"/>
            <a:ext cx="3523735" cy="4525963"/>
          </a:xfrm>
        </p:spPr>
        <p:txBody>
          <a:bodyPr>
            <a:normAutofit lnSpcReduction="10000"/>
          </a:bodyPr>
          <a:lstStyle/>
          <a:p>
            <a:pPr>
              <a:spcBef>
                <a:spcPts val="600"/>
              </a:spcBef>
            </a:pPr>
            <a:r>
              <a:rPr lang="en-US" dirty="0"/>
              <a:t>Package concept for each EDK II sub-directory</a:t>
            </a:r>
          </a:p>
          <a:p>
            <a:pPr>
              <a:spcBef>
                <a:spcPts val="600"/>
              </a:spcBef>
            </a:pPr>
            <a:endParaRPr lang="en-US" dirty="0"/>
          </a:p>
          <a:p>
            <a:pPr>
              <a:spcBef>
                <a:spcPts val="600"/>
              </a:spcBef>
            </a:pPr>
            <a:r>
              <a:rPr lang="en-US" dirty="0"/>
              <a:t>Platform specific packages (</a:t>
            </a:r>
            <a:r>
              <a:rPr lang="en-US" b="1" dirty="0">
                <a:latin typeface="Courier New" panose="02070309020205020404" pitchFamily="49" charset="0"/>
                <a:cs typeface="Courier New" panose="02070309020205020404" pitchFamily="49" charset="0"/>
              </a:rPr>
              <a:t>Vlv2..Pkg</a:t>
            </a:r>
            <a:r>
              <a:rPr lang="en-US" dirty="0"/>
              <a:t>) are also there</a:t>
            </a:r>
          </a:p>
          <a:p>
            <a:pPr>
              <a:spcBef>
                <a:spcPts val="600"/>
              </a:spcBef>
            </a:pPr>
            <a:endParaRPr lang="en-US" dirty="0"/>
          </a:p>
          <a:p>
            <a:pPr>
              <a:spcBef>
                <a:spcPts val="600"/>
              </a:spcBef>
            </a:pPr>
            <a:r>
              <a:rPr lang="en-US" dirty="0"/>
              <a:t>EDK II build process reflects the package</a:t>
            </a:r>
          </a:p>
          <a:p>
            <a:pPr>
              <a:spcBef>
                <a:spcPts val="600"/>
              </a:spcBef>
            </a:pPr>
            <a:endParaRPr lang="en-US" dirty="0"/>
          </a:p>
          <a:p>
            <a:pPr>
              <a:spcBef>
                <a:spcPts val="600"/>
              </a:spcBef>
            </a:pPr>
            <a:r>
              <a:rPr lang="en-US" dirty="0">
                <a:latin typeface="Courier" pitchFamily="49" charset="0"/>
              </a:rPr>
              <a:t># </a:t>
            </a:r>
            <a:r>
              <a:rPr lang="en-US" dirty="0" err="1">
                <a:latin typeface="Courier" pitchFamily="49" charset="0"/>
              </a:rPr>
              <a:t>edksetup</a:t>
            </a:r>
            <a:endParaRPr lang="en-US" dirty="0">
              <a:latin typeface="Courier" pitchFamily="49" charset="0"/>
            </a:endParaRPr>
          </a:p>
          <a:p>
            <a:pPr>
              <a:spcBef>
                <a:spcPts val="600"/>
              </a:spcBef>
            </a:pPr>
            <a:r>
              <a:rPr lang="en-US" dirty="0">
                <a:latin typeface="Courier" pitchFamily="49" charset="0"/>
              </a:rPr>
              <a:t># build -p Nt32Pkg\Nt32Pkg.dsc -a IA32</a:t>
            </a:r>
          </a:p>
        </p:txBody>
      </p:sp>
      <p:pic>
        <p:nvPicPr>
          <p:cNvPr id="5" name="Picture 4"/>
          <p:cNvPicPr>
            <a:picLocks noChangeAspect="1"/>
          </p:cNvPicPr>
          <p:nvPr/>
        </p:nvPicPr>
        <p:blipFill>
          <a:blip r:embed="rId2" cstate="print"/>
          <a:stretch>
            <a:fillRect/>
          </a:stretch>
        </p:blipFill>
        <p:spPr>
          <a:xfrm>
            <a:off x="4057110" y="838200"/>
            <a:ext cx="5077365" cy="6019800"/>
          </a:xfrm>
          <a:prstGeom prst="rect">
            <a:avLst/>
          </a:prstGeom>
        </p:spPr>
      </p:pic>
    </p:spTree>
    <p:extLst>
      <p:ext uri="{BB962C8B-B14F-4D97-AF65-F5344CB8AC3E}">
        <p14:creationId xmlns:p14="http://schemas.microsoft.com/office/powerpoint/2010/main" val="2311567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EDK II Packages</a:t>
            </a:r>
          </a:p>
        </p:txBody>
      </p:sp>
      <p:sp>
        <p:nvSpPr>
          <p:cNvPr id="3" name="Content Placeholder 2"/>
          <p:cNvSpPr>
            <a:spLocks noGrp="1"/>
          </p:cNvSpPr>
          <p:nvPr>
            <p:ph idx="1"/>
          </p:nvPr>
        </p:nvSpPr>
        <p:spPr>
          <a:xfrm>
            <a:off x="457200" y="1143000"/>
            <a:ext cx="8229600" cy="5334000"/>
          </a:xfrm>
        </p:spPr>
        <p:txBody>
          <a:bodyPr>
            <a:normAutofit fontScale="92500"/>
          </a:bodyPr>
          <a:lstStyle/>
          <a:p>
            <a:r>
              <a:rPr lang="en-US" b="1" dirty="0" err="1">
                <a:latin typeface="Courier New" panose="02070309020205020404" pitchFamily="49" charset="0"/>
                <a:cs typeface="Courier New" panose="02070309020205020404" pitchFamily="49" charset="0"/>
              </a:rPr>
              <a:t>MdePkg</a:t>
            </a:r>
            <a:r>
              <a:rPr lang="en-US" dirty="0"/>
              <a:t> - Include files and libraries for Industry Standard Specifications</a:t>
            </a:r>
          </a:p>
          <a:p>
            <a:r>
              <a:rPr lang="en-US" b="1" dirty="0" err="1">
                <a:latin typeface="Courier New" panose="02070309020205020404" pitchFamily="49" charset="0"/>
                <a:cs typeface="Courier New" panose="02070309020205020404" pitchFamily="49" charset="0"/>
              </a:rPr>
              <a:t>MdeModulePkg</a:t>
            </a:r>
            <a:r>
              <a:rPr lang="en-US" dirty="0"/>
              <a:t> - Modules only definitions from the Industry Standard Specification are defined in the </a:t>
            </a:r>
            <a:r>
              <a:rPr lang="en-US" b="1" dirty="0" err="1">
                <a:latin typeface="Courier New" panose="02070309020205020404" pitchFamily="49" charset="0"/>
                <a:cs typeface="Courier New" panose="02070309020205020404" pitchFamily="49" charset="0"/>
              </a:rPr>
              <a:t>MdePkg</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SecurityPkg</a:t>
            </a:r>
            <a:r>
              <a:rPr lang="en-US" dirty="0"/>
              <a:t> – Implements security related functionality (Secure Boot, Authenticated Variables, etc.)</a:t>
            </a:r>
          </a:p>
          <a:p>
            <a:r>
              <a:rPr lang="en-US" b="1" dirty="0" err="1">
                <a:latin typeface="Courier New" panose="02070309020205020404" pitchFamily="49" charset="0"/>
                <a:cs typeface="Courier New" panose="02070309020205020404" pitchFamily="49" charset="0"/>
              </a:rPr>
              <a:t>CryptoPkg</a:t>
            </a:r>
            <a:r>
              <a:rPr lang="en-US" dirty="0"/>
              <a:t> – Provides crypto functionality</a:t>
            </a:r>
          </a:p>
          <a:p>
            <a:r>
              <a:rPr lang="en-US" b="1" dirty="0" err="1">
                <a:latin typeface="Courier New" panose="02070309020205020404" pitchFamily="49" charset="0"/>
                <a:cs typeface="Courier New" panose="02070309020205020404" pitchFamily="49" charset="0"/>
              </a:rPr>
              <a:t>ShellPkg</a:t>
            </a:r>
            <a:r>
              <a:rPr lang="en-US" b="1" dirty="0">
                <a:latin typeface="Courier New" panose="02070309020205020404" pitchFamily="49" charset="0"/>
                <a:cs typeface="Courier New" panose="02070309020205020404" pitchFamily="49" charset="0"/>
              </a:rPr>
              <a:t> &amp; </a:t>
            </a:r>
            <a:r>
              <a:rPr lang="en-US" b="1" dirty="0" err="1">
                <a:latin typeface="Courier New" panose="02070309020205020404" pitchFamily="49" charset="0"/>
                <a:cs typeface="Courier New" panose="02070309020205020404" pitchFamily="49" charset="0"/>
              </a:rPr>
              <a:t>NetworkPkg</a:t>
            </a:r>
            <a:r>
              <a:rPr lang="en-US" dirty="0"/>
              <a:t> - Functionality of shell &amp; network stack</a:t>
            </a:r>
          </a:p>
          <a:p>
            <a:r>
              <a:rPr lang="en-US" b="1" dirty="0">
                <a:latin typeface="Courier New" panose="02070309020205020404" pitchFamily="49" charset="0"/>
                <a:cs typeface="Courier New" panose="02070309020205020404" pitchFamily="49" charset="0"/>
              </a:rPr>
              <a:t>IA32FamilyCpuPkg</a:t>
            </a:r>
            <a:r>
              <a:rPr lang="en-US" dirty="0"/>
              <a:t> – Package supporting IA32 family processors</a:t>
            </a:r>
          </a:p>
          <a:p>
            <a:r>
              <a:rPr lang="en-US" b="1" dirty="0" err="1">
                <a:latin typeface="Courier New" panose="02070309020205020404" pitchFamily="49" charset="0"/>
                <a:cs typeface="Courier New" panose="02070309020205020404" pitchFamily="49" charset="0"/>
              </a:rPr>
              <a:t>IntelFrameworkPkg</a:t>
            </a:r>
            <a:r>
              <a:rPr lang="en-US" dirty="0"/>
              <a:t> - Include files and libraries for those parts of the Intel Platform Innovation Framework for EFI specifications not adopted “as is” by the UEFI or PI specifications</a:t>
            </a:r>
          </a:p>
          <a:p>
            <a:r>
              <a:rPr lang="en-US" b="1" dirty="0">
                <a:latin typeface="Courier New" panose="02070309020205020404" pitchFamily="49" charset="0"/>
                <a:cs typeface="Courier New" panose="02070309020205020404" pitchFamily="49" charset="0"/>
              </a:rPr>
              <a:t>Nt32Pkg</a:t>
            </a:r>
            <a:r>
              <a:rPr lang="en-US" dirty="0"/>
              <a:t> – Windows UEFI emulator</a:t>
            </a:r>
          </a:p>
        </p:txBody>
      </p:sp>
    </p:spTree>
    <p:extLst>
      <p:ext uri="{BB962C8B-B14F-4D97-AF65-F5344CB8AC3E}">
        <p14:creationId xmlns:p14="http://schemas.microsoft.com/office/powerpoint/2010/main" val="139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854"/>
            <a:ext cx="8229600" cy="988746"/>
          </a:xfrm>
        </p:spPr>
        <p:txBody>
          <a:bodyPr/>
          <a:lstStyle/>
          <a:p>
            <a:r>
              <a:rPr lang="en-US" b="0" dirty="0"/>
              <a:t>EDKII File Extensions</a:t>
            </a:r>
            <a:endParaRPr lang="en-US" dirty="0"/>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.DSC</a:t>
            </a:r>
            <a:r>
              <a:rPr lang="en-US" dirty="0"/>
              <a:t> - Platform Description file (recipe for creating a package, contains definitions to build the package)</a:t>
            </a:r>
          </a:p>
          <a:p>
            <a:r>
              <a:rPr lang="en-US" b="1" dirty="0">
                <a:latin typeface="Courier New" panose="02070309020205020404" pitchFamily="49" charset="0"/>
                <a:cs typeface="Courier New" panose="02070309020205020404" pitchFamily="49" charset="0"/>
              </a:rPr>
              <a:t>.DEC</a:t>
            </a:r>
            <a:r>
              <a:rPr lang="en-US" dirty="0"/>
              <a:t> - Package Declaration file</a:t>
            </a:r>
          </a:p>
          <a:p>
            <a:r>
              <a:rPr lang="it-IT" b="1" dirty="0">
                <a:latin typeface="Courier New" panose="02070309020205020404" pitchFamily="49" charset="0"/>
                <a:cs typeface="Courier New" panose="02070309020205020404" pitchFamily="49" charset="0"/>
              </a:rPr>
              <a:t>.INF</a:t>
            </a:r>
            <a:r>
              <a:rPr lang="it-IT" dirty="0"/>
              <a:t> - Module Definition (defines a component) </a:t>
            </a:r>
          </a:p>
          <a:p>
            <a:r>
              <a:rPr lang="en-US" b="1" dirty="0">
                <a:latin typeface="Courier New" panose="02070309020205020404" pitchFamily="49" charset="0"/>
                <a:cs typeface="Courier New" panose="02070309020205020404" pitchFamily="49" charset="0"/>
              </a:rPr>
              <a:t>.FDF</a:t>
            </a:r>
            <a:r>
              <a:rPr lang="en-US" dirty="0"/>
              <a:t> - Flash Description File (describes information about flash parts)</a:t>
            </a:r>
          </a:p>
          <a:p>
            <a:r>
              <a:rPr lang="en-US" b="1" dirty="0">
                <a:latin typeface="Courier New" panose="02070309020205020404" pitchFamily="49" charset="0"/>
                <a:cs typeface="Courier New" panose="02070309020205020404" pitchFamily="49" charset="0"/>
              </a:rPr>
              <a:t>.FV</a:t>
            </a:r>
            <a:r>
              <a:rPr lang="en-US" dirty="0"/>
              <a:t> - Firmware volume (FV) binary file </a:t>
            </a:r>
          </a:p>
        </p:txBody>
      </p:sp>
    </p:spTree>
    <p:extLst>
      <p:ext uri="{BB962C8B-B14F-4D97-AF65-F5344CB8AC3E}">
        <p14:creationId xmlns:p14="http://schemas.microsoft.com/office/powerpoint/2010/main" val="19694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a:solidFill>
                  <a:schemeClr val="tx1"/>
                </a:solidFill>
                <a:latin typeface="Neo Sans Intel" panose="020B0504020202020204" pitchFamily="34" charset="0"/>
              </a:rPr>
              <a:t>.1 UEFI Shell</a:t>
            </a:r>
          </a:p>
        </p:txBody>
      </p:sp>
    </p:spTree>
    <p:extLst>
      <p:ext uri="{BB962C8B-B14F-4D97-AF65-F5344CB8AC3E}">
        <p14:creationId xmlns:p14="http://schemas.microsoft.com/office/powerpoint/2010/main" val="211057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Platform Configuration Database (PCD)</a:t>
            </a:r>
          </a:p>
        </p:txBody>
      </p:sp>
      <p:sp>
        <p:nvSpPr>
          <p:cNvPr id="3" name="Content Placeholder 2"/>
          <p:cNvSpPr>
            <a:spLocks noGrp="1"/>
          </p:cNvSpPr>
          <p:nvPr>
            <p:ph idx="1"/>
          </p:nvPr>
        </p:nvSpPr>
        <p:spPr>
          <a:xfrm>
            <a:off x="457200" y="1371600"/>
            <a:ext cx="8229600" cy="4525963"/>
          </a:xfrm>
        </p:spPr>
        <p:txBody>
          <a:bodyPr>
            <a:normAutofit/>
          </a:bodyPr>
          <a:lstStyle/>
          <a:p>
            <a:pPr marL="171450" indent="-171450">
              <a:buFont typeface="Arial" panose="020B0604020202020204" pitchFamily="34" charset="0"/>
              <a:buChar char="•"/>
            </a:pPr>
            <a:endParaRPr lang="en-US" sz="1100" dirty="0">
              <a:solidFill>
                <a:srgbClr val="000000"/>
              </a:solidFill>
              <a:latin typeface="Neo Sans Intel Medium"/>
            </a:endParaRPr>
          </a:p>
          <a:p>
            <a:pPr marL="342900" indent="-342900">
              <a:buFont typeface="Arial" panose="020B0604020202020204" pitchFamily="34" charset="0"/>
              <a:buChar char="•"/>
            </a:pPr>
            <a:r>
              <a:rPr lang="en-US" sz="2400" dirty="0">
                <a:solidFill>
                  <a:srgbClr val="000000"/>
                </a:solidFill>
                <a:latin typeface="Neo Sans Intel Medium"/>
              </a:rPr>
              <a:t>PCD options define parameters which allow modules to define firmware configuration without recompile/rebuild or source code change</a:t>
            </a:r>
          </a:p>
          <a:p>
            <a:pPr marL="342900" indent="-342900">
              <a:buFont typeface="Arial" panose="020B0604020202020204" pitchFamily="34" charset="0"/>
              <a:buChar char="•"/>
            </a:pPr>
            <a:r>
              <a:rPr lang="en-US" sz="2400" dirty="0">
                <a:solidFill>
                  <a:srgbClr val="000000"/>
                </a:solidFill>
                <a:latin typeface="Neo Sans Intel Medium"/>
              </a:rPr>
              <a:t>There’s an API to access to PCD options</a:t>
            </a:r>
          </a:p>
          <a:p>
            <a:pPr marL="342900" indent="-342900">
              <a:buFont typeface="Arial" panose="020B0604020202020204" pitchFamily="34" charset="0"/>
              <a:buChar char="•"/>
            </a:pPr>
            <a:r>
              <a:rPr lang="en-US" sz="2400" dirty="0">
                <a:solidFill>
                  <a:srgbClr val="000000"/>
                </a:solidFill>
                <a:latin typeface="Neo Sans Intel Medium"/>
              </a:rPr>
              <a:t>PCD options can store platform or feature configuration settings</a:t>
            </a:r>
          </a:p>
          <a:p>
            <a:endParaRPr lang="en-US" sz="2400" dirty="0">
              <a:solidFill>
                <a:srgbClr val="000000"/>
              </a:solidFill>
              <a:latin typeface="Neo Sans Intel Medium"/>
            </a:endParaRPr>
          </a:p>
          <a:p>
            <a:endParaRPr lang="en-US" sz="2400" dirty="0">
              <a:solidFill>
                <a:srgbClr val="000000"/>
              </a:solidFill>
              <a:latin typeface="Neo Sans Intel Medium"/>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151045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PCD Example</a:t>
            </a:r>
          </a:p>
        </p:txBody>
      </p:sp>
      <p:sp>
        <p:nvSpPr>
          <p:cNvPr id="3" name="Content Placeholder 2"/>
          <p:cNvSpPr>
            <a:spLocks noGrp="1"/>
          </p:cNvSpPr>
          <p:nvPr>
            <p:ph idx="1"/>
          </p:nvPr>
        </p:nvSpPr>
        <p:spPr>
          <a:xfrm>
            <a:off x="228600" y="1447800"/>
            <a:ext cx="8763000" cy="5105400"/>
          </a:xfrm>
        </p:spPr>
        <p:txBody>
          <a:bodyPr>
            <a:normAutofit/>
          </a:bodyPr>
          <a:lstStyle/>
          <a:p>
            <a:pPr marL="342900" indent="-342900">
              <a:buFont typeface="Arial" panose="020B0604020202020204" pitchFamily="34" charset="0"/>
              <a:buChar char="•"/>
            </a:pPr>
            <a:r>
              <a:rPr lang="en-US" dirty="0"/>
              <a:t>PCD options are defined in the DEC files in any package</a:t>
            </a:r>
          </a:p>
          <a:p>
            <a:pPr marL="342900" lvl="2" indent="0">
              <a:spcBef>
                <a:spcPts val="600"/>
              </a:spcBef>
              <a:buNone/>
            </a:pPr>
            <a:endParaRPr lang="en-US" sz="1600" b="1" dirty="0">
              <a:latin typeface="Courier" pitchFamily="49" charset="0"/>
            </a:endParaRPr>
          </a:p>
          <a:p>
            <a:pPr marL="342900" lvl="2" indent="0">
              <a:spcBef>
                <a:spcPts val="0"/>
              </a:spcBef>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SecurityPkg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SecurityPkg.dec</a:t>
            </a:r>
            <a:r>
              <a:rPr lang="en-US" dirty="0">
                <a:latin typeface="Courier New" panose="02070309020205020404" pitchFamily="49" charset="0"/>
                <a:cs typeface="Courier New" panose="02070309020205020404" pitchFamily="49" charset="0"/>
              </a:rPr>
              <a:t>:</a:t>
            </a:r>
          </a:p>
          <a:p>
            <a:pPr marL="342900" lvl="2" indent="0">
              <a:spcBef>
                <a:spcPts val="0"/>
              </a:spcBef>
              <a:buNone/>
            </a:pPr>
            <a:endParaRPr lang="en-US" b="1" dirty="0">
              <a:latin typeface="Courier New" panose="02070309020205020404" pitchFamily="49" charset="0"/>
              <a:cs typeface="Courier New" panose="02070309020205020404" pitchFamily="49" charset="0"/>
            </a:endParaRPr>
          </a:p>
          <a:p>
            <a:pPr marL="342900" lvl="2" indent="0">
              <a:spcBef>
                <a:spcPts val="0"/>
              </a:spcBef>
              <a:buNone/>
            </a:pPr>
            <a:r>
              <a:rPr lang="en-US" sz="1600" b="1" dirty="0">
                <a:latin typeface="Courier New" panose="02070309020205020404" pitchFamily="49" charset="0"/>
                <a:cs typeface="Courier New" panose="02070309020205020404" pitchFamily="49" charset="0"/>
              </a:rPr>
              <a:t>gEfiSecurityPkgTokenSpaceGuid.PcdOptionRomImageVerificationPolicy</a:t>
            </a:r>
          </a:p>
          <a:p>
            <a:pPr marL="342900" lvl="2" indent="0">
              <a:spcBef>
                <a:spcPts val="0"/>
              </a:spcBef>
              <a:buNone/>
            </a:pPr>
            <a:r>
              <a:rPr lang="en-US" sz="1600" b="1" dirty="0">
                <a:latin typeface="Courier New" panose="02070309020205020404" pitchFamily="49" charset="0"/>
                <a:cs typeface="Courier New" panose="02070309020205020404" pitchFamily="49" charset="0"/>
              </a:rPr>
              <a:t>|0x04|UINT32|0x00000001</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Values of PCD options are set in DSC files</a:t>
            </a:r>
          </a:p>
          <a:p>
            <a:pPr marL="342900" lvl="2" indent="0">
              <a:buNone/>
            </a:pPr>
            <a:endParaRPr lang="en-US" b="1" dirty="0">
              <a:latin typeface="Courier" pitchFamily="49" charset="0"/>
            </a:endParaRPr>
          </a:p>
          <a:p>
            <a:pPr marL="342900" lvl="2" indent="0">
              <a:buNone/>
            </a:pPr>
            <a:r>
              <a:rPr lang="en-US" b="1" dirty="0">
                <a:latin typeface="Courier" pitchFamily="49" charset="0"/>
              </a:rPr>
              <a:t>[PcdsFixedAtBuild.IA32]</a:t>
            </a:r>
          </a:p>
          <a:p>
            <a:pPr marL="342900" lvl="2" indent="0">
              <a:buNone/>
            </a:pPr>
            <a:r>
              <a:rPr lang="en-US" b="1" dirty="0">
                <a:latin typeface="Courier" pitchFamily="49" charset="0"/>
              </a:rPr>
              <a:t>...</a:t>
            </a:r>
          </a:p>
          <a:p>
            <a:pPr marL="342900" lvl="2" indent="0">
              <a:buNone/>
            </a:pPr>
            <a:r>
              <a:rPr lang="en-US" b="1" dirty="0">
                <a:latin typeface="Courier" pitchFamily="49" charset="0"/>
              </a:rPr>
              <a:t>gEfiIchTokenSpaceGuid.PcdIchAcpiIoPortBaseAddress|0x400</a:t>
            </a:r>
            <a:endParaRPr lang="en-US" sz="2000" dirty="0">
              <a:latin typeface="Courier" pitchFamily="49" charset="0"/>
            </a:endParaRPr>
          </a:p>
        </p:txBody>
      </p:sp>
    </p:spTree>
    <p:extLst>
      <p:ext uri="{BB962C8B-B14F-4D97-AF65-F5344CB8AC3E}">
        <p14:creationId xmlns:p14="http://schemas.microsoft.com/office/powerpoint/2010/main" val="2737650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a:solidFill>
                  <a:schemeClr val="tx1"/>
                </a:solidFill>
                <a:latin typeface="Neo Sans Intel" panose="020B0504020202020204" pitchFamily="34" charset="0"/>
              </a:rPr>
              <a:t>.5 Building UEFI Applications/Drivers</a:t>
            </a:r>
          </a:p>
        </p:txBody>
      </p:sp>
    </p:spTree>
    <p:extLst>
      <p:ext uri="{BB962C8B-B14F-4D97-AF65-F5344CB8AC3E}">
        <p14:creationId xmlns:p14="http://schemas.microsoft.com/office/powerpoint/2010/main" val="413045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UEFI Application</a:t>
            </a:r>
          </a:p>
        </p:txBody>
      </p:sp>
      <p:sp>
        <p:nvSpPr>
          <p:cNvPr id="3" name="Content Placeholder 2"/>
          <p:cNvSpPr>
            <a:spLocks noGrp="1"/>
          </p:cNvSpPr>
          <p:nvPr>
            <p:ph idx="1"/>
          </p:nvPr>
        </p:nvSpPr>
        <p:spPr>
          <a:xfrm>
            <a:off x="457200" y="1828800"/>
            <a:ext cx="8229600" cy="4396532"/>
          </a:xfrm>
        </p:spPr>
        <p:txBody>
          <a:bodyPr>
            <a:normAutofit/>
          </a:bodyPr>
          <a:lstStyle/>
          <a:p>
            <a:r>
              <a:rPr lang="en-US" sz="2400" b="1" dirty="0"/>
              <a:t>UDKII User Manual</a:t>
            </a:r>
            <a:r>
              <a:rPr lang="en-US" sz="2400" dirty="0"/>
              <a:t> describes a module building process in Chapter 3.4. You need to create a new package containing the module or add the module to existing package</a:t>
            </a:r>
          </a:p>
          <a:p>
            <a:r>
              <a:rPr lang="en-US" sz="2000" dirty="0">
                <a:hlinkClick r:id="rId2"/>
              </a:rPr>
              <a:t>http://tianocore.sourceforge.net/wiki/EDK_II_User_Documentation</a:t>
            </a:r>
            <a:endParaRPr lang="en-US" sz="2400" dirty="0"/>
          </a:p>
          <a:p>
            <a:pPr marL="457200" indent="-457200">
              <a:buFont typeface="Arial" panose="020B0604020202020204" pitchFamily="34" charset="0"/>
              <a:buChar char="•"/>
            </a:pPr>
            <a:endParaRPr lang="en-US" sz="2400" dirty="0"/>
          </a:p>
          <a:p>
            <a:r>
              <a:rPr lang="en-US" sz="2400" b="1" dirty="0"/>
              <a:t>UEFI Driver Wizard</a:t>
            </a:r>
            <a:r>
              <a:rPr lang="en-US" sz="2400" dirty="0"/>
              <a:t> is of great help for module creation</a:t>
            </a:r>
          </a:p>
          <a:p>
            <a:r>
              <a:rPr lang="en-US" sz="2000" dirty="0">
                <a:hlinkClick r:id="rId3"/>
              </a:rPr>
              <a:t>http://tianocore.sourceforge.net/wiki/UEFI_Driver_Wizard</a:t>
            </a:r>
            <a:endParaRPr lang="en-US" sz="2400" dirty="0"/>
          </a:p>
        </p:txBody>
      </p:sp>
    </p:spTree>
    <p:extLst>
      <p:ext uri="{BB962C8B-B14F-4D97-AF65-F5344CB8AC3E}">
        <p14:creationId xmlns:p14="http://schemas.microsoft.com/office/powerpoint/2010/main" val="2053463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UEFI Application</a:t>
            </a:r>
          </a:p>
        </p:txBody>
      </p:sp>
      <p:sp>
        <p:nvSpPr>
          <p:cNvPr id="3" name="Content Placeholder 2"/>
          <p:cNvSpPr>
            <a:spLocks noGrp="1"/>
          </p:cNvSpPr>
          <p:nvPr>
            <p:ph idx="1"/>
          </p:nvPr>
        </p:nvSpPr>
        <p:spPr>
          <a:xfrm>
            <a:off x="457200" y="1420722"/>
            <a:ext cx="8229600" cy="4804610"/>
          </a:xfrm>
        </p:spPr>
        <p:txBody>
          <a:bodyPr>
            <a:normAutofit fontScale="92500"/>
          </a:bodyPr>
          <a:lstStyle/>
          <a:p>
            <a:r>
              <a:rPr lang="en-US" sz="3100" dirty="0"/>
              <a:t>For this exercise, there’s a </a:t>
            </a:r>
            <a:r>
              <a:rPr lang="en-US" sz="3100" dirty="0" err="1">
                <a:latin typeface="Courier New" panose="02070309020205020404" pitchFamily="49" charset="0"/>
                <a:cs typeface="Courier New" panose="02070309020205020404" pitchFamily="49" charset="0"/>
              </a:rPr>
              <a:t>myapp</a:t>
            </a:r>
            <a:r>
              <a:rPr lang="en-US" sz="3100" dirty="0">
                <a:latin typeface="Courier New" panose="02070309020205020404" pitchFamily="49" charset="0"/>
                <a:cs typeface="Courier New" panose="02070309020205020404" pitchFamily="49" charset="0"/>
              </a:rPr>
              <a:t> </a:t>
            </a:r>
            <a:r>
              <a:rPr lang="en-US" sz="3100" dirty="0"/>
              <a:t>package and a module generated with UEFI Driver Wizard and located in </a:t>
            </a:r>
            <a:r>
              <a:rPr lang="en-US" sz="3100" dirty="0" err="1">
                <a:latin typeface="Courier New" panose="02070309020205020404" pitchFamily="49" charset="0"/>
                <a:cs typeface="Courier New" panose="02070309020205020404" pitchFamily="49" charset="0"/>
              </a:rPr>
              <a:t>myapp</a:t>
            </a:r>
            <a:r>
              <a:rPr lang="en-US" sz="3100" dirty="0"/>
              <a:t> folder in the UEFI source tree</a:t>
            </a:r>
          </a:p>
          <a:p>
            <a:pPr>
              <a:lnSpc>
                <a:spcPct val="120000"/>
              </a:lnSpc>
              <a:spcBef>
                <a:spcPts val="0"/>
              </a:spcBef>
            </a:pPr>
            <a:endParaRPr lang="en-US" sz="3200" dirty="0">
              <a:latin typeface="Courier New" pitchFamily="49" charset="0"/>
              <a:cs typeface="Courier New" pitchFamily="49" charset="0"/>
            </a:endParaRPr>
          </a:p>
          <a:p>
            <a:pPr>
              <a:lnSpc>
                <a:spcPct val="120000"/>
              </a:lnSpc>
              <a:spcBef>
                <a:spcPts val="0"/>
              </a:spcBef>
            </a:pPr>
            <a:r>
              <a:rPr lang="en-US" dirty="0" err="1">
                <a:latin typeface="Courier New" pitchFamily="49" charset="0"/>
                <a:cs typeface="Courier New" pitchFamily="49" charset="0"/>
              </a:rPr>
              <a:t>myapp</a:t>
            </a:r>
            <a:r>
              <a:rPr lang="en-US" dirty="0">
                <a:latin typeface="Courier New" pitchFamily="49" charset="0"/>
                <a:cs typeface="Courier New" pitchFamily="49" charset="0"/>
              </a:rPr>
              <a:t>/</a:t>
            </a:r>
          </a:p>
          <a:p>
            <a:pPr>
              <a:lnSpc>
                <a:spcPct val="120000"/>
              </a:lnSpc>
              <a:spcBef>
                <a:spcPts val="0"/>
              </a:spcBef>
            </a:pPr>
            <a:r>
              <a:rPr lang="en-US" dirty="0">
                <a:latin typeface="Courier New" pitchFamily="49" charset="0"/>
                <a:cs typeface="Courier New" pitchFamily="49" charset="0"/>
              </a:rPr>
              <a:t>	</a:t>
            </a:r>
            <a:r>
              <a:rPr lang="en-US" dirty="0" err="1">
                <a:latin typeface="Courier New" pitchFamily="49" charset="0"/>
                <a:cs typeface="Courier New" pitchFamily="49" charset="0"/>
              </a:rPr>
              <a:t>myapp.h</a:t>
            </a:r>
            <a:endParaRPr lang="en-US" dirty="0">
              <a:latin typeface="Courier New" pitchFamily="49" charset="0"/>
              <a:cs typeface="Courier New" pitchFamily="49" charset="0"/>
            </a:endParaRPr>
          </a:p>
          <a:p>
            <a:pPr>
              <a:lnSpc>
                <a:spcPct val="120000"/>
              </a:lnSpc>
              <a:spcBef>
                <a:spcPts val="0"/>
              </a:spcBef>
            </a:pPr>
            <a:r>
              <a:rPr lang="en-US" dirty="0">
                <a:latin typeface="Courier New" pitchFamily="49" charset="0"/>
                <a:cs typeface="Courier New" pitchFamily="49" charset="0"/>
              </a:rPr>
              <a:t>	</a:t>
            </a:r>
            <a:r>
              <a:rPr lang="en-US" dirty="0" err="1">
                <a:latin typeface="Courier New" pitchFamily="49" charset="0"/>
                <a:cs typeface="Courier New" pitchFamily="49" charset="0"/>
              </a:rPr>
              <a:t>myapp.c</a:t>
            </a:r>
            <a:endParaRPr lang="en-US" dirty="0">
              <a:latin typeface="Courier New" pitchFamily="49" charset="0"/>
              <a:cs typeface="Courier New" pitchFamily="49" charset="0"/>
            </a:endParaRPr>
          </a:p>
          <a:p>
            <a:pPr>
              <a:lnSpc>
                <a:spcPct val="120000"/>
              </a:lnSpc>
              <a:spcBef>
                <a:spcPts val="0"/>
              </a:spcBef>
            </a:pPr>
            <a:r>
              <a:rPr lang="en-US" dirty="0">
                <a:latin typeface="Courier New" pitchFamily="49" charset="0"/>
                <a:cs typeface="Courier New" pitchFamily="49" charset="0"/>
              </a:rPr>
              <a:t>	myapp.dec – package declaration file</a:t>
            </a:r>
          </a:p>
          <a:p>
            <a:pPr>
              <a:lnSpc>
                <a:spcPct val="120000"/>
              </a:lnSpc>
              <a:spcBef>
                <a:spcPts val="0"/>
              </a:spcBef>
            </a:pPr>
            <a:r>
              <a:rPr lang="en-US" dirty="0">
                <a:latin typeface="Courier New" pitchFamily="49" charset="0"/>
                <a:cs typeface="Courier New" pitchFamily="49" charset="0"/>
              </a:rPr>
              <a:t>	myapp.dsc – platform build description file</a:t>
            </a:r>
          </a:p>
          <a:p>
            <a:pPr>
              <a:lnSpc>
                <a:spcPct val="120000"/>
              </a:lnSpc>
              <a:spcBef>
                <a:spcPts val="0"/>
              </a:spcBef>
            </a:pPr>
            <a:r>
              <a:rPr lang="en-US" dirty="0">
                <a:latin typeface="Courier New" pitchFamily="49" charset="0"/>
                <a:cs typeface="Courier New" pitchFamily="49" charset="0"/>
              </a:rPr>
              <a:t>	myapp.inf – module information file</a:t>
            </a:r>
          </a:p>
          <a:p>
            <a:pPr>
              <a:lnSpc>
                <a:spcPct val="120000"/>
              </a:lnSpc>
              <a:spcBef>
                <a:spcPts val="0"/>
              </a:spcBef>
            </a:pPr>
            <a:r>
              <a:rPr lang="en-US" dirty="0">
                <a:latin typeface="Courier New" pitchFamily="49" charset="0"/>
                <a:cs typeface="Courier New" pitchFamily="49" charset="0"/>
              </a:rPr>
              <a:t>	myapp.uni – </a:t>
            </a:r>
            <a:r>
              <a:rPr lang="en-US" dirty="0" err="1">
                <a:latin typeface="Courier New" pitchFamily="49" charset="0"/>
                <a:cs typeface="Courier New" pitchFamily="49" charset="0"/>
              </a:rPr>
              <a:t>unicode</a:t>
            </a:r>
            <a:r>
              <a:rPr lang="en-US" dirty="0">
                <a:latin typeface="Courier New" pitchFamily="49" charset="0"/>
                <a:cs typeface="Courier New" pitchFamily="49" charset="0"/>
              </a:rPr>
              <a:t> string file</a:t>
            </a:r>
          </a:p>
          <a:p>
            <a:endParaRPr lang="en-US" sz="3100" dirty="0"/>
          </a:p>
          <a:p>
            <a:pPr>
              <a:lnSpc>
                <a:spcPct val="115000"/>
              </a:lnSpc>
              <a:spcBef>
                <a:spcPts val="0"/>
              </a:spcBef>
            </a:pPr>
            <a:endParaRPr lang="en-US" sz="1400" b="1" dirty="0">
              <a:solidFill>
                <a:srgbClr val="0000FF"/>
              </a:solidFill>
              <a:latin typeface="Courier New"/>
              <a:ea typeface="Times New Roman"/>
              <a:cs typeface="Times New Roman"/>
            </a:endParaRPr>
          </a:p>
        </p:txBody>
      </p:sp>
    </p:spTree>
    <p:extLst>
      <p:ext uri="{BB962C8B-B14F-4D97-AF65-F5344CB8AC3E}">
        <p14:creationId xmlns:p14="http://schemas.microsoft.com/office/powerpoint/2010/main" val="1455568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Driver Wizard</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7930" y="872146"/>
            <a:ext cx="5548140" cy="5960454"/>
          </a:xfrm>
        </p:spPr>
      </p:pic>
    </p:spTree>
    <p:extLst>
      <p:ext uri="{BB962C8B-B14F-4D97-AF65-F5344CB8AC3E}">
        <p14:creationId xmlns:p14="http://schemas.microsoft.com/office/powerpoint/2010/main" val="3504126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UEFI application</a:t>
            </a:r>
          </a:p>
        </p:txBody>
      </p:sp>
      <p:sp>
        <p:nvSpPr>
          <p:cNvPr id="3" name="Content Placeholder 2"/>
          <p:cNvSpPr>
            <a:spLocks noGrp="1"/>
          </p:cNvSpPr>
          <p:nvPr>
            <p:ph idx="1"/>
          </p:nvPr>
        </p:nvSpPr>
        <p:spPr/>
        <p:txBody>
          <a:bodyPr>
            <a:normAutofit/>
          </a:bodyPr>
          <a:lstStyle/>
          <a:p>
            <a:r>
              <a:rPr lang="en-US" dirty="0"/>
              <a:t>Linux:</a:t>
            </a:r>
          </a:p>
          <a:p>
            <a:endParaRPr lang="en-US" dirty="0"/>
          </a:p>
          <a:p>
            <a:pPr>
              <a:spcBef>
                <a:spcPts val="0"/>
              </a:spcBef>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usr</a:t>
            </a:r>
            <a:r>
              <a:rPr lang="en-US" sz="2000" dirty="0">
                <a:latin typeface="Courier New" pitchFamily="49" charset="0"/>
                <a:cs typeface="Courier New" pitchFamily="49" charset="0"/>
              </a:rPr>
              <a:t>/bin/</a:t>
            </a:r>
            <a:r>
              <a:rPr lang="en-US" sz="2000" dirty="0" err="1">
                <a:latin typeface="Courier New" pitchFamily="49" charset="0"/>
                <a:cs typeface="Courier New" pitchFamily="49" charset="0"/>
              </a:rPr>
              <a:t>env</a:t>
            </a:r>
            <a:r>
              <a:rPr lang="en-US" sz="2000" dirty="0">
                <a:latin typeface="Courier New" pitchFamily="49" charset="0"/>
                <a:cs typeface="Courier New" pitchFamily="49" charset="0"/>
              </a:rPr>
              <a:t> bash</a:t>
            </a:r>
          </a:p>
          <a:p>
            <a:pPr>
              <a:spcBef>
                <a:spcPts val="0"/>
              </a:spcBef>
            </a:pPr>
            <a:r>
              <a:rPr lang="en-US" sz="2000" dirty="0">
                <a:latin typeface="Courier New" pitchFamily="49" charset="0"/>
                <a:cs typeface="Courier New" pitchFamily="49" charset="0"/>
              </a:rPr>
              <a:t>source edksetup.sh</a:t>
            </a:r>
          </a:p>
          <a:p>
            <a:pPr>
              <a:spcBef>
                <a:spcPts val="0"/>
              </a:spcBef>
            </a:pPr>
            <a:r>
              <a:rPr lang="en-US" sz="2000" dirty="0">
                <a:latin typeface="Courier New" pitchFamily="49" charset="0"/>
                <a:cs typeface="Courier New" pitchFamily="49" charset="0"/>
              </a:rPr>
              <a:t>build -a X64 -p </a:t>
            </a:r>
            <a:r>
              <a:rPr lang="en-US" sz="2000" dirty="0" err="1">
                <a:latin typeface="Courier New" pitchFamily="49" charset="0"/>
                <a:cs typeface="Courier New" pitchFamily="49" charset="0"/>
              </a:rPr>
              <a:t>myapp</a:t>
            </a:r>
            <a:r>
              <a:rPr lang="en-US" sz="2000" dirty="0">
                <a:latin typeface="Courier New" pitchFamily="49" charset="0"/>
                <a:cs typeface="Courier New" pitchFamily="49" charset="0"/>
              </a:rPr>
              <a:t>/myapp.dsc -m </a:t>
            </a:r>
            <a:r>
              <a:rPr lang="en-US" sz="2000" dirty="0" err="1">
                <a:latin typeface="Courier New" pitchFamily="49" charset="0"/>
                <a:cs typeface="Courier New" pitchFamily="49" charset="0"/>
              </a:rPr>
              <a:t>myapp</a:t>
            </a:r>
            <a:r>
              <a:rPr lang="en-US" sz="2000" dirty="0">
                <a:latin typeface="Courier New" pitchFamily="49" charset="0"/>
                <a:cs typeface="Courier New" pitchFamily="49" charset="0"/>
              </a:rPr>
              <a:t>/myapp.inf</a:t>
            </a:r>
          </a:p>
          <a:p>
            <a:endParaRPr lang="en-US" dirty="0"/>
          </a:p>
          <a:p>
            <a:r>
              <a:rPr lang="en-US" dirty="0"/>
              <a:t>Windows:</a:t>
            </a:r>
          </a:p>
          <a:p>
            <a:endParaRPr lang="en-US" dirty="0"/>
          </a:p>
          <a:p>
            <a:pPr>
              <a:spcBef>
                <a:spcPts val="0"/>
              </a:spcBef>
            </a:pPr>
            <a:r>
              <a:rPr lang="en-US" sz="2000" dirty="0">
                <a:latin typeface="Courier New" pitchFamily="49" charset="0"/>
                <a:cs typeface="Courier New" pitchFamily="49" charset="0"/>
              </a:rPr>
              <a:t>call edksetup.bat</a:t>
            </a:r>
          </a:p>
          <a:p>
            <a:pPr>
              <a:spcBef>
                <a:spcPts val="0"/>
              </a:spcBef>
            </a:pPr>
            <a:r>
              <a:rPr lang="en-US" sz="2000" dirty="0">
                <a:latin typeface="Courier New" pitchFamily="49" charset="0"/>
                <a:cs typeface="Courier New" pitchFamily="49" charset="0"/>
              </a:rPr>
              <a:t>build -a X64 -p </a:t>
            </a:r>
            <a:r>
              <a:rPr lang="en-US" sz="2000" dirty="0" err="1">
                <a:latin typeface="Courier New" pitchFamily="49" charset="0"/>
                <a:cs typeface="Courier New" pitchFamily="49" charset="0"/>
              </a:rPr>
              <a:t>myapp</a:t>
            </a:r>
            <a:r>
              <a:rPr lang="en-US" sz="2000" dirty="0">
                <a:latin typeface="Courier New" pitchFamily="49" charset="0"/>
                <a:cs typeface="Courier New" pitchFamily="49" charset="0"/>
              </a:rPr>
              <a:t>\myapp.dsc -m </a:t>
            </a:r>
            <a:r>
              <a:rPr lang="en-US" sz="2000" dirty="0" err="1">
                <a:latin typeface="Courier New" pitchFamily="49" charset="0"/>
                <a:cs typeface="Courier New" pitchFamily="49" charset="0"/>
              </a:rPr>
              <a:t>myapp</a:t>
            </a:r>
            <a:r>
              <a:rPr lang="en-US" sz="2000" dirty="0">
                <a:latin typeface="Courier New" pitchFamily="49" charset="0"/>
                <a:cs typeface="Courier New" pitchFamily="49" charset="0"/>
              </a:rPr>
              <a:t>\myapp.inf</a:t>
            </a:r>
          </a:p>
        </p:txBody>
      </p:sp>
    </p:spTree>
    <p:extLst>
      <p:ext uri="{BB962C8B-B14F-4D97-AF65-F5344CB8AC3E}">
        <p14:creationId xmlns:p14="http://schemas.microsoft.com/office/powerpoint/2010/main" val="1388266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Shell</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48" y="1371600"/>
            <a:ext cx="903828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6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Command-Line Arguments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Some information can be found here:</a:t>
            </a:r>
          </a:p>
          <a:p>
            <a:r>
              <a:rPr lang="en-US" i="1" dirty="0"/>
              <a:t>Creating a Shell Application</a:t>
            </a:r>
          </a:p>
          <a:p>
            <a:r>
              <a:rPr lang="en-US" dirty="0">
                <a:hlinkClick r:id="rId2"/>
              </a:rPr>
              <a:t>http://tianocore.sourceforge.net/wiki/Creating_a_Shell_Application</a:t>
            </a:r>
            <a:endParaRPr lang="en-US" dirty="0"/>
          </a:p>
          <a:p>
            <a:endParaRPr lang="en-US" dirty="0"/>
          </a:p>
          <a:p>
            <a:r>
              <a:rPr lang="en-US" dirty="0"/>
              <a:t>From </a:t>
            </a:r>
            <a:r>
              <a:rPr lang="en-US" dirty="0" err="1"/>
              <a:t>ShellLib</a:t>
            </a:r>
            <a:r>
              <a:rPr lang="en-US" dirty="0"/>
              <a:t> we’ll use following structure</a:t>
            </a:r>
          </a:p>
          <a:p>
            <a:pPr>
              <a:spcBef>
                <a:spcPts val="0"/>
              </a:spcBef>
            </a:pPr>
            <a:endParaRPr lang="en-US" sz="2000" dirty="0">
              <a:latin typeface="Courier New" pitchFamily="49" charset="0"/>
              <a:cs typeface="Courier New" pitchFamily="49" charset="0"/>
            </a:endParaRPr>
          </a:p>
          <a:p>
            <a:pPr>
              <a:spcBef>
                <a:spcPts val="0"/>
              </a:spcBef>
            </a:pPr>
            <a:r>
              <a:rPr lang="en-US" sz="2000" dirty="0">
                <a:latin typeface="Courier New" pitchFamily="49" charset="0"/>
                <a:cs typeface="Courier New" pitchFamily="49" charset="0"/>
              </a:rPr>
              <a:t>SHELL_PARAM_ITEM,</a:t>
            </a:r>
          </a:p>
          <a:p>
            <a:pPr>
              <a:spcBef>
                <a:spcPts val="0"/>
              </a:spcBef>
            </a:pPr>
            <a:endParaRPr lang="en-US" sz="2000" dirty="0">
              <a:latin typeface="Courier New" pitchFamily="49" charset="0"/>
              <a:cs typeface="Courier New" pitchFamily="49" charset="0"/>
            </a:endParaRPr>
          </a:p>
          <a:p>
            <a:pPr>
              <a:spcBef>
                <a:spcPts val="0"/>
              </a:spcBef>
            </a:pPr>
            <a:r>
              <a:rPr lang="en-US" sz="2000" dirty="0"/>
              <a:t>and functions</a:t>
            </a:r>
            <a:endParaRPr lang="en-US" sz="2000" dirty="0">
              <a:latin typeface="Courier New" pitchFamily="49" charset="0"/>
              <a:cs typeface="Courier New" pitchFamily="49" charset="0"/>
            </a:endParaRPr>
          </a:p>
          <a:p>
            <a:pPr>
              <a:spcBef>
                <a:spcPts val="0"/>
              </a:spcBef>
            </a:pPr>
            <a:endParaRPr lang="en-US" sz="2000" dirty="0">
              <a:latin typeface="Courier New" pitchFamily="49" charset="0"/>
              <a:cs typeface="Courier New" pitchFamily="49" charset="0"/>
            </a:endParaRPr>
          </a:p>
          <a:p>
            <a:pPr>
              <a:spcBef>
                <a:spcPts val="0"/>
              </a:spcBef>
            </a:pPr>
            <a:r>
              <a:rPr lang="en-US" sz="2000" dirty="0" err="1">
                <a:latin typeface="Courier New" pitchFamily="49" charset="0"/>
                <a:cs typeface="Courier New" pitchFamily="49" charset="0"/>
              </a:rPr>
              <a:t>ShellCommandLineParseEx</a:t>
            </a:r>
            <a:endParaRPr lang="en-US" sz="2000" dirty="0">
              <a:latin typeface="Courier New" pitchFamily="49" charset="0"/>
              <a:cs typeface="Courier New" pitchFamily="49" charset="0"/>
            </a:endParaRPr>
          </a:p>
          <a:p>
            <a:pPr>
              <a:spcBef>
                <a:spcPts val="0"/>
              </a:spcBef>
            </a:pPr>
            <a:r>
              <a:rPr lang="en-US" sz="2000" dirty="0" err="1">
                <a:latin typeface="Courier New" pitchFamily="49" charset="0"/>
                <a:cs typeface="Courier New" pitchFamily="49" charset="0"/>
              </a:rPr>
              <a:t>ShellCommandLineGetFlag</a:t>
            </a:r>
            <a:endParaRPr lang="en-US" sz="2000" dirty="0">
              <a:latin typeface="Courier New" pitchFamily="49" charset="0"/>
              <a:cs typeface="Courier New" pitchFamily="49" charset="0"/>
            </a:endParaRPr>
          </a:p>
          <a:p>
            <a:pPr>
              <a:spcBef>
                <a:spcPts val="0"/>
              </a:spcBef>
            </a:pPr>
            <a:r>
              <a:rPr lang="en-US" sz="2000" dirty="0" err="1">
                <a:latin typeface="Courier New" pitchFamily="49" charset="0"/>
                <a:cs typeface="Courier New" pitchFamily="49" charset="0"/>
              </a:rPr>
              <a:t>ShellCommandLineGetValue</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790686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Command-Line Arguments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0"/>
              </a:spcBef>
            </a:pPr>
            <a:r>
              <a:rPr lang="en-US" sz="1600" dirty="0">
                <a:solidFill>
                  <a:schemeClr val="accent1"/>
                </a:solidFill>
              </a:rPr>
              <a:t>EFI_STATUS</a:t>
            </a:r>
            <a:r>
              <a:rPr lang="en-US" sz="1600" dirty="0"/>
              <a:t> EFIAPI </a:t>
            </a:r>
            <a:r>
              <a:rPr lang="en-US" sz="1600" dirty="0" err="1"/>
              <a:t>ShellCommandLineParseEx</a:t>
            </a:r>
            <a:r>
              <a:rPr lang="en-US" sz="1600" dirty="0"/>
              <a:t> ( IN CONST </a:t>
            </a:r>
            <a:r>
              <a:rPr lang="en-US" sz="1600" dirty="0">
                <a:solidFill>
                  <a:schemeClr val="accent1"/>
                </a:solidFill>
              </a:rPr>
              <a:t>SHELL_PARAM_ITEM </a:t>
            </a:r>
            <a:r>
              <a:rPr lang="en-US" sz="1600" dirty="0"/>
              <a:t>*  </a:t>
            </a:r>
            <a:r>
              <a:rPr lang="en-US" sz="1600" i="1" dirty="0" err="1"/>
              <a:t>CheckList</a:t>
            </a:r>
            <a:r>
              <a:rPr lang="en-US" sz="1600" dirty="0"/>
              <a:t>,</a:t>
            </a:r>
          </a:p>
          <a:p>
            <a:pPr>
              <a:lnSpc>
                <a:spcPct val="120000"/>
              </a:lnSpc>
              <a:spcBef>
                <a:spcPts val="0"/>
              </a:spcBef>
            </a:pPr>
            <a:r>
              <a:rPr lang="en-US" sz="1600" dirty="0"/>
              <a:t>                                                                                  OUT </a:t>
            </a:r>
            <a:r>
              <a:rPr lang="en-US" sz="1600" dirty="0">
                <a:solidFill>
                  <a:schemeClr val="accent1"/>
                </a:solidFill>
              </a:rPr>
              <a:t>LIST_ENTRY</a:t>
            </a:r>
            <a:r>
              <a:rPr lang="en-US" sz="1600" dirty="0"/>
              <a:t> **  </a:t>
            </a:r>
            <a:r>
              <a:rPr lang="en-US" sz="1600" i="1" dirty="0" err="1"/>
              <a:t>CheckPackage</a:t>
            </a:r>
            <a:r>
              <a:rPr lang="en-US" sz="1600" dirty="0"/>
              <a:t>,</a:t>
            </a:r>
          </a:p>
          <a:p>
            <a:pPr>
              <a:lnSpc>
                <a:spcPct val="120000"/>
              </a:lnSpc>
              <a:spcBef>
                <a:spcPts val="0"/>
              </a:spcBef>
            </a:pPr>
            <a:r>
              <a:rPr lang="en-US" sz="1600" dirty="0"/>
              <a:t>                                                                                  OUT </a:t>
            </a:r>
            <a:r>
              <a:rPr lang="en-US" sz="1600" dirty="0">
                <a:solidFill>
                  <a:schemeClr val="accent1"/>
                </a:solidFill>
              </a:rPr>
              <a:t>CHAR16</a:t>
            </a:r>
            <a:r>
              <a:rPr lang="en-US" sz="1600" dirty="0"/>
              <a:t> **</a:t>
            </a:r>
            <a:r>
              <a:rPr lang="en-US" sz="1600" dirty="0" err="1"/>
              <a:t>ProblemParam</a:t>
            </a:r>
            <a:r>
              <a:rPr lang="en-US" sz="1600" dirty="0"/>
              <a:t>  </a:t>
            </a:r>
            <a:r>
              <a:rPr lang="en-US" sz="1600" i="1" dirty="0"/>
              <a:t>OPTIONAL</a:t>
            </a:r>
            <a:r>
              <a:rPr lang="en-US" sz="1600" dirty="0"/>
              <a:t>,</a:t>
            </a:r>
          </a:p>
          <a:p>
            <a:pPr>
              <a:lnSpc>
                <a:spcPct val="120000"/>
              </a:lnSpc>
              <a:spcBef>
                <a:spcPts val="0"/>
              </a:spcBef>
            </a:pPr>
            <a:r>
              <a:rPr lang="en-US" sz="1600" dirty="0"/>
              <a:t>                                                                                  IN </a:t>
            </a:r>
            <a:r>
              <a:rPr lang="en-US" sz="1600" dirty="0">
                <a:solidFill>
                  <a:schemeClr val="accent1"/>
                </a:solidFill>
              </a:rPr>
              <a:t>BOOLEAN</a:t>
            </a:r>
            <a:r>
              <a:rPr lang="en-US" sz="1600" dirty="0"/>
              <a:t>  </a:t>
            </a:r>
            <a:r>
              <a:rPr lang="en-US" sz="1600" i="1" dirty="0" err="1"/>
              <a:t>AutoPageBreak</a:t>
            </a:r>
            <a:r>
              <a:rPr lang="en-US" sz="1600" dirty="0"/>
              <a:t>,</a:t>
            </a:r>
          </a:p>
          <a:p>
            <a:pPr>
              <a:lnSpc>
                <a:spcPct val="120000"/>
              </a:lnSpc>
              <a:spcBef>
                <a:spcPts val="0"/>
              </a:spcBef>
            </a:pPr>
            <a:r>
              <a:rPr lang="en-US" sz="1600" dirty="0"/>
              <a:t>                                                                                  IN </a:t>
            </a:r>
            <a:r>
              <a:rPr lang="en-US" sz="1600" dirty="0">
                <a:solidFill>
                  <a:schemeClr val="accent1"/>
                </a:solidFill>
              </a:rPr>
              <a:t>BOOLEAN</a:t>
            </a:r>
            <a:r>
              <a:rPr lang="en-US" sz="1600" dirty="0"/>
              <a:t>  </a:t>
            </a:r>
            <a:r>
              <a:rPr lang="en-US" sz="1600" i="1" dirty="0" err="1"/>
              <a:t>AlwaysAllowNumbers</a:t>
            </a:r>
            <a:r>
              <a:rPr lang="en-US" sz="1600" dirty="0"/>
              <a:t>  ) </a:t>
            </a:r>
          </a:p>
          <a:p>
            <a:r>
              <a:rPr lang="en-US" sz="1600" dirty="0"/>
              <a:t>Checks the command line arguments passed against the list of valid ones. Optionally removes NULL values first. If no initialization is required, then return RETURN_SUCCESS.</a:t>
            </a:r>
          </a:p>
          <a:p>
            <a:r>
              <a:rPr lang="en-US" sz="1600" b="1" dirty="0"/>
              <a:t>Parameters: </a:t>
            </a:r>
          </a:p>
          <a:p>
            <a:pPr>
              <a:lnSpc>
                <a:spcPct val="120000"/>
              </a:lnSpc>
              <a:spcBef>
                <a:spcPts val="0"/>
              </a:spcBef>
            </a:pPr>
            <a:r>
              <a:rPr lang="en-US" sz="1600" dirty="0"/>
              <a:t>	[in]	</a:t>
            </a:r>
            <a:r>
              <a:rPr lang="en-US" sz="1600" dirty="0" err="1"/>
              <a:t>CheckListThe</a:t>
            </a:r>
            <a:r>
              <a:rPr lang="en-US" sz="1600" dirty="0"/>
              <a:t> pointer to list of parameters to check.</a:t>
            </a:r>
          </a:p>
          <a:p>
            <a:pPr>
              <a:lnSpc>
                <a:spcPct val="120000"/>
              </a:lnSpc>
              <a:spcBef>
                <a:spcPts val="0"/>
              </a:spcBef>
            </a:pPr>
            <a:r>
              <a:rPr lang="en-US" sz="1600" dirty="0"/>
              <a:t>	[out]	</a:t>
            </a:r>
            <a:r>
              <a:rPr lang="en-US" sz="1600" dirty="0" err="1"/>
              <a:t>CheckPackageThe</a:t>
            </a:r>
            <a:r>
              <a:rPr lang="en-US" sz="1600" dirty="0"/>
              <a:t> package of checked values.</a:t>
            </a:r>
          </a:p>
          <a:p>
            <a:pPr>
              <a:lnSpc>
                <a:spcPct val="120000"/>
              </a:lnSpc>
              <a:spcBef>
                <a:spcPts val="0"/>
              </a:spcBef>
            </a:pPr>
            <a:r>
              <a:rPr lang="en-US" sz="1600" dirty="0"/>
              <a:t>	[out]	</a:t>
            </a:r>
            <a:r>
              <a:rPr lang="en-US" sz="1600" dirty="0" err="1"/>
              <a:t>ProblemParamOptional</a:t>
            </a:r>
            <a:r>
              <a:rPr lang="en-US" sz="1600" dirty="0"/>
              <a:t> pointer to pointer to </a:t>
            </a:r>
            <a:r>
              <a:rPr lang="en-US" sz="1600" dirty="0" err="1"/>
              <a:t>unicode</a:t>
            </a:r>
            <a:r>
              <a:rPr lang="en-US" sz="1600" dirty="0"/>
              <a:t> string for the </a:t>
            </a:r>
            <a:r>
              <a:rPr lang="en-US" sz="1600" dirty="0" err="1"/>
              <a:t>paramater</a:t>
            </a:r>
            <a:r>
              <a:rPr lang="en-US" sz="1600" dirty="0"/>
              <a:t> that caused failure. </a:t>
            </a:r>
          </a:p>
          <a:p>
            <a:pPr>
              <a:lnSpc>
                <a:spcPct val="120000"/>
              </a:lnSpc>
              <a:spcBef>
                <a:spcPts val="0"/>
              </a:spcBef>
            </a:pPr>
            <a:r>
              <a:rPr lang="en-US" sz="1600" dirty="0"/>
              <a:t>	[in]	</a:t>
            </a:r>
            <a:r>
              <a:rPr lang="en-US" sz="1600" dirty="0" err="1"/>
              <a:t>AutoPageBreakWill</a:t>
            </a:r>
            <a:r>
              <a:rPr lang="en-US" sz="1600" dirty="0"/>
              <a:t> automatically set </a:t>
            </a:r>
            <a:r>
              <a:rPr lang="en-US" sz="1600" dirty="0" err="1"/>
              <a:t>PageBreakEnabled</a:t>
            </a:r>
            <a:r>
              <a:rPr lang="en-US" sz="1600" dirty="0"/>
              <a:t>.</a:t>
            </a:r>
          </a:p>
          <a:p>
            <a:pPr>
              <a:lnSpc>
                <a:spcPct val="120000"/>
              </a:lnSpc>
              <a:spcBef>
                <a:spcPts val="0"/>
              </a:spcBef>
            </a:pPr>
            <a:r>
              <a:rPr lang="en-US" sz="1600" dirty="0"/>
              <a:t>	[in]	</a:t>
            </a:r>
            <a:r>
              <a:rPr lang="en-US" sz="1600" dirty="0" err="1"/>
              <a:t>AlwaysAllowNumbersWill</a:t>
            </a:r>
            <a:r>
              <a:rPr lang="en-US" sz="1600" dirty="0"/>
              <a:t> never fail for number based flags.</a:t>
            </a:r>
          </a:p>
          <a:p>
            <a:r>
              <a:rPr lang="en-US" sz="1600" b="1" dirty="0"/>
              <a:t>Return values:</a:t>
            </a:r>
          </a:p>
          <a:p>
            <a:pPr>
              <a:lnSpc>
                <a:spcPct val="120000"/>
              </a:lnSpc>
              <a:spcBef>
                <a:spcPts val="0"/>
              </a:spcBef>
            </a:pPr>
            <a:r>
              <a:rPr lang="en-US" sz="1600" dirty="0"/>
              <a:t>	EFI_SUCCESS			The operation completed </a:t>
            </a:r>
            <a:r>
              <a:rPr lang="en-US" sz="1600" dirty="0" err="1"/>
              <a:t>sucessfully</a:t>
            </a:r>
            <a:r>
              <a:rPr lang="en-US" sz="1600" dirty="0"/>
              <a:t>.</a:t>
            </a:r>
          </a:p>
          <a:p>
            <a:pPr>
              <a:lnSpc>
                <a:spcPct val="120000"/>
              </a:lnSpc>
              <a:spcBef>
                <a:spcPts val="0"/>
              </a:spcBef>
            </a:pPr>
            <a:r>
              <a:rPr lang="en-US" sz="1600" dirty="0"/>
              <a:t>	EFI_OUT_OF_RESOURCES	A memory allocation failed.</a:t>
            </a:r>
          </a:p>
          <a:p>
            <a:pPr>
              <a:lnSpc>
                <a:spcPct val="120000"/>
              </a:lnSpc>
              <a:spcBef>
                <a:spcPts val="0"/>
              </a:spcBef>
            </a:pPr>
            <a:r>
              <a:rPr lang="en-US" sz="1600" dirty="0"/>
              <a:t>	EFI_INVALID_PARAMETER	A parameter was invalid.</a:t>
            </a:r>
          </a:p>
          <a:p>
            <a:pPr>
              <a:lnSpc>
                <a:spcPct val="120000"/>
              </a:lnSpc>
              <a:spcBef>
                <a:spcPts val="0"/>
              </a:spcBef>
            </a:pPr>
            <a:r>
              <a:rPr lang="en-US" sz="1600" dirty="0"/>
              <a:t>	EFI_VOLUME_CORRUPTED	The command line was corrupt.</a:t>
            </a:r>
          </a:p>
          <a:p>
            <a:pPr>
              <a:lnSpc>
                <a:spcPct val="120000"/>
              </a:lnSpc>
              <a:spcBef>
                <a:spcPts val="0"/>
              </a:spcBef>
            </a:pPr>
            <a:r>
              <a:rPr lang="en-US" sz="1600" dirty="0"/>
              <a:t>	EFI_DEVICE_ERROR		The commands contained 2 opposing arguments. One of the command line arguments was 						returned in </a:t>
            </a:r>
            <a:r>
              <a:rPr lang="en-US" sz="1600" dirty="0" err="1"/>
              <a:t>ProblemParam</a:t>
            </a:r>
            <a:r>
              <a:rPr lang="en-US" sz="1600" dirty="0"/>
              <a:t> if provided.</a:t>
            </a:r>
          </a:p>
          <a:p>
            <a:pPr>
              <a:lnSpc>
                <a:spcPct val="120000"/>
              </a:lnSpc>
              <a:spcBef>
                <a:spcPts val="0"/>
              </a:spcBef>
            </a:pPr>
            <a:r>
              <a:rPr lang="en-US" sz="1600" dirty="0"/>
              <a:t>	EFI_NOT_FOUND		A argument required a value that was missing. The invalid command line argument was 						returned in </a:t>
            </a:r>
            <a:r>
              <a:rPr lang="en-US" sz="1600" dirty="0" err="1"/>
              <a:t>ProblemParam</a:t>
            </a:r>
            <a:r>
              <a:rPr lang="en-US" sz="1600" dirty="0"/>
              <a:t> if provided.</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79068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Getting Familiar with UEFI Shell</a:t>
            </a:r>
          </a:p>
        </p:txBody>
      </p:sp>
      <p:sp>
        <p:nvSpPr>
          <p:cNvPr id="2" name="Title 1"/>
          <p:cNvSpPr>
            <a:spLocks noGrp="1"/>
          </p:cNvSpPr>
          <p:nvPr>
            <p:ph type="title"/>
          </p:nvPr>
        </p:nvSpPr>
        <p:spPr/>
        <p:txBody>
          <a:bodyPr>
            <a:normAutofit/>
          </a:bodyPr>
          <a:lstStyle/>
          <a:p>
            <a:r>
              <a:rPr lang="en-US" dirty="0">
                <a:latin typeface="Neo Sans Intel" panose="020B0504020202020204" pitchFamily="34" charset="0"/>
              </a:rPr>
              <a:t>Exercise 5.1</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283411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Command-Line Arguments</a:t>
            </a:r>
            <a:br>
              <a:rPr lang="en-US" dirty="0"/>
            </a:br>
            <a:endParaRPr lang="en-US" dirty="0"/>
          </a:p>
        </p:txBody>
      </p:sp>
      <p:sp>
        <p:nvSpPr>
          <p:cNvPr id="3" name="Content Placeholder 2"/>
          <p:cNvSpPr>
            <a:spLocks noGrp="1"/>
          </p:cNvSpPr>
          <p:nvPr>
            <p:ph idx="1"/>
          </p:nvPr>
        </p:nvSpPr>
        <p:spPr/>
        <p:txBody>
          <a:bodyPr>
            <a:normAutofit/>
          </a:bodyPr>
          <a:lstStyle/>
          <a:p>
            <a:pPr>
              <a:spcBef>
                <a:spcPts val="0"/>
              </a:spcBef>
            </a:pPr>
            <a:r>
              <a:rPr lang="en-US" sz="1600" dirty="0">
                <a:solidFill>
                  <a:schemeClr val="accent1"/>
                </a:solidFill>
              </a:rPr>
              <a:t>BOOLEAN </a:t>
            </a:r>
            <a:r>
              <a:rPr lang="en-US" sz="1600" dirty="0" err="1"/>
              <a:t>EFIAPI ShellCommandLineGetFlag </a:t>
            </a:r>
            <a:r>
              <a:rPr lang="en-US" sz="1600" dirty="0">
                <a:solidFill>
                  <a:schemeClr val="accent1"/>
                </a:solidFill>
              </a:rPr>
              <a:t>( </a:t>
            </a:r>
            <a:r>
              <a:rPr lang="en-US" sz="1600" dirty="0" err="1"/>
              <a:t>IN </a:t>
            </a:r>
            <a:r>
              <a:rPr lang="en-US" sz="1600" dirty="0" err="1">
                <a:solidFill>
                  <a:schemeClr val="accent1"/>
                </a:solidFill>
              </a:rPr>
              <a:t>CONST LIST_ENTRY *CONST</a:t>
            </a:r>
            <a:r>
              <a:rPr lang="en-US" sz="1600" dirty="0" err="1"/>
              <a:t>  CheckPackage,</a:t>
            </a:r>
          </a:p>
          <a:p>
            <a:pPr>
              <a:spcBef>
                <a:spcPts val="0"/>
              </a:spcBef>
            </a:pPr>
            <a:r>
              <a:rPr lang="en-US" sz="1600" dirty="0"/>
              <a:t>						     IN </a:t>
            </a:r>
            <a:r>
              <a:rPr lang="en-US" sz="1600" dirty="0">
                <a:solidFill>
                  <a:schemeClr val="accent1"/>
                </a:solidFill>
              </a:rPr>
              <a:t>CONST CHAR16 *CONST</a:t>
            </a:r>
            <a:r>
              <a:rPr lang="en-US" sz="1600" dirty="0"/>
              <a:t>  </a:t>
            </a:r>
            <a:r>
              <a:rPr lang="en-US" sz="1600" dirty="0" err="1"/>
              <a:t>KeyString</a:t>
            </a:r>
            <a:r>
              <a:rPr lang="en-US" sz="1600" dirty="0"/>
              <a:t>  )</a:t>
            </a:r>
          </a:p>
          <a:p>
            <a:pPr>
              <a:spcBef>
                <a:spcPts val="0"/>
              </a:spcBef>
            </a:pPr>
            <a:endParaRPr lang="en-US" sz="1600" dirty="0"/>
          </a:p>
          <a:p>
            <a:pPr>
              <a:spcBef>
                <a:spcPts val="0"/>
              </a:spcBef>
            </a:pPr>
            <a:r>
              <a:rPr lang="en-US" sz="1600" dirty="0"/>
              <a:t>Checks for presence of a flag parameter.</a:t>
            </a:r>
          </a:p>
          <a:p>
            <a:pPr>
              <a:spcBef>
                <a:spcPts val="0"/>
              </a:spcBef>
            </a:pPr>
            <a:r>
              <a:rPr lang="en-US" sz="1600" dirty="0"/>
              <a:t>Flag arguments are in the form of "-&lt;Key&gt;" or "/&lt;Key&gt;", but do not have a value following the key.</a:t>
            </a:r>
          </a:p>
          <a:p>
            <a:pPr>
              <a:spcBef>
                <a:spcPts val="0"/>
              </a:spcBef>
            </a:pPr>
            <a:endParaRPr lang="en-US" sz="1600" dirty="0"/>
          </a:p>
          <a:p>
            <a:pPr>
              <a:spcBef>
                <a:spcPts val="0"/>
              </a:spcBef>
            </a:pPr>
            <a:r>
              <a:rPr lang="en-US" sz="1600" dirty="0"/>
              <a:t>If </a:t>
            </a:r>
            <a:r>
              <a:rPr lang="en-US" sz="1600" dirty="0" err="1"/>
              <a:t>CheckPackage</a:t>
            </a:r>
            <a:r>
              <a:rPr lang="en-US" sz="1600" dirty="0"/>
              <a:t> is NULL then return FALSE. If </a:t>
            </a:r>
            <a:r>
              <a:rPr lang="en-US" sz="1600" dirty="0" err="1"/>
              <a:t>KeyString</a:t>
            </a:r>
            <a:r>
              <a:rPr lang="en-US" sz="1600" dirty="0"/>
              <a:t> is NULL then </a:t>
            </a:r>
            <a:r>
              <a:rPr lang="en-US" sz="1600" dirty="0">
                <a:solidFill>
                  <a:schemeClr val="accent1"/>
                </a:solidFill>
              </a:rPr>
              <a:t>ASSERT()</a:t>
            </a:r>
            <a:r>
              <a:rPr lang="en-US" sz="1600" dirty="0"/>
              <a:t>.</a:t>
            </a:r>
          </a:p>
          <a:p>
            <a:r>
              <a:rPr lang="en-US" sz="1600" b="1" dirty="0"/>
              <a:t>Parameters:</a:t>
            </a:r>
            <a:r>
              <a:rPr lang="en-US" sz="1600" dirty="0"/>
              <a:t> </a:t>
            </a:r>
          </a:p>
          <a:p>
            <a:pPr>
              <a:spcBef>
                <a:spcPts val="0"/>
              </a:spcBef>
            </a:pPr>
            <a:r>
              <a:rPr lang="en-US" sz="1600" dirty="0"/>
              <a:t>	[in] </a:t>
            </a:r>
            <a:r>
              <a:rPr lang="en-US" sz="1600" dirty="0" err="1"/>
              <a:t>CheckPackage</a:t>
            </a:r>
            <a:r>
              <a:rPr lang="en-US" sz="1600" dirty="0"/>
              <a:t>	The package of parsed command line arguments.</a:t>
            </a:r>
          </a:p>
          <a:p>
            <a:pPr>
              <a:spcBef>
                <a:spcPts val="0"/>
              </a:spcBef>
            </a:pPr>
            <a:r>
              <a:rPr lang="en-US" sz="1600" dirty="0"/>
              <a:t>	[in] </a:t>
            </a:r>
            <a:r>
              <a:rPr lang="en-US" sz="1600" dirty="0" err="1"/>
              <a:t>KeyStringThe</a:t>
            </a:r>
            <a:r>
              <a:rPr lang="en-US" sz="1600" dirty="0"/>
              <a:t> 	Key of the command line argument to check for.</a:t>
            </a:r>
          </a:p>
          <a:p>
            <a:r>
              <a:rPr lang="en-US" sz="1600" b="1" dirty="0"/>
              <a:t>Return values:</a:t>
            </a:r>
            <a:r>
              <a:rPr lang="en-US" sz="1600" dirty="0"/>
              <a:t> </a:t>
            </a:r>
          </a:p>
          <a:p>
            <a:pPr>
              <a:spcBef>
                <a:spcPts val="0"/>
              </a:spcBef>
            </a:pPr>
            <a:r>
              <a:rPr lang="en-US" sz="1600" dirty="0"/>
              <a:t>	TRUE	The flag is on the command line.</a:t>
            </a:r>
          </a:p>
          <a:p>
            <a:pPr>
              <a:spcBef>
                <a:spcPts val="0"/>
              </a:spcBef>
            </a:pPr>
            <a:r>
              <a:rPr lang="en-US" sz="1600" dirty="0"/>
              <a:t>	FALSE	The flag is not on the command line.</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1790686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Command-Line Arguments</a:t>
            </a:r>
            <a:br>
              <a:rPr lang="en-US" dirty="0"/>
            </a:br>
            <a:endParaRPr lang="en-US" dirty="0"/>
          </a:p>
        </p:txBody>
      </p:sp>
      <p:sp>
        <p:nvSpPr>
          <p:cNvPr id="3" name="Content Placeholder 2"/>
          <p:cNvSpPr>
            <a:spLocks noGrp="1"/>
          </p:cNvSpPr>
          <p:nvPr>
            <p:ph idx="1"/>
          </p:nvPr>
        </p:nvSpPr>
        <p:spPr/>
        <p:txBody>
          <a:bodyPr>
            <a:normAutofit/>
          </a:bodyPr>
          <a:lstStyle/>
          <a:p>
            <a:pPr>
              <a:spcBef>
                <a:spcPts val="0"/>
              </a:spcBef>
            </a:pPr>
            <a:r>
              <a:rPr lang="en-US" sz="1400" dirty="0">
                <a:solidFill>
                  <a:schemeClr val="accent1"/>
                </a:solidFill>
              </a:rPr>
              <a:t>CONST CHAR16* </a:t>
            </a:r>
            <a:r>
              <a:rPr lang="en-US" sz="1400" dirty="0"/>
              <a:t>EFIAPI </a:t>
            </a:r>
            <a:r>
              <a:rPr lang="en-US" sz="1400" dirty="0" err="1"/>
              <a:t>ShellCommandLineGetValue</a:t>
            </a:r>
            <a:r>
              <a:rPr lang="en-US" sz="1400" dirty="0"/>
              <a:t> </a:t>
            </a:r>
            <a:r>
              <a:rPr lang="en-US" sz="1400" dirty="0">
                <a:solidFill>
                  <a:schemeClr val="accent1"/>
                </a:solidFill>
              </a:rPr>
              <a:t>(	</a:t>
            </a:r>
            <a:r>
              <a:rPr lang="en-US" sz="1400" dirty="0"/>
              <a:t>IN </a:t>
            </a:r>
            <a:r>
              <a:rPr lang="en-US" sz="1400" dirty="0">
                <a:solidFill>
                  <a:schemeClr val="accent1"/>
                </a:solidFill>
              </a:rPr>
              <a:t>CONST LIST_ENTRY *CONST</a:t>
            </a:r>
            <a:r>
              <a:rPr lang="en-US" sz="1400" dirty="0"/>
              <a:t>  </a:t>
            </a:r>
            <a:r>
              <a:rPr lang="en-US" sz="1400" dirty="0" err="1"/>
              <a:t>CheckPackage</a:t>
            </a:r>
            <a:r>
              <a:rPr lang="en-US" sz="1400" dirty="0"/>
              <a:t>,</a:t>
            </a:r>
          </a:p>
          <a:p>
            <a:pPr>
              <a:spcBef>
                <a:spcPts val="0"/>
              </a:spcBef>
            </a:pPr>
            <a:r>
              <a:rPr lang="en-US" sz="1400" dirty="0"/>
              <a:t>									IN </a:t>
            </a:r>
            <a:r>
              <a:rPr lang="en-US" sz="1400" dirty="0">
                <a:solidFill>
                  <a:schemeClr val="accent1"/>
                </a:solidFill>
              </a:rPr>
              <a:t>CONST CHAR16 *CONST</a:t>
            </a:r>
            <a:r>
              <a:rPr lang="en-US" sz="1400" dirty="0"/>
              <a:t>  </a:t>
            </a:r>
            <a:r>
              <a:rPr lang="en-US" sz="1400" dirty="0" err="1"/>
              <a:t>KeyString</a:t>
            </a:r>
            <a:r>
              <a:rPr lang="en-US" sz="1400" dirty="0"/>
              <a:t>  )</a:t>
            </a:r>
          </a:p>
          <a:p>
            <a:pPr>
              <a:spcBef>
                <a:spcPts val="0"/>
              </a:spcBef>
            </a:pPr>
            <a:endParaRPr lang="en-US" sz="1600" dirty="0"/>
          </a:p>
          <a:p>
            <a:pPr>
              <a:spcBef>
                <a:spcPts val="0"/>
              </a:spcBef>
            </a:pPr>
            <a:r>
              <a:rPr lang="en-US" sz="1600" dirty="0"/>
              <a:t>Checks for presence of a flag parameter.</a:t>
            </a:r>
          </a:p>
          <a:p>
            <a:pPr>
              <a:spcBef>
                <a:spcPts val="0"/>
              </a:spcBef>
            </a:pPr>
            <a:r>
              <a:rPr lang="en-US" sz="1600" dirty="0"/>
              <a:t>Value parameters are in the form of "-&lt;Key&gt; value" or "/&lt;Key&gt; value".</a:t>
            </a:r>
          </a:p>
          <a:p>
            <a:pPr>
              <a:spcBef>
                <a:spcPts val="0"/>
              </a:spcBef>
            </a:pPr>
            <a:endParaRPr lang="en-US" sz="1600" dirty="0"/>
          </a:p>
          <a:p>
            <a:pPr>
              <a:spcBef>
                <a:spcPts val="0"/>
              </a:spcBef>
            </a:pPr>
            <a:r>
              <a:rPr lang="en-US" sz="1600" dirty="0"/>
              <a:t>If </a:t>
            </a:r>
            <a:r>
              <a:rPr lang="en-US" sz="1600" dirty="0" err="1"/>
              <a:t>CheckPackage</a:t>
            </a:r>
            <a:r>
              <a:rPr lang="en-US" sz="1600" dirty="0"/>
              <a:t> is NULL then return NULL.</a:t>
            </a:r>
          </a:p>
          <a:p>
            <a:r>
              <a:rPr lang="en-US" sz="1600" b="1" dirty="0"/>
              <a:t>Parameters:</a:t>
            </a:r>
            <a:r>
              <a:rPr lang="en-US" sz="1600" dirty="0"/>
              <a:t> </a:t>
            </a:r>
          </a:p>
          <a:p>
            <a:pPr>
              <a:spcBef>
                <a:spcPts val="0"/>
              </a:spcBef>
            </a:pPr>
            <a:r>
              <a:rPr lang="en-US" sz="1600" dirty="0"/>
              <a:t>	[in] </a:t>
            </a:r>
            <a:r>
              <a:rPr lang="en-US" sz="1600" dirty="0" err="1"/>
              <a:t>CheckPackage</a:t>
            </a:r>
            <a:r>
              <a:rPr lang="en-US" sz="1600" dirty="0"/>
              <a:t>	The package of parsed command line arguments.</a:t>
            </a:r>
          </a:p>
          <a:p>
            <a:pPr>
              <a:spcBef>
                <a:spcPts val="0"/>
              </a:spcBef>
            </a:pPr>
            <a:r>
              <a:rPr lang="en-US" sz="1600" dirty="0"/>
              <a:t>	[in] </a:t>
            </a:r>
            <a:r>
              <a:rPr lang="en-US" sz="1600" dirty="0" err="1"/>
              <a:t>KeyStringThe</a:t>
            </a:r>
            <a:r>
              <a:rPr lang="en-US" sz="1600" dirty="0"/>
              <a:t> 	Key of the command line argument to check for.</a:t>
            </a:r>
          </a:p>
          <a:p>
            <a:r>
              <a:rPr lang="en-US" sz="1600" b="1" dirty="0"/>
              <a:t>Return values:</a:t>
            </a:r>
            <a:r>
              <a:rPr lang="en-US" sz="1600" dirty="0"/>
              <a:t> </a:t>
            </a:r>
          </a:p>
          <a:p>
            <a:pPr>
              <a:spcBef>
                <a:spcPts val="0"/>
              </a:spcBef>
            </a:pPr>
            <a:r>
              <a:rPr lang="en-US" sz="1600" dirty="0"/>
              <a:t>	NULL	The flag is not on the command line.</a:t>
            </a:r>
          </a:p>
          <a:p>
            <a:pPr>
              <a:spcBef>
                <a:spcPts val="0"/>
              </a:spcBef>
            </a:pPr>
            <a:r>
              <a:rPr lang="en-US" sz="1600" dirty="0"/>
              <a:t>	!=NULL	The pointer to </a:t>
            </a:r>
            <a:r>
              <a:rPr lang="en-US" sz="1600" dirty="0" err="1"/>
              <a:t>unicode</a:t>
            </a:r>
            <a:r>
              <a:rPr lang="en-US" sz="1600" dirty="0"/>
              <a:t> string of the value.</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1790686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Command-Line Arguments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0"/>
              </a:spcBef>
            </a:pPr>
            <a:r>
              <a:rPr lang="en-US" dirty="0">
                <a:solidFill>
                  <a:schemeClr val="tx2"/>
                </a:solidFill>
                <a:latin typeface="Courier New" pitchFamily="49" charset="0"/>
                <a:cs typeface="Courier New" pitchFamily="49" charset="0"/>
              </a:rPr>
              <a:t>#define </a:t>
            </a:r>
            <a:r>
              <a:rPr lang="en-US" dirty="0">
                <a:latin typeface="Courier New" pitchFamily="49" charset="0"/>
                <a:cs typeface="Courier New" pitchFamily="49" charset="0"/>
              </a:rPr>
              <a:t>NAME_OPTION  (</a:t>
            </a:r>
            <a:r>
              <a:rPr lang="en-US" dirty="0">
                <a:solidFill>
                  <a:schemeClr val="accent6">
                    <a:lumMod val="50000"/>
                  </a:schemeClr>
                </a:solidFill>
                <a:latin typeface="Courier New" pitchFamily="49" charset="0"/>
                <a:cs typeface="Courier New" pitchFamily="49" charset="0"/>
              </a:rPr>
              <a:t>L”-n”</a:t>
            </a:r>
            <a:r>
              <a:rPr lang="en-US" dirty="0">
                <a:latin typeface="Courier New" pitchFamily="49" charset="0"/>
                <a:cs typeface="Courier New" pitchFamily="49" charset="0"/>
              </a:rPr>
              <a:t>)</a:t>
            </a:r>
          </a:p>
          <a:p>
            <a:pPr>
              <a:lnSpc>
                <a:spcPct val="110000"/>
              </a:lnSpc>
              <a:spcBef>
                <a:spcPts val="0"/>
              </a:spcBef>
            </a:pPr>
            <a:r>
              <a:rPr lang="en-US" dirty="0">
                <a:solidFill>
                  <a:schemeClr val="tx2"/>
                </a:solidFill>
                <a:latin typeface="Courier New" pitchFamily="49" charset="0"/>
                <a:cs typeface="Courier New" pitchFamily="49" charset="0"/>
              </a:rPr>
              <a:t>#define </a:t>
            </a:r>
            <a:r>
              <a:rPr lang="en-US" dirty="0">
                <a:latin typeface="Courier New" pitchFamily="49" charset="0"/>
                <a:cs typeface="Courier New" pitchFamily="49" charset="0"/>
              </a:rPr>
              <a:t>GUID_OPTION  (</a:t>
            </a:r>
            <a:r>
              <a:rPr lang="en-US" dirty="0">
                <a:solidFill>
                  <a:schemeClr val="accent6">
                    <a:lumMod val="50000"/>
                  </a:schemeClr>
                </a:solidFill>
                <a:latin typeface="Courier New" pitchFamily="49" charset="0"/>
                <a:cs typeface="Courier New" pitchFamily="49" charset="0"/>
              </a:rPr>
              <a:t>L”-g”</a:t>
            </a:r>
            <a:r>
              <a:rPr lang="en-US" dirty="0">
                <a:latin typeface="Courier New" pitchFamily="49" charset="0"/>
                <a:cs typeface="Courier New" pitchFamily="49" charset="0"/>
              </a:rPr>
              <a:t>)</a:t>
            </a:r>
          </a:p>
          <a:p>
            <a:pPr>
              <a:lnSpc>
                <a:spcPct val="110000"/>
              </a:lnSpc>
              <a:spcBef>
                <a:spcPts val="0"/>
              </a:spcBef>
            </a:pPr>
            <a:r>
              <a:rPr lang="en-US" dirty="0">
                <a:solidFill>
                  <a:schemeClr val="tx2"/>
                </a:solidFill>
                <a:latin typeface="Courier New" pitchFamily="49" charset="0"/>
                <a:cs typeface="Courier New" pitchFamily="49" charset="0"/>
              </a:rPr>
              <a:t>#define </a:t>
            </a:r>
            <a:r>
              <a:rPr lang="en-US" dirty="0">
                <a:latin typeface="Courier New" pitchFamily="49" charset="0"/>
                <a:cs typeface="Courier New" pitchFamily="49" charset="0"/>
              </a:rPr>
              <a:t>HELP_OPTION  (</a:t>
            </a:r>
            <a:r>
              <a:rPr lang="en-US" dirty="0">
                <a:solidFill>
                  <a:schemeClr val="accent6">
                    <a:lumMod val="50000"/>
                  </a:schemeClr>
                </a:solidFill>
                <a:latin typeface="Courier New" pitchFamily="49" charset="0"/>
                <a:cs typeface="Courier New" pitchFamily="49" charset="0"/>
              </a:rPr>
              <a:t>L”-?”</a:t>
            </a:r>
            <a:r>
              <a:rPr lang="en-US" dirty="0">
                <a:latin typeface="Courier New" pitchFamily="49" charset="0"/>
                <a:cs typeface="Courier New" pitchFamily="49" charset="0"/>
              </a:rPr>
              <a:t>)</a:t>
            </a:r>
          </a:p>
          <a:p>
            <a:pPr>
              <a:lnSpc>
                <a:spcPct val="110000"/>
              </a:lnSpc>
              <a:spcBef>
                <a:spcPts val="0"/>
              </a:spcBef>
            </a:pPr>
            <a:endParaRPr lang="en-US" dirty="0">
              <a:latin typeface="Courier New" pitchFamily="49" charset="0"/>
              <a:cs typeface="Courier New" pitchFamily="49" charset="0"/>
            </a:endParaRPr>
          </a:p>
          <a:p>
            <a:pPr>
              <a:lnSpc>
                <a:spcPct val="110000"/>
              </a:lnSpc>
              <a:spcBef>
                <a:spcPts val="0"/>
              </a:spcBef>
            </a:pPr>
            <a:r>
              <a:rPr lang="en-US" dirty="0">
                <a:solidFill>
                  <a:schemeClr val="tx2"/>
                </a:solidFill>
                <a:latin typeface="Courier New" pitchFamily="49" charset="0"/>
                <a:cs typeface="Courier New" pitchFamily="49" charset="0"/>
              </a:rPr>
              <a:t>SHELL_PARAM_ITEM</a:t>
            </a:r>
            <a:r>
              <a:rPr lang="en-US" dirty="0">
                <a:latin typeface="Courier New" pitchFamily="49" charset="0"/>
                <a:cs typeface="Courier New" pitchFamily="49" charset="0"/>
              </a:rPr>
              <a:t>    </a:t>
            </a:r>
            <a:r>
              <a:rPr lang="en-US" dirty="0" err="1">
                <a:latin typeface="Courier New" pitchFamily="49" charset="0"/>
                <a:cs typeface="Courier New" pitchFamily="49" charset="0"/>
              </a:rPr>
              <a:t>ParamList</a:t>
            </a:r>
            <a:r>
              <a:rPr lang="en-US" dirty="0">
                <a:latin typeface="Courier New" pitchFamily="49" charset="0"/>
                <a:cs typeface="Courier New" pitchFamily="49" charset="0"/>
              </a:rPr>
              <a:t>[] = {</a:t>
            </a:r>
          </a:p>
          <a:p>
            <a:pPr>
              <a:lnSpc>
                <a:spcPct val="110000"/>
              </a:lnSpc>
              <a:spcBef>
                <a:spcPts val="0"/>
              </a:spcBef>
            </a:pPr>
            <a:r>
              <a:rPr lang="en-US" dirty="0">
                <a:latin typeface="Courier New" pitchFamily="49" charset="0"/>
                <a:cs typeface="Courier New" pitchFamily="49" charset="0"/>
              </a:rPr>
              <a:t>  { NAME_OPTION,  </a:t>
            </a:r>
            <a:r>
              <a:rPr lang="en-US" dirty="0" err="1">
                <a:solidFill>
                  <a:schemeClr val="tx2"/>
                </a:solidFill>
                <a:latin typeface="Courier New" pitchFamily="49" charset="0"/>
                <a:cs typeface="Courier New" pitchFamily="49" charset="0"/>
              </a:rPr>
              <a:t>TypeValue</a:t>
            </a:r>
            <a:r>
              <a:rPr lang="en-US" dirty="0">
                <a:latin typeface="Courier New" pitchFamily="49" charset="0"/>
                <a:cs typeface="Courier New" pitchFamily="49" charset="0"/>
              </a:rPr>
              <a:t> },</a:t>
            </a:r>
          </a:p>
          <a:p>
            <a:pPr>
              <a:lnSpc>
                <a:spcPct val="110000"/>
              </a:lnSpc>
              <a:spcBef>
                <a:spcPts val="0"/>
              </a:spcBef>
            </a:pPr>
            <a:r>
              <a:rPr lang="en-US" dirty="0">
                <a:latin typeface="Courier New" pitchFamily="49" charset="0"/>
                <a:cs typeface="Courier New" pitchFamily="49" charset="0"/>
              </a:rPr>
              <a:t>  { GUID_OPTION,  </a:t>
            </a:r>
            <a:r>
              <a:rPr lang="en-US" dirty="0" err="1">
                <a:solidFill>
                  <a:schemeClr val="tx2"/>
                </a:solidFill>
                <a:latin typeface="Courier New" pitchFamily="49" charset="0"/>
                <a:cs typeface="Courier New" pitchFamily="49" charset="0"/>
              </a:rPr>
              <a:t>TypeValue</a:t>
            </a:r>
            <a:r>
              <a:rPr lang="en-US" dirty="0">
                <a:latin typeface="Courier New" pitchFamily="49" charset="0"/>
                <a:cs typeface="Courier New" pitchFamily="49" charset="0"/>
              </a:rPr>
              <a:t> },</a:t>
            </a:r>
          </a:p>
          <a:p>
            <a:pPr>
              <a:lnSpc>
                <a:spcPct val="110000"/>
              </a:lnSpc>
              <a:spcBef>
                <a:spcPts val="0"/>
              </a:spcBef>
            </a:pPr>
            <a:r>
              <a:rPr lang="en-US" dirty="0">
                <a:latin typeface="Courier New" pitchFamily="49" charset="0"/>
                <a:cs typeface="Courier New" pitchFamily="49" charset="0"/>
              </a:rPr>
              <a:t>  { HELP_OPTION,  </a:t>
            </a:r>
            <a:r>
              <a:rPr lang="en-US" dirty="0" err="1">
                <a:solidFill>
                  <a:schemeClr val="tx2"/>
                </a:solidFill>
                <a:latin typeface="Courier New" pitchFamily="49" charset="0"/>
                <a:cs typeface="Courier New" pitchFamily="49" charset="0"/>
              </a:rPr>
              <a:t>TypeFlag</a:t>
            </a:r>
            <a:r>
              <a:rPr lang="en-US" dirty="0">
                <a:latin typeface="Courier New" pitchFamily="49" charset="0"/>
                <a:cs typeface="Courier New" pitchFamily="49" charset="0"/>
              </a:rPr>
              <a:t> },</a:t>
            </a:r>
          </a:p>
          <a:p>
            <a:pPr>
              <a:lnSpc>
                <a:spcPct val="110000"/>
              </a:lnSpc>
              <a:spcBef>
                <a:spcPts val="0"/>
              </a:spcBef>
            </a:pPr>
            <a:r>
              <a:rPr lang="en-US" dirty="0">
                <a:latin typeface="Courier New" pitchFamily="49" charset="0"/>
                <a:cs typeface="Courier New" pitchFamily="49" charset="0"/>
              </a:rPr>
              <a:t>  { </a:t>
            </a:r>
            <a:r>
              <a:rPr lang="en-US" dirty="0">
                <a:solidFill>
                  <a:schemeClr val="tx2"/>
                </a:solidFill>
                <a:latin typeface="Courier New" pitchFamily="49" charset="0"/>
                <a:cs typeface="Courier New" pitchFamily="49" charset="0"/>
              </a:rPr>
              <a:t>NULL</a:t>
            </a:r>
            <a:r>
              <a:rPr lang="en-US" dirty="0">
                <a:latin typeface="Courier New" pitchFamily="49" charset="0"/>
                <a:cs typeface="Courier New" pitchFamily="49" charset="0"/>
              </a:rPr>
              <a:t>,         </a:t>
            </a:r>
            <a:r>
              <a:rPr lang="en-US" dirty="0" err="1">
                <a:solidFill>
                  <a:schemeClr val="tx2"/>
                </a:solidFill>
                <a:latin typeface="Courier New" pitchFamily="49" charset="0"/>
                <a:cs typeface="Courier New" pitchFamily="49" charset="0"/>
              </a:rPr>
              <a:t>TypeMax</a:t>
            </a:r>
            <a:r>
              <a:rPr lang="en-US" dirty="0">
                <a:latin typeface="Courier New" pitchFamily="49" charset="0"/>
                <a:cs typeface="Courier New" pitchFamily="49" charset="0"/>
              </a:rPr>
              <a:t> },</a:t>
            </a:r>
          </a:p>
          <a:p>
            <a:pPr>
              <a:lnSpc>
                <a:spcPct val="110000"/>
              </a:lnSpc>
              <a:spcBef>
                <a:spcPts val="0"/>
              </a:spcBef>
            </a:pPr>
            <a:r>
              <a:rPr lang="en-US" dirty="0">
                <a:latin typeface="Courier New" pitchFamily="49" charset="0"/>
                <a:cs typeface="Courier New" pitchFamily="49" charset="0"/>
              </a:rPr>
              <a:t>};</a:t>
            </a:r>
          </a:p>
          <a:p>
            <a:pPr>
              <a:lnSpc>
                <a:spcPct val="110000"/>
              </a:lnSpc>
              <a:spcBef>
                <a:spcPts val="0"/>
              </a:spcBef>
            </a:pPr>
            <a:endParaRPr lang="en-US" dirty="0">
              <a:latin typeface="Courier New" pitchFamily="49" charset="0"/>
              <a:cs typeface="Courier New" pitchFamily="49" charset="0"/>
            </a:endParaRPr>
          </a:p>
          <a:p>
            <a:pPr>
              <a:lnSpc>
                <a:spcPct val="110000"/>
              </a:lnSpc>
              <a:spcBef>
                <a:spcPts val="0"/>
              </a:spcBef>
            </a:pPr>
            <a:r>
              <a:rPr lang="en-US" dirty="0">
                <a:solidFill>
                  <a:schemeClr val="tx2"/>
                </a:solidFill>
                <a:latin typeface="Courier New" pitchFamily="49" charset="0"/>
                <a:cs typeface="Courier New" pitchFamily="49" charset="0"/>
              </a:rPr>
              <a:t>LIST_ENTRY</a:t>
            </a:r>
            <a:r>
              <a:rPr lang="en-US" dirty="0">
                <a:latin typeface="Courier New" pitchFamily="49" charset="0"/>
                <a:cs typeface="Courier New" pitchFamily="49" charset="0"/>
              </a:rPr>
              <a:t>  *</a:t>
            </a:r>
            <a:r>
              <a:rPr lang="en-US" dirty="0" err="1">
                <a:latin typeface="Courier New" pitchFamily="49" charset="0"/>
                <a:cs typeface="Courier New" pitchFamily="49" charset="0"/>
              </a:rPr>
              <a:t>ParamPackage</a:t>
            </a:r>
            <a:r>
              <a:rPr lang="en-US" dirty="0">
                <a:latin typeface="Courier New" pitchFamily="49" charset="0"/>
                <a:cs typeface="Courier New" pitchFamily="49" charset="0"/>
              </a:rPr>
              <a:t>;</a:t>
            </a:r>
          </a:p>
          <a:p>
            <a:pPr>
              <a:lnSpc>
                <a:spcPct val="110000"/>
              </a:lnSpc>
              <a:spcBef>
                <a:spcPts val="0"/>
              </a:spcBef>
            </a:pPr>
            <a:r>
              <a:rPr lang="en-US" b="1" dirty="0" err="1">
                <a:solidFill>
                  <a:schemeClr val="tx2"/>
                </a:solidFill>
                <a:latin typeface="Courier New" pitchFamily="49" charset="0"/>
                <a:cs typeface="Courier New" pitchFamily="49" charset="0"/>
              </a:rPr>
              <a:t>ShellCommandLineParseEx</a:t>
            </a:r>
            <a:r>
              <a:rPr lang="en-US" dirty="0">
                <a:latin typeface="Courier New" pitchFamily="49" charset="0"/>
                <a:cs typeface="Courier New" pitchFamily="49" charset="0"/>
              </a:rPr>
              <a:t>(</a:t>
            </a:r>
            <a:r>
              <a:rPr lang="en-US" dirty="0" err="1">
                <a:latin typeface="Courier New" pitchFamily="49" charset="0"/>
                <a:cs typeface="Courier New" pitchFamily="49" charset="0"/>
              </a:rPr>
              <a:t>ParamList</a:t>
            </a:r>
            <a:r>
              <a:rPr lang="en-US" dirty="0">
                <a:latin typeface="Courier New" pitchFamily="49" charset="0"/>
                <a:cs typeface="Courier New" pitchFamily="49" charset="0"/>
              </a:rPr>
              <a:t>, &amp;</a:t>
            </a:r>
            <a:r>
              <a:rPr lang="en-US" dirty="0" err="1">
                <a:latin typeface="Courier New" pitchFamily="49" charset="0"/>
                <a:cs typeface="Courier New" pitchFamily="49" charset="0"/>
              </a:rPr>
              <a:t>ParamPackage</a:t>
            </a:r>
            <a:r>
              <a:rPr lang="en-US" dirty="0">
                <a:latin typeface="Courier New" pitchFamily="49" charset="0"/>
                <a:cs typeface="Courier New" pitchFamily="49" charset="0"/>
              </a:rPr>
              <a:t>, </a:t>
            </a:r>
            <a:r>
              <a:rPr lang="en-US" dirty="0">
                <a:solidFill>
                  <a:schemeClr val="tx2"/>
                </a:solidFill>
                <a:latin typeface="Courier New" pitchFamily="49" charset="0"/>
                <a:cs typeface="Courier New" pitchFamily="49" charset="0"/>
              </a:rPr>
              <a:t>NULL</a:t>
            </a:r>
            <a:r>
              <a:rPr lang="en-US" dirty="0">
                <a:latin typeface="Courier New" pitchFamily="49" charset="0"/>
                <a:cs typeface="Courier New" pitchFamily="49" charset="0"/>
              </a:rPr>
              <a:t>, </a:t>
            </a:r>
            <a:r>
              <a:rPr lang="en-US" dirty="0">
                <a:solidFill>
                  <a:schemeClr val="tx2"/>
                </a:solidFill>
                <a:latin typeface="Courier New" pitchFamily="49" charset="0"/>
                <a:cs typeface="Courier New" pitchFamily="49" charset="0"/>
              </a:rPr>
              <a:t>TRUE</a:t>
            </a:r>
            <a:r>
              <a:rPr lang="en-US" dirty="0">
                <a:latin typeface="Courier New" pitchFamily="49" charset="0"/>
                <a:cs typeface="Courier New" pitchFamily="49" charset="0"/>
              </a:rPr>
              <a:t>, </a:t>
            </a:r>
            <a:r>
              <a:rPr lang="en-US" dirty="0">
                <a:solidFill>
                  <a:schemeClr val="tx2"/>
                </a:solidFill>
                <a:latin typeface="Courier New" pitchFamily="49" charset="0"/>
                <a:cs typeface="Courier New" pitchFamily="49" charset="0"/>
              </a:rPr>
              <a:t>FALSE</a:t>
            </a:r>
            <a:r>
              <a:rPr lang="en-US" dirty="0">
                <a:latin typeface="Courier New" pitchFamily="49" charset="0"/>
                <a:cs typeface="Courier New" pitchFamily="49" charset="0"/>
              </a:rPr>
              <a:t>);</a:t>
            </a:r>
          </a:p>
          <a:p>
            <a:pPr>
              <a:lnSpc>
                <a:spcPct val="120000"/>
              </a:lnSpc>
              <a:spcBef>
                <a:spcPts val="0"/>
              </a:spcBef>
            </a:pPr>
            <a:endParaRPr lang="en-US" dirty="0"/>
          </a:p>
        </p:txBody>
      </p:sp>
    </p:spTree>
    <p:extLst>
      <p:ext uri="{BB962C8B-B14F-4D97-AF65-F5344CB8AC3E}">
        <p14:creationId xmlns:p14="http://schemas.microsoft.com/office/powerpoint/2010/main" val="4136293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Command-Line Arguments</a:t>
            </a:r>
          </a:p>
        </p:txBody>
      </p:sp>
      <p:sp>
        <p:nvSpPr>
          <p:cNvPr id="3" name="Content Placeholder 2"/>
          <p:cNvSpPr>
            <a:spLocks noGrp="1"/>
          </p:cNvSpPr>
          <p:nvPr>
            <p:ph idx="1"/>
          </p:nvPr>
        </p:nvSpPr>
        <p:spPr/>
        <p:txBody>
          <a:bodyPr/>
          <a:lstStyle/>
          <a:p>
            <a:pPr>
              <a:spcBef>
                <a:spcPts val="0"/>
              </a:spcBef>
            </a:pPr>
            <a:r>
              <a:rPr lang="en-US" sz="1800" dirty="0">
                <a:latin typeface="Courier New" pitchFamily="49" charset="0"/>
                <a:cs typeface="Courier New" pitchFamily="49" charset="0"/>
              </a:rPr>
              <a:t>CONST</a:t>
            </a:r>
            <a:r>
              <a:rPr lang="en-US" sz="1800" dirty="0">
                <a:solidFill>
                  <a:schemeClr val="tx2"/>
                </a:solidFill>
                <a:latin typeface="Courier New" pitchFamily="49" charset="0"/>
                <a:cs typeface="Courier New" pitchFamily="49" charset="0"/>
              </a:rPr>
              <a:t> CHAR16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name_str</a:t>
            </a:r>
            <a:r>
              <a:rPr lang="en-US" sz="1800" dirty="0">
                <a:latin typeface="Courier New" pitchFamily="49" charset="0"/>
                <a:cs typeface="Courier New" pitchFamily="49" charset="0"/>
              </a:rPr>
              <a:t> = 0;</a:t>
            </a:r>
          </a:p>
          <a:p>
            <a:pPr>
              <a:spcBef>
                <a:spcPts val="0"/>
              </a:spcBef>
            </a:pPr>
            <a:r>
              <a:rPr lang="en-US" sz="1800" dirty="0">
                <a:latin typeface="Courier New" pitchFamily="49" charset="0"/>
                <a:cs typeface="Courier New" pitchFamily="49" charset="0"/>
              </a:rPr>
              <a:t>CONST</a:t>
            </a:r>
            <a:r>
              <a:rPr lang="en-US" sz="1800" dirty="0">
                <a:solidFill>
                  <a:schemeClr val="tx2"/>
                </a:solidFill>
                <a:latin typeface="Courier New" pitchFamily="49" charset="0"/>
                <a:cs typeface="Courier New" pitchFamily="49" charset="0"/>
              </a:rPr>
              <a:t> CHAR16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guid_str</a:t>
            </a:r>
            <a:r>
              <a:rPr lang="en-US" sz="1800" dirty="0">
                <a:latin typeface="Courier New" pitchFamily="49" charset="0"/>
                <a:cs typeface="Courier New" pitchFamily="49" charset="0"/>
              </a:rPr>
              <a:t> = 0;</a:t>
            </a:r>
          </a:p>
          <a:p>
            <a:pPr>
              <a:spcBef>
                <a:spcPts val="0"/>
              </a:spcBef>
            </a:pPr>
            <a:endParaRPr lang="en-US" sz="1800" dirty="0">
              <a:solidFill>
                <a:schemeClr val="tx2"/>
              </a:solidFill>
              <a:latin typeface="Courier New" pitchFamily="49" charset="0"/>
              <a:cs typeface="Courier New" pitchFamily="49" charset="0"/>
            </a:endParaRPr>
          </a:p>
          <a:p>
            <a:pPr>
              <a:spcBef>
                <a:spcPts val="0"/>
              </a:spcBef>
            </a:pPr>
            <a:r>
              <a:rPr lang="en-US" sz="1800" dirty="0">
                <a:latin typeface="Courier New" pitchFamily="49" charset="0"/>
                <a:cs typeface="Courier New" pitchFamily="49" charset="0"/>
              </a:rPr>
              <a:t>if (</a:t>
            </a:r>
            <a:r>
              <a:rPr lang="en-US" sz="1800" b="1" dirty="0" err="1">
                <a:solidFill>
                  <a:schemeClr val="tx2"/>
                </a:solidFill>
                <a:latin typeface="Courier New" pitchFamily="49" charset="0"/>
                <a:cs typeface="Courier New" pitchFamily="49" charset="0"/>
              </a:rPr>
              <a:t>ShellCommandLineGetFlag</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ParamPackage,NAME_OPTION</a:t>
            </a:r>
            <a:r>
              <a:rPr lang="en-US" sz="1800" dirty="0">
                <a:latin typeface="Courier New" pitchFamily="49" charset="0"/>
                <a:cs typeface="Courier New" pitchFamily="49" charset="0"/>
              </a:rPr>
              <a:t>)){</a:t>
            </a:r>
          </a:p>
          <a:p>
            <a:pPr>
              <a:spcBef>
                <a:spcPts val="0"/>
              </a:spcBef>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name_str</a:t>
            </a:r>
            <a:r>
              <a:rPr lang="en-US" sz="1800" dirty="0">
                <a:latin typeface="Courier New" pitchFamily="49" charset="0"/>
                <a:cs typeface="Courier New" pitchFamily="49" charset="0"/>
              </a:rPr>
              <a:t> = </a:t>
            </a:r>
            <a:r>
              <a:rPr lang="en-US" sz="1800" b="1" dirty="0" err="1">
                <a:solidFill>
                  <a:schemeClr val="tx2"/>
                </a:solidFill>
                <a:latin typeface="Courier New" pitchFamily="49" charset="0"/>
                <a:cs typeface="Courier New" pitchFamily="49" charset="0"/>
              </a:rPr>
              <a:t>ShellCommandLineGetValue</a:t>
            </a:r>
            <a:r>
              <a:rPr lang="en-US" sz="1800" dirty="0">
                <a:solidFill>
                  <a:schemeClr val="tx2"/>
                </a:solidFill>
                <a:latin typeface="Courier New" pitchFamily="49" charset="0"/>
                <a:cs typeface="Courier New" pitchFamily="49" charset="0"/>
              </a:rPr>
              <a:t>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ParamPackage</a:t>
            </a:r>
            <a:r>
              <a:rPr lang="en-US" sz="1800" dirty="0">
                <a:latin typeface="Courier New" pitchFamily="49" charset="0"/>
                <a:cs typeface="Courier New" pitchFamily="49" charset="0"/>
              </a:rPr>
              <a:t>, NAME_OPTION);</a:t>
            </a:r>
          </a:p>
          <a:p>
            <a:pPr>
              <a:spcBef>
                <a:spcPts val="0"/>
              </a:spcBef>
            </a:pPr>
            <a:r>
              <a:rPr lang="en-US" sz="1800" dirty="0">
                <a:latin typeface="Courier New" pitchFamily="49" charset="0"/>
                <a:cs typeface="Courier New" pitchFamily="49" charset="0"/>
              </a:rPr>
              <a:t>}</a:t>
            </a:r>
          </a:p>
          <a:p>
            <a:pPr>
              <a:spcBef>
                <a:spcPts val="0"/>
              </a:spcBef>
            </a:pPr>
            <a:endParaRPr lang="en-US" sz="1800" dirty="0">
              <a:latin typeface="Courier New" pitchFamily="49" charset="0"/>
              <a:cs typeface="Courier New" pitchFamily="49" charset="0"/>
            </a:endParaRPr>
          </a:p>
          <a:p>
            <a:pPr>
              <a:spcBef>
                <a:spcPts val="0"/>
              </a:spcBef>
            </a:pPr>
            <a:r>
              <a:rPr lang="en-US" sz="1800" dirty="0">
                <a:latin typeface="Courier New" pitchFamily="49" charset="0"/>
                <a:cs typeface="Courier New" pitchFamily="49" charset="0"/>
              </a:rPr>
              <a:t>if (</a:t>
            </a:r>
            <a:r>
              <a:rPr lang="en-US" sz="1800" b="1" dirty="0" err="1">
                <a:solidFill>
                  <a:schemeClr val="tx2"/>
                </a:solidFill>
                <a:latin typeface="Courier New" pitchFamily="49" charset="0"/>
                <a:cs typeface="Courier New" pitchFamily="49" charset="0"/>
              </a:rPr>
              <a:t>ShellCommandLineGetFlag</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ParamPackage</a:t>
            </a:r>
            <a:r>
              <a:rPr lang="en-US" sz="1800" dirty="0">
                <a:latin typeface="Courier New" pitchFamily="49" charset="0"/>
                <a:cs typeface="Courier New" pitchFamily="49" charset="0"/>
              </a:rPr>
              <a:t>, GUID_OPTION )) {</a:t>
            </a:r>
          </a:p>
          <a:p>
            <a:pPr>
              <a:spcBef>
                <a:spcPts val="0"/>
              </a:spcBef>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guid_str</a:t>
            </a:r>
            <a:r>
              <a:rPr lang="en-US" sz="1800" dirty="0">
                <a:latin typeface="Courier New" pitchFamily="49" charset="0"/>
                <a:cs typeface="Courier New" pitchFamily="49" charset="0"/>
              </a:rPr>
              <a:t> = </a:t>
            </a:r>
            <a:r>
              <a:rPr lang="en-US" sz="1800" b="1" dirty="0" err="1">
                <a:solidFill>
                  <a:schemeClr val="tx2"/>
                </a:solidFill>
                <a:latin typeface="Courier New" pitchFamily="49" charset="0"/>
                <a:cs typeface="Courier New" pitchFamily="49" charset="0"/>
              </a:rPr>
              <a:t>ShellCommandLineGetValue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ParamPackage</a:t>
            </a:r>
            <a:r>
              <a:rPr lang="en-US" sz="1800" dirty="0">
                <a:latin typeface="Courier New" pitchFamily="49" charset="0"/>
                <a:cs typeface="Courier New" pitchFamily="49" charset="0"/>
              </a:rPr>
              <a:t>, GUID_OPTION );</a:t>
            </a:r>
          </a:p>
          <a:p>
            <a:pPr>
              <a:spcBef>
                <a:spcPts val="0"/>
              </a:spcBef>
            </a:pPr>
            <a:r>
              <a:rPr lang="en-US" sz="1800" dirty="0">
                <a:latin typeface="Courier New" pitchFamily="49" charset="0"/>
                <a:cs typeface="Courier New" pitchFamily="49" charset="0"/>
              </a:rPr>
              <a:t>}</a:t>
            </a:r>
          </a:p>
          <a:p>
            <a:pPr>
              <a:spcBef>
                <a:spcPts val="0"/>
              </a:spcBef>
            </a:pPr>
            <a:endParaRPr lang="en-US" dirty="0"/>
          </a:p>
        </p:txBody>
      </p:sp>
    </p:spTree>
    <p:extLst>
      <p:ext uri="{BB962C8B-B14F-4D97-AF65-F5344CB8AC3E}">
        <p14:creationId xmlns:p14="http://schemas.microsoft.com/office/powerpoint/2010/main" val="3215100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UEFI Runtime Services</a:t>
            </a:r>
          </a:p>
        </p:txBody>
      </p:sp>
      <p:sp>
        <p:nvSpPr>
          <p:cNvPr id="3" name="Content Placeholder 2"/>
          <p:cNvSpPr>
            <a:spLocks noGrp="1"/>
          </p:cNvSpPr>
          <p:nvPr>
            <p:ph idx="1"/>
          </p:nvPr>
        </p:nvSpPr>
        <p:spPr/>
        <p:txBody>
          <a:bodyPr/>
          <a:lstStyle/>
          <a:p>
            <a:r>
              <a:rPr lang="en-US" dirty="0"/>
              <a:t>Good reference: </a:t>
            </a:r>
            <a:r>
              <a:rPr lang="en-US" dirty="0">
                <a:hlinkClick r:id="rId2"/>
              </a:rPr>
              <a:t>http://wiki.phoenix.com/wiki/index.php/EFI_RUNTIME_SERVICES</a:t>
            </a:r>
            <a:endParaRPr lang="en-US" dirty="0"/>
          </a:p>
          <a:p>
            <a:endParaRPr lang="en-US" dirty="0"/>
          </a:p>
          <a:p>
            <a:r>
              <a:rPr lang="en-US" dirty="0"/>
              <a:t>Global variable </a:t>
            </a:r>
            <a:r>
              <a:rPr lang="en-US" dirty="0" err="1">
                <a:solidFill>
                  <a:schemeClr val="tx2"/>
                </a:solidFill>
              </a:rPr>
              <a:t>gRT</a:t>
            </a:r>
            <a:r>
              <a:rPr lang="en-US" dirty="0"/>
              <a:t>, points to runtime service table, declared in </a:t>
            </a:r>
          </a:p>
          <a:p>
            <a:r>
              <a:rPr lang="en-US" dirty="0"/>
              <a:t>Library/</a:t>
            </a:r>
            <a:r>
              <a:rPr lang="en-US" dirty="0" err="1"/>
              <a:t>UefiRuntimeServicesTableLib.h</a:t>
            </a:r>
            <a:endParaRPr lang="en-US" dirty="0"/>
          </a:p>
          <a:p>
            <a:endParaRPr lang="en-US" dirty="0"/>
          </a:p>
          <a:p>
            <a:r>
              <a:rPr lang="en-US" dirty="0"/>
              <a:t>Calling the service function:</a:t>
            </a:r>
          </a:p>
          <a:p>
            <a:endParaRPr lang="en-US" dirty="0"/>
          </a:p>
          <a:p>
            <a:pPr>
              <a:spcBef>
                <a:spcPts val="0"/>
              </a:spcBef>
            </a:pPr>
            <a:r>
              <a:rPr lang="en-US" sz="2000" dirty="0" err="1">
                <a:solidFill>
                  <a:schemeClr val="tx2"/>
                </a:solidFill>
                <a:latin typeface="Courier New" pitchFamily="49" charset="0"/>
                <a:cs typeface="Courier New" pitchFamily="49" charset="0"/>
              </a:rPr>
              <a:t>gRT</a:t>
            </a:r>
            <a:r>
              <a:rPr lang="en-US" sz="2000" dirty="0">
                <a:latin typeface="Courier New" pitchFamily="49" charset="0"/>
                <a:cs typeface="Courier New" pitchFamily="49" charset="0"/>
              </a:rPr>
              <a:t>-&gt;</a:t>
            </a:r>
            <a:r>
              <a:rPr lang="en-US" sz="2000" b="1" dirty="0" err="1">
                <a:solidFill>
                  <a:schemeClr val="tx2"/>
                </a:solidFill>
                <a:latin typeface="Courier New" pitchFamily="49" charset="0"/>
                <a:cs typeface="Courier New" pitchFamily="49" charset="0"/>
              </a:rPr>
              <a:t>GetVariable</a:t>
            </a:r>
            <a:r>
              <a:rPr lang="en-US" sz="2000" dirty="0">
                <a:latin typeface="Courier New" pitchFamily="49" charset="0"/>
                <a:cs typeface="Courier New" pitchFamily="49" charset="0"/>
              </a:rPr>
              <a:t>((</a:t>
            </a:r>
            <a:r>
              <a:rPr lang="en-US" sz="2000" dirty="0">
                <a:solidFill>
                  <a:schemeClr val="tx2"/>
                </a:solidFill>
                <a:latin typeface="Courier New" pitchFamily="49" charset="0"/>
                <a:cs typeface="Courier New" pitchFamily="49" charset="0"/>
              </a:rPr>
              <a:t>CHAR16</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name_str</a:t>
            </a:r>
            <a:r>
              <a:rPr lang="en-US" sz="2000" dirty="0">
                <a:latin typeface="Courier New" pitchFamily="49" charset="0"/>
                <a:cs typeface="Courier New" pitchFamily="49" charset="0"/>
              </a:rPr>
              <a:t>, &amp;</a:t>
            </a:r>
            <a:r>
              <a:rPr lang="en-US" sz="2000" dirty="0" err="1">
                <a:latin typeface="Courier New" pitchFamily="49" charset="0"/>
                <a:cs typeface="Courier New" pitchFamily="49" charset="0"/>
              </a:rPr>
              <a:t>guid</a:t>
            </a:r>
            <a:r>
              <a:rPr lang="en-US" sz="2000" dirty="0">
                <a:latin typeface="Courier New" pitchFamily="49" charset="0"/>
                <a:cs typeface="Courier New" pitchFamily="49" charset="0"/>
              </a:rPr>
              <a:t>,</a:t>
            </a:r>
          </a:p>
          <a:p>
            <a:pPr>
              <a:spcBef>
                <a:spcPts val="0"/>
              </a:spcBef>
            </a:pPr>
            <a:r>
              <a:rPr lang="en-US" sz="2000" dirty="0">
                <a:latin typeface="Courier New" pitchFamily="49" charset="0"/>
                <a:cs typeface="Courier New" pitchFamily="49" charset="0"/>
              </a:rPr>
              <a:t>						&amp;attributes, &amp;size, buffer);</a:t>
            </a:r>
          </a:p>
        </p:txBody>
      </p:sp>
    </p:spTree>
    <p:extLst>
      <p:ext uri="{BB962C8B-B14F-4D97-AF65-F5344CB8AC3E}">
        <p14:creationId xmlns:p14="http://schemas.microsoft.com/office/powerpoint/2010/main" val="3574601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Dependencies </a:t>
            </a:r>
            <a:br>
              <a:rPr lang="en-US" dirty="0"/>
            </a:br>
            <a:endParaRPr lang="en-US" dirty="0"/>
          </a:p>
        </p:txBody>
      </p:sp>
      <p:sp>
        <p:nvSpPr>
          <p:cNvPr id="3" name="Content Placeholder 2"/>
          <p:cNvSpPr>
            <a:spLocks noGrp="1"/>
          </p:cNvSpPr>
          <p:nvPr>
            <p:ph idx="1"/>
          </p:nvPr>
        </p:nvSpPr>
        <p:spPr/>
        <p:txBody>
          <a:bodyPr/>
          <a:lstStyle/>
          <a:p>
            <a:r>
              <a:rPr lang="en-US" dirty="0"/>
              <a:t>Add include files to </a:t>
            </a:r>
            <a:r>
              <a:rPr lang="en-US" dirty="0" err="1"/>
              <a:t>myapp.h</a:t>
            </a:r>
            <a:r>
              <a:rPr lang="en-US" dirty="0"/>
              <a:t>:</a:t>
            </a:r>
          </a:p>
          <a:p>
            <a:endParaRPr lang="en-US" dirty="0"/>
          </a:p>
          <a:p>
            <a:pPr>
              <a:spcBef>
                <a:spcPts val="0"/>
              </a:spcBef>
            </a:pPr>
            <a:r>
              <a:rPr lang="en-US" sz="2000" dirty="0">
                <a:latin typeface="Courier New" pitchFamily="49" charset="0"/>
                <a:cs typeface="Courier New" pitchFamily="49" charset="0"/>
              </a:rPr>
              <a:t>#include &lt;Library/</a:t>
            </a:r>
            <a:r>
              <a:rPr lang="en-US" sz="2000" dirty="0" err="1">
                <a:latin typeface="Courier New" pitchFamily="49" charset="0"/>
                <a:cs typeface="Courier New" pitchFamily="49" charset="0"/>
              </a:rPr>
              <a:t>ShellLib.h</a:t>
            </a:r>
            <a:r>
              <a:rPr lang="en-US" sz="2000" dirty="0">
                <a:latin typeface="Courier New" pitchFamily="49" charset="0"/>
                <a:cs typeface="Courier New" pitchFamily="49" charset="0"/>
              </a:rPr>
              <a:t>&gt; </a:t>
            </a:r>
          </a:p>
          <a:p>
            <a:pPr>
              <a:spcBef>
                <a:spcPts val="0"/>
              </a:spcBef>
            </a:pPr>
            <a:r>
              <a:rPr lang="en-US" sz="2000" dirty="0">
                <a:latin typeface="Courier New" pitchFamily="49" charset="0"/>
                <a:cs typeface="Courier New" pitchFamily="49" charset="0"/>
              </a:rPr>
              <a:t>#include &lt;Protocol/</a:t>
            </a:r>
            <a:r>
              <a:rPr lang="en-US" sz="2000" dirty="0" err="1">
                <a:latin typeface="Courier New" pitchFamily="49" charset="0"/>
                <a:cs typeface="Courier New" pitchFamily="49" charset="0"/>
              </a:rPr>
              <a:t>EfiShell.h</a:t>
            </a:r>
            <a:r>
              <a:rPr lang="en-US" sz="2000" dirty="0">
                <a:latin typeface="Courier New" pitchFamily="49" charset="0"/>
                <a:cs typeface="Courier New" pitchFamily="49" charset="0"/>
              </a:rPr>
              <a:t>&gt;</a:t>
            </a:r>
          </a:p>
          <a:p>
            <a:pPr>
              <a:spcBef>
                <a:spcPts val="0"/>
              </a:spcBef>
            </a:pPr>
            <a:r>
              <a:rPr lang="en-US" sz="2000" dirty="0">
                <a:latin typeface="Courier New" pitchFamily="49" charset="0"/>
                <a:cs typeface="Courier New" pitchFamily="49" charset="0"/>
              </a:rPr>
              <a:t>#include &lt;Protocol/</a:t>
            </a:r>
            <a:r>
              <a:rPr lang="en-US" sz="2000" dirty="0" err="1">
                <a:latin typeface="Courier New" pitchFamily="49" charset="0"/>
                <a:cs typeface="Courier New" pitchFamily="49" charset="0"/>
              </a:rPr>
              <a:t>EfiShellInterface.h</a:t>
            </a:r>
            <a:r>
              <a:rPr lang="en-US" sz="2000" dirty="0">
                <a:latin typeface="Courier New" pitchFamily="49" charset="0"/>
                <a:cs typeface="Courier New" pitchFamily="49" charset="0"/>
              </a:rPr>
              <a:t>&gt;</a:t>
            </a:r>
          </a:p>
          <a:p>
            <a:pPr>
              <a:spcBef>
                <a:spcPts val="0"/>
              </a:spcBef>
            </a:pPr>
            <a:r>
              <a:rPr lang="en-US" sz="2000" dirty="0">
                <a:latin typeface="Courier New" pitchFamily="49" charset="0"/>
                <a:cs typeface="Courier New" pitchFamily="49" charset="0"/>
              </a:rPr>
              <a:t>#include &lt;Protocol/</a:t>
            </a:r>
            <a:r>
              <a:rPr lang="en-US" sz="2000" dirty="0" err="1">
                <a:latin typeface="Courier New" pitchFamily="49" charset="0"/>
                <a:cs typeface="Courier New" pitchFamily="49" charset="0"/>
              </a:rPr>
              <a:t>EfiShellParameters.h</a:t>
            </a:r>
            <a:r>
              <a:rPr lang="en-US" sz="2000" dirty="0">
                <a:latin typeface="Courier New" pitchFamily="49" charset="0"/>
                <a:cs typeface="Courier New" pitchFamily="49" charset="0"/>
              </a:rPr>
              <a:t>&gt;</a:t>
            </a:r>
          </a:p>
          <a:p>
            <a:endParaRPr lang="en-US" dirty="0"/>
          </a:p>
        </p:txBody>
      </p:sp>
    </p:spTree>
    <p:extLst>
      <p:ext uri="{BB962C8B-B14F-4D97-AF65-F5344CB8AC3E}">
        <p14:creationId xmlns:p14="http://schemas.microsoft.com/office/powerpoint/2010/main" val="2904083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Dependencies</a:t>
            </a:r>
            <a:br>
              <a:rPr lang="en-US" dirty="0"/>
            </a:br>
            <a:endParaRPr lang="en-US" dirty="0"/>
          </a:p>
        </p:txBody>
      </p:sp>
      <p:sp>
        <p:nvSpPr>
          <p:cNvPr id="3" name="Content Placeholder 2"/>
          <p:cNvSpPr>
            <a:spLocks noGrp="1"/>
          </p:cNvSpPr>
          <p:nvPr>
            <p:ph idx="1"/>
          </p:nvPr>
        </p:nvSpPr>
        <p:spPr>
          <a:xfrm>
            <a:off x="304800" y="1699368"/>
            <a:ext cx="8672286" cy="4525963"/>
          </a:xfrm>
        </p:spPr>
        <p:txBody>
          <a:bodyPr>
            <a:normAutofit fontScale="92500" lnSpcReduction="10000"/>
          </a:bodyPr>
          <a:lstStyle/>
          <a:p>
            <a:r>
              <a:rPr lang="en-US" dirty="0" err="1"/>
              <a:t>ShellPkg</a:t>
            </a:r>
            <a:r>
              <a:rPr lang="en-US" dirty="0"/>
              <a:t> is used. Add </a:t>
            </a:r>
            <a:r>
              <a:rPr lang="en-US" dirty="0" err="1"/>
              <a:t>ShellPkg</a:t>
            </a:r>
            <a:r>
              <a:rPr lang="en-US" dirty="0"/>
              <a:t> and its dependencies to package files.</a:t>
            </a:r>
          </a:p>
          <a:p>
            <a:pPr>
              <a:lnSpc>
                <a:spcPct val="120000"/>
              </a:lnSpc>
              <a:spcBef>
                <a:spcPts val="0"/>
              </a:spcBef>
            </a:pPr>
            <a:endParaRPr lang="en-US" dirty="0"/>
          </a:p>
          <a:p>
            <a:pPr>
              <a:lnSpc>
                <a:spcPct val="120000"/>
              </a:lnSpc>
              <a:spcBef>
                <a:spcPts val="0"/>
              </a:spcBef>
            </a:pPr>
            <a:r>
              <a:rPr lang="en-US" dirty="0"/>
              <a:t>Add to myapp.inf [Packages] section</a:t>
            </a:r>
          </a:p>
          <a:p>
            <a:pPr>
              <a:lnSpc>
                <a:spcPct val="120000"/>
              </a:lnSpc>
              <a:spcBef>
                <a:spcPts val="0"/>
              </a:spcBef>
            </a:pPr>
            <a:r>
              <a:rPr lang="en-US" dirty="0"/>
              <a:t>	</a:t>
            </a:r>
            <a:r>
              <a:rPr lang="en-US" sz="1800" dirty="0" err="1">
                <a:latin typeface="Courier New" pitchFamily="49" charset="0"/>
                <a:cs typeface="Courier New" pitchFamily="49" charset="0"/>
              </a:rPr>
              <a:t>ShellPkg</a:t>
            </a:r>
            <a:r>
              <a:rPr lang="en-US" sz="1800" dirty="0">
                <a:latin typeface="Courier New" pitchFamily="49" charset="0"/>
                <a:cs typeface="Courier New" pitchFamily="49" charset="0"/>
              </a:rPr>
              <a:t>/ShellPkg.dec</a:t>
            </a:r>
            <a:r>
              <a:rPr lang="en-US" sz="1800" dirty="0"/>
              <a:t> </a:t>
            </a:r>
          </a:p>
          <a:p>
            <a:pPr>
              <a:lnSpc>
                <a:spcPct val="120000"/>
              </a:lnSpc>
              <a:spcBef>
                <a:spcPts val="0"/>
              </a:spcBef>
            </a:pPr>
            <a:r>
              <a:rPr lang="en-US" dirty="0"/>
              <a:t>Add [</a:t>
            </a:r>
            <a:r>
              <a:rPr lang="en-US" dirty="0" err="1"/>
              <a:t>LibraryClasses</a:t>
            </a:r>
            <a:r>
              <a:rPr lang="en-US" dirty="0"/>
              <a:t>] section</a:t>
            </a:r>
          </a:p>
          <a:p>
            <a:pPr>
              <a:lnSpc>
                <a:spcPct val="120000"/>
              </a:lnSpc>
              <a:spcBef>
                <a:spcPts val="0"/>
              </a:spcBef>
            </a:pPr>
            <a:r>
              <a:rPr lang="en-US" dirty="0"/>
              <a:t>	</a:t>
            </a:r>
            <a:r>
              <a:rPr lang="en-US" sz="1800" dirty="0" err="1">
                <a:latin typeface="Courier New" pitchFamily="49" charset="0"/>
                <a:cs typeface="Courier New" pitchFamily="49" charset="0"/>
              </a:rPr>
              <a:t>ShellLib</a:t>
            </a:r>
            <a:r>
              <a:rPr lang="en-US" sz="1800" dirty="0">
                <a:latin typeface="Courier New" pitchFamily="49" charset="0"/>
                <a:cs typeface="Courier New" pitchFamily="49" charset="0"/>
              </a:rPr>
              <a:t> to myapp.inf</a:t>
            </a:r>
            <a:endParaRPr lang="en-US" dirty="0"/>
          </a:p>
          <a:p>
            <a:r>
              <a:rPr lang="en-US" dirty="0"/>
              <a:t>Specify the location of </a:t>
            </a:r>
            <a:r>
              <a:rPr lang="en-US" dirty="0" err="1"/>
              <a:t>ShellLib</a:t>
            </a:r>
            <a:r>
              <a:rPr lang="en-US" dirty="0"/>
              <a:t> module INF file and </a:t>
            </a:r>
            <a:r>
              <a:rPr lang="en-US" dirty="0" err="1"/>
              <a:t>dependecies</a:t>
            </a:r>
            <a:r>
              <a:rPr lang="en-US" dirty="0"/>
              <a:t> in myapp.dsc [</a:t>
            </a:r>
            <a:r>
              <a:rPr lang="en-US" dirty="0" err="1"/>
              <a:t>LibraryClasses</a:t>
            </a:r>
            <a:r>
              <a:rPr lang="en-US" dirty="0"/>
              <a:t>]:</a:t>
            </a:r>
          </a:p>
          <a:p>
            <a:pPr>
              <a:spcBef>
                <a:spcPts val="0"/>
              </a:spcBef>
            </a:pPr>
            <a:r>
              <a:rPr lang="en-US" dirty="0"/>
              <a:t>   </a:t>
            </a:r>
          </a:p>
          <a:p>
            <a:pPr>
              <a:spcBef>
                <a:spcPts val="0"/>
              </a:spcBef>
            </a:pPr>
            <a:r>
              <a:rPr lang="en-US" sz="1700" dirty="0" err="1">
                <a:latin typeface="Courier New" pitchFamily="49" charset="0"/>
                <a:cs typeface="Courier New" pitchFamily="49" charset="0"/>
              </a:rPr>
              <a:t>ShellLib|ShellPkg</a:t>
            </a:r>
            <a:r>
              <a:rPr lang="en-US" sz="1700" dirty="0">
                <a:latin typeface="Courier New" pitchFamily="49" charset="0"/>
                <a:cs typeface="Courier New" pitchFamily="49" charset="0"/>
              </a:rPr>
              <a:t>/Library/</a:t>
            </a:r>
            <a:r>
              <a:rPr lang="en-US" sz="1700" dirty="0" err="1">
                <a:latin typeface="Courier New" pitchFamily="49" charset="0"/>
                <a:cs typeface="Courier New" pitchFamily="49" charset="0"/>
              </a:rPr>
              <a:t>UefiShellLib</a:t>
            </a:r>
            <a:r>
              <a:rPr lang="en-US" sz="1700" dirty="0">
                <a:latin typeface="Courier New" pitchFamily="49" charset="0"/>
                <a:cs typeface="Courier New" pitchFamily="49" charset="0"/>
              </a:rPr>
              <a:t>/UefiShellLib.inf</a:t>
            </a:r>
          </a:p>
          <a:p>
            <a:pPr>
              <a:spcBef>
                <a:spcPts val="0"/>
              </a:spcBef>
            </a:pPr>
            <a:r>
              <a:rPr lang="en-US" sz="1700" dirty="0" err="1">
                <a:latin typeface="Courier New" pitchFamily="49" charset="0"/>
                <a:cs typeface="Courier New" pitchFamily="49" charset="0"/>
              </a:rPr>
              <a:t>FileHandleLib|ShellPkg</a:t>
            </a:r>
            <a:r>
              <a:rPr lang="en-US" sz="1700" dirty="0">
                <a:latin typeface="Courier New" pitchFamily="49" charset="0"/>
                <a:cs typeface="Courier New" pitchFamily="49" charset="0"/>
              </a:rPr>
              <a:t>/Library/</a:t>
            </a:r>
            <a:r>
              <a:rPr lang="en-US" sz="1700" dirty="0" err="1">
                <a:latin typeface="Courier New" pitchFamily="49" charset="0"/>
                <a:cs typeface="Courier New" pitchFamily="49" charset="0"/>
              </a:rPr>
              <a:t>UefiFileHandleLib</a:t>
            </a:r>
            <a:r>
              <a:rPr lang="en-US" sz="1700" dirty="0">
                <a:latin typeface="Courier New" pitchFamily="49" charset="0"/>
                <a:cs typeface="Courier New" pitchFamily="49" charset="0"/>
              </a:rPr>
              <a:t>/UefiFileHandleLib.inf</a:t>
            </a:r>
          </a:p>
          <a:p>
            <a:pPr>
              <a:spcBef>
                <a:spcPts val="0"/>
              </a:spcBef>
            </a:pPr>
            <a:r>
              <a:rPr lang="en-US" sz="1700" dirty="0" err="1">
                <a:latin typeface="Courier New" pitchFamily="49" charset="0"/>
                <a:cs typeface="Courier New" pitchFamily="49" charset="0"/>
              </a:rPr>
              <a:t>HiiLib|MdeModulePkg</a:t>
            </a:r>
            <a:r>
              <a:rPr lang="en-US" sz="1700" dirty="0">
                <a:latin typeface="Courier New" pitchFamily="49" charset="0"/>
                <a:cs typeface="Courier New" pitchFamily="49" charset="0"/>
              </a:rPr>
              <a:t>/Library/</a:t>
            </a:r>
            <a:r>
              <a:rPr lang="en-US" sz="1700" dirty="0" err="1">
                <a:latin typeface="Courier New" pitchFamily="49" charset="0"/>
                <a:cs typeface="Courier New" pitchFamily="49" charset="0"/>
              </a:rPr>
              <a:t>UefiHiiLib</a:t>
            </a:r>
            <a:r>
              <a:rPr lang="en-US" sz="1700" dirty="0">
                <a:latin typeface="Courier New" pitchFamily="49" charset="0"/>
                <a:cs typeface="Courier New" pitchFamily="49" charset="0"/>
              </a:rPr>
              <a:t>/UefiHiiLib.inf</a:t>
            </a:r>
          </a:p>
          <a:p>
            <a:pPr>
              <a:spcBef>
                <a:spcPts val="0"/>
              </a:spcBef>
            </a:pPr>
            <a:r>
              <a:rPr lang="en-US" sz="1700" dirty="0" err="1">
                <a:latin typeface="Courier New" pitchFamily="49" charset="0"/>
                <a:cs typeface="Courier New" pitchFamily="49" charset="0"/>
              </a:rPr>
              <a:t>SortLib|ShellPkg</a:t>
            </a:r>
            <a:r>
              <a:rPr lang="en-US" sz="1700" dirty="0">
                <a:latin typeface="Courier New" pitchFamily="49" charset="0"/>
                <a:cs typeface="Courier New" pitchFamily="49" charset="0"/>
              </a:rPr>
              <a:t>/Library/</a:t>
            </a:r>
            <a:r>
              <a:rPr lang="en-US" sz="1700" dirty="0" err="1">
                <a:latin typeface="Courier New" pitchFamily="49" charset="0"/>
                <a:cs typeface="Courier New" pitchFamily="49" charset="0"/>
              </a:rPr>
              <a:t>UefiSortLib</a:t>
            </a:r>
            <a:r>
              <a:rPr lang="en-US" sz="1700" dirty="0">
                <a:latin typeface="Courier New" pitchFamily="49" charset="0"/>
                <a:cs typeface="Courier New" pitchFamily="49" charset="0"/>
              </a:rPr>
              <a:t>/UefiSortLib.inf    </a:t>
            </a:r>
            <a:r>
              <a:rPr lang="en-US" sz="1700" dirty="0" err="1">
                <a:latin typeface="Courier New" pitchFamily="49" charset="0"/>
                <a:cs typeface="Courier New" pitchFamily="49" charset="0"/>
              </a:rPr>
              <a:t>UefiHiiServicesLib|MdeModulePkg</a:t>
            </a:r>
            <a:r>
              <a:rPr lang="en-US" sz="1700" dirty="0">
                <a:latin typeface="Courier New" pitchFamily="49" charset="0"/>
                <a:cs typeface="Courier New" pitchFamily="49" charset="0"/>
              </a:rPr>
              <a:t>/Library/</a:t>
            </a:r>
            <a:r>
              <a:rPr lang="en-US" sz="1700" dirty="0" err="1">
                <a:latin typeface="Courier New" pitchFamily="49" charset="0"/>
                <a:cs typeface="Courier New" pitchFamily="49" charset="0"/>
              </a:rPr>
              <a:t>UefiHiiServicesLib</a:t>
            </a:r>
            <a:r>
              <a:rPr lang="en-US" sz="1700" dirty="0">
                <a:latin typeface="Courier New" pitchFamily="49" charset="0"/>
                <a:cs typeface="Courier New" pitchFamily="49" charset="0"/>
              </a:rPr>
              <a:t>/UefiHiiServicesLib.inf</a:t>
            </a:r>
          </a:p>
        </p:txBody>
      </p:sp>
    </p:spTree>
    <p:extLst>
      <p:ext uri="{BB962C8B-B14F-4D97-AF65-F5344CB8AC3E}">
        <p14:creationId xmlns:p14="http://schemas.microsoft.com/office/powerpoint/2010/main" val="2101548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Building UEFI Application</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a:t>
            </a:r>
            <a:r>
              <a:rPr lang="en-US" dirty="0">
                <a:latin typeface="Neo Sans Intel" panose="020B0504020202020204" pitchFamily="34" charset="0"/>
              </a:rPr>
              <a:t>5.4</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301992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TianoCore.org site documentation</a:t>
            </a:r>
          </a:p>
          <a:p>
            <a:r>
              <a:rPr lang="en-US" dirty="0">
                <a:hlinkClick r:id="rId2"/>
              </a:rPr>
              <a:t>http://sourceforge.net/projects/edk2/files/</a:t>
            </a:r>
            <a:endParaRPr lang="en-US" dirty="0"/>
          </a:p>
          <a:p>
            <a:r>
              <a:rPr lang="en-US" dirty="0"/>
              <a:t>EDK II INF File Specification, Version 1.2, Intel, 2009.</a:t>
            </a:r>
          </a:p>
          <a:p>
            <a:r>
              <a:rPr lang="en-US" dirty="0"/>
              <a:t>EDK II DSC File Specification, Version 1.2, Intel, 2009.</a:t>
            </a:r>
          </a:p>
          <a:p>
            <a:r>
              <a:rPr lang="en-US" dirty="0"/>
              <a:t>EDK II DEC File Specification, Version 1.2, Intel, 2009.</a:t>
            </a:r>
          </a:p>
          <a:p>
            <a:r>
              <a:rPr lang="en-US" dirty="0"/>
              <a:t>EDK II FDF (Flash Description File) File Specification, Version 1,2, Intel, 2009.</a:t>
            </a:r>
          </a:p>
          <a:p>
            <a:r>
              <a:rPr lang="en-US" dirty="0"/>
              <a:t>EDK II Build Specification, Version 1.2, Intel, 2009.</a:t>
            </a:r>
          </a:p>
        </p:txBody>
      </p:sp>
    </p:spTree>
    <p:extLst>
      <p:ext uri="{BB962C8B-B14F-4D97-AF65-F5344CB8AC3E}">
        <p14:creationId xmlns:p14="http://schemas.microsoft.com/office/powerpoint/2010/main" val="3662659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59</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1728610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Booting in UEFI Shell and Using Built-in Shell Commands</a:t>
            </a:r>
          </a:p>
        </p:txBody>
      </p:sp>
      <p:sp>
        <p:nvSpPr>
          <p:cNvPr id="3" name="Content Placeholder 2"/>
          <p:cNvSpPr>
            <a:spLocks noGrp="1"/>
          </p:cNvSpPr>
          <p:nvPr>
            <p:ph idx="1"/>
          </p:nvPr>
        </p:nvSpPr>
        <p:spPr>
          <a:xfrm>
            <a:off x="457199" y="1699368"/>
            <a:ext cx="8512233" cy="4525963"/>
          </a:xfrm>
        </p:spPr>
        <p:txBody>
          <a:bodyPr/>
          <a:lstStyle/>
          <a:p>
            <a:pPr marL="342900" indent="-342900">
              <a:buFont typeface="Arial" panose="020B0604020202020204" pitchFamily="34" charset="0"/>
              <a:buChar char="•"/>
            </a:pPr>
            <a:r>
              <a:rPr lang="en-US" dirty="0"/>
              <a:t>Replace </a:t>
            </a:r>
            <a:r>
              <a:rPr lang="en-US" dirty="0" err="1"/>
              <a:t>bootloader</a:t>
            </a:r>
            <a:r>
              <a:rPr lang="en-US" dirty="0"/>
              <a:t> with uefi shell:</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 /boot/</a:t>
            </a:r>
            <a:r>
              <a:rPr lang="en-US" sz="1400" dirty="0" err="1">
                <a:latin typeface="Courier New" panose="02070309020205020404" pitchFamily="49" charset="0"/>
                <a:cs typeface="Courier New" panose="02070309020205020404" pitchFamily="49" charset="0"/>
              </a:rPr>
              <a:t>efi</a:t>
            </a:r>
            <a:r>
              <a:rPr lang="en-US" sz="1400" dirty="0">
                <a:latin typeface="Courier New" panose="02070309020205020404" pitchFamily="49" charset="0"/>
                <a:cs typeface="Courier New" panose="02070309020205020404" pitchFamily="49" charset="0"/>
              </a:rPr>
              <a:t>/EFI/boot/bootx64.efi /boot/</a:t>
            </a:r>
            <a:r>
              <a:rPr lang="en-US" sz="1400" dirty="0" err="1">
                <a:latin typeface="Courier New" panose="02070309020205020404" pitchFamily="49" charset="0"/>
                <a:cs typeface="Courier New" panose="02070309020205020404" pitchFamily="49" charset="0"/>
              </a:rPr>
              <a:t>efi</a:t>
            </a:r>
            <a:r>
              <a:rPr lang="en-US" sz="1400" dirty="0">
                <a:latin typeface="Courier New" panose="02070309020205020404" pitchFamily="49" charset="0"/>
                <a:cs typeface="Courier New" panose="02070309020205020404" pitchFamily="49" charset="0"/>
              </a:rPr>
              <a:t>/EFI/boot/bootx64.efi.bak</a:t>
            </a:r>
            <a:endParaRPr lang="en-US" sz="28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 /boot/</a:t>
            </a:r>
            <a:r>
              <a:rPr lang="en-US" sz="1400" dirty="0" err="1">
                <a:latin typeface="Courier New" panose="02070309020205020404" pitchFamily="49" charset="0"/>
                <a:cs typeface="Courier New" panose="02070309020205020404" pitchFamily="49" charset="0"/>
              </a:rPr>
              <a:t>efi</a:t>
            </a:r>
            <a:r>
              <a:rPr lang="en-US" sz="1400" dirty="0">
                <a:latin typeface="Courier New" panose="02070309020205020404" pitchFamily="49" charset="0"/>
                <a:cs typeface="Courier New" panose="02070309020205020404" pitchFamily="49" charset="0"/>
              </a:rPr>
              <a:t>/EFI/boot/shell_bootx64.efi /boot/</a:t>
            </a:r>
            <a:r>
              <a:rPr lang="en-US" sz="1400" dirty="0" err="1">
                <a:latin typeface="Courier New" panose="02070309020205020404" pitchFamily="49" charset="0"/>
                <a:cs typeface="Courier New" panose="02070309020205020404" pitchFamily="49" charset="0"/>
              </a:rPr>
              <a:t>efi</a:t>
            </a:r>
            <a:r>
              <a:rPr lang="en-US" sz="1400" dirty="0">
                <a:latin typeface="Courier New" panose="02070309020205020404" pitchFamily="49" charset="0"/>
                <a:cs typeface="Courier New" panose="02070309020205020404" pitchFamily="49" charset="0"/>
              </a:rPr>
              <a:t>/EFI/boot/bootx64.efi</a:t>
            </a:r>
          </a:p>
          <a:p>
            <a:pPr marL="285750" indent="-285750">
              <a:buFont typeface="Arial" panose="020B0604020202020204" pitchFamily="34" charset="0"/>
              <a:buChar char="•"/>
            </a:pPr>
            <a:r>
              <a:rPr lang="en-US" dirty="0">
                <a:latin typeface="+mj-lt"/>
                <a:cs typeface="Courier New" panose="02070309020205020404" pitchFamily="49" charset="0"/>
              </a:rPr>
              <a:t> </a:t>
            </a:r>
            <a:r>
              <a:rPr lang="en-US" dirty="0"/>
              <a:t>Reboot system: </a:t>
            </a:r>
            <a:r>
              <a:rPr lang="en-US" dirty="0">
                <a:latin typeface="Courier New" panose="02070309020205020404" pitchFamily="49" charset="0"/>
                <a:cs typeface="Courier New" panose="02070309020205020404" pitchFamily="49" charset="0"/>
              </a:rPr>
              <a:t>$shutdown –r now</a:t>
            </a:r>
          </a:p>
          <a:p>
            <a:pPr marL="285750" indent="-285750">
              <a:buFont typeface="Arial" panose="020B0604020202020204" pitchFamily="34" charset="0"/>
              <a:buChar char="•"/>
            </a:pPr>
            <a:r>
              <a:rPr lang="en-US" dirty="0">
                <a:latin typeface="+mn-lt"/>
                <a:cs typeface="Courier New" panose="02070309020205020404" pitchFamily="49" charset="0"/>
              </a:rPr>
              <a:t> </a:t>
            </a:r>
            <a:r>
              <a:rPr lang="en-US" dirty="0">
                <a:cs typeface="Courier New" panose="02070309020205020404" pitchFamily="49" charset="0"/>
              </a:rPr>
              <a:t>T</a:t>
            </a:r>
            <a:r>
              <a:rPr lang="en-US" dirty="0"/>
              <a:t>est built-in shell commands from UEFI shell (list in next slide)</a:t>
            </a:r>
            <a:r>
              <a:rPr lang="en-US" dirty="0">
                <a:latin typeface="+mn-lt"/>
                <a:cs typeface="Courier New" panose="02070309020205020404" pitchFamily="49" charset="0"/>
              </a:rPr>
              <a:t>  </a:t>
            </a:r>
          </a:p>
          <a:p>
            <a:pPr marL="342900" indent="-342900">
              <a:buFont typeface="Arial" panose="020B0604020202020204" pitchFamily="34" charset="0"/>
              <a:buChar char="•"/>
            </a:pPr>
            <a:r>
              <a:rPr lang="en-US" dirty="0"/>
              <a:t>Recover original </a:t>
            </a:r>
            <a:r>
              <a:rPr lang="en-US" dirty="0" err="1"/>
              <a:t>bootloader</a:t>
            </a:r>
            <a:r>
              <a:rPr lang="en-US" dirty="0"/>
              <a:t> in UEFI shell:</a:t>
            </a:r>
          </a:p>
          <a:p>
            <a:r>
              <a:rPr lang="en-US" sz="1400" dirty="0">
                <a:latin typeface="Courier New" panose="02070309020205020404" pitchFamily="49" charset="0"/>
                <a:cs typeface="Courier New" panose="02070309020205020404" pitchFamily="49" charset="0"/>
              </a:rPr>
              <a:t>shell&gt; fs0:</a:t>
            </a:r>
          </a:p>
          <a:p>
            <a:r>
              <a:rPr lang="en-US" sz="1400" dirty="0">
                <a:latin typeface="Courier New" panose="02070309020205020404" pitchFamily="49" charset="0"/>
                <a:cs typeface="Courier New" panose="02070309020205020404" pitchFamily="49" charset="0"/>
              </a:rPr>
              <a:t>shell&gt;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EFI\boot\bootx64.efi</a:t>
            </a:r>
          </a:p>
          <a:p>
            <a:r>
              <a:rPr lang="en-US" sz="1400" dirty="0">
                <a:latin typeface="Courier New" panose="02070309020205020404" pitchFamily="49" charset="0"/>
                <a:cs typeface="Courier New" panose="02070309020205020404" pitchFamily="49" charset="0"/>
              </a:rPr>
              <a:t>shell&gt; </a:t>
            </a:r>
            <a:r>
              <a:rPr lang="en-US" sz="1400" dirty="0" err="1">
                <a:latin typeface="Courier New" panose="02070309020205020404" pitchFamily="49" charset="0"/>
                <a:cs typeface="Courier New" panose="02070309020205020404" pitchFamily="49" charset="0"/>
              </a:rPr>
              <a:t>cp</a:t>
            </a:r>
            <a:r>
              <a:rPr lang="en-US" sz="1400" dirty="0">
                <a:latin typeface="Courier New" panose="02070309020205020404" pitchFamily="49" charset="0"/>
                <a:cs typeface="Courier New" panose="02070309020205020404" pitchFamily="49" charset="0"/>
              </a:rPr>
              <a:t> EFI\boot\bootx64.efi.bak EFI\boot\bootx64.efi</a:t>
            </a:r>
          </a:p>
          <a:p>
            <a:endParaRPr lang="en-US" dirty="0"/>
          </a:p>
          <a:p>
            <a:endParaRPr lang="en-US" dirty="0"/>
          </a:p>
        </p:txBody>
      </p:sp>
    </p:spTree>
    <p:extLst>
      <p:ext uri="{BB962C8B-B14F-4D97-AF65-F5344CB8AC3E}">
        <p14:creationId xmlns:p14="http://schemas.microsoft.com/office/powerpoint/2010/main" val="404496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UEFI Shell Commands/Apps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3504616"/>
              </p:ext>
            </p:extLst>
          </p:nvPr>
        </p:nvGraphicFramePr>
        <p:xfrm>
          <a:off x="457200" y="838200"/>
          <a:ext cx="8229600" cy="5924827"/>
        </p:xfrm>
        <a:graphic>
          <a:graphicData uri="http://schemas.openxmlformats.org/drawingml/2006/table">
            <a:tbl>
              <a:tblPr firstRow="1" bandRow="1">
                <a:tableStyleId>{5C22544A-7EE6-4342-B048-85BDC9FD1C3A}</a:tableStyleId>
              </a:tblPr>
              <a:tblGrid>
                <a:gridCol w="1761354">
                  <a:extLst>
                    <a:ext uri="{9D8B030D-6E8A-4147-A177-3AD203B41FA5}">
                      <a16:colId xmlns:a16="http://schemas.microsoft.com/office/drawing/2014/main" val="20000"/>
                    </a:ext>
                  </a:extLst>
                </a:gridCol>
                <a:gridCol w="6468246">
                  <a:extLst>
                    <a:ext uri="{9D8B030D-6E8A-4147-A177-3AD203B41FA5}">
                      <a16:colId xmlns:a16="http://schemas.microsoft.com/office/drawing/2014/main" val="20001"/>
                    </a:ext>
                  </a:extLst>
                </a:gridCol>
              </a:tblGrid>
              <a:tr h="311833">
                <a:tc>
                  <a:txBody>
                    <a:bodyPr/>
                    <a:lstStyle/>
                    <a:p>
                      <a:r>
                        <a:rPr lang="en-US" sz="1200" dirty="0"/>
                        <a:t>Tool</a:t>
                      </a:r>
                    </a:p>
                  </a:txBody>
                  <a:tcPr marL="76385" marR="76385" marT="38192" marB="38192"/>
                </a:tc>
                <a:tc>
                  <a:txBody>
                    <a:bodyPr/>
                    <a:lstStyle/>
                    <a:p>
                      <a:r>
                        <a:rPr lang="en-US" sz="1200" dirty="0"/>
                        <a:t>Description</a:t>
                      </a:r>
                    </a:p>
                  </a:txBody>
                  <a:tcPr marL="76385" marR="76385" marT="38192" marB="38192"/>
                </a:tc>
                <a:extLst>
                  <a:ext uri="{0D108BD9-81ED-4DB2-BD59-A6C34878D82A}">
                    <a16:rowId xmlns:a16="http://schemas.microsoft.com/office/drawing/2014/main" val="10000"/>
                  </a:ext>
                </a:extLst>
              </a:tr>
              <a:tr h="311833">
                <a:tc>
                  <a:txBody>
                    <a:bodyPr/>
                    <a:lstStyle/>
                    <a:p>
                      <a:r>
                        <a:rPr lang="en-US" sz="1200" dirty="0"/>
                        <a:t>help</a:t>
                      </a:r>
                      <a:r>
                        <a:rPr lang="en-US" sz="1200" baseline="0" dirty="0"/>
                        <a:t> –b </a:t>
                      </a:r>
                      <a:endParaRPr lang="en-US" sz="1200" dirty="0"/>
                    </a:p>
                  </a:txBody>
                  <a:tcPr marL="76385" marR="76385" marT="38192" marB="38192"/>
                </a:tc>
                <a:tc>
                  <a:txBody>
                    <a:bodyPr/>
                    <a:lstStyle/>
                    <a:p>
                      <a:r>
                        <a:rPr lang="en-US" sz="1200" dirty="0"/>
                        <a:t>Displays all UEFI shell internal commands</a:t>
                      </a:r>
                    </a:p>
                  </a:txBody>
                  <a:tcPr marL="76385" marR="76385" marT="38192" marB="38192"/>
                </a:tc>
                <a:extLst>
                  <a:ext uri="{0D108BD9-81ED-4DB2-BD59-A6C34878D82A}">
                    <a16:rowId xmlns:a16="http://schemas.microsoft.com/office/drawing/2014/main" val="10001"/>
                  </a:ext>
                </a:extLst>
              </a:tr>
              <a:tr h="311833">
                <a:tc>
                  <a:txBody>
                    <a:bodyPr/>
                    <a:lstStyle/>
                    <a:p>
                      <a:r>
                        <a:rPr lang="en-US" sz="1400" kern="1200" dirty="0">
                          <a:solidFill>
                            <a:schemeClr val="dk1"/>
                          </a:solidFill>
                          <a:effectLst/>
                          <a:latin typeface="+mn-lt"/>
                          <a:ea typeface="+mn-ea"/>
                          <a:cs typeface="+mn-cs"/>
                        </a:rPr>
                        <a:t>mode</a:t>
                      </a:r>
                      <a:endParaRPr lang="en-US" sz="1200" dirty="0"/>
                    </a:p>
                  </a:txBody>
                  <a:tcPr marL="76385" marR="76385" marT="38192" marB="38192"/>
                </a:tc>
                <a:tc>
                  <a:txBody>
                    <a:bodyPr/>
                    <a:lstStyle/>
                    <a:p>
                      <a:r>
                        <a:rPr lang="en-US" sz="1200" dirty="0"/>
                        <a:t>Displays or changes the console output device mode.</a:t>
                      </a:r>
                    </a:p>
                  </a:txBody>
                  <a:tcPr marL="76385" marR="76385" marT="38192" marB="38192"/>
                </a:tc>
                <a:extLst>
                  <a:ext uri="{0D108BD9-81ED-4DB2-BD59-A6C34878D82A}">
                    <a16:rowId xmlns:a16="http://schemas.microsoft.com/office/drawing/2014/main" val="10002"/>
                  </a:ext>
                </a:extLst>
              </a:tr>
              <a:tr h="311833">
                <a:tc>
                  <a:txBody>
                    <a:bodyPr/>
                    <a:lstStyle/>
                    <a:p>
                      <a:r>
                        <a:rPr lang="en-US" sz="1400" kern="1200" dirty="0" err="1">
                          <a:solidFill>
                            <a:schemeClr val="dk1"/>
                          </a:solidFill>
                          <a:effectLst/>
                          <a:latin typeface="+mn-lt"/>
                          <a:ea typeface="+mn-ea"/>
                          <a:cs typeface="+mn-cs"/>
                        </a:rPr>
                        <a:t>memmap</a:t>
                      </a:r>
                      <a:endParaRPr lang="en-US" sz="1200" dirty="0"/>
                    </a:p>
                  </a:txBody>
                  <a:tcPr marL="76385" marR="76385" marT="38192" marB="38192"/>
                </a:tc>
                <a:tc>
                  <a:txBody>
                    <a:bodyPr/>
                    <a:lstStyle/>
                    <a:p>
                      <a:r>
                        <a:rPr lang="en-US" sz="1200" dirty="0"/>
                        <a:t>Displays the memory map maintained by the EFI environment.</a:t>
                      </a:r>
                    </a:p>
                  </a:txBody>
                  <a:tcPr marL="76385" marR="76385" marT="38192" marB="38192"/>
                </a:tc>
                <a:extLst>
                  <a:ext uri="{0D108BD9-81ED-4DB2-BD59-A6C34878D82A}">
                    <a16:rowId xmlns:a16="http://schemas.microsoft.com/office/drawing/2014/main" val="10003"/>
                  </a:ext>
                </a:extLst>
              </a:tr>
              <a:tr h="311833">
                <a:tc>
                  <a:txBody>
                    <a:bodyPr/>
                    <a:lstStyle/>
                    <a:p>
                      <a:r>
                        <a:rPr lang="en-US" sz="1400" kern="1200" dirty="0" err="1">
                          <a:solidFill>
                            <a:schemeClr val="dk1"/>
                          </a:solidFill>
                          <a:effectLst/>
                          <a:latin typeface="+mn-lt"/>
                          <a:ea typeface="+mn-ea"/>
                          <a:cs typeface="+mn-cs"/>
                        </a:rPr>
                        <a:t>dmem</a:t>
                      </a:r>
                      <a:endParaRPr lang="en-US" sz="1200" dirty="0"/>
                    </a:p>
                  </a:txBody>
                  <a:tcPr marL="76385" marR="76385" marT="38192" marB="38192"/>
                </a:tc>
                <a:tc>
                  <a:txBody>
                    <a:bodyPr/>
                    <a:lstStyle/>
                    <a:p>
                      <a:r>
                        <a:rPr lang="en-US" sz="1200" dirty="0"/>
                        <a:t>Displays the contents of system or device memory.</a:t>
                      </a:r>
                    </a:p>
                  </a:txBody>
                  <a:tcPr marL="76385" marR="76385" marT="38192" marB="38192"/>
                </a:tc>
                <a:extLst>
                  <a:ext uri="{0D108BD9-81ED-4DB2-BD59-A6C34878D82A}">
                    <a16:rowId xmlns:a16="http://schemas.microsoft.com/office/drawing/2014/main" val="10004"/>
                  </a:ext>
                </a:extLst>
              </a:tr>
              <a:tr h="311833">
                <a:tc>
                  <a:txBody>
                    <a:bodyPr/>
                    <a:lstStyle/>
                    <a:p>
                      <a:r>
                        <a:rPr lang="en-US" sz="1400" kern="1200" dirty="0">
                          <a:solidFill>
                            <a:schemeClr val="dk1"/>
                          </a:solidFill>
                          <a:effectLst/>
                          <a:latin typeface="+mn-lt"/>
                          <a:ea typeface="+mn-ea"/>
                          <a:cs typeface="+mn-cs"/>
                        </a:rPr>
                        <a:t>mm</a:t>
                      </a:r>
                      <a:endParaRPr lang="en-US" sz="1200" dirty="0"/>
                    </a:p>
                  </a:txBody>
                  <a:tcPr marL="76385" marR="76385" marT="38192" marB="38192"/>
                </a:tc>
                <a:tc>
                  <a:txBody>
                    <a:bodyPr/>
                    <a:lstStyle/>
                    <a:p>
                      <a:r>
                        <a:rPr lang="en-US" sz="1200" dirty="0"/>
                        <a:t>Displays or modifies MEM/MMIO/IO/PCI/PCIE address space.</a:t>
                      </a:r>
                    </a:p>
                  </a:txBody>
                  <a:tcPr marL="76385" marR="76385" marT="38192" marB="38192"/>
                </a:tc>
                <a:extLst>
                  <a:ext uri="{0D108BD9-81ED-4DB2-BD59-A6C34878D82A}">
                    <a16:rowId xmlns:a16="http://schemas.microsoft.com/office/drawing/2014/main" val="10005"/>
                  </a:ext>
                </a:extLst>
              </a:tr>
              <a:tr h="311833">
                <a:tc>
                  <a:txBody>
                    <a:bodyPr/>
                    <a:lstStyle/>
                    <a:p>
                      <a:r>
                        <a:rPr lang="en-US" sz="1400" kern="1200" dirty="0" err="1">
                          <a:solidFill>
                            <a:schemeClr val="dk1"/>
                          </a:solidFill>
                          <a:effectLst/>
                          <a:latin typeface="+mn-lt"/>
                          <a:ea typeface="+mn-ea"/>
                          <a:cs typeface="+mn-cs"/>
                        </a:rPr>
                        <a:t>pci</a:t>
                      </a:r>
                      <a:endParaRPr lang="en-US" sz="1200" dirty="0"/>
                    </a:p>
                  </a:txBody>
                  <a:tcPr marL="76385" marR="76385" marT="38192" marB="38192"/>
                </a:tc>
                <a:tc>
                  <a:txBody>
                    <a:bodyPr/>
                    <a:lstStyle/>
                    <a:p>
                      <a:r>
                        <a:rPr lang="en-US" sz="1200" dirty="0"/>
                        <a:t>Displays PCI device list or PCI function configuration space.</a:t>
                      </a:r>
                    </a:p>
                  </a:txBody>
                  <a:tcPr marL="76385" marR="76385" marT="38192" marB="38192"/>
                </a:tc>
                <a:extLst>
                  <a:ext uri="{0D108BD9-81ED-4DB2-BD59-A6C34878D82A}">
                    <a16:rowId xmlns:a16="http://schemas.microsoft.com/office/drawing/2014/main" val="10006"/>
                  </a:ext>
                </a:extLst>
              </a:tr>
              <a:tr h="311833">
                <a:tc>
                  <a:txBody>
                    <a:bodyPr/>
                    <a:lstStyle/>
                    <a:p>
                      <a:r>
                        <a:rPr lang="en-US" sz="1400" kern="1200" dirty="0">
                          <a:solidFill>
                            <a:schemeClr val="dk1"/>
                          </a:solidFill>
                          <a:effectLst/>
                          <a:latin typeface="+mn-lt"/>
                          <a:ea typeface="+mn-ea"/>
                          <a:cs typeface="+mn-cs"/>
                        </a:rPr>
                        <a:t>drivers</a:t>
                      </a:r>
                      <a:endParaRPr lang="en-US" sz="1200" dirty="0"/>
                    </a:p>
                  </a:txBody>
                  <a:tcPr marL="76385" marR="76385" marT="38192" marB="38192"/>
                </a:tc>
                <a:tc>
                  <a:txBody>
                    <a:bodyPr/>
                    <a:lstStyle/>
                    <a:p>
                      <a:r>
                        <a:rPr lang="en-US" sz="1200" dirty="0"/>
                        <a:t>Displays the EFI driver list.</a:t>
                      </a:r>
                    </a:p>
                  </a:txBody>
                  <a:tcPr marL="76385" marR="76385" marT="38192" marB="38192"/>
                </a:tc>
                <a:extLst>
                  <a:ext uri="{0D108BD9-81ED-4DB2-BD59-A6C34878D82A}">
                    <a16:rowId xmlns:a16="http://schemas.microsoft.com/office/drawing/2014/main" val="10007"/>
                  </a:ext>
                </a:extLst>
              </a:tr>
              <a:tr h="311833">
                <a:tc>
                  <a:txBody>
                    <a:bodyPr/>
                    <a:lstStyle/>
                    <a:p>
                      <a:r>
                        <a:rPr lang="en-US" sz="1400" kern="1200" dirty="0" err="1">
                          <a:solidFill>
                            <a:schemeClr val="dk1"/>
                          </a:solidFill>
                          <a:effectLst/>
                          <a:latin typeface="+mn-lt"/>
                          <a:ea typeface="+mn-ea"/>
                          <a:cs typeface="+mn-cs"/>
                        </a:rPr>
                        <a:t>dmpstore</a:t>
                      </a:r>
                      <a:endParaRPr lang="en-US" sz="1200" dirty="0"/>
                    </a:p>
                  </a:txBody>
                  <a:tcPr marL="76385" marR="76385" marT="38192" marB="38192"/>
                </a:tc>
                <a:tc>
                  <a:txBody>
                    <a:bodyPr/>
                    <a:lstStyle/>
                    <a:p>
                      <a:r>
                        <a:rPr lang="en-US" sz="1200" dirty="0"/>
                        <a:t>Displays all EFI NVRAM variables.</a:t>
                      </a:r>
                    </a:p>
                  </a:txBody>
                  <a:tcPr marL="76385" marR="76385" marT="38192" marB="38192"/>
                </a:tc>
                <a:extLst>
                  <a:ext uri="{0D108BD9-81ED-4DB2-BD59-A6C34878D82A}">
                    <a16:rowId xmlns:a16="http://schemas.microsoft.com/office/drawing/2014/main" val="10008"/>
                  </a:ext>
                </a:extLst>
              </a:tr>
              <a:tr h="311833">
                <a:tc>
                  <a:txBody>
                    <a:bodyPr/>
                    <a:lstStyle/>
                    <a:p>
                      <a:r>
                        <a:rPr lang="en-US" sz="1400" kern="1200" dirty="0">
                          <a:solidFill>
                            <a:schemeClr val="dk1"/>
                          </a:solidFill>
                          <a:effectLst/>
                          <a:latin typeface="+mn-lt"/>
                          <a:ea typeface="+mn-ea"/>
                          <a:cs typeface="+mn-cs"/>
                        </a:rPr>
                        <a:t>dh</a:t>
                      </a:r>
                      <a:endParaRPr lang="en-US" sz="1200" dirty="0"/>
                    </a:p>
                  </a:txBody>
                  <a:tcPr marL="76385" marR="76385" marT="38192" marB="38192"/>
                </a:tc>
                <a:tc>
                  <a:txBody>
                    <a:bodyPr/>
                    <a:lstStyle/>
                    <a:p>
                      <a:r>
                        <a:rPr lang="en-US" sz="1200" dirty="0"/>
                        <a:t>Displays EFI handle information.</a:t>
                      </a:r>
                    </a:p>
                  </a:txBody>
                  <a:tcPr marL="76385" marR="76385" marT="38192" marB="38192"/>
                </a:tc>
                <a:extLst>
                  <a:ext uri="{0D108BD9-81ED-4DB2-BD59-A6C34878D82A}">
                    <a16:rowId xmlns:a16="http://schemas.microsoft.com/office/drawing/2014/main" val="10009"/>
                  </a:ext>
                </a:extLst>
              </a:tr>
              <a:tr h="311833">
                <a:tc>
                  <a:txBody>
                    <a:bodyPr/>
                    <a:lstStyle/>
                    <a:p>
                      <a:r>
                        <a:rPr lang="en-US" sz="1400" kern="1200" dirty="0" err="1">
                          <a:solidFill>
                            <a:schemeClr val="dk1"/>
                          </a:solidFill>
                          <a:effectLst/>
                          <a:latin typeface="+mn-lt"/>
                          <a:ea typeface="+mn-ea"/>
                          <a:cs typeface="+mn-cs"/>
                        </a:rPr>
                        <a:t>openinfo</a:t>
                      </a:r>
                      <a:endParaRPr lang="en-US" sz="1200" dirty="0"/>
                    </a:p>
                  </a:txBody>
                  <a:tcPr marL="76385" marR="76385" marT="38192" marB="38192"/>
                </a:tc>
                <a:tc>
                  <a:txBody>
                    <a:bodyPr/>
                    <a:lstStyle/>
                    <a:p>
                      <a:r>
                        <a:rPr lang="en-US" sz="1200" dirty="0"/>
                        <a:t>Displays the protocols and agents associated with a handle.</a:t>
                      </a:r>
                    </a:p>
                  </a:txBody>
                  <a:tcPr marL="76385" marR="76385" marT="38192" marB="38192"/>
                </a:tc>
                <a:extLst>
                  <a:ext uri="{0D108BD9-81ED-4DB2-BD59-A6C34878D82A}">
                    <a16:rowId xmlns:a16="http://schemas.microsoft.com/office/drawing/2014/main" val="10010"/>
                  </a:ext>
                </a:extLst>
              </a:tr>
              <a:tr h="311833">
                <a:tc>
                  <a:txBody>
                    <a:bodyPr/>
                    <a:lstStyle/>
                    <a:p>
                      <a:r>
                        <a:rPr lang="en-US" sz="1400" kern="1200" dirty="0" err="1">
                          <a:solidFill>
                            <a:schemeClr val="dk1"/>
                          </a:solidFill>
                          <a:effectLst/>
                          <a:latin typeface="+mn-lt"/>
                          <a:ea typeface="+mn-ea"/>
                          <a:cs typeface="+mn-cs"/>
                        </a:rPr>
                        <a:t>dblk</a:t>
                      </a:r>
                      <a:endParaRPr lang="en-US" sz="1200" dirty="0"/>
                    </a:p>
                  </a:txBody>
                  <a:tcPr marL="76385" marR="76385" marT="38192" marB="38192"/>
                </a:tc>
                <a:tc>
                  <a:txBody>
                    <a:bodyPr/>
                    <a:lstStyle/>
                    <a:p>
                      <a:r>
                        <a:rPr lang="en-US" sz="1200" dirty="0"/>
                        <a:t>Displays the contents of one or more blocks from a block device.</a:t>
                      </a:r>
                    </a:p>
                  </a:txBody>
                  <a:tcPr marL="76385" marR="76385" marT="38192" marB="38192"/>
                </a:tc>
                <a:extLst>
                  <a:ext uri="{0D108BD9-81ED-4DB2-BD59-A6C34878D82A}">
                    <a16:rowId xmlns:a16="http://schemas.microsoft.com/office/drawing/2014/main" val="10011"/>
                  </a:ext>
                </a:extLst>
              </a:tr>
              <a:tr h="311833">
                <a:tc>
                  <a:txBody>
                    <a:bodyPr/>
                    <a:lstStyle/>
                    <a:p>
                      <a:r>
                        <a:rPr lang="en-US" sz="1400" kern="1200" dirty="0" err="1">
                          <a:solidFill>
                            <a:schemeClr val="dk1"/>
                          </a:solidFill>
                          <a:effectLst/>
                          <a:latin typeface="+mn-lt"/>
                          <a:ea typeface="+mn-ea"/>
                          <a:cs typeface="+mn-cs"/>
                        </a:rPr>
                        <a:t>eficompress</a:t>
                      </a:r>
                      <a:endParaRPr lang="en-US" sz="1200" dirty="0"/>
                    </a:p>
                  </a:txBody>
                  <a:tcPr marL="76385" marR="76385" marT="38192" marB="38192"/>
                </a:tc>
                <a:tc>
                  <a:txBody>
                    <a:bodyPr/>
                    <a:lstStyle/>
                    <a:p>
                      <a:r>
                        <a:rPr lang="en-US" sz="1200" dirty="0"/>
                        <a:t>Compress a file</a:t>
                      </a:r>
                    </a:p>
                  </a:txBody>
                  <a:tcPr marL="76385" marR="76385" marT="38192" marB="38192"/>
                </a:tc>
                <a:extLst>
                  <a:ext uri="{0D108BD9-81ED-4DB2-BD59-A6C34878D82A}">
                    <a16:rowId xmlns:a16="http://schemas.microsoft.com/office/drawing/2014/main" val="10012"/>
                  </a:ext>
                </a:extLst>
              </a:tr>
              <a:tr h="311833">
                <a:tc>
                  <a:txBody>
                    <a:bodyPr/>
                    <a:lstStyle/>
                    <a:p>
                      <a:r>
                        <a:rPr lang="en-US" sz="1400" kern="1200" dirty="0" err="1">
                          <a:solidFill>
                            <a:schemeClr val="dk1"/>
                          </a:solidFill>
                          <a:effectLst/>
                          <a:latin typeface="+mn-lt"/>
                          <a:ea typeface="+mn-ea"/>
                          <a:cs typeface="+mn-cs"/>
                        </a:rPr>
                        <a:t>efidecompress</a:t>
                      </a:r>
                      <a:endParaRPr lang="en-US" sz="1200" dirty="0"/>
                    </a:p>
                  </a:txBody>
                  <a:tcPr marL="76385" marR="76385" marT="38192" marB="38192"/>
                </a:tc>
                <a:tc>
                  <a:txBody>
                    <a:bodyPr/>
                    <a:lstStyle/>
                    <a:p>
                      <a:r>
                        <a:rPr lang="en-US" sz="1200" dirty="0"/>
                        <a:t>Decompress</a:t>
                      </a:r>
                      <a:r>
                        <a:rPr lang="en-US" sz="1200" baseline="0" dirty="0"/>
                        <a:t> a file</a:t>
                      </a:r>
                      <a:endParaRPr lang="en-US" sz="1200" dirty="0"/>
                    </a:p>
                  </a:txBody>
                  <a:tcPr marL="76385" marR="76385" marT="38192" marB="38192"/>
                </a:tc>
                <a:extLst>
                  <a:ext uri="{0D108BD9-81ED-4DB2-BD59-A6C34878D82A}">
                    <a16:rowId xmlns:a16="http://schemas.microsoft.com/office/drawing/2014/main" val="10013"/>
                  </a:ext>
                </a:extLst>
              </a:tr>
              <a:tr h="311833">
                <a:tc>
                  <a:txBody>
                    <a:bodyPr/>
                    <a:lstStyle/>
                    <a:p>
                      <a:r>
                        <a:rPr lang="en-US" sz="1400" kern="1200" dirty="0" err="1">
                          <a:solidFill>
                            <a:schemeClr val="dk1"/>
                          </a:solidFill>
                          <a:effectLst/>
                          <a:latin typeface="+mn-lt"/>
                          <a:ea typeface="+mn-ea"/>
                          <a:cs typeface="+mn-cs"/>
                        </a:rPr>
                        <a:t>smbiosview</a:t>
                      </a:r>
                      <a:endParaRPr lang="en-US" sz="1200" dirty="0"/>
                    </a:p>
                  </a:txBody>
                  <a:tcPr marL="76385" marR="76385" marT="38192" marB="38192"/>
                </a:tc>
                <a:tc>
                  <a:txBody>
                    <a:bodyPr/>
                    <a:lstStyle/>
                    <a:p>
                      <a:r>
                        <a:rPr lang="en-US" sz="1200" dirty="0"/>
                        <a:t>Displays SMBIOS information</a:t>
                      </a:r>
                    </a:p>
                  </a:txBody>
                  <a:tcPr marL="76385" marR="76385" marT="38192" marB="38192"/>
                </a:tc>
                <a:extLst>
                  <a:ext uri="{0D108BD9-81ED-4DB2-BD59-A6C34878D82A}">
                    <a16:rowId xmlns:a16="http://schemas.microsoft.com/office/drawing/2014/main" val="10014"/>
                  </a:ext>
                </a:extLst>
              </a:tr>
              <a:tr h="311833">
                <a:tc>
                  <a:txBody>
                    <a:bodyPr/>
                    <a:lstStyle/>
                    <a:p>
                      <a:r>
                        <a:rPr lang="en-US" sz="1400" kern="1200" dirty="0" err="1">
                          <a:solidFill>
                            <a:schemeClr val="dk1"/>
                          </a:solidFill>
                          <a:effectLst/>
                          <a:latin typeface="+mn-lt"/>
                          <a:ea typeface="+mn-ea"/>
                          <a:cs typeface="+mn-cs"/>
                        </a:rPr>
                        <a:t>loadpcirom</a:t>
                      </a:r>
                      <a:endParaRPr lang="en-US" sz="1200" dirty="0"/>
                    </a:p>
                  </a:txBody>
                  <a:tcPr marL="76385" marR="76385" marT="38192" marB="38192"/>
                </a:tc>
                <a:tc>
                  <a:txBody>
                    <a:bodyPr/>
                    <a:lstStyle/>
                    <a:p>
                      <a:r>
                        <a:rPr lang="en-US" sz="1200" dirty="0"/>
                        <a:t>Loads a PCI Option ROM from the specified file.</a:t>
                      </a:r>
                    </a:p>
                  </a:txBody>
                  <a:tcPr marL="76385" marR="76385" marT="38192" marB="38192"/>
                </a:tc>
                <a:extLst>
                  <a:ext uri="{0D108BD9-81ED-4DB2-BD59-A6C34878D82A}">
                    <a16:rowId xmlns:a16="http://schemas.microsoft.com/office/drawing/2014/main" val="10015"/>
                  </a:ext>
                </a:extLst>
              </a:tr>
              <a:tr h="311833">
                <a:tc>
                  <a:txBody>
                    <a:bodyPr/>
                    <a:lstStyle/>
                    <a:p>
                      <a:r>
                        <a:rPr lang="en-US" sz="1400" kern="1200" dirty="0">
                          <a:solidFill>
                            <a:schemeClr val="dk1"/>
                          </a:solidFill>
                          <a:effectLst/>
                          <a:latin typeface="+mn-lt"/>
                          <a:ea typeface="+mn-ea"/>
                          <a:cs typeface="+mn-cs"/>
                        </a:rPr>
                        <a:t>edit/</a:t>
                      </a:r>
                      <a:r>
                        <a:rPr lang="en-US" sz="1400" kern="1200" dirty="0" err="1">
                          <a:solidFill>
                            <a:schemeClr val="dk1"/>
                          </a:solidFill>
                          <a:effectLst/>
                          <a:latin typeface="+mn-lt"/>
                          <a:ea typeface="+mn-ea"/>
                          <a:cs typeface="+mn-cs"/>
                        </a:rPr>
                        <a:t>hexedit</a:t>
                      </a:r>
                      <a:endParaRPr lang="en-US" sz="1200" dirty="0"/>
                    </a:p>
                  </a:txBody>
                  <a:tcPr marL="76385" marR="76385" marT="38192" marB="38192"/>
                </a:tc>
                <a:tc>
                  <a:txBody>
                    <a:bodyPr/>
                    <a:lstStyle/>
                    <a:p>
                      <a:r>
                        <a:rPr lang="en-US" sz="1200" dirty="0"/>
                        <a:t>Editor,</a:t>
                      </a:r>
                      <a:r>
                        <a:rPr lang="en-US" sz="1200" baseline="0" dirty="0"/>
                        <a:t> hex editor</a:t>
                      </a:r>
                      <a:endParaRPr lang="en-US" sz="1200" dirty="0"/>
                    </a:p>
                  </a:txBody>
                  <a:tcPr marL="76385" marR="76385" marT="38192" marB="38192"/>
                </a:tc>
                <a:extLst>
                  <a:ext uri="{0D108BD9-81ED-4DB2-BD59-A6C34878D82A}">
                    <a16:rowId xmlns:a16="http://schemas.microsoft.com/office/drawing/2014/main" val="10016"/>
                  </a:ext>
                </a:extLst>
              </a:tr>
              <a:tr h="311833">
                <a:tc>
                  <a:txBody>
                    <a:bodyPr/>
                    <a:lstStyle/>
                    <a:p>
                      <a:r>
                        <a:rPr lang="en-US" sz="1200" dirty="0"/>
                        <a:t>map</a:t>
                      </a:r>
                    </a:p>
                  </a:txBody>
                  <a:tcPr marL="76385" marR="76385" marT="38192" marB="38192"/>
                </a:tc>
                <a:tc>
                  <a:txBody>
                    <a:bodyPr/>
                    <a:lstStyle/>
                    <a:p>
                      <a:r>
                        <a:rPr lang="en-US" sz="1200" dirty="0"/>
                        <a:t>Defines a mapping between a user-defined name and a device handle.</a:t>
                      </a:r>
                    </a:p>
                  </a:txBody>
                  <a:tcPr marL="76385" marR="76385" marT="38192" marB="38192"/>
                </a:tc>
                <a:extLst>
                  <a:ext uri="{0D108BD9-81ED-4DB2-BD59-A6C34878D82A}">
                    <a16:rowId xmlns:a16="http://schemas.microsoft.com/office/drawing/2014/main" val="10017"/>
                  </a:ext>
                </a:extLst>
              </a:tr>
              <a:tr h="311833">
                <a:tc>
                  <a:txBody>
                    <a:bodyPr/>
                    <a:lstStyle/>
                    <a:p>
                      <a:r>
                        <a:rPr lang="en-US" sz="1200" dirty="0" err="1"/>
                        <a:t>vol</a:t>
                      </a:r>
                      <a:endParaRPr lang="en-US" sz="1200" dirty="0"/>
                    </a:p>
                  </a:txBody>
                  <a:tcPr marL="76385" marR="76385" marT="38192" marB="38192"/>
                </a:tc>
                <a:tc>
                  <a:txBody>
                    <a:bodyPr/>
                    <a:lstStyle/>
                    <a:p>
                      <a:r>
                        <a:rPr lang="en-US" sz="1200" dirty="0"/>
                        <a:t>Displays the volume information for the file system that is specified by fs.</a:t>
                      </a:r>
                    </a:p>
                  </a:txBody>
                  <a:tcPr marL="76385" marR="76385" marT="38192" marB="38192"/>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75377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159448"/>
            <a:ext cx="8078787" cy="1362075"/>
          </a:xfrm>
        </p:spPr>
        <p:txBody>
          <a:bodyPr>
            <a:normAutofit/>
          </a:bodyPr>
          <a:lstStyle/>
          <a:p>
            <a:r>
              <a:rPr lang="en-US" dirty="0"/>
              <a:t>5</a:t>
            </a:r>
            <a:r>
              <a:rPr lang="en-US" dirty="0">
                <a:solidFill>
                  <a:schemeClr val="tx1"/>
                </a:solidFill>
                <a:latin typeface="Neo Sans Intel" panose="020B0504020202020204" pitchFamily="34" charset="0"/>
              </a:rPr>
              <a:t>.2 Building UEFI Firmware with EDK II</a:t>
            </a:r>
          </a:p>
        </p:txBody>
      </p:sp>
    </p:spTree>
    <p:extLst>
      <p:ext uri="{BB962C8B-B14F-4D97-AF65-F5344CB8AC3E}">
        <p14:creationId xmlns:p14="http://schemas.microsoft.com/office/powerpoint/2010/main" val="35605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Building EDK2 and flashing SPI image</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5.2</a:t>
            </a:r>
          </a:p>
        </p:txBody>
      </p:sp>
    </p:spTree>
    <p:extLst>
      <p:ext uri="{BB962C8B-B14F-4D97-AF65-F5344CB8AC3E}">
        <p14:creationId xmlns:p14="http://schemas.microsoft.com/office/powerpoint/2010/main" val="152867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1977</Words>
  <Application>Microsoft Office PowerPoint</Application>
  <PresentationFormat>On-screen Show (4:3)</PresentationFormat>
  <Paragraphs>506</Paragraphs>
  <Slides>59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Courier</vt:lpstr>
      <vt:lpstr>Lucida Grande</vt:lpstr>
      <vt:lpstr>Neo Sans Intel</vt:lpstr>
      <vt:lpstr>Neo Sans Intel Light</vt:lpstr>
      <vt:lpstr>Neo Sans Intel Medium</vt:lpstr>
      <vt:lpstr>Arial</vt:lpstr>
      <vt:lpstr>Calibri</vt:lpstr>
      <vt:lpstr>Courier New</vt:lpstr>
      <vt:lpstr>Times New Roman</vt:lpstr>
      <vt:lpstr>Wingdings</vt:lpstr>
      <vt:lpstr>ISPO-PPT-Template-darkblue-newlogo 2014</vt:lpstr>
      <vt:lpstr>Security of BIOS/UEFI System Firmware from Attacker and Defender Perspectives  Section 5. Hands-On Learning of EFI Environment</vt:lpstr>
      <vt:lpstr>License</vt:lpstr>
      <vt:lpstr>Section 5. Hands-On Learning of EFI Environment</vt:lpstr>
      <vt:lpstr>5.1 UEFI Shell</vt:lpstr>
      <vt:lpstr>Exercise 5.1</vt:lpstr>
      <vt:lpstr>Booting in UEFI Shell and Using Built-in Shell Commands</vt:lpstr>
      <vt:lpstr>Full UEFI Shell Commands/Apps</vt:lpstr>
      <vt:lpstr>5.2 Building UEFI Firmware with EDK II</vt:lpstr>
      <vt:lpstr>Exercise 5.2</vt:lpstr>
      <vt:lpstr>Exercise Outline</vt:lpstr>
      <vt:lpstr>MinnowBoard MAX Build Resources </vt:lpstr>
      <vt:lpstr>Create a Full Source Tree</vt:lpstr>
      <vt:lpstr>Apply debug patch</vt:lpstr>
      <vt:lpstr>Build MinnowBoard UEFI Firmware</vt:lpstr>
      <vt:lpstr>Read SPI Image Using CHIPSEC</vt:lpstr>
      <vt:lpstr>Flash Image Onto SPI Using CHIPSEC</vt:lpstr>
      <vt:lpstr>Changing BIOS WP in UEFI Setup</vt:lpstr>
      <vt:lpstr>Manipulating SPI Image Using Dediprog Hardware SPI Flash Programmer </vt:lpstr>
      <vt:lpstr>DediProg Software</vt:lpstr>
      <vt:lpstr>Manipulating SPI image using Bus Pirate as HW SPI Flash programmer </vt:lpstr>
      <vt:lpstr>Manipulating SPI Image Using Bus Pirate as HW SPI Flash Programmer </vt:lpstr>
      <vt:lpstr>5.3 EDK II Debug</vt:lpstr>
      <vt:lpstr>Exercise 5.3</vt:lpstr>
      <vt:lpstr>Exercise Outline</vt:lpstr>
      <vt:lpstr>Debug &amp; Release Differences</vt:lpstr>
      <vt:lpstr>Connect to UART port</vt:lpstr>
      <vt:lpstr>Configuring the Debug Host (Done) </vt:lpstr>
      <vt:lpstr>GDB on Debug Host System (Done)</vt:lpstr>
      <vt:lpstr>UEFI Firmware Debugging</vt:lpstr>
      <vt:lpstr>Source Level Debug</vt:lpstr>
      <vt:lpstr>Example: Setting Breakpoints</vt:lpstr>
      <vt:lpstr>Example: Setting Breakpoints</vt:lpstr>
      <vt:lpstr>Example: Setting Breakpoints</vt:lpstr>
      <vt:lpstr>Useful GDB commands</vt:lpstr>
      <vt:lpstr>5.4 EDK II Overview</vt:lpstr>
      <vt:lpstr>EDK II </vt:lpstr>
      <vt:lpstr>MinnowBoard Max EDKII Source Tree</vt:lpstr>
      <vt:lpstr>EDK II Packages</vt:lpstr>
      <vt:lpstr>EDKII File Extensions</vt:lpstr>
      <vt:lpstr>Platform Configuration Database (PCD)</vt:lpstr>
      <vt:lpstr>PCD Example</vt:lpstr>
      <vt:lpstr>5.5 Building UEFI Applications/Drivers</vt:lpstr>
      <vt:lpstr>Building UEFI Application</vt:lpstr>
      <vt:lpstr>Building UEFI Application</vt:lpstr>
      <vt:lpstr>UEFI Driver Wizard</vt:lpstr>
      <vt:lpstr>Building a UEFI application</vt:lpstr>
      <vt:lpstr>UEFI Shell</vt:lpstr>
      <vt:lpstr>Reading Command-Line Arguments </vt:lpstr>
      <vt:lpstr>Reading Command-Line Arguments </vt:lpstr>
      <vt:lpstr>Reading Command-Line Arguments </vt:lpstr>
      <vt:lpstr>Reading Command-Line Arguments </vt:lpstr>
      <vt:lpstr>Reading Command-Line Arguments</vt:lpstr>
      <vt:lpstr>Reading Command-Line Arguments</vt:lpstr>
      <vt:lpstr>Using UEFI Runtime Services</vt:lpstr>
      <vt:lpstr>Dependencies  </vt:lpstr>
      <vt:lpstr>Dependencies </vt:lpstr>
      <vt:lpstr>Exercise 5.4</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2015-06-15T18:48:22Z</dcterms:created>
  <dcterms:modified xsi:type="dcterms:W3CDTF">2017-05-09T16:55:25Z</dcterms:modified>
</cp:coreProperties>
</file>