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6"/>
  </p:notesMasterIdLst>
  <p:sldIdLst>
    <p:sldId id="257" r:id="rId2"/>
    <p:sldId id="393" r:id="rId3"/>
    <p:sldId id="317" r:id="rId4"/>
    <p:sldId id="260" r:id="rId5"/>
    <p:sldId id="361" r:id="rId6"/>
    <p:sldId id="362" r:id="rId7"/>
    <p:sldId id="339" r:id="rId8"/>
    <p:sldId id="334" r:id="rId9"/>
    <p:sldId id="355" r:id="rId10"/>
    <p:sldId id="335" r:id="rId11"/>
    <p:sldId id="336" r:id="rId12"/>
    <p:sldId id="337" r:id="rId13"/>
    <p:sldId id="338" r:id="rId14"/>
    <p:sldId id="345" r:id="rId15"/>
    <p:sldId id="380" r:id="rId16"/>
    <p:sldId id="357" r:id="rId17"/>
    <p:sldId id="356" r:id="rId18"/>
    <p:sldId id="381" r:id="rId19"/>
    <p:sldId id="346" r:id="rId20"/>
    <p:sldId id="347" r:id="rId21"/>
    <p:sldId id="358" r:id="rId22"/>
    <p:sldId id="349" r:id="rId23"/>
    <p:sldId id="359" r:id="rId24"/>
    <p:sldId id="360" r:id="rId25"/>
    <p:sldId id="353" r:id="rId26"/>
    <p:sldId id="377" r:id="rId27"/>
    <p:sldId id="378" r:id="rId28"/>
    <p:sldId id="376" r:id="rId29"/>
    <p:sldId id="341" r:id="rId30"/>
    <p:sldId id="365" r:id="rId31"/>
    <p:sldId id="374" r:id="rId32"/>
    <p:sldId id="366" r:id="rId33"/>
    <p:sldId id="370" r:id="rId34"/>
    <p:sldId id="371" r:id="rId35"/>
    <p:sldId id="372" r:id="rId36"/>
    <p:sldId id="391" r:id="rId37"/>
    <p:sldId id="363" r:id="rId38"/>
    <p:sldId id="342" r:id="rId39"/>
    <p:sldId id="382" r:id="rId40"/>
    <p:sldId id="392" r:id="rId41"/>
    <p:sldId id="364" r:id="rId42"/>
    <p:sldId id="369" r:id="rId43"/>
    <p:sldId id="367" r:id="rId44"/>
    <p:sldId id="368" r:id="rId45"/>
    <p:sldId id="375" r:id="rId46"/>
    <p:sldId id="383" r:id="rId47"/>
    <p:sldId id="384" r:id="rId48"/>
    <p:sldId id="385" r:id="rId49"/>
    <p:sldId id="386" r:id="rId50"/>
    <p:sldId id="387" r:id="rId51"/>
    <p:sldId id="388" r:id="rId52"/>
    <p:sldId id="389" r:id="rId53"/>
    <p:sldId id="390" r:id="rId54"/>
    <p:sldId id="39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B357A4-2A5F-4F53-A7DF-793D236F8508}">
          <p14:sldIdLst>
            <p14:sldId id="257"/>
            <p14:sldId id="393"/>
            <p14:sldId id="317"/>
            <p14:sldId id="260"/>
            <p14:sldId id="361"/>
            <p14:sldId id="362"/>
            <p14:sldId id="339"/>
            <p14:sldId id="334"/>
            <p14:sldId id="355"/>
            <p14:sldId id="335"/>
            <p14:sldId id="336"/>
            <p14:sldId id="337"/>
            <p14:sldId id="338"/>
            <p14:sldId id="345"/>
            <p14:sldId id="380"/>
            <p14:sldId id="357"/>
            <p14:sldId id="356"/>
            <p14:sldId id="381"/>
            <p14:sldId id="346"/>
            <p14:sldId id="347"/>
            <p14:sldId id="358"/>
            <p14:sldId id="349"/>
            <p14:sldId id="359"/>
            <p14:sldId id="360"/>
            <p14:sldId id="353"/>
            <p14:sldId id="377"/>
            <p14:sldId id="378"/>
            <p14:sldId id="376"/>
            <p14:sldId id="341"/>
            <p14:sldId id="365"/>
            <p14:sldId id="374"/>
            <p14:sldId id="366"/>
            <p14:sldId id="370"/>
            <p14:sldId id="371"/>
            <p14:sldId id="372"/>
            <p14:sldId id="391"/>
            <p14:sldId id="363"/>
            <p14:sldId id="342"/>
            <p14:sldId id="382"/>
            <p14:sldId id="392"/>
            <p14:sldId id="364"/>
            <p14:sldId id="369"/>
            <p14:sldId id="367"/>
            <p14:sldId id="368"/>
            <p14:sldId id="375"/>
            <p14:sldId id="383"/>
            <p14:sldId id="384"/>
            <p14:sldId id="385"/>
            <p14:sldId id="386"/>
            <p14:sldId id="387"/>
            <p14:sldId id="388"/>
            <p14:sldId id="389"/>
            <p14:sldId id="390"/>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78" autoAdjust="0"/>
  </p:normalViewPr>
  <p:slideViewPr>
    <p:cSldViewPr>
      <p:cViewPr varScale="1">
        <p:scale>
          <a:sx n="68" d="100"/>
          <a:sy n="68" d="100"/>
        </p:scale>
        <p:origin x="124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5E438-D128-48CC-A1E9-E0A1DD3BF88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5582A44C-3C84-4834-B298-99659775BAC5}">
      <dgm:prSet phldrT="[Text]" custT="1"/>
      <dgm:spPr/>
      <dgm:t>
        <a:bodyPr/>
        <a:lstStyle/>
        <a:p>
          <a:r>
            <a:rPr lang="en-US" sz="3600" dirty="0"/>
            <a:t>Phys Memory</a:t>
          </a:r>
        </a:p>
      </dgm:t>
    </dgm:pt>
    <dgm:pt modelId="{36D5F62A-EEF9-467C-B64F-74A15B95E4A9}" type="parTrans" cxnId="{9218BAF0-B865-4566-9C6E-88A2BCADD9BA}">
      <dgm:prSet/>
      <dgm:spPr/>
      <dgm:t>
        <a:bodyPr/>
        <a:lstStyle/>
        <a:p>
          <a:endParaRPr lang="en-US"/>
        </a:p>
      </dgm:t>
    </dgm:pt>
    <dgm:pt modelId="{D45343DF-D641-422C-9795-D496935D8D05}" type="sibTrans" cxnId="{9218BAF0-B865-4566-9C6E-88A2BCADD9BA}">
      <dgm:prSet/>
      <dgm:spPr/>
      <dgm:t>
        <a:bodyPr/>
        <a:lstStyle/>
        <a:p>
          <a:endParaRPr lang="en-US"/>
        </a:p>
      </dgm:t>
    </dgm:pt>
    <dgm:pt modelId="{CB2E0D75-E9DC-4294-8EC7-797DED2B21A6}">
      <dgm:prSet phldrT="[Text]" custT="1"/>
      <dgm:spPr>
        <a:solidFill>
          <a:srgbClr val="00B050"/>
        </a:solidFill>
      </dgm:spPr>
      <dgm:t>
        <a:bodyPr/>
        <a:lstStyle/>
        <a:p>
          <a:r>
            <a:rPr lang="en-US" sz="2400" dirty="0"/>
            <a:t>SMRAM</a:t>
          </a:r>
        </a:p>
        <a:p>
          <a:r>
            <a:rPr lang="en-US" sz="1600" b="1" dirty="0">
              <a:latin typeface="Courier New" pitchFamily="49" charset="0"/>
              <a:cs typeface="Courier New" pitchFamily="49" charset="0"/>
            </a:rPr>
            <a:t>CALL F000:8070</a:t>
          </a:r>
        </a:p>
      </dgm:t>
    </dgm:pt>
    <dgm:pt modelId="{9BD86569-B300-4EDD-8709-9A5C002A8B49}" type="parTrans" cxnId="{12E914E8-F095-463F-8AF2-7996D26ECC73}">
      <dgm:prSet/>
      <dgm:spPr/>
      <dgm:t>
        <a:bodyPr/>
        <a:lstStyle/>
        <a:p>
          <a:endParaRPr lang="en-US"/>
        </a:p>
      </dgm:t>
    </dgm:pt>
    <dgm:pt modelId="{453A404D-EABA-4B30-9762-7BAD7871F4F0}" type="sibTrans" cxnId="{12E914E8-F095-463F-8AF2-7996D26ECC73}">
      <dgm:prSet/>
      <dgm:spPr/>
      <dgm:t>
        <a:bodyPr/>
        <a:lstStyle/>
        <a:p>
          <a:endParaRPr lang="en-US"/>
        </a:p>
      </dgm:t>
    </dgm:pt>
    <dgm:pt modelId="{B8BFFE7E-C84B-4B8C-8BA0-DBF65A42F044}">
      <dgm:prSet phldrT="[Text]"/>
      <dgm:spPr>
        <a:solidFill>
          <a:srgbClr val="00B050"/>
        </a:solidFill>
      </dgm:spPr>
      <dgm:t>
        <a:bodyPr/>
        <a:lstStyle/>
        <a:p>
          <a:r>
            <a:rPr lang="en-US" dirty="0"/>
            <a:t>Legacy BIOS Shadow</a:t>
          </a:r>
        </a:p>
        <a:p>
          <a:r>
            <a:rPr lang="en-US" dirty="0"/>
            <a:t>(F/ E-segments)</a:t>
          </a:r>
        </a:p>
        <a:p>
          <a:r>
            <a:rPr lang="en-US" dirty="0"/>
            <a:t>PA = 0xF0000</a:t>
          </a:r>
        </a:p>
        <a:p>
          <a:endParaRPr lang="en-US" dirty="0"/>
        </a:p>
        <a:p>
          <a:endParaRPr lang="en-US" dirty="0"/>
        </a:p>
      </dgm:t>
    </dgm:pt>
    <dgm:pt modelId="{45629F59-C98D-497B-B315-51F39962A232}" type="parTrans" cxnId="{BA6040F5-069C-448A-AC29-4B5908368698}">
      <dgm:prSet/>
      <dgm:spPr/>
      <dgm:t>
        <a:bodyPr/>
        <a:lstStyle/>
        <a:p>
          <a:endParaRPr lang="en-US"/>
        </a:p>
      </dgm:t>
    </dgm:pt>
    <dgm:pt modelId="{964976EC-22EF-4B37-8F5C-1005ACA021D1}" type="sibTrans" cxnId="{BA6040F5-069C-448A-AC29-4B5908368698}">
      <dgm:prSet/>
      <dgm:spPr/>
      <dgm:t>
        <a:bodyPr/>
        <a:lstStyle/>
        <a:p>
          <a:endParaRPr lang="en-US"/>
        </a:p>
      </dgm:t>
    </dgm:pt>
    <dgm:pt modelId="{C3EC506B-D0CD-4B79-AB7A-47F738EBC6B2}" type="pres">
      <dgm:prSet presAssocID="{B5C5E438-D128-48CC-A1E9-E0A1DD3BF88B}" presName="theList" presStyleCnt="0">
        <dgm:presLayoutVars>
          <dgm:dir/>
          <dgm:animLvl val="lvl"/>
          <dgm:resizeHandles val="exact"/>
        </dgm:presLayoutVars>
      </dgm:prSet>
      <dgm:spPr/>
    </dgm:pt>
    <dgm:pt modelId="{D7591212-2CD3-4B3D-8601-A62DACD08F36}" type="pres">
      <dgm:prSet presAssocID="{5582A44C-3C84-4834-B298-99659775BAC5}" presName="compNode" presStyleCnt="0"/>
      <dgm:spPr/>
    </dgm:pt>
    <dgm:pt modelId="{A87FAD9A-28AF-4542-ADA2-4DBF96AA359D}" type="pres">
      <dgm:prSet presAssocID="{5582A44C-3C84-4834-B298-99659775BAC5}" presName="aNode" presStyleLbl="bgShp" presStyleIdx="0" presStyleCnt="1"/>
      <dgm:spPr/>
    </dgm:pt>
    <dgm:pt modelId="{F484408A-3564-4C62-8AF6-F73E0AE6D5D5}" type="pres">
      <dgm:prSet presAssocID="{5582A44C-3C84-4834-B298-99659775BAC5}" presName="textNode" presStyleLbl="bgShp" presStyleIdx="0" presStyleCnt="1"/>
      <dgm:spPr/>
    </dgm:pt>
    <dgm:pt modelId="{01B32A16-D702-43EF-9E72-C485EA6BD9B3}" type="pres">
      <dgm:prSet presAssocID="{5582A44C-3C84-4834-B298-99659775BAC5}" presName="compChildNode" presStyleCnt="0"/>
      <dgm:spPr/>
    </dgm:pt>
    <dgm:pt modelId="{EDC12B83-2F96-4275-9EAC-461BF2F42D42}" type="pres">
      <dgm:prSet presAssocID="{5582A44C-3C84-4834-B298-99659775BAC5}" presName="theInnerList" presStyleCnt="0"/>
      <dgm:spPr/>
    </dgm:pt>
    <dgm:pt modelId="{5E8763AD-7086-4C5B-B1DD-CB9B6497CC6F}" type="pres">
      <dgm:prSet presAssocID="{CB2E0D75-E9DC-4294-8EC7-797DED2B21A6}" presName="childNode" presStyleLbl="node1" presStyleIdx="0" presStyleCnt="2" custLinFactY="-20998" custLinFactNeighborY="-100000">
        <dgm:presLayoutVars>
          <dgm:bulletEnabled val="1"/>
        </dgm:presLayoutVars>
      </dgm:prSet>
      <dgm:spPr/>
    </dgm:pt>
    <dgm:pt modelId="{CF1CE187-9929-4EDC-B4C2-95D1519C026F}" type="pres">
      <dgm:prSet presAssocID="{CB2E0D75-E9DC-4294-8EC7-797DED2B21A6}" presName="aSpace2" presStyleCnt="0"/>
      <dgm:spPr/>
    </dgm:pt>
    <dgm:pt modelId="{BE494EC0-CA41-4FE5-A51D-81F3756C4152}" type="pres">
      <dgm:prSet presAssocID="{B8BFFE7E-C84B-4B8C-8BA0-DBF65A42F044}" presName="childNode" presStyleLbl="node1" presStyleIdx="1" presStyleCnt="2" custScaleY="203476" custLinFactNeighborY="46996">
        <dgm:presLayoutVars>
          <dgm:bulletEnabled val="1"/>
        </dgm:presLayoutVars>
      </dgm:prSet>
      <dgm:spPr/>
    </dgm:pt>
  </dgm:ptLst>
  <dgm:cxnLst>
    <dgm:cxn modelId="{4C83358C-5C12-41C3-BB6C-22D988DFA403}" type="presOf" srcId="{5582A44C-3C84-4834-B298-99659775BAC5}" destId="{A87FAD9A-28AF-4542-ADA2-4DBF96AA359D}" srcOrd="0" destOrd="0" presId="urn:microsoft.com/office/officeart/2005/8/layout/lProcess2"/>
    <dgm:cxn modelId="{4A4EA71C-1495-49A5-B4A9-B1400DE31C92}" type="presOf" srcId="{5582A44C-3C84-4834-B298-99659775BAC5}" destId="{F484408A-3564-4C62-8AF6-F73E0AE6D5D5}" srcOrd="1" destOrd="0" presId="urn:microsoft.com/office/officeart/2005/8/layout/lProcess2"/>
    <dgm:cxn modelId="{BA6040F5-069C-448A-AC29-4B5908368698}" srcId="{5582A44C-3C84-4834-B298-99659775BAC5}" destId="{B8BFFE7E-C84B-4B8C-8BA0-DBF65A42F044}" srcOrd="1" destOrd="0" parTransId="{45629F59-C98D-497B-B315-51F39962A232}" sibTransId="{964976EC-22EF-4B37-8F5C-1005ACA021D1}"/>
    <dgm:cxn modelId="{9218BAF0-B865-4566-9C6E-88A2BCADD9BA}" srcId="{B5C5E438-D128-48CC-A1E9-E0A1DD3BF88B}" destId="{5582A44C-3C84-4834-B298-99659775BAC5}" srcOrd="0" destOrd="0" parTransId="{36D5F62A-EEF9-467C-B64F-74A15B95E4A9}" sibTransId="{D45343DF-D641-422C-9795-D496935D8D05}"/>
    <dgm:cxn modelId="{ABF0CB53-D747-499D-917C-EC1AD4DD4382}" type="presOf" srcId="{CB2E0D75-E9DC-4294-8EC7-797DED2B21A6}" destId="{5E8763AD-7086-4C5B-B1DD-CB9B6497CC6F}" srcOrd="0" destOrd="0" presId="urn:microsoft.com/office/officeart/2005/8/layout/lProcess2"/>
    <dgm:cxn modelId="{12E914E8-F095-463F-8AF2-7996D26ECC73}" srcId="{5582A44C-3C84-4834-B298-99659775BAC5}" destId="{CB2E0D75-E9DC-4294-8EC7-797DED2B21A6}" srcOrd="0" destOrd="0" parTransId="{9BD86569-B300-4EDD-8709-9A5C002A8B49}" sibTransId="{453A404D-EABA-4B30-9762-7BAD7871F4F0}"/>
    <dgm:cxn modelId="{517BC5AC-0064-4351-BE6D-257B3AA96CF1}" type="presOf" srcId="{B5C5E438-D128-48CC-A1E9-E0A1DD3BF88B}" destId="{C3EC506B-D0CD-4B79-AB7A-47F738EBC6B2}" srcOrd="0" destOrd="0" presId="urn:microsoft.com/office/officeart/2005/8/layout/lProcess2"/>
    <dgm:cxn modelId="{E9225CC6-4BEC-495D-B3DE-763DE514A21F}" type="presOf" srcId="{B8BFFE7E-C84B-4B8C-8BA0-DBF65A42F044}" destId="{BE494EC0-CA41-4FE5-A51D-81F3756C4152}" srcOrd="0" destOrd="0" presId="urn:microsoft.com/office/officeart/2005/8/layout/lProcess2"/>
    <dgm:cxn modelId="{584C8618-352B-46F2-B792-EBF8243DE678}" type="presParOf" srcId="{C3EC506B-D0CD-4B79-AB7A-47F738EBC6B2}" destId="{D7591212-2CD3-4B3D-8601-A62DACD08F36}" srcOrd="0" destOrd="0" presId="urn:microsoft.com/office/officeart/2005/8/layout/lProcess2"/>
    <dgm:cxn modelId="{C4CF0A78-0FA0-435D-8F6C-2E6DFB57FF8E}" type="presParOf" srcId="{D7591212-2CD3-4B3D-8601-A62DACD08F36}" destId="{A87FAD9A-28AF-4542-ADA2-4DBF96AA359D}" srcOrd="0" destOrd="0" presId="urn:microsoft.com/office/officeart/2005/8/layout/lProcess2"/>
    <dgm:cxn modelId="{D40A3A45-73CF-43F9-B42B-7B5AE4F66FFF}" type="presParOf" srcId="{D7591212-2CD3-4B3D-8601-A62DACD08F36}" destId="{F484408A-3564-4C62-8AF6-F73E0AE6D5D5}" srcOrd="1" destOrd="0" presId="urn:microsoft.com/office/officeart/2005/8/layout/lProcess2"/>
    <dgm:cxn modelId="{2B94ACED-3ABF-4E13-965F-0EB9890F4C5B}" type="presParOf" srcId="{D7591212-2CD3-4B3D-8601-A62DACD08F36}" destId="{01B32A16-D702-43EF-9E72-C485EA6BD9B3}" srcOrd="2" destOrd="0" presId="urn:microsoft.com/office/officeart/2005/8/layout/lProcess2"/>
    <dgm:cxn modelId="{90AD1C00-23B2-4D2E-8AA5-184FB4DA4B42}" type="presParOf" srcId="{01B32A16-D702-43EF-9E72-C485EA6BD9B3}" destId="{EDC12B83-2F96-4275-9EAC-461BF2F42D42}" srcOrd="0" destOrd="0" presId="urn:microsoft.com/office/officeart/2005/8/layout/lProcess2"/>
    <dgm:cxn modelId="{E3E5C04A-05E6-441E-9586-C67A52989FBC}" type="presParOf" srcId="{EDC12B83-2F96-4275-9EAC-461BF2F42D42}" destId="{5E8763AD-7086-4C5B-B1DD-CB9B6497CC6F}" srcOrd="0" destOrd="0" presId="urn:microsoft.com/office/officeart/2005/8/layout/lProcess2"/>
    <dgm:cxn modelId="{8B2D03BE-5851-4A68-9FB9-4EB6E137451F}" type="presParOf" srcId="{EDC12B83-2F96-4275-9EAC-461BF2F42D42}" destId="{CF1CE187-9929-4EDC-B4C2-95D1519C026F}" srcOrd="1" destOrd="0" presId="urn:microsoft.com/office/officeart/2005/8/layout/lProcess2"/>
    <dgm:cxn modelId="{BA0B72CA-CAA7-477A-95E5-B6DC4D4237E0}" type="presParOf" srcId="{EDC12B83-2F96-4275-9EAC-461BF2F42D42}" destId="{BE494EC0-CA41-4FE5-A51D-81F3756C4152}"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5E438-D128-48CC-A1E9-E0A1DD3BF88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5582A44C-3C84-4834-B298-99659775BAC5}">
      <dgm:prSet phldrT="[Text]" custT="1"/>
      <dgm:spPr/>
      <dgm:t>
        <a:bodyPr/>
        <a:lstStyle/>
        <a:p>
          <a:r>
            <a:rPr lang="en-US" sz="3600" dirty="0"/>
            <a:t>Phys Memory</a:t>
          </a:r>
        </a:p>
      </dgm:t>
    </dgm:pt>
    <dgm:pt modelId="{36D5F62A-EEF9-467C-B64F-74A15B95E4A9}" type="parTrans" cxnId="{9218BAF0-B865-4566-9C6E-88A2BCADD9BA}">
      <dgm:prSet/>
      <dgm:spPr/>
      <dgm:t>
        <a:bodyPr/>
        <a:lstStyle/>
        <a:p>
          <a:endParaRPr lang="en-US" sz="1600"/>
        </a:p>
      </dgm:t>
    </dgm:pt>
    <dgm:pt modelId="{D45343DF-D641-422C-9795-D496935D8D05}" type="sibTrans" cxnId="{9218BAF0-B865-4566-9C6E-88A2BCADD9BA}">
      <dgm:prSet/>
      <dgm:spPr/>
      <dgm:t>
        <a:bodyPr/>
        <a:lstStyle/>
        <a:p>
          <a:endParaRPr lang="en-US" sz="1600"/>
        </a:p>
      </dgm:t>
    </dgm:pt>
    <dgm:pt modelId="{CB2E0D75-E9DC-4294-8EC7-797DED2B21A6}">
      <dgm:prSet phldrT="[Text]" custT="1"/>
      <dgm:spPr>
        <a:solidFill>
          <a:srgbClr val="00B050"/>
        </a:solidFill>
      </dgm:spPr>
      <dgm:t>
        <a:bodyPr/>
        <a:lstStyle/>
        <a:p>
          <a:r>
            <a:rPr lang="en-US" sz="2000" dirty="0"/>
            <a:t>SMRAM</a:t>
          </a:r>
        </a:p>
        <a:p>
          <a:endParaRPr lang="en-US" sz="2000" dirty="0"/>
        </a:p>
        <a:p>
          <a:r>
            <a:rPr lang="en-US" sz="1400" b="1" dirty="0" err="1">
              <a:latin typeface="Courier New" pitchFamily="49" charset="0"/>
              <a:cs typeface="Courier New" pitchFamily="49" charset="0"/>
            </a:rPr>
            <a:t>mov</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ACPINV+x</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rax</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call *0x18(%</a:t>
          </a:r>
          <a:r>
            <a:rPr lang="en-US" sz="1400" b="1" dirty="0" err="1">
              <a:latin typeface="Courier New" pitchFamily="49" charset="0"/>
              <a:cs typeface="Courier New" pitchFamily="49" charset="0"/>
            </a:rPr>
            <a:t>rax</a:t>
          </a:r>
          <a:r>
            <a:rPr lang="en-US" sz="1400" b="1" dirty="0">
              <a:latin typeface="Courier New" pitchFamily="49" charset="0"/>
              <a:cs typeface="Courier New" pitchFamily="49" charset="0"/>
            </a:rPr>
            <a:t>)</a:t>
          </a:r>
        </a:p>
      </dgm:t>
    </dgm:pt>
    <dgm:pt modelId="{9BD86569-B300-4EDD-8709-9A5C002A8B49}" type="parTrans" cxnId="{12E914E8-F095-463F-8AF2-7996D26ECC73}">
      <dgm:prSet/>
      <dgm:spPr/>
      <dgm:t>
        <a:bodyPr/>
        <a:lstStyle/>
        <a:p>
          <a:endParaRPr lang="en-US" sz="1600"/>
        </a:p>
      </dgm:t>
    </dgm:pt>
    <dgm:pt modelId="{453A404D-EABA-4B30-9762-7BAD7871F4F0}" type="sibTrans" cxnId="{12E914E8-F095-463F-8AF2-7996D26ECC73}">
      <dgm:prSet/>
      <dgm:spPr/>
      <dgm:t>
        <a:bodyPr/>
        <a:lstStyle/>
        <a:p>
          <a:endParaRPr lang="en-US" sz="1600"/>
        </a:p>
      </dgm:t>
    </dgm:pt>
    <dgm:pt modelId="{B8BFFE7E-C84B-4B8C-8BA0-DBF65A42F044}">
      <dgm:prSet phldrT="[Text]" custT="1"/>
      <dgm:spPr>
        <a:solidFill>
          <a:srgbClr val="00B050"/>
        </a:solidFill>
      </dgm:spPr>
      <dgm:t>
        <a:bodyPr/>
        <a:lstStyle/>
        <a:p>
          <a:r>
            <a:rPr lang="en-US" sz="1800" dirty="0"/>
            <a:t>ACPI NV Area</a:t>
          </a:r>
        </a:p>
        <a:p>
          <a:endParaRPr lang="en-US" sz="1800" dirty="0"/>
        </a:p>
        <a:p>
          <a:endParaRPr lang="en-US" sz="1800" dirty="0"/>
        </a:p>
      </dgm:t>
    </dgm:pt>
    <dgm:pt modelId="{45629F59-C98D-497B-B315-51F39962A232}" type="parTrans" cxnId="{BA6040F5-069C-448A-AC29-4B5908368698}">
      <dgm:prSet/>
      <dgm:spPr/>
      <dgm:t>
        <a:bodyPr/>
        <a:lstStyle/>
        <a:p>
          <a:endParaRPr lang="en-US" sz="1600"/>
        </a:p>
      </dgm:t>
    </dgm:pt>
    <dgm:pt modelId="{964976EC-22EF-4B37-8F5C-1005ACA021D1}" type="sibTrans" cxnId="{BA6040F5-069C-448A-AC29-4B5908368698}">
      <dgm:prSet/>
      <dgm:spPr/>
      <dgm:t>
        <a:bodyPr/>
        <a:lstStyle/>
        <a:p>
          <a:endParaRPr lang="en-US" sz="1600"/>
        </a:p>
      </dgm:t>
    </dgm:pt>
    <dgm:pt modelId="{C3EC506B-D0CD-4B79-AB7A-47F738EBC6B2}" type="pres">
      <dgm:prSet presAssocID="{B5C5E438-D128-48CC-A1E9-E0A1DD3BF88B}" presName="theList" presStyleCnt="0">
        <dgm:presLayoutVars>
          <dgm:dir/>
          <dgm:animLvl val="lvl"/>
          <dgm:resizeHandles val="exact"/>
        </dgm:presLayoutVars>
      </dgm:prSet>
      <dgm:spPr/>
    </dgm:pt>
    <dgm:pt modelId="{D7591212-2CD3-4B3D-8601-A62DACD08F36}" type="pres">
      <dgm:prSet presAssocID="{5582A44C-3C84-4834-B298-99659775BAC5}" presName="compNode" presStyleCnt="0"/>
      <dgm:spPr/>
    </dgm:pt>
    <dgm:pt modelId="{A87FAD9A-28AF-4542-ADA2-4DBF96AA359D}" type="pres">
      <dgm:prSet presAssocID="{5582A44C-3C84-4834-B298-99659775BAC5}" presName="aNode" presStyleLbl="bgShp" presStyleIdx="0" presStyleCnt="1"/>
      <dgm:spPr/>
    </dgm:pt>
    <dgm:pt modelId="{F484408A-3564-4C62-8AF6-F73E0AE6D5D5}" type="pres">
      <dgm:prSet presAssocID="{5582A44C-3C84-4834-B298-99659775BAC5}" presName="textNode" presStyleLbl="bgShp" presStyleIdx="0" presStyleCnt="1"/>
      <dgm:spPr/>
    </dgm:pt>
    <dgm:pt modelId="{01B32A16-D702-43EF-9E72-C485EA6BD9B3}" type="pres">
      <dgm:prSet presAssocID="{5582A44C-3C84-4834-B298-99659775BAC5}" presName="compChildNode" presStyleCnt="0"/>
      <dgm:spPr/>
    </dgm:pt>
    <dgm:pt modelId="{EDC12B83-2F96-4275-9EAC-461BF2F42D42}" type="pres">
      <dgm:prSet presAssocID="{5582A44C-3C84-4834-B298-99659775BAC5}" presName="theInnerList" presStyleCnt="0"/>
      <dgm:spPr/>
    </dgm:pt>
    <dgm:pt modelId="{5E8763AD-7086-4C5B-B1DD-CB9B6497CC6F}" type="pres">
      <dgm:prSet presAssocID="{CB2E0D75-E9DC-4294-8EC7-797DED2B21A6}" presName="childNode" presStyleLbl="node1" presStyleIdx="0" presStyleCnt="2" custScaleY="67882" custLinFactY="-1553" custLinFactNeighborY="-100000">
        <dgm:presLayoutVars>
          <dgm:bulletEnabled val="1"/>
        </dgm:presLayoutVars>
      </dgm:prSet>
      <dgm:spPr/>
    </dgm:pt>
    <dgm:pt modelId="{CF1CE187-9929-4EDC-B4C2-95D1519C026F}" type="pres">
      <dgm:prSet presAssocID="{CB2E0D75-E9DC-4294-8EC7-797DED2B21A6}" presName="aSpace2" presStyleCnt="0"/>
      <dgm:spPr/>
    </dgm:pt>
    <dgm:pt modelId="{BE494EC0-CA41-4FE5-A51D-81F3756C4152}" type="pres">
      <dgm:prSet presAssocID="{B8BFFE7E-C84B-4B8C-8BA0-DBF65A42F044}" presName="childNode" presStyleLbl="node1" presStyleIdx="1" presStyleCnt="2" custScaleY="54142" custLinFactY="-10917" custLinFactNeighborX="394" custLinFactNeighborY="-100000">
        <dgm:presLayoutVars>
          <dgm:bulletEnabled val="1"/>
        </dgm:presLayoutVars>
      </dgm:prSet>
      <dgm:spPr/>
    </dgm:pt>
  </dgm:ptLst>
  <dgm:cxnLst>
    <dgm:cxn modelId="{026547FF-6B82-4B3A-A0C1-5E7CCC4823F1}" type="presOf" srcId="{5582A44C-3C84-4834-B298-99659775BAC5}" destId="{A87FAD9A-28AF-4542-ADA2-4DBF96AA359D}" srcOrd="0" destOrd="0" presId="urn:microsoft.com/office/officeart/2005/8/layout/lProcess2"/>
    <dgm:cxn modelId="{FA4B8B75-3847-4487-B8EA-061801498312}" type="presOf" srcId="{B5C5E438-D128-48CC-A1E9-E0A1DD3BF88B}" destId="{C3EC506B-D0CD-4B79-AB7A-47F738EBC6B2}" srcOrd="0" destOrd="0" presId="urn:microsoft.com/office/officeart/2005/8/layout/lProcess2"/>
    <dgm:cxn modelId="{F95C3DE5-8695-472E-9886-E1035C817548}" type="presOf" srcId="{B8BFFE7E-C84B-4B8C-8BA0-DBF65A42F044}" destId="{BE494EC0-CA41-4FE5-A51D-81F3756C4152}" srcOrd="0" destOrd="0" presId="urn:microsoft.com/office/officeart/2005/8/layout/lProcess2"/>
    <dgm:cxn modelId="{BA6040F5-069C-448A-AC29-4B5908368698}" srcId="{5582A44C-3C84-4834-B298-99659775BAC5}" destId="{B8BFFE7E-C84B-4B8C-8BA0-DBF65A42F044}" srcOrd="1" destOrd="0" parTransId="{45629F59-C98D-497B-B315-51F39962A232}" sibTransId="{964976EC-22EF-4B37-8F5C-1005ACA021D1}"/>
    <dgm:cxn modelId="{5FF5D0DE-395C-428D-9314-1A8A2349B014}" type="presOf" srcId="{CB2E0D75-E9DC-4294-8EC7-797DED2B21A6}" destId="{5E8763AD-7086-4C5B-B1DD-CB9B6497CC6F}" srcOrd="0" destOrd="0" presId="urn:microsoft.com/office/officeart/2005/8/layout/lProcess2"/>
    <dgm:cxn modelId="{9218BAF0-B865-4566-9C6E-88A2BCADD9BA}" srcId="{B5C5E438-D128-48CC-A1E9-E0A1DD3BF88B}" destId="{5582A44C-3C84-4834-B298-99659775BAC5}" srcOrd="0" destOrd="0" parTransId="{36D5F62A-EEF9-467C-B64F-74A15B95E4A9}" sibTransId="{D45343DF-D641-422C-9795-D496935D8D05}"/>
    <dgm:cxn modelId="{9BE74292-DAD1-40C2-AF99-0AA1A2CD65C0}" type="presOf" srcId="{5582A44C-3C84-4834-B298-99659775BAC5}" destId="{F484408A-3564-4C62-8AF6-F73E0AE6D5D5}" srcOrd="1" destOrd="0" presId="urn:microsoft.com/office/officeart/2005/8/layout/lProcess2"/>
    <dgm:cxn modelId="{12E914E8-F095-463F-8AF2-7996D26ECC73}" srcId="{5582A44C-3C84-4834-B298-99659775BAC5}" destId="{CB2E0D75-E9DC-4294-8EC7-797DED2B21A6}" srcOrd="0" destOrd="0" parTransId="{9BD86569-B300-4EDD-8709-9A5C002A8B49}" sibTransId="{453A404D-EABA-4B30-9762-7BAD7871F4F0}"/>
    <dgm:cxn modelId="{F547899F-E78F-4AC5-9EC3-6E0739351C1F}" type="presParOf" srcId="{C3EC506B-D0CD-4B79-AB7A-47F738EBC6B2}" destId="{D7591212-2CD3-4B3D-8601-A62DACD08F36}" srcOrd="0" destOrd="0" presId="urn:microsoft.com/office/officeart/2005/8/layout/lProcess2"/>
    <dgm:cxn modelId="{64EDDF7B-4EAD-42A1-B97A-86D1CAE5A21C}" type="presParOf" srcId="{D7591212-2CD3-4B3D-8601-A62DACD08F36}" destId="{A87FAD9A-28AF-4542-ADA2-4DBF96AA359D}" srcOrd="0" destOrd="0" presId="urn:microsoft.com/office/officeart/2005/8/layout/lProcess2"/>
    <dgm:cxn modelId="{0D9036EC-C136-4311-AC00-E275CD0A5C8C}" type="presParOf" srcId="{D7591212-2CD3-4B3D-8601-A62DACD08F36}" destId="{F484408A-3564-4C62-8AF6-F73E0AE6D5D5}" srcOrd="1" destOrd="0" presId="urn:microsoft.com/office/officeart/2005/8/layout/lProcess2"/>
    <dgm:cxn modelId="{7316517B-82C9-4EC3-B364-0EC67CB92C07}" type="presParOf" srcId="{D7591212-2CD3-4B3D-8601-A62DACD08F36}" destId="{01B32A16-D702-43EF-9E72-C485EA6BD9B3}" srcOrd="2" destOrd="0" presId="urn:microsoft.com/office/officeart/2005/8/layout/lProcess2"/>
    <dgm:cxn modelId="{C0D93E82-6013-4782-86AD-94BC5AE56557}" type="presParOf" srcId="{01B32A16-D702-43EF-9E72-C485EA6BD9B3}" destId="{EDC12B83-2F96-4275-9EAC-461BF2F42D42}" srcOrd="0" destOrd="0" presId="urn:microsoft.com/office/officeart/2005/8/layout/lProcess2"/>
    <dgm:cxn modelId="{ADCA36C3-BB6A-4421-9E71-9F6D7E1191BC}" type="presParOf" srcId="{EDC12B83-2F96-4275-9EAC-461BF2F42D42}" destId="{5E8763AD-7086-4C5B-B1DD-CB9B6497CC6F}" srcOrd="0" destOrd="0" presId="urn:microsoft.com/office/officeart/2005/8/layout/lProcess2"/>
    <dgm:cxn modelId="{296D6234-EFC7-49D2-B8E5-961486A33C9E}" type="presParOf" srcId="{EDC12B83-2F96-4275-9EAC-461BF2F42D42}" destId="{CF1CE187-9929-4EDC-B4C2-95D1519C026F}" srcOrd="1" destOrd="0" presId="urn:microsoft.com/office/officeart/2005/8/layout/lProcess2"/>
    <dgm:cxn modelId="{56074378-F5BB-41A7-9390-989EB60581D8}" type="presParOf" srcId="{EDC12B83-2F96-4275-9EAC-461BF2F42D42}" destId="{BE494EC0-CA41-4FE5-A51D-81F3756C4152}"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FAD9A-28AF-4542-ADA2-4DBF96AA359D}">
      <dsp:nvSpPr>
        <dsp:cNvPr id="0" name=""/>
        <dsp:cNvSpPr/>
      </dsp:nvSpPr>
      <dsp:spPr>
        <a:xfrm>
          <a:off x="0" y="0"/>
          <a:ext cx="3331779" cy="49932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Phys Memory</a:t>
          </a:r>
        </a:p>
      </dsp:txBody>
      <dsp:txXfrm>
        <a:off x="0" y="0"/>
        <a:ext cx="3331779" cy="1497987"/>
      </dsp:txXfrm>
    </dsp:sp>
    <dsp:sp modelId="{5E8763AD-7086-4C5B-B1DD-CB9B6497CC6F}">
      <dsp:nvSpPr>
        <dsp:cNvPr id="0" name=""/>
        <dsp:cNvSpPr/>
      </dsp:nvSpPr>
      <dsp:spPr>
        <a:xfrm>
          <a:off x="333177" y="1128543"/>
          <a:ext cx="2665423" cy="1017431"/>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SMRAM</a:t>
          </a:r>
        </a:p>
        <a:p>
          <a:pPr marL="0" lvl="0" indent="0" algn="ctr" defTabSz="1066800">
            <a:lnSpc>
              <a:spcPct val="90000"/>
            </a:lnSpc>
            <a:spcBef>
              <a:spcPct val="0"/>
            </a:spcBef>
            <a:spcAft>
              <a:spcPct val="35000"/>
            </a:spcAft>
            <a:buNone/>
          </a:pPr>
          <a:r>
            <a:rPr lang="en-US" sz="1600" b="1" kern="1200" dirty="0">
              <a:latin typeface="Courier New" pitchFamily="49" charset="0"/>
              <a:cs typeface="Courier New" pitchFamily="49" charset="0"/>
            </a:rPr>
            <a:t>CALL F000:8070</a:t>
          </a:r>
        </a:p>
      </dsp:txBody>
      <dsp:txXfrm>
        <a:off x="362977" y="1158343"/>
        <a:ext cx="2605823" cy="957831"/>
      </dsp:txXfrm>
    </dsp:sp>
    <dsp:sp modelId="{BE494EC0-CA41-4FE5-A51D-81F3756C4152}">
      <dsp:nvSpPr>
        <dsp:cNvPr id="0" name=""/>
        <dsp:cNvSpPr/>
      </dsp:nvSpPr>
      <dsp:spPr>
        <a:xfrm>
          <a:off x="333177" y="2746233"/>
          <a:ext cx="2665423" cy="207022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Legacy BIOS Shadow</a:t>
          </a:r>
        </a:p>
        <a:p>
          <a:pPr marL="0" lvl="0" indent="0" algn="ctr" defTabSz="844550">
            <a:lnSpc>
              <a:spcPct val="90000"/>
            </a:lnSpc>
            <a:spcBef>
              <a:spcPct val="0"/>
            </a:spcBef>
            <a:spcAft>
              <a:spcPct val="35000"/>
            </a:spcAft>
            <a:buNone/>
          </a:pPr>
          <a:r>
            <a:rPr lang="en-US" sz="1900" kern="1200" dirty="0"/>
            <a:t>(F/ E-segments)</a:t>
          </a:r>
        </a:p>
        <a:p>
          <a:pPr marL="0" lvl="0" indent="0" algn="ctr" defTabSz="844550">
            <a:lnSpc>
              <a:spcPct val="90000"/>
            </a:lnSpc>
            <a:spcBef>
              <a:spcPct val="0"/>
            </a:spcBef>
            <a:spcAft>
              <a:spcPct val="35000"/>
            </a:spcAft>
            <a:buNone/>
          </a:pPr>
          <a:r>
            <a:rPr lang="en-US" sz="1900" kern="1200" dirty="0"/>
            <a:t>PA = 0xF0000</a:t>
          </a:r>
        </a:p>
        <a:p>
          <a:pPr marL="0" lvl="0" indent="0" algn="ctr" defTabSz="844550">
            <a:lnSpc>
              <a:spcPct val="90000"/>
            </a:lnSpc>
            <a:spcBef>
              <a:spcPct val="0"/>
            </a:spcBef>
            <a:spcAft>
              <a:spcPct val="35000"/>
            </a:spcAft>
            <a:buNone/>
          </a:pPr>
          <a:endParaRPr lang="en-US" sz="1900" kern="1200" dirty="0"/>
        </a:p>
        <a:p>
          <a:pPr marL="0" lvl="0" indent="0" algn="ctr" defTabSz="844550">
            <a:lnSpc>
              <a:spcPct val="90000"/>
            </a:lnSpc>
            <a:spcBef>
              <a:spcPct val="0"/>
            </a:spcBef>
            <a:spcAft>
              <a:spcPct val="35000"/>
            </a:spcAft>
            <a:buNone/>
          </a:pPr>
          <a:endParaRPr lang="en-US" sz="1900" kern="1200" dirty="0"/>
        </a:p>
      </dsp:txBody>
      <dsp:txXfrm>
        <a:off x="393812" y="2806868"/>
        <a:ext cx="2544153" cy="1948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FAD9A-28AF-4542-ADA2-4DBF96AA359D}">
      <dsp:nvSpPr>
        <dsp:cNvPr id="0" name=""/>
        <dsp:cNvSpPr/>
      </dsp:nvSpPr>
      <dsp:spPr>
        <a:xfrm>
          <a:off x="0" y="0"/>
          <a:ext cx="3331779" cy="5223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Phys Memory</a:t>
          </a:r>
        </a:p>
      </dsp:txBody>
      <dsp:txXfrm>
        <a:off x="0" y="0"/>
        <a:ext cx="3331779" cy="1567094"/>
      </dsp:txXfrm>
    </dsp:sp>
    <dsp:sp modelId="{5E8763AD-7086-4C5B-B1DD-CB9B6497CC6F}">
      <dsp:nvSpPr>
        <dsp:cNvPr id="0" name=""/>
        <dsp:cNvSpPr/>
      </dsp:nvSpPr>
      <dsp:spPr>
        <a:xfrm>
          <a:off x="333177" y="1149197"/>
          <a:ext cx="2665423" cy="1676865"/>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SMRAM</a:t>
          </a:r>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1400" b="1" kern="1200" dirty="0" err="1">
              <a:latin typeface="Courier New" pitchFamily="49" charset="0"/>
              <a:cs typeface="Courier New" pitchFamily="49" charset="0"/>
            </a:rPr>
            <a:t>mov</a:t>
          </a:r>
          <a:r>
            <a:rPr lang="en-US" sz="1400" b="1" kern="1200" dirty="0">
              <a:latin typeface="Courier New" pitchFamily="49" charset="0"/>
              <a:cs typeface="Courier New" pitchFamily="49" charset="0"/>
            </a:rPr>
            <a:t> </a:t>
          </a:r>
          <a:r>
            <a:rPr lang="en-US" sz="1400" b="1" kern="1200" dirty="0" err="1">
              <a:latin typeface="Courier New" pitchFamily="49" charset="0"/>
              <a:cs typeface="Courier New" pitchFamily="49" charset="0"/>
            </a:rPr>
            <a:t>ACPINV+x</a:t>
          </a:r>
          <a:r>
            <a:rPr lang="en-US" sz="1400" b="1" kern="1200" dirty="0">
              <a:latin typeface="Courier New" pitchFamily="49" charset="0"/>
              <a:cs typeface="Courier New" pitchFamily="49" charset="0"/>
            </a:rPr>
            <a:t>, %</a:t>
          </a:r>
          <a:r>
            <a:rPr lang="en-US" sz="1400" b="1" kern="1200" dirty="0" err="1">
              <a:latin typeface="Courier New" pitchFamily="49" charset="0"/>
              <a:cs typeface="Courier New" pitchFamily="49" charset="0"/>
            </a:rPr>
            <a:t>rax</a:t>
          </a:r>
          <a:endParaRPr lang="en-US" sz="1400" b="1" kern="1200" dirty="0">
            <a:latin typeface="Courier New" pitchFamily="49" charset="0"/>
            <a:cs typeface="Courier New" pitchFamily="49" charset="0"/>
          </a:endParaRPr>
        </a:p>
        <a:p>
          <a:pPr marL="0" lvl="0" indent="0" algn="ctr" defTabSz="889000">
            <a:lnSpc>
              <a:spcPct val="90000"/>
            </a:lnSpc>
            <a:spcBef>
              <a:spcPct val="0"/>
            </a:spcBef>
            <a:spcAft>
              <a:spcPct val="35000"/>
            </a:spcAft>
            <a:buNone/>
          </a:pPr>
          <a:r>
            <a:rPr lang="en-US" sz="1400" b="1" kern="1200" dirty="0">
              <a:latin typeface="Courier New" pitchFamily="49" charset="0"/>
              <a:cs typeface="Courier New" pitchFamily="49" charset="0"/>
            </a:rPr>
            <a:t>call *0x18(%</a:t>
          </a:r>
          <a:r>
            <a:rPr lang="en-US" sz="1400" b="1" kern="1200" dirty="0" err="1">
              <a:latin typeface="Courier New" pitchFamily="49" charset="0"/>
              <a:cs typeface="Courier New" pitchFamily="49" charset="0"/>
            </a:rPr>
            <a:t>rax</a:t>
          </a:r>
          <a:r>
            <a:rPr lang="en-US" sz="1400" b="1" kern="1200" dirty="0">
              <a:latin typeface="Courier New" pitchFamily="49" charset="0"/>
              <a:cs typeface="Courier New" pitchFamily="49" charset="0"/>
            </a:rPr>
            <a:t>)</a:t>
          </a:r>
        </a:p>
      </dsp:txBody>
      <dsp:txXfrm>
        <a:off x="382291" y="1198311"/>
        <a:ext cx="2567195" cy="1578637"/>
      </dsp:txXfrm>
    </dsp:sp>
    <dsp:sp modelId="{BE494EC0-CA41-4FE5-A51D-81F3756C4152}">
      <dsp:nvSpPr>
        <dsp:cNvPr id="0" name=""/>
        <dsp:cNvSpPr/>
      </dsp:nvSpPr>
      <dsp:spPr>
        <a:xfrm>
          <a:off x="343679" y="2974788"/>
          <a:ext cx="2665423" cy="1337451"/>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ACPI NV Area</a:t>
          </a:r>
        </a:p>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endParaRPr lang="en-US" sz="1800" kern="1200" dirty="0"/>
        </a:p>
      </dsp:txBody>
      <dsp:txXfrm>
        <a:off x="382852" y="3013961"/>
        <a:ext cx="2587077" cy="125910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7435B-D920-40EA-B5A8-94BD75685236}" type="datetimeFigureOut">
              <a:rPr lang="en-US" smtClean="0"/>
              <a:pPr/>
              <a:t>5/9/2017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13037-7791-448C-A1F2-0416EF80352F}" type="slidenum">
              <a:rPr lang="en-US" smtClean="0"/>
              <a:pPr/>
              <a:t>‹#›</a:t>
            </a:fld>
            <a:endParaRPr lang="en-US"/>
          </a:p>
        </p:txBody>
      </p:sp>
    </p:spTree>
    <p:extLst>
      <p:ext uri="{BB962C8B-B14F-4D97-AF65-F5344CB8AC3E}">
        <p14:creationId xmlns:p14="http://schemas.microsoft.com/office/powerpoint/2010/main" val="151931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3201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2547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a:p>
        </p:txBody>
      </p:sp>
    </p:spTree>
    <p:extLst>
      <p:ext uri="{BB962C8B-B14F-4D97-AF65-F5344CB8AC3E}">
        <p14:creationId xmlns:p14="http://schemas.microsoft.com/office/powerpoint/2010/main" val="3087452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a:p>
        </p:txBody>
      </p:sp>
    </p:spTree>
    <p:extLst>
      <p:ext uri="{BB962C8B-B14F-4D97-AF65-F5344CB8AC3E}">
        <p14:creationId xmlns:p14="http://schemas.microsoft.com/office/powerpoint/2010/main" val="279066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a:p>
        </p:txBody>
      </p:sp>
    </p:spTree>
    <p:extLst>
      <p:ext uri="{BB962C8B-B14F-4D97-AF65-F5344CB8AC3E}">
        <p14:creationId xmlns:p14="http://schemas.microsoft.com/office/powerpoint/2010/main" val="2478463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9313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33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368448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9168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60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a:p>
        </p:txBody>
      </p:sp>
    </p:spTree>
    <p:extLst>
      <p:ext uri="{BB962C8B-B14F-4D97-AF65-F5344CB8AC3E}">
        <p14:creationId xmlns:p14="http://schemas.microsoft.com/office/powerpoint/2010/main" val="365019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a:p>
        </p:txBody>
      </p:sp>
    </p:spTree>
    <p:extLst>
      <p:ext uri="{BB962C8B-B14F-4D97-AF65-F5344CB8AC3E}">
        <p14:creationId xmlns:p14="http://schemas.microsoft.com/office/powerpoint/2010/main" val="646372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a:p>
        </p:txBody>
      </p:sp>
    </p:spTree>
    <p:extLst>
      <p:ext uri="{BB962C8B-B14F-4D97-AF65-F5344CB8AC3E}">
        <p14:creationId xmlns:p14="http://schemas.microsoft.com/office/powerpoint/2010/main" val="2220906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7024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a:p>
        </p:txBody>
      </p:sp>
    </p:spTree>
    <p:extLst>
      <p:ext uri="{BB962C8B-B14F-4D97-AF65-F5344CB8AC3E}">
        <p14:creationId xmlns:p14="http://schemas.microsoft.com/office/powerpoint/2010/main" val="1703971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a:p>
        </p:txBody>
      </p:sp>
    </p:spTree>
    <p:extLst>
      <p:ext uri="{BB962C8B-B14F-4D97-AF65-F5344CB8AC3E}">
        <p14:creationId xmlns:p14="http://schemas.microsoft.com/office/powerpoint/2010/main" val="1880384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a:p>
        </p:txBody>
      </p:sp>
    </p:spTree>
    <p:extLst>
      <p:ext uri="{BB962C8B-B14F-4D97-AF65-F5344CB8AC3E}">
        <p14:creationId xmlns:p14="http://schemas.microsoft.com/office/powerpoint/2010/main" val="33585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a:p>
        </p:txBody>
      </p:sp>
    </p:spTree>
    <p:extLst>
      <p:ext uri="{BB962C8B-B14F-4D97-AF65-F5344CB8AC3E}">
        <p14:creationId xmlns:p14="http://schemas.microsoft.com/office/powerpoint/2010/main" val="225309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a:p>
        </p:txBody>
      </p:sp>
    </p:spTree>
    <p:extLst>
      <p:ext uri="{BB962C8B-B14F-4D97-AF65-F5344CB8AC3E}">
        <p14:creationId xmlns:p14="http://schemas.microsoft.com/office/powerpoint/2010/main" val="417045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a:p>
        </p:txBody>
      </p:sp>
    </p:spTree>
    <p:extLst>
      <p:ext uri="{BB962C8B-B14F-4D97-AF65-F5344CB8AC3E}">
        <p14:creationId xmlns:p14="http://schemas.microsoft.com/office/powerpoint/2010/main" val="2947199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a:p>
        </p:txBody>
      </p:sp>
    </p:spTree>
    <p:extLst>
      <p:ext uri="{BB962C8B-B14F-4D97-AF65-F5344CB8AC3E}">
        <p14:creationId xmlns:p14="http://schemas.microsoft.com/office/powerpoint/2010/main" val="3331683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a:p>
        </p:txBody>
      </p:sp>
    </p:spTree>
    <p:extLst>
      <p:ext uri="{BB962C8B-B14F-4D97-AF65-F5344CB8AC3E}">
        <p14:creationId xmlns:p14="http://schemas.microsoft.com/office/powerpoint/2010/main" val="47646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a:p>
        </p:txBody>
      </p:sp>
    </p:spTree>
    <p:extLst>
      <p:ext uri="{BB962C8B-B14F-4D97-AF65-F5344CB8AC3E}">
        <p14:creationId xmlns:p14="http://schemas.microsoft.com/office/powerpoint/2010/main" val="1746814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34</a:t>
            </a:fld>
            <a:endParaRPr lang="en-US"/>
          </a:p>
        </p:txBody>
      </p:sp>
    </p:spTree>
    <p:extLst>
      <p:ext uri="{BB962C8B-B14F-4D97-AF65-F5344CB8AC3E}">
        <p14:creationId xmlns:p14="http://schemas.microsoft.com/office/powerpoint/2010/main" val="4194126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35</a:t>
            </a:fld>
            <a:endParaRPr lang="en-US"/>
          </a:p>
        </p:txBody>
      </p:sp>
    </p:spTree>
    <p:extLst>
      <p:ext uri="{BB962C8B-B14F-4D97-AF65-F5344CB8AC3E}">
        <p14:creationId xmlns:p14="http://schemas.microsoft.com/office/powerpoint/2010/main" val="1060312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37</a:t>
            </a:fld>
            <a:endParaRPr lang="en-US"/>
          </a:p>
        </p:txBody>
      </p:sp>
    </p:spTree>
    <p:extLst>
      <p:ext uri="{BB962C8B-B14F-4D97-AF65-F5344CB8AC3E}">
        <p14:creationId xmlns:p14="http://schemas.microsoft.com/office/powerpoint/2010/main" val="1499912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38</a:t>
            </a:fld>
            <a:endParaRPr lang="en-US"/>
          </a:p>
        </p:txBody>
      </p:sp>
    </p:spTree>
    <p:extLst>
      <p:ext uri="{BB962C8B-B14F-4D97-AF65-F5344CB8AC3E}">
        <p14:creationId xmlns:p14="http://schemas.microsoft.com/office/powerpoint/2010/main" val="47166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39</a:t>
            </a:fld>
            <a:endParaRPr lang="en-US"/>
          </a:p>
        </p:txBody>
      </p:sp>
    </p:spTree>
    <p:extLst>
      <p:ext uri="{BB962C8B-B14F-4D97-AF65-F5344CB8AC3E}">
        <p14:creationId xmlns:p14="http://schemas.microsoft.com/office/powerpoint/2010/main" val="1087855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41</a:t>
            </a:fld>
            <a:endParaRPr lang="en-US"/>
          </a:p>
        </p:txBody>
      </p:sp>
    </p:spTree>
    <p:extLst>
      <p:ext uri="{BB962C8B-B14F-4D97-AF65-F5344CB8AC3E}">
        <p14:creationId xmlns:p14="http://schemas.microsoft.com/office/powerpoint/2010/main" val="2384154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42</a:t>
            </a:fld>
            <a:endParaRPr lang="en-US"/>
          </a:p>
        </p:txBody>
      </p:sp>
    </p:spTree>
    <p:extLst>
      <p:ext uri="{BB962C8B-B14F-4D97-AF65-F5344CB8AC3E}">
        <p14:creationId xmlns:p14="http://schemas.microsoft.com/office/powerpoint/2010/main" val="3507453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43</a:t>
            </a:fld>
            <a:endParaRPr lang="en-US"/>
          </a:p>
        </p:txBody>
      </p:sp>
    </p:spTree>
    <p:extLst>
      <p:ext uri="{BB962C8B-B14F-4D97-AF65-F5344CB8AC3E}">
        <p14:creationId xmlns:p14="http://schemas.microsoft.com/office/powerpoint/2010/main" val="3768654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44</a:t>
            </a:fld>
            <a:endParaRPr lang="en-US"/>
          </a:p>
        </p:txBody>
      </p:sp>
    </p:spTree>
    <p:extLst>
      <p:ext uri="{BB962C8B-B14F-4D97-AF65-F5344CB8AC3E}">
        <p14:creationId xmlns:p14="http://schemas.microsoft.com/office/powerpoint/2010/main" val="1232362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45</a:t>
            </a:fld>
            <a:endParaRPr lang="en-US"/>
          </a:p>
        </p:txBody>
      </p:sp>
    </p:spTree>
    <p:extLst>
      <p:ext uri="{BB962C8B-B14F-4D97-AF65-F5344CB8AC3E}">
        <p14:creationId xmlns:p14="http://schemas.microsoft.com/office/powerpoint/2010/main" val="141822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a:p>
        </p:txBody>
      </p:sp>
    </p:spTree>
    <p:extLst>
      <p:ext uri="{BB962C8B-B14F-4D97-AF65-F5344CB8AC3E}">
        <p14:creationId xmlns:p14="http://schemas.microsoft.com/office/powerpoint/2010/main" val="124067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348715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Tree>
    <p:extLst>
      <p:ext uri="{BB962C8B-B14F-4D97-AF65-F5344CB8AC3E}">
        <p14:creationId xmlns:p14="http://schemas.microsoft.com/office/powerpoint/2010/main" val="100360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7531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338888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425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340852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340982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6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Left Half Image">
    <p:spTree>
      <p:nvGrpSpPr>
        <p:cNvPr id="1" name=""/>
        <p:cNvGrpSpPr/>
        <p:nvPr/>
      </p:nvGrpSpPr>
      <p:grpSpPr>
        <a:xfrm>
          <a:off x="0" y="0"/>
          <a:ext cx="0" cy="0"/>
          <a:chOff x="0" y="0"/>
          <a:chExt cx="0" cy="0"/>
        </a:xfrm>
      </p:grpSpPr>
      <p:sp>
        <p:nvSpPr>
          <p:cNvPr id="2" name="Title 1"/>
          <p:cNvSpPr>
            <a:spLocks noGrp="1"/>
          </p:cNvSpPr>
          <p:nvPr>
            <p:ph type="title"/>
          </p:nvPr>
        </p:nvSpPr>
        <p:spPr>
          <a:xfrm>
            <a:off x="904672" y="241300"/>
            <a:ext cx="6867728" cy="973669"/>
          </a:xfrm>
        </p:spPr>
        <p:txBody>
          <a:bodyPr>
            <a:normAutofit/>
          </a:bodyPr>
          <a:lstStyle>
            <a:lvl1pPr>
              <a:defRPr sz="3200"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728368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Left Half Imag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0"/>
            <a:ext cx="3584575" cy="6493010"/>
          </a:xfrm>
          <a:pattFill prst="dotGrid">
            <a:fgClr>
              <a:schemeClr val="tx1"/>
            </a:fgClr>
            <a:bgClr>
              <a:schemeClr val="bg1"/>
            </a:bgClr>
          </a:pattFill>
        </p:spPr>
        <p:txBody>
          <a:bodyPr vert="horz" lIns="182880" tIns="91440" rIns="182880" bIns="45720" rtlCol="0" anchor="t">
            <a:noAutofit/>
          </a:bodyPr>
          <a:lstStyle>
            <a:lvl1pPr algn="ctr">
              <a:defRPr lang="en-US" sz="2000" dirty="0">
                <a:solidFill>
                  <a:srgbClr val="B71234"/>
                </a:solidFill>
              </a:defRPr>
            </a:lvl1pPr>
          </a:lstStyle>
          <a:p>
            <a:r>
              <a:rPr lang="en-US" dirty="0"/>
              <a:t>Drag picture to placeholder or click icon to add. You must use a full bleed image to fill this entire space.</a:t>
            </a:r>
          </a:p>
        </p:txBody>
      </p:sp>
      <p:sp>
        <p:nvSpPr>
          <p:cNvPr id="2" name="Title 1"/>
          <p:cNvSpPr>
            <a:spLocks noGrp="1"/>
          </p:cNvSpPr>
          <p:nvPr>
            <p:ph type="title"/>
          </p:nvPr>
        </p:nvSpPr>
        <p:spPr>
          <a:xfrm>
            <a:off x="3886200" y="241300"/>
            <a:ext cx="3886200" cy="973669"/>
          </a:xfrm>
        </p:spPr>
        <p:txBody>
          <a:bodyPr/>
          <a:lstStyle>
            <a:lvl1pPr>
              <a:defRPr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24"/>
          </p:nvPr>
        </p:nvSpPr>
        <p:spPr>
          <a:xfrm>
            <a:off x="3886200" y="1224495"/>
            <a:ext cx="3886200" cy="333372"/>
          </a:xfrm>
        </p:spPr>
        <p:txBody>
          <a:bodyPr/>
          <a:lstStyle>
            <a:lvl1pPr>
              <a:tabLst>
                <a:tab pos="230179" algn="l"/>
                <a:tab pos="342886" algn="l"/>
              </a:tabLst>
              <a:defRPr>
                <a:solidFill>
                  <a:schemeClr val="tx2"/>
                </a:solidFill>
              </a:defRPr>
            </a:lvl1pPr>
          </a:lstStyle>
          <a:p>
            <a:pPr lvl="0"/>
            <a:r>
              <a:rPr lang="en-US" dirty="0"/>
              <a:t>Click to edit Master text styles</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1466021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 &amp; Subtitle">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spc="0">
                <a:solidFill>
                  <a:srgbClr val="000000"/>
                </a:solidFill>
              </a:defRPr>
            </a:pPr>
            <a:r>
              <a:rPr sz="3375" spc="-33">
                <a:solidFill>
                  <a:srgbClr val="606060"/>
                </a:solidFill>
              </a:rPr>
              <a:t>Title Text</a:t>
            </a:r>
          </a:p>
        </p:txBody>
      </p:sp>
      <p:sp>
        <p:nvSpPr>
          <p:cNvPr id="31" name="Shape 31"/>
          <p:cNvSpPr>
            <a:spLocks noGrp="1"/>
          </p:cNvSpPr>
          <p:nvPr>
            <p:ph type="body" idx="1"/>
          </p:nvPr>
        </p:nvSpPr>
        <p:spPr>
          <a:prstGeom prst="rect">
            <a:avLst/>
          </a:prstGeom>
        </p:spPr>
        <p:txBody>
          <a:bodyPr/>
          <a:lstStyle>
            <a:lvl2pPr marL="120775" indent="-120775">
              <a:lnSpc>
                <a:spcPct val="90000"/>
              </a:lnSpc>
              <a:spcBef>
                <a:spcPts val="675"/>
              </a:spcBef>
              <a:buClr>
                <a:srgbClr val="8CC558"/>
              </a:buClr>
              <a:buChar char="▪"/>
              <a:defRPr sz="2475" spc="-25">
                <a:solidFill>
                  <a:srgbClr val="606060"/>
                </a:solidFill>
                <a:latin typeface="Vista Sans OT Light"/>
                <a:ea typeface="Vista Sans OT Light"/>
                <a:cs typeface="Vista Sans OT Light"/>
                <a:sym typeface="Vista Sans OT Light"/>
              </a:defRPr>
            </a:lvl2pPr>
            <a:lvl3pPr marL="270250" indent="-134519">
              <a:lnSpc>
                <a:spcPct val="90000"/>
              </a:lnSpc>
              <a:spcBef>
                <a:spcPts val="506"/>
              </a:spcBef>
              <a:buChar char="▪"/>
              <a:defRPr sz="2250" spc="-22">
                <a:solidFill>
                  <a:srgbClr val="606060"/>
                </a:solidFill>
                <a:latin typeface="Vista Sans OT Light"/>
                <a:ea typeface="Vista Sans OT Light"/>
                <a:cs typeface="Vista Sans OT Light"/>
                <a:sym typeface="Vista Sans OT Light"/>
              </a:defRPr>
            </a:lvl3pPr>
            <a:lvl4pPr marL="387485" indent="-98805">
              <a:lnSpc>
                <a:spcPct val="90000"/>
              </a:lnSpc>
              <a:spcBef>
                <a:spcPts val="506"/>
              </a:spcBef>
              <a:buChar char="▪"/>
              <a:defRPr sz="2138" spc="-21">
                <a:solidFill>
                  <a:srgbClr val="606060"/>
                </a:solidFill>
                <a:latin typeface="Vista Sans OT Light"/>
                <a:ea typeface="Vista Sans OT Light"/>
                <a:cs typeface="Vista Sans OT Light"/>
                <a:sym typeface="Vista Sans OT Light"/>
              </a:defRPr>
            </a:lvl4pPr>
            <a:lvl5pPr marL="521409" indent="-101782">
              <a:lnSpc>
                <a:spcPct val="90000"/>
              </a:lnSpc>
              <a:spcBef>
                <a:spcPts val="506"/>
              </a:spcBef>
              <a:buChar char="▪"/>
              <a:defRPr sz="2025" spc="-20">
                <a:solidFill>
                  <a:srgbClr val="606060"/>
                </a:solidFill>
                <a:latin typeface="Vista Sans OT Light"/>
                <a:ea typeface="Vista Sans OT Light"/>
                <a:cs typeface="Vista Sans OT Light"/>
                <a:sym typeface="Vista Sans OT Light"/>
              </a:defRPr>
            </a:lvl5pPr>
          </a:lstStyle>
          <a:p>
            <a:pPr lvl="0">
              <a:defRPr sz="1800" spc="0">
                <a:solidFill>
                  <a:srgbClr val="000000"/>
                </a:solidFill>
              </a:defRPr>
            </a:pPr>
            <a:r>
              <a:rPr sz="2700" spc="-27">
                <a:solidFill>
                  <a:srgbClr val="8CC558"/>
                </a:solidFill>
              </a:rPr>
              <a:t>Body Level One</a:t>
            </a:r>
          </a:p>
          <a:p>
            <a:pPr lvl="1">
              <a:defRPr sz="1800" spc="0">
                <a:solidFill>
                  <a:srgbClr val="000000"/>
                </a:solidFill>
              </a:defRPr>
            </a:pPr>
            <a:r>
              <a:rPr sz="2475" spc="-25">
                <a:solidFill>
                  <a:srgbClr val="606060"/>
                </a:solidFill>
              </a:rPr>
              <a:t>Body Level Two</a:t>
            </a:r>
          </a:p>
          <a:p>
            <a:pPr lvl="2">
              <a:defRPr sz="1800" spc="0">
                <a:solidFill>
                  <a:srgbClr val="000000"/>
                </a:solidFill>
              </a:defRPr>
            </a:pPr>
            <a:r>
              <a:rPr sz="2250" spc="-22">
                <a:solidFill>
                  <a:srgbClr val="606060"/>
                </a:solidFill>
              </a:rPr>
              <a:t>Body Level Three</a:t>
            </a:r>
          </a:p>
          <a:p>
            <a:pPr lvl="3">
              <a:defRPr sz="1800" spc="0">
                <a:solidFill>
                  <a:srgbClr val="000000"/>
                </a:solidFill>
              </a:defRPr>
            </a:pPr>
            <a:r>
              <a:rPr sz="2138" spc="-21">
                <a:solidFill>
                  <a:srgbClr val="606060"/>
                </a:solidFill>
              </a:rPr>
              <a:t>Body Level Four</a:t>
            </a:r>
          </a:p>
          <a:p>
            <a:pPr lvl="4">
              <a:defRPr sz="1800" spc="0">
                <a:solidFill>
                  <a:srgbClr val="000000"/>
                </a:solidFill>
              </a:defRPr>
            </a:pPr>
            <a:r>
              <a:rPr sz="2025" spc="-20">
                <a:solidFill>
                  <a:srgbClr val="606060"/>
                </a:solidFill>
              </a:rPr>
              <a:t>Body Level Five</a:t>
            </a:r>
          </a:p>
        </p:txBody>
      </p:sp>
    </p:spTree>
    <p:extLst>
      <p:ext uri="{BB962C8B-B14F-4D97-AF65-F5344CB8AC3E}">
        <p14:creationId xmlns:p14="http://schemas.microsoft.com/office/powerpoint/2010/main" val="1575166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 y="609600"/>
            <a:ext cx="8610599" cy="4953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0" y="0"/>
            <a:ext cx="9144000" cy="533400"/>
          </a:xfrm>
          <a:prstGeom prst="rect">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 name="Rectangle 6"/>
          <p:cNvSpPr/>
          <p:nvPr userDrawn="1"/>
        </p:nvSpPr>
        <p:spPr>
          <a:xfrm>
            <a:off x="0" y="5791200"/>
            <a:ext cx="9144000" cy="1066800"/>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1" name="Content Placeholder 2"/>
          <p:cNvSpPr>
            <a:spLocks noGrp="1"/>
          </p:cNvSpPr>
          <p:nvPr>
            <p:ph idx="10" hasCustomPrompt="1"/>
          </p:nvPr>
        </p:nvSpPr>
        <p:spPr>
          <a:xfrm>
            <a:off x="228600" y="5867400"/>
            <a:ext cx="7696200" cy="838200"/>
          </a:xfrm>
        </p:spPr>
        <p:txBody>
          <a:bodyPr anchor="ctr"/>
          <a:lstStyle>
            <a:lvl1pPr algn="r">
              <a:buNone/>
              <a:defRPr baseline="0">
                <a:solidFill>
                  <a:schemeClr val="bg2">
                    <a:lumMod val="90000"/>
                    <a:lumOff val="10000"/>
                  </a:schemeClr>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Blurb one</a:t>
            </a:r>
          </a:p>
        </p:txBody>
      </p:sp>
      <p:cxnSp>
        <p:nvCxnSpPr>
          <p:cNvPr id="14" name="Straight Connector 13"/>
          <p:cNvCxnSpPr/>
          <p:nvPr userDrawn="1"/>
        </p:nvCxnSpPr>
        <p:spPr>
          <a:xfrm rot="5400000">
            <a:off x="7810500" y="6286500"/>
            <a:ext cx="381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074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hidden="1"/>
          <p:cNvSpPr>
            <a:spLocks noGrp="1"/>
          </p:cNvSpPr>
          <p:nvPr>
            <p:ph type="dt" sz="half" idx="10"/>
          </p:nvPr>
        </p:nvSpPr>
        <p:spPr>
          <a:xfrm>
            <a:off x="453893" y="6493009"/>
            <a:ext cx="822595" cy="206103"/>
          </a:xfrm>
          <a:prstGeom prst="rect">
            <a:avLst/>
          </a:prstGeom>
        </p:spPr>
        <p:txBody>
          <a:bodyPr lIns="91436" tIns="45718" rIns="91436" bIns="45718"/>
          <a:lstStyle>
            <a:lvl1pPr>
              <a:defRPr>
                <a:solidFill>
                  <a:schemeClr val="bg2"/>
                </a:solidFill>
              </a:defRPr>
            </a:lvl1pPr>
          </a:lstStyle>
          <a:p>
            <a:endParaRPr lang="en-US" dirty="0"/>
          </a:p>
        </p:txBody>
      </p:sp>
      <p:sp>
        <p:nvSpPr>
          <p:cNvPr id="6" name="Footer Placeholder 5" hidden="1"/>
          <p:cNvSpPr>
            <a:spLocks noGrp="1"/>
          </p:cNvSpPr>
          <p:nvPr>
            <p:ph type="ftr" sz="quarter" idx="11"/>
          </p:nvPr>
        </p:nvSpPr>
        <p:spPr>
          <a:xfrm>
            <a:off x="3097924" y="6493009"/>
            <a:ext cx="2940147" cy="206103"/>
          </a:xfrm>
          <a:prstGeom prst="rect">
            <a:avLst/>
          </a:prstGeom>
        </p:spPr>
        <p:txBody>
          <a:bodyPr lIns="91436" tIns="45718" rIns="91436" bIns="45718"/>
          <a:lstStyle>
            <a:lvl1pPr>
              <a:defRPr>
                <a:solidFill>
                  <a:schemeClr val="bg2"/>
                </a:solidFill>
              </a:defRPr>
            </a:lvl1pPr>
          </a:lstStyle>
          <a:p>
            <a:endParaRPr lang="en-US" dirty="0"/>
          </a:p>
        </p:txBody>
      </p:sp>
      <p:sp>
        <p:nvSpPr>
          <p:cNvPr id="8" name="Title Placeholder 1"/>
          <p:cNvSpPr>
            <a:spLocks noGrp="1"/>
          </p:cNvSpPr>
          <p:nvPr>
            <p:ph type="title"/>
          </p:nvPr>
        </p:nvSpPr>
        <p:spPr>
          <a:xfrm>
            <a:off x="457201" y="241300"/>
            <a:ext cx="7315200" cy="973669"/>
          </a:xfrm>
          <a:prstGeom prst="rect">
            <a:avLst/>
          </a:prstGeom>
        </p:spPr>
        <p:txBody>
          <a:bodyPr vert="horz" lIns="0" tIns="0" rIns="0" bIns="0" rtlCol="0" anchor="b">
            <a:noAutofit/>
          </a:bodyPr>
          <a:lstStyle/>
          <a:p>
            <a:r>
              <a:rPr lang="en-US" dirty="0"/>
              <a:t>Click to edit Master title style</a:t>
            </a:r>
          </a:p>
        </p:txBody>
      </p:sp>
      <p:sp>
        <p:nvSpPr>
          <p:cNvPr id="15" name="Text Placeholder 2"/>
          <p:cNvSpPr>
            <a:spLocks noGrp="1"/>
          </p:cNvSpPr>
          <p:nvPr>
            <p:ph idx="1"/>
          </p:nvPr>
        </p:nvSpPr>
        <p:spPr>
          <a:xfrm>
            <a:off x="4710114" y="1839384"/>
            <a:ext cx="3973512" cy="4231216"/>
          </a:xfrm>
          <a:prstGeom prst="rect">
            <a:avLst/>
          </a:prstGeom>
        </p:spPr>
        <p:txBody>
          <a:bodyPr vert="horz" lIns="0" tIns="0" rIns="0" bIns="45718" rtlCol="0">
            <a:noAutofit/>
          </a:bodyPr>
          <a:lstStyle>
            <a:lvl1pPr>
              <a:defRPr>
                <a:solidFill>
                  <a:schemeClr val="tx1"/>
                </a:solidFill>
              </a:defRPr>
            </a:lvl1pPr>
            <a:lvl2pPr>
              <a:defRPr sz="1600">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p:cNvSpPr>
            <a:spLocks noGrp="1"/>
          </p:cNvSpPr>
          <p:nvPr>
            <p:ph idx="23"/>
          </p:nvPr>
        </p:nvSpPr>
        <p:spPr>
          <a:xfrm>
            <a:off x="457200" y="1839384"/>
            <a:ext cx="3976688" cy="4231216"/>
          </a:xfrm>
          <a:prstGeom prst="rect">
            <a:avLst/>
          </a:prstGeom>
        </p:spPr>
        <p:txBody>
          <a:bodyPr vert="horz" lIns="0" tIns="0" rIns="0" bIns="45718" rtlCol="0">
            <a:noAutofit/>
          </a:bodyPr>
          <a:lstStyle>
            <a:lvl1pPr>
              <a:defRPr>
                <a:solidFill>
                  <a:schemeClr val="tx1"/>
                </a:solidFill>
              </a:defRPr>
            </a:lvl1pPr>
            <a:lvl2pPr>
              <a:defRPr sz="1600">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sz="quarter" idx="21" hasCustomPrompt="1"/>
          </p:nvPr>
        </p:nvSpPr>
        <p:spPr>
          <a:xfrm>
            <a:off x="457201" y="6477000"/>
            <a:ext cx="6804025" cy="203200"/>
          </a:xfrm>
        </p:spPr>
        <p:txBody>
          <a:bodyPr anchor="t"/>
          <a:lstStyle>
            <a:lvl1pPr>
              <a:defRPr sz="800">
                <a:solidFill>
                  <a:schemeClr val="accent1"/>
                </a:solidFill>
              </a:defRPr>
            </a:lvl1pPr>
          </a:lstStyle>
          <a:p>
            <a:pPr lvl="0"/>
            <a:r>
              <a:rPr lang="en-US" dirty="0"/>
              <a:t>Footer</a:t>
            </a:r>
          </a:p>
        </p:txBody>
      </p:sp>
      <p:sp>
        <p:nvSpPr>
          <p:cNvPr id="18" name="Text Placeholder 2"/>
          <p:cNvSpPr>
            <a:spLocks noGrp="1"/>
          </p:cNvSpPr>
          <p:nvPr>
            <p:ph type="body" sz="quarter" idx="22" hasCustomPrompt="1"/>
          </p:nvPr>
        </p:nvSpPr>
        <p:spPr>
          <a:xfrm>
            <a:off x="457202" y="6223005"/>
            <a:ext cx="6804025" cy="203200"/>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13"/>
          </p:nvPr>
        </p:nvSpPr>
        <p:spPr>
          <a:xfrm>
            <a:off x="457200" y="1224495"/>
            <a:ext cx="7315200" cy="333372"/>
          </a:xfrm>
        </p:spPr>
        <p:txBody>
          <a:bodyPr/>
          <a:lstStyle>
            <a:lvl1pPr>
              <a:tabLst>
                <a:tab pos="228600" algn="l"/>
                <a:tab pos="341313" algn="l"/>
                <a:tab pos="457200" algn="l"/>
              </a:tabLst>
              <a:defRPr>
                <a:solidFill>
                  <a:schemeClr val="tx2"/>
                </a:solidFill>
              </a:defRPr>
            </a:lvl1pPr>
          </a:lstStyle>
          <a:p>
            <a:pPr lvl="0"/>
            <a:r>
              <a:rPr lang="en-US" dirty="0"/>
              <a:t>Click to edit Master text styles</a:t>
            </a:r>
          </a:p>
        </p:txBody>
      </p:sp>
      <p:sp>
        <p:nvSpPr>
          <p:cNvPr id="12" name="Slide Number Placeholder 5"/>
          <p:cNvSpPr>
            <a:spLocks noGrp="1"/>
          </p:cNvSpPr>
          <p:nvPr>
            <p:ph type="sldNum" sz="quarter" idx="4"/>
          </p:nvPr>
        </p:nvSpPr>
        <p:spPr>
          <a:xfrm>
            <a:off x="8610600" y="6541203"/>
            <a:ext cx="533400" cy="365125"/>
          </a:xfrm>
          <a:prstGeom prst="rect">
            <a:avLst/>
          </a:prstGeom>
        </p:spPr>
        <p:txBody>
          <a:bodyPr/>
          <a:lstStyle>
            <a:lvl1pPr>
              <a:defRPr sz="1600"/>
            </a:lvl1pPr>
          </a:lstStyle>
          <a:p>
            <a:fld id="{59B94101-DCC3-4FE8-839D-EB5A039647E9}" type="slidenum">
              <a:rPr lang="en-US" smtClean="0"/>
              <a:t>‹#›</a:t>
            </a:fld>
            <a:endParaRPr lang="en-US" dirty="0"/>
          </a:p>
        </p:txBody>
      </p:sp>
    </p:spTree>
    <p:extLst>
      <p:ext uri="{BB962C8B-B14F-4D97-AF65-F5344CB8AC3E}">
        <p14:creationId xmlns:p14="http://schemas.microsoft.com/office/powerpoint/2010/main" val="41273650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5113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a:t>22pt Medium Sub Line</a:t>
            </a:r>
          </a:p>
          <a:p>
            <a:pPr lvl="1"/>
            <a:r>
              <a:rPr lang="en-US" dirty="0"/>
              <a:t>22pt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1023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solidFill>
                  <a:schemeClr val="tx1"/>
                </a:solidFill>
              </a:defRPr>
            </a:lvl1pPr>
            <a:lvl2pPr>
              <a:defRPr sz="1800">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r>
              <a:rPr lang="ro-RO" sz="2200" b="0" i="0" u="none" strike="noStrike" baseline="0" dirty="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a:t> </a:t>
            </a:r>
          </a:p>
          <a:p>
            <a:pPr lvl="1"/>
            <a:r>
              <a:rPr lang="en-US" dirty="0"/>
              <a:t>18pt Regular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384727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1" i="0" u="none" strike="noStrike" baseline="0" smtClean="0"/>
            </a:lvl1pPr>
          </a:lstStyle>
          <a:p>
            <a:r>
              <a:rPr lang="en-US" dirty="0"/>
              <a:t>36pt Light headline</a:t>
            </a:r>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tx1"/>
                </a:solidFill>
                <a:latin typeface="Neo Sans Intel Light"/>
                <a:cs typeface="Neo Sans Intel Light"/>
              </a:defRPr>
            </a:lvl1pPr>
            <a:lvl2pPr marL="400050" indent="-225425">
              <a:buFont typeface="Lucida Grande"/>
              <a:buChar char="−"/>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50pt Light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556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1"/>
            <a:r>
              <a:rPr lang="en-US" dirty="0"/>
              <a:t>16 point medium subhead</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a:t>36pt Light Text</a:t>
            </a:r>
          </a:p>
        </p:txBody>
      </p:sp>
    </p:spTree>
    <p:extLst>
      <p:ext uri="{BB962C8B-B14F-4D97-AF65-F5344CB8AC3E}">
        <p14:creationId xmlns:p14="http://schemas.microsoft.com/office/powerpoint/2010/main" val="306102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556443"/>
            <a:ext cx="9144000" cy="3015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tx1"/>
                </a:solidFill>
                <a:latin typeface="Neo Sans Intel" panose="020B0504020202020204" pitchFamily="34" charset="0"/>
                <a:cs typeface="Neo Sans Intel" panose="020B0504020202020204" pitchFamily="34" charset="0"/>
              </a:defRPr>
            </a:lvl1pPr>
          </a:lstStyle>
          <a:p>
            <a:r>
              <a:rPr lang="en-US" dirty="0"/>
              <a:t>36pt Light Text</a:t>
            </a:r>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tx1"/>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Medium Subhead</a:t>
            </a:r>
          </a:p>
        </p:txBody>
      </p:sp>
    </p:spTree>
    <p:extLst>
      <p:ext uri="{BB962C8B-B14F-4D97-AF65-F5344CB8AC3E}">
        <p14:creationId xmlns:p14="http://schemas.microsoft.com/office/powerpoint/2010/main" val="275845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8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val="32998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p:cNvSpPr/>
          <p:nvPr/>
        </p:nvSpPr>
        <p:spPr>
          <a:xfrm>
            <a:off x="0" y="6556442"/>
            <a:ext cx="9150839" cy="30410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a:t>Click to edit Master text styles</a:t>
            </a:r>
          </a:p>
          <a:p>
            <a:pPr lvl="1"/>
            <a:r>
              <a:rPr lang="en-US" dirty="0"/>
              <a:t>18pt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43699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6" r:id="rId13"/>
    <p:sldLayoutId id="2147483687" r:id="rId14"/>
    <p:sldLayoutId id="2147483688" r:id="rId15"/>
  </p:sldLayoutIdLst>
  <p:hf hdr="0" ftr="0" dt="0"/>
  <p:txStyles>
    <p:titleStyle>
      <a:lvl1pPr algn="l" defTabSz="457200" rtl="0" eaLnBrk="1" latinLnBrk="0" hangingPunct="1">
        <a:spcBef>
          <a:spcPct val="0"/>
        </a:spcBef>
        <a:buNone/>
        <a:defRPr sz="3600" b="1" kern="1200">
          <a:solidFill>
            <a:schemeClr val="tx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microsoft.com/en-sg/download/confirmation.aspx?id=38405"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www.uefi.org/sites/default/files/resources/UPFS11_P2_SecureBoot_Insyde.pdf"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vanced-threat-research/firmware-security-training"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firmware.intel.com/sites/default/files/A_Tour_Beyond_BIOS_Implementing_S3_resume_with_EDKII.pdf"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vn.code.sf.net/p/edk2/code/trunk/edk2/MdeModulePkg/Library/PiDxeS3BootScriptLib/BootScriptSave.c"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uefi.org/sites/default/files/resources/UEFI_Plugfest_May_2015%20Firmware%20-%20Securing%20SMM.pdf"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intel.com/content/dam/www/public/us/en/documents/product-briefs/4th-gen-core-family-mobile-brief.pdf"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intel.com/content/dam/www/public/us/en/documents/white-papers/security-technologies-4th-gen-core-retail-paper.pdf"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cansecwest.com/slides/2013/Evil%20Maid%20Just%20Got%20Angrier.pdf" TargetMode="External"/><Relationship Id="rId2" Type="http://schemas.openxmlformats.org/officeDocument/2006/relationships/hyperlink" Target="http://theinvisiblethings.blogspot.com/2009/10/evil-maid-goes-after-truecryp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vn.code.sf.net/p/edk2/code/trunk/edk2/SecurityPk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ourceforge.net/apps/mediawiki/tianocore/index.php?title=SecurityPkg"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www.kernel.org/doc/Documentation/security/keys-trusted-encrypted.txt"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advanced-threat-research/firmware-security-training"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comments.gmane.org/gmane.comp.bios.tianocore.devel/8402"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github.com/tianocore/edk2-MdeModulePkg/blob/master/Include/Protocol/LockBox.h" TargetMode="External"/><Relationship Id="rId4" Type="http://schemas.openxmlformats.org/officeDocument/2006/relationships/hyperlink" Target="https://github.com/tianocore/edk2/blob/master/MdeModulePkg/Include/Protocol/VariableLock.h"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296"/>
            <a:ext cx="8099376" cy="1470025"/>
          </a:xfrm>
        </p:spPr>
        <p:txBody>
          <a:bodyPr anchor="t">
            <a:noAutofit/>
          </a:bodyPr>
          <a:lstStyle/>
          <a:p>
            <a:r>
              <a:rPr lang="en-US" sz="3200" b="1" dirty="0"/>
              <a:t>Security of BIOS/UEFI System Firmware</a:t>
            </a:r>
            <a:br>
              <a:rPr lang="en-US" sz="3200" b="1" dirty="0"/>
            </a:br>
            <a:r>
              <a:rPr lang="en-US" sz="3200" dirty="0"/>
              <a:t>from Attacker and Defender Perspectives</a:t>
            </a:r>
            <a:br>
              <a:rPr lang="en-US" sz="3200" dirty="0"/>
            </a:br>
            <a:br>
              <a:rPr lang="en-US" sz="3200" dirty="0"/>
            </a:br>
            <a:r>
              <a:rPr lang="en-US" sz="2400" b="1" dirty="0">
                <a:solidFill>
                  <a:schemeClr val="bg1"/>
                </a:solidFill>
              </a:rPr>
              <a:t>6. Mitigations</a:t>
            </a:r>
            <a:endParaRPr lang="en-US" sz="2400" b="1" dirty="0">
              <a:solidFill>
                <a:schemeClr val="bg1"/>
              </a:solidFill>
              <a:latin typeface="+mn-lt"/>
            </a:endParaRPr>
          </a:p>
        </p:txBody>
      </p:sp>
      <p:sp>
        <p:nvSpPr>
          <p:cNvPr id="4" name="Rectangle 3"/>
          <p:cNvSpPr/>
          <p:nvPr/>
        </p:nvSpPr>
        <p:spPr>
          <a:xfrm>
            <a:off x="2057400" y="4648200"/>
            <a:ext cx="6096000" cy="2031325"/>
          </a:xfrm>
          <a:prstGeom prst="rect">
            <a:avLst/>
          </a:prstGeom>
        </p:spPr>
        <p:txBody>
          <a:bodyPr wrap="square">
            <a:spAutoFit/>
          </a:bodyPr>
          <a:lstStyle/>
          <a:p>
            <a:pPr algn="r" defTabSz="457200"/>
            <a:r>
              <a:rPr lang="en-US" dirty="0"/>
              <a:t>Yuriy Bulygin *</a:t>
            </a:r>
          </a:p>
          <a:p>
            <a:pPr algn="r" defTabSz="457200"/>
            <a:r>
              <a:rPr lang="en-US" dirty="0"/>
              <a:t>Alex Bazhaniuk *</a:t>
            </a:r>
          </a:p>
          <a:p>
            <a:pPr algn="r" defTabSz="457200"/>
            <a:r>
              <a:rPr lang="en-US" dirty="0"/>
              <a:t>Andrew Furtak *</a:t>
            </a:r>
          </a:p>
          <a:p>
            <a:pPr algn="r" defTabSz="457200"/>
            <a:r>
              <a:rPr lang="en-US" dirty="0">
                <a:solidFill>
                  <a:prstClr val="black"/>
                </a:solidFill>
              </a:rPr>
              <a:t>John Loucaides **</a:t>
            </a:r>
          </a:p>
          <a:p>
            <a:pPr algn="r" defTabSz="457200"/>
            <a:endParaRPr lang="en-US" dirty="0">
              <a:solidFill>
                <a:prstClr val="black"/>
              </a:solidFill>
            </a:endParaRPr>
          </a:p>
          <a:p>
            <a:pPr algn="r" defTabSz="457200"/>
            <a:r>
              <a:rPr lang="en-US" dirty="0">
                <a:solidFill>
                  <a:prstClr val="black"/>
                </a:solidFill>
              </a:rPr>
              <a:t>* Advanced Threat Research, McAfee</a:t>
            </a:r>
          </a:p>
          <a:p>
            <a:pPr algn="r" defTabSz="457200"/>
            <a:r>
              <a:rPr lang="en-US" dirty="0">
                <a:solidFill>
                  <a:prstClr val="black"/>
                </a:solidFill>
              </a:rPr>
              <a:t>** Intel</a:t>
            </a:r>
            <a:endParaRPr lang="en-US" dirty="0"/>
          </a:p>
        </p:txBody>
      </p:sp>
    </p:spTree>
    <p:extLst>
      <p:ext uri="{BB962C8B-B14F-4D97-AF65-F5344CB8AC3E}">
        <p14:creationId xmlns:p14="http://schemas.microsoft.com/office/powerpoint/2010/main" val="40603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“Capsules”</a:t>
            </a:r>
          </a:p>
        </p:txBody>
      </p:sp>
      <p:sp>
        <p:nvSpPr>
          <p:cNvPr id="7" name="TextBox 6"/>
          <p:cNvSpPr txBox="1"/>
          <p:nvPr/>
        </p:nvSpPr>
        <p:spPr>
          <a:xfrm>
            <a:off x="838200" y="6172200"/>
            <a:ext cx="8077200" cy="338554"/>
          </a:xfrm>
          <a:prstGeom prst="rect">
            <a:avLst/>
          </a:prstGeom>
          <a:noFill/>
        </p:spPr>
        <p:txBody>
          <a:bodyPr wrap="square" rtlCol="0">
            <a:spAutoFit/>
          </a:bodyPr>
          <a:lstStyle/>
          <a:p>
            <a:r>
              <a:rPr lang="en-US" sz="1600" dirty="0">
                <a:solidFill>
                  <a:prstClr val="black"/>
                </a:solidFill>
              </a:rPr>
              <a:t>Source: UEFI Spec 2.4 Facilitates Secure Update by Jeff </a:t>
            </a:r>
            <a:r>
              <a:rPr lang="en-US" sz="1600" dirty="0" err="1">
                <a:solidFill>
                  <a:prstClr val="black"/>
                </a:solidFill>
              </a:rPr>
              <a:t>Bobzin</a:t>
            </a:r>
            <a:r>
              <a:rPr lang="en-US" sz="1600" dirty="0">
                <a:solidFill>
                  <a:prstClr val="black"/>
                </a:solidFill>
              </a:rPr>
              <a:t> (</a:t>
            </a:r>
            <a:r>
              <a:rPr lang="en-US" sz="1600" dirty="0" err="1">
                <a:solidFill>
                  <a:prstClr val="black"/>
                </a:solidFill>
              </a:rPr>
              <a:t>Insyde</a:t>
            </a:r>
            <a:r>
              <a:rPr lang="en-US" sz="1600" dirty="0">
                <a:solidFill>
                  <a:prstClr val="black"/>
                </a:solidFill>
              </a:rPr>
              <a:t> Software)</a:t>
            </a:r>
          </a:p>
        </p:txBody>
      </p:sp>
      <p:sp>
        <p:nvSpPr>
          <p:cNvPr id="6" name="Rectangle 5"/>
          <p:cNvSpPr/>
          <p:nvPr/>
        </p:nvSpPr>
        <p:spPr>
          <a:xfrm>
            <a:off x="655319" y="1560608"/>
            <a:ext cx="2286000" cy="343088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05400" y="1371600"/>
            <a:ext cx="3429000" cy="4648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81600" y="1447800"/>
            <a:ext cx="3276600" cy="609600"/>
          </a:xfrm>
          <a:prstGeom prst="rect">
            <a:avLst/>
          </a:prstGeom>
          <a:solidFill>
            <a:schemeClr val="bg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EFI_FIRMWARE_MANAGEMENT</a:t>
            </a:r>
          </a:p>
          <a:p>
            <a:pPr algn="ctr"/>
            <a:r>
              <a:rPr lang="en-US" sz="1400" dirty="0">
                <a:solidFill>
                  <a:schemeClr val="tx1"/>
                </a:solidFill>
              </a:rPr>
              <a:t>_CAPSULE_HEADER</a:t>
            </a:r>
          </a:p>
        </p:txBody>
      </p:sp>
      <p:sp>
        <p:nvSpPr>
          <p:cNvPr id="10" name="Rectangle 9"/>
          <p:cNvSpPr/>
          <p:nvPr/>
        </p:nvSpPr>
        <p:spPr>
          <a:xfrm>
            <a:off x="5181600" y="2666282"/>
            <a:ext cx="3276600" cy="381718"/>
          </a:xfrm>
          <a:prstGeom prst="rect">
            <a:avLst/>
          </a:prstGeom>
          <a:solidFill>
            <a:schemeClr val="accent5">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a:t>
            </a:r>
          </a:p>
        </p:txBody>
      </p:sp>
      <p:sp>
        <p:nvSpPr>
          <p:cNvPr id="11" name="Rectangle 10"/>
          <p:cNvSpPr/>
          <p:nvPr/>
        </p:nvSpPr>
        <p:spPr>
          <a:xfrm>
            <a:off x="5181600" y="3123482"/>
            <a:ext cx="3276600" cy="416350"/>
          </a:xfrm>
          <a:prstGeom prst="rect">
            <a:avLst/>
          </a:prstGeom>
          <a:solidFill>
            <a:schemeClr val="accent5">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DXE Driver n (optional)</a:t>
            </a:r>
          </a:p>
        </p:txBody>
      </p:sp>
      <p:sp>
        <p:nvSpPr>
          <p:cNvPr id="12" name="Rectangle 11"/>
          <p:cNvSpPr/>
          <p:nvPr/>
        </p:nvSpPr>
        <p:spPr>
          <a:xfrm>
            <a:off x="5181600" y="3962400"/>
            <a:ext cx="3276600" cy="609600"/>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Payload 1</a:t>
            </a:r>
          </a:p>
        </p:txBody>
      </p:sp>
      <p:sp>
        <p:nvSpPr>
          <p:cNvPr id="13" name="Rectangle 12"/>
          <p:cNvSpPr/>
          <p:nvPr/>
        </p:nvSpPr>
        <p:spPr>
          <a:xfrm>
            <a:off x="5181600" y="4655273"/>
            <a:ext cx="3276600" cy="599507"/>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a:t>
            </a:r>
          </a:p>
        </p:txBody>
      </p:sp>
      <p:sp>
        <p:nvSpPr>
          <p:cNvPr id="14" name="Rectangle 13"/>
          <p:cNvSpPr/>
          <p:nvPr/>
        </p:nvSpPr>
        <p:spPr>
          <a:xfrm>
            <a:off x="5181600" y="5334000"/>
            <a:ext cx="3276600" cy="622130"/>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Payload n</a:t>
            </a:r>
          </a:p>
        </p:txBody>
      </p:sp>
      <p:sp>
        <p:nvSpPr>
          <p:cNvPr id="15" name="Left Brace 14"/>
          <p:cNvSpPr/>
          <p:nvPr/>
        </p:nvSpPr>
        <p:spPr>
          <a:xfrm>
            <a:off x="4572000" y="1447800"/>
            <a:ext cx="502919" cy="4572000"/>
          </a:xfrm>
          <a:prstGeom prst="leftBrace">
            <a:avLst>
              <a:gd name="adj1" fmla="val 51894"/>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p:cNvSpPr/>
          <p:nvPr/>
        </p:nvSpPr>
        <p:spPr>
          <a:xfrm>
            <a:off x="807720" y="1636808"/>
            <a:ext cx="1981199" cy="990600"/>
          </a:xfrm>
          <a:prstGeom prst="rect">
            <a:avLst/>
          </a:prstGeom>
          <a:pattFill prst="ltDnDiag">
            <a:fgClr>
              <a:schemeClr val="accent1"/>
            </a:fgClr>
            <a:bgClr>
              <a:schemeClr val="bg1"/>
            </a:bgClr>
          </a:patt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EFI Capsule Header</a:t>
            </a:r>
          </a:p>
        </p:txBody>
      </p:sp>
      <p:sp>
        <p:nvSpPr>
          <p:cNvPr id="17" name="Rectangle 16"/>
          <p:cNvSpPr/>
          <p:nvPr/>
        </p:nvSpPr>
        <p:spPr>
          <a:xfrm>
            <a:off x="807720" y="2627408"/>
            <a:ext cx="1981199" cy="22098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Capsule Body</a:t>
            </a:r>
          </a:p>
        </p:txBody>
      </p:sp>
      <p:sp>
        <p:nvSpPr>
          <p:cNvPr id="18" name="Left Brace 17"/>
          <p:cNvSpPr/>
          <p:nvPr/>
        </p:nvSpPr>
        <p:spPr>
          <a:xfrm flipH="1">
            <a:off x="2819400" y="2612994"/>
            <a:ext cx="457200" cy="2209800"/>
          </a:xfrm>
          <a:prstGeom prst="leftBrace">
            <a:avLst>
              <a:gd name="adj1" fmla="val 51894"/>
              <a:gd name="adj2" fmla="val 50862"/>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 name="Straight Arrow Connector 18"/>
          <p:cNvCxnSpPr>
            <a:stCxn id="18" idx="1"/>
            <a:endCxn id="15" idx="1"/>
          </p:cNvCxnSpPr>
          <p:nvPr/>
        </p:nvCxnSpPr>
        <p:spPr>
          <a:xfrm flipV="1">
            <a:off x="3276600" y="3733800"/>
            <a:ext cx="1295400" cy="314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5181600" y="2133600"/>
            <a:ext cx="3276600" cy="457918"/>
          </a:xfrm>
          <a:prstGeom prst="rect">
            <a:avLst/>
          </a:prstGeom>
          <a:solidFill>
            <a:schemeClr val="accent5">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DXE Driver 1 (optional)</a:t>
            </a:r>
          </a:p>
        </p:txBody>
      </p:sp>
    </p:spTree>
    <p:extLst>
      <p:ext uri="{BB962C8B-B14F-4D97-AF65-F5344CB8AC3E}">
        <p14:creationId xmlns:p14="http://schemas.microsoft.com/office/powerpoint/2010/main" val="42552618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UEFI Firmware Secure “Capsule” Update</a:t>
            </a:r>
          </a:p>
        </p:txBody>
      </p:sp>
      <p:sp>
        <p:nvSpPr>
          <p:cNvPr id="8" name="Content Placeholder 7"/>
          <p:cNvSpPr>
            <a:spLocks noGrp="1"/>
          </p:cNvSpPr>
          <p:nvPr>
            <p:ph idx="1"/>
          </p:nvPr>
        </p:nvSpPr>
        <p:spPr>
          <a:xfrm>
            <a:off x="457199" y="1216682"/>
            <a:ext cx="8356601" cy="5008650"/>
          </a:xfrm>
        </p:spPr>
        <p:txBody>
          <a:bodyPr>
            <a:normAutofit/>
          </a:bodyPr>
          <a:lstStyle/>
          <a:p>
            <a:r>
              <a:rPr lang="en-US" sz="2400" dirty="0"/>
              <a:t>Capsule update is a runtime service used to update UEFI FW</a:t>
            </a:r>
          </a:p>
          <a:p>
            <a:endParaRPr lang="en-US" sz="2400" dirty="0"/>
          </a:p>
        </p:txBody>
      </p:sp>
      <p:sp>
        <p:nvSpPr>
          <p:cNvPr id="5" name="Rounded Rectangle 4"/>
          <p:cNvSpPr/>
          <p:nvPr/>
        </p:nvSpPr>
        <p:spPr>
          <a:xfrm>
            <a:off x="1902373" y="1761735"/>
            <a:ext cx="2216206" cy="4105813"/>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sp>
        <p:nvSpPr>
          <p:cNvPr id="6" name="Rounded Rectangle 5"/>
          <p:cNvSpPr/>
          <p:nvPr/>
        </p:nvSpPr>
        <p:spPr>
          <a:xfrm>
            <a:off x="1902373" y="3957622"/>
            <a:ext cx="2216206" cy="1695981"/>
          </a:xfrm>
          <a:prstGeom prst="roundRect">
            <a:avLst>
              <a:gd name="adj" fmla="val 0"/>
            </a:avLst>
          </a:prstGeom>
          <a:solidFill>
            <a:srgbClr val="92D050"/>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FF0000"/>
              </a:solidFill>
            </a:endParaRPr>
          </a:p>
        </p:txBody>
      </p:sp>
      <p:sp>
        <p:nvSpPr>
          <p:cNvPr id="9" name="Rounded Rectangle 8"/>
          <p:cNvSpPr/>
          <p:nvPr/>
        </p:nvSpPr>
        <p:spPr>
          <a:xfrm>
            <a:off x="1902373" y="3973087"/>
            <a:ext cx="2216206" cy="462926"/>
          </a:xfrm>
          <a:prstGeom prst="roundRect">
            <a:avLst>
              <a:gd name="adj" fmla="val 0"/>
            </a:avLst>
          </a:prstGeom>
          <a:solidFill>
            <a:schemeClr val="bg2">
              <a:lumMod val="40000"/>
              <a:lumOff val="60000"/>
            </a:schemeClr>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EFI capsule header</a:t>
            </a:r>
          </a:p>
        </p:txBody>
      </p:sp>
      <p:sp>
        <p:nvSpPr>
          <p:cNvPr id="11" name="Rectangle 10"/>
          <p:cNvSpPr/>
          <p:nvPr/>
        </p:nvSpPr>
        <p:spPr>
          <a:xfrm>
            <a:off x="236466" y="4619903"/>
            <a:ext cx="1608133" cy="338554"/>
          </a:xfrm>
          <a:prstGeom prst="rect">
            <a:avLst/>
          </a:prstGeom>
        </p:spPr>
        <p:txBody>
          <a:bodyPr wrap="none">
            <a:spAutoFit/>
          </a:bodyPr>
          <a:lstStyle/>
          <a:p>
            <a:r>
              <a:rPr lang="en-US" sz="1600" dirty="0">
                <a:solidFill>
                  <a:prstClr val="black"/>
                </a:solidFill>
              </a:rPr>
              <a:t>Update capsule</a:t>
            </a:r>
          </a:p>
        </p:txBody>
      </p:sp>
      <p:sp>
        <p:nvSpPr>
          <p:cNvPr id="13" name="Rounded Rectangle 12"/>
          <p:cNvSpPr/>
          <p:nvPr/>
        </p:nvSpPr>
        <p:spPr>
          <a:xfrm>
            <a:off x="1902373" y="4638579"/>
            <a:ext cx="2216206" cy="462926"/>
          </a:xfrm>
          <a:prstGeom prst="roundRect">
            <a:avLst>
              <a:gd name="adj" fmla="val 0"/>
            </a:avLst>
          </a:prstGeom>
          <a:solidFill>
            <a:srgbClr val="FFFF00"/>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rPr>
              <a:t>Firmware (optional DXE driver or update payload)</a:t>
            </a:r>
          </a:p>
        </p:txBody>
      </p:sp>
      <p:sp>
        <p:nvSpPr>
          <p:cNvPr id="15" name="Rounded Rectangle 14"/>
          <p:cNvSpPr/>
          <p:nvPr/>
        </p:nvSpPr>
        <p:spPr>
          <a:xfrm>
            <a:off x="1902373" y="5190677"/>
            <a:ext cx="2216206" cy="462926"/>
          </a:xfrm>
          <a:prstGeom prst="roundRect">
            <a:avLst>
              <a:gd name="adj" fmla="val 0"/>
            </a:avLst>
          </a:prstGeom>
          <a:solidFill>
            <a:srgbClr val="FFFF00"/>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rPr>
              <a:t>Firmware (optional DXE driver or update payload)</a:t>
            </a:r>
          </a:p>
        </p:txBody>
      </p:sp>
      <p:sp>
        <p:nvSpPr>
          <p:cNvPr id="16" name="Rectangle 15"/>
          <p:cNvSpPr/>
          <p:nvPr/>
        </p:nvSpPr>
        <p:spPr>
          <a:xfrm>
            <a:off x="415637" y="5606385"/>
            <a:ext cx="1311578" cy="338554"/>
          </a:xfrm>
          <a:prstGeom prst="rect">
            <a:avLst/>
          </a:prstGeom>
        </p:spPr>
        <p:txBody>
          <a:bodyPr wrap="none">
            <a:spAutoFit/>
          </a:bodyPr>
          <a:lstStyle/>
          <a:p>
            <a:r>
              <a:rPr lang="en-US" sz="1600" dirty="0">
                <a:solidFill>
                  <a:prstClr val="black"/>
                </a:solidFill>
              </a:rPr>
              <a:t>0x00000000</a:t>
            </a:r>
          </a:p>
        </p:txBody>
      </p:sp>
      <p:sp>
        <p:nvSpPr>
          <p:cNvPr id="17" name="Rectangle 16"/>
          <p:cNvSpPr/>
          <p:nvPr/>
        </p:nvSpPr>
        <p:spPr>
          <a:xfrm>
            <a:off x="403421" y="1752600"/>
            <a:ext cx="1401346" cy="338554"/>
          </a:xfrm>
          <a:prstGeom prst="rect">
            <a:avLst/>
          </a:prstGeom>
        </p:spPr>
        <p:txBody>
          <a:bodyPr wrap="none">
            <a:spAutoFit/>
          </a:bodyPr>
          <a:lstStyle/>
          <a:p>
            <a:r>
              <a:rPr lang="en-US" sz="1600" dirty="0">
                <a:solidFill>
                  <a:prstClr val="black"/>
                </a:solidFill>
              </a:rPr>
              <a:t>0xFFFFFFFF</a:t>
            </a:r>
          </a:p>
        </p:txBody>
      </p:sp>
      <p:sp>
        <p:nvSpPr>
          <p:cNvPr id="18" name="Rounded Rectangle 17"/>
          <p:cNvSpPr/>
          <p:nvPr/>
        </p:nvSpPr>
        <p:spPr>
          <a:xfrm>
            <a:off x="1902373" y="2475186"/>
            <a:ext cx="2216206" cy="470483"/>
          </a:xfrm>
          <a:prstGeom prst="roundRect">
            <a:avLst>
              <a:gd name="adj" fmla="val 0"/>
            </a:avLst>
          </a:prstGeom>
          <a:solidFill>
            <a:srgbClr val="92D050"/>
          </a:solidFill>
          <a:ln w="25400">
            <a:solidFill>
              <a:schemeClr val="lt1">
                <a:hueOff val="0"/>
                <a:satOff val="0"/>
                <a:lumOff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UEFI/BIOS code</a:t>
            </a:r>
          </a:p>
        </p:txBody>
      </p:sp>
      <p:sp>
        <p:nvSpPr>
          <p:cNvPr id="19" name="Curved Left Arrow 18"/>
          <p:cNvSpPr/>
          <p:nvPr/>
        </p:nvSpPr>
        <p:spPr>
          <a:xfrm>
            <a:off x="4148492" y="2653569"/>
            <a:ext cx="597005" cy="1624655"/>
          </a:xfrm>
          <a:prstGeom prst="curved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black"/>
              </a:solidFill>
            </a:endParaRPr>
          </a:p>
        </p:txBody>
      </p:sp>
      <p:sp>
        <p:nvSpPr>
          <p:cNvPr id="26" name="Rectangle 25"/>
          <p:cNvSpPr/>
          <p:nvPr/>
        </p:nvSpPr>
        <p:spPr>
          <a:xfrm>
            <a:off x="4775411" y="1858159"/>
            <a:ext cx="4135996" cy="3693319"/>
          </a:xfrm>
          <a:prstGeom prst="rect">
            <a:avLst/>
          </a:prstGeom>
        </p:spPr>
        <p:txBody>
          <a:bodyPr wrap="square">
            <a:spAutoFit/>
          </a:bodyPr>
          <a:lstStyle/>
          <a:p>
            <a:pPr marL="342900" indent="-342900">
              <a:buFont typeface="+mj-lt"/>
              <a:buAutoNum type="arabicPeriod"/>
            </a:pPr>
            <a:r>
              <a:rPr lang="en-US" dirty="0">
                <a:solidFill>
                  <a:prstClr val="black"/>
                </a:solidFill>
              </a:rPr>
              <a:t>Update is initiated by update application/OS run‐time</a:t>
            </a:r>
          </a:p>
          <a:p>
            <a:pPr marL="342900" indent="-342900">
              <a:buFont typeface="+mj-lt"/>
              <a:buAutoNum type="arabicPeriod"/>
            </a:pPr>
            <a:endParaRPr lang="en-US" dirty="0">
              <a:solidFill>
                <a:prstClr val="black"/>
              </a:solidFill>
            </a:endParaRPr>
          </a:p>
          <a:p>
            <a:pPr marL="342900" indent="-342900">
              <a:buFont typeface="+mj-lt"/>
              <a:buAutoNum type="arabicPeriod"/>
            </a:pPr>
            <a:r>
              <a:rPr lang="en-US" dirty="0">
                <a:solidFill>
                  <a:prstClr val="black"/>
                </a:solidFill>
              </a:rPr>
              <a:t>Update application stores update “capsule” in DRAM or HDD on ESP (e.g. </a:t>
            </a:r>
            <a:r>
              <a:rPr lang="en-US" b="1" dirty="0">
                <a:latin typeface="Courier New" panose="02070309020205020404" pitchFamily="49" charset="0"/>
                <a:cs typeface="Courier New" panose="02070309020205020404" pitchFamily="49" charset="0"/>
              </a:rPr>
              <a:t>\EFI\</a:t>
            </a:r>
            <a:r>
              <a:rPr lang="en-US" b="1" dirty="0" err="1">
                <a:latin typeface="Courier New" panose="02070309020205020404" pitchFamily="49" charset="0"/>
                <a:cs typeface="Courier New" panose="02070309020205020404" pitchFamily="49" charset="0"/>
              </a:rPr>
              <a:t>CapsuleUpdate</a:t>
            </a:r>
            <a:r>
              <a:rPr lang="en-US" dirty="0">
                <a:solidFill>
                  <a:prstClr val="black"/>
                </a:solidFill>
              </a:rPr>
              <a:t>)</a:t>
            </a:r>
          </a:p>
          <a:p>
            <a:pPr marL="342900" indent="-342900">
              <a:buFont typeface="+mj-lt"/>
              <a:buAutoNum type="arabicPeriod"/>
            </a:pPr>
            <a:endParaRPr lang="en-US" dirty="0">
              <a:solidFill>
                <a:prstClr val="black"/>
              </a:solidFill>
            </a:endParaRPr>
          </a:p>
          <a:p>
            <a:pPr marL="342900" indent="-342900">
              <a:buFont typeface="+mj-lt"/>
              <a:buAutoNum type="arabicPeriod"/>
            </a:pPr>
            <a:r>
              <a:rPr lang="en-US" dirty="0">
                <a:solidFill>
                  <a:prstClr val="black"/>
                </a:solidFill>
              </a:rPr>
              <a:t>Upon reboot or S3 resume, FW finds and parses update capsule</a:t>
            </a:r>
          </a:p>
          <a:p>
            <a:pPr marL="342900" indent="-342900">
              <a:buFont typeface="+mj-lt"/>
              <a:buAutoNum type="arabicPeriod"/>
            </a:pPr>
            <a:endParaRPr lang="en-US" dirty="0">
              <a:solidFill>
                <a:prstClr val="black"/>
              </a:solidFill>
            </a:endParaRPr>
          </a:p>
          <a:p>
            <a:pPr marL="342900" indent="-342900">
              <a:buFont typeface="+mj-lt"/>
              <a:buAutoNum type="arabicPeriod"/>
            </a:pPr>
            <a:r>
              <a:rPr lang="en-US" dirty="0">
                <a:solidFill>
                  <a:prstClr val="black"/>
                </a:solidFill>
              </a:rPr>
              <a:t>After FW verifies digital signature of the capsule, FW writes new BIOS FV(s) to SPI flash memory</a:t>
            </a:r>
          </a:p>
        </p:txBody>
      </p:sp>
      <p:sp>
        <p:nvSpPr>
          <p:cNvPr id="20" name="TextBox 19"/>
          <p:cNvSpPr txBox="1"/>
          <p:nvPr/>
        </p:nvSpPr>
        <p:spPr>
          <a:xfrm>
            <a:off x="1168631" y="6264929"/>
            <a:ext cx="6832369" cy="307777"/>
          </a:xfrm>
          <a:prstGeom prst="rect">
            <a:avLst/>
          </a:prstGeom>
          <a:noFill/>
        </p:spPr>
        <p:txBody>
          <a:bodyPr wrap="square" rtlCol="0">
            <a:spAutoFit/>
          </a:bodyPr>
          <a:lstStyle/>
          <a:p>
            <a:r>
              <a:rPr lang="en-US" sz="1400" dirty="0">
                <a:solidFill>
                  <a:prstClr val="black"/>
                </a:solidFill>
              </a:rPr>
              <a:t>Source: UEFI Spec Version 2.4 Facilitates Secure Update UEFI Summerfest 2013</a:t>
            </a:r>
          </a:p>
        </p:txBody>
      </p:sp>
    </p:spTree>
    <p:extLst>
      <p:ext uri="{BB962C8B-B14F-4D97-AF65-F5344CB8AC3E}">
        <p14:creationId xmlns:p14="http://schemas.microsoft.com/office/powerpoint/2010/main" val="415125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Firmware Update Package</a:t>
            </a:r>
          </a:p>
        </p:txBody>
      </p:sp>
      <p:sp>
        <p:nvSpPr>
          <p:cNvPr id="5" name="Rectangle 4"/>
          <p:cNvSpPr/>
          <p:nvPr/>
        </p:nvSpPr>
        <p:spPr>
          <a:xfrm>
            <a:off x="1772412" y="6167867"/>
            <a:ext cx="5515071" cy="369332"/>
          </a:xfrm>
          <a:prstGeom prst="rect">
            <a:avLst/>
          </a:prstGeom>
        </p:spPr>
        <p:txBody>
          <a:bodyPr wrap="square">
            <a:spAutoFit/>
          </a:bodyPr>
          <a:lstStyle/>
          <a:p>
            <a:r>
              <a:rPr lang="en-US" dirty="0"/>
              <a:t>Source : </a:t>
            </a:r>
            <a:r>
              <a:rPr lang="en-US" dirty="0">
                <a:hlinkClick r:id="rId3"/>
              </a:rPr>
              <a:t>Windows UEFE Firmware Update Platform</a:t>
            </a:r>
            <a:endParaRPr lang="en-US" dirty="0"/>
          </a:p>
        </p:txBody>
      </p:sp>
      <p:sp>
        <p:nvSpPr>
          <p:cNvPr id="29" name="Rectangle: Rounded Corners 28"/>
          <p:cNvSpPr/>
          <p:nvPr/>
        </p:nvSpPr>
        <p:spPr>
          <a:xfrm>
            <a:off x="685800" y="3200400"/>
            <a:ext cx="4064776" cy="2804777"/>
          </a:xfrm>
          <a:prstGeom prst="round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t>UEFI Capsule</a:t>
            </a:r>
          </a:p>
        </p:txBody>
      </p:sp>
      <p:sp>
        <p:nvSpPr>
          <p:cNvPr id="30" name="Rectangle: Rounded Corners 29"/>
          <p:cNvSpPr/>
          <p:nvPr/>
        </p:nvSpPr>
        <p:spPr>
          <a:xfrm>
            <a:off x="1002035" y="1143000"/>
            <a:ext cx="3341365" cy="137476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Windows Firmware Update Package</a:t>
            </a:r>
          </a:p>
        </p:txBody>
      </p:sp>
      <p:sp>
        <p:nvSpPr>
          <p:cNvPr id="31" name="Rectangle: Rounded Corners 30"/>
          <p:cNvSpPr/>
          <p:nvPr/>
        </p:nvSpPr>
        <p:spPr>
          <a:xfrm>
            <a:off x="1075147" y="1587144"/>
            <a:ext cx="991583" cy="854424"/>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INF</a:t>
            </a:r>
          </a:p>
        </p:txBody>
      </p:sp>
      <p:sp>
        <p:nvSpPr>
          <p:cNvPr id="32" name="Rectangle: Rounded Corners 31"/>
          <p:cNvSpPr/>
          <p:nvPr/>
        </p:nvSpPr>
        <p:spPr>
          <a:xfrm>
            <a:off x="2159112" y="1580572"/>
            <a:ext cx="991583" cy="860996"/>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CAT</a:t>
            </a:r>
          </a:p>
        </p:txBody>
      </p:sp>
      <p:sp>
        <p:nvSpPr>
          <p:cNvPr id="33" name="Rectangle: Rounded Corners 32"/>
          <p:cNvSpPr/>
          <p:nvPr/>
        </p:nvSpPr>
        <p:spPr>
          <a:xfrm>
            <a:off x="3267019" y="1580573"/>
            <a:ext cx="991583" cy="860996"/>
          </a:xfrm>
          <a:prstGeom prst="roundRect">
            <a:avLst/>
          </a:prstGeom>
          <a:solidFill>
            <a:schemeClr val="accent5">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UEFI Capsule </a:t>
            </a:r>
          </a:p>
        </p:txBody>
      </p:sp>
      <p:sp>
        <p:nvSpPr>
          <p:cNvPr id="34" name="Rectangle: Rounded Corners 33"/>
          <p:cNvSpPr/>
          <p:nvPr/>
        </p:nvSpPr>
        <p:spPr>
          <a:xfrm>
            <a:off x="2209800" y="3772052"/>
            <a:ext cx="1058198" cy="1963422"/>
          </a:xfrm>
          <a:prstGeom prst="roundRect">
            <a:avLst/>
          </a:prstGeom>
          <a:solidFill>
            <a:schemeClr val="accent6">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Update Device Firmware  (e.g. EC)</a:t>
            </a:r>
          </a:p>
        </p:txBody>
      </p:sp>
      <p:sp>
        <p:nvSpPr>
          <p:cNvPr id="37" name="Rectangle: Rounded Corners 36"/>
          <p:cNvSpPr/>
          <p:nvPr/>
        </p:nvSpPr>
        <p:spPr>
          <a:xfrm>
            <a:off x="932773" y="3772052"/>
            <a:ext cx="1054932" cy="1963422"/>
          </a:xfrm>
          <a:prstGeom prst="roundRect">
            <a:avLst/>
          </a:prstGeom>
          <a:solidFill>
            <a:schemeClr val="accent6">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Update System Firmware (UEFI FVs)</a:t>
            </a:r>
          </a:p>
        </p:txBody>
      </p:sp>
      <p:sp>
        <p:nvSpPr>
          <p:cNvPr id="38" name="Rectangle: Rounded Corners 37"/>
          <p:cNvSpPr/>
          <p:nvPr/>
        </p:nvSpPr>
        <p:spPr>
          <a:xfrm>
            <a:off x="3505200" y="3815104"/>
            <a:ext cx="991583" cy="1963422"/>
          </a:xfrm>
          <a:prstGeom prst="round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UEFI DXE Drivers </a:t>
            </a:r>
          </a:p>
        </p:txBody>
      </p:sp>
      <p:sp>
        <p:nvSpPr>
          <p:cNvPr id="39" name="Rectangle: Rounded Corners 38"/>
          <p:cNvSpPr/>
          <p:nvPr/>
        </p:nvSpPr>
        <p:spPr>
          <a:xfrm>
            <a:off x="5270931" y="1981200"/>
            <a:ext cx="428574" cy="310400"/>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Rounded Corners 39"/>
          <p:cNvSpPr/>
          <p:nvPr/>
        </p:nvSpPr>
        <p:spPr>
          <a:xfrm>
            <a:off x="5264057" y="2390411"/>
            <a:ext cx="435447" cy="315919"/>
          </a:xfrm>
          <a:prstGeom prst="roundRect">
            <a:avLst/>
          </a:prstGeom>
          <a:solidFill>
            <a:schemeClr val="accent5">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Rounded Corners 40"/>
          <p:cNvSpPr/>
          <p:nvPr/>
        </p:nvSpPr>
        <p:spPr>
          <a:xfrm>
            <a:off x="5257576" y="2815406"/>
            <a:ext cx="456126" cy="312434"/>
          </a:xfrm>
          <a:prstGeom prst="roundRect">
            <a:avLst/>
          </a:prstGeom>
          <a:solidFill>
            <a:schemeClr val="accent6">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Rounded Corners 41"/>
          <p:cNvSpPr/>
          <p:nvPr/>
        </p:nvSpPr>
        <p:spPr>
          <a:xfrm>
            <a:off x="5257576" y="3698834"/>
            <a:ext cx="456126" cy="292564"/>
          </a:xfrm>
          <a:prstGeom prst="round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860372" y="2032084"/>
            <a:ext cx="1454828" cy="253916"/>
          </a:xfrm>
          <a:prstGeom prst="rect">
            <a:avLst/>
          </a:prstGeom>
        </p:spPr>
        <p:txBody>
          <a:bodyPr wrap="square">
            <a:spAutoFit/>
          </a:bodyPr>
          <a:lstStyle/>
          <a:p>
            <a:r>
              <a:rPr lang="en-US" sz="1050" dirty="0"/>
              <a:t>Signed by Microsoft</a:t>
            </a:r>
          </a:p>
        </p:txBody>
      </p:sp>
      <p:sp>
        <p:nvSpPr>
          <p:cNvPr id="44" name="Rectangle 43"/>
          <p:cNvSpPr/>
          <p:nvPr/>
        </p:nvSpPr>
        <p:spPr>
          <a:xfrm>
            <a:off x="5823760" y="2870284"/>
            <a:ext cx="2329639" cy="253916"/>
          </a:xfrm>
          <a:prstGeom prst="rect">
            <a:avLst/>
          </a:prstGeom>
        </p:spPr>
        <p:txBody>
          <a:bodyPr wrap="square">
            <a:spAutoFit/>
          </a:bodyPr>
          <a:lstStyle/>
          <a:p>
            <a:r>
              <a:rPr lang="en-US" sz="1050" dirty="0"/>
              <a:t>Signed by platform manufacturer</a:t>
            </a:r>
          </a:p>
        </p:txBody>
      </p:sp>
      <p:sp>
        <p:nvSpPr>
          <p:cNvPr id="45" name="Rectangle 44"/>
          <p:cNvSpPr/>
          <p:nvPr/>
        </p:nvSpPr>
        <p:spPr>
          <a:xfrm>
            <a:off x="5829783" y="2413084"/>
            <a:ext cx="3466617" cy="253916"/>
          </a:xfrm>
          <a:prstGeom prst="rect">
            <a:avLst/>
          </a:prstGeom>
        </p:spPr>
        <p:txBody>
          <a:bodyPr wrap="square">
            <a:spAutoFit/>
          </a:bodyPr>
          <a:lstStyle/>
          <a:p>
            <a:r>
              <a:rPr lang="en-US" sz="1050" dirty="0"/>
              <a:t>Signed by platform manufacturer or ODM</a:t>
            </a:r>
          </a:p>
        </p:txBody>
      </p:sp>
      <p:sp>
        <p:nvSpPr>
          <p:cNvPr id="46" name="Rectangle 45"/>
          <p:cNvSpPr/>
          <p:nvPr/>
        </p:nvSpPr>
        <p:spPr>
          <a:xfrm>
            <a:off x="5808067" y="3623102"/>
            <a:ext cx="2650134" cy="415498"/>
          </a:xfrm>
          <a:prstGeom prst="rect">
            <a:avLst/>
          </a:prstGeom>
        </p:spPr>
        <p:txBody>
          <a:bodyPr wrap="square">
            <a:spAutoFit/>
          </a:bodyPr>
          <a:lstStyle/>
          <a:p>
            <a:r>
              <a:rPr lang="en-US" sz="1050" dirty="0"/>
              <a:t>Signed with key matching cert in UEFI “</a:t>
            </a:r>
            <a:r>
              <a:rPr lang="en-US" sz="1050" dirty="0" err="1"/>
              <a:t>db</a:t>
            </a:r>
            <a:r>
              <a:rPr lang="en-US" sz="1050" dirty="0"/>
              <a:t>” variable for Secure Boot</a:t>
            </a:r>
          </a:p>
        </p:txBody>
      </p:sp>
      <p:cxnSp>
        <p:nvCxnSpPr>
          <p:cNvPr id="47" name="Straight Arrow Connector 46"/>
          <p:cNvCxnSpPr>
            <a:stCxn id="33" idx="2"/>
            <a:endCxn id="29" idx="0"/>
          </p:cNvCxnSpPr>
          <p:nvPr/>
        </p:nvCxnSpPr>
        <p:spPr>
          <a:xfrm flipH="1">
            <a:off x="2718188" y="2441569"/>
            <a:ext cx="1044623" cy="75883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0" name="Rectangle: Rounded Corners 49"/>
          <p:cNvSpPr/>
          <p:nvPr/>
        </p:nvSpPr>
        <p:spPr>
          <a:xfrm>
            <a:off x="5257800" y="3254546"/>
            <a:ext cx="456126" cy="312434"/>
          </a:xfrm>
          <a:prstGeom prst="round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5795423" y="3261190"/>
            <a:ext cx="2891377" cy="253916"/>
          </a:xfrm>
          <a:prstGeom prst="rect">
            <a:avLst/>
          </a:prstGeom>
        </p:spPr>
        <p:txBody>
          <a:bodyPr wrap="square">
            <a:spAutoFit/>
          </a:bodyPr>
          <a:lstStyle/>
          <a:p>
            <a:r>
              <a:rPr lang="en-US" sz="1050" dirty="0"/>
              <a:t>Signed by Independent HW vendor (IHV)</a:t>
            </a:r>
          </a:p>
        </p:txBody>
      </p:sp>
    </p:spTree>
    <p:extLst>
      <p:ext uri="{BB962C8B-B14F-4D97-AF65-F5344CB8AC3E}">
        <p14:creationId xmlns:p14="http://schemas.microsoft.com/office/powerpoint/2010/main" val="12335048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Firmware Update Rollback Protection</a:t>
            </a:r>
          </a:p>
        </p:txBody>
      </p:sp>
      <p:sp>
        <p:nvSpPr>
          <p:cNvPr id="6" name="Rectangle 5"/>
          <p:cNvSpPr/>
          <p:nvPr/>
        </p:nvSpPr>
        <p:spPr>
          <a:xfrm>
            <a:off x="304800" y="10668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1</a:t>
            </a:r>
          </a:p>
        </p:txBody>
      </p:sp>
      <p:sp>
        <p:nvSpPr>
          <p:cNvPr id="7" name="Rectangle 6"/>
          <p:cNvSpPr/>
          <p:nvPr/>
        </p:nvSpPr>
        <p:spPr>
          <a:xfrm>
            <a:off x="304800" y="1981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2</a:t>
            </a:r>
          </a:p>
        </p:txBody>
      </p:sp>
      <p:sp>
        <p:nvSpPr>
          <p:cNvPr id="8" name="Rectangle 7"/>
          <p:cNvSpPr/>
          <p:nvPr/>
        </p:nvSpPr>
        <p:spPr>
          <a:xfrm>
            <a:off x="304800" y="28956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3</a:t>
            </a:r>
          </a:p>
        </p:txBody>
      </p:sp>
      <p:sp>
        <p:nvSpPr>
          <p:cNvPr id="9" name="Rectangle 8"/>
          <p:cNvSpPr/>
          <p:nvPr/>
        </p:nvSpPr>
        <p:spPr>
          <a:xfrm>
            <a:off x="3200400" y="1066800"/>
            <a:ext cx="1447800" cy="762000"/>
          </a:xfrm>
          <a:prstGeom prst="rect">
            <a:avLst/>
          </a:prstGeom>
          <a:gradFill>
            <a:gsLst>
              <a:gs pos="0">
                <a:schemeClr val="bg2">
                  <a:lumMod val="25000"/>
                </a:schemeClr>
              </a:gs>
              <a:gs pos="100000">
                <a:schemeClr val="accent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1</a:t>
            </a:r>
          </a:p>
        </p:txBody>
      </p:sp>
      <p:sp>
        <p:nvSpPr>
          <p:cNvPr id="10" name="Rectangle 9"/>
          <p:cNvSpPr/>
          <p:nvPr/>
        </p:nvSpPr>
        <p:spPr>
          <a:xfrm>
            <a:off x="3200400" y="1981200"/>
            <a:ext cx="1447800" cy="762000"/>
          </a:xfrm>
          <a:prstGeom prst="rect">
            <a:avLst/>
          </a:prstGeom>
          <a:gradFill>
            <a:gsLst>
              <a:gs pos="0">
                <a:schemeClr val="bg2">
                  <a:lumMod val="25000"/>
                </a:schemeClr>
              </a:gs>
              <a:gs pos="100000">
                <a:schemeClr val="accent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2</a:t>
            </a:r>
          </a:p>
        </p:txBody>
      </p:sp>
      <p:sp>
        <p:nvSpPr>
          <p:cNvPr id="11" name="Rectangle 10"/>
          <p:cNvSpPr/>
          <p:nvPr/>
        </p:nvSpPr>
        <p:spPr>
          <a:xfrm>
            <a:off x="3200400" y="2895600"/>
            <a:ext cx="1447800" cy="762000"/>
          </a:xfrm>
          <a:prstGeom prst="rect">
            <a:avLst/>
          </a:prstGeom>
          <a:gradFill>
            <a:gsLst>
              <a:gs pos="0">
                <a:schemeClr val="accent1">
                  <a:lumMod val="60000"/>
                  <a:lumOff val="40000"/>
                </a:schemeClr>
              </a:gs>
              <a:gs pos="100000">
                <a:schemeClr val="accent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3</a:t>
            </a:r>
          </a:p>
        </p:txBody>
      </p:sp>
      <p:sp>
        <p:nvSpPr>
          <p:cNvPr id="12" name="Rectangle 11"/>
          <p:cNvSpPr/>
          <p:nvPr/>
        </p:nvSpPr>
        <p:spPr>
          <a:xfrm>
            <a:off x="3200400" y="3810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4</a:t>
            </a:r>
          </a:p>
        </p:txBody>
      </p:sp>
      <p:sp>
        <p:nvSpPr>
          <p:cNvPr id="13" name="Rectangle 12"/>
          <p:cNvSpPr/>
          <p:nvPr/>
        </p:nvSpPr>
        <p:spPr>
          <a:xfrm>
            <a:off x="6019800" y="1066800"/>
            <a:ext cx="1447800" cy="762000"/>
          </a:xfrm>
          <a:prstGeom prst="rect">
            <a:avLst/>
          </a:prstGeom>
          <a:gradFill>
            <a:gsLst>
              <a:gs pos="0">
                <a:schemeClr val="bg2">
                  <a:lumMod val="25000"/>
                </a:schemeClr>
              </a:gs>
              <a:gs pos="100000">
                <a:schemeClr val="accent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1</a:t>
            </a:r>
          </a:p>
        </p:txBody>
      </p:sp>
      <p:sp>
        <p:nvSpPr>
          <p:cNvPr id="14" name="Rectangle 13"/>
          <p:cNvSpPr/>
          <p:nvPr/>
        </p:nvSpPr>
        <p:spPr>
          <a:xfrm>
            <a:off x="6019800" y="1981200"/>
            <a:ext cx="1447800" cy="762000"/>
          </a:xfrm>
          <a:prstGeom prst="rect">
            <a:avLst/>
          </a:prstGeom>
          <a:gradFill>
            <a:gsLst>
              <a:gs pos="0">
                <a:schemeClr val="bg2">
                  <a:lumMod val="25000"/>
                </a:schemeClr>
              </a:gs>
              <a:gs pos="100000">
                <a:schemeClr val="accent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2</a:t>
            </a:r>
          </a:p>
        </p:txBody>
      </p:sp>
      <p:sp>
        <p:nvSpPr>
          <p:cNvPr id="15" name="Rectangle 14"/>
          <p:cNvSpPr/>
          <p:nvPr/>
        </p:nvSpPr>
        <p:spPr>
          <a:xfrm>
            <a:off x="6019800" y="2895600"/>
            <a:ext cx="1447800" cy="762000"/>
          </a:xfrm>
          <a:prstGeom prst="rect">
            <a:avLst/>
          </a:prstGeom>
          <a:gradFill>
            <a:gsLst>
              <a:gs pos="0">
                <a:schemeClr val="bg2">
                  <a:lumMod val="25000"/>
                </a:schemeClr>
              </a:gs>
              <a:gs pos="100000">
                <a:schemeClr val="accent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3</a:t>
            </a:r>
          </a:p>
        </p:txBody>
      </p:sp>
      <p:sp>
        <p:nvSpPr>
          <p:cNvPr id="16" name="Rectangle 15"/>
          <p:cNvSpPr/>
          <p:nvPr/>
        </p:nvSpPr>
        <p:spPr>
          <a:xfrm>
            <a:off x="6019800" y="3810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4</a:t>
            </a:r>
          </a:p>
        </p:txBody>
      </p:sp>
      <p:sp>
        <p:nvSpPr>
          <p:cNvPr id="17" name="Rectangle 16"/>
          <p:cNvSpPr/>
          <p:nvPr/>
        </p:nvSpPr>
        <p:spPr>
          <a:xfrm>
            <a:off x="6019800" y="47244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Version 5</a:t>
            </a:r>
          </a:p>
        </p:txBody>
      </p:sp>
      <p:sp>
        <p:nvSpPr>
          <p:cNvPr id="18" name="TextBox 17"/>
          <p:cNvSpPr txBox="1"/>
          <p:nvPr/>
        </p:nvSpPr>
        <p:spPr>
          <a:xfrm>
            <a:off x="228600" y="3810000"/>
            <a:ext cx="2057400" cy="2062103"/>
          </a:xfrm>
          <a:prstGeom prst="rect">
            <a:avLst/>
          </a:prstGeom>
          <a:noFill/>
        </p:spPr>
        <p:txBody>
          <a:bodyPr wrap="square" rtlCol="0">
            <a:spAutoFit/>
          </a:bodyPr>
          <a:lstStyle/>
          <a:p>
            <a:r>
              <a:rPr lang="en-US" sz="1600" dirty="0"/>
              <a:t>Each version fixes some issues with the previous. Since none are known to have security flaws, each new version allows updates to all older versions.</a:t>
            </a:r>
          </a:p>
        </p:txBody>
      </p:sp>
      <p:sp>
        <p:nvSpPr>
          <p:cNvPr id="19" name="TextBox 18"/>
          <p:cNvSpPr txBox="1"/>
          <p:nvPr/>
        </p:nvSpPr>
        <p:spPr>
          <a:xfrm>
            <a:off x="2590800" y="4724400"/>
            <a:ext cx="3048000" cy="1323439"/>
          </a:xfrm>
          <a:prstGeom prst="rect">
            <a:avLst/>
          </a:prstGeom>
          <a:noFill/>
        </p:spPr>
        <p:txBody>
          <a:bodyPr wrap="square" rtlCol="0">
            <a:spAutoFit/>
          </a:bodyPr>
          <a:lstStyle/>
          <a:p>
            <a:r>
              <a:rPr lang="en-US" sz="1600" dirty="0"/>
              <a:t>In V4, one of the issues fixed in V3 is realized to be a security fix.  V4 will not allow updates to earlier versions, even V3 since it allows update to V2.</a:t>
            </a:r>
          </a:p>
        </p:txBody>
      </p:sp>
      <p:cxnSp>
        <p:nvCxnSpPr>
          <p:cNvPr id="21" name="Elbow Connector 20"/>
          <p:cNvCxnSpPr>
            <a:stCxn id="8" idx="3"/>
            <a:endCxn id="7" idx="3"/>
          </p:cNvCxnSpPr>
          <p:nvPr/>
        </p:nvCxnSpPr>
        <p:spPr>
          <a:xfrm flipV="1">
            <a:off x="1752600" y="2362200"/>
            <a:ext cx="12700" cy="914400"/>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7" idx="1"/>
            <a:endCxn id="6" idx="1"/>
          </p:cNvCxnSpPr>
          <p:nvPr/>
        </p:nvCxnSpPr>
        <p:spPr>
          <a:xfrm rot="10800000">
            <a:off x="304800" y="1447800"/>
            <a:ext cx="12700" cy="914400"/>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1" idx="3"/>
            <a:endCxn id="10" idx="3"/>
          </p:cNvCxnSpPr>
          <p:nvPr/>
        </p:nvCxnSpPr>
        <p:spPr>
          <a:xfrm flipV="1">
            <a:off x="4648200" y="2362200"/>
            <a:ext cx="12700" cy="914400"/>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0" idx="1"/>
            <a:endCxn id="9" idx="1"/>
          </p:cNvCxnSpPr>
          <p:nvPr/>
        </p:nvCxnSpPr>
        <p:spPr>
          <a:xfrm rot="10800000">
            <a:off x="3200400" y="1447800"/>
            <a:ext cx="12700" cy="914400"/>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7" idx="3"/>
            <a:endCxn id="16" idx="3"/>
          </p:cNvCxnSpPr>
          <p:nvPr/>
        </p:nvCxnSpPr>
        <p:spPr>
          <a:xfrm flipV="1">
            <a:off x="7467600" y="4191000"/>
            <a:ext cx="12700" cy="914400"/>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5" idx="3"/>
            <a:endCxn id="14" idx="3"/>
          </p:cNvCxnSpPr>
          <p:nvPr/>
        </p:nvCxnSpPr>
        <p:spPr>
          <a:xfrm flipV="1">
            <a:off x="7467600" y="2362200"/>
            <a:ext cx="12700" cy="914400"/>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4" idx="1"/>
            <a:endCxn id="13" idx="1"/>
          </p:cNvCxnSpPr>
          <p:nvPr/>
        </p:nvCxnSpPr>
        <p:spPr>
          <a:xfrm rot="10800000">
            <a:off x="6019800" y="1447800"/>
            <a:ext cx="12700" cy="914400"/>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848600" y="4237672"/>
            <a:ext cx="1295400" cy="1477328"/>
          </a:xfrm>
          <a:prstGeom prst="rect">
            <a:avLst/>
          </a:prstGeom>
          <a:noFill/>
        </p:spPr>
        <p:txBody>
          <a:bodyPr wrap="square" rtlCol="0">
            <a:spAutoFit/>
          </a:bodyPr>
          <a:lstStyle/>
          <a:p>
            <a:r>
              <a:rPr lang="en-US" dirty="0"/>
              <a:t>Version 5 can now accept only versions 5 and 4.</a:t>
            </a:r>
          </a:p>
        </p:txBody>
      </p:sp>
      <p:cxnSp>
        <p:nvCxnSpPr>
          <p:cNvPr id="36" name="Straight Connector 35"/>
          <p:cNvCxnSpPr/>
          <p:nvPr/>
        </p:nvCxnSpPr>
        <p:spPr>
          <a:xfrm>
            <a:off x="2514600" y="3733800"/>
            <a:ext cx="5486400" cy="0"/>
          </a:xfrm>
          <a:prstGeom prst="line">
            <a:avLst/>
          </a:prstGeom>
          <a:ln w="38100" cmpd="dbl">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hape 29"/>
          <p:cNvCxnSpPr>
            <a:stCxn id="16" idx="1"/>
          </p:cNvCxnSpPr>
          <p:nvPr/>
        </p:nvCxnSpPr>
        <p:spPr>
          <a:xfrm rot="10800000">
            <a:off x="5791200" y="3733800"/>
            <a:ext cx="228600" cy="45720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p:nvPr/>
        </p:nvCxnSpPr>
        <p:spPr>
          <a:xfrm rot="10800000">
            <a:off x="2971801" y="3733800"/>
            <a:ext cx="228600" cy="45720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quot;No&quot; Symbol 36"/>
          <p:cNvSpPr/>
          <p:nvPr/>
        </p:nvSpPr>
        <p:spPr>
          <a:xfrm>
            <a:off x="5609772" y="3581400"/>
            <a:ext cx="381000" cy="304800"/>
          </a:xfrm>
          <a:prstGeom prst="noSmoking">
            <a:avLst/>
          </a:prstGeom>
          <a:solidFill>
            <a:srgbClr val="C0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8" name="&quot;No&quot; Symbol 37"/>
          <p:cNvSpPr/>
          <p:nvPr/>
        </p:nvSpPr>
        <p:spPr>
          <a:xfrm>
            <a:off x="2801256" y="3581400"/>
            <a:ext cx="381000" cy="304800"/>
          </a:xfrm>
          <a:prstGeom prst="noSmoking">
            <a:avLst/>
          </a:prstGeom>
          <a:solidFill>
            <a:srgbClr val="C0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7951690" y="3523130"/>
            <a:ext cx="990600" cy="369332"/>
          </a:xfrm>
          <a:prstGeom prst="rect">
            <a:avLst/>
          </a:prstGeom>
          <a:noFill/>
        </p:spPr>
        <p:txBody>
          <a:bodyPr wrap="square" rtlCol="0">
            <a:spAutoFit/>
          </a:bodyPr>
          <a:lstStyle/>
          <a:p>
            <a:r>
              <a:rPr lang="en-US" dirty="0"/>
              <a:t>“Fence”</a:t>
            </a:r>
          </a:p>
        </p:txBody>
      </p:sp>
      <p:cxnSp>
        <p:nvCxnSpPr>
          <p:cNvPr id="40" name="Straight Connector 39"/>
          <p:cNvCxnSpPr/>
          <p:nvPr/>
        </p:nvCxnSpPr>
        <p:spPr>
          <a:xfrm flipV="1">
            <a:off x="1981200" y="1447800"/>
            <a:ext cx="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6" idx="3"/>
          </p:cNvCxnSpPr>
          <p:nvPr/>
        </p:nvCxnSpPr>
        <p:spPr>
          <a:xfrm flipH="1">
            <a:off x="1752600" y="14478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4876800" y="1447800"/>
            <a:ext cx="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4648200" y="14478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7696200" y="1447800"/>
            <a:ext cx="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7467600" y="14478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100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Protecting UEFI Variables</a:t>
            </a:r>
          </a:p>
        </p:txBody>
      </p:sp>
    </p:spTree>
    <p:extLst>
      <p:ext uri="{BB962C8B-B14F-4D97-AF65-F5344CB8AC3E}">
        <p14:creationId xmlns:p14="http://schemas.microsoft.com/office/powerpoint/2010/main" val="4487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Protecting UEFI Variables</a:t>
            </a:r>
          </a:p>
        </p:txBody>
      </p:sp>
      <p:sp>
        <p:nvSpPr>
          <p:cNvPr id="8" name="Content Placeholder 7"/>
          <p:cNvSpPr>
            <a:spLocks noGrp="1"/>
          </p:cNvSpPr>
          <p:nvPr>
            <p:ph idx="1"/>
          </p:nvPr>
        </p:nvSpPr>
        <p:spPr>
          <a:xfrm>
            <a:off x="457200" y="1690394"/>
            <a:ext cx="8686800" cy="4253206"/>
          </a:xfrm>
        </p:spPr>
        <p:txBody>
          <a:bodyPr>
            <a:noAutofit/>
          </a:bodyPr>
          <a:lstStyle/>
          <a:p>
            <a:pPr marL="457200" indent="-457200">
              <a:spcBef>
                <a:spcPts val="600"/>
              </a:spcBef>
              <a:buFont typeface="+mj-lt"/>
              <a:buAutoNum type="arabicPeriod"/>
            </a:pPr>
            <a:r>
              <a:rPr lang="en-US" sz="2000" dirty="0">
                <a:latin typeface="+mn-lt"/>
              </a:rPr>
              <a:t>Separate critical settings from other and stored in different variables</a:t>
            </a:r>
          </a:p>
          <a:p>
            <a:pPr marL="457200" indent="-457200">
              <a:spcBef>
                <a:spcPts val="600"/>
              </a:spcBef>
              <a:buFont typeface="+mj-lt"/>
              <a:buAutoNum type="arabicPeriod"/>
            </a:pPr>
            <a:r>
              <a:rPr lang="en-US" sz="2000" dirty="0">
                <a:latin typeface="+mn-lt"/>
                <a:cs typeface="Courier New" panose="02070309020205020404" pitchFamily="49" charset="0"/>
              </a:rPr>
              <a:t>If a variable is only used by the FW then it shouldn’t be Runtime</a:t>
            </a:r>
          </a:p>
          <a:p>
            <a:pPr marL="457200" indent="-457200">
              <a:spcBef>
                <a:spcPts val="600"/>
              </a:spcBef>
              <a:buFont typeface="+mj-lt"/>
              <a:buAutoNum type="arabicPeriod"/>
            </a:pPr>
            <a:r>
              <a:rPr lang="en-US" sz="2000" dirty="0">
                <a:latin typeface="+mn-lt"/>
                <a:cs typeface="Courier New" panose="02070309020205020404" pitchFamily="49" charset="0"/>
              </a:rPr>
              <a:t>Make variables, not updateable by the OS, “read-only” (</a:t>
            </a:r>
            <a:r>
              <a:rPr lang="en-US" sz="2000" i="1" dirty="0">
                <a:latin typeface="+mn-lt"/>
                <a:cs typeface="Courier New" panose="02070309020205020404" pitchFamily="49" charset="0"/>
              </a:rPr>
              <a:t>Variable Lock)</a:t>
            </a:r>
            <a:endParaRPr lang="en-US" sz="2000" dirty="0">
              <a:latin typeface="+mn-lt"/>
              <a:cs typeface="Courier New" panose="02070309020205020404" pitchFamily="49" charset="0"/>
            </a:endParaRPr>
          </a:p>
          <a:p>
            <a:pPr marL="457200" indent="-457200">
              <a:spcBef>
                <a:spcPts val="600"/>
              </a:spcBef>
              <a:buFont typeface="+mj-lt"/>
              <a:buAutoNum type="arabicPeriod"/>
            </a:pPr>
            <a:r>
              <a:rPr lang="en-US" sz="2000" dirty="0">
                <a:latin typeface="+mn-lt"/>
                <a:cs typeface="Courier New" panose="02070309020205020404" pitchFamily="49" charset="0"/>
              </a:rPr>
              <a:t>Use authenticated variables or </a:t>
            </a:r>
            <a:r>
              <a:rPr lang="en-US" sz="2000" dirty="0" err="1">
                <a:latin typeface="+mn-lt"/>
                <a:cs typeface="Courier New" panose="02070309020205020404" pitchFamily="49" charset="0"/>
              </a:rPr>
              <a:t>Pcd</a:t>
            </a:r>
            <a:r>
              <a:rPr lang="en-US" sz="2000" dirty="0">
                <a:latin typeface="+mn-lt"/>
                <a:cs typeface="Courier New" panose="02070309020205020404" pitchFamily="49" charset="0"/>
              </a:rPr>
              <a:t> for security settings</a:t>
            </a:r>
          </a:p>
          <a:p>
            <a:pPr marL="457200" indent="-457200">
              <a:spcBef>
                <a:spcPts val="600"/>
              </a:spcBef>
              <a:buFont typeface="+mj-lt"/>
              <a:buAutoNum type="arabicPeriod"/>
            </a:pPr>
            <a:r>
              <a:rPr lang="en-US" sz="2000" dirty="0">
                <a:latin typeface="+mn-lt"/>
                <a:cs typeface="Courier New" panose="02070309020205020404" pitchFamily="49" charset="0"/>
              </a:rPr>
              <a:t>Don’t store debug/validation </a:t>
            </a:r>
            <a:r>
              <a:rPr lang="en-US" sz="2000" dirty="0" err="1">
                <a:latin typeface="+mn-lt"/>
                <a:cs typeface="Courier New" panose="02070309020205020404" pitchFamily="49" charset="0"/>
              </a:rPr>
              <a:t>config</a:t>
            </a:r>
            <a:r>
              <a:rPr lang="en-US" sz="2000" dirty="0">
                <a:latin typeface="+mn-lt"/>
                <a:cs typeface="Courier New" panose="02070309020205020404" pitchFamily="49" charset="0"/>
              </a:rPr>
              <a:t>. (e.g. HW locks) in variables</a:t>
            </a:r>
          </a:p>
          <a:p>
            <a:pPr marL="457200" indent="-457200">
              <a:spcBef>
                <a:spcPts val="600"/>
              </a:spcBef>
              <a:buFont typeface="+mj-lt"/>
              <a:buAutoNum type="arabicPeriod"/>
            </a:pPr>
            <a:r>
              <a:rPr lang="en-US" sz="2000" dirty="0">
                <a:latin typeface="+mn-lt"/>
                <a:cs typeface="Courier New" panose="02070309020205020404" pitchFamily="49" charset="0"/>
              </a:rPr>
              <a:t>Whenever possible, allow only predefined values written to the variables</a:t>
            </a:r>
          </a:p>
          <a:p>
            <a:pPr marL="457200" indent="-457200">
              <a:spcBef>
                <a:spcPts val="600"/>
              </a:spcBef>
              <a:buFont typeface="+mj-lt"/>
              <a:buAutoNum type="arabicPeriod"/>
            </a:pPr>
            <a:r>
              <a:rPr lang="en-US" sz="2000" dirty="0">
                <a:latin typeface="+mn-lt"/>
                <a:cs typeface="Courier New" panose="02070309020205020404" pitchFamily="49" charset="0"/>
              </a:rPr>
              <a:t>Validate contents of the variables (e.g. check pointers)</a:t>
            </a:r>
          </a:p>
          <a:p>
            <a:pPr marL="457200" indent="-457200">
              <a:spcBef>
                <a:spcPts val="600"/>
              </a:spcBef>
              <a:buFont typeface="+mj-lt"/>
              <a:buAutoNum type="arabicPeriod"/>
            </a:pPr>
            <a:r>
              <a:rPr lang="en-US" sz="2000" dirty="0">
                <a:latin typeface="+mn-lt"/>
                <a:cs typeface="Courier New" panose="02070309020205020404" pitchFamily="49" charset="0"/>
              </a:rPr>
              <a:t>Have default </a:t>
            </a:r>
            <a:r>
              <a:rPr lang="en-US" sz="2000" dirty="0" err="1">
                <a:latin typeface="+mn-lt"/>
                <a:cs typeface="Courier New" panose="02070309020205020404" pitchFamily="49" charset="0"/>
              </a:rPr>
              <a:t>config</a:t>
            </a:r>
            <a:r>
              <a:rPr lang="en-US" sz="2000" dirty="0">
                <a:latin typeface="+mn-lt"/>
                <a:cs typeface="Courier New" panose="02070309020205020404" pitchFamily="49" charset="0"/>
              </a:rPr>
              <a:t> to allow system to boot if variable is corrupted</a:t>
            </a:r>
          </a:p>
          <a:p>
            <a:pPr marL="457200" indent="-457200">
              <a:spcBef>
                <a:spcPts val="600"/>
              </a:spcBef>
              <a:buFont typeface="+mj-lt"/>
              <a:buAutoNum type="arabicPeriod"/>
            </a:pPr>
            <a:r>
              <a:rPr lang="en-US" sz="2000" dirty="0">
                <a:latin typeface="+mn-lt"/>
                <a:cs typeface="Courier New" panose="02070309020205020404" pitchFamily="49" charset="0"/>
              </a:rPr>
              <a:t>No sensitive data like BIOS passwords in variables in clear</a:t>
            </a:r>
          </a:p>
          <a:p>
            <a:pPr marL="457200" indent="-457200">
              <a:spcBef>
                <a:spcPts val="600"/>
              </a:spcBef>
              <a:buFont typeface="+mj-lt"/>
              <a:buAutoNum type="arabicPeriod"/>
            </a:pPr>
            <a:r>
              <a:rPr lang="en-US" sz="2000" dirty="0">
                <a:latin typeface="+mn-lt"/>
                <a:cs typeface="Courier New" panose="02070309020205020404" pitchFamily="49" charset="0"/>
              </a:rPr>
              <a:t>Update of some variables may require physically present user</a:t>
            </a:r>
          </a:p>
          <a:p>
            <a:pPr marL="457200" indent="-457200">
              <a:spcBef>
                <a:spcPts val="600"/>
              </a:spcBef>
              <a:buFont typeface="+mj-lt"/>
              <a:buAutoNum type="arabicPeriod"/>
            </a:pPr>
            <a:r>
              <a:rPr lang="en-US" sz="2000" dirty="0">
                <a:latin typeface="+mn-lt"/>
                <a:cs typeface="Courier New" panose="02070309020205020404" pitchFamily="49" charset="0"/>
              </a:rPr>
              <a:t>Other integrity checks on the contents of critical variables</a:t>
            </a:r>
          </a:p>
        </p:txBody>
      </p:sp>
    </p:spTree>
    <p:extLst>
      <p:ext uri="{BB962C8B-B14F-4D97-AF65-F5344CB8AC3E}">
        <p14:creationId xmlns:p14="http://schemas.microsoft.com/office/powerpoint/2010/main" val="284820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Why Authenticating Variables?</a:t>
            </a:r>
          </a:p>
        </p:txBody>
      </p:sp>
      <p:sp>
        <p:nvSpPr>
          <p:cNvPr id="8" name="Content Placeholder 7"/>
          <p:cNvSpPr>
            <a:spLocks noGrp="1"/>
          </p:cNvSpPr>
          <p:nvPr>
            <p:ph idx="1"/>
          </p:nvPr>
        </p:nvSpPr>
        <p:spPr>
          <a:xfrm>
            <a:off x="457200" y="1066800"/>
            <a:ext cx="8229600" cy="5486400"/>
          </a:xfrm>
        </p:spPr>
        <p:txBody>
          <a:bodyPr>
            <a:normAutofit/>
          </a:bodyPr>
          <a:lstStyle/>
          <a:p>
            <a:pPr marL="457200" indent="-457200">
              <a:buFont typeface="+mj-lt"/>
              <a:buAutoNum type="arabicPeriod"/>
            </a:pPr>
            <a:r>
              <a:rPr lang="en-US" sz="2400" dirty="0"/>
              <a:t>Secure Boot stores Platform Key (PK), Key Exchange Keys (KEK), white-list and black-list (</a:t>
            </a:r>
            <a:r>
              <a:rPr lang="en-US" sz="2400" dirty="0" err="1"/>
              <a:t>db</a:t>
            </a:r>
            <a:r>
              <a:rPr lang="en-US" sz="2400" dirty="0"/>
              <a:t>, </a:t>
            </a:r>
            <a:r>
              <a:rPr lang="en-US" sz="2400" dirty="0" err="1"/>
              <a:t>dbx</a:t>
            </a:r>
            <a:r>
              <a:rPr lang="en-US" sz="2400" dirty="0"/>
              <a:t>) in UEFI Variables</a:t>
            </a:r>
          </a:p>
          <a:p>
            <a:pPr marL="457200" indent="-457200">
              <a:buFont typeface="+mj-lt"/>
              <a:buAutoNum type="arabicPeriod"/>
            </a:pPr>
            <a:r>
              <a:rPr lang="en-US" sz="2400" dirty="0"/>
              <a:t>These need to be updateable yet protected from unauthorized software changing them</a:t>
            </a:r>
          </a:p>
          <a:p>
            <a:pPr marL="457200" indent="-457200">
              <a:buFont typeface="+mj-lt"/>
              <a:buAutoNum type="arabicPeriod"/>
            </a:pPr>
            <a:r>
              <a:rPr lang="en-US" sz="2400" dirty="0"/>
              <a:t>UEFI Authenticated Variable allows update/removal of authenticated variables only if new variable is signed and corresponding public cert already present in NVRAM (e.g. in KEK)</a:t>
            </a:r>
          </a:p>
          <a:p>
            <a:pPr marL="457200" indent="-457200">
              <a:buFont typeface="+mj-lt"/>
              <a:buAutoNum type="arabicPeriod"/>
            </a:pPr>
            <a:r>
              <a:rPr lang="en-US" sz="2400" dirty="0"/>
              <a:t>Counter or Time Based Authenticated Variable to prevent from replay attacks</a:t>
            </a:r>
          </a:p>
          <a:p>
            <a:pPr marL="1028700" lvl="2" indent="-457200"/>
            <a:endParaRPr lang="en-US" sz="2400" dirty="0"/>
          </a:p>
        </p:txBody>
      </p:sp>
    </p:spTree>
    <p:extLst>
      <p:ext uri="{BB962C8B-B14F-4D97-AF65-F5344CB8AC3E}">
        <p14:creationId xmlns:p14="http://schemas.microsoft.com/office/powerpoint/2010/main" val="102317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31620"/>
            <a:ext cx="8229600" cy="988746"/>
          </a:xfrm>
        </p:spPr>
        <p:txBody>
          <a:bodyPr>
            <a:normAutofit/>
          </a:bodyPr>
          <a:lstStyle/>
          <a:p>
            <a:r>
              <a:rPr lang="en-US" dirty="0"/>
              <a:t>UEFI Variable Update</a:t>
            </a:r>
          </a:p>
        </p:txBody>
      </p:sp>
      <p:sp>
        <p:nvSpPr>
          <p:cNvPr id="32" name="TextBox 31"/>
          <p:cNvSpPr txBox="1"/>
          <p:nvPr/>
        </p:nvSpPr>
        <p:spPr>
          <a:xfrm>
            <a:off x="330431" y="6245423"/>
            <a:ext cx="8813569" cy="307777"/>
          </a:xfrm>
          <a:prstGeom prst="rect">
            <a:avLst/>
          </a:prstGeom>
          <a:noFill/>
        </p:spPr>
        <p:txBody>
          <a:bodyPr wrap="square" rtlCol="0">
            <a:spAutoFit/>
          </a:bodyPr>
          <a:lstStyle/>
          <a:p>
            <a:r>
              <a:rPr lang="en-US" sz="1400" dirty="0">
                <a:solidFill>
                  <a:prstClr val="black"/>
                </a:solidFill>
              </a:rPr>
              <a:t>Source: A Tour Beyond Implementing UEFI </a:t>
            </a:r>
            <a:r>
              <a:rPr lang="en-US" sz="1400" dirty="0" err="1">
                <a:solidFill>
                  <a:prstClr val="black"/>
                </a:solidFill>
              </a:rPr>
              <a:t>Auth</a:t>
            </a:r>
            <a:r>
              <a:rPr lang="en-US" sz="1400" dirty="0">
                <a:solidFill>
                  <a:prstClr val="black"/>
                </a:solidFill>
              </a:rPr>
              <a:t> Variables in SMM with EDKII (Jiewen Yao, Vincent Zimmer)</a:t>
            </a:r>
          </a:p>
        </p:txBody>
      </p:sp>
      <p:sp>
        <p:nvSpPr>
          <p:cNvPr id="6" name="Rectangle 5"/>
          <p:cNvSpPr/>
          <p:nvPr/>
        </p:nvSpPr>
        <p:spPr>
          <a:xfrm>
            <a:off x="6705600" y="1524000"/>
            <a:ext cx="1905000" cy="4419600"/>
          </a:xfrm>
          <a:prstGeom prst="rect">
            <a:avLst/>
          </a:prstGeom>
          <a:solidFill>
            <a:schemeClr val="accent6">
              <a:lumMod val="60000"/>
              <a:lumOff val="4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SMM Variable Handler </a:t>
            </a:r>
          </a:p>
        </p:txBody>
      </p:sp>
      <p:sp>
        <p:nvSpPr>
          <p:cNvPr id="8" name="Rectangle 7"/>
          <p:cNvSpPr/>
          <p:nvPr/>
        </p:nvSpPr>
        <p:spPr>
          <a:xfrm>
            <a:off x="4191000" y="1676400"/>
            <a:ext cx="2133600" cy="4191000"/>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SMM </a:t>
            </a:r>
            <a:r>
              <a:rPr lang="en-US" sz="1400" dirty="0" err="1">
                <a:solidFill>
                  <a:schemeClr val="tx1"/>
                </a:solidFill>
              </a:rPr>
              <a:t>Comm</a:t>
            </a:r>
            <a:r>
              <a:rPr lang="en-US" sz="1400" dirty="0">
                <a:solidFill>
                  <a:schemeClr val="tx1"/>
                </a:solidFill>
              </a:rPr>
              <a:t> Header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r>
              <a:rPr lang="en-US" sz="1400" dirty="0">
                <a:solidFill>
                  <a:schemeClr val="tx1"/>
                </a:solidFill>
              </a:rPr>
              <a:t>Variable </a:t>
            </a:r>
            <a:r>
              <a:rPr lang="en-US" sz="1400" dirty="0" err="1">
                <a:solidFill>
                  <a:schemeClr val="tx1"/>
                </a:solidFill>
              </a:rPr>
              <a:t>Comm</a:t>
            </a:r>
            <a:r>
              <a:rPr lang="en-US" sz="1400" dirty="0">
                <a:solidFill>
                  <a:schemeClr val="tx1"/>
                </a:solidFill>
              </a:rPr>
              <a:t> Header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r>
              <a:rPr lang="en-US" sz="1400" dirty="0" err="1">
                <a:solidFill>
                  <a:schemeClr val="tx1"/>
                </a:solidFill>
              </a:rPr>
              <a:t>VarAccess</a:t>
            </a:r>
            <a:r>
              <a:rPr lang="en-US" sz="1400" dirty="0">
                <a:solidFill>
                  <a:schemeClr val="tx1"/>
                </a:solidFill>
              </a:rPr>
              <a:t> </a:t>
            </a:r>
            <a:r>
              <a:rPr lang="en-US" sz="1400" dirty="0" err="1">
                <a:solidFill>
                  <a:schemeClr val="tx1"/>
                </a:solidFill>
              </a:rPr>
              <a:t>Comm</a:t>
            </a:r>
            <a:r>
              <a:rPr lang="en-US" sz="1400" dirty="0">
                <a:solidFill>
                  <a:schemeClr val="tx1"/>
                </a:solidFill>
              </a:rPr>
              <a:t> Data</a:t>
            </a:r>
          </a:p>
        </p:txBody>
      </p:sp>
      <p:sp>
        <p:nvSpPr>
          <p:cNvPr id="9" name="Rectangle 8"/>
          <p:cNvSpPr/>
          <p:nvPr/>
        </p:nvSpPr>
        <p:spPr>
          <a:xfrm>
            <a:off x="533400" y="3352800"/>
            <a:ext cx="1295400" cy="457200"/>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Data []</a:t>
            </a:r>
          </a:p>
        </p:txBody>
      </p:sp>
      <p:sp>
        <p:nvSpPr>
          <p:cNvPr id="10" name="Rectangle 9"/>
          <p:cNvSpPr/>
          <p:nvPr/>
        </p:nvSpPr>
        <p:spPr>
          <a:xfrm>
            <a:off x="571500" y="4038600"/>
            <a:ext cx="1295400" cy="457200"/>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GUID[]</a:t>
            </a:r>
          </a:p>
        </p:txBody>
      </p:sp>
      <p:sp>
        <p:nvSpPr>
          <p:cNvPr id="11" name="Rectangle 10"/>
          <p:cNvSpPr/>
          <p:nvPr/>
        </p:nvSpPr>
        <p:spPr>
          <a:xfrm>
            <a:off x="571500" y="4800017"/>
            <a:ext cx="1295400" cy="457200"/>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Name[]</a:t>
            </a:r>
          </a:p>
        </p:txBody>
      </p:sp>
      <p:sp>
        <p:nvSpPr>
          <p:cNvPr id="12" name="Rectangle 11"/>
          <p:cNvSpPr/>
          <p:nvPr/>
        </p:nvSpPr>
        <p:spPr>
          <a:xfrm>
            <a:off x="4343400" y="1981783"/>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Header GUID</a:t>
            </a:r>
          </a:p>
        </p:txBody>
      </p:sp>
      <p:sp>
        <p:nvSpPr>
          <p:cNvPr id="13" name="Rectangle 12"/>
          <p:cNvSpPr/>
          <p:nvPr/>
        </p:nvSpPr>
        <p:spPr>
          <a:xfrm>
            <a:off x="4343400" y="2315738"/>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Message </a:t>
            </a:r>
            <a:r>
              <a:rPr lang="en-US" sz="1400" dirty="0" err="1">
                <a:solidFill>
                  <a:schemeClr val="tx1"/>
                </a:solidFill>
              </a:rPr>
              <a:t>Lengh</a:t>
            </a:r>
            <a:endParaRPr lang="en-US" sz="1400" dirty="0">
              <a:solidFill>
                <a:schemeClr val="tx1"/>
              </a:solidFill>
            </a:endParaRPr>
          </a:p>
        </p:txBody>
      </p:sp>
      <p:sp>
        <p:nvSpPr>
          <p:cNvPr id="14" name="Rectangle 13"/>
          <p:cNvSpPr/>
          <p:nvPr/>
        </p:nvSpPr>
        <p:spPr>
          <a:xfrm>
            <a:off x="4343400" y="3048000"/>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Function Id</a:t>
            </a:r>
          </a:p>
        </p:txBody>
      </p:sp>
      <p:sp>
        <p:nvSpPr>
          <p:cNvPr id="15" name="Rectangle 14"/>
          <p:cNvSpPr/>
          <p:nvPr/>
        </p:nvSpPr>
        <p:spPr>
          <a:xfrm>
            <a:off x="4343400" y="3384006"/>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Return Status</a:t>
            </a:r>
          </a:p>
        </p:txBody>
      </p:sp>
      <p:sp>
        <p:nvSpPr>
          <p:cNvPr id="16" name="Rectangle 15"/>
          <p:cNvSpPr/>
          <p:nvPr/>
        </p:nvSpPr>
        <p:spPr>
          <a:xfrm>
            <a:off x="4343400" y="3844693"/>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GUID</a:t>
            </a:r>
          </a:p>
        </p:txBody>
      </p:sp>
      <p:sp>
        <p:nvSpPr>
          <p:cNvPr id="17" name="Rectangle 16"/>
          <p:cNvSpPr/>
          <p:nvPr/>
        </p:nvSpPr>
        <p:spPr>
          <a:xfrm>
            <a:off x="4343400" y="4175434"/>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Data Size</a:t>
            </a:r>
          </a:p>
        </p:txBody>
      </p:sp>
      <p:sp>
        <p:nvSpPr>
          <p:cNvPr id="18" name="Rectangle 17"/>
          <p:cNvSpPr/>
          <p:nvPr/>
        </p:nvSpPr>
        <p:spPr>
          <a:xfrm>
            <a:off x="4343400" y="4495800"/>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Name Size</a:t>
            </a:r>
          </a:p>
        </p:txBody>
      </p:sp>
      <p:sp>
        <p:nvSpPr>
          <p:cNvPr id="19" name="Rectangle 18"/>
          <p:cNvSpPr/>
          <p:nvPr/>
        </p:nvSpPr>
        <p:spPr>
          <a:xfrm>
            <a:off x="4343400" y="4837242"/>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Attributes </a:t>
            </a:r>
          </a:p>
        </p:txBody>
      </p:sp>
      <p:sp>
        <p:nvSpPr>
          <p:cNvPr id="20" name="Rectangle 19"/>
          <p:cNvSpPr/>
          <p:nvPr/>
        </p:nvSpPr>
        <p:spPr>
          <a:xfrm>
            <a:off x="4343400" y="5141407"/>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Name[]</a:t>
            </a:r>
          </a:p>
        </p:txBody>
      </p:sp>
      <p:sp>
        <p:nvSpPr>
          <p:cNvPr id="21" name="Rectangle 20"/>
          <p:cNvSpPr/>
          <p:nvPr/>
        </p:nvSpPr>
        <p:spPr>
          <a:xfrm>
            <a:off x="4343596" y="5476239"/>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Data[]</a:t>
            </a:r>
          </a:p>
        </p:txBody>
      </p:sp>
      <p:sp>
        <p:nvSpPr>
          <p:cNvPr id="22" name="Rectangle 21"/>
          <p:cNvSpPr/>
          <p:nvPr/>
        </p:nvSpPr>
        <p:spPr>
          <a:xfrm>
            <a:off x="6934200" y="2249065"/>
            <a:ext cx="1295400" cy="417935"/>
          </a:xfrm>
          <a:prstGeom prst="rect">
            <a:avLst/>
          </a:prstGeom>
          <a:solidFill>
            <a:schemeClr val="accent6">
              <a:lumMod val="75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SmmGetVar</a:t>
            </a:r>
            <a:r>
              <a:rPr lang="en-US" sz="1400" dirty="0">
                <a:solidFill>
                  <a:schemeClr val="tx1"/>
                </a:solidFill>
              </a:rPr>
              <a:t>()</a:t>
            </a:r>
          </a:p>
        </p:txBody>
      </p:sp>
      <p:sp>
        <p:nvSpPr>
          <p:cNvPr id="23" name="Rectangle 22"/>
          <p:cNvSpPr/>
          <p:nvPr/>
        </p:nvSpPr>
        <p:spPr>
          <a:xfrm>
            <a:off x="6962775" y="2877715"/>
            <a:ext cx="1295400" cy="417935"/>
          </a:xfrm>
          <a:prstGeom prst="rect">
            <a:avLst/>
          </a:prstGeom>
          <a:solidFill>
            <a:schemeClr val="accent6">
              <a:lumMod val="75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SmmSetVar</a:t>
            </a:r>
            <a:r>
              <a:rPr lang="en-US" sz="1400" dirty="0">
                <a:solidFill>
                  <a:schemeClr val="tx1"/>
                </a:solidFill>
              </a:rPr>
              <a:t>()</a:t>
            </a:r>
          </a:p>
        </p:txBody>
      </p:sp>
      <p:sp>
        <p:nvSpPr>
          <p:cNvPr id="24" name="Rectangle 23"/>
          <p:cNvSpPr/>
          <p:nvPr/>
        </p:nvSpPr>
        <p:spPr>
          <a:xfrm>
            <a:off x="6924675" y="3620665"/>
            <a:ext cx="1295400" cy="417935"/>
          </a:xfrm>
          <a:prstGeom prst="rect">
            <a:avLst/>
          </a:prstGeom>
          <a:solidFill>
            <a:schemeClr val="accent6">
              <a:lumMod val="75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p:txBody>
      </p:sp>
      <p:sp>
        <p:nvSpPr>
          <p:cNvPr id="25" name="Rectangle 24"/>
          <p:cNvSpPr/>
          <p:nvPr/>
        </p:nvSpPr>
        <p:spPr>
          <a:xfrm>
            <a:off x="6962775" y="4344564"/>
            <a:ext cx="1295400" cy="417935"/>
          </a:xfrm>
          <a:prstGeom prst="rect">
            <a:avLst/>
          </a:prstGeom>
          <a:solidFill>
            <a:schemeClr val="accent6">
              <a:lumMod val="75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Crypto Service</a:t>
            </a:r>
          </a:p>
        </p:txBody>
      </p:sp>
      <p:sp>
        <p:nvSpPr>
          <p:cNvPr id="26" name="Rectangle 25"/>
          <p:cNvSpPr/>
          <p:nvPr/>
        </p:nvSpPr>
        <p:spPr>
          <a:xfrm>
            <a:off x="6962775" y="5048249"/>
            <a:ext cx="1295400" cy="417935"/>
          </a:xfrm>
          <a:prstGeom prst="rect">
            <a:avLst/>
          </a:prstGeom>
          <a:solidFill>
            <a:schemeClr val="accent6">
              <a:lumMod val="75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Flash Access</a:t>
            </a:r>
          </a:p>
        </p:txBody>
      </p:sp>
      <p:sp>
        <p:nvSpPr>
          <p:cNvPr id="27" name="Rectangle 26"/>
          <p:cNvSpPr/>
          <p:nvPr/>
        </p:nvSpPr>
        <p:spPr>
          <a:xfrm>
            <a:off x="561975" y="2307089"/>
            <a:ext cx="1038225" cy="741494"/>
          </a:xfrm>
          <a:prstGeom prst="rect">
            <a:avLst/>
          </a:prstGeom>
          <a:solidFill>
            <a:schemeClr val="accent3"/>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OS</a:t>
            </a:r>
          </a:p>
          <a:p>
            <a:pPr algn="ctr"/>
            <a:r>
              <a:rPr lang="en-US" sz="1400" dirty="0">
                <a:solidFill>
                  <a:schemeClr val="tx1"/>
                </a:solidFill>
              </a:rPr>
              <a:t>Consumer</a:t>
            </a:r>
          </a:p>
        </p:txBody>
      </p:sp>
      <p:sp>
        <p:nvSpPr>
          <p:cNvPr id="28" name="Rectangle 27"/>
          <p:cNvSpPr/>
          <p:nvPr/>
        </p:nvSpPr>
        <p:spPr>
          <a:xfrm>
            <a:off x="2771775" y="2307089"/>
            <a:ext cx="1038225" cy="741494"/>
          </a:xfrm>
          <a:prstGeom prst="rect">
            <a:avLst/>
          </a:prstGeom>
          <a:solidFill>
            <a:schemeClr val="accent3"/>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UEFI Variable </a:t>
            </a:r>
          </a:p>
          <a:p>
            <a:pPr algn="ctr"/>
            <a:r>
              <a:rPr lang="en-US" sz="1400" dirty="0">
                <a:solidFill>
                  <a:schemeClr val="tx1"/>
                </a:solidFill>
              </a:rPr>
              <a:t>Driver</a:t>
            </a:r>
          </a:p>
        </p:txBody>
      </p:sp>
      <p:cxnSp>
        <p:nvCxnSpPr>
          <p:cNvPr id="29" name="Straight Arrow Connector 28"/>
          <p:cNvCxnSpPr>
            <a:endCxn id="28" idx="1"/>
          </p:cNvCxnSpPr>
          <p:nvPr/>
        </p:nvCxnSpPr>
        <p:spPr>
          <a:xfrm>
            <a:off x="1600200" y="2677836"/>
            <a:ext cx="1171575"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810000" y="2677836"/>
            <a:ext cx="381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6324600" y="2439565"/>
            <a:ext cx="381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1866900" y="4015655"/>
            <a:ext cx="2476500" cy="25154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0" idx="1"/>
          </p:cNvCxnSpPr>
          <p:nvPr/>
        </p:nvCxnSpPr>
        <p:spPr>
          <a:xfrm>
            <a:off x="1866900" y="5010203"/>
            <a:ext cx="2476500" cy="283313"/>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828800" y="3580817"/>
            <a:ext cx="2514600" cy="2047530"/>
          </a:xfrm>
          <a:prstGeom prst="straightConnector1">
            <a:avLst/>
          </a:prstGeom>
          <a:ln>
            <a:solidFill>
              <a:schemeClr val="tx2"/>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Connector: Elbow 35"/>
          <p:cNvCxnSpPr/>
          <p:nvPr/>
        </p:nvCxnSpPr>
        <p:spPr>
          <a:xfrm rot="10800000" flipV="1">
            <a:off x="8258178" y="4339550"/>
            <a:ext cx="276222" cy="227158"/>
          </a:xfrm>
          <a:prstGeom prst="bentConnector3">
            <a:avLst>
              <a:gd name="adj1" fmla="val 5172"/>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onnector: Elbow 36"/>
          <p:cNvCxnSpPr/>
          <p:nvPr/>
        </p:nvCxnSpPr>
        <p:spPr>
          <a:xfrm rot="10800000" flipV="1">
            <a:off x="8258178" y="5048249"/>
            <a:ext cx="276222" cy="227158"/>
          </a:xfrm>
          <a:prstGeom prst="bentConnector3">
            <a:avLst>
              <a:gd name="adj1" fmla="val 5172"/>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8517750" y="3135130"/>
            <a:ext cx="8747" cy="2136037"/>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8258176" y="3135130"/>
            <a:ext cx="27622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71500" y="5547392"/>
            <a:ext cx="1306302" cy="253916"/>
          </a:xfrm>
          <a:prstGeom prst="rect">
            <a:avLst/>
          </a:prstGeom>
        </p:spPr>
        <p:txBody>
          <a:bodyPr wrap="square">
            <a:spAutoFit/>
          </a:bodyPr>
          <a:lstStyle/>
          <a:p>
            <a:r>
              <a:rPr lang="en-US" sz="1050" dirty="0"/>
              <a:t>RING 0</a:t>
            </a:r>
          </a:p>
        </p:txBody>
      </p:sp>
      <p:sp>
        <p:nvSpPr>
          <p:cNvPr id="41" name="Rectangle 40"/>
          <p:cNvSpPr/>
          <p:nvPr/>
        </p:nvSpPr>
        <p:spPr>
          <a:xfrm>
            <a:off x="908260" y="1224081"/>
            <a:ext cx="1306302" cy="276999"/>
          </a:xfrm>
          <a:prstGeom prst="rect">
            <a:avLst/>
          </a:prstGeom>
        </p:spPr>
        <p:txBody>
          <a:bodyPr wrap="square">
            <a:spAutoFit/>
          </a:bodyPr>
          <a:lstStyle/>
          <a:p>
            <a:r>
              <a:rPr lang="en-US" sz="1200" b="1" dirty="0"/>
              <a:t>OS</a:t>
            </a:r>
          </a:p>
        </p:txBody>
      </p:sp>
      <p:sp>
        <p:nvSpPr>
          <p:cNvPr id="42" name="Rectangle 41"/>
          <p:cNvSpPr/>
          <p:nvPr/>
        </p:nvSpPr>
        <p:spPr>
          <a:xfrm>
            <a:off x="2637048" y="1141489"/>
            <a:ext cx="1306302" cy="461665"/>
          </a:xfrm>
          <a:prstGeom prst="rect">
            <a:avLst/>
          </a:prstGeom>
        </p:spPr>
        <p:txBody>
          <a:bodyPr wrap="square">
            <a:spAutoFit/>
          </a:bodyPr>
          <a:lstStyle/>
          <a:p>
            <a:pPr algn="ctr"/>
            <a:r>
              <a:rPr lang="en-US" sz="1200" b="1" dirty="0"/>
              <a:t>Runtime</a:t>
            </a:r>
          </a:p>
          <a:p>
            <a:pPr algn="ctr"/>
            <a:r>
              <a:rPr lang="en-US" sz="1200" b="1" dirty="0"/>
              <a:t>Memory</a:t>
            </a:r>
          </a:p>
        </p:txBody>
      </p:sp>
      <p:sp>
        <p:nvSpPr>
          <p:cNvPr id="43" name="Rectangle 42"/>
          <p:cNvSpPr/>
          <p:nvPr/>
        </p:nvSpPr>
        <p:spPr>
          <a:xfrm>
            <a:off x="4623699" y="1062282"/>
            <a:ext cx="1306302" cy="461665"/>
          </a:xfrm>
          <a:prstGeom prst="rect">
            <a:avLst/>
          </a:prstGeom>
        </p:spPr>
        <p:txBody>
          <a:bodyPr wrap="square">
            <a:spAutoFit/>
          </a:bodyPr>
          <a:lstStyle/>
          <a:p>
            <a:pPr algn="ctr"/>
            <a:r>
              <a:rPr lang="en-US" sz="1200" b="1" dirty="0"/>
              <a:t>Communication</a:t>
            </a:r>
          </a:p>
          <a:p>
            <a:pPr algn="ctr"/>
            <a:r>
              <a:rPr lang="en-US" sz="1200" b="1" dirty="0"/>
              <a:t>Buffer</a:t>
            </a:r>
          </a:p>
        </p:txBody>
      </p:sp>
      <p:sp>
        <p:nvSpPr>
          <p:cNvPr id="44" name="Rectangle 43"/>
          <p:cNvSpPr/>
          <p:nvPr/>
        </p:nvSpPr>
        <p:spPr>
          <a:xfrm>
            <a:off x="7228098" y="1213517"/>
            <a:ext cx="1306302" cy="276999"/>
          </a:xfrm>
          <a:prstGeom prst="rect">
            <a:avLst/>
          </a:prstGeom>
        </p:spPr>
        <p:txBody>
          <a:bodyPr wrap="square">
            <a:spAutoFit/>
          </a:bodyPr>
          <a:lstStyle/>
          <a:p>
            <a:r>
              <a:rPr lang="en-US" sz="1200" b="1" dirty="0"/>
              <a:t>SMRAM</a:t>
            </a:r>
          </a:p>
        </p:txBody>
      </p:sp>
      <p:sp>
        <p:nvSpPr>
          <p:cNvPr id="45" name="Rectangle 44"/>
          <p:cNvSpPr/>
          <p:nvPr/>
        </p:nvSpPr>
        <p:spPr>
          <a:xfrm>
            <a:off x="1741698" y="2022902"/>
            <a:ext cx="1306302" cy="415498"/>
          </a:xfrm>
          <a:prstGeom prst="rect">
            <a:avLst/>
          </a:prstGeom>
        </p:spPr>
        <p:txBody>
          <a:bodyPr wrap="square">
            <a:spAutoFit/>
          </a:bodyPr>
          <a:lstStyle/>
          <a:p>
            <a:r>
              <a:rPr lang="en-US" sz="1050" dirty="0" err="1"/>
              <a:t>GetVariable</a:t>
            </a:r>
            <a:r>
              <a:rPr lang="en-US" sz="1050" dirty="0"/>
              <a:t>()</a:t>
            </a:r>
          </a:p>
          <a:p>
            <a:r>
              <a:rPr lang="en-US" sz="1050" dirty="0" err="1"/>
              <a:t>SetVariable</a:t>
            </a:r>
            <a:r>
              <a:rPr lang="en-US" sz="1050" dirty="0"/>
              <a:t>()</a:t>
            </a:r>
          </a:p>
        </p:txBody>
      </p:sp>
    </p:spTree>
    <p:extLst>
      <p:ext uri="{BB962C8B-B14F-4D97-AF65-F5344CB8AC3E}">
        <p14:creationId xmlns:p14="http://schemas.microsoft.com/office/powerpoint/2010/main" val="3345309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31620"/>
            <a:ext cx="8229600" cy="988746"/>
          </a:xfrm>
        </p:spPr>
        <p:txBody>
          <a:bodyPr>
            <a:normAutofit/>
          </a:bodyPr>
          <a:lstStyle/>
          <a:p>
            <a:r>
              <a:rPr lang="en-US" dirty="0"/>
              <a:t>UEFI Variable Authentication</a:t>
            </a:r>
          </a:p>
        </p:txBody>
      </p:sp>
      <p:sp>
        <p:nvSpPr>
          <p:cNvPr id="32" name="TextBox 31"/>
          <p:cNvSpPr txBox="1"/>
          <p:nvPr/>
        </p:nvSpPr>
        <p:spPr>
          <a:xfrm>
            <a:off x="69875" y="6062246"/>
            <a:ext cx="9042169" cy="338554"/>
          </a:xfrm>
          <a:prstGeom prst="rect">
            <a:avLst/>
          </a:prstGeom>
          <a:noFill/>
        </p:spPr>
        <p:txBody>
          <a:bodyPr wrap="square" rtlCol="0">
            <a:spAutoFit/>
          </a:bodyPr>
          <a:lstStyle/>
          <a:p>
            <a:r>
              <a:rPr lang="en-US" sz="1600" dirty="0">
                <a:solidFill>
                  <a:prstClr val="black"/>
                </a:solidFill>
                <a:hlinkClick r:id="rId3"/>
              </a:rPr>
              <a:t>Implementing a Secure Boot Path with UEFI</a:t>
            </a:r>
            <a:r>
              <a:rPr lang="en-US" sz="1600" dirty="0">
                <a:solidFill>
                  <a:prstClr val="black"/>
                </a:solidFill>
              </a:rPr>
              <a:t> by Jeff </a:t>
            </a:r>
            <a:r>
              <a:rPr lang="en-US" sz="1600" dirty="0" err="1">
                <a:solidFill>
                  <a:prstClr val="black"/>
                </a:solidFill>
              </a:rPr>
              <a:t>Bobzin</a:t>
            </a:r>
            <a:r>
              <a:rPr lang="en-US" sz="1600" dirty="0">
                <a:solidFill>
                  <a:prstClr val="black"/>
                </a:solidFill>
              </a:rPr>
              <a:t> (</a:t>
            </a:r>
            <a:r>
              <a:rPr lang="en-US" sz="1600" dirty="0" err="1">
                <a:solidFill>
                  <a:prstClr val="black"/>
                </a:solidFill>
              </a:rPr>
              <a:t>Insyde</a:t>
            </a:r>
            <a:r>
              <a:rPr lang="en-US" sz="1600" dirty="0">
                <a:solidFill>
                  <a:prstClr val="black"/>
                </a:solidFill>
              </a:rPr>
              <a:t> Software), UEFI </a:t>
            </a:r>
            <a:r>
              <a:rPr lang="en-US" sz="1600" dirty="0" err="1">
                <a:solidFill>
                  <a:prstClr val="black"/>
                </a:solidFill>
              </a:rPr>
              <a:t>Plugfest</a:t>
            </a:r>
            <a:r>
              <a:rPr lang="en-US" sz="1600" dirty="0">
                <a:solidFill>
                  <a:prstClr val="black"/>
                </a:solidFill>
              </a:rPr>
              <a:t> 2011</a:t>
            </a:r>
          </a:p>
        </p:txBody>
      </p:sp>
      <p:sp>
        <p:nvSpPr>
          <p:cNvPr id="5" name="Rectangle 4"/>
          <p:cNvSpPr/>
          <p:nvPr/>
        </p:nvSpPr>
        <p:spPr>
          <a:xfrm>
            <a:off x="5334000" y="2514600"/>
            <a:ext cx="2209800" cy="4572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Hash</a:t>
            </a:r>
          </a:p>
        </p:txBody>
      </p:sp>
      <p:sp>
        <p:nvSpPr>
          <p:cNvPr id="8" name="Rectangle 7"/>
          <p:cNvSpPr/>
          <p:nvPr/>
        </p:nvSpPr>
        <p:spPr>
          <a:xfrm>
            <a:off x="5334000" y="3578380"/>
            <a:ext cx="2209800" cy="4572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Sign</a:t>
            </a:r>
          </a:p>
        </p:txBody>
      </p:sp>
      <p:sp>
        <p:nvSpPr>
          <p:cNvPr id="10" name="Scroll: Vertical 9"/>
          <p:cNvSpPr/>
          <p:nvPr/>
        </p:nvSpPr>
        <p:spPr>
          <a:xfrm>
            <a:off x="4114800" y="1269024"/>
            <a:ext cx="1219200" cy="989434"/>
          </a:xfrm>
          <a:prstGeom prst="verticalScroll">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Variable</a:t>
            </a:r>
          </a:p>
        </p:txBody>
      </p:sp>
      <p:sp>
        <p:nvSpPr>
          <p:cNvPr id="11" name="Scroll: Vertical 10"/>
          <p:cNvSpPr/>
          <p:nvPr/>
        </p:nvSpPr>
        <p:spPr>
          <a:xfrm>
            <a:off x="4114800" y="4610339"/>
            <a:ext cx="1219200" cy="989434"/>
          </a:xfrm>
          <a:prstGeom prst="verticalScroll">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Variable </a:t>
            </a:r>
          </a:p>
        </p:txBody>
      </p:sp>
      <p:sp>
        <p:nvSpPr>
          <p:cNvPr id="12" name="Scroll: Vertical 11"/>
          <p:cNvSpPr/>
          <p:nvPr/>
        </p:nvSpPr>
        <p:spPr>
          <a:xfrm>
            <a:off x="5829300" y="4593502"/>
            <a:ext cx="1219200" cy="989434"/>
          </a:xfrm>
          <a:prstGeom prst="verticalScroll">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Digital Signature</a:t>
            </a:r>
          </a:p>
        </p:txBody>
      </p:sp>
      <p:sp>
        <p:nvSpPr>
          <p:cNvPr id="13" name="Scroll: Vertical 12"/>
          <p:cNvSpPr/>
          <p:nvPr/>
        </p:nvSpPr>
        <p:spPr>
          <a:xfrm>
            <a:off x="7543800" y="4586009"/>
            <a:ext cx="1568244" cy="1013763"/>
          </a:xfrm>
          <a:prstGeom prst="verticalScroll">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Authenticated variable </a:t>
            </a:r>
          </a:p>
        </p:txBody>
      </p:sp>
      <p:sp>
        <p:nvSpPr>
          <p:cNvPr id="14" name="Flowchart: Magnetic Disk 13"/>
          <p:cNvSpPr/>
          <p:nvPr/>
        </p:nvSpPr>
        <p:spPr>
          <a:xfrm>
            <a:off x="8153400" y="3491808"/>
            <a:ext cx="866429" cy="622992"/>
          </a:xfrm>
          <a:prstGeom prst="flowChartMagneticDisk">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Private Key</a:t>
            </a:r>
          </a:p>
        </p:txBody>
      </p:sp>
      <p:cxnSp>
        <p:nvCxnSpPr>
          <p:cNvPr id="15" name="Straight Arrow Connector 14"/>
          <p:cNvCxnSpPr>
            <a:stCxn id="10" idx="2"/>
            <a:endCxn id="11" idx="0"/>
          </p:cNvCxnSpPr>
          <p:nvPr/>
        </p:nvCxnSpPr>
        <p:spPr>
          <a:xfrm>
            <a:off x="4724400" y="2258458"/>
            <a:ext cx="0" cy="235188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12" idx="0"/>
          </p:cNvCxnSpPr>
          <p:nvPr/>
        </p:nvCxnSpPr>
        <p:spPr>
          <a:xfrm>
            <a:off x="6438900" y="4035580"/>
            <a:ext cx="0" cy="55792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8" idx="0"/>
          </p:cNvCxnSpPr>
          <p:nvPr/>
        </p:nvCxnSpPr>
        <p:spPr>
          <a:xfrm>
            <a:off x="6438900" y="2971800"/>
            <a:ext cx="0" cy="60658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4" idx="2"/>
          </p:cNvCxnSpPr>
          <p:nvPr/>
        </p:nvCxnSpPr>
        <p:spPr>
          <a:xfrm flipH="1" flipV="1">
            <a:off x="7543801" y="3801750"/>
            <a:ext cx="609599" cy="155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Connector: Elbow 18"/>
          <p:cNvCxnSpPr/>
          <p:nvPr/>
        </p:nvCxnSpPr>
        <p:spPr>
          <a:xfrm>
            <a:off x="5181600" y="2198003"/>
            <a:ext cx="1243012" cy="240397"/>
          </a:xfrm>
          <a:prstGeom prst="bentConnector3">
            <a:avLst>
              <a:gd name="adj1" fmla="val 99042"/>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Plus Sign 19"/>
          <p:cNvSpPr/>
          <p:nvPr/>
        </p:nvSpPr>
        <p:spPr>
          <a:xfrm>
            <a:off x="5153371" y="4685956"/>
            <a:ext cx="838200" cy="838200"/>
          </a:xfrm>
          <a:prstGeom prst="mathPlus">
            <a:avLst>
              <a:gd name="adj1" fmla="val 761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Equals 20"/>
          <p:cNvSpPr/>
          <p:nvPr/>
        </p:nvSpPr>
        <p:spPr>
          <a:xfrm>
            <a:off x="6877396" y="4860288"/>
            <a:ext cx="800100" cy="490954"/>
          </a:xfrm>
          <a:prstGeom prst="mathEqual">
            <a:avLst>
              <a:gd name="adj1" fmla="val 13581"/>
              <a:gd name="adj2" fmla="val 3504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1" name="Rectangle 30"/>
          <p:cNvSpPr/>
          <p:nvPr/>
        </p:nvSpPr>
        <p:spPr>
          <a:xfrm>
            <a:off x="304488" y="1656814"/>
            <a:ext cx="3788706" cy="3600986"/>
          </a:xfrm>
          <a:prstGeom prst="rect">
            <a:avLst/>
          </a:prstGeom>
        </p:spPr>
        <p:txBody>
          <a:bodyPr wrap="square">
            <a:spAutoFit/>
          </a:bodyPr>
          <a:lstStyle/>
          <a:p>
            <a:r>
              <a:rPr lang="en-US" i="1" dirty="0"/>
              <a:t>Counter-based authenticated variable</a:t>
            </a:r>
          </a:p>
          <a:p>
            <a:endParaRPr lang="en-US" dirty="0"/>
          </a:p>
          <a:p>
            <a:pPr marL="285750" indent="-285750">
              <a:buFont typeface="Arial" panose="020B0604020202020204" pitchFamily="34" charset="0"/>
              <a:buChar char="•"/>
            </a:pPr>
            <a:r>
              <a:rPr lang="en-US" sz="1600" dirty="0"/>
              <a:t>Monotonic counter against replay</a:t>
            </a:r>
          </a:p>
          <a:p>
            <a:pPr marL="285750" indent="-285750">
              <a:buFont typeface="Arial" panose="020B0604020202020204" pitchFamily="34" charset="0"/>
              <a:buChar char="•"/>
            </a:pPr>
            <a:r>
              <a:rPr lang="en-US" sz="1600" dirty="0"/>
              <a:t>SHA256 and RSA-2048</a:t>
            </a:r>
          </a:p>
          <a:p>
            <a:pPr marL="285750" indent="-285750">
              <a:buFont typeface="Arial" panose="020B0604020202020204" pitchFamily="34" charset="0"/>
              <a:buChar char="•"/>
            </a:pPr>
            <a:endParaRPr lang="en-US" sz="1600" dirty="0"/>
          </a:p>
          <a:p>
            <a:r>
              <a:rPr lang="en-US" i="1" dirty="0"/>
              <a:t>Time-based authenticated variable</a:t>
            </a:r>
          </a:p>
          <a:p>
            <a:endParaRPr lang="en-US" i="1" dirty="0"/>
          </a:p>
          <a:p>
            <a:pPr marL="285750" indent="-285750">
              <a:buFont typeface="Arial" panose="020B0604020202020204" pitchFamily="34" charset="0"/>
              <a:buChar char="•"/>
            </a:pPr>
            <a:r>
              <a:rPr lang="en-US" sz="1600" dirty="0"/>
              <a:t>EFI_TIME as rollback protection</a:t>
            </a:r>
          </a:p>
          <a:p>
            <a:pPr marL="285750" indent="-285750">
              <a:buFont typeface="Arial" panose="020B0604020202020204" pitchFamily="34" charset="0"/>
              <a:buChar char="•"/>
            </a:pPr>
            <a:r>
              <a:rPr lang="en-US" sz="1600" dirty="0"/>
              <a:t>SHA256 and X.509 certificate chains</a:t>
            </a:r>
          </a:p>
          <a:p>
            <a:pPr marL="742950" lvl="1" indent="-285750">
              <a:buFont typeface="Courier New" panose="02070309020205020404" pitchFamily="49" charset="0"/>
              <a:buChar char="o"/>
            </a:pPr>
            <a:r>
              <a:rPr lang="en-US" sz="1400" dirty="0"/>
              <a:t>Intermediate certificate support (non-root certificate as trusted certificate) </a:t>
            </a:r>
          </a:p>
          <a:p>
            <a:endParaRPr lang="en-US" sz="1600" dirty="0"/>
          </a:p>
        </p:txBody>
      </p:sp>
    </p:spTree>
    <p:extLst>
      <p:ext uri="{BB962C8B-B14F-4D97-AF65-F5344CB8AC3E}">
        <p14:creationId xmlns:p14="http://schemas.microsoft.com/office/powerpoint/2010/main" val="21272567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Protection Attributes</a:t>
            </a:r>
          </a:p>
        </p:txBody>
      </p:sp>
      <p:sp>
        <p:nvSpPr>
          <p:cNvPr id="5" name="Content Placeholder 2"/>
          <p:cNvSpPr>
            <a:spLocks noGrp="1"/>
          </p:cNvSpPr>
          <p:nvPr>
            <p:ph idx="4294967295"/>
          </p:nvPr>
        </p:nvSpPr>
        <p:spPr>
          <a:xfrm>
            <a:off x="304800" y="1308100"/>
            <a:ext cx="8610600" cy="5016500"/>
          </a:xfrm>
        </p:spPr>
        <p:txBody>
          <a:bodyPr>
            <a:normAutofit fontScale="92500" lnSpcReduction="20000"/>
          </a:bodyPr>
          <a:lstStyle/>
          <a:p>
            <a:pPr>
              <a:buNone/>
            </a:pPr>
            <a:r>
              <a:rPr lang="en-US" sz="2400" dirty="0">
                <a:solidFill>
                  <a:srgbClr val="002060"/>
                </a:solidFill>
                <a:latin typeface="+mn-lt"/>
                <a:cs typeface="Aharoni" pitchFamily="2" charset="-79"/>
              </a:rPr>
              <a:t>Boot Service (BS)</a:t>
            </a:r>
          </a:p>
          <a:p>
            <a:pPr lvl="1">
              <a:spcBef>
                <a:spcPts val="600"/>
              </a:spcBef>
            </a:pPr>
            <a:r>
              <a:rPr lang="en-US" sz="2000" b="0" dirty="0">
                <a:solidFill>
                  <a:schemeClr val="tx1"/>
                </a:solidFill>
                <a:latin typeface="+mn-lt"/>
                <a:cs typeface="Aharoni" pitchFamily="2" charset="-79"/>
              </a:rPr>
              <a:t>Accessible to DXE drivers / Boot Loaders at boot time</a:t>
            </a:r>
          </a:p>
          <a:p>
            <a:pPr lvl="1">
              <a:spcBef>
                <a:spcPts val="600"/>
              </a:spcBef>
            </a:pPr>
            <a:r>
              <a:rPr lang="en-US" sz="2000" dirty="0">
                <a:latin typeface="+mn-lt"/>
                <a:cs typeface="Aharoni" pitchFamily="2" charset="-79"/>
              </a:rPr>
              <a:t>No longer accessible at run-time (after </a:t>
            </a:r>
            <a:r>
              <a:rPr lang="en-US" sz="2000" dirty="0" err="1">
                <a:latin typeface="Courier New" panose="02070309020205020404" pitchFamily="49" charset="0"/>
                <a:cs typeface="Courier New" panose="02070309020205020404" pitchFamily="49" charset="0"/>
              </a:rPr>
              <a:t>ExitBootServices</a:t>
            </a:r>
            <a:r>
              <a:rPr lang="en-US" sz="2000" dirty="0">
                <a:latin typeface="+mn-lt"/>
                <a:cs typeface="Aharoni" pitchFamily="2" charset="-79"/>
              </a:rPr>
              <a:t>)</a:t>
            </a:r>
            <a:endParaRPr lang="en-US" sz="2000" b="0" dirty="0">
              <a:solidFill>
                <a:schemeClr val="tx1"/>
              </a:solidFill>
              <a:latin typeface="+mn-lt"/>
              <a:cs typeface="Aharoni" pitchFamily="2" charset="-79"/>
            </a:endParaRPr>
          </a:p>
          <a:p>
            <a:endParaRPr lang="en-US" sz="1600" dirty="0">
              <a:solidFill>
                <a:srgbClr val="002060"/>
              </a:solidFill>
              <a:cs typeface="Aharoni" pitchFamily="2" charset="-79"/>
            </a:endParaRPr>
          </a:p>
          <a:p>
            <a:r>
              <a:rPr lang="en-US" sz="2400" dirty="0">
                <a:solidFill>
                  <a:srgbClr val="002060"/>
                </a:solidFill>
                <a:cs typeface="Aharoni" pitchFamily="2" charset="-79"/>
              </a:rPr>
              <a:t>Authenticated Write Access</a:t>
            </a:r>
          </a:p>
          <a:p>
            <a:pPr lvl="1">
              <a:spcBef>
                <a:spcPts val="600"/>
              </a:spcBef>
            </a:pPr>
            <a:r>
              <a:rPr lang="en-US" sz="2000" dirty="0">
                <a:cs typeface="Aharoni" pitchFamily="2" charset="-79"/>
              </a:rPr>
              <a:t>Digitally signed with </a:t>
            </a:r>
            <a:r>
              <a:rPr lang="en-US" sz="2000" i="1" dirty="0" err="1">
                <a:cs typeface="Aharoni" pitchFamily="2" charset="-79"/>
              </a:rPr>
              <a:t>MonotonicCount</a:t>
            </a:r>
            <a:r>
              <a:rPr lang="en-US" sz="2000" dirty="0">
                <a:cs typeface="Aharoni" pitchFamily="2" charset="-79"/>
              </a:rPr>
              <a:t> incrementing each successive variable update to protect from replay attacks</a:t>
            </a:r>
          </a:p>
          <a:p>
            <a:pPr lvl="1">
              <a:spcBef>
                <a:spcPts val="600"/>
              </a:spcBef>
            </a:pPr>
            <a:r>
              <a:rPr lang="en-US" sz="2000" dirty="0">
                <a:cs typeface="Aharoni" pitchFamily="2" charset="-79"/>
              </a:rPr>
              <a:t>List of signatures supported by the firmware is stored in </a:t>
            </a:r>
            <a:r>
              <a:rPr lang="en-US" sz="2000" dirty="0" err="1">
                <a:latin typeface="Courier New" panose="02070309020205020404" pitchFamily="49" charset="0"/>
                <a:cs typeface="Courier New" panose="02070309020205020404" pitchFamily="49" charset="0"/>
              </a:rPr>
              <a:t>SignatureSupport</a:t>
            </a:r>
            <a:r>
              <a:rPr lang="en-US" sz="2000" dirty="0">
                <a:cs typeface="Aharoni" pitchFamily="2" charset="-79"/>
              </a:rPr>
              <a:t> variable</a:t>
            </a:r>
          </a:p>
          <a:p>
            <a:pPr>
              <a:buNone/>
            </a:pPr>
            <a:endParaRPr lang="en-US" sz="2000" dirty="0">
              <a:solidFill>
                <a:srgbClr val="002060"/>
              </a:solidFill>
              <a:latin typeface="+mn-lt"/>
              <a:cs typeface="Aharoni" pitchFamily="2" charset="-79"/>
            </a:endParaRPr>
          </a:p>
          <a:p>
            <a:pPr>
              <a:buNone/>
            </a:pPr>
            <a:r>
              <a:rPr lang="en-US" sz="2400" dirty="0">
                <a:solidFill>
                  <a:srgbClr val="002060"/>
                </a:solidFill>
                <a:latin typeface="+mn-lt"/>
                <a:cs typeface="Aharoni" pitchFamily="2" charset="-79"/>
              </a:rPr>
              <a:t>Time Based Authenticated Write Access</a:t>
            </a:r>
          </a:p>
          <a:p>
            <a:pPr lvl="1">
              <a:spcBef>
                <a:spcPts val="600"/>
              </a:spcBef>
            </a:pPr>
            <a:r>
              <a:rPr lang="en-US" sz="2000" b="0" dirty="0">
                <a:solidFill>
                  <a:schemeClr val="tx1"/>
                </a:solidFill>
                <a:latin typeface="+mn-lt"/>
                <a:cs typeface="Aharoni" pitchFamily="2" charset="-79"/>
              </a:rPr>
              <a:t>Signed with </a:t>
            </a:r>
            <a:r>
              <a:rPr lang="en-US" sz="2000" b="0" dirty="0" err="1">
                <a:solidFill>
                  <a:schemeClr val="tx1"/>
                </a:solidFill>
                <a:latin typeface="Courier New" panose="02070309020205020404" pitchFamily="49" charset="0"/>
                <a:cs typeface="Courier New" panose="02070309020205020404" pitchFamily="49" charset="0"/>
              </a:rPr>
              <a:t>TimeStamp</a:t>
            </a:r>
            <a:r>
              <a:rPr lang="en-US" sz="2000" b="0" dirty="0">
                <a:solidFill>
                  <a:schemeClr val="tx1"/>
                </a:solidFill>
                <a:latin typeface="+mn-lt"/>
                <a:cs typeface="Aharoni" pitchFamily="2" charset="-79"/>
              </a:rPr>
              <a:t> (time at signing) </a:t>
            </a:r>
            <a:r>
              <a:rPr lang="en-US" sz="2000" dirty="0">
                <a:cs typeface="Aharoni" pitchFamily="2" charset="-79"/>
              </a:rPr>
              <a:t>to protect from replay attacks</a:t>
            </a:r>
            <a:endParaRPr lang="en-US" sz="2000" b="0" dirty="0">
              <a:solidFill>
                <a:schemeClr val="tx1"/>
              </a:solidFill>
              <a:latin typeface="+mn-lt"/>
              <a:cs typeface="Aharoni" pitchFamily="2" charset="-79"/>
            </a:endParaRPr>
          </a:p>
          <a:p>
            <a:pPr lvl="1">
              <a:spcBef>
                <a:spcPts val="600"/>
              </a:spcBef>
            </a:pPr>
            <a:r>
              <a:rPr lang="en-US" sz="2000" b="0" dirty="0" err="1">
                <a:solidFill>
                  <a:schemeClr val="tx1"/>
                </a:solidFill>
                <a:latin typeface="Courier New" panose="02070309020205020404" pitchFamily="49" charset="0"/>
                <a:cs typeface="Courier New" panose="02070309020205020404" pitchFamily="49" charset="0"/>
              </a:rPr>
              <a:t>TimeStamp</a:t>
            </a:r>
            <a:r>
              <a:rPr lang="en-US" sz="2000" b="0" dirty="0">
                <a:solidFill>
                  <a:schemeClr val="tx1"/>
                </a:solidFill>
                <a:latin typeface="+mn-lt"/>
                <a:cs typeface="Aharoni" pitchFamily="2" charset="-79"/>
              </a:rPr>
              <a:t> should be greater than </a:t>
            </a:r>
            <a:r>
              <a:rPr lang="en-US" sz="2000" b="0" dirty="0" err="1">
                <a:solidFill>
                  <a:schemeClr val="tx1"/>
                </a:solidFill>
                <a:latin typeface="Courier New" panose="02070309020205020404" pitchFamily="49" charset="0"/>
                <a:cs typeface="Courier New" panose="02070309020205020404" pitchFamily="49" charset="0"/>
              </a:rPr>
              <a:t>TimeStamp</a:t>
            </a:r>
            <a:r>
              <a:rPr lang="en-US" sz="2000" b="0" dirty="0">
                <a:solidFill>
                  <a:schemeClr val="tx1"/>
                </a:solidFill>
                <a:latin typeface="+mn-lt"/>
                <a:cs typeface="Aharoni" pitchFamily="2" charset="-79"/>
              </a:rPr>
              <a:t> in existing variable</a:t>
            </a:r>
          </a:p>
          <a:p>
            <a:pPr lvl="1">
              <a:spcBef>
                <a:spcPts val="600"/>
              </a:spcBef>
            </a:pPr>
            <a:r>
              <a:rPr lang="en-US" sz="2000" b="0" dirty="0">
                <a:solidFill>
                  <a:schemeClr val="tx1"/>
                </a:solidFill>
                <a:latin typeface="+mn-lt"/>
                <a:cs typeface="Aharoni" pitchFamily="2" charset="-79"/>
              </a:rPr>
              <a:t>Used by Secure Boot: PK verifies PK/KEK update, KEK verifies </a:t>
            </a:r>
            <a:r>
              <a:rPr lang="en-US" sz="2000" b="0" dirty="0" err="1">
                <a:solidFill>
                  <a:schemeClr val="tx1"/>
                </a:solidFill>
                <a:latin typeface="+mn-lt"/>
                <a:cs typeface="Aharoni" pitchFamily="2" charset="-79"/>
              </a:rPr>
              <a:t>db</a:t>
            </a:r>
            <a:r>
              <a:rPr lang="en-US" sz="2000" b="0" dirty="0">
                <a:solidFill>
                  <a:schemeClr val="tx1"/>
                </a:solidFill>
                <a:latin typeface="+mn-lt"/>
                <a:cs typeface="Aharoni" pitchFamily="2" charset="-79"/>
              </a:rPr>
              <a:t>/</a:t>
            </a:r>
            <a:r>
              <a:rPr lang="en-US" sz="2000" b="0" dirty="0" err="1">
                <a:solidFill>
                  <a:schemeClr val="tx1"/>
                </a:solidFill>
                <a:latin typeface="+mn-lt"/>
                <a:cs typeface="Aharoni" pitchFamily="2" charset="-79"/>
              </a:rPr>
              <a:t>dbx</a:t>
            </a:r>
            <a:r>
              <a:rPr lang="en-US" sz="2000" b="0" dirty="0">
                <a:solidFill>
                  <a:schemeClr val="tx1"/>
                </a:solidFill>
                <a:latin typeface="+mn-lt"/>
                <a:cs typeface="Aharoni" pitchFamily="2" charset="-79"/>
              </a:rPr>
              <a:t> update</a:t>
            </a:r>
          </a:p>
          <a:p>
            <a:pPr lvl="1">
              <a:spcBef>
                <a:spcPts val="600"/>
              </a:spcBef>
            </a:pPr>
            <a:r>
              <a:rPr lang="en-US" sz="2000" dirty="0" err="1">
                <a:latin typeface="Courier New" panose="02070309020205020404" pitchFamily="49" charset="0"/>
                <a:cs typeface="Courier New" panose="02070309020205020404" pitchFamily="49" charset="0"/>
              </a:rPr>
              <a:t>certdb</a:t>
            </a:r>
            <a:r>
              <a:rPr lang="en-US" sz="2000" dirty="0">
                <a:latin typeface="+mn-lt"/>
                <a:cs typeface="Aharoni" pitchFamily="2" charset="-79"/>
              </a:rPr>
              <a:t> variable stores certificates to verify non PK/KEK/</a:t>
            </a:r>
            <a:r>
              <a:rPr lang="en-US" sz="2000" dirty="0" err="1">
                <a:latin typeface="+mn-lt"/>
                <a:cs typeface="Aharoni" pitchFamily="2" charset="-79"/>
              </a:rPr>
              <a:t>db</a:t>
            </a:r>
            <a:r>
              <a:rPr lang="en-US" sz="2000" dirty="0">
                <a:latin typeface="+mn-lt"/>
                <a:cs typeface="Aharoni" pitchFamily="2" charset="-79"/>
              </a:rPr>
              <a:t>(x) variables</a:t>
            </a:r>
            <a:endParaRPr lang="en-US" sz="2000" b="0" dirty="0">
              <a:solidFill>
                <a:schemeClr val="tx1"/>
              </a:solidFill>
              <a:latin typeface="+mn-lt"/>
              <a:cs typeface="Aharoni" pitchFamily="2" charset="-79"/>
            </a:endParaRPr>
          </a:p>
          <a:p>
            <a:pPr lvl="1"/>
            <a:endParaRPr lang="en-US" b="0" dirty="0">
              <a:solidFill>
                <a:schemeClr val="bg2"/>
              </a:solidFill>
              <a:latin typeface="+mn-lt"/>
              <a:cs typeface="Aharoni" pitchFamily="2" charset="-79"/>
            </a:endParaRPr>
          </a:p>
          <a:p>
            <a:pPr lvl="1"/>
            <a:endParaRPr lang="en-US" dirty="0">
              <a:solidFill>
                <a:schemeClr val="bg2"/>
              </a:solidFill>
              <a:latin typeface="+mn-lt"/>
              <a:cs typeface="Aharoni" pitchFamily="2" charset="-79"/>
            </a:endParaRPr>
          </a:p>
          <a:p>
            <a:pPr lvl="1"/>
            <a:endParaRPr lang="en-US" b="0" dirty="0">
              <a:solidFill>
                <a:schemeClr val="bg2"/>
              </a:solidFill>
              <a:latin typeface="+mn-lt"/>
              <a:cs typeface="Aharoni" pitchFamily="2" charset="-79"/>
            </a:endParaRPr>
          </a:p>
        </p:txBody>
      </p:sp>
    </p:spTree>
    <p:extLst>
      <p:ext uri="{BB962C8B-B14F-4D97-AF65-F5344CB8AC3E}">
        <p14:creationId xmlns:p14="http://schemas.microsoft.com/office/powerpoint/2010/main" val="326674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License</a:t>
            </a:r>
          </a:p>
        </p:txBody>
      </p:sp>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2</a:t>
            </a:fld>
            <a:endParaRPr lang="en-US" dirty="0"/>
          </a:p>
        </p:txBody>
      </p:sp>
      <p:sp>
        <p:nvSpPr>
          <p:cNvPr id="12" name="Content Placeholder 11"/>
          <p:cNvSpPr>
            <a:spLocks noGrp="1"/>
          </p:cNvSpPr>
          <p:nvPr>
            <p:ph idx="1"/>
          </p:nvPr>
        </p:nvSpPr>
        <p:spPr>
          <a:xfrm>
            <a:off x="457201" y="1676400"/>
            <a:ext cx="8303412" cy="4190999"/>
          </a:xfrm>
        </p:spPr>
        <p:txBody>
          <a:bodyPr/>
          <a:lstStyle/>
          <a:p>
            <a:r>
              <a:rPr lang="en-US" sz="3200" dirty="0"/>
              <a:t>Training materials are shared under Creative Commons “Attribution” license </a:t>
            </a:r>
            <a:r>
              <a:rPr lang="en-US" sz="3200" dirty="0">
                <a:hlinkClick r:id="rId2"/>
              </a:rPr>
              <a:t>CC BY 4.0</a:t>
            </a:r>
            <a:endParaRPr lang="en-US" sz="3200" dirty="0"/>
          </a:p>
          <a:p>
            <a:endParaRPr lang="en-US" sz="2400" dirty="0"/>
          </a:p>
          <a:p>
            <a:endParaRPr lang="en-US" sz="2400" dirty="0"/>
          </a:p>
          <a:p>
            <a:r>
              <a:rPr lang="en-US" sz="3200" dirty="0"/>
              <a:t>Provide the following attribution:</a:t>
            </a:r>
          </a:p>
          <a:p>
            <a:r>
              <a:rPr lang="en-US" sz="2000" dirty="0"/>
              <a:t>Derived from “Security of BIOS/UEFI System Firmware from Attacker and Defender Perspective” training by Yuriy Bulygin, Alex Bazhaniuk, Andrew Furtak and John Loucaides available at </a:t>
            </a:r>
            <a:r>
              <a:rPr lang="en-US" sz="2000" dirty="0">
                <a:hlinkClick r:id="rId3"/>
              </a:rPr>
              <a:t>https://github.com/advanced-threat-research/firmware-security-training</a:t>
            </a:r>
            <a:endParaRPr lang="en-US" sz="2000" dirty="0"/>
          </a:p>
        </p:txBody>
      </p:sp>
    </p:spTree>
    <p:extLst>
      <p:ext uri="{BB962C8B-B14F-4D97-AF65-F5344CB8AC3E}">
        <p14:creationId xmlns:p14="http://schemas.microsoft.com/office/powerpoint/2010/main" val="774584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31620"/>
            <a:ext cx="8229600" cy="988746"/>
          </a:xfrm>
        </p:spPr>
        <p:txBody>
          <a:bodyPr>
            <a:normAutofit/>
          </a:bodyPr>
          <a:lstStyle/>
          <a:p>
            <a:r>
              <a:rPr lang="en-US" dirty="0"/>
              <a:t>Time Based Authenticated Variables</a:t>
            </a:r>
          </a:p>
        </p:txBody>
      </p:sp>
      <p:sp>
        <p:nvSpPr>
          <p:cNvPr id="32" name="TextBox 31"/>
          <p:cNvSpPr txBox="1"/>
          <p:nvPr/>
        </p:nvSpPr>
        <p:spPr>
          <a:xfrm>
            <a:off x="330431" y="6248400"/>
            <a:ext cx="8813569" cy="307777"/>
          </a:xfrm>
          <a:prstGeom prst="rect">
            <a:avLst/>
          </a:prstGeom>
          <a:noFill/>
        </p:spPr>
        <p:txBody>
          <a:bodyPr wrap="square" rtlCol="0">
            <a:spAutoFit/>
          </a:bodyPr>
          <a:lstStyle/>
          <a:p>
            <a:r>
              <a:rPr lang="en-US" sz="1400" dirty="0">
                <a:solidFill>
                  <a:prstClr val="black"/>
                </a:solidFill>
              </a:rPr>
              <a:t>Source: A Tour Beyond Implementing UEFI </a:t>
            </a:r>
            <a:r>
              <a:rPr lang="en-US" sz="1400" dirty="0" err="1">
                <a:solidFill>
                  <a:prstClr val="black"/>
                </a:solidFill>
              </a:rPr>
              <a:t>Auth</a:t>
            </a:r>
            <a:r>
              <a:rPr lang="en-US" sz="1400" dirty="0">
                <a:solidFill>
                  <a:prstClr val="black"/>
                </a:solidFill>
              </a:rPr>
              <a:t> Variables in SMM with EDKII (Jiewen Yao, Vincent Zimmer)</a:t>
            </a:r>
          </a:p>
        </p:txBody>
      </p:sp>
      <p:sp>
        <p:nvSpPr>
          <p:cNvPr id="5" name="Rectangle 4"/>
          <p:cNvSpPr/>
          <p:nvPr/>
        </p:nvSpPr>
        <p:spPr>
          <a:xfrm>
            <a:off x="5181600" y="838200"/>
            <a:ext cx="2819400" cy="5334000"/>
          </a:xfrm>
          <a:prstGeom prst="rect">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PKCS #7</a:t>
            </a:r>
          </a:p>
        </p:txBody>
      </p:sp>
      <p:sp>
        <p:nvSpPr>
          <p:cNvPr id="6" name="Rectangle 5"/>
          <p:cNvSpPr/>
          <p:nvPr/>
        </p:nvSpPr>
        <p:spPr>
          <a:xfrm>
            <a:off x="1066800" y="1649174"/>
            <a:ext cx="2819400" cy="4019549"/>
          </a:xfrm>
          <a:prstGeom prst="rect">
            <a:avLst/>
          </a:prstGeom>
          <a:solidFill>
            <a:schemeClr val="accent6">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Input </a:t>
            </a:r>
            <a:r>
              <a:rPr lang="en-US" dirty="0" err="1">
                <a:solidFill>
                  <a:schemeClr val="tx1"/>
                </a:solidFill>
              </a:rPr>
              <a:t>VariableData</a:t>
            </a:r>
            <a:endParaRPr lang="en-US" dirty="0">
              <a:solidFill>
                <a:schemeClr val="tx1"/>
              </a:solidFill>
            </a:endParaRPr>
          </a:p>
        </p:txBody>
      </p:sp>
      <p:sp>
        <p:nvSpPr>
          <p:cNvPr id="8" name="Rectangle 7"/>
          <p:cNvSpPr/>
          <p:nvPr/>
        </p:nvSpPr>
        <p:spPr>
          <a:xfrm>
            <a:off x="1228725" y="2130886"/>
            <a:ext cx="2419349" cy="2536346"/>
          </a:xfrm>
          <a:prstGeom prst="rect">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Authentication </a:t>
            </a:r>
          </a:p>
        </p:txBody>
      </p:sp>
      <p:sp>
        <p:nvSpPr>
          <p:cNvPr id="9" name="Rectangle 8"/>
          <p:cNvSpPr/>
          <p:nvPr/>
        </p:nvSpPr>
        <p:spPr>
          <a:xfrm>
            <a:off x="5362575" y="1220365"/>
            <a:ext cx="2438400" cy="1004421"/>
          </a:xfrm>
          <a:prstGeom prst="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err="1">
                <a:solidFill>
                  <a:schemeClr val="tx1"/>
                </a:solidFill>
              </a:rPr>
              <a:t>ContentInfo</a:t>
            </a:r>
            <a:endParaRPr lang="en-US" dirty="0">
              <a:solidFill>
                <a:schemeClr val="tx1"/>
              </a:solidFill>
            </a:endParaRPr>
          </a:p>
        </p:txBody>
      </p:sp>
      <p:sp>
        <p:nvSpPr>
          <p:cNvPr id="10" name="Rectangle 9"/>
          <p:cNvSpPr/>
          <p:nvPr/>
        </p:nvSpPr>
        <p:spPr>
          <a:xfrm>
            <a:off x="5372100" y="2284834"/>
            <a:ext cx="2438400" cy="1372766"/>
          </a:xfrm>
          <a:prstGeom prst="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Certificate</a:t>
            </a:r>
          </a:p>
        </p:txBody>
      </p:sp>
      <p:sp>
        <p:nvSpPr>
          <p:cNvPr id="11" name="Rectangle 10"/>
          <p:cNvSpPr/>
          <p:nvPr/>
        </p:nvSpPr>
        <p:spPr>
          <a:xfrm>
            <a:off x="5372100" y="3730780"/>
            <a:ext cx="2438400" cy="2289020"/>
          </a:xfrm>
          <a:prstGeom prst="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err="1">
                <a:solidFill>
                  <a:schemeClr val="tx1"/>
                </a:solidFill>
              </a:rPr>
              <a:t>SignInfo</a:t>
            </a:r>
            <a:endParaRPr lang="en-US" dirty="0">
              <a:solidFill>
                <a:schemeClr val="tx1"/>
              </a:solidFill>
            </a:endParaRPr>
          </a:p>
        </p:txBody>
      </p:sp>
      <p:sp>
        <p:nvSpPr>
          <p:cNvPr id="12" name="Rectangle 11"/>
          <p:cNvSpPr/>
          <p:nvPr/>
        </p:nvSpPr>
        <p:spPr>
          <a:xfrm>
            <a:off x="1447800" y="2687399"/>
            <a:ext cx="1981200" cy="409575"/>
          </a:xfrm>
          <a:prstGeom prst="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Time Stamp</a:t>
            </a:r>
          </a:p>
        </p:txBody>
      </p:sp>
      <p:sp>
        <p:nvSpPr>
          <p:cNvPr id="13" name="Rectangle 12"/>
          <p:cNvSpPr/>
          <p:nvPr/>
        </p:nvSpPr>
        <p:spPr>
          <a:xfrm>
            <a:off x="1485900" y="3246421"/>
            <a:ext cx="1943100" cy="380933"/>
          </a:xfrm>
          <a:prstGeom prst="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Type</a:t>
            </a:r>
          </a:p>
        </p:txBody>
      </p:sp>
      <p:sp>
        <p:nvSpPr>
          <p:cNvPr id="14" name="Rectangle 13"/>
          <p:cNvSpPr/>
          <p:nvPr/>
        </p:nvSpPr>
        <p:spPr>
          <a:xfrm>
            <a:off x="1466850" y="3805376"/>
            <a:ext cx="1962150" cy="659012"/>
          </a:xfrm>
          <a:prstGeom prst="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Certificate </a:t>
            </a:r>
          </a:p>
        </p:txBody>
      </p:sp>
      <p:sp>
        <p:nvSpPr>
          <p:cNvPr id="15" name="Rectangle 14"/>
          <p:cNvSpPr/>
          <p:nvPr/>
        </p:nvSpPr>
        <p:spPr>
          <a:xfrm>
            <a:off x="1238250" y="4724400"/>
            <a:ext cx="2419349" cy="826899"/>
          </a:xfrm>
          <a:prstGeom prst="rect">
            <a:avLst/>
          </a:prstGeom>
          <a:solidFill>
            <a:srgbClr val="FFC00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Data Content</a:t>
            </a:r>
          </a:p>
        </p:txBody>
      </p:sp>
      <p:sp>
        <p:nvSpPr>
          <p:cNvPr id="16" name="Rectangle 15"/>
          <p:cNvSpPr/>
          <p:nvPr/>
        </p:nvSpPr>
        <p:spPr>
          <a:xfrm>
            <a:off x="5638801" y="1600200"/>
            <a:ext cx="1890712" cy="570334"/>
          </a:xfrm>
          <a:prstGeom prst="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N/A</a:t>
            </a:r>
          </a:p>
        </p:txBody>
      </p:sp>
      <p:sp>
        <p:nvSpPr>
          <p:cNvPr id="17" name="Rectangle 16"/>
          <p:cNvSpPr/>
          <p:nvPr/>
        </p:nvSpPr>
        <p:spPr>
          <a:xfrm>
            <a:off x="5684044" y="2667000"/>
            <a:ext cx="1890712" cy="889912"/>
          </a:xfrm>
          <a:prstGeom prst="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X.509 </a:t>
            </a:r>
          </a:p>
          <a:p>
            <a:pPr algn="ctr"/>
            <a:r>
              <a:rPr lang="en-US" dirty="0">
                <a:solidFill>
                  <a:schemeClr val="tx1"/>
                </a:solidFill>
              </a:rPr>
              <a:t>Certificate</a:t>
            </a:r>
          </a:p>
        </p:txBody>
      </p:sp>
      <p:sp>
        <p:nvSpPr>
          <p:cNvPr id="18" name="Rectangle 17"/>
          <p:cNvSpPr/>
          <p:nvPr/>
        </p:nvSpPr>
        <p:spPr>
          <a:xfrm>
            <a:off x="5684044" y="4132200"/>
            <a:ext cx="1890712" cy="1639949"/>
          </a:xfrm>
          <a:prstGeom prst="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Signed Hash</a:t>
            </a:r>
          </a:p>
          <a:p>
            <a:pPr algn="ctr"/>
            <a:r>
              <a:rPr lang="en-US" dirty="0">
                <a:solidFill>
                  <a:schemeClr val="tx1"/>
                </a:solidFill>
              </a:rPr>
              <a:t>(</a:t>
            </a:r>
            <a:r>
              <a:rPr lang="en-US" dirty="0" err="1">
                <a:solidFill>
                  <a:schemeClr val="tx1"/>
                </a:solidFill>
              </a:rPr>
              <a:t>VariableName</a:t>
            </a:r>
            <a:r>
              <a:rPr lang="en-US" dirty="0">
                <a:solidFill>
                  <a:schemeClr val="tx1"/>
                </a:solidFill>
              </a:rPr>
              <a:t>, </a:t>
            </a:r>
            <a:r>
              <a:rPr lang="en-US" dirty="0" err="1">
                <a:solidFill>
                  <a:schemeClr val="tx1"/>
                </a:solidFill>
              </a:rPr>
              <a:t>VariableGuid</a:t>
            </a:r>
            <a:r>
              <a:rPr lang="en-US" dirty="0">
                <a:solidFill>
                  <a:schemeClr val="tx1"/>
                </a:solidFill>
              </a:rPr>
              <a:t>, Attributes, </a:t>
            </a:r>
            <a:r>
              <a:rPr lang="en-US" dirty="0" err="1">
                <a:solidFill>
                  <a:schemeClr val="tx1"/>
                </a:solidFill>
              </a:rPr>
              <a:t>TimeStamp</a:t>
            </a:r>
            <a:r>
              <a:rPr lang="en-US" dirty="0">
                <a:solidFill>
                  <a:schemeClr val="tx1"/>
                </a:solidFill>
              </a:rPr>
              <a:t>, </a:t>
            </a:r>
            <a:r>
              <a:rPr lang="en-US" dirty="0" err="1">
                <a:solidFill>
                  <a:schemeClr val="tx1"/>
                </a:solidFill>
              </a:rPr>
              <a:t>DataContent</a:t>
            </a:r>
            <a:r>
              <a:rPr lang="en-US" dirty="0">
                <a:solidFill>
                  <a:schemeClr val="tx1"/>
                </a:solidFill>
              </a:rPr>
              <a:t>) </a:t>
            </a:r>
          </a:p>
        </p:txBody>
      </p:sp>
      <p:cxnSp>
        <p:nvCxnSpPr>
          <p:cNvPr id="19" name="Straight Arrow Connector 18"/>
          <p:cNvCxnSpPr/>
          <p:nvPr/>
        </p:nvCxnSpPr>
        <p:spPr>
          <a:xfrm flipV="1">
            <a:off x="3429000" y="877685"/>
            <a:ext cx="1697831" cy="292769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429000" y="4464388"/>
            <a:ext cx="1707356" cy="168604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2480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31620"/>
            <a:ext cx="8229600" cy="988746"/>
          </a:xfrm>
        </p:spPr>
        <p:txBody>
          <a:bodyPr>
            <a:normAutofit/>
          </a:bodyPr>
          <a:lstStyle/>
          <a:p>
            <a:r>
              <a:rPr lang="en-US" dirty="0"/>
              <a:t>Authenticated Variable Update Flow</a:t>
            </a:r>
          </a:p>
        </p:txBody>
      </p:sp>
      <p:sp>
        <p:nvSpPr>
          <p:cNvPr id="5" name="TextBox 4"/>
          <p:cNvSpPr txBox="1"/>
          <p:nvPr/>
        </p:nvSpPr>
        <p:spPr>
          <a:xfrm>
            <a:off x="330431" y="6553200"/>
            <a:ext cx="8813569" cy="307777"/>
          </a:xfrm>
          <a:prstGeom prst="rect">
            <a:avLst/>
          </a:prstGeom>
          <a:noFill/>
        </p:spPr>
        <p:txBody>
          <a:bodyPr wrap="square" rtlCol="0">
            <a:spAutoFit/>
          </a:bodyPr>
          <a:lstStyle/>
          <a:p>
            <a:r>
              <a:rPr lang="en-US" sz="1400" dirty="0">
                <a:solidFill>
                  <a:prstClr val="black"/>
                </a:solidFill>
              </a:rPr>
              <a:t>Source: A Tour Beyond Implementing UEFI </a:t>
            </a:r>
            <a:r>
              <a:rPr lang="en-US" sz="1400" dirty="0" err="1">
                <a:solidFill>
                  <a:prstClr val="black"/>
                </a:solidFill>
              </a:rPr>
              <a:t>Auth</a:t>
            </a:r>
            <a:r>
              <a:rPr lang="en-US" sz="1400" dirty="0">
                <a:solidFill>
                  <a:prstClr val="black"/>
                </a:solidFill>
              </a:rPr>
              <a:t> Variables in SMM with EDKII (Jiewen Yao, Vincent Zimmer)</a:t>
            </a:r>
          </a:p>
        </p:txBody>
      </p:sp>
      <p:sp>
        <p:nvSpPr>
          <p:cNvPr id="6" name="Rectangle: Rounded Corners 5"/>
          <p:cNvSpPr/>
          <p:nvPr/>
        </p:nvSpPr>
        <p:spPr>
          <a:xfrm>
            <a:off x="504825" y="1096012"/>
            <a:ext cx="2245246" cy="532234"/>
          </a:xfrm>
          <a:prstGeom prst="roundRect">
            <a:avLst/>
          </a:prstGeom>
          <a:solidFill>
            <a:schemeClr val="accent3">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SetVariable</a:t>
            </a:r>
            <a:endParaRPr lang="en-US" sz="1400" dirty="0">
              <a:solidFill>
                <a:schemeClr val="tx1"/>
              </a:solidFill>
            </a:endParaRPr>
          </a:p>
        </p:txBody>
      </p:sp>
      <p:sp>
        <p:nvSpPr>
          <p:cNvPr id="8" name="Rectangle: Rounded Corners 7"/>
          <p:cNvSpPr/>
          <p:nvPr/>
        </p:nvSpPr>
        <p:spPr>
          <a:xfrm>
            <a:off x="533400" y="5899538"/>
            <a:ext cx="2245246" cy="399810"/>
          </a:xfrm>
          <a:prstGeom prst="roundRect">
            <a:avLst/>
          </a:prstGeom>
          <a:solidFill>
            <a:srgbClr val="FACECE"/>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Return ERROR</a:t>
            </a:r>
          </a:p>
        </p:txBody>
      </p:sp>
      <p:sp>
        <p:nvSpPr>
          <p:cNvPr id="9" name="Rectangle: Rounded Corners 8"/>
          <p:cNvSpPr/>
          <p:nvPr/>
        </p:nvSpPr>
        <p:spPr>
          <a:xfrm>
            <a:off x="522548" y="4382897"/>
            <a:ext cx="2245246" cy="532234"/>
          </a:xfrm>
          <a:prstGeom prst="roundRect">
            <a:avLst/>
          </a:prstGeom>
          <a:solidFill>
            <a:schemeClr val="accent3">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ProcessVariable</a:t>
            </a:r>
            <a:r>
              <a:rPr lang="en-US" sz="1400" dirty="0">
                <a:solidFill>
                  <a:schemeClr val="tx1"/>
                </a:solidFill>
              </a:rPr>
              <a:t> </a:t>
            </a:r>
          </a:p>
        </p:txBody>
      </p:sp>
      <p:sp>
        <p:nvSpPr>
          <p:cNvPr id="10" name="Rectangle: Rounded Corners 9"/>
          <p:cNvSpPr/>
          <p:nvPr/>
        </p:nvSpPr>
        <p:spPr>
          <a:xfrm>
            <a:off x="4572000" y="877697"/>
            <a:ext cx="2245246" cy="532234"/>
          </a:xfrm>
          <a:prstGeom prst="roundRect">
            <a:avLst/>
          </a:prstGeom>
          <a:solidFill>
            <a:schemeClr val="accent3">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ProcessVarWithPk</a:t>
            </a:r>
            <a:endParaRPr lang="en-US" sz="1400" dirty="0">
              <a:solidFill>
                <a:schemeClr val="tx1"/>
              </a:solidFill>
            </a:endParaRPr>
          </a:p>
        </p:txBody>
      </p:sp>
      <p:sp>
        <p:nvSpPr>
          <p:cNvPr id="11" name="Rectangle: Rounded Corners 10"/>
          <p:cNvSpPr/>
          <p:nvPr/>
        </p:nvSpPr>
        <p:spPr>
          <a:xfrm>
            <a:off x="4580719" y="4536841"/>
            <a:ext cx="2245246" cy="532234"/>
          </a:xfrm>
          <a:prstGeom prst="roundRect">
            <a:avLst/>
          </a:prstGeom>
          <a:solidFill>
            <a:schemeClr val="accent3">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ProcessVarWithKek</a:t>
            </a:r>
            <a:endParaRPr lang="en-US" sz="1400" dirty="0">
              <a:solidFill>
                <a:schemeClr val="tx1"/>
              </a:solidFill>
            </a:endParaRPr>
          </a:p>
        </p:txBody>
      </p:sp>
      <p:sp>
        <p:nvSpPr>
          <p:cNvPr id="12" name="Rectangle: Rounded Corners 11"/>
          <p:cNvSpPr/>
          <p:nvPr/>
        </p:nvSpPr>
        <p:spPr>
          <a:xfrm>
            <a:off x="3059373" y="5202059"/>
            <a:ext cx="1295400" cy="453322"/>
          </a:xfrm>
          <a:prstGeom prst="roundRect">
            <a:avLst/>
          </a:prstGeom>
          <a:solidFill>
            <a:srgbClr val="92D05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UpdateVar</a:t>
            </a:r>
            <a:endParaRPr lang="en-US" sz="1400" dirty="0">
              <a:solidFill>
                <a:schemeClr val="tx1"/>
              </a:solidFill>
            </a:endParaRPr>
          </a:p>
        </p:txBody>
      </p:sp>
      <p:sp>
        <p:nvSpPr>
          <p:cNvPr id="13" name="Rectangle: Rounded Corners 12"/>
          <p:cNvSpPr/>
          <p:nvPr/>
        </p:nvSpPr>
        <p:spPr>
          <a:xfrm>
            <a:off x="4633782" y="3043831"/>
            <a:ext cx="2245246" cy="532234"/>
          </a:xfrm>
          <a:prstGeom prst="roundRect">
            <a:avLst/>
          </a:prstGeom>
          <a:solidFill>
            <a:schemeClr val="accent3">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ProcessVarWithPk</a:t>
            </a:r>
            <a:endParaRPr lang="en-US" sz="1400" dirty="0">
              <a:solidFill>
                <a:schemeClr val="tx1"/>
              </a:solidFill>
            </a:endParaRPr>
          </a:p>
        </p:txBody>
      </p:sp>
      <p:sp>
        <p:nvSpPr>
          <p:cNvPr id="14" name="Flowchart: Decision 13"/>
          <p:cNvSpPr/>
          <p:nvPr/>
        </p:nvSpPr>
        <p:spPr>
          <a:xfrm>
            <a:off x="605501" y="1846561"/>
            <a:ext cx="2043894" cy="663289"/>
          </a:xfrm>
          <a:prstGeom prst="flowChartDecision">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Is PK?</a:t>
            </a:r>
          </a:p>
        </p:txBody>
      </p:sp>
      <p:sp>
        <p:nvSpPr>
          <p:cNvPr id="15" name="Flowchart: Decision 14"/>
          <p:cNvSpPr/>
          <p:nvPr/>
        </p:nvSpPr>
        <p:spPr>
          <a:xfrm>
            <a:off x="634076" y="2728165"/>
            <a:ext cx="2043894" cy="663289"/>
          </a:xfrm>
          <a:prstGeom prst="flowChartDecision">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Is KEK?</a:t>
            </a:r>
          </a:p>
        </p:txBody>
      </p:sp>
      <p:sp>
        <p:nvSpPr>
          <p:cNvPr id="16" name="Flowchart: Decision 15"/>
          <p:cNvSpPr/>
          <p:nvPr/>
        </p:nvSpPr>
        <p:spPr>
          <a:xfrm>
            <a:off x="623224" y="3549490"/>
            <a:ext cx="2043894" cy="663289"/>
          </a:xfrm>
          <a:prstGeom prst="flowChartDecision">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Is </a:t>
            </a:r>
            <a:r>
              <a:rPr lang="en-US" sz="1400" dirty="0" err="1">
                <a:solidFill>
                  <a:schemeClr val="tx1"/>
                </a:solidFill>
              </a:rPr>
              <a:t>db</a:t>
            </a:r>
            <a:r>
              <a:rPr lang="en-US" sz="1400" dirty="0">
                <a:solidFill>
                  <a:schemeClr val="tx1"/>
                </a:solidFill>
              </a:rPr>
              <a:t>/</a:t>
            </a:r>
            <a:r>
              <a:rPr lang="en-US" sz="1400" dirty="0" err="1">
                <a:solidFill>
                  <a:schemeClr val="tx1"/>
                </a:solidFill>
              </a:rPr>
              <a:t>dbx</a:t>
            </a:r>
            <a:r>
              <a:rPr lang="en-US" sz="1400" dirty="0">
                <a:solidFill>
                  <a:schemeClr val="tx1"/>
                </a:solidFill>
              </a:rPr>
              <a:t>?</a:t>
            </a:r>
          </a:p>
        </p:txBody>
      </p:sp>
      <p:sp>
        <p:nvSpPr>
          <p:cNvPr id="17" name="Flowchart: Decision 16"/>
          <p:cNvSpPr/>
          <p:nvPr/>
        </p:nvSpPr>
        <p:spPr>
          <a:xfrm>
            <a:off x="634076" y="5097076"/>
            <a:ext cx="2043894" cy="663289"/>
          </a:xfrm>
          <a:prstGeom prst="flowChartDecision">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PASS?</a:t>
            </a:r>
          </a:p>
        </p:txBody>
      </p:sp>
      <p:sp>
        <p:nvSpPr>
          <p:cNvPr id="18" name="Flowchart: Decision 17"/>
          <p:cNvSpPr/>
          <p:nvPr/>
        </p:nvSpPr>
        <p:spPr>
          <a:xfrm>
            <a:off x="4672676" y="1563360"/>
            <a:ext cx="2043894" cy="663289"/>
          </a:xfrm>
          <a:prstGeom prst="flowChartDecision">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PASS?</a:t>
            </a:r>
          </a:p>
        </p:txBody>
      </p:sp>
      <p:sp>
        <p:nvSpPr>
          <p:cNvPr id="19" name="Flowchart: Decision 18"/>
          <p:cNvSpPr/>
          <p:nvPr/>
        </p:nvSpPr>
        <p:spPr>
          <a:xfrm>
            <a:off x="4672676" y="3739170"/>
            <a:ext cx="2043894" cy="663289"/>
          </a:xfrm>
          <a:prstGeom prst="flowChartDecision">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PASS?</a:t>
            </a:r>
          </a:p>
        </p:txBody>
      </p:sp>
      <p:sp>
        <p:nvSpPr>
          <p:cNvPr id="20" name="Flowchart: Decision 19"/>
          <p:cNvSpPr/>
          <p:nvPr/>
        </p:nvSpPr>
        <p:spPr>
          <a:xfrm>
            <a:off x="4686300" y="5233120"/>
            <a:ext cx="2043894" cy="663289"/>
          </a:xfrm>
          <a:prstGeom prst="flowChartDecision">
            <a:avLst/>
          </a:prstGeom>
          <a:solidFill>
            <a:schemeClr val="accent5">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PASS?</a:t>
            </a:r>
          </a:p>
        </p:txBody>
      </p:sp>
      <p:cxnSp>
        <p:nvCxnSpPr>
          <p:cNvPr id="21" name="Straight Arrow Connector 20"/>
          <p:cNvCxnSpPr>
            <a:stCxn id="6" idx="2"/>
            <a:endCxn id="14" idx="0"/>
          </p:cNvCxnSpPr>
          <p:nvPr/>
        </p:nvCxnSpPr>
        <p:spPr>
          <a:xfrm>
            <a:off x="1627448" y="1628246"/>
            <a:ext cx="0" cy="21831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627448" y="2509850"/>
            <a:ext cx="0" cy="21831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656023" y="3391454"/>
            <a:ext cx="0" cy="15324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2"/>
            <a:endCxn id="9" idx="0"/>
          </p:cNvCxnSpPr>
          <p:nvPr/>
        </p:nvCxnSpPr>
        <p:spPr>
          <a:xfrm>
            <a:off x="1645171" y="4212779"/>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627448" y="4914537"/>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627448" y="5733713"/>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649395" y="5428720"/>
            <a:ext cx="409339"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Rounded Corners 27"/>
          <p:cNvSpPr/>
          <p:nvPr/>
        </p:nvSpPr>
        <p:spPr>
          <a:xfrm>
            <a:off x="4597400" y="2410098"/>
            <a:ext cx="2245246" cy="399810"/>
          </a:xfrm>
          <a:prstGeom prst="roundRect">
            <a:avLst/>
          </a:prstGeom>
          <a:solidFill>
            <a:srgbClr val="FACECE"/>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Return ERROR</a:t>
            </a:r>
          </a:p>
        </p:txBody>
      </p:sp>
      <p:cxnSp>
        <p:nvCxnSpPr>
          <p:cNvPr id="29" name="Straight Arrow Connector 28"/>
          <p:cNvCxnSpPr/>
          <p:nvPr/>
        </p:nvCxnSpPr>
        <p:spPr>
          <a:xfrm>
            <a:off x="5694623" y="1409931"/>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5723198" y="2226649"/>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5709171" y="3576065"/>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5703342" y="4382897"/>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94623" y="5069075"/>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Rounded Corners 33"/>
          <p:cNvSpPr/>
          <p:nvPr/>
        </p:nvSpPr>
        <p:spPr>
          <a:xfrm>
            <a:off x="4605728" y="5963826"/>
            <a:ext cx="2245246" cy="399810"/>
          </a:xfrm>
          <a:prstGeom prst="roundRect">
            <a:avLst/>
          </a:prstGeom>
          <a:solidFill>
            <a:srgbClr val="FACECE"/>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Return ERROR</a:t>
            </a:r>
          </a:p>
        </p:txBody>
      </p:sp>
      <p:cxnSp>
        <p:nvCxnSpPr>
          <p:cNvPr id="35" name="Straight Arrow Connector 34"/>
          <p:cNvCxnSpPr/>
          <p:nvPr/>
        </p:nvCxnSpPr>
        <p:spPr>
          <a:xfrm>
            <a:off x="5703342" y="5847059"/>
            <a:ext cx="0" cy="1701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730194" y="4070814"/>
            <a:ext cx="775506" cy="728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716570" y="1897397"/>
            <a:ext cx="775506" cy="728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Rounded Corners 37"/>
          <p:cNvSpPr/>
          <p:nvPr/>
        </p:nvSpPr>
        <p:spPr>
          <a:xfrm>
            <a:off x="7500274" y="1691118"/>
            <a:ext cx="1295400" cy="453322"/>
          </a:xfrm>
          <a:prstGeom prst="roundRect">
            <a:avLst/>
          </a:prstGeom>
          <a:solidFill>
            <a:srgbClr val="92D05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UpdateVar</a:t>
            </a:r>
            <a:endParaRPr lang="en-US" sz="1400" dirty="0">
              <a:solidFill>
                <a:schemeClr val="tx1"/>
              </a:solidFill>
            </a:endParaRPr>
          </a:p>
        </p:txBody>
      </p:sp>
      <p:sp>
        <p:nvSpPr>
          <p:cNvPr id="39" name="Rectangle: Rounded Corners 38"/>
          <p:cNvSpPr/>
          <p:nvPr/>
        </p:nvSpPr>
        <p:spPr>
          <a:xfrm>
            <a:off x="7556335" y="3881134"/>
            <a:ext cx="1295400" cy="453322"/>
          </a:xfrm>
          <a:prstGeom prst="roundRect">
            <a:avLst/>
          </a:prstGeom>
          <a:solidFill>
            <a:srgbClr val="92D05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UpdateVar</a:t>
            </a:r>
            <a:endParaRPr lang="en-US" sz="1400" dirty="0">
              <a:solidFill>
                <a:schemeClr val="tx1"/>
              </a:solidFill>
            </a:endParaRPr>
          </a:p>
        </p:txBody>
      </p:sp>
      <p:cxnSp>
        <p:nvCxnSpPr>
          <p:cNvPr id="40" name="Straight Arrow Connector 39"/>
          <p:cNvCxnSpPr>
            <a:stCxn id="16" idx="3"/>
            <a:endCxn id="13" idx="1"/>
          </p:cNvCxnSpPr>
          <p:nvPr/>
        </p:nvCxnSpPr>
        <p:spPr>
          <a:xfrm flipV="1">
            <a:off x="2667118" y="3309948"/>
            <a:ext cx="1966664" cy="57118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105475" y="1332972"/>
            <a:ext cx="2463350" cy="155985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10" idx="1"/>
          </p:cNvCxnSpPr>
          <p:nvPr/>
        </p:nvCxnSpPr>
        <p:spPr>
          <a:xfrm flipV="1">
            <a:off x="2102300" y="1143814"/>
            <a:ext cx="2469700" cy="86329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6360418" y="4346238"/>
            <a:ext cx="1709626" cy="109831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558927" y="1829818"/>
            <a:ext cx="417102" cy="253916"/>
          </a:xfrm>
          <a:prstGeom prst="rect">
            <a:avLst/>
          </a:prstGeom>
        </p:spPr>
        <p:txBody>
          <a:bodyPr wrap="none">
            <a:spAutoFit/>
          </a:bodyPr>
          <a:lstStyle/>
          <a:p>
            <a:r>
              <a:rPr lang="en-US" sz="1050" dirty="0"/>
              <a:t>Yes</a:t>
            </a:r>
          </a:p>
        </p:txBody>
      </p:sp>
      <p:sp>
        <p:nvSpPr>
          <p:cNvPr id="45" name="Rectangle 44"/>
          <p:cNvSpPr/>
          <p:nvPr/>
        </p:nvSpPr>
        <p:spPr>
          <a:xfrm>
            <a:off x="2531874" y="2635793"/>
            <a:ext cx="417102" cy="253916"/>
          </a:xfrm>
          <a:prstGeom prst="rect">
            <a:avLst/>
          </a:prstGeom>
        </p:spPr>
        <p:txBody>
          <a:bodyPr wrap="none">
            <a:spAutoFit/>
          </a:bodyPr>
          <a:lstStyle/>
          <a:p>
            <a:r>
              <a:rPr lang="en-US" sz="1050" dirty="0"/>
              <a:t>Yes</a:t>
            </a:r>
          </a:p>
        </p:txBody>
      </p:sp>
      <p:sp>
        <p:nvSpPr>
          <p:cNvPr id="46" name="Rectangle 45"/>
          <p:cNvSpPr/>
          <p:nvPr/>
        </p:nvSpPr>
        <p:spPr>
          <a:xfrm>
            <a:off x="2494377" y="3490349"/>
            <a:ext cx="417102" cy="253916"/>
          </a:xfrm>
          <a:prstGeom prst="rect">
            <a:avLst/>
          </a:prstGeom>
        </p:spPr>
        <p:txBody>
          <a:bodyPr wrap="none">
            <a:spAutoFit/>
          </a:bodyPr>
          <a:lstStyle/>
          <a:p>
            <a:r>
              <a:rPr lang="en-US" sz="1050" dirty="0"/>
              <a:t>Yes</a:t>
            </a:r>
          </a:p>
        </p:txBody>
      </p:sp>
      <p:sp>
        <p:nvSpPr>
          <p:cNvPr id="47" name="Rectangle 46"/>
          <p:cNvSpPr/>
          <p:nvPr/>
        </p:nvSpPr>
        <p:spPr>
          <a:xfrm>
            <a:off x="2659683" y="5087898"/>
            <a:ext cx="417102" cy="253916"/>
          </a:xfrm>
          <a:prstGeom prst="rect">
            <a:avLst/>
          </a:prstGeom>
        </p:spPr>
        <p:txBody>
          <a:bodyPr wrap="none">
            <a:spAutoFit/>
          </a:bodyPr>
          <a:lstStyle/>
          <a:p>
            <a:r>
              <a:rPr lang="en-US" sz="1050" dirty="0"/>
              <a:t>Yes</a:t>
            </a:r>
          </a:p>
        </p:txBody>
      </p:sp>
      <p:sp>
        <p:nvSpPr>
          <p:cNvPr id="48" name="Rectangle 47"/>
          <p:cNvSpPr/>
          <p:nvPr/>
        </p:nvSpPr>
        <p:spPr>
          <a:xfrm>
            <a:off x="6798969" y="1591259"/>
            <a:ext cx="417102" cy="253916"/>
          </a:xfrm>
          <a:prstGeom prst="rect">
            <a:avLst/>
          </a:prstGeom>
        </p:spPr>
        <p:txBody>
          <a:bodyPr wrap="none">
            <a:spAutoFit/>
          </a:bodyPr>
          <a:lstStyle/>
          <a:p>
            <a:r>
              <a:rPr lang="en-US" sz="1050" dirty="0"/>
              <a:t>Yes</a:t>
            </a:r>
          </a:p>
        </p:txBody>
      </p:sp>
      <p:sp>
        <p:nvSpPr>
          <p:cNvPr id="49" name="Rectangle 48"/>
          <p:cNvSpPr/>
          <p:nvPr/>
        </p:nvSpPr>
        <p:spPr>
          <a:xfrm>
            <a:off x="6895772" y="3784524"/>
            <a:ext cx="417102" cy="253916"/>
          </a:xfrm>
          <a:prstGeom prst="rect">
            <a:avLst/>
          </a:prstGeom>
        </p:spPr>
        <p:txBody>
          <a:bodyPr wrap="none">
            <a:spAutoFit/>
          </a:bodyPr>
          <a:lstStyle/>
          <a:p>
            <a:r>
              <a:rPr lang="en-US" sz="1050" dirty="0"/>
              <a:t>Yes</a:t>
            </a:r>
          </a:p>
        </p:txBody>
      </p:sp>
      <p:sp>
        <p:nvSpPr>
          <p:cNvPr id="50" name="Rectangle 49"/>
          <p:cNvSpPr/>
          <p:nvPr/>
        </p:nvSpPr>
        <p:spPr>
          <a:xfrm>
            <a:off x="1034285" y="2522065"/>
            <a:ext cx="357790" cy="253916"/>
          </a:xfrm>
          <a:prstGeom prst="rect">
            <a:avLst/>
          </a:prstGeom>
        </p:spPr>
        <p:txBody>
          <a:bodyPr wrap="none">
            <a:spAutoFit/>
          </a:bodyPr>
          <a:lstStyle/>
          <a:p>
            <a:r>
              <a:rPr lang="en-US" sz="1050" dirty="0"/>
              <a:t>No</a:t>
            </a:r>
          </a:p>
        </p:txBody>
      </p:sp>
      <p:sp>
        <p:nvSpPr>
          <p:cNvPr id="51" name="Rectangle 50"/>
          <p:cNvSpPr/>
          <p:nvPr/>
        </p:nvSpPr>
        <p:spPr>
          <a:xfrm>
            <a:off x="1022116" y="3354512"/>
            <a:ext cx="357790" cy="253916"/>
          </a:xfrm>
          <a:prstGeom prst="rect">
            <a:avLst/>
          </a:prstGeom>
        </p:spPr>
        <p:txBody>
          <a:bodyPr wrap="none">
            <a:spAutoFit/>
          </a:bodyPr>
          <a:lstStyle/>
          <a:p>
            <a:r>
              <a:rPr lang="en-US" sz="1050" dirty="0"/>
              <a:t>No</a:t>
            </a:r>
          </a:p>
        </p:txBody>
      </p:sp>
      <p:sp>
        <p:nvSpPr>
          <p:cNvPr id="52" name="Rectangle 51"/>
          <p:cNvSpPr/>
          <p:nvPr/>
        </p:nvSpPr>
        <p:spPr>
          <a:xfrm>
            <a:off x="988096" y="4128981"/>
            <a:ext cx="357790" cy="253916"/>
          </a:xfrm>
          <a:prstGeom prst="rect">
            <a:avLst/>
          </a:prstGeom>
        </p:spPr>
        <p:txBody>
          <a:bodyPr wrap="none">
            <a:spAutoFit/>
          </a:bodyPr>
          <a:lstStyle/>
          <a:p>
            <a:r>
              <a:rPr lang="en-US" sz="1050" dirty="0"/>
              <a:t>No</a:t>
            </a:r>
          </a:p>
        </p:txBody>
      </p:sp>
      <p:sp>
        <p:nvSpPr>
          <p:cNvPr id="53" name="Rectangle 52"/>
          <p:cNvSpPr/>
          <p:nvPr/>
        </p:nvSpPr>
        <p:spPr>
          <a:xfrm>
            <a:off x="984359" y="5642493"/>
            <a:ext cx="357790" cy="253916"/>
          </a:xfrm>
          <a:prstGeom prst="rect">
            <a:avLst/>
          </a:prstGeom>
        </p:spPr>
        <p:txBody>
          <a:bodyPr wrap="none">
            <a:spAutoFit/>
          </a:bodyPr>
          <a:lstStyle/>
          <a:p>
            <a:r>
              <a:rPr lang="en-US" sz="1050" dirty="0"/>
              <a:t>No</a:t>
            </a:r>
          </a:p>
        </p:txBody>
      </p:sp>
      <p:sp>
        <p:nvSpPr>
          <p:cNvPr id="54" name="Rectangle 53"/>
          <p:cNvSpPr/>
          <p:nvPr/>
        </p:nvSpPr>
        <p:spPr>
          <a:xfrm>
            <a:off x="5235136" y="2133400"/>
            <a:ext cx="357790" cy="253916"/>
          </a:xfrm>
          <a:prstGeom prst="rect">
            <a:avLst/>
          </a:prstGeom>
        </p:spPr>
        <p:txBody>
          <a:bodyPr wrap="none">
            <a:spAutoFit/>
          </a:bodyPr>
          <a:lstStyle/>
          <a:p>
            <a:r>
              <a:rPr lang="en-US" sz="1050" dirty="0"/>
              <a:t>No</a:t>
            </a:r>
          </a:p>
        </p:txBody>
      </p:sp>
      <p:sp>
        <p:nvSpPr>
          <p:cNvPr id="55" name="Rectangle 54"/>
          <p:cNvSpPr/>
          <p:nvPr/>
        </p:nvSpPr>
        <p:spPr>
          <a:xfrm>
            <a:off x="5262088" y="3579941"/>
            <a:ext cx="357790" cy="253916"/>
          </a:xfrm>
          <a:prstGeom prst="rect">
            <a:avLst/>
          </a:prstGeom>
        </p:spPr>
        <p:txBody>
          <a:bodyPr wrap="none">
            <a:spAutoFit/>
          </a:bodyPr>
          <a:lstStyle/>
          <a:p>
            <a:r>
              <a:rPr lang="en-US" sz="1050" dirty="0"/>
              <a:t>No</a:t>
            </a:r>
          </a:p>
        </p:txBody>
      </p:sp>
      <p:sp>
        <p:nvSpPr>
          <p:cNvPr id="56" name="Rectangle 55"/>
          <p:cNvSpPr/>
          <p:nvPr/>
        </p:nvSpPr>
        <p:spPr>
          <a:xfrm>
            <a:off x="5231399" y="5746675"/>
            <a:ext cx="357790" cy="253916"/>
          </a:xfrm>
          <a:prstGeom prst="rect">
            <a:avLst/>
          </a:prstGeom>
        </p:spPr>
        <p:txBody>
          <a:bodyPr wrap="none">
            <a:spAutoFit/>
          </a:bodyPr>
          <a:lstStyle/>
          <a:p>
            <a:r>
              <a:rPr lang="en-US" sz="1050" dirty="0"/>
              <a:t>No</a:t>
            </a:r>
          </a:p>
        </p:txBody>
      </p:sp>
      <p:sp>
        <p:nvSpPr>
          <p:cNvPr id="57" name="Rectangle 56"/>
          <p:cNvSpPr/>
          <p:nvPr/>
        </p:nvSpPr>
        <p:spPr>
          <a:xfrm>
            <a:off x="6873997" y="5214856"/>
            <a:ext cx="417102" cy="253916"/>
          </a:xfrm>
          <a:prstGeom prst="rect">
            <a:avLst/>
          </a:prstGeom>
        </p:spPr>
        <p:txBody>
          <a:bodyPr wrap="none">
            <a:spAutoFit/>
          </a:bodyPr>
          <a:lstStyle/>
          <a:p>
            <a:r>
              <a:rPr lang="en-US" sz="1050" dirty="0"/>
              <a:t>Yes</a:t>
            </a:r>
          </a:p>
        </p:txBody>
      </p:sp>
    </p:spTree>
    <p:extLst>
      <p:ext uri="{BB962C8B-B14F-4D97-AF65-F5344CB8AC3E}">
        <p14:creationId xmlns:p14="http://schemas.microsoft.com/office/powerpoint/2010/main" val="7973963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UEFI Variable Lock Protocol</a:t>
            </a:r>
            <a:br>
              <a:rPr lang="en-US" dirty="0">
                <a:solidFill>
                  <a:schemeClr val="tx1"/>
                </a:solidFill>
                <a:latin typeface="Neo Sans Intel" panose="020B0504020202020204" pitchFamily="34" charset="0"/>
              </a:rPr>
            </a:br>
            <a:r>
              <a:rPr lang="en-US" dirty="0">
                <a:solidFill>
                  <a:schemeClr val="tx1"/>
                </a:solidFill>
                <a:latin typeface="Neo Sans Intel" panose="020B0504020202020204" pitchFamily="34" charset="0"/>
              </a:rPr>
              <a:t>(Read-Only Variables)</a:t>
            </a:r>
          </a:p>
        </p:txBody>
      </p:sp>
    </p:spTree>
    <p:extLst>
      <p:ext uri="{BB962C8B-B14F-4D97-AF65-F5344CB8AC3E}">
        <p14:creationId xmlns:p14="http://schemas.microsoft.com/office/powerpoint/2010/main" val="84303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UEFI Read-Only Variables</a:t>
            </a:r>
          </a:p>
        </p:txBody>
      </p:sp>
      <p:sp>
        <p:nvSpPr>
          <p:cNvPr id="8" name="Content Placeholder 7"/>
          <p:cNvSpPr>
            <a:spLocks noGrp="1"/>
          </p:cNvSpPr>
          <p:nvPr>
            <p:ph idx="1"/>
          </p:nvPr>
        </p:nvSpPr>
        <p:spPr>
          <a:xfrm>
            <a:off x="457200" y="1600200"/>
            <a:ext cx="8229600" cy="4953000"/>
          </a:xfrm>
        </p:spPr>
        <p:txBody>
          <a:bodyPr>
            <a:normAutofit/>
          </a:bodyPr>
          <a:lstStyle/>
          <a:p>
            <a:pPr marL="457200" indent="-457200">
              <a:buFont typeface="Arial" panose="020B0604020202020204" pitchFamily="34" charset="0"/>
              <a:buChar char="•"/>
            </a:pPr>
            <a:r>
              <a:rPr lang="en-US" sz="2400" dirty="0"/>
              <a:t>EDKII implements </a:t>
            </a:r>
            <a:r>
              <a:rPr lang="en-US" sz="2400" b="1" dirty="0">
                <a:latin typeface="Courier New" panose="02070309020205020404" pitchFamily="49" charset="0"/>
                <a:cs typeface="Courier New" panose="02070309020205020404" pitchFamily="49" charset="0"/>
              </a:rPr>
              <a:t>VARIABLE_LOCK_PROTOCOL</a:t>
            </a:r>
            <a:r>
              <a:rPr lang="en-US" sz="2400" dirty="0"/>
              <a:t> which provides a mechanism to make some variables “</a:t>
            </a:r>
            <a:r>
              <a:rPr lang="en-US" sz="2400" b="1" dirty="0">
                <a:latin typeface="Courier New" panose="02070309020205020404" pitchFamily="49" charset="0"/>
                <a:cs typeface="Courier New" panose="02070309020205020404" pitchFamily="49" charset="0"/>
              </a:rPr>
              <a:t>Read-Only</a:t>
            </a:r>
            <a:r>
              <a:rPr lang="en-US" sz="2400" dirty="0"/>
              <a:t>” during Run-time OS</a:t>
            </a:r>
          </a:p>
          <a:p>
            <a:pPr marL="457200" indent="-457200">
              <a:buFont typeface="Arial" panose="020B0604020202020204" pitchFamily="34" charset="0"/>
              <a:buChar char="•"/>
            </a:pPr>
            <a:r>
              <a:rPr lang="en-US" sz="2400" dirty="0"/>
              <a:t>DXE drivers make UEFI variables </a:t>
            </a:r>
            <a:r>
              <a:rPr lang="en-US" sz="2400" b="1" dirty="0">
                <a:latin typeface="Courier New" panose="02070309020205020404" pitchFamily="49" charset="0"/>
                <a:cs typeface="Courier New" panose="02070309020205020404" pitchFamily="49" charset="0"/>
              </a:rPr>
              <a:t>Read-Only</a:t>
            </a:r>
            <a:r>
              <a:rPr lang="en-US" sz="2400" dirty="0"/>
              <a:t> using </a:t>
            </a:r>
            <a:r>
              <a:rPr lang="en-US" sz="2400" b="1" dirty="0" err="1">
                <a:latin typeface="Courier New" panose="02070309020205020404" pitchFamily="49" charset="0"/>
                <a:cs typeface="Courier New" panose="02070309020205020404" pitchFamily="49" charset="0"/>
              </a:rPr>
              <a:t>RequestToLock</a:t>
            </a:r>
            <a:r>
              <a:rPr lang="en-US" sz="2400" b="1" dirty="0">
                <a:latin typeface="Courier New" panose="02070309020205020404" pitchFamily="49" charset="0"/>
                <a:cs typeface="Courier New" panose="02070309020205020404" pitchFamily="49" charset="0"/>
              </a:rPr>
              <a:t>()</a:t>
            </a:r>
            <a:r>
              <a:rPr lang="en-US" sz="2400" dirty="0"/>
              <a:t> API before </a:t>
            </a:r>
            <a:r>
              <a:rPr lang="en-US" sz="2400" b="1" dirty="0" err="1">
                <a:latin typeface="Courier New" panose="02070309020205020404" pitchFamily="49" charset="0"/>
                <a:cs typeface="Courier New" panose="02070309020205020404" pitchFamily="49" charset="0"/>
              </a:rPr>
              <a:t>EndOfDxe</a:t>
            </a:r>
            <a:r>
              <a:rPr lang="en-US" sz="2400" dirty="0"/>
              <a:t> event</a:t>
            </a:r>
          </a:p>
          <a:p>
            <a:pPr marL="457200" indent="-457200">
              <a:buFont typeface="Arial" panose="020B0604020202020204" pitchFamily="34" charset="0"/>
              <a:buChar char="•"/>
            </a:pPr>
            <a:r>
              <a:rPr lang="en-US" sz="2400" dirty="0"/>
              <a:t>After </a:t>
            </a:r>
            <a:r>
              <a:rPr lang="en-US" sz="2400" b="1" dirty="0" err="1">
                <a:latin typeface="Courier New" panose="02070309020205020404" pitchFamily="49" charset="0"/>
                <a:cs typeface="Courier New" panose="02070309020205020404" pitchFamily="49" charset="0"/>
              </a:rPr>
              <a:t>EndOfDxe</a:t>
            </a:r>
            <a:r>
              <a:rPr lang="en-US" sz="2400" dirty="0"/>
              <a:t> event (e.g. during OS runtime), all registered variables cannot be updated or removed (enforced by </a:t>
            </a:r>
            <a:r>
              <a:rPr lang="en-US" sz="2400" b="1" dirty="0" err="1">
                <a:latin typeface="Courier New" panose="02070309020205020404" pitchFamily="49" charset="0"/>
                <a:cs typeface="Courier New" panose="02070309020205020404" pitchFamily="49" charset="0"/>
              </a:rPr>
              <a:t>SetVariable</a:t>
            </a:r>
            <a:r>
              <a:rPr lang="en-US" sz="2400" dirty="0"/>
              <a:t> API)</a:t>
            </a:r>
          </a:p>
          <a:p>
            <a:pPr marL="457200" indent="-457200">
              <a:buFont typeface="Arial" panose="020B0604020202020204" pitchFamily="34" charset="0"/>
              <a:buChar char="•"/>
            </a:pPr>
            <a:r>
              <a:rPr lang="en-US" sz="2400" dirty="0"/>
              <a:t>Lock is transient, firmware has to request locking variables every boot. Before </a:t>
            </a:r>
            <a:r>
              <a:rPr lang="en-US" sz="2400" b="1" dirty="0" err="1">
                <a:latin typeface="Courier New" panose="02070309020205020404" pitchFamily="49" charset="0"/>
                <a:cs typeface="Courier New" panose="02070309020205020404" pitchFamily="49" charset="0"/>
              </a:rPr>
              <a:t>EndOfDxe</a:t>
            </a:r>
            <a:r>
              <a:rPr lang="en-US" sz="2400" dirty="0"/>
              <a:t> variables are not locked</a:t>
            </a:r>
          </a:p>
          <a:p>
            <a:pPr marL="1028700" lvl="2" indent="-457200"/>
            <a:endParaRPr lang="en-US" sz="2400" dirty="0"/>
          </a:p>
        </p:txBody>
      </p:sp>
    </p:spTree>
    <p:extLst>
      <p:ext uri="{BB962C8B-B14F-4D97-AF65-F5344CB8AC3E}">
        <p14:creationId xmlns:p14="http://schemas.microsoft.com/office/powerpoint/2010/main" val="2799361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31620"/>
            <a:ext cx="8229600" cy="988746"/>
          </a:xfrm>
        </p:spPr>
        <p:txBody>
          <a:bodyPr>
            <a:normAutofit/>
          </a:bodyPr>
          <a:lstStyle/>
          <a:p>
            <a:r>
              <a:rPr lang="en-US" dirty="0"/>
              <a:t>Variable Lock Flow</a:t>
            </a:r>
          </a:p>
        </p:txBody>
      </p:sp>
      <p:sp>
        <p:nvSpPr>
          <p:cNvPr id="5" name="TextBox 4"/>
          <p:cNvSpPr txBox="1"/>
          <p:nvPr/>
        </p:nvSpPr>
        <p:spPr>
          <a:xfrm>
            <a:off x="228600" y="6248400"/>
            <a:ext cx="8813569" cy="307777"/>
          </a:xfrm>
          <a:prstGeom prst="rect">
            <a:avLst/>
          </a:prstGeom>
          <a:noFill/>
        </p:spPr>
        <p:txBody>
          <a:bodyPr wrap="square" rtlCol="0">
            <a:spAutoFit/>
          </a:bodyPr>
          <a:lstStyle/>
          <a:p>
            <a:r>
              <a:rPr lang="en-US" sz="1400" dirty="0">
                <a:solidFill>
                  <a:prstClr val="black"/>
                </a:solidFill>
              </a:rPr>
              <a:t>Source: A Tour Beyond Implementing UEFI </a:t>
            </a:r>
            <a:r>
              <a:rPr lang="en-US" sz="1400" dirty="0" err="1">
                <a:solidFill>
                  <a:prstClr val="black"/>
                </a:solidFill>
              </a:rPr>
              <a:t>Auth</a:t>
            </a:r>
            <a:r>
              <a:rPr lang="en-US" sz="1400" dirty="0">
                <a:solidFill>
                  <a:prstClr val="black"/>
                </a:solidFill>
              </a:rPr>
              <a:t> Variables in SMM with EDKII (Jiewen Yao, Vincent Zimmer)</a:t>
            </a:r>
          </a:p>
        </p:txBody>
      </p:sp>
      <p:sp>
        <p:nvSpPr>
          <p:cNvPr id="6" name="Rectangle 5"/>
          <p:cNvSpPr/>
          <p:nvPr/>
        </p:nvSpPr>
        <p:spPr>
          <a:xfrm>
            <a:off x="152400" y="2057400"/>
            <a:ext cx="914400" cy="457200"/>
          </a:xfrm>
          <a:prstGeom prst="rect">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EarlyPei</a:t>
            </a:r>
            <a:r>
              <a:rPr lang="en-US" sz="1400" dirty="0">
                <a:solidFill>
                  <a:schemeClr val="tx1"/>
                </a:solidFill>
              </a:rPr>
              <a:t> </a:t>
            </a:r>
          </a:p>
        </p:txBody>
      </p:sp>
      <p:sp>
        <p:nvSpPr>
          <p:cNvPr id="8" name="Rectangle 7"/>
          <p:cNvSpPr/>
          <p:nvPr/>
        </p:nvSpPr>
        <p:spPr>
          <a:xfrm>
            <a:off x="1066800" y="2057400"/>
            <a:ext cx="1219200" cy="457200"/>
          </a:xfrm>
          <a:prstGeom prst="rect">
            <a:avLst/>
          </a:prstGeom>
          <a:solidFill>
            <a:srgbClr val="92D050"/>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RO Variable</a:t>
            </a:r>
          </a:p>
        </p:txBody>
      </p:sp>
      <p:sp>
        <p:nvSpPr>
          <p:cNvPr id="9" name="Rectangle 8"/>
          <p:cNvSpPr/>
          <p:nvPr/>
        </p:nvSpPr>
        <p:spPr>
          <a:xfrm>
            <a:off x="2286000" y="2057400"/>
            <a:ext cx="914400" cy="457200"/>
          </a:xfrm>
          <a:prstGeom prst="rect">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EarlyDxe</a:t>
            </a:r>
            <a:endParaRPr lang="en-US" sz="1400" dirty="0">
              <a:solidFill>
                <a:schemeClr val="tx1"/>
              </a:solidFill>
            </a:endParaRPr>
          </a:p>
        </p:txBody>
      </p:sp>
      <p:sp>
        <p:nvSpPr>
          <p:cNvPr id="10" name="Rectangle 9"/>
          <p:cNvSpPr/>
          <p:nvPr/>
        </p:nvSpPr>
        <p:spPr>
          <a:xfrm>
            <a:off x="3200400" y="2057400"/>
            <a:ext cx="1219200" cy="457200"/>
          </a:xfrm>
          <a:prstGeom prst="rect">
            <a:avLst/>
          </a:prstGeom>
          <a:solidFill>
            <a:srgbClr val="92D050"/>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RO Variable </a:t>
            </a:r>
          </a:p>
        </p:txBody>
      </p:sp>
      <p:sp>
        <p:nvSpPr>
          <p:cNvPr id="11" name="Rectangle 10"/>
          <p:cNvSpPr/>
          <p:nvPr/>
        </p:nvSpPr>
        <p:spPr>
          <a:xfrm>
            <a:off x="4419600" y="2057400"/>
            <a:ext cx="1219200" cy="457200"/>
          </a:xfrm>
          <a:prstGeom prst="rect">
            <a:avLst/>
          </a:prstGeom>
          <a:solidFill>
            <a:srgbClr val="92D050"/>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RWC Variable</a:t>
            </a:r>
          </a:p>
        </p:txBody>
      </p:sp>
      <p:sp>
        <p:nvSpPr>
          <p:cNvPr id="12" name="Rectangle 11"/>
          <p:cNvSpPr/>
          <p:nvPr/>
        </p:nvSpPr>
        <p:spPr>
          <a:xfrm>
            <a:off x="5638800" y="2057400"/>
            <a:ext cx="1471748" cy="457200"/>
          </a:xfrm>
          <a:prstGeom prst="rect">
            <a:avLst/>
          </a:prstGeom>
          <a:solidFill>
            <a:srgbClr val="FFC000"/>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RWCL Variable </a:t>
            </a:r>
          </a:p>
        </p:txBody>
      </p:sp>
      <p:sp>
        <p:nvSpPr>
          <p:cNvPr id="13" name="Rectangle 12"/>
          <p:cNvSpPr/>
          <p:nvPr/>
        </p:nvSpPr>
        <p:spPr>
          <a:xfrm>
            <a:off x="7086600" y="2062680"/>
            <a:ext cx="1471748" cy="451742"/>
          </a:xfrm>
          <a:prstGeom prst="rect">
            <a:avLst/>
          </a:prstGeom>
          <a:solidFill>
            <a:srgbClr val="FFC000"/>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RWL Variable</a:t>
            </a:r>
          </a:p>
        </p:txBody>
      </p:sp>
      <p:sp>
        <p:nvSpPr>
          <p:cNvPr id="14" name="Rectangle 13"/>
          <p:cNvSpPr/>
          <p:nvPr/>
        </p:nvSpPr>
        <p:spPr>
          <a:xfrm>
            <a:off x="4445726" y="5640289"/>
            <a:ext cx="2664822" cy="447645"/>
          </a:xfrm>
          <a:prstGeom prst="rect">
            <a:avLst/>
          </a:prstGeom>
          <a:solidFill>
            <a:srgbClr val="92D050"/>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RWC Variable </a:t>
            </a:r>
          </a:p>
        </p:txBody>
      </p:sp>
      <p:sp>
        <p:nvSpPr>
          <p:cNvPr id="15" name="Rectangle 14"/>
          <p:cNvSpPr/>
          <p:nvPr/>
        </p:nvSpPr>
        <p:spPr>
          <a:xfrm>
            <a:off x="7110548" y="5634653"/>
            <a:ext cx="1576252" cy="457200"/>
          </a:xfrm>
          <a:prstGeom prst="rect">
            <a:avLst/>
          </a:prstGeom>
          <a:solidFill>
            <a:srgbClr val="92D050"/>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RW Variable </a:t>
            </a:r>
          </a:p>
        </p:txBody>
      </p:sp>
      <p:cxnSp>
        <p:nvCxnSpPr>
          <p:cNvPr id="16" name="Straight Arrow Connector 15"/>
          <p:cNvCxnSpPr/>
          <p:nvPr/>
        </p:nvCxnSpPr>
        <p:spPr>
          <a:xfrm flipV="1">
            <a:off x="1066800" y="2590800"/>
            <a:ext cx="0" cy="533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3200400" y="2590800"/>
            <a:ext cx="0" cy="11430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4445726" y="2590800"/>
            <a:ext cx="0" cy="533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5675935" y="2659469"/>
            <a:ext cx="0" cy="114340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7086600" y="2590800"/>
            <a:ext cx="0" cy="533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52400" y="4876800"/>
            <a:ext cx="468086"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286000" y="4876800"/>
            <a:ext cx="17526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3657600" y="5410200"/>
            <a:ext cx="17526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7119257" y="4876800"/>
            <a:ext cx="348344"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562600" y="4870450"/>
            <a:ext cx="1507861"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8" idx="3"/>
          </p:cNvCxnSpPr>
          <p:nvPr/>
        </p:nvCxnSpPr>
        <p:spPr>
          <a:xfrm flipV="1">
            <a:off x="6640302" y="5410200"/>
            <a:ext cx="2157533" cy="2196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8382000" y="4870450"/>
            <a:ext cx="415835"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28800" y="4870450"/>
            <a:ext cx="415835"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286000" y="2743200"/>
            <a:ext cx="0" cy="251460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657600" y="4870450"/>
            <a:ext cx="0" cy="130175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086600" y="3810000"/>
            <a:ext cx="0" cy="152400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5671276" y="1007283"/>
            <a:ext cx="4659" cy="996475"/>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7099300" y="1007283"/>
            <a:ext cx="11248" cy="1012017"/>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98549" y="4669051"/>
            <a:ext cx="1306302" cy="276999"/>
          </a:xfrm>
          <a:prstGeom prst="rect">
            <a:avLst/>
          </a:prstGeom>
        </p:spPr>
        <p:txBody>
          <a:bodyPr wrap="square">
            <a:spAutoFit/>
          </a:bodyPr>
          <a:lstStyle/>
          <a:p>
            <a:pPr algn="ctr"/>
            <a:r>
              <a:rPr lang="en-US" sz="1200" dirty="0"/>
              <a:t>PEI PHASE</a:t>
            </a:r>
          </a:p>
        </p:txBody>
      </p:sp>
      <p:sp>
        <p:nvSpPr>
          <p:cNvPr id="36" name="Rectangle 35"/>
          <p:cNvSpPr/>
          <p:nvPr/>
        </p:nvSpPr>
        <p:spPr>
          <a:xfrm>
            <a:off x="4123500" y="4735499"/>
            <a:ext cx="1306302" cy="276999"/>
          </a:xfrm>
          <a:prstGeom prst="rect">
            <a:avLst/>
          </a:prstGeom>
        </p:spPr>
        <p:txBody>
          <a:bodyPr wrap="square">
            <a:spAutoFit/>
          </a:bodyPr>
          <a:lstStyle/>
          <a:p>
            <a:pPr algn="ctr"/>
            <a:r>
              <a:rPr lang="en-US" sz="1200" dirty="0"/>
              <a:t>DXE PHASE</a:t>
            </a:r>
          </a:p>
        </p:txBody>
      </p:sp>
      <p:sp>
        <p:nvSpPr>
          <p:cNvPr id="37" name="Rectangle 36"/>
          <p:cNvSpPr/>
          <p:nvPr/>
        </p:nvSpPr>
        <p:spPr>
          <a:xfrm>
            <a:off x="7239000" y="4720253"/>
            <a:ext cx="1306302" cy="276999"/>
          </a:xfrm>
          <a:prstGeom prst="rect">
            <a:avLst/>
          </a:prstGeom>
        </p:spPr>
        <p:txBody>
          <a:bodyPr wrap="square">
            <a:spAutoFit/>
          </a:bodyPr>
          <a:lstStyle/>
          <a:p>
            <a:pPr algn="ctr"/>
            <a:r>
              <a:rPr lang="en-US" sz="1200" dirty="0"/>
              <a:t>RT PHASE</a:t>
            </a:r>
          </a:p>
        </p:txBody>
      </p:sp>
      <p:sp>
        <p:nvSpPr>
          <p:cNvPr id="38" name="Rectangle 37"/>
          <p:cNvSpPr/>
          <p:nvPr/>
        </p:nvSpPr>
        <p:spPr>
          <a:xfrm>
            <a:off x="5334000" y="5293668"/>
            <a:ext cx="1306302" cy="276999"/>
          </a:xfrm>
          <a:prstGeom prst="rect">
            <a:avLst/>
          </a:prstGeom>
        </p:spPr>
        <p:txBody>
          <a:bodyPr wrap="square">
            <a:spAutoFit/>
          </a:bodyPr>
          <a:lstStyle/>
          <a:p>
            <a:pPr algn="ctr"/>
            <a:r>
              <a:rPr lang="en-US" sz="1200" dirty="0"/>
              <a:t>SMM PHASE</a:t>
            </a:r>
          </a:p>
        </p:txBody>
      </p:sp>
      <p:sp>
        <p:nvSpPr>
          <p:cNvPr id="39" name="Rectangle 38"/>
          <p:cNvSpPr/>
          <p:nvPr/>
        </p:nvSpPr>
        <p:spPr>
          <a:xfrm>
            <a:off x="381000" y="3175084"/>
            <a:ext cx="1415151" cy="523220"/>
          </a:xfrm>
          <a:prstGeom prst="rect">
            <a:avLst/>
          </a:prstGeom>
        </p:spPr>
        <p:txBody>
          <a:bodyPr wrap="square">
            <a:spAutoFit/>
          </a:bodyPr>
          <a:lstStyle/>
          <a:p>
            <a:pPr algn="ctr"/>
            <a:r>
              <a:rPr lang="en-US" sz="1400" b="1" dirty="0" err="1">
                <a:latin typeface="Courier New" panose="02070309020205020404" pitchFamily="49" charset="0"/>
                <a:cs typeface="Courier New" panose="02070309020205020404" pitchFamily="49" charset="0"/>
              </a:rPr>
              <a:t>ReadOnly</a:t>
            </a:r>
            <a:endParaRPr lang="en-US" sz="1400" b="1" dirty="0">
              <a:latin typeface="Courier New" panose="02070309020205020404" pitchFamily="49" charset="0"/>
              <a:cs typeface="Courier New" panose="02070309020205020404" pitchFamily="49" charset="0"/>
            </a:endParaRPr>
          </a:p>
          <a:p>
            <a:pPr algn="ctr"/>
            <a:r>
              <a:rPr lang="en-US" sz="1400" b="1" dirty="0" err="1">
                <a:latin typeface="Courier New" panose="02070309020205020404" pitchFamily="49" charset="0"/>
                <a:cs typeface="Courier New" panose="02070309020205020404" pitchFamily="49" charset="0"/>
              </a:rPr>
              <a:t>VariablePpi</a:t>
            </a:r>
            <a:endParaRPr lang="en-US" sz="1400" b="1" dirty="0">
              <a:latin typeface="Courier New" panose="02070309020205020404" pitchFamily="49" charset="0"/>
              <a:cs typeface="Courier New" panose="02070309020205020404" pitchFamily="49" charset="0"/>
            </a:endParaRPr>
          </a:p>
        </p:txBody>
      </p:sp>
      <p:sp>
        <p:nvSpPr>
          <p:cNvPr id="40" name="Rectangle 39"/>
          <p:cNvSpPr/>
          <p:nvPr/>
        </p:nvSpPr>
        <p:spPr>
          <a:xfrm>
            <a:off x="2438400" y="3805853"/>
            <a:ext cx="1534902" cy="523220"/>
          </a:xfrm>
          <a:prstGeom prst="rect">
            <a:avLst/>
          </a:prstGeom>
        </p:spPr>
        <p:txBody>
          <a:bodyPr wrap="square">
            <a:spAutoFit/>
          </a:bodyPr>
          <a:lstStyle/>
          <a:p>
            <a:pPr algn="ctr"/>
            <a:r>
              <a:rPr lang="en-US" sz="1400" b="1" dirty="0">
                <a:latin typeface="Courier New" panose="02070309020205020404" pitchFamily="49" charset="0"/>
                <a:cs typeface="Courier New" panose="02070309020205020404" pitchFamily="49" charset="0"/>
              </a:rPr>
              <a:t>Variable </a:t>
            </a:r>
          </a:p>
          <a:p>
            <a:pPr algn="ctr"/>
            <a:r>
              <a:rPr lang="en-US" sz="1400" b="1" dirty="0" err="1">
                <a:latin typeface="Courier New" panose="02070309020205020404" pitchFamily="49" charset="0"/>
                <a:cs typeface="Courier New" panose="02070309020205020404" pitchFamily="49" charset="0"/>
              </a:rPr>
              <a:t>ArchProtocol</a:t>
            </a:r>
            <a:r>
              <a:rPr lang="en-US" sz="1400" b="1" dirty="0">
                <a:latin typeface="Courier New" panose="02070309020205020404" pitchFamily="49" charset="0"/>
                <a:cs typeface="Courier New" panose="02070309020205020404" pitchFamily="49" charset="0"/>
              </a:rPr>
              <a:t> </a:t>
            </a:r>
          </a:p>
        </p:txBody>
      </p:sp>
      <p:sp>
        <p:nvSpPr>
          <p:cNvPr id="41" name="Rectangle 40"/>
          <p:cNvSpPr/>
          <p:nvPr/>
        </p:nvSpPr>
        <p:spPr>
          <a:xfrm>
            <a:off x="3682628" y="3130233"/>
            <a:ext cx="1575172" cy="523220"/>
          </a:xfrm>
          <a:prstGeom prst="rect">
            <a:avLst/>
          </a:prstGeom>
        </p:spPr>
        <p:txBody>
          <a:bodyPr wrap="square">
            <a:spAutoFit/>
          </a:bodyPr>
          <a:lstStyle/>
          <a:p>
            <a:pPr algn="ctr"/>
            <a:r>
              <a:rPr lang="en-US" sz="1400" b="1" dirty="0" err="1">
                <a:latin typeface="Courier New" panose="02070309020205020404" pitchFamily="49" charset="0"/>
                <a:cs typeface="Courier New" panose="02070309020205020404" pitchFamily="49" charset="0"/>
              </a:rPr>
              <a:t>VariableWrite</a:t>
            </a:r>
            <a:endParaRPr lang="en-US" sz="1400" b="1" dirty="0">
              <a:latin typeface="Courier New" panose="02070309020205020404" pitchFamily="49" charset="0"/>
              <a:cs typeface="Courier New" panose="02070309020205020404" pitchFamily="49" charset="0"/>
            </a:endParaRPr>
          </a:p>
          <a:p>
            <a:pPr algn="ctr"/>
            <a:r>
              <a:rPr lang="en-US" sz="1400" b="1" dirty="0" err="1">
                <a:latin typeface="Courier New" panose="02070309020205020404" pitchFamily="49" charset="0"/>
                <a:cs typeface="Courier New" panose="02070309020205020404" pitchFamily="49" charset="0"/>
              </a:rPr>
              <a:t>ArchProtocol</a:t>
            </a:r>
            <a:endParaRPr lang="en-US" sz="1400" b="1" dirty="0">
              <a:latin typeface="Courier New" panose="02070309020205020404" pitchFamily="49" charset="0"/>
              <a:cs typeface="Courier New" panose="02070309020205020404" pitchFamily="49" charset="0"/>
            </a:endParaRPr>
          </a:p>
        </p:txBody>
      </p:sp>
      <p:sp>
        <p:nvSpPr>
          <p:cNvPr id="42" name="Rectangle 41"/>
          <p:cNvSpPr/>
          <p:nvPr/>
        </p:nvSpPr>
        <p:spPr>
          <a:xfrm>
            <a:off x="5047363" y="3803563"/>
            <a:ext cx="1306302" cy="307777"/>
          </a:xfrm>
          <a:prstGeom prst="rect">
            <a:avLst/>
          </a:prstGeom>
        </p:spPr>
        <p:txBody>
          <a:bodyPr wrap="square">
            <a:spAutoFit/>
          </a:bodyPr>
          <a:lstStyle/>
          <a:p>
            <a:pPr algn="ctr"/>
            <a:r>
              <a:rPr lang="en-US" sz="1400" b="1" dirty="0" err="1">
                <a:latin typeface="Courier New" panose="02070309020205020404" pitchFamily="49" charset="0"/>
                <a:cs typeface="Courier New" panose="02070309020205020404" pitchFamily="49" charset="0"/>
              </a:rPr>
              <a:t>EndOfDxe</a:t>
            </a:r>
            <a:endParaRPr lang="en-US" sz="1200" b="1" dirty="0">
              <a:latin typeface="Courier New" panose="02070309020205020404" pitchFamily="49" charset="0"/>
              <a:cs typeface="Courier New" panose="02070309020205020404" pitchFamily="49" charset="0"/>
            </a:endParaRPr>
          </a:p>
        </p:txBody>
      </p:sp>
      <p:sp>
        <p:nvSpPr>
          <p:cNvPr id="43" name="Rectangle 42"/>
          <p:cNvSpPr/>
          <p:nvPr/>
        </p:nvSpPr>
        <p:spPr>
          <a:xfrm>
            <a:off x="6096000" y="3168151"/>
            <a:ext cx="2009709" cy="307777"/>
          </a:xfrm>
          <a:prstGeom prst="rect">
            <a:avLst/>
          </a:prstGeom>
        </p:spPr>
        <p:txBody>
          <a:bodyPr wrap="square">
            <a:spAutoFit/>
          </a:bodyPr>
          <a:lstStyle/>
          <a:p>
            <a:pPr algn="ctr"/>
            <a:r>
              <a:rPr lang="en-US" sz="1400" b="1" dirty="0" err="1">
                <a:latin typeface="Courier New" panose="02070309020205020404" pitchFamily="49" charset="0"/>
                <a:cs typeface="Courier New" panose="02070309020205020404" pitchFamily="49" charset="0"/>
              </a:rPr>
              <a:t>ExitBootService</a:t>
            </a:r>
            <a:endParaRPr lang="en-US" sz="1400" b="1" dirty="0">
              <a:latin typeface="Courier New" panose="02070309020205020404" pitchFamily="49" charset="0"/>
              <a:cs typeface="Courier New" panose="02070309020205020404" pitchFamily="49" charset="0"/>
            </a:endParaRPr>
          </a:p>
        </p:txBody>
      </p:sp>
      <p:sp>
        <p:nvSpPr>
          <p:cNvPr id="44" name="Rectangle 43"/>
          <p:cNvSpPr/>
          <p:nvPr/>
        </p:nvSpPr>
        <p:spPr>
          <a:xfrm>
            <a:off x="2832629" y="1196208"/>
            <a:ext cx="1306302" cy="646331"/>
          </a:xfrm>
          <a:prstGeom prst="rect">
            <a:avLst/>
          </a:prstGeom>
        </p:spPr>
        <p:txBody>
          <a:bodyPr wrap="square">
            <a:spAutoFit/>
          </a:bodyPr>
          <a:lstStyle/>
          <a:p>
            <a:pPr algn="ctr"/>
            <a:r>
              <a:rPr lang="en-US" sz="1200" dirty="0"/>
              <a:t>Read only Variable Services </a:t>
            </a:r>
          </a:p>
        </p:txBody>
      </p:sp>
      <p:sp>
        <p:nvSpPr>
          <p:cNvPr id="45" name="Rectangle 44"/>
          <p:cNvSpPr/>
          <p:nvPr/>
        </p:nvSpPr>
        <p:spPr>
          <a:xfrm>
            <a:off x="4384750" y="1069856"/>
            <a:ext cx="1306302" cy="830997"/>
          </a:xfrm>
          <a:prstGeom prst="rect">
            <a:avLst/>
          </a:prstGeom>
        </p:spPr>
        <p:txBody>
          <a:bodyPr wrap="square">
            <a:spAutoFit/>
          </a:bodyPr>
          <a:lstStyle/>
          <a:p>
            <a:pPr algn="ctr"/>
            <a:r>
              <a:rPr lang="en-US" sz="1200" dirty="0"/>
              <a:t>Read Write Variable Services With Reclaim </a:t>
            </a:r>
          </a:p>
        </p:txBody>
      </p:sp>
      <p:sp>
        <p:nvSpPr>
          <p:cNvPr id="46" name="Rectangle 45"/>
          <p:cNvSpPr/>
          <p:nvPr/>
        </p:nvSpPr>
        <p:spPr>
          <a:xfrm>
            <a:off x="5764159" y="1381286"/>
            <a:ext cx="1306302" cy="276999"/>
          </a:xfrm>
          <a:prstGeom prst="rect">
            <a:avLst/>
          </a:prstGeom>
        </p:spPr>
        <p:txBody>
          <a:bodyPr wrap="square">
            <a:spAutoFit/>
          </a:bodyPr>
          <a:lstStyle/>
          <a:p>
            <a:pPr algn="ctr"/>
            <a:r>
              <a:rPr lang="en-US" sz="1200" dirty="0"/>
              <a:t>Variable Lock</a:t>
            </a:r>
          </a:p>
        </p:txBody>
      </p:sp>
      <p:sp>
        <p:nvSpPr>
          <p:cNvPr id="47" name="Rectangle 46"/>
          <p:cNvSpPr/>
          <p:nvPr/>
        </p:nvSpPr>
        <p:spPr>
          <a:xfrm>
            <a:off x="7169513" y="1358396"/>
            <a:ext cx="1306302" cy="461665"/>
          </a:xfrm>
          <a:prstGeom prst="rect">
            <a:avLst/>
          </a:prstGeom>
        </p:spPr>
        <p:txBody>
          <a:bodyPr wrap="square">
            <a:spAutoFit/>
          </a:bodyPr>
          <a:lstStyle/>
          <a:p>
            <a:pPr algn="ctr"/>
            <a:r>
              <a:rPr lang="en-US" sz="1200" dirty="0"/>
              <a:t>Do not have variable Reclaim </a:t>
            </a:r>
          </a:p>
        </p:txBody>
      </p:sp>
      <p:cxnSp>
        <p:nvCxnSpPr>
          <p:cNvPr id="55" name="Straight Connector 54"/>
          <p:cNvCxnSpPr/>
          <p:nvPr/>
        </p:nvCxnSpPr>
        <p:spPr>
          <a:xfrm flipH="1">
            <a:off x="4419600" y="1005307"/>
            <a:ext cx="4659" cy="996475"/>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54784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Protecting S3 Resume Boot Script (</a:t>
            </a:r>
            <a:r>
              <a:rPr lang="en-US" dirty="0" err="1">
                <a:solidFill>
                  <a:schemeClr val="tx1"/>
                </a:solidFill>
                <a:latin typeface="Neo Sans Intel" panose="020B0504020202020204" pitchFamily="34" charset="0"/>
              </a:rPr>
              <a:t>LockBox</a:t>
            </a:r>
            <a:r>
              <a:rPr lang="en-US" dirty="0">
                <a:solidFill>
                  <a:schemeClr val="tx1"/>
                </a:solidFill>
                <a:latin typeface="Neo Sans Intel" panose="020B0504020202020204" pitchFamily="34" charset="0"/>
              </a:rPr>
              <a:t>)</a:t>
            </a:r>
          </a:p>
        </p:txBody>
      </p:sp>
    </p:spTree>
    <p:extLst>
      <p:ext uri="{BB962C8B-B14F-4D97-AF65-F5344CB8AC3E}">
        <p14:creationId xmlns:p14="http://schemas.microsoft.com/office/powerpoint/2010/main" val="202130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EDK2 </a:t>
            </a:r>
            <a:r>
              <a:rPr lang="en-US" dirty="0" err="1"/>
              <a:t>LockBox</a:t>
            </a:r>
            <a:r>
              <a:rPr lang="en-US" dirty="0"/>
              <a:t> Overview</a:t>
            </a:r>
          </a:p>
        </p:txBody>
      </p:sp>
      <p:sp>
        <p:nvSpPr>
          <p:cNvPr id="8" name="Content Placeholder 7"/>
          <p:cNvSpPr>
            <a:spLocks noGrp="1"/>
          </p:cNvSpPr>
          <p:nvPr>
            <p:ph idx="1"/>
          </p:nvPr>
        </p:nvSpPr>
        <p:spPr>
          <a:xfrm>
            <a:off x="457200" y="1600200"/>
            <a:ext cx="8229600" cy="4953000"/>
          </a:xfrm>
        </p:spPr>
        <p:txBody>
          <a:bodyPr>
            <a:normAutofit/>
          </a:bodyPr>
          <a:lstStyle/>
          <a:p>
            <a:pPr marL="457200" indent="-457200">
              <a:buFont typeface="Arial" panose="020B0604020202020204" pitchFamily="34" charset="0"/>
              <a:buChar char="•"/>
            </a:pPr>
            <a:r>
              <a:rPr lang="en-US" sz="2400" dirty="0" err="1"/>
              <a:t>LockBox</a:t>
            </a:r>
            <a:r>
              <a:rPr lang="en-US" sz="2400" dirty="0"/>
              <a:t> is a protected storage inaccessible to OS or DMA even across S3 sleep state</a:t>
            </a:r>
          </a:p>
          <a:p>
            <a:pPr marL="457200" indent="-457200">
              <a:buFont typeface="Arial" panose="020B0604020202020204" pitchFamily="34" charset="0"/>
              <a:buChar char="•"/>
            </a:pPr>
            <a:r>
              <a:rPr lang="en-US" sz="2400" dirty="0" err="1"/>
              <a:t>LockBox</a:t>
            </a:r>
            <a:r>
              <a:rPr lang="en-US" sz="2400" dirty="0"/>
              <a:t> can be backed by anything (e.g. </a:t>
            </a:r>
            <a:r>
              <a:rPr lang="en-US" sz="2400" dirty="0" err="1"/>
              <a:t>ReadOnly</a:t>
            </a:r>
            <a:r>
              <a:rPr lang="en-US" sz="2400" dirty="0"/>
              <a:t> NV UEFI variable or encrypted media)</a:t>
            </a:r>
          </a:p>
          <a:p>
            <a:pPr marL="457200" indent="-457200">
              <a:buFont typeface="Arial" panose="020B0604020202020204" pitchFamily="34" charset="0"/>
              <a:buChar char="•"/>
            </a:pPr>
            <a:r>
              <a:rPr lang="en-US" sz="2400" dirty="0"/>
              <a:t>Current implementation uses SMRAM as </a:t>
            </a:r>
            <a:r>
              <a:rPr lang="en-US" sz="2400" dirty="0" err="1"/>
              <a:t>LockBox</a:t>
            </a:r>
            <a:endParaRPr lang="en-US" sz="2400" dirty="0"/>
          </a:p>
          <a:p>
            <a:pPr marL="457200" indent="-457200">
              <a:buFont typeface="Arial" panose="020B0604020202020204" pitchFamily="34" charset="0"/>
              <a:buChar char="•"/>
            </a:pPr>
            <a:r>
              <a:rPr lang="en-US" sz="2400" dirty="0"/>
              <a:t>Firmware copies data it needs to protect from the OS and DMA to SMRAM via </a:t>
            </a:r>
            <a:r>
              <a:rPr lang="en-US" sz="2400" b="1" dirty="0" err="1"/>
              <a:t>SaveLockBox</a:t>
            </a:r>
            <a:r>
              <a:rPr lang="en-US" sz="2400" b="1" dirty="0"/>
              <a:t>()</a:t>
            </a:r>
            <a:r>
              <a:rPr lang="en-US" sz="2400" dirty="0"/>
              <a:t> API</a:t>
            </a:r>
          </a:p>
          <a:p>
            <a:pPr marL="457200" indent="-457200">
              <a:buFont typeface="Arial" panose="020B0604020202020204" pitchFamily="34" charset="0"/>
              <a:buChar char="•"/>
            </a:pPr>
            <a:r>
              <a:rPr lang="en-US" sz="2400" dirty="0"/>
              <a:t>SMM </a:t>
            </a:r>
            <a:r>
              <a:rPr lang="en-US" sz="2400" dirty="0" err="1"/>
              <a:t>LockBox</a:t>
            </a:r>
            <a:r>
              <a:rPr lang="en-US" sz="2400" dirty="0"/>
              <a:t> is used in EDKII reference implementation to protect the S3 Resume Boot Script across S3 transition</a:t>
            </a:r>
          </a:p>
        </p:txBody>
      </p:sp>
      <p:sp>
        <p:nvSpPr>
          <p:cNvPr id="2" name="Rectangle 1"/>
          <p:cNvSpPr/>
          <p:nvPr/>
        </p:nvSpPr>
        <p:spPr>
          <a:xfrm>
            <a:off x="457200" y="6096000"/>
            <a:ext cx="8490594" cy="369332"/>
          </a:xfrm>
          <a:prstGeom prst="rect">
            <a:avLst/>
          </a:prstGeom>
        </p:spPr>
        <p:txBody>
          <a:bodyPr wrap="none">
            <a:spAutoFit/>
          </a:bodyPr>
          <a:lstStyle/>
          <a:p>
            <a:r>
              <a:rPr lang="en-US" dirty="0"/>
              <a:t>UEFI </a:t>
            </a:r>
            <a:r>
              <a:rPr lang="en-US" dirty="0" err="1"/>
              <a:t>LockBox</a:t>
            </a:r>
            <a:r>
              <a:rPr lang="en-US" dirty="0"/>
              <a:t> details: </a:t>
            </a:r>
            <a:r>
              <a:rPr lang="en-US"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hlinkClick r:id="rId3"/>
              </a:rPr>
              <a:t>A Tour Beyond BIOS Implementing S3 Resume with EDKII</a:t>
            </a:r>
            <a:endParaRPr lang="en-US" dirty="0"/>
          </a:p>
        </p:txBody>
      </p:sp>
    </p:spTree>
    <p:extLst>
      <p:ext uri="{BB962C8B-B14F-4D97-AF65-F5344CB8AC3E}">
        <p14:creationId xmlns:p14="http://schemas.microsoft.com/office/powerpoint/2010/main" val="6960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Saving S3 Boot Script to </a:t>
            </a:r>
            <a:r>
              <a:rPr lang="en-US" dirty="0" err="1"/>
              <a:t>LockBox</a:t>
            </a:r>
            <a:endParaRPr lang="en-US" dirty="0"/>
          </a:p>
        </p:txBody>
      </p:sp>
      <p:sp>
        <p:nvSpPr>
          <p:cNvPr id="4" name="Rectangle 3"/>
          <p:cNvSpPr/>
          <p:nvPr/>
        </p:nvSpPr>
        <p:spPr>
          <a:xfrm>
            <a:off x="4767782" y="1066800"/>
            <a:ext cx="2395018" cy="533400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SMRAM</a:t>
            </a:r>
          </a:p>
        </p:txBody>
      </p:sp>
      <p:sp>
        <p:nvSpPr>
          <p:cNvPr id="5" name="Rectangle 4"/>
          <p:cNvSpPr/>
          <p:nvPr/>
        </p:nvSpPr>
        <p:spPr>
          <a:xfrm>
            <a:off x="1644916" y="3837842"/>
            <a:ext cx="2121702" cy="2448184"/>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solidFill>
                  <a:schemeClr val="tx1"/>
                </a:solidFill>
                <a:latin typeface="Courier New" panose="02070309020205020404" pitchFamily="49" charset="0"/>
                <a:cs typeface="Courier New" panose="02070309020205020404" pitchFamily="49" charset="0"/>
              </a:rPr>
              <a:t>EFI_BOOT_SCRIPT</a:t>
            </a:r>
          </a:p>
        </p:txBody>
      </p:sp>
      <p:sp>
        <p:nvSpPr>
          <p:cNvPr id="8" name="Rectangle 7"/>
          <p:cNvSpPr/>
          <p:nvPr/>
        </p:nvSpPr>
        <p:spPr>
          <a:xfrm>
            <a:off x="1636207" y="1732818"/>
            <a:ext cx="2133600" cy="203776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solidFill>
                  <a:schemeClr val="tx1"/>
                </a:solidFill>
                <a:latin typeface="Courier New" panose="02070309020205020404" pitchFamily="49" charset="0"/>
                <a:cs typeface="Courier New" panose="02070309020205020404" pitchFamily="49" charset="0"/>
              </a:rPr>
              <a:t>SCRIPT_TABLE </a:t>
            </a:r>
          </a:p>
          <a:p>
            <a:pPr algn="ctr"/>
            <a:r>
              <a:rPr lang="en-US" sz="1400" b="1" dirty="0">
                <a:solidFill>
                  <a:schemeClr val="tx1"/>
                </a:solidFill>
                <a:latin typeface="Courier New" panose="02070309020205020404" pitchFamily="49" charset="0"/>
                <a:cs typeface="Courier New" panose="02070309020205020404" pitchFamily="49" charset="0"/>
              </a:rPr>
              <a:t>PRIVATE_DATA</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r>
              <a:rPr lang="en-US" dirty="0">
                <a:solidFill>
                  <a:schemeClr val="tx1"/>
                </a:solidFill>
              </a:rPr>
              <a:t>…</a:t>
            </a:r>
          </a:p>
        </p:txBody>
      </p:sp>
      <p:sp>
        <p:nvSpPr>
          <p:cNvPr id="9" name="Rectangle 8"/>
          <p:cNvSpPr/>
          <p:nvPr/>
        </p:nvSpPr>
        <p:spPr>
          <a:xfrm>
            <a:off x="1788607" y="2247168"/>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TableBase</a:t>
            </a:r>
            <a:endParaRPr lang="en-US" sz="1400" dirty="0">
              <a:solidFill>
                <a:schemeClr val="tx1"/>
              </a:solidFill>
            </a:endParaRPr>
          </a:p>
        </p:txBody>
      </p:sp>
      <p:sp>
        <p:nvSpPr>
          <p:cNvPr id="10" name="Rectangle 9"/>
          <p:cNvSpPr/>
          <p:nvPr/>
        </p:nvSpPr>
        <p:spPr>
          <a:xfrm>
            <a:off x="1788607" y="2619081"/>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TableLength</a:t>
            </a:r>
            <a:endParaRPr lang="en-US" sz="1400" dirty="0">
              <a:solidFill>
                <a:schemeClr val="tx1"/>
              </a:solidFill>
            </a:endParaRPr>
          </a:p>
        </p:txBody>
      </p:sp>
      <p:sp>
        <p:nvSpPr>
          <p:cNvPr id="11" name="Rectangle 10"/>
          <p:cNvSpPr/>
          <p:nvPr/>
        </p:nvSpPr>
        <p:spPr>
          <a:xfrm>
            <a:off x="1788607" y="3000081"/>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AtRuntime</a:t>
            </a:r>
            <a:r>
              <a:rPr lang="en-US" sz="1400" dirty="0">
                <a:solidFill>
                  <a:schemeClr val="tx1"/>
                </a:solidFill>
              </a:rPr>
              <a:t> (TRUE)</a:t>
            </a:r>
          </a:p>
        </p:txBody>
      </p:sp>
      <p:sp>
        <p:nvSpPr>
          <p:cNvPr id="12" name="Rectangle 11"/>
          <p:cNvSpPr/>
          <p:nvPr/>
        </p:nvSpPr>
        <p:spPr>
          <a:xfrm>
            <a:off x="1788607" y="3381081"/>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InSmm</a:t>
            </a:r>
            <a:r>
              <a:rPr lang="en-US" sz="1400" dirty="0">
                <a:solidFill>
                  <a:schemeClr val="tx1"/>
                </a:solidFill>
              </a:rPr>
              <a:t> (FALSE)</a:t>
            </a:r>
          </a:p>
        </p:txBody>
      </p:sp>
      <p:sp>
        <p:nvSpPr>
          <p:cNvPr id="13" name="Rectangle 12"/>
          <p:cNvSpPr/>
          <p:nvPr/>
        </p:nvSpPr>
        <p:spPr>
          <a:xfrm>
            <a:off x="1788607" y="4128932"/>
            <a:ext cx="1828800" cy="632253"/>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Script Header</a:t>
            </a:r>
          </a:p>
        </p:txBody>
      </p:sp>
      <p:sp>
        <p:nvSpPr>
          <p:cNvPr id="14" name="Rectangle 13"/>
          <p:cNvSpPr/>
          <p:nvPr/>
        </p:nvSpPr>
        <p:spPr>
          <a:xfrm>
            <a:off x="1825506" y="4383655"/>
            <a:ext cx="1760729" cy="334859"/>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Script Len (Opt)</a:t>
            </a:r>
          </a:p>
        </p:txBody>
      </p:sp>
      <p:sp>
        <p:nvSpPr>
          <p:cNvPr id="15" name="Rectangle 14"/>
          <p:cNvSpPr/>
          <p:nvPr/>
        </p:nvSpPr>
        <p:spPr>
          <a:xfrm>
            <a:off x="1788607" y="4761185"/>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Opcode 1</a:t>
            </a:r>
          </a:p>
        </p:txBody>
      </p:sp>
      <p:sp>
        <p:nvSpPr>
          <p:cNvPr id="16" name="Rectangle 15"/>
          <p:cNvSpPr/>
          <p:nvPr/>
        </p:nvSpPr>
        <p:spPr>
          <a:xfrm>
            <a:off x="1788607" y="5102627"/>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Opcode 2</a:t>
            </a:r>
          </a:p>
        </p:txBody>
      </p:sp>
      <p:sp>
        <p:nvSpPr>
          <p:cNvPr id="17" name="Rectangle 16"/>
          <p:cNvSpPr/>
          <p:nvPr/>
        </p:nvSpPr>
        <p:spPr>
          <a:xfrm>
            <a:off x="1807657" y="5741624"/>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Terminate Opcode</a:t>
            </a:r>
          </a:p>
        </p:txBody>
      </p:sp>
      <p:sp>
        <p:nvSpPr>
          <p:cNvPr id="29" name="Arrow: Right 28"/>
          <p:cNvSpPr/>
          <p:nvPr/>
        </p:nvSpPr>
        <p:spPr>
          <a:xfrm>
            <a:off x="3886200" y="5791200"/>
            <a:ext cx="762000" cy="257046"/>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636457" y="6000156"/>
            <a:ext cx="1306302" cy="276999"/>
          </a:xfrm>
          <a:prstGeom prst="rect">
            <a:avLst/>
          </a:prstGeom>
        </p:spPr>
        <p:txBody>
          <a:bodyPr wrap="square">
            <a:spAutoFit/>
          </a:bodyPr>
          <a:lstStyle/>
          <a:p>
            <a:pPr algn="ctr"/>
            <a:r>
              <a:rPr lang="en-US" sz="1200" b="1" dirty="0"/>
              <a:t>SAVE</a:t>
            </a:r>
          </a:p>
        </p:txBody>
      </p:sp>
      <p:sp>
        <p:nvSpPr>
          <p:cNvPr id="39" name="Rectangle 38"/>
          <p:cNvSpPr/>
          <p:nvPr/>
        </p:nvSpPr>
        <p:spPr>
          <a:xfrm>
            <a:off x="4888698" y="3800216"/>
            <a:ext cx="2121702" cy="2448184"/>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solidFill>
                  <a:schemeClr val="tx1"/>
                </a:solidFill>
                <a:latin typeface="Courier New" panose="02070309020205020404" pitchFamily="49" charset="0"/>
                <a:cs typeface="Courier New" panose="02070309020205020404" pitchFamily="49" charset="0"/>
              </a:rPr>
              <a:t>EFI_BOOT_SCRIPT</a:t>
            </a:r>
          </a:p>
        </p:txBody>
      </p:sp>
      <p:sp>
        <p:nvSpPr>
          <p:cNvPr id="40" name="Rectangle 39"/>
          <p:cNvSpPr/>
          <p:nvPr/>
        </p:nvSpPr>
        <p:spPr>
          <a:xfrm>
            <a:off x="5032389" y="4091306"/>
            <a:ext cx="1828800" cy="632253"/>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Script Header</a:t>
            </a:r>
          </a:p>
        </p:txBody>
      </p:sp>
      <p:sp>
        <p:nvSpPr>
          <p:cNvPr id="41" name="Rectangle 40"/>
          <p:cNvSpPr/>
          <p:nvPr/>
        </p:nvSpPr>
        <p:spPr>
          <a:xfrm>
            <a:off x="5069288" y="4346029"/>
            <a:ext cx="1760729" cy="334859"/>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Script Len (Opt)</a:t>
            </a:r>
          </a:p>
        </p:txBody>
      </p:sp>
      <p:sp>
        <p:nvSpPr>
          <p:cNvPr id="42" name="Rectangle 41"/>
          <p:cNvSpPr/>
          <p:nvPr/>
        </p:nvSpPr>
        <p:spPr>
          <a:xfrm>
            <a:off x="5032389" y="4723559"/>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Opcode 1</a:t>
            </a:r>
          </a:p>
        </p:txBody>
      </p:sp>
      <p:sp>
        <p:nvSpPr>
          <p:cNvPr id="43" name="Rectangle 42"/>
          <p:cNvSpPr/>
          <p:nvPr/>
        </p:nvSpPr>
        <p:spPr>
          <a:xfrm>
            <a:off x="5032389" y="5065001"/>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Opcode 2</a:t>
            </a:r>
          </a:p>
        </p:txBody>
      </p:sp>
      <p:sp>
        <p:nvSpPr>
          <p:cNvPr id="44" name="Rectangle 43"/>
          <p:cNvSpPr/>
          <p:nvPr/>
        </p:nvSpPr>
        <p:spPr>
          <a:xfrm>
            <a:off x="5051439" y="5703998"/>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Terminate Opcode</a:t>
            </a:r>
          </a:p>
        </p:txBody>
      </p:sp>
      <p:sp>
        <p:nvSpPr>
          <p:cNvPr id="45" name="Rectangle 44"/>
          <p:cNvSpPr/>
          <p:nvPr/>
        </p:nvSpPr>
        <p:spPr>
          <a:xfrm>
            <a:off x="4899039" y="1647066"/>
            <a:ext cx="2133600" cy="203776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solidFill>
                  <a:schemeClr val="tx1"/>
                </a:solidFill>
                <a:latin typeface="Courier New" panose="02070309020205020404" pitchFamily="49" charset="0"/>
                <a:cs typeface="Courier New" panose="02070309020205020404" pitchFamily="49" charset="0"/>
              </a:rPr>
              <a:t>SCRIPT_TABLE </a:t>
            </a:r>
          </a:p>
          <a:p>
            <a:pPr algn="ctr"/>
            <a:r>
              <a:rPr lang="en-US" sz="1400" b="1" dirty="0">
                <a:solidFill>
                  <a:schemeClr val="tx1"/>
                </a:solidFill>
                <a:latin typeface="Courier New" panose="02070309020205020404" pitchFamily="49" charset="0"/>
                <a:cs typeface="Courier New" panose="02070309020205020404" pitchFamily="49" charset="0"/>
              </a:rPr>
              <a:t>PRIVATE_DATA</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r>
              <a:rPr lang="en-US" dirty="0">
                <a:solidFill>
                  <a:schemeClr val="tx1"/>
                </a:solidFill>
              </a:rPr>
              <a:t>…</a:t>
            </a:r>
          </a:p>
        </p:txBody>
      </p:sp>
      <p:sp>
        <p:nvSpPr>
          <p:cNvPr id="46" name="Rectangle 45"/>
          <p:cNvSpPr/>
          <p:nvPr/>
        </p:nvSpPr>
        <p:spPr>
          <a:xfrm>
            <a:off x="5051439" y="2161416"/>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TableBase</a:t>
            </a:r>
            <a:endParaRPr lang="en-US" sz="1400" dirty="0">
              <a:solidFill>
                <a:schemeClr val="tx1"/>
              </a:solidFill>
            </a:endParaRPr>
          </a:p>
        </p:txBody>
      </p:sp>
      <p:sp>
        <p:nvSpPr>
          <p:cNvPr id="47" name="Rectangle 46"/>
          <p:cNvSpPr/>
          <p:nvPr/>
        </p:nvSpPr>
        <p:spPr>
          <a:xfrm>
            <a:off x="5051439" y="2533329"/>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TableLength</a:t>
            </a:r>
            <a:endParaRPr lang="en-US" sz="1400" dirty="0">
              <a:solidFill>
                <a:schemeClr val="tx1"/>
              </a:solidFill>
            </a:endParaRPr>
          </a:p>
        </p:txBody>
      </p:sp>
      <p:sp>
        <p:nvSpPr>
          <p:cNvPr id="48" name="Rectangle 47"/>
          <p:cNvSpPr/>
          <p:nvPr/>
        </p:nvSpPr>
        <p:spPr>
          <a:xfrm>
            <a:off x="5051439" y="2914329"/>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AtRuntime</a:t>
            </a:r>
            <a:r>
              <a:rPr lang="en-US" sz="1400" dirty="0">
                <a:solidFill>
                  <a:schemeClr val="tx1"/>
                </a:solidFill>
              </a:rPr>
              <a:t> (TRUE)</a:t>
            </a:r>
          </a:p>
        </p:txBody>
      </p:sp>
      <p:sp>
        <p:nvSpPr>
          <p:cNvPr id="49" name="Rectangle 48"/>
          <p:cNvSpPr/>
          <p:nvPr/>
        </p:nvSpPr>
        <p:spPr>
          <a:xfrm>
            <a:off x="5051439" y="3295329"/>
            <a:ext cx="1828800" cy="304217"/>
          </a:xfrm>
          <a:prstGeom prst="rect">
            <a:avLst/>
          </a:prstGeom>
          <a:solidFill>
            <a:schemeClr val="accent4">
              <a:lumMod val="40000"/>
              <a:lumOff val="60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InSmm</a:t>
            </a:r>
            <a:r>
              <a:rPr lang="en-US" sz="1400" dirty="0">
                <a:solidFill>
                  <a:schemeClr val="tx1"/>
                </a:solidFill>
              </a:rPr>
              <a:t> (</a:t>
            </a:r>
            <a:r>
              <a:rPr lang="en-US" sz="1400" b="1" dirty="0">
                <a:solidFill>
                  <a:srgbClr val="FF0000"/>
                </a:solidFill>
              </a:rPr>
              <a:t>TRUE</a:t>
            </a:r>
            <a:r>
              <a:rPr lang="en-US" sz="1400" dirty="0">
                <a:solidFill>
                  <a:schemeClr val="tx1"/>
                </a:solidFill>
              </a:rPr>
              <a:t>)</a:t>
            </a:r>
          </a:p>
        </p:txBody>
      </p:sp>
      <p:cxnSp>
        <p:nvCxnSpPr>
          <p:cNvPr id="34" name="Straight Arrow Connector 33"/>
          <p:cNvCxnSpPr>
            <a:stCxn id="46" idx="1"/>
          </p:cNvCxnSpPr>
          <p:nvPr/>
        </p:nvCxnSpPr>
        <p:spPr>
          <a:xfrm flipH="1">
            <a:off x="3766619" y="2313525"/>
            <a:ext cx="1284820" cy="152431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47" idx="1"/>
            <a:endCxn id="17" idx="3"/>
          </p:cNvCxnSpPr>
          <p:nvPr/>
        </p:nvCxnSpPr>
        <p:spPr>
          <a:xfrm flipH="1">
            <a:off x="3636457" y="2685438"/>
            <a:ext cx="1414982" cy="32082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25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Saving S3 Boot Script to </a:t>
            </a:r>
            <a:r>
              <a:rPr lang="en-US" dirty="0" err="1"/>
              <a:t>LockBox</a:t>
            </a:r>
            <a:endParaRPr lang="en-US" dirty="0"/>
          </a:p>
        </p:txBody>
      </p:sp>
      <p:sp>
        <p:nvSpPr>
          <p:cNvPr id="3" name="Rectangle 2"/>
          <p:cNvSpPr/>
          <p:nvPr/>
        </p:nvSpPr>
        <p:spPr>
          <a:xfrm>
            <a:off x="457200" y="1066800"/>
            <a:ext cx="8382000" cy="4970591"/>
          </a:xfrm>
          <a:prstGeom prst="rect">
            <a:avLst/>
          </a:prstGeom>
        </p:spPr>
        <p:txBody>
          <a:bodyPr wrap="square">
            <a:spAutoFit/>
          </a:bodyPr>
          <a:lstStyle/>
          <a:p>
            <a:pPr>
              <a:spcAft>
                <a:spcPts val="1000"/>
              </a:spcAft>
            </a:pPr>
            <a:r>
              <a:rPr lang="en-US" b="1" dirty="0">
                <a:latin typeface="Courier New" panose="02070309020205020404" pitchFamily="49" charset="0"/>
                <a:ea typeface="Calibri" panose="020F0502020204030204" pitchFamily="34" charset="0"/>
                <a:cs typeface="Courier New" panose="02070309020205020404" pitchFamily="49" charset="0"/>
              </a:rPr>
              <a:t>SaveBootScriptDataToLockBox():</a:t>
            </a:r>
          </a:p>
          <a:p>
            <a:pPr>
              <a:spcAft>
                <a:spcPts val="1000"/>
              </a:spcAft>
            </a:pPr>
            <a:r>
              <a:rPr lang="en-US" sz="1600" dirty="0">
                <a:latin typeface="Courier New" panose="02070309020205020404" pitchFamily="49" charset="0"/>
                <a:ea typeface="Calibri" panose="020F0502020204030204" pitchFamily="34" charset="0"/>
                <a:cs typeface="Courier New" panose="02070309020205020404" pitchFamily="49" charset="0"/>
              </a:rPr>
              <a:t>…</a:t>
            </a:r>
          </a:p>
          <a:p>
            <a:pPr>
              <a:spcAft>
                <a:spcPts val="1000"/>
              </a:spcAft>
            </a:pPr>
            <a:r>
              <a:rPr lang="en-US" sz="1600" dirty="0">
                <a:solidFill>
                  <a:srgbClr val="008000"/>
                </a:solidFill>
                <a:latin typeface="Courier New" panose="02070309020205020404" pitchFamily="49" charset="0"/>
                <a:ea typeface="Calibri" panose="020F0502020204030204" pitchFamily="34"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r>
              <a:rPr lang="en-US" sz="1600" dirty="0">
                <a:solidFill>
                  <a:srgbClr val="008000"/>
                </a:solidFill>
                <a:latin typeface="Courier New" panose="02070309020205020404" pitchFamily="49" charset="0"/>
                <a:ea typeface="Calibri" panose="020F0502020204030204" pitchFamily="34" charset="0"/>
                <a:cs typeface="Courier New" panose="02070309020205020404" pitchFamily="49" charset="0"/>
              </a:rPr>
              <a:t>// mS3BootScriptTablePtr-&gt;</a:t>
            </a:r>
            <a:r>
              <a:rPr lang="en-US" sz="1600" dirty="0" err="1">
                <a:solidFill>
                  <a:srgbClr val="008000"/>
                </a:solidFill>
                <a:latin typeface="Courier New" panose="02070309020205020404" pitchFamily="49" charset="0"/>
                <a:ea typeface="Calibri" panose="020F0502020204030204" pitchFamily="34" charset="0"/>
                <a:cs typeface="Courier New" panose="02070309020205020404" pitchFamily="49" charset="0"/>
              </a:rPr>
              <a:t>TableLength</a:t>
            </a:r>
            <a:r>
              <a:rPr lang="en-US" sz="1600" dirty="0">
                <a:solidFill>
                  <a:srgbClr val="008000"/>
                </a:solidFill>
                <a:latin typeface="Courier New" panose="02070309020205020404" pitchFamily="49" charset="0"/>
                <a:ea typeface="Calibri" panose="020F0502020204030204" pitchFamily="34" charset="0"/>
                <a:cs typeface="Courier New" panose="02070309020205020404" pitchFamily="49" charset="0"/>
              </a:rPr>
              <a:t> does not include EFI_BOOT_SCRIPT_TERMINATE, because we need add entry at runtime.</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r>
              <a:rPr lang="en-US" sz="1600" dirty="0">
                <a:solidFill>
                  <a:srgbClr val="008000"/>
                </a:solidFill>
                <a:latin typeface="Courier New" panose="02070309020205020404" pitchFamily="49" charset="0"/>
                <a:ea typeface="Calibri" panose="020F0502020204030204" pitchFamily="34" charset="0"/>
                <a:cs typeface="Courier New" panose="02070309020205020404" pitchFamily="49" charset="0"/>
              </a:rPr>
              <a:t>// Save all info here, just in case that no one will add boot script entry in SMM.</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r>
              <a:rPr lang="en-US" sz="1600" dirty="0">
                <a:solidFill>
                  <a:srgbClr val="008000"/>
                </a:solidFill>
                <a:latin typeface="Courier New" panose="02070309020205020404" pitchFamily="49" charset="0"/>
                <a:ea typeface="Calibri" panose="020F0502020204030204" pitchFamily="34"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r>
              <a:rPr lang="en-US" dirty="0">
                <a:latin typeface="Courier New" panose="02070309020205020404" pitchFamily="49" charset="0"/>
                <a:ea typeface="Calibri" panose="020F0502020204030204" pitchFamily="34" charset="0"/>
                <a:cs typeface="Courier New" panose="02070309020205020404" pitchFamily="49" charset="0"/>
              </a:rPr>
              <a:t>Status = </a:t>
            </a:r>
            <a:r>
              <a:rPr lang="en-US" b="1" dirty="0" err="1">
                <a:latin typeface="Courier New" panose="02070309020205020404" pitchFamily="49" charset="0"/>
                <a:ea typeface="Calibri" panose="020F0502020204030204" pitchFamily="34" charset="0"/>
                <a:cs typeface="Courier New" panose="02070309020205020404" pitchFamily="49" charset="0"/>
              </a:rPr>
              <a:t>SaveLockBox</a:t>
            </a:r>
            <a:r>
              <a:rPr lang="en-US" dirty="0">
                <a:latin typeface="Courier New" panose="02070309020205020404" pitchFamily="49" charset="0"/>
                <a:ea typeface="Calibri" panose="020F0502020204030204" pitchFamily="34" charset="0"/>
                <a:cs typeface="Courier New" panose="02070309020205020404" pitchFamily="49" charset="0"/>
              </a:rPr>
              <a:t> (</a:t>
            </a:r>
          </a:p>
          <a:p>
            <a:r>
              <a:rPr lang="en-US" dirty="0">
                <a:latin typeface="Courier New" panose="02070309020205020404" pitchFamily="49" charset="0"/>
                <a:ea typeface="Calibri" panose="020F0502020204030204" pitchFamily="34" charset="0"/>
                <a:cs typeface="Courier New" panose="02070309020205020404" pitchFamily="49" charset="0"/>
              </a:rPr>
              <a:t>           &amp;</a:t>
            </a:r>
            <a:r>
              <a:rPr lang="en-US" dirty="0" err="1">
                <a:latin typeface="Courier New" panose="02070309020205020404" pitchFamily="49" charset="0"/>
                <a:ea typeface="Calibri" panose="020F0502020204030204" pitchFamily="34" charset="0"/>
                <a:cs typeface="Courier New" panose="02070309020205020404" pitchFamily="49" charset="0"/>
              </a:rPr>
              <a:t>mBootScriptDataGuid</a:t>
            </a:r>
            <a:r>
              <a:rPr lang="en-US" dirty="0">
                <a:latin typeface="Courier New" panose="02070309020205020404" pitchFamily="49" charset="0"/>
                <a:ea typeface="Calibri" panose="020F0502020204030204" pitchFamily="34" charset="0"/>
                <a:cs typeface="Courier New" panose="02070309020205020404" pitchFamily="49" charset="0"/>
              </a:rPr>
              <a:t>,</a:t>
            </a:r>
          </a:p>
          <a:p>
            <a:r>
              <a:rPr lang="en-US" dirty="0">
                <a:latin typeface="Courier New" panose="02070309020205020404" pitchFamily="49" charset="0"/>
                <a:ea typeface="Calibri" panose="020F0502020204030204" pitchFamily="34" charset="0"/>
                <a:cs typeface="Courier New" panose="02070309020205020404" pitchFamily="49" charset="0"/>
              </a:rPr>
              <a:t>           (VOID *)mS3BootScriptTablePtr-&gt;</a:t>
            </a:r>
            <a:r>
              <a:rPr lang="en-US" dirty="0" err="1">
                <a:latin typeface="Courier New" panose="02070309020205020404" pitchFamily="49" charset="0"/>
                <a:ea typeface="Calibri" panose="020F0502020204030204" pitchFamily="34" charset="0"/>
                <a:cs typeface="Courier New" panose="02070309020205020404" pitchFamily="49" charset="0"/>
              </a:rPr>
              <a:t>TableBase</a:t>
            </a:r>
            <a:r>
              <a:rPr lang="en-US" dirty="0">
                <a:latin typeface="Courier New" panose="02070309020205020404" pitchFamily="49" charset="0"/>
                <a:ea typeface="Calibri" panose="020F0502020204030204" pitchFamily="34" charset="0"/>
                <a:cs typeface="Courier New" panose="02070309020205020404" pitchFamily="49" charset="0"/>
              </a:rPr>
              <a:t>,</a:t>
            </a:r>
          </a:p>
          <a:p>
            <a:r>
              <a:rPr lang="en-US" dirty="0">
                <a:latin typeface="Courier New" panose="02070309020205020404" pitchFamily="49" charset="0"/>
                <a:ea typeface="Calibri" panose="020F0502020204030204" pitchFamily="34" charset="0"/>
                <a:cs typeface="Courier New" panose="02070309020205020404" pitchFamily="49" charset="0"/>
              </a:rPr>
              <a:t>           mS3BootScriptTablePtr-&gt;</a:t>
            </a:r>
            <a:r>
              <a:rPr lang="en-US" dirty="0" err="1">
                <a:latin typeface="Courier New" panose="02070309020205020404" pitchFamily="49" charset="0"/>
                <a:ea typeface="Calibri" panose="020F0502020204030204" pitchFamily="34" charset="0"/>
                <a:cs typeface="Courier New" panose="02070309020205020404" pitchFamily="49" charset="0"/>
              </a:rPr>
              <a:t>TableLength</a:t>
            </a:r>
            <a:r>
              <a:rPr lang="en-US" dirty="0">
                <a:latin typeface="Courier New" panose="02070309020205020404" pitchFamily="49" charset="0"/>
                <a:ea typeface="Calibri" panose="020F0502020204030204" pitchFamily="34" charset="0"/>
                <a:cs typeface="Courier New" panose="02070309020205020404" pitchFamily="49" charset="0"/>
              </a:rPr>
              <a:t> +</a:t>
            </a:r>
          </a:p>
          <a:p>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sizeof</a:t>
            </a:r>
            <a:r>
              <a:rPr lang="en-US" dirty="0">
                <a:latin typeface="Courier New" panose="02070309020205020404" pitchFamily="49" charset="0"/>
                <a:ea typeface="Calibri" panose="020F0502020204030204" pitchFamily="34" charset="0"/>
                <a:cs typeface="Courier New" panose="02070309020205020404" pitchFamily="49" charset="0"/>
              </a:rPr>
              <a:t>(EFI_BOOT_SCRIPT_TERMINATE)</a:t>
            </a:r>
          </a:p>
          <a:p>
            <a:r>
              <a:rPr lang="en-US" dirty="0">
                <a:latin typeface="Courier New" panose="02070309020205020404" pitchFamily="49" charset="0"/>
                <a:ea typeface="Calibri" panose="020F0502020204030204" pitchFamily="34" charset="0"/>
                <a:cs typeface="Courier New" panose="02070309020205020404" pitchFamily="49" charset="0"/>
              </a:rPr>
              <a:t>           );</a:t>
            </a:r>
          </a:p>
          <a:p>
            <a:r>
              <a:rPr lang="en-US" dirty="0">
                <a:latin typeface="Courier New" panose="02070309020205020404" pitchFamily="49" charset="0"/>
                <a:ea typeface="Calibri" panose="020F0502020204030204" pitchFamily="34" charset="0"/>
                <a:cs typeface="Courier New" panose="02070309020205020404" pitchFamily="49" charset="0"/>
              </a:rPr>
              <a:t>ASSERT_EFI_ERROR (Status);</a:t>
            </a:r>
          </a:p>
          <a:p>
            <a:r>
              <a:rPr lang="en-US" dirty="0">
                <a:latin typeface="Courier New" panose="02070309020205020404" pitchFamily="49" charset="0"/>
                <a:ea typeface="Calibri" panose="020F0502020204030204" pitchFamily="34" charset="0"/>
                <a:cs typeface="Courier New" panose="02070309020205020404" pitchFamily="49" charset="0"/>
              </a:rPr>
              <a:t>Status = </a:t>
            </a:r>
            <a:r>
              <a:rPr lang="en-US" dirty="0" err="1">
                <a:latin typeface="Courier New" panose="02070309020205020404" pitchFamily="49" charset="0"/>
                <a:ea typeface="Calibri" panose="020F0502020204030204" pitchFamily="34" charset="0"/>
                <a:cs typeface="Courier New" panose="02070309020205020404" pitchFamily="49" charset="0"/>
              </a:rPr>
              <a:t>SetLockBoxAttributes</a:t>
            </a:r>
            <a:r>
              <a:rPr lang="en-US" dirty="0">
                <a:latin typeface="Courier New" panose="02070309020205020404" pitchFamily="49" charset="0"/>
                <a:ea typeface="Calibri" panose="020F0502020204030204" pitchFamily="34" charset="0"/>
                <a:cs typeface="Courier New" panose="02070309020205020404" pitchFamily="49" charset="0"/>
              </a:rPr>
              <a:t> (&amp;</a:t>
            </a:r>
            <a:r>
              <a:rPr lang="en-US" dirty="0" err="1">
                <a:latin typeface="Courier New" panose="02070309020205020404" pitchFamily="49" charset="0"/>
                <a:ea typeface="Calibri" panose="020F0502020204030204" pitchFamily="34" charset="0"/>
                <a:cs typeface="Courier New" panose="02070309020205020404" pitchFamily="49" charset="0"/>
              </a:rPr>
              <a:t>mBootScriptDataGuid</a:t>
            </a:r>
            <a:r>
              <a:rPr lang="en-US" dirty="0">
                <a:latin typeface="Courier New" panose="02070309020205020404" pitchFamily="49" charset="0"/>
                <a:ea typeface="Calibri" panose="020F0502020204030204" pitchFamily="34" charset="0"/>
                <a:cs typeface="Courier New" panose="02070309020205020404" pitchFamily="49" charset="0"/>
              </a:rPr>
              <a:t>, LOCK_BOX_ATTRIBUTE_RESTORE_IN_PLACE);</a:t>
            </a:r>
          </a:p>
        </p:txBody>
      </p:sp>
      <p:sp>
        <p:nvSpPr>
          <p:cNvPr id="4" name="Rectangle 3"/>
          <p:cNvSpPr/>
          <p:nvPr/>
        </p:nvSpPr>
        <p:spPr>
          <a:xfrm>
            <a:off x="457200" y="6227662"/>
            <a:ext cx="8382000" cy="325538"/>
          </a:xfrm>
          <a:prstGeom prst="rect">
            <a:avLst/>
          </a:prstGeom>
        </p:spPr>
        <p:txBody>
          <a:bodyPr wrap="square">
            <a:spAutoFit/>
          </a:bodyPr>
          <a:lstStyle/>
          <a:p>
            <a:pPr>
              <a:lnSpc>
                <a:spcPct val="115000"/>
              </a:lnSpc>
              <a:spcAft>
                <a:spcPts val="1000"/>
              </a:spcAft>
            </a:pP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https://svn.code.sf.net/p/edk2/code/trunk/edk2/MdeModulePkg/Library/PiDxeS3BootScriptLib/BootScriptSave.c</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391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a:t>
            </a:r>
            <a:r>
              <a:rPr lang="en-US" dirty="0">
                <a:solidFill>
                  <a:schemeClr val="tx1"/>
                </a:solidFill>
                <a:latin typeface="Neo Sans Intel" panose="020B0504020202020204" pitchFamily="34" charset="0"/>
              </a:rPr>
              <a:t>.</a:t>
            </a:r>
            <a:r>
              <a:rPr lang="en-US" dirty="0"/>
              <a:t>2</a:t>
            </a:r>
            <a:r>
              <a:rPr lang="en-US" dirty="0">
                <a:solidFill>
                  <a:schemeClr val="tx1"/>
                </a:solidFill>
                <a:latin typeface="Neo Sans Intel" panose="020B0504020202020204" pitchFamily="34" charset="0"/>
              </a:rPr>
              <a:t> Hardware Based Firmware Protections</a:t>
            </a:r>
          </a:p>
        </p:txBody>
      </p:sp>
    </p:spTree>
    <p:extLst>
      <p:ext uri="{BB962C8B-B14F-4D97-AF65-F5344CB8AC3E}">
        <p14:creationId xmlns:p14="http://schemas.microsoft.com/office/powerpoint/2010/main" val="247651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Section 6. Mitigations</a:t>
            </a:r>
          </a:p>
        </p:txBody>
      </p:sp>
    </p:spTree>
    <p:extLst>
      <p:ext uri="{BB962C8B-B14F-4D97-AF65-F5344CB8AC3E}">
        <p14:creationId xmlns:p14="http://schemas.microsoft.com/office/powerpoint/2010/main" val="2659599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Protection From SMM Cache Attacks</a:t>
            </a:r>
            <a:endParaRPr lang="en-US" dirty="0">
              <a:solidFill>
                <a:schemeClr val="tx1"/>
              </a:solidFill>
              <a:latin typeface="Neo Sans Intel" panose="020B0504020202020204" pitchFamily="34" charset="0"/>
            </a:endParaRPr>
          </a:p>
        </p:txBody>
      </p:sp>
    </p:spTree>
    <p:extLst>
      <p:ext uri="{BB962C8B-B14F-4D97-AF65-F5344CB8AC3E}">
        <p14:creationId xmlns:p14="http://schemas.microsoft.com/office/powerpoint/2010/main" val="428977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System Management Range Registers (SMRR)</a:t>
            </a:r>
          </a:p>
        </p:txBody>
      </p:sp>
      <p:sp>
        <p:nvSpPr>
          <p:cNvPr id="8" name="Content Placeholder 7"/>
          <p:cNvSpPr>
            <a:spLocks noGrp="1"/>
          </p:cNvSpPr>
          <p:nvPr>
            <p:ph idx="1"/>
          </p:nvPr>
        </p:nvSpPr>
        <p:spPr>
          <a:xfrm>
            <a:off x="457200" y="1600200"/>
            <a:ext cx="8229600" cy="4953000"/>
          </a:xfrm>
        </p:spPr>
        <p:txBody>
          <a:bodyPr>
            <a:normAutofit/>
          </a:bodyPr>
          <a:lstStyle/>
          <a:p>
            <a:pPr marL="457200" indent="-457200">
              <a:buFont typeface="Arial" panose="020B0604020202020204" pitchFamily="34" charset="0"/>
              <a:buChar char="•"/>
            </a:pPr>
            <a:r>
              <a:rPr lang="en-US" sz="2400" dirty="0"/>
              <a:t>2 MSRs: </a:t>
            </a:r>
            <a:r>
              <a:rPr lang="en-US" sz="2400" b="1" dirty="0">
                <a:latin typeface="Courier New" panose="02070309020205020404" pitchFamily="49" charset="0"/>
                <a:cs typeface="Courier New" panose="02070309020205020404" pitchFamily="49" charset="0"/>
              </a:rPr>
              <a:t>SMRR_PHYSBASE, SMRR_PHYSMASK</a:t>
            </a:r>
          </a:p>
          <a:p>
            <a:pPr marL="457200" indent="-457200">
              <a:buFont typeface="Arial" panose="020B0604020202020204" pitchFamily="34" charset="0"/>
              <a:buChar char="•"/>
            </a:pPr>
            <a:r>
              <a:rPr lang="en-US" sz="2400" dirty="0"/>
              <a:t>Physical address PA hits SMRR range when:</a:t>
            </a:r>
          </a:p>
          <a:p>
            <a:r>
              <a:rPr lang="en-US" sz="2000" b="1" dirty="0">
                <a:latin typeface="Courier New" panose="02070309020205020404" pitchFamily="49" charset="0"/>
                <a:cs typeface="Courier New" panose="02070309020205020404" pitchFamily="49" charset="0"/>
              </a:rPr>
              <a:t>	PA &amp; SMRR_PHYSMASK == SMRR_PHYSBASE &amp; SMRR_PHYSMASK</a:t>
            </a:r>
          </a:p>
          <a:p>
            <a:pPr marL="457200" indent="-457200">
              <a:buFont typeface="Arial" panose="020B0604020202020204" pitchFamily="34" charset="0"/>
              <a:buChar char="•"/>
            </a:pPr>
            <a:r>
              <a:rPr lang="en-US" sz="2400" dirty="0"/>
              <a:t>Force region of memory defined by SMRR as un-cacheable (</a:t>
            </a:r>
            <a:r>
              <a:rPr lang="en-US" sz="2400" b="1" dirty="0">
                <a:latin typeface="Courier New" panose="02070309020205020404" pitchFamily="49" charset="0"/>
                <a:cs typeface="Courier New" panose="02070309020205020404" pitchFamily="49" charset="0"/>
              </a:rPr>
              <a:t>UC</a:t>
            </a:r>
            <a:r>
              <a:rPr lang="en-US" sz="2400" dirty="0"/>
              <a:t>) for non-SMM software access (e.g. from OS) to prevent cache fills in the range</a:t>
            </a:r>
          </a:p>
          <a:p>
            <a:pPr marL="457200" indent="-457200">
              <a:buFont typeface="Arial" panose="020B0604020202020204" pitchFamily="34" charset="0"/>
              <a:buChar char="•"/>
            </a:pPr>
            <a:r>
              <a:rPr lang="en-US" sz="2400" dirty="0"/>
              <a:t>Non-SMM memory writes are dropped, non-SMM memory reads return all F’s</a:t>
            </a:r>
          </a:p>
          <a:p>
            <a:pPr marL="457200" indent="-457200">
              <a:buFont typeface="Arial" panose="020B0604020202020204" pitchFamily="34" charset="0"/>
              <a:buChar char="•"/>
            </a:pPr>
            <a:r>
              <a:rPr lang="en-US" sz="2400" dirty="0"/>
              <a:t>If CPU is in SMM, SMRR define memory type (typically </a:t>
            </a:r>
            <a:r>
              <a:rPr lang="en-US" sz="2400" b="1" dirty="0">
                <a:latin typeface="Courier New" panose="02070309020205020404" pitchFamily="49" charset="0"/>
                <a:cs typeface="Courier New" panose="02070309020205020404" pitchFamily="49" charset="0"/>
              </a:rPr>
              <a:t>WB</a:t>
            </a:r>
            <a:r>
              <a:rPr lang="en-US" sz="2400" dirty="0"/>
              <a:t>)</a:t>
            </a:r>
          </a:p>
          <a:p>
            <a:pPr marL="1028700" lvl="2" indent="-457200"/>
            <a:endParaRPr lang="en-US" sz="2400" dirty="0"/>
          </a:p>
        </p:txBody>
      </p:sp>
    </p:spTree>
    <p:extLst>
      <p:ext uri="{BB962C8B-B14F-4D97-AF65-F5344CB8AC3E}">
        <p14:creationId xmlns:p14="http://schemas.microsoft.com/office/powerpoint/2010/main" val="3426706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SMM Code Access Check</a:t>
            </a:r>
          </a:p>
        </p:txBody>
      </p:sp>
    </p:spTree>
    <p:extLst>
      <p:ext uri="{BB962C8B-B14F-4D97-AF65-F5344CB8AC3E}">
        <p14:creationId xmlns:p14="http://schemas.microsoft.com/office/powerpoint/2010/main" val="55212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Mitigating SMM Call-Outs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Don’t call any function outside of protected SMRAM</a:t>
            </a:r>
          </a:p>
          <a:p>
            <a:pPr lvl="2"/>
            <a:r>
              <a:rPr lang="en-US" sz="2000" dirty="0"/>
              <a:t>Violates “No read down” rule of classical </a:t>
            </a:r>
            <a:r>
              <a:rPr lang="en-US" sz="2000" dirty="0" err="1"/>
              <a:t>Biba</a:t>
            </a:r>
            <a:r>
              <a:rPr lang="en-US" sz="2000" dirty="0"/>
              <a:t> integrity model</a:t>
            </a:r>
          </a:p>
          <a:p>
            <a:pPr marL="457200" indent="-457200">
              <a:buFont typeface="+mj-lt"/>
              <a:buAutoNum type="arabicPeriod"/>
            </a:pPr>
            <a:endParaRPr lang="en-US" sz="2400" dirty="0"/>
          </a:p>
          <a:p>
            <a:pPr marL="457200" indent="-457200">
              <a:buFont typeface="+mj-lt"/>
              <a:buAutoNum type="arabicPeriod"/>
            </a:pPr>
            <a:r>
              <a:rPr lang="en-US" sz="2400" dirty="0"/>
              <a:t>Enable SMM Code Access Check CPU protection</a:t>
            </a:r>
          </a:p>
          <a:p>
            <a:pPr lvl="2"/>
            <a:r>
              <a:rPr lang="en-US" sz="2000" dirty="0"/>
              <a:t>Available starting in </a:t>
            </a:r>
            <a:r>
              <a:rPr lang="en-US" sz="2000" dirty="0" err="1"/>
              <a:t>Haswell</a:t>
            </a:r>
            <a:r>
              <a:rPr lang="en-US" sz="2000" dirty="0"/>
              <a:t> based CPUs</a:t>
            </a:r>
          </a:p>
          <a:p>
            <a:pPr lvl="2"/>
            <a:r>
              <a:rPr lang="en-US" sz="2000" dirty="0"/>
              <a:t>Available if </a:t>
            </a:r>
            <a:r>
              <a:rPr lang="en-US" sz="2000" b="1" dirty="0">
                <a:latin typeface="Courier New" panose="02070309020205020404" pitchFamily="49" charset="0"/>
                <a:cs typeface="Courier New" panose="02070309020205020404" pitchFamily="49" charset="0"/>
              </a:rPr>
              <a:t>MSR_SMM_MCA_CAP[58] == 1</a:t>
            </a:r>
          </a:p>
          <a:p>
            <a:pPr lvl="2"/>
            <a:r>
              <a:rPr lang="en-US" sz="2000" dirty="0"/>
              <a:t>When enabled, attempts to execute code not within the ranges defined by the SMRR while inside SMM result in a Machine Check Exception</a:t>
            </a:r>
          </a:p>
        </p:txBody>
      </p:sp>
    </p:spTree>
    <p:extLst>
      <p:ext uri="{BB962C8B-B14F-4D97-AF65-F5344CB8AC3E}">
        <p14:creationId xmlns:p14="http://schemas.microsoft.com/office/powerpoint/2010/main" val="4280434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Blocking Code Fetch Outside of SMRAM</a:t>
            </a:r>
          </a:p>
        </p:txBody>
      </p:sp>
      <p:graphicFrame>
        <p:nvGraphicFramePr>
          <p:cNvPr id="4" name="Diagram 3"/>
          <p:cNvGraphicFramePr/>
          <p:nvPr>
            <p:extLst/>
          </p:nvPr>
        </p:nvGraphicFramePr>
        <p:xfrm>
          <a:off x="2711630" y="1165780"/>
          <a:ext cx="3331779" cy="4993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Straight Connector 12"/>
          <p:cNvCxnSpPr/>
          <p:nvPr/>
        </p:nvCxnSpPr>
        <p:spPr>
          <a:xfrm>
            <a:off x="1860331" y="3836276"/>
            <a:ext cx="3831033" cy="5241"/>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786750" y="3363306"/>
            <a:ext cx="1072055" cy="400110"/>
          </a:xfrm>
          <a:prstGeom prst="rect">
            <a:avLst/>
          </a:prstGeom>
          <a:noFill/>
        </p:spPr>
        <p:txBody>
          <a:bodyPr wrap="square" rtlCol="0">
            <a:spAutoFit/>
          </a:bodyPr>
          <a:lstStyle/>
          <a:p>
            <a:r>
              <a:rPr lang="en-US" sz="2000" b="1" dirty="0">
                <a:latin typeface="Neo Sans Intel"/>
                <a:cs typeface="Neo Sans Intel"/>
              </a:rPr>
              <a:t>1 MB</a:t>
            </a:r>
          </a:p>
        </p:txBody>
      </p:sp>
      <p:grpSp>
        <p:nvGrpSpPr>
          <p:cNvPr id="7" name="Group 6"/>
          <p:cNvGrpSpPr/>
          <p:nvPr/>
        </p:nvGrpSpPr>
        <p:grpSpPr>
          <a:xfrm>
            <a:off x="3113094" y="5118530"/>
            <a:ext cx="2520381" cy="630620"/>
            <a:chOff x="333177" y="2416831"/>
            <a:chExt cx="2665423" cy="2326069"/>
          </a:xfrm>
        </p:grpSpPr>
        <p:sp>
          <p:nvSpPr>
            <p:cNvPr id="8" name="Rounded Rectangle 7"/>
            <p:cNvSpPr/>
            <p:nvPr/>
          </p:nvSpPr>
          <p:spPr>
            <a:xfrm>
              <a:off x="333177" y="2672671"/>
              <a:ext cx="2665423" cy="2070229"/>
            </a:xfrm>
            <a:prstGeom prst="roundRect">
              <a:avLst>
                <a:gd name="adj" fmla="val 10000"/>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p:cNvSpPr/>
            <p:nvPr/>
          </p:nvSpPr>
          <p:spPr>
            <a:xfrm>
              <a:off x="393812" y="2416831"/>
              <a:ext cx="2544153" cy="22654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0xF8070: payload</a:t>
              </a:r>
            </a:p>
          </p:txBody>
        </p:sp>
      </p:grpSp>
      <p:sp>
        <p:nvSpPr>
          <p:cNvPr id="10" name="Curved Left Arrow 9"/>
          <p:cNvSpPr/>
          <p:nvPr/>
        </p:nvSpPr>
        <p:spPr>
          <a:xfrm>
            <a:off x="5780645" y="2963917"/>
            <a:ext cx="840873" cy="2774732"/>
          </a:xfrm>
          <a:prstGeom prst="curvedLeftArrow">
            <a:avLst>
              <a:gd name="adj1" fmla="val 17433"/>
              <a:gd name="adj2" fmla="val 50000"/>
              <a:gd name="adj3" fmla="val 25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19807" y="5144806"/>
            <a:ext cx="1944415" cy="584775"/>
          </a:xfrm>
          <a:prstGeom prst="rect">
            <a:avLst/>
          </a:prstGeom>
          <a:noFill/>
        </p:spPr>
        <p:txBody>
          <a:bodyPr wrap="square" rtlCol="0">
            <a:spAutoFit/>
          </a:bodyPr>
          <a:lstStyle/>
          <a:p>
            <a:r>
              <a:rPr lang="en-US" sz="1600" b="1" dirty="0">
                <a:latin typeface="Neo Sans Intel"/>
                <a:cs typeface="Neo Sans Intel"/>
              </a:rPr>
              <a:t>0F000:08070 = 0xF8070 PA</a:t>
            </a:r>
          </a:p>
        </p:txBody>
      </p:sp>
      <p:sp>
        <p:nvSpPr>
          <p:cNvPr id="12" name="TextBox 11"/>
          <p:cNvSpPr txBox="1"/>
          <p:nvPr/>
        </p:nvSpPr>
        <p:spPr>
          <a:xfrm>
            <a:off x="7050952" y="3771632"/>
            <a:ext cx="2005962" cy="1323439"/>
          </a:xfrm>
          <a:prstGeom prst="rect">
            <a:avLst/>
          </a:prstGeom>
          <a:noFill/>
        </p:spPr>
        <p:txBody>
          <a:bodyPr wrap="square" rtlCol="0">
            <a:spAutoFit/>
          </a:bodyPr>
          <a:lstStyle/>
          <a:p>
            <a:r>
              <a:rPr lang="en-US" sz="2000" b="1" dirty="0">
                <a:latin typeface="Neo Sans Intel"/>
                <a:cs typeface="Neo Sans Intel"/>
              </a:rPr>
              <a:t>Code fetch</a:t>
            </a:r>
          </a:p>
          <a:p>
            <a:r>
              <a:rPr lang="en-US" sz="2000" b="1" dirty="0">
                <a:latin typeface="Neo Sans Intel"/>
                <a:cs typeface="Neo Sans Intel"/>
              </a:rPr>
              <a:t>in SMM </a:t>
            </a:r>
            <a:r>
              <a:rPr lang="en-US" sz="2000" b="1" dirty="0">
                <a:latin typeface="Neo Sans Intel"/>
                <a:cs typeface="Neo Sans Intel"/>
                <a:sym typeface="Wingdings" panose="05000000000000000000" pitchFamily="2" charset="2"/>
              </a:rPr>
              <a:t></a:t>
            </a:r>
            <a:r>
              <a:rPr lang="en-US" sz="2000" b="1" dirty="0">
                <a:latin typeface="Neo Sans Intel"/>
                <a:cs typeface="Neo Sans Intel"/>
              </a:rPr>
              <a:t> causes MC exception</a:t>
            </a:r>
          </a:p>
        </p:txBody>
      </p:sp>
      <p:sp>
        <p:nvSpPr>
          <p:cNvPr id="3" name="&quot;No&quot; Symbol 2"/>
          <p:cNvSpPr/>
          <p:nvPr/>
        </p:nvSpPr>
        <p:spPr>
          <a:xfrm>
            <a:off x="6260401" y="3981331"/>
            <a:ext cx="722233" cy="739903"/>
          </a:xfrm>
          <a:prstGeom prst="noSmoking">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6352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Function Pointers Outside of SMRAM (DXE SMI)</a:t>
            </a:r>
          </a:p>
        </p:txBody>
      </p:sp>
      <p:graphicFrame>
        <p:nvGraphicFramePr>
          <p:cNvPr id="4" name="Diagram 3"/>
          <p:cNvGraphicFramePr/>
          <p:nvPr>
            <p:extLst/>
          </p:nvPr>
        </p:nvGraphicFramePr>
        <p:xfrm>
          <a:off x="2249190" y="935421"/>
          <a:ext cx="3331779" cy="5223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6"/>
          <p:cNvGrpSpPr/>
          <p:nvPr/>
        </p:nvGrpSpPr>
        <p:grpSpPr>
          <a:xfrm>
            <a:off x="2671674" y="5339240"/>
            <a:ext cx="2520381" cy="630620"/>
            <a:chOff x="333177" y="2416831"/>
            <a:chExt cx="2665423" cy="2326069"/>
          </a:xfrm>
        </p:grpSpPr>
        <p:sp>
          <p:nvSpPr>
            <p:cNvPr id="8" name="Rounded Rectangle 7"/>
            <p:cNvSpPr/>
            <p:nvPr/>
          </p:nvSpPr>
          <p:spPr>
            <a:xfrm>
              <a:off x="333177" y="2672671"/>
              <a:ext cx="2665423" cy="2070229"/>
            </a:xfrm>
            <a:prstGeom prst="roundRect">
              <a:avLst>
                <a:gd name="adj" fmla="val 10000"/>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p:cNvSpPr/>
            <p:nvPr/>
          </p:nvSpPr>
          <p:spPr>
            <a:xfrm>
              <a:off x="393812" y="2416831"/>
              <a:ext cx="2544153" cy="22654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payload</a:t>
              </a:r>
            </a:p>
          </p:txBody>
        </p:sp>
      </p:grpSp>
      <p:sp>
        <p:nvSpPr>
          <p:cNvPr id="10" name="Curved Left Arrow 9"/>
          <p:cNvSpPr/>
          <p:nvPr/>
        </p:nvSpPr>
        <p:spPr>
          <a:xfrm rot="10800000" flipH="1">
            <a:off x="5297229" y="3048000"/>
            <a:ext cx="861848" cy="1933904"/>
          </a:xfrm>
          <a:prstGeom prst="curvedLeftArrow">
            <a:avLst>
              <a:gd name="adj1" fmla="val 17433"/>
              <a:gd name="adj2" fmla="val 50000"/>
              <a:gd name="adj3" fmla="val 25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6216886" y="2864064"/>
            <a:ext cx="2433144" cy="1323439"/>
          </a:xfrm>
          <a:prstGeom prst="rect">
            <a:avLst/>
          </a:prstGeom>
          <a:noFill/>
        </p:spPr>
        <p:txBody>
          <a:bodyPr wrap="square" rtlCol="0">
            <a:spAutoFit/>
          </a:bodyPr>
          <a:lstStyle/>
          <a:p>
            <a:r>
              <a:rPr lang="en-US" sz="2000" dirty="0">
                <a:latin typeface="Neo Sans Intel"/>
                <a:cs typeface="Neo Sans Intel"/>
              </a:rPr>
              <a:t>1. Read function pointer from ACPI NVS memory (outside SMRAM)</a:t>
            </a:r>
          </a:p>
        </p:txBody>
      </p:sp>
      <p:sp>
        <p:nvSpPr>
          <p:cNvPr id="15" name="Rounded Rectangle 14"/>
          <p:cNvSpPr/>
          <p:nvPr/>
        </p:nvSpPr>
        <p:spPr>
          <a:xfrm>
            <a:off x="2666420" y="4687616"/>
            <a:ext cx="2520381" cy="383607"/>
          </a:xfrm>
          <a:prstGeom prst="roundRect">
            <a:avLst>
              <a:gd name="adj" fmla="val 10000"/>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en-US" dirty="0"/>
              <a:t>Pointer to payload</a:t>
            </a:r>
          </a:p>
        </p:txBody>
      </p:sp>
      <p:sp>
        <p:nvSpPr>
          <p:cNvPr id="16" name="Curved Left Arrow 15"/>
          <p:cNvSpPr/>
          <p:nvPr/>
        </p:nvSpPr>
        <p:spPr>
          <a:xfrm>
            <a:off x="5291961" y="3457903"/>
            <a:ext cx="530786" cy="2354318"/>
          </a:xfrm>
          <a:prstGeom prst="curvedLeftArrow">
            <a:avLst>
              <a:gd name="adj1" fmla="val 25178"/>
              <a:gd name="adj2" fmla="val 50000"/>
              <a:gd name="adj3" fmla="val 25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6211620" y="4729645"/>
            <a:ext cx="2291266" cy="1323439"/>
          </a:xfrm>
          <a:prstGeom prst="rect">
            <a:avLst/>
          </a:prstGeom>
          <a:noFill/>
        </p:spPr>
        <p:txBody>
          <a:bodyPr wrap="square" rtlCol="0">
            <a:spAutoFit/>
          </a:bodyPr>
          <a:lstStyle/>
          <a:p>
            <a:r>
              <a:rPr lang="en-US" sz="2000" dirty="0">
                <a:latin typeface="Neo Sans Intel"/>
                <a:cs typeface="Neo Sans Intel"/>
              </a:rPr>
              <a:t>2. Call function pointer (payload outside SMRAM)</a:t>
            </a:r>
          </a:p>
          <a:p>
            <a:r>
              <a:rPr lang="en-US" sz="2000" b="1" dirty="0">
                <a:latin typeface="Neo Sans Intel"/>
                <a:cs typeface="Neo Sans Intel"/>
              </a:rPr>
              <a:t> -- causes MCE!</a:t>
            </a:r>
          </a:p>
        </p:txBody>
      </p:sp>
      <p:sp>
        <p:nvSpPr>
          <p:cNvPr id="14" name="&quot;No&quot; Symbol 13"/>
          <p:cNvSpPr/>
          <p:nvPr/>
        </p:nvSpPr>
        <p:spPr>
          <a:xfrm>
            <a:off x="5367035" y="4934314"/>
            <a:ext cx="722233" cy="739903"/>
          </a:xfrm>
          <a:prstGeom prst="noSmoking">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763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48"/>
            <a:ext cx="8391378" cy="988746"/>
          </a:xfrm>
        </p:spPr>
        <p:txBody>
          <a:bodyPr>
            <a:normAutofit fontScale="90000"/>
          </a:bodyPr>
          <a:lstStyle/>
          <a:p>
            <a:r>
              <a:rPr lang="en-US" dirty="0"/>
              <a:t>Paging based SMM code access check</a:t>
            </a:r>
          </a:p>
        </p:txBody>
      </p:sp>
      <p:sp>
        <p:nvSpPr>
          <p:cNvPr id="3" name="Content Placeholder 2"/>
          <p:cNvSpPr>
            <a:spLocks noGrp="1"/>
          </p:cNvSpPr>
          <p:nvPr>
            <p:ph idx="1"/>
          </p:nvPr>
        </p:nvSpPr>
        <p:spPr>
          <a:xfrm>
            <a:off x="457200" y="1310119"/>
            <a:ext cx="8229600" cy="2715063"/>
          </a:xfrm>
        </p:spPr>
        <p:txBody>
          <a:bodyPr>
            <a:normAutofit/>
          </a:bodyPr>
          <a:lstStyle/>
          <a:p>
            <a:r>
              <a:rPr lang="en-US" dirty="0">
                <a:hlinkClick r:id="rId2"/>
              </a:rPr>
              <a:t>NX based soft SMM Code Access Check</a:t>
            </a:r>
            <a:r>
              <a:rPr lang="en-US" dirty="0"/>
              <a:t> patches by Phoenix</a:t>
            </a:r>
          </a:p>
          <a:p>
            <a:pPr marL="457200" indent="-457200">
              <a:buFont typeface="Arial" panose="020B0604020202020204" pitchFamily="34" charset="0"/>
              <a:buChar char="•"/>
            </a:pPr>
            <a:r>
              <a:rPr lang="en-US" dirty="0"/>
              <a:t>SMM paging/NX are enabled when CPU enters SMM</a:t>
            </a:r>
          </a:p>
          <a:p>
            <a:pPr marL="457200" indent="-457200">
              <a:buFont typeface="Arial" panose="020B0604020202020204" pitchFamily="34" charset="0"/>
              <a:buChar char="•"/>
            </a:pPr>
            <a:r>
              <a:rPr lang="en-US" dirty="0"/>
              <a:t>PTEs outside of SMRAM have XD=1</a:t>
            </a:r>
          </a:p>
          <a:p>
            <a:pPr marL="457200" indent="-457200">
              <a:buFont typeface="Arial" panose="020B0604020202020204" pitchFamily="34" charset="0"/>
              <a:buChar char="•"/>
            </a:pPr>
            <a:r>
              <a:rPr lang="en-US" dirty="0"/>
              <a:t>#PF is signaled when SMI handler attempts to fetch from any page outside of SMRAM</a:t>
            </a:r>
          </a:p>
        </p:txBody>
      </p:sp>
      <p:sp>
        <p:nvSpPr>
          <p:cNvPr id="5" name="Rectangle 4"/>
          <p:cNvSpPr/>
          <p:nvPr/>
        </p:nvSpPr>
        <p:spPr>
          <a:xfrm>
            <a:off x="3124200" y="4647014"/>
            <a:ext cx="2322871" cy="1601386"/>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XD == 1</a:t>
            </a:r>
          </a:p>
        </p:txBody>
      </p:sp>
      <p:sp>
        <p:nvSpPr>
          <p:cNvPr id="7" name="Explosion: 8 Points 6"/>
          <p:cNvSpPr/>
          <p:nvPr/>
        </p:nvSpPr>
        <p:spPr>
          <a:xfrm>
            <a:off x="4241952" y="5009219"/>
            <a:ext cx="1207906" cy="927997"/>
          </a:xfrm>
          <a:prstGeom prst="irregularSeal1">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Page Fault</a:t>
            </a:r>
          </a:p>
        </p:txBody>
      </p:sp>
      <p:sp>
        <p:nvSpPr>
          <p:cNvPr id="9" name="Arrow: Curved Left 8"/>
          <p:cNvSpPr/>
          <p:nvPr/>
        </p:nvSpPr>
        <p:spPr>
          <a:xfrm>
            <a:off x="5496966" y="4267484"/>
            <a:ext cx="418426" cy="1349902"/>
          </a:xfrm>
          <a:prstGeom prst="curved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3124200" y="3800099"/>
            <a:ext cx="2322871" cy="83584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500" dirty="0">
                <a:solidFill>
                  <a:schemeClr val="tx1"/>
                </a:solidFill>
              </a:rPr>
              <a:t>SMRAM</a:t>
            </a:r>
            <a:endParaRPr lang="en-US" sz="1350" dirty="0">
              <a:solidFill>
                <a:schemeClr val="tx1"/>
              </a:solidFill>
            </a:endParaRPr>
          </a:p>
        </p:txBody>
      </p:sp>
      <p:sp>
        <p:nvSpPr>
          <p:cNvPr id="10" name="Arrow: Curved Left 9"/>
          <p:cNvSpPr/>
          <p:nvPr/>
        </p:nvSpPr>
        <p:spPr>
          <a:xfrm flipH="1" flipV="1">
            <a:off x="2667000" y="4267484"/>
            <a:ext cx="407304" cy="1349902"/>
          </a:xfrm>
          <a:prstGeom prst="curved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066799" y="4562099"/>
            <a:ext cx="1597413" cy="830997"/>
          </a:xfrm>
          <a:prstGeom prst="rect">
            <a:avLst/>
          </a:prstGeom>
          <a:noFill/>
        </p:spPr>
        <p:txBody>
          <a:bodyPr wrap="square" rtlCol="0">
            <a:spAutoFit/>
          </a:bodyPr>
          <a:lstStyle/>
          <a:p>
            <a:r>
              <a:rPr lang="en-US" sz="1600" dirty="0">
                <a:solidFill>
                  <a:schemeClr val="tx2"/>
                </a:solidFill>
                <a:latin typeface="Neo Sans Intel"/>
                <a:cs typeface="Neo Sans Intel"/>
              </a:rPr>
              <a:t>#PF handler is executed inside SMRAM</a:t>
            </a:r>
          </a:p>
        </p:txBody>
      </p:sp>
      <p:sp>
        <p:nvSpPr>
          <p:cNvPr id="12" name="TextBox 11"/>
          <p:cNvSpPr txBox="1"/>
          <p:nvPr/>
        </p:nvSpPr>
        <p:spPr>
          <a:xfrm>
            <a:off x="5962500" y="4485899"/>
            <a:ext cx="2375554" cy="830997"/>
          </a:xfrm>
          <a:prstGeom prst="rect">
            <a:avLst/>
          </a:prstGeom>
          <a:noFill/>
        </p:spPr>
        <p:txBody>
          <a:bodyPr wrap="square" rtlCol="0">
            <a:spAutoFit/>
          </a:bodyPr>
          <a:lstStyle/>
          <a:p>
            <a:r>
              <a:rPr lang="en-US" sz="1600" dirty="0">
                <a:solidFill>
                  <a:schemeClr val="tx2"/>
                </a:solidFill>
                <a:latin typeface="Neo Sans Intel"/>
                <a:cs typeface="Neo Sans Intel"/>
              </a:rPr>
              <a:t>Code fetch from a page outside SMRAM causes #</a:t>
            </a:r>
            <a:r>
              <a:rPr lang="en-US" sz="1600" dirty="0" err="1">
                <a:solidFill>
                  <a:schemeClr val="tx2"/>
                </a:solidFill>
                <a:latin typeface="Neo Sans Intel"/>
                <a:cs typeface="Neo Sans Intel"/>
              </a:rPr>
              <a:t>PFault</a:t>
            </a:r>
            <a:r>
              <a:rPr lang="en-US" sz="1600" dirty="0">
                <a:solidFill>
                  <a:schemeClr val="tx2"/>
                </a:solidFill>
                <a:latin typeface="Neo Sans Intel"/>
                <a:cs typeface="Neo Sans Intel"/>
              </a:rPr>
              <a:t> due to XD=1</a:t>
            </a:r>
          </a:p>
        </p:txBody>
      </p:sp>
    </p:spTree>
    <p:extLst>
      <p:ext uri="{BB962C8B-B14F-4D97-AF65-F5344CB8AC3E}">
        <p14:creationId xmlns:p14="http://schemas.microsoft.com/office/powerpoint/2010/main" val="4046140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Hardware Secure Boot</a:t>
            </a:r>
          </a:p>
        </p:txBody>
      </p:sp>
    </p:spTree>
    <p:extLst>
      <p:ext uri="{BB962C8B-B14F-4D97-AF65-F5344CB8AC3E}">
        <p14:creationId xmlns:p14="http://schemas.microsoft.com/office/powerpoint/2010/main" val="331694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3946167" y="4831140"/>
            <a:ext cx="2302233" cy="1569660"/>
          </a:xfrm>
          <a:prstGeom prst="rect">
            <a:avLst/>
          </a:prstGeom>
          <a:noFill/>
        </p:spPr>
        <p:txBody>
          <a:bodyPr wrap="none" rtlCol="0">
            <a:spAutoFit/>
          </a:bodyPr>
          <a:lstStyle/>
          <a:p>
            <a:r>
              <a:rPr lang="en-US" dirty="0">
                <a:latin typeface="Bookman Old Style" pitchFamily="18" charset="0"/>
              </a:rPr>
              <a:t>OEM PI</a:t>
            </a:r>
            <a:br>
              <a:rPr lang="en-US" dirty="0">
                <a:latin typeface="Bookman Old Style" pitchFamily="18" charset="0"/>
              </a:rPr>
            </a:br>
            <a:r>
              <a:rPr lang="en-US" dirty="0">
                <a:latin typeface="Bookman Old Style" pitchFamily="18" charset="0"/>
              </a:rPr>
              <a:t>Verification</a:t>
            </a:r>
          </a:p>
          <a:p>
            <a:r>
              <a:rPr lang="en-US" dirty="0">
                <a:latin typeface="Bookman Old Style" pitchFamily="18" charset="0"/>
              </a:rPr>
              <a:t>Using PI Signed</a:t>
            </a:r>
          </a:p>
          <a:p>
            <a:r>
              <a:rPr lang="en-US" dirty="0">
                <a:latin typeface="Bookman Old Style" pitchFamily="18" charset="0"/>
              </a:rPr>
              <a:t>Firmware Volumes</a:t>
            </a:r>
            <a:br>
              <a:rPr lang="en-US" dirty="0">
                <a:latin typeface="Bookman Old Style" pitchFamily="18" charset="0"/>
              </a:rPr>
            </a:br>
            <a:r>
              <a:rPr lang="en-US" sz="1200" dirty="0" err="1">
                <a:latin typeface="Bookman Old Style" pitchFamily="18" charset="0"/>
              </a:rPr>
              <a:t>Vol</a:t>
            </a:r>
            <a:r>
              <a:rPr lang="en-US" sz="1200" dirty="0">
                <a:latin typeface="Bookman Old Style" pitchFamily="18" charset="0"/>
              </a:rPr>
              <a:t> 3, section 3.2.1.1 </a:t>
            </a:r>
          </a:p>
          <a:p>
            <a:r>
              <a:rPr lang="en-US" sz="1200" dirty="0">
                <a:latin typeface="Bookman Old Style" pitchFamily="18" charset="0"/>
              </a:rPr>
              <a:t>of PI 1.3 Specification</a:t>
            </a:r>
          </a:p>
        </p:txBody>
      </p:sp>
      <p:sp>
        <p:nvSpPr>
          <p:cNvPr id="45" name="TextBox 44"/>
          <p:cNvSpPr txBox="1"/>
          <p:nvPr/>
        </p:nvSpPr>
        <p:spPr>
          <a:xfrm>
            <a:off x="6172200" y="4800600"/>
            <a:ext cx="1826141" cy="1661993"/>
          </a:xfrm>
          <a:prstGeom prst="rect">
            <a:avLst/>
          </a:prstGeom>
          <a:noFill/>
        </p:spPr>
        <p:txBody>
          <a:bodyPr wrap="none" rtlCol="0">
            <a:spAutoFit/>
          </a:bodyPr>
          <a:lstStyle/>
          <a:p>
            <a:r>
              <a:rPr lang="en-US" dirty="0">
                <a:latin typeface="Bookman Old Style" pitchFamily="18" charset="0"/>
              </a:rPr>
              <a:t>OEM UEFI 2.4</a:t>
            </a:r>
            <a:br>
              <a:rPr lang="en-US" dirty="0">
                <a:latin typeface="Bookman Old Style" pitchFamily="18" charset="0"/>
              </a:rPr>
            </a:br>
            <a:r>
              <a:rPr lang="en-US" dirty="0">
                <a:latin typeface="Bookman Old Style" pitchFamily="18" charset="0"/>
              </a:rPr>
              <a:t>Secure Boot</a:t>
            </a:r>
          </a:p>
          <a:p>
            <a:endParaRPr lang="en-US" sz="1200" dirty="0">
              <a:latin typeface="Bookman Old Style" pitchFamily="18" charset="0"/>
            </a:endParaRPr>
          </a:p>
          <a:p>
            <a:r>
              <a:rPr lang="en-US" sz="1200" dirty="0">
                <a:latin typeface="Bookman Old Style" pitchFamily="18" charset="0"/>
              </a:rPr>
              <a:t>Chapter 27.2 of</a:t>
            </a:r>
          </a:p>
          <a:p>
            <a:r>
              <a:rPr lang="en-US" sz="1200" dirty="0">
                <a:latin typeface="Bookman Old Style" pitchFamily="18" charset="0"/>
              </a:rPr>
              <a:t>The UEFI 2.4 </a:t>
            </a:r>
            <a:br>
              <a:rPr lang="en-US" sz="1200" dirty="0">
                <a:latin typeface="Bookman Old Style" pitchFamily="18" charset="0"/>
              </a:rPr>
            </a:br>
            <a:r>
              <a:rPr lang="en-US" sz="1200" dirty="0">
                <a:latin typeface="Bookman Old Style" pitchFamily="18" charset="0"/>
              </a:rPr>
              <a:t>Specification</a:t>
            </a:r>
            <a:br>
              <a:rPr lang="en-US" dirty="0">
                <a:latin typeface="Bookman Old Style" pitchFamily="18" charset="0"/>
              </a:rPr>
            </a:br>
            <a:endParaRPr lang="en-US" dirty="0">
              <a:latin typeface="Bookman Old Style" pitchFamily="18" charset="0"/>
            </a:endParaRPr>
          </a:p>
        </p:txBody>
      </p:sp>
      <p:sp>
        <p:nvSpPr>
          <p:cNvPr id="88" name="TextBox 87"/>
          <p:cNvSpPr txBox="1"/>
          <p:nvPr/>
        </p:nvSpPr>
        <p:spPr>
          <a:xfrm>
            <a:off x="228600" y="5218093"/>
            <a:ext cx="3657600" cy="954107"/>
          </a:xfrm>
          <a:prstGeom prst="rect">
            <a:avLst/>
          </a:prstGeom>
          <a:noFill/>
        </p:spPr>
        <p:txBody>
          <a:bodyPr wrap="square" rtlCol="0">
            <a:spAutoFit/>
          </a:bodyPr>
          <a:lstStyle/>
          <a:p>
            <a:r>
              <a:rPr lang="en-US" sz="1400" dirty="0">
                <a:latin typeface="Bookman Old Style" pitchFamily="18" charset="0"/>
                <a:hlinkClick r:id="rId3"/>
              </a:rPr>
              <a:t>http://www.intel.com/content/dam/www/public/us/en/documents/product-briefs/4th-gen-core-family-mobile-brief.pdf</a:t>
            </a:r>
            <a:endParaRPr lang="en-US" sz="1400" b="1" dirty="0">
              <a:latin typeface="Bookman Old Style" pitchFamily="18" charset="0"/>
            </a:endParaRPr>
          </a:p>
        </p:txBody>
      </p:sp>
      <p:grpSp>
        <p:nvGrpSpPr>
          <p:cNvPr id="24" name="Group 23"/>
          <p:cNvGrpSpPr/>
          <p:nvPr/>
        </p:nvGrpSpPr>
        <p:grpSpPr>
          <a:xfrm>
            <a:off x="447675" y="1219200"/>
            <a:ext cx="8312150" cy="3588285"/>
            <a:chOff x="447675" y="1219200"/>
            <a:chExt cx="8312150" cy="3588285"/>
          </a:xfrm>
        </p:grpSpPr>
        <p:grpSp>
          <p:nvGrpSpPr>
            <p:cNvPr id="2" name="Group 10"/>
            <p:cNvGrpSpPr/>
            <p:nvPr/>
          </p:nvGrpSpPr>
          <p:grpSpPr>
            <a:xfrm>
              <a:off x="447675" y="1333504"/>
              <a:ext cx="1225550" cy="1498986"/>
              <a:chOff x="447675" y="1387047"/>
              <a:chExt cx="1225550" cy="1498986"/>
            </a:xfrm>
          </p:grpSpPr>
          <p:sp>
            <p:nvSpPr>
              <p:cNvPr id="5" name="TextBox 4"/>
              <p:cNvSpPr txBox="1"/>
              <p:nvPr/>
            </p:nvSpPr>
            <p:spPr>
              <a:xfrm>
                <a:off x="530225" y="1387047"/>
                <a:ext cx="1143000" cy="523220"/>
              </a:xfrm>
              <a:prstGeom prst="rect">
                <a:avLst/>
              </a:prstGeom>
              <a:noFill/>
            </p:spPr>
            <p:txBody>
              <a:bodyPr wrap="square" rtlCol="0">
                <a:spAutoFit/>
              </a:bodyPr>
              <a:lstStyle/>
              <a:p>
                <a:pPr algn="ctr"/>
                <a:r>
                  <a:rPr lang="en-US" sz="1600" dirty="0"/>
                  <a:t>CPU/SOC</a:t>
                </a:r>
              </a:p>
              <a:p>
                <a:pPr algn="ctr"/>
                <a:r>
                  <a:rPr lang="en-US" sz="1200" dirty="0"/>
                  <a:t>(Intel)</a:t>
                </a:r>
                <a:endParaRPr lang="en-US" sz="1600" dirty="0"/>
              </a:p>
            </p:txBody>
          </p:sp>
          <p:sp>
            <p:nvSpPr>
              <p:cNvPr id="6" name="Round Same Side Corner Rectangle 5"/>
              <p:cNvSpPr/>
              <p:nvPr/>
            </p:nvSpPr>
            <p:spPr>
              <a:xfrm>
                <a:off x="447675" y="2106499"/>
                <a:ext cx="1151699" cy="779534"/>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b="1" dirty="0">
                    <a:solidFill>
                      <a:schemeClr val="tx1"/>
                    </a:solidFill>
                  </a:rPr>
                  <a:t>Intel </a:t>
                </a:r>
                <a:br>
                  <a:rPr lang="en-US" sz="1050" b="1" dirty="0">
                    <a:solidFill>
                      <a:schemeClr val="tx1"/>
                    </a:solidFill>
                  </a:rPr>
                </a:br>
                <a:r>
                  <a:rPr lang="en-US" sz="1050" b="1" dirty="0">
                    <a:solidFill>
                      <a:schemeClr val="tx1"/>
                    </a:solidFill>
                  </a:rPr>
                  <a:t>Boot Guard</a:t>
                </a:r>
                <a:endParaRPr lang="en-US" sz="1050" dirty="0">
                  <a:solidFill>
                    <a:schemeClr val="tx1"/>
                  </a:solidFill>
                </a:endParaRPr>
              </a:p>
            </p:txBody>
          </p:sp>
        </p:grpSp>
        <p:sp>
          <p:nvSpPr>
            <p:cNvPr id="7" name="Right Arrow 6"/>
            <p:cNvSpPr/>
            <p:nvPr/>
          </p:nvSpPr>
          <p:spPr bwMode="auto">
            <a:xfrm>
              <a:off x="1649034" y="2365729"/>
              <a:ext cx="1094166" cy="153988"/>
            </a:xfrm>
            <a:prstGeom prst="rightArrow">
              <a:avLst/>
            </a:prstGeom>
            <a:solidFill>
              <a:schemeClr val="accent1">
                <a:lumMod val="75000"/>
              </a:schemeClr>
            </a:solidFill>
            <a:ln w="25400" cap="flat" cmpd="sng" algn="ctr">
              <a:solidFill>
                <a:schemeClr val="tx2">
                  <a:lumMod val="75000"/>
                </a:schemeClr>
              </a:solidFill>
              <a:prstDash val="solid"/>
              <a:round/>
              <a:headEnd type="none" w="sm" len="sm"/>
              <a:tailEnd type="none" w="sm" len="sm"/>
            </a:ln>
            <a:effectLst/>
          </p:spPr>
          <p:txBody>
            <a:bodyPr wrap="none" anchor="ctr"/>
            <a:lstStyle/>
            <a:p>
              <a:pPr algn="ctr" defTabSz="639763" eaLnBrk="0" hangingPunct="0">
                <a:defRPr/>
              </a:pPr>
              <a:endParaRPr lang="en-US" sz="1700">
                <a:latin typeface="Verdana" pitchFamily="34" charset="0"/>
              </a:endParaRPr>
            </a:p>
          </p:txBody>
        </p:sp>
        <p:grpSp>
          <p:nvGrpSpPr>
            <p:cNvPr id="3" name="Group 14"/>
            <p:cNvGrpSpPr/>
            <p:nvPr/>
          </p:nvGrpSpPr>
          <p:grpSpPr>
            <a:xfrm>
              <a:off x="2707745" y="1333504"/>
              <a:ext cx="1359960" cy="1498986"/>
              <a:chOff x="2707745" y="1387047"/>
              <a:chExt cx="1359960" cy="1498986"/>
            </a:xfrm>
          </p:grpSpPr>
          <p:sp>
            <p:nvSpPr>
              <p:cNvPr id="10" name="TextBox 9"/>
              <p:cNvSpPr txBox="1"/>
              <p:nvPr/>
            </p:nvSpPr>
            <p:spPr>
              <a:xfrm>
                <a:off x="2707745" y="1387047"/>
                <a:ext cx="1359960" cy="769441"/>
              </a:xfrm>
              <a:prstGeom prst="rect">
                <a:avLst/>
              </a:prstGeom>
              <a:noFill/>
            </p:spPr>
            <p:txBody>
              <a:bodyPr wrap="square" rtlCol="0">
                <a:spAutoFit/>
              </a:bodyPr>
              <a:lstStyle/>
              <a:p>
                <a:pPr algn="ctr"/>
                <a:r>
                  <a:rPr lang="en-US" sz="1600" dirty="0"/>
                  <a:t>Start Block</a:t>
                </a:r>
                <a:br>
                  <a:rPr lang="en-US" sz="1600" dirty="0"/>
                </a:br>
                <a:r>
                  <a:rPr lang="en-US" sz="1600" dirty="0"/>
                  <a:t>PEI</a:t>
                </a:r>
              </a:p>
              <a:p>
                <a:pPr algn="ctr"/>
                <a:r>
                  <a:rPr lang="en-US" sz="1200" dirty="0"/>
                  <a:t>(OEM)</a:t>
                </a:r>
              </a:p>
            </p:txBody>
          </p:sp>
          <p:sp>
            <p:nvSpPr>
              <p:cNvPr id="11" name="Round Same Side Corner Rectangle 10"/>
              <p:cNvSpPr/>
              <p:nvPr/>
            </p:nvSpPr>
            <p:spPr>
              <a:xfrm>
                <a:off x="2742375" y="2106499"/>
                <a:ext cx="1143000" cy="779534"/>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solidFill>
                  </a:rPr>
                  <a:t> </a:t>
                </a:r>
                <a:r>
                  <a:rPr lang="en-US" sz="1050" b="1" dirty="0">
                    <a:solidFill>
                      <a:schemeClr val="tx1"/>
                    </a:solidFill>
                  </a:rPr>
                  <a:t>Executable</a:t>
                </a:r>
              </a:p>
            </p:txBody>
          </p:sp>
        </p:grpSp>
        <p:grpSp>
          <p:nvGrpSpPr>
            <p:cNvPr id="4" name="Group 17"/>
            <p:cNvGrpSpPr/>
            <p:nvPr/>
          </p:nvGrpSpPr>
          <p:grpSpPr>
            <a:xfrm>
              <a:off x="1673225" y="2613456"/>
              <a:ext cx="1069149" cy="1741394"/>
              <a:chOff x="2703865" y="2983006"/>
              <a:chExt cx="1069149" cy="1741394"/>
            </a:xfrm>
          </p:grpSpPr>
          <p:sp>
            <p:nvSpPr>
              <p:cNvPr id="13" name="Round Same Side Corner Rectangle 12"/>
              <p:cNvSpPr/>
              <p:nvPr/>
            </p:nvSpPr>
            <p:spPr>
              <a:xfrm>
                <a:off x="2777717" y="4343400"/>
                <a:ext cx="995297" cy="381000"/>
              </a:xfrm>
              <a:prstGeom prst="round2Same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bg1"/>
                    </a:solidFill>
                  </a:rPr>
                  <a:t>Policy</a:t>
                </a:r>
              </a:p>
            </p:txBody>
          </p:sp>
          <p:sp>
            <p:nvSpPr>
              <p:cNvPr id="14" name="Round Same Side Corner Rectangle 13"/>
              <p:cNvSpPr/>
              <p:nvPr/>
            </p:nvSpPr>
            <p:spPr>
              <a:xfrm>
                <a:off x="2777717" y="3559083"/>
                <a:ext cx="995297" cy="381000"/>
              </a:xfrm>
              <a:prstGeom prst="round2Same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nchorCtr="0"/>
              <a:lstStyle/>
              <a:p>
                <a:pPr algn="ctr"/>
                <a:r>
                  <a:rPr lang="en-US" sz="1100" b="1" dirty="0">
                    <a:solidFill>
                      <a:schemeClr val="bg1"/>
                    </a:solidFill>
                  </a:rPr>
                  <a:t>Policy Engine</a:t>
                </a:r>
              </a:p>
            </p:txBody>
          </p:sp>
          <p:cxnSp>
            <p:nvCxnSpPr>
              <p:cNvPr id="15" name="Straight Arrow Connector 146"/>
              <p:cNvCxnSpPr>
                <a:cxnSpLocks noChangeShapeType="1"/>
                <a:stCxn id="13" idx="3"/>
                <a:endCxn id="14" idx="1"/>
              </p:cNvCxnSpPr>
              <p:nvPr/>
            </p:nvCxnSpPr>
            <p:spPr bwMode="auto">
              <a:xfrm flipV="1">
                <a:off x="3275366" y="3940083"/>
                <a:ext cx="0" cy="403317"/>
              </a:xfrm>
              <a:prstGeom prst="straightConnector1">
                <a:avLst/>
              </a:prstGeom>
              <a:noFill/>
              <a:ln w="38100" algn="ctr">
                <a:solidFill>
                  <a:schemeClr val="accent1"/>
                </a:solidFill>
                <a:round/>
                <a:headEnd type="none" w="sm" len="sm"/>
                <a:tailEnd type="arrow" w="med" len="med"/>
              </a:ln>
            </p:spPr>
          </p:cxnSp>
          <p:sp>
            <p:nvSpPr>
              <p:cNvPr id="16" name="Right Arrow 15"/>
              <p:cNvSpPr/>
              <p:nvPr/>
            </p:nvSpPr>
            <p:spPr bwMode="auto">
              <a:xfrm rot="16200000">
                <a:off x="3092484" y="3108960"/>
                <a:ext cx="365761" cy="113854"/>
              </a:xfrm>
              <a:prstGeom prst="rightArrow">
                <a:avLst/>
              </a:prstGeom>
              <a:solidFill>
                <a:schemeClr val="accent1">
                  <a:lumMod val="75000"/>
                </a:schemeClr>
              </a:solidFill>
              <a:ln w="25400" cap="flat" cmpd="sng" algn="ctr">
                <a:solidFill>
                  <a:srgbClr val="92D050"/>
                </a:solidFill>
                <a:prstDash val="solid"/>
                <a:round/>
                <a:headEnd type="none" w="sm" len="sm"/>
                <a:tailEnd type="none" w="sm" len="sm"/>
              </a:ln>
              <a:effectLst/>
            </p:spPr>
            <p:txBody>
              <a:bodyPr wrap="none" anchor="ctr"/>
              <a:lstStyle/>
              <a:p>
                <a:pPr algn="ctr" defTabSz="639763" eaLnBrk="0" hangingPunct="0">
                  <a:defRPr/>
                </a:pPr>
                <a:endParaRPr lang="en-US" sz="1400">
                  <a:latin typeface="Verdana" pitchFamily="34" charset="0"/>
                </a:endParaRPr>
              </a:p>
            </p:txBody>
          </p:sp>
          <p:sp>
            <p:nvSpPr>
              <p:cNvPr id="17" name="TextBox 16"/>
              <p:cNvSpPr txBox="1"/>
              <p:nvPr/>
            </p:nvSpPr>
            <p:spPr>
              <a:xfrm>
                <a:off x="2703865" y="3282084"/>
                <a:ext cx="994832" cy="276999"/>
              </a:xfrm>
              <a:prstGeom prst="rect">
                <a:avLst/>
              </a:prstGeom>
              <a:noFill/>
            </p:spPr>
            <p:txBody>
              <a:bodyPr wrap="square" rtlCol="0">
                <a:spAutoFit/>
              </a:bodyPr>
              <a:lstStyle/>
              <a:p>
                <a:pPr algn="ctr"/>
                <a:r>
                  <a:rPr lang="en-US" sz="1200" b="1" dirty="0"/>
                  <a:t>Enforces</a:t>
                </a:r>
              </a:p>
            </p:txBody>
          </p:sp>
        </p:grpSp>
        <p:grpSp>
          <p:nvGrpSpPr>
            <p:cNvPr id="9" name="Group 23"/>
            <p:cNvGrpSpPr/>
            <p:nvPr/>
          </p:nvGrpSpPr>
          <p:grpSpPr>
            <a:xfrm>
              <a:off x="4975313" y="1219200"/>
              <a:ext cx="1359960" cy="1546607"/>
              <a:chOff x="4975313" y="1272743"/>
              <a:chExt cx="1359960" cy="1546607"/>
            </a:xfrm>
          </p:grpSpPr>
          <p:sp>
            <p:nvSpPr>
              <p:cNvPr id="19" name="TextBox 18"/>
              <p:cNvSpPr txBox="1"/>
              <p:nvPr/>
            </p:nvSpPr>
            <p:spPr>
              <a:xfrm>
                <a:off x="4975313" y="1272743"/>
                <a:ext cx="1359960" cy="769441"/>
              </a:xfrm>
              <a:prstGeom prst="rect">
                <a:avLst/>
              </a:prstGeom>
              <a:noFill/>
            </p:spPr>
            <p:txBody>
              <a:bodyPr wrap="square" rtlCol="0">
                <a:spAutoFit/>
              </a:bodyPr>
              <a:lstStyle/>
              <a:p>
                <a:pPr algn="ctr"/>
                <a:r>
                  <a:rPr lang="en-US" sz="1600" dirty="0"/>
                  <a:t>BIOS</a:t>
                </a:r>
                <a:br>
                  <a:rPr lang="en-US" sz="1600" dirty="0"/>
                </a:br>
                <a:r>
                  <a:rPr lang="en-US" sz="1600" dirty="0"/>
                  <a:t>DXE/UEFI</a:t>
                </a:r>
              </a:p>
              <a:p>
                <a:pPr algn="ctr"/>
                <a:r>
                  <a:rPr lang="en-US" sz="1200" dirty="0"/>
                  <a:t>(OEM)</a:t>
                </a:r>
              </a:p>
            </p:txBody>
          </p:sp>
          <p:sp>
            <p:nvSpPr>
              <p:cNvPr id="20" name="Round Same Side Corner Rectangle 19"/>
              <p:cNvSpPr/>
              <p:nvPr/>
            </p:nvSpPr>
            <p:spPr>
              <a:xfrm>
                <a:off x="5029201" y="2039816"/>
                <a:ext cx="1142174" cy="779534"/>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solidFill>
                  </a:rPr>
                  <a:t> </a:t>
                </a:r>
                <a:r>
                  <a:rPr lang="en-US" sz="1050" b="1" dirty="0">
                    <a:solidFill>
                      <a:schemeClr val="tx1"/>
                    </a:solidFill>
                  </a:rPr>
                  <a:t>Executable</a:t>
                </a:r>
              </a:p>
            </p:txBody>
          </p:sp>
        </p:grpSp>
        <p:grpSp>
          <p:nvGrpSpPr>
            <p:cNvPr id="12" name="Group 26"/>
            <p:cNvGrpSpPr/>
            <p:nvPr/>
          </p:nvGrpSpPr>
          <p:grpSpPr>
            <a:xfrm>
              <a:off x="7159625" y="1295400"/>
              <a:ext cx="1600200" cy="1537090"/>
              <a:chOff x="7159625" y="1348943"/>
              <a:chExt cx="1600200" cy="1537090"/>
            </a:xfrm>
          </p:grpSpPr>
          <p:sp>
            <p:nvSpPr>
              <p:cNvPr id="22" name="TextBox 21"/>
              <p:cNvSpPr txBox="1"/>
              <p:nvPr/>
            </p:nvSpPr>
            <p:spPr>
              <a:xfrm>
                <a:off x="7159625" y="1348943"/>
                <a:ext cx="1600200" cy="769441"/>
              </a:xfrm>
              <a:prstGeom prst="rect">
                <a:avLst/>
              </a:prstGeom>
              <a:noFill/>
            </p:spPr>
            <p:txBody>
              <a:bodyPr wrap="square" rtlCol="0">
                <a:spAutoFit/>
              </a:bodyPr>
              <a:lstStyle/>
              <a:p>
                <a:pPr algn="ctr"/>
                <a:r>
                  <a:rPr lang="en-US" sz="1600" dirty="0"/>
                  <a:t>OS Loader/Kernel</a:t>
                </a:r>
              </a:p>
              <a:p>
                <a:pPr algn="ctr"/>
                <a:r>
                  <a:rPr lang="en-US" sz="1200" dirty="0"/>
                  <a:t>(OSV)</a:t>
                </a:r>
              </a:p>
            </p:txBody>
          </p:sp>
          <p:sp>
            <p:nvSpPr>
              <p:cNvPr id="23" name="Round Same Side Corner Rectangle 22"/>
              <p:cNvSpPr/>
              <p:nvPr/>
            </p:nvSpPr>
            <p:spPr>
              <a:xfrm>
                <a:off x="7314375" y="2106499"/>
                <a:ext cx="1143000" cy="779534"/>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solidFill>
                  </a:rPr>
                  <a:t> </a:t>
                </a:r>
                <a:r>
                  <a:rPr lang="en-US" sz="1050" b="1" dirty="0">
                    <a:solidFill>
                      <a:schemeClr val="tx1"/>
                    </a:solidFill>
                  </a:rPr>
                  <a:t>Executable</a:t>
                </a:r>
              </a:p>
            </p:txBody>
          </p:sp>
        </p:grpSp>
        <p:grpSp>
          <p:nvGrpSpPr>
            <p:cNvPr id="18" name="Group 29"/>
            <p:cNvGrpSpPr/>
            <p:nvPr/>
          </p:nvGrpSpPr>
          <p:grpSpPr>
            <a:xfrm>
              <a:off x="4033077" y="2613457"/>
              <a:ext cx="996124" cy="1741393"/>
              <a:chOff x="2777717" y="2983007"/>
              <a:chExt cx="996124" cy="1741393"/>
            </a:xfrm>
          </p:grpSpPr>
          <p:sp>
            <p:nvSpPr>
              <p:cNvPr id="25" name="Round Same Side Corner Rectangle 24"/>
              <p:cNvSpPr/>
              <p:nvPr/>
            </p:nvSpPr>
            <p:spPr>
              <a:xfrm>
                <a:off x="2777717" y="4343400"/>
                <a:ext cx="995297" cy="381000"/>
              </a:xfrm>
              <a:prstGeom prst="round2Same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bg1"/>
                    </a:solidFill>
                  </a:rPr>
                  <a:t>Policy</a:t>
                </a:r>
              </a:p>
            </p:txBody>
          </p:sp>
          <p:sp>
            <p:nvSpPr>
              <p:cNvPr id="26" name="Round Same Side Corner Rectangle 25"/>
              <p:cNvSpPr/>
              <p:nvPr/>
            </p:nvSpPr>
            <p:spPr>
              <a:xfrm>
                <a:off x="2777717" y="3559083"/>
                <a:ext cx="995297" cy="381000"/>
              </a:xfrm>
              <a:prstGeom prst="round2Same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nchorCtr="0"/>
              <a:lstStyle/>
              <a:p>
                <a:pPr algn="ctr"/>
                <a:r>
                  <a:rPr lang="en-US" sz="1100" b="1" dirty="0">
                    <a:solidFill>
                      <a:schemeClr val="bg1"/>
                    </a:solidFill>
                  </a:rPr>
                  <a:t>Policy Engine</a:t>
                </a:r>
              </a:p>
            </p:txBody>
          </p:sp>
          <p:cxnSp>
            <p:nvCxnSpPr>
              <p:cNvPr id="27" name="Straight Arrow Connector 146"/>
              <p:cNvCxnSpPr>
                <a:cxnSpLocks noChangeShapeType="1"/>
                <a:stCxn id="25" idx="3"/>
                <a:endCxn id="26" idx="1"/>
              </p:cNvCxnSpPr>
              <p:nvPr/>
            </p:nvCxnSpPr>
            <p:spPr bwMode="auto">
              <a:xfrm flipV="1">
                <a:off x="3275366" y="3940083"/>
                <a:ext cx="0" cy="403317"/>
              </a:xfrm>
              <a:prstGeom prst="straightConnector1">
                <a:avLst/>
              </a:prstGeom>
              <a:noFill/>
              <a:ln w="38100" algn="ctr">
                <a:solidFill>
                  <a:schemeClr val="accent1"/>
                </a:solidFill>
                <a:round/>
                <a:headEnd type="none" w="sm" len="sm"/>
                <a:tailEnd type="arrow" w="med" len="med"/>
              </a:ln>
            </p:spPr>
          </p:cxnSp>
          <p:sp>
            <p:nvSpPr>
              <p:cNvPr id="28" name="Right Arrow 27"/>
              <p:cNvSpPr/>
              <p:nvPr/>
            </p:nvSpPr>
            <p:spPr bwMode="auto">
              <a:xfrm rot="16200000">
                <a:off x="3092485" y="3108960"/>
                <a:ext cx="365760" cy="113854"/>
              </a:xfrm>
              <a:prstGeom prst="rightArrow">
                <a:avLst/>
              </a:prstGeom>
              <a:solidFill>
                <a:schemeClr val="accent1">
                  <a:lumMod val="75000"/>
                </a:schemeClr>
              </a:solidFill>
              <a:ln w="25400" cap="flat" cmpd="sng" algn="ctr">
                <a:solidFill>
                  <a:srgbClr val="92D050"/>
                </a:solidFill>
                <a:prstDash val="solid"/>
                <a:round/>
                <a:headEnd type="none" w="sm" len="sm"/>
                <a:tailEnd type="none" w="sm" len="sm"/>
              </a:ln>
              <a:effectLst/>
            </p:spPr>
            <p:txBody>
              <a:bodyPr wrap="none" anchor="ctr"/>
              <a:lstStyle/>
              <a:p>
                <a:pPr algn="ctr" defTabSz="639763" eaLnBrk="0" hangingPunct="0">
                  <a:defRPr/>
                </a:pPr>
                <a:endParaRPr lang="en-US" sz="1400">
                  <a:latin typeface="Verdana" pitchFamily="34" charset="0"/>
                </a:endParaRPr>
              </a:p>
            </p:txBody>
          </p:sp>
          <p:sp>
            <p:nvSpPr>
              <p:cNvPr id="29" name="TextBox 28"/>
              <p:cNvSpPr txBox="1"/>
              <p:nvPr/>
            </p:nvSpPr>
            <p:spPr>
              <a:xfrm>
                <a:off x="2777717" y="3282084"/>
                <a:ext cx="996124" cy="276999"/>
              </a:xfrm>
              <a:prstGeom prst="rect">
                <a:avLst/>
              </a:prstGeom>
              <a:noFill/>
            </p:spPr>
            <p:txBody>
              <a:bodyPr wrap="square" rtlCol="0">
                <a:spAutoFit/>
              </a:bodyPr>
              <a:lstStyle/>
              <a:p>
                <a:pPr algn="ctr"/>
                <a:r>
                  <a:rPr lang="en-US" sz="1200" b="1" dirty="0"/>
                  <a:t>Enforces</a:t>
                </a:r>
              </a:p>
            </p:txBody>
          </p:sp>
        </p:grpSp>
        <p:grpSp>
          <p:nvGrpSpPr>
            <p:cNvPr id="21" name="Group 35"/>
            <p:cNvGrpSpPr/>
            <p:nvPr/>
          </p:nvGrpSpPr>
          <p:grpSpPr>
            <a:xfrm>
              <a:off x="6212715" y="2613457"/>
              <a:ext cx="1101660" cy="1741393"/>
              <a:chOff x="2671355" y="2983007"/>
              <a:chExt cx="1101660" cy="1741393"/>
            </a:xfrm>
          </p:grpSpPr>
          <p:sp>
            <p:nvSpPr>
              <p:cNvPr id="31" name="Round Same Side Corner Rectangle 30"/>
              <p:cNvSpPr/>
              <p:nvPr/>
            </p:nvSpPr>
            <p:spPr>
              <a:xfrm>
                <a:off x="2777717" y="4343400"/>
                <a:ext cx="995297" cy="381000"/>
              </a:xfrm>
              <a:prstGeom prst="round2Same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bg1"/>
                    </a:solidFill>
                  </a:rPr>
                  <a:t>Policy</a:t>
                </a:r>
              </a:p>
            </p:txBody>
          </p:sp>
          <p:sp>
            <p:nvSpPr>
              <p:cNvPr id="32" name="Round Same Side Corner Rectangle 31"/>
              <p:cNvSpPr/>
              <p:nvPr/>
            </p:nvSpPr>
            <p:spPr>
              <a:xfrm>
                <a:off x="2777717" y="3559083"/>
                <a:ext cx="995297" cy="381000"/>
              </a:xfrm>
              <a:prstGeom prst="round2Same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nchorCtr="0"/>
              <a:lstStyle/>
              <a:p>
                <a:pPr algn="ctr"/>
                <a:r>
                  <a:rPr lang="en-US" sz="1100" b="1" dirty="0">
                    <a:solidFill>
                      <a:schemeClr val="bg1"/>
                    </a:solidFill>
                  </a:rPr>
                  <a:t>Policy Engine</a:t>
                </a:r>
              </a:p>
            </p:txBody>
          </p:sp>
          <p:cxnSp>
            <p:nvCxnSpPr>
              <p:cNvPr id="33" name="Straight Arrow Connector 146"/>
              <p:cNvCxnSpPr>
                <a:cxnSpLocks noChangeShapeType="1"/>
                <a:stCxn id="31" idx="3"/>
                <a:endCxn id="32" idx="1"/>
              </p:cNvCxnSpPr>
              <p:nvPr/>
            </p:nvCxnSpPr>
            <p:spPr bwMode="auto">
              <a:xfrm flipV="1">
                <a:off x="3275366" y="3940083"/>
                <a:ext cx="0" cy="403317"/>
              </a:xfrm>
              <a:prstGeom prst="straightConnector1">
                <a:avLst/>
              </a:prstGeom>
              <a:noFill/>
              <a:ln w="38100" algn="ctr">
                <a:solidFill>
                  <a:schemeClr val="accent1"/>
                </a:solidFill>
                <a:round/>
                <a:headEnd type="none" w="sm" len="sm"/>
                <a:tailEnd type="arrow" w="med" len="med"/>
              </a:ln>
            </p:spPr>
          </p:cxnSp>
          <p:sp>
            <p:nvSpPr>
              <p:cNvPr id="34" name="Right Arrow 33"/>
              <p:cNvSpPr/>
              <p:nvPr/>
            </p:nvSpPr>
            <p:spPr bwMode="auto">
              <a:xfrm rot="16200000">
                <a:off x="3092485" y="3108960"/>
                <a:ext cx="365760" cy="113854"/>
              </a:xfrm>
              <a:prstGeom prst="rightArrow">
                <a:avLst/>
              </a:prstGeom>
              <a:solidFill>
                <a:schemeClr val="accent1">
                  <a:lumMod val="75000"/>
                </a:schemeClr>
              </a:solidFill>
              <a:ln w="25400" cap="flat" cmpd="sng" algn="ctr">
                <a:solidFill>
                  <a:srgbClr val="92D050"/>
                </a:solidFill>
                <a:prstDash val="solid"/>
                <a:round/>
                <a:headEnd type="none" w="sm" len="sm"/>
                <a:tailEnd type="none" w="sm" len="sm"/>
              </a:ln>
              <a:effectLst/>
            </p:spPr>
            <p:txBody>
              <a:bodyPr wrap="none" anchor="ctr"/>
              <a:lstStyle/>
              <a:p>
                <a:pPr algn="ctr" defTabSz="639763" eaLnBrk="0" hangingPunct="0">
                  <a:defRPr/>
                </a:pPr>
                <a:endParaRPr lang="en-US" sz="1400">
                  <a:latin typeface="Verdana" pitchFamily="34" charset="0"/>
                </a:endParaRPr>
              </a:p>
            </p:txBody>
          </p:sp>
          <p:sp>
            <p:nvSpPr>
              <p:cNvPr id="35" name="TextBox 34"/>
              <p:cNvSpPr txBox="1"/>
              <p:nvPr/>
            </p:nvSpPr>
            <p:spPr>
              <a:xfrm>
                <a:off x="2671355" y="3282084"/>
                <a:ext cx="1101660" cy="276999"/>
              </a:xfrm>
              <a:prstGeom prst="rect">
                <a:avLst/>
              </a:prstGeom>
              <a:noFill/>
            </p:spPr>
            <p:txBody>
              <a:bodyPr wrap="square" rtlCol="0">
                <a:spAutoFit/>
              </a:bodyPr>
              <a:lstStyle/>
              <a:p>
                <a:pPr algn="ctr"/>
                <a:r>
                  <a:rPr lang="en-US" sz="1200" b="1" dirty="0"/>
                  <a:t>Enforces</a:t>
                </a:r>
              </a:p>
            </p:txBody>
          </p:sp>
        </p:grpSp>
        <p:sp>
          <p:nvSpPr>
            <p:cNvPr id="36" name="Right Arrow 35"/>
            <p:cNvSpPr/>
            <p:nvPr/>
          </p:nvSpPr>
          <p:spPr bwMode="auto">
            <a:xfrm>
              <a:off x="3935034" y="2365729"/>
              <a:ext cx="1094166" cy="153988"/>
            </a:xfrm>
            <a:prstGeom prst="rightArrow">
              <a:avLst/>
            </a:prstGeom>
            <a:solidFill>
              <a:schemeClr val="accent1">
                <a:lumMod val="75000"/>
              </a:schemeClr>
            </a:solidFill>
            <a:ln w="25400" cap="flat" cmpd="sng" algn="ctr">
              <a:solidFill>
                <a:schemeClr val="tx2">
                  <a:lumMod val="75000"/>
                </a:schemeClr>
              </a:solidFill>
              <a:prstDash val="solid"/>
              <a:round/>
              <a:headEnd type="none" w="sm" len="sm"/>
              <a:tailEnd type="none" w="sm" len="sm"/>
            </a:ln>
            <a:effectLst/>
          </p:spPr>
          <p:txBody>
            <a:bodyPr wrap="none" anchor="ctr"/>
            <a:lstStyle/>
            <a:p>
              <a:pPr algn="ctr" defTabSz="639763" eaLnBrk="0" hangingPunct="0">
                <a:defRPr/>
              </a:pPr>
              <a:endParaRPr lang="en-US" sz="1700">
                <a:latin typeface="Verdana" pitchFamily="34" charset="0"/>
              </a:endParaRPr>
            </a:p>
          </p:txBody>
        </p:sp>
        <p:sp>
          <p:nvSpPr>
            <p:cNvPr id="37" name="Right Arrow 36"/>
            <p:cNvSpPr/>
            <p:nvPr/>
          </p:nvSpPr>
          <p:spPr bwMode="auto">
            <a:xfrm>
              <a:off x="6212715" y="2376040"/>
              <a:ext cx="1094166" cy="153988"/>
            </a:xfrm>
            <a:prstGeom prst="rightArrow">
              <a:avLst/>
            </a:prstGeom>
            <a:solidFill>
              <a:schemeClr val="accent1">
                <a:lumMod val="75000"/>
              </a:schemeClr>
            </a:solidFill>
            <a:ln w="25400" cap="flat" cmpd="sng" algn="ctr">
              <a:solidFill>
                <a:schemeClr val="tx2">
                  <a:lumMod val="75000"/>
                </a:schemeClr>
              </a:solidFill>
              <a:prstDash val="solid"/>
              <a:round/>
              <a:headEnd type="none" w="sm" len="sm"/>
              <a:tailEnd type="none" w="sm" len="sm"/>
            </a:ln>
            <a:effectLst/>
          </p:spPr>
          <p:txBody>
            <a:bodyPr wrap="none" anchor="ctr"/>
            <a:lstStyle/>
            <a:p>
              <a:pPr algn="ctr" defTabSz="639763" eaLnBrk="0" hangingPunct="0">
                <a:defRPr/>
              </a:pPr>
              <a:endParaRPr lang="en-US" sz="1700">
                <a:latin typeface="Verdana" pitchFamily="34" charset="0"/>
              </a:endParaRPr>
            </a:p>
          </p:txBody>
        </p:sp>
        <p:cxnSp>
          <p:nvCxnSpPr>
            <p:cNvPr id="39" name="Elbow Connector 49"/>
            <p:cNvCxnSpPr>
              <a:stCxn id="6" idx="1"/>
              <a:endCxn id="14" idx="2"/>
            </p:cNvCxnSpPr>
            <p:nvPr/>
          </p:nvCxnSpPr>
          <p:spPr>
            <a:xfrm rot="16200000" flipH="1">
              <a:off x="1111530" y="2744485"/>
              <a:ext cx="547543" cy="723552"/>
            </a:xfrm>
            <a:prstGeom prst="bentConnector2">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50"/>
            <p:cNvCxnSpPr>
              <a:stCxn id="11" idx="1"/>
              <a:endCxn id="26" idx="2"/>
            </p:cNvCxnSpPr>
            <p:nvPr/>
          </p:nvCxnSpPr>
          <p:spPr>
            <a:xfrm rot="16200000" flipH="1">
              <a:off x="3399705" y="2746660"/>
              <a:ext cx="547543" cy="719202"/>
            </a:xfrm>
            <a:prstGeom prst="bentConnector2">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51"/>
            <p:cNvCxnSpPr>
              <a:stCxn id="20" idx="1"/>
              <a:endCxn id="32" idx="2"/>
            </p:cNvCxnSpPr>
            <p:nvPr/>
          </p:nvCxnSpPr>
          <p:spPr>
            <a:xfrm rot="16200000" flipH="1">
              <a:off x="5652569" y="2713525"/>
              <a:ext cx="614226" cy="718789"/>
            </a:xfrm>
            <a:prstGeom prst="bentConnector2">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rot="5400000">
              <a:off x="4229100" y="3931185"/>
              <a:ext cx="381000" cy="13716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Brace 42"/>
            <p:cNvSpPr/>
            <p:nvPr/>
          </p:nvSpPr>
          <p:spPr>
            <a:xfrm rot="5400000">
              <a:off x="6515100" y="3911849"/>
              <a:ext cx="381000" cy="13716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Right Brace 88"/>
            <p:cNvSpPr/>
            <p:nvPr/>
          </p:nvSpPr>
          <p:spPr>
            <a:xfrm rot="5400000">
              <a:off x="1943100" y="3894120"/>
              <a:ext cx="381000" cy="13716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Title 7"/>
          <p:cNvSpPr>
            <a:spLocks noGrp="1"/>
          </p:cNvSpPr>
          <p:nvPr>
            <p:ph type="title"/>
          </p:nvPr>
        </p:nvSpPr>
        <p:spPr/>
        <p:txBody>
          <a:bodyPr>
            <a:normAutofit/>
          </a:bodyPr>
          <a:lstStyle/>
          <a:p>
            <a:r>
              <a:rPr lang="en-US" dirty="0"/>
              <a:t>Example: Intel</a:t>
            </a:r>
            <a:r>
              <a:rPr lang="en-US" dirty="0">
                <a:latin typeface="Bookman Old Style" pitchFamily="18" charset="0"/>
              </a:rPr>
              <a:t>®</a:t>
            </a:r>
            <a:r>
              <a:rPr lang="en-US" dirty="0"/>
              <a:t> Boot Guard</a:t>
            </a:r>
          </a:p>
        </p:txBody>
      </p:sp>
    </p:spTree>
    <p:extLst>
      <p:ext uri="{BB962C8B-B14F-4D97-AF65-F5344CB8AC3E}">
        <p14:creationId xmlns:p14="http://schemas.microsoft.com/office/powerpoint/2010/main" val="4281586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Example: Intel</a:t>
            </a:r>
            <a:r>
              <a:rPr lang="en-US" dirty="0">
                <a:latin typeface="Bookman Old Style" pitchFamily="18" charset="0"/>
              </a:rPr>
              <a:t>®</a:t>
            </a:r>
            <a:r>
              <a:rPr lang="en-US" dirty="0"/>
              <a:t> Boot Guard</a:t>
            </a:r>
          </a:p>
        </p:txBody>
      </p:sp>
      <p:sp>
        <p:nvSpPr>
          <p:cNvPr id="46" name="Content Placeholder 2"/>
          <p:cNvSpPr txBox="1">
            <a:spLocks/>
          </p:cNvSpPr>
          <p:nvPr/>
        </p:nvSpPr>
        <p:spPr>
          <a:xfrm>
            <a:off x="457200" y="1447800"/>
            <a:ext cx="8229600" cy="4777531"/>
          </a:xfrm>
          <a:prstGeom prst="rect">
            <a:avLst/>
          </a:prstGeom>
        </p:spPr>
        <p:txBody>
          <a:bodyPr>
            <a:normAutofit fontScale="92500" lnSpcReduction="10000"/>
          </a:bodyPr>
          <a:lst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a:pPr>
            <a:r>
              <a:rPr lang="en-US" sz="2400" dirty="0"/>
              <a:t>CPU loads </a:t>
            </a:r>
            <a:r>
              <a:rPr lang="en-US" sz="2400" dirty="0" err="1"/>
              <a:t>BootGuard</a:t>
            </a:r>
            <a:r>
              <a:rPr lang="en-US" sz="2400" dirty="0"/>
              <a:t> specific Authenticated Code Module (ACM) to validate the initial firmware boot block (IBB)</a:t>
            </a:r>
          </a:p>
          <a:p>
            <a:pPr marL="457200" indent="-457200">
              <a:buFont typeface="+mj-lt"/>
              <a:buAutoNum type="arabicPeriod"/>
            </a:pPr>
            <a:r>
              <a:rPr lang="en-US" sz="2400" dirty="0"/>
              <a:t>IBB validation includes signature verification and/or measurement into the TPM PCR</a:t>
            </a:r>
          </a:p>
          <a:p>
            <a:pPr marL="457200" indent="-457200">
              <a:buFont typeface="+mj-lt"/>
              <a:buAutoNum type="arabicPeriod"/>
            </a:pPr>
            <a:r>
              <a:rPr lang="en-US" sz="2400" dirty="0"/>
              <a:t>Verified boot uses 2 manifests: OEM public key manifest and IBB manifest structures</a:t>
            </a:r>
          </a:p>
          <a:p>
            <a:pPr marL="457200" indent="-457200">
              <a:buFont typeface="+mj-lt"/>
              <a:buAutoNum type="arabicPeriod"/>
            </a:pPr>
            <a:r>
              <a:rPr lang="en-US" sz="2400" dirty="0"/>
              <a:t>OEM programs 256 bits of SHA-256 of RSA public key used by ACM to verify the IBB signature into one-time field programmable fuses at the manufacturing</a:t>
            </a:r>
            <a:endParaRPr lang="en-US" sz="2000" dirty="0"/>
          </a:p>
          <a:p>
            <a:pPr marL="457200" indent="-457200">
              <a:buFont typeface="+mj-lt"/>
              <a:buAutoNum type="arabicPeriod"/>
            </a:pPr>
            <a:r>
              <a:rPr lang="en-US" sz="2400" dirty="0"/>
              <a:t>OEM programs policies into the fuses</a:t>
            </a:r>
          </a:p>
          <a:p>
            <a:pPr marL="1028700" lvl="2" indent="-457200"/>
            <a:r>
              <a:rPr lang="en-US" sz="2000" dirty="0"/>
              <a:t>Verified and/or Measured Boot</a:t>
            </a:r>
          </a:p>
          <a:p>
            <a:pPr marL="1028700" lvl="2" indent="-457200"/>
            <a:r>
              <a:rPr lang="en-US" sz="2000" dirty="0"/>
              <a:t>ACM or IBB verification failure response</a:t>
            </a:r>
          </a:p>
        </p:txBody>
      </p:sp>
    </p:spTree>
    <p:extLst>
      <p:ext uri="{BB962C8B-B14F-4D97-AF65-F5344CB8AC3E}">
        <p14:creationId xmlns:p14="http://schemas.microsoft.com/office/powerpoint/2010/main" val="422454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a:t>
            </a:r>
            <a:r>
              <a:rPr lang="en-US" dirty="0">
                <a:solidFill>
                  <a:schemeClr val="tx1"/>
                </a:solidFill>
                <a:latin typeface="Neo Sans Intel" panose="020B0504020202020204" pitchFamily="34" charset="0"/>
              </a:rPr>
              <a:t>.1 UEFI Security Mechanisms</a:t>
            </a:r>
          </a:p>
        </p:txBody>
      </p:sp>
    </p:spTree>
    <p:extLst>
      <p:ext uri="{BB962C8B-B14F-4D97-AF65-F5344CB8AC3E}">
        <p14:creationId xmlns:p14="http://schemas.microsoft.com/office/powerpoint/2010/main" val="20374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7"/>
          <p:cNvSpPr>
            <a:spLocks noGrp="1"/>
          </p:cNvSpPr>
          <p:nvPr>
            <p:ph type="title"/>
          </p:nvPr>
        </p:nvSpPr>
        <p:spPr>
          <a:xfrm>
            <a:off x="457200" y="231620"/>
            <a:ext cx="8229600" cy="988746"/>
          </a:xfrm>
        </p:spPr>
        <p:txBody>
          <a:bodyPr/>
          <a:lstStyle/>
          <a:p>
            <a:r>
              <a:rPr lang="en-US" dirty="0"/>
              <a:t>Verified vs Measured Boot</a:t>
            </a:r>
          </a:p>
        </p:txBody>
      </p:sp>
      <p:sp>
        <p:nvSpPr>
          <p:cNvPr id="4" name="Rectangle 3"/>
          <p:cNvSpPr/>
          <p:nvPr/>
        </p:nvSpPr>
        <p:spPr>
          <a:xfrm>
            <a:off x="6431977" y="1061127"/>
            <a:ext cx="2102423" cy="307777"/>
          </a:xfrm>
          <a:prstGeom prst="rect">
            <a:avLst/>
          </a:prstGeom>
        </p:spPr>
        <p:txBody>
          <a:bodyPr wrap="square">
            <a:spAutoFit/>
          </a:bodyPr>
          <a:lstStyle/>
          <a:p>
            <a:r>
              <a:rPr lang="en-US" sz="1400" dirty="0"/>
              <a:t>Credit: Monty Wiseman</a:t>
            </a:r>
          </a:p>
        </p:txBody>
      </p:sp>
      <p:sp>
        <p:nvSpPr>
          <p:cNvPr id="6" name="Rectangle: Rounded Corners 5"/>
          <p:cNvSpPr/>
          <p:nvPr/>
        </p:nvSpPr>
        <p:spPr>
          <a:xfrm>
            <a:off x="685800" y="3768881"/>
            <a:ext cx="762000" cy="379673"/>
          </a:xfrm>
          <a:prstGeom prst="roundRect">
            <a:avLst/>
          </a:prstGeom>
          <a:solidFill>
            <a:schemeClr val="accent2">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C00000"/>
                </a:solidFill>
              </a:rPr>
              <a:t>Reset</a:t>
            </a:r>
          </a:p>
        </p:txBody>
      </p:sp>
      <p:sp>
        <p:nvSpPr>
          <p:cNvPr id="5" name="Arrow: Pentagon 4"/>
          <p:cNvSpPr/>
          <p:nvPr/>
        </p:nvSpPr>
        <p:spPr>
          <a:xfrm>
            <a:off x="2057400" y="1905000"/>
            <a:ext cx="2362200" cy="609600"/>
          </a:xfrm>
          <a:prstGeom prst="homePlate">
            <a:avLst/>
          </a:prstGeom>
          <a:solidFill>
            <a:schemeClr val="bg2">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Execute</a:t>
            </a:r>
          </a:p>
        </p:txBody>
      </p:sp>
      <p:sp>
        <p:nvSpPr>
          <p:cNvPr id="12" name="Arrow: Pentagon 11"/>
          <p:cNvSpPr/>
          <p:nvPr/>
        </p:nvSpPr>
        <p:spPr>
          <a:xfrm>
            <a:off x="4419600" y="1903673"/>
            <a:ext cx="2286000" cy="609600"/>
          </a:xfrm>
          <a:prstGeom prst="homePlate">
            <a:avLst/>
          </a:prstGeom>
          <a:solidFill>
            <a:srgbClr val="FF7C80"/>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Execute</a:t>
            </a:r>
            <a:endParaRPr lang="en-US" sz="1200" dirty="0">
              <a:solidFill>
                <a:schemeClr val="tx1"/>
              </a:solidFill>
            </a:endParaRPr>
          </a:p>
        </p:txBody>
      </p:sp>
      <p:sp>
        <p:nvSpPr>
          <p:cNvPr id="13" name="Arrow: Pentagon 12"/>
          <p:cNvSpPr/>
          <p:nvPr/>
        </p:nvSpPr>
        <p:spPr>
          <a:xfrm>
            <a:off x="2057400" y="3647917"/>
            <a:ext cx="2362200" cy="609600"/>
          </a:xfrm>
          <a:prstGeom prst="homePlate">
            <a:avLst/>
          </a:prstGeom>
          <a:solidFill>
            <a:schemeClr val="bg2">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Execute</a:t>
            </a:r>
          </a:p>
        </p:txBody>
      </p:sp>
      <p:sp>
        <p:nvSpPr>
          <p:cNvPr id="14" name="Arrow: Pentagon 13"/>
          <p:cNvSpPr/>
          <p:nvPr/>
        </p:nvSpPr>
        <p:spPr>
          <a:xfrm>
            <a:off x="4419600" y="3696181"/>
            <a:ext cx="2362200" cy="609600"/>
          </a:xfrm>
          <a:prstGeom prst="homePlate">
            <a:avLst/>
          </a:prstGeom>
          <a:solidFill>
            <a:schemeClr val="bg2">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Execute</a:t>
            </a:r>
          </a:p>
        </p:txBody>
      </p:sp>
      <p:sp>
        <p:nvSpPr>
          <p:cNvPr id="15" name="Arrow: Pentagon 14"/>
          <p:cNvSpPr/>
          <p:nvPr/>
        </p:nvSpPr>
        <p:spPr>
          <a:xfrm>
            <a:off x="2057400" y="5649118"/>
            <a:ext cx="2362200" cy="609600"/>
          </a:xfrm>
          <a:prstGeom prst="homePlate">
            <a:avLst/>
          </a:prstGeom>
          <a:solidFill>
            <a:schemeClr val="bg2">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Execute</a:t>
            </a:r>
          </a:p>
        </p:txBody>
      </p:sp>
      <p:sp>
        <p:nvSpPr>
          <p:cNvPr id="16" name="Arrow: Pentagon 15"/>
          <p:cNvSpPr/>
          <p:nvPr/>
        </p:nvSpPr>
        <p:spPr>
          <a:xfrm>
            <a:off x="4419600" y="5661880"/>
            <a:ext cx="2362200" cy="609600"/>
          </a:xfrm>
          <a:prstGeom prst="homePlate">
            <a:avLst/>
          </a:prstGeom>
          <a:solidFill>
            <a:schemeClr val="accent6">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Execute</a:t>
            </a:r>
          </a:p>
        </p:txBody>
      </p:sp>
      <p:sp>
        <p:nvSpPr>
          <p:cNvPr id="17" name="Rectangle: Rounded Corners 16"/>
          <p:cNvSpPr/>
          <p:nvPr/>
        </p:nvSpPr>
        <p:spPr>
          <a:xfrm>
            <a:off x="6724650" y="1903673"/>
            <a:ext cx="666750" cy="609600"/>
          </a:xfrm>
          <a:prstGeom prst="roundRect">
            <a:avLst/>
          </a:prstGeom>
          <a:solidFill>
            <a:srgbClr val="FF7C80"/>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OS/Apps</a:t>
            </a:r>
          </a:p>
        </p:txBody>
      </p:sp>
      <p:sp>
        <p:nvSpPr>
          <p:cNvPr id="23" name="Rectangle: Rounded Corners 22"/>
          <p:cNvSpPr/>
          <p:nvPr/>
        </p:nvSpPr>
        <p:spPr>
          <a:xfrm>
            <a:off x="2905027" y="5767608"/>
            <a:ext cx="1257300" cy="38391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Verify sig</a:t>
            </a:r>
          </a:p>
        </p:txBody>
      </p:sp>
      <p:sp>
        <p:nvSpPr>
          <p:cNvPr id="30" name="Arrow: U-Turn 29"/>
          <p:cNvSpPr/>
          <p:nvPr/>
        </p:nvSpPr>
        <p:spPr>
          <a:xfrm>
            <a:off x="6429375" y="3310354"/>
            <a:ext cx="565314" cy="431544"/>
          </a:xfrm>
          <a:prstGeom prst="uturnArrow">
            <a:avLst>
              <a:gd name="adj1" fmla="val 25000"/>
              <a:gd name="adj2" fmla="val 25000"/>
              <a:gd name="adj3" fmla="val 25000"/>
              <a:gd name="adj4" fmla="val 43750"/>
              <a:gd name="adj5" fmla="val 75000"/>
            </a:avLst>
          </a:prstGeom>
          <a:solidFill>
            <a:schemeClr val="bg2">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Arrow: U-Turn 25"/>
          <p:cNvSpPr/>
          <p:nvPr/>
        </p:nvSpPr>
        <p:spPr>
          <a:xfrm>
            <a:off x="4048125" y="5291554"/>
            <a:ext cx="579120" cy="431544"/>
          </a:xfrm>
          <a:prstGeom prst="uturnArrow">
            <a:avLst>
              <a:gd name="adj1" fmla="val 25000"/>
              <a:gd name="adj2" fmla="val 25000"/>
              <a:gd name="adj3" fmla="val 25000"/>
              <a:gd name="adj4" fmla="val 43750"/>
              <a:gd name="adj5" fmla="val 75000"/>
            </a:avLst>
          </a:prstGeom>
          <a:solidFill>
            <a:schemeClr val="bg2">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Arrow: U-Turn 26"/>
          <p:cNvSpPr/>
          <p:nvPr/>
        </p:nvSpPr>
        <p:spPr>
          <a:xfrm>
            <a:off x="6362700" y="5317210"/>
            <a:ext cx="631989" cy="431544"/>
          </a:xfrm>
          <a:prstGeom prst="uturnArrow">
            <a:avLst>
              <a:gd name="adj1" fmla="val 25000"/>
              <a:gd name="adj2" fmla="val 25000"/>
              <a:gd name="adj3" fmla="val 25000"/>
              <a:gd name="adj4" fmla="val 43750"/>
              <a:gd name="adj5" fmla="val 75000"/>
            </a:avLst>
          </a:prstGeom>
          <a:solidFill>
            <a:schemeClr val="bg2">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Arrow: U-Turn 28"/>
          <p:cNvSpPr/>
          <p:nvPr/>
        </p:nvSpPr>
        <p:spPr>
          <a:xfrm>
            <a:off x="3990975" y="3310354"/>
            <a:ext cx="571500" cy="431544"/>
          </a:xfrm>
          <a:prstGeom prst="uturnArrow">
            <a:avLst>
              <a:gd name="adj1" fmla="val 25000"/>
              <a:gd name="adj2" fmla="val 25000"/>
              <a:gd name="adj3" fmla="val 25000"/>
              <a:gd name="adj4" fmla="val 43750"/>
              <a:gd name="adj5" fmla="val 75000"/>
            </a:avLst>
          </a:prstGeom>
          <a:solidFill>
            <a:schemeClr val="bg2">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Rectangle 38"/>
          <p:cNvSpPr/>
          <p:nvPr/>
        </p:nvSpPr>
        <p:spPr>
          <a:xfrm>
            <a:off x="3295650" y="4688239"/>
            <a:ext cx="535315" cy="298515"/>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TPM</a:t>
            </a:r>
          </a:p>
        </p:txBody>
      </p:sp>
      <p:sp>
        <p:nvSpPr>
          <p:cNvPr id="44" name="Rectangle 43"/>
          <p:cNvSpPr/>
          <p:nvPr/>
        </p:nvSpPr>
        <p:spPr>
          <a:xfrm>
            <a:off x="91440" y="1147346"/>
            <a:ext cx="1965960" cy="338554"/>
          </a:xfrm>
          <a:prstGeom prst="rect">
            <a:avLst/>
          </a:prstGeom>
        </p:spPr>
        <p:txBody>
          <a:bodyPr wrap="square">
            <a:spAutoFit/>
          </a:bodyPr>
          <a:lstStyle/>
          <a:p>
            <a:pPr algn="ctr"/>
            <a:r>
              <a:rPr lang="en-US" sz="1600" b="1" dirty="0"/>
              <a:t>Legacy Boot</a:t>
            </a:r>
          </a:p>
        </p:txBody>
      </p:sp>
      <p:sp>
        <p:nvSpPr>
          <p:cNvPr id="45" name="Rectangle 44"/>
          <p:cNvSpPr/>
          <p:nvPr/>
        </p:nvSpPr>
        <p:spPr>
          <a:xfrm>
            <a:off x="457199" y="2953442"/>
            <a:ext cx="1590675" cy="338554"/>
          </a:xfrm>
          <a:prstGeom prst="rect">
            <a:avLst/>
          </a:prstGeom>
        </p:spPr>
        <p:txBody>
          <a:bodyPr wrap="square">
            <a:spAutoFit/>
          </a:bodyPr>
          <a:lstStyle/>
          <a:p>
            <a:pPr algn="ctr"/>
            <a:r>
              <a:rPr lang="en-US" sz="1600" b="1" dirty="0"/>
              <a:t>Measured Boot</a:t>
            </a:r>
          </a:p>
        </p:txBody>
      </p:sp>
      <p:sp>
        <p:nvSpPr>
          <p:cNvPr id="46" name="Rectangle 45"/>
          <p:cNvSpPr/>
          <p:nvPr/>
        </p:nvSpPr>
        <p:spPr>
          <a:xfrm>
            <a:off x="304800" y="4809275"/>
            <a:ext cx="1664734" cy="338554"/>
          </a:xfrm>
          <a:prstGeom prst="rect">
            <a:avLst/>
          </a:prstGeom>
        </p:spPr>
        <p:txBody>
          <a:bodyPr wrap="square">
            <a:spAutoFit/>
          </a:bodyPr>
          <a:lstStyle/>
          <a:p>
            <a:pPr algn="ctr"/>
            <a:r>
              <a:rPr lang="en-US" sz="1600" b="1" dirty="0"/>
              <a:t>Verified Boot</a:t>
            </a:r>
          </a:p>
        </p:txBody>
      </p:sp>
      <p:sp>
        <p:nvSpPr>
          <p:cNvPr id="48" name="Rectangle 47"/>
          <p:cNvSpPr/>
          <p:nvPr/>
        </p:nvSpPr>
        <p:spPr>
          <a:xfrm>
            <a:off x="1329690" y="1557655"/>
            <a:ext cx="1965960" cy="276999"/>
          </a:xfrm>
          <a:prstGeom prst="rect">
            <a:avLst/>
          </a:prstGeom>
        </p:spPr>
        <p:txBody>
          <a:bodyPr wrap="square">
            <a:spAutoFit/>
          </a:bodyPr>
          <a:lstStyle/>
          <a:p>
            <a:pPr algn="ctr"/>
            <a:r>
              <a:rPr lang="en-US" sz="1200" dirty="0"/>
              <a:t>Assumption</a:t>
            </a:r>
          </a:p>
        </p:txBody>
      </p:sp>
      <p:sp>
        <p:nvSpPr>
          <p:cNvPr id="50" name="Rectangle: Rounded Corners 49"/>
          <p:cNvSpPr/>
          <p:nvPr/>
        </p:nvSpPr>
        <p:spPr>
          <a:xfrm>
            <a:off x="6800850" y="3705193"/>
            <a:ext cx="666750" cy="609600"/>
          </a:xfrm>
          <a:prstGeom prst="roundRect">
            <a:avLst/>
          </a:prstGeom>
          <a:solidFill>
            <a:schemeClr val="accent6">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OS/Apps</a:t>
            </a:r>
          </a:p>
        </p:txBody>
      </p:sp>
      <p:sp>
        <p:nvSpPr>
          <p:cNvPr id="52" name="Rectangle: Rounded Corners 51"/>
          <p:cNvSpPr/>
          <p:nvPr/>
        </p:nvSpPr>
        <p:spPr>
          <a:xfrm>
            <a:off x="6800850" y="5657066"/>
            <a:ext cx="666750" cy="609600"/>
          </a:xfrm>
          <a:prstGeom prst="roundRect">
            <a:avLst/>
          </a:prstGeom>
          <a:solidFill>
            <a:schemeClr val="accent6">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OS/Apps</a:t>
            </a:r>
          </a:p>
        </p:txBody>
      </p:sp>
      <p:sp>
        <p:nvSpPr>
          <p:cNvPr id="53" name="Rectangle 52"/>
          <p:cNvSpPr/>
          <p:nvPr/>
        </p:nvSpPr>
        <p:spPr>
          <a:xfrm>
            <a:off x="2255520" y="5227779"/>
            <a:ext cx="1965960" cy="338554"/>
          </a:xfrm>
          <a:prstGeom prst="rect">
            <a:avLst/>
          </a:prstGeom>
        </p:spPr>
        <p:txBody>
          <a:bodyPr wrap="square">
            <a:spAutoFit/>
          </a:bodyPr>
          <a:lstStyle/>
          <a:p>
            <a:pPr algn="ctr"/>
            <a:r>
              <a:rPr lang="en-US" sz="1600" dirty="0"/>
              <a:t>Check signatures</a:t>
            </a:r>
          </a:p>
        </p:txBody>
      </p:sp>
      <p:cxnSp>
        <p:nvCxnSpPr>
          <p:cNvPr id="56" name="Straight Arrow Connector 55"/>
          <p:cNvCxnSpPr>
            <a:stCxn id="49" idx="2"/>
            <a:endCxn id="39" idx="0"/>
          </p:cNvCxnSpPr>
          <p:nvPr/>
        </p:nvCxnSpPr>
        <p:spPr>
          <a:xfrm>
            <a:off x="3562350" y="4170325"/>
            <a:ext cx="958" cy="51791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0" idx="0"/>
            <a:endCxn id="63" idx="1"/>
          </p:cNvCxnSpPr>
          <p:nvPr/>
        </p:nvCxnSpPr>
        <p:spPr>
          <a:xfrm flipV="1">
            <a:off x="7134225" y="3360743"/>
            <a:ext cx="455752" cy="34445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7589977" y="2668245"/>
            <a:ext cx="1401624" cy="1384995"/>
          </a:xfrm>
          <a:prstGeom prst="rect">
            <a:avLst/>
          </a:prstGeom>
        </p:spPr>
        <p:txBody>
          <a:bodyPr wrap="square">
            <a:spAutoFit/>
          </a:bodyPr>
          <a:lstStyle/>
          <a:p>
            <a:pPr algn="ctr"/>
            <a:r>
              <a:rPr lang="en-US" sz="1200" b="1" dirty="0"/>
              <a:t>Check measurements (attestation)</a:t>
            </a:r>
          </a:p>
          <a:p>
            <a:pPr algn="ctr"/>
            <a:r>
              <a:rPr lang="en-US" sz="1200" dirty="0"/>
              <a:t>TPM signs “measurements” used to verify against manifest</a:t>
            </a:r>
          </a:p>
        </p:txBody>
      </p:sp>
      <p:sp>
        <p:nvSpPr>
          <p:cNvPr id="47" name="Rectangle: Rounded Corners 46"/>
          <p:cNvSpPr/>
          <p:nvPr/>
        </p:nvSpPr>
        <p:spPr>
          <a:xfrm>
            <a:off x="5257800" y="5784329"/>
            <a:ext cx="1257300" cy="38391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Verify sig</a:t>
            </a:r>
          </a:p>
        </p:txBody>
      </p:sp>
      <p:sp>
        <p:nvSpPr>
          <p:cNvPr id="49" name="Rectangle: Rounded Corners 48"/>
          <p:cNvSpPr/>
          <p:nvPr/>
        </p:nvSpPr>
        <p:spPr>
          <a:xfrm>
            <a:off x="2933700" y="3786408"/>
            <a:ext cx="1257300" cy="38391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“Measure”</a:t>
            </a:r>
          </a:p>
        </p:txBody>
      </p:sp>
      <p:sp>
        <p:nvSpPr>
          <p:cNvPr id="51" name="Rectangle: Rounded Corners 50"/>
          <p:cNvSpPr/>
          <p:nvPr/>
        </p:nvSpPr>
        <p:spPr>
          <a:xfrm>
            <a:off x="5295900" y="3776981"/>
            <a:ext cx="1257300" cy="38391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“Measure”</a:t>
            </a:r>
          </a:p>
        </p:txBody>
      </p:sp>
      <p:sp>
        <p:nvSpPr>
          <p:cNvPr id="54" name="Rectangle 53"/>
          <p:cNvSpPr/>
          <p:nvPr/>
        </p:nvSpPr>
        <p:spPr>
          <a:xfrm>
            <a:off x="5713085" y="4681954"/>
            <a:ext cx="535315" cy="298515"/>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TPM</a:t>
            </a:r>
          </a:p>
        </p:txBody>
      </p:sp>
      <p:cxnSp>
        <p:nvCxnSpPr>
          <p:cNvPr id="58" name="Straight Arrow Connector 57"/>
          <p:cNvCxnSpPr/>
          <p:nvPr/>
        </p:nvCxnSpPr>
        <p:spPr>
          <a:xfrm>
            <a:off x="5943600" y="4148554"/>
            <a:ext cx="958" cy="51791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6867427" y="4681954"/>
            <a:ext cx="535315" cy="298515"/>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TPM</a:t>
            </a:r>
          </a:p>
        </p:txBody>
      </p:sp>
      <p:cxnSp>
        <p:nvCxnSpPr>
          <p:cNvPr id="60" name="Straight Arrow Connector 59"/>
          <p:cNvCxnSpPr>
            <a:stCxn id="59" idx="0"/>
            <a:endCxn id="50" idx="2"/>
          </p:cNvCxnSpPr>
          <p:nvPr/>
        </p:nvCxnSpPr>
        <p:spPr>
          <a:xfrm flipH="1" flipV="1">
            <a:off x="7134225" y="4314793"/>
            <a:ext cx="860" cy="36716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Arrow: Right 68"/>
          <p:cNvSpPr/>
          <p:nvPr/>
        </p:nvSpPr>
        <p:spPr>
          <a:xfrm>
            <a:off x="1510154" y="3843754"/>
            <a:ext cx="461521" cy="217608"/>
          </a:xfrm>
          <a:prstGeom prst="rightArrow">
            <a:avLst/>
          </a:prstGeom>
          <a:solidFill>
            <a:schemeClr val="bg2">
              <a:lumMod val="75000"/>
            </a:schemeClr>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Rounded Corners 69"/>
          <p:cNvSpPr/>
          <p:nvPr/>
        </p:nvSpPr>
        <p:spPr>
          <a:xfrm>
            <a:off x="699990" y="5748754"/>
            <a:ext cx="762000" cy="379673"/>
          </a:xfrm>
          <a:prstGeom prst="roundRect">
            <a:avLst/>
          </a:prstGeom>
          <a:solidFill>
            <a:schemeClr val="accent2">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C00000"/>
                </a:solidFill>
              </a:rPr>
              <a:t>Reset</a:t>
            </a:r>
          </a:p>
        </p:txBody>
      </p:sp>
      <p:sp>
        <p:nvSpPr>
          <p:cNvPr id="71" name="Arrow: Right 70"/>
          <p:cNvSpPr/>
          <p:nvPr/>
        </p:nvSpPr>
        <p:spPr>
          <a:xfrm>
            <a:off x="1524344" y="5823627"/>
            <a:ext cx="461521" cy="217608"/>
          </a:xfrm>
          <a:prstGeom prst="rightArrow">
            <a:avLst/>
          </a:prstGeom>
          <a:solidFill>
            <a:schemeClr val="bg2">
              <a:lumMod val="75000"/>
            </a:schemeClr>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Rounded Corners 73"/>
          <p:cNvSpPr/>
          <p:nvPr/>
        </p:nvSpPr>
        <p:spPr>
          <a:xfrm>
            <a:off x="685800" y="2019300"/>
            <a:ext cx="762000" cy="379673"/>
          </a:xfrm>
          <a:prstGeom prst="roundRect">
            <a:avLst/>
          </a:prstGeom>
          <a:solidFill>
            <a:schemeClr val="accent2">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C00000"/>
                </a:solidFill>
              </a:rPr>
              <a:t>Reset</a:t>
            </a:r>
          </a:p>
        </p:txBody>
      </p:sp>
      <p:sp>
        <p:nvSpPr>
          <p:cNvPr id="75" name="Arrow: Right 74"/>
          <p:cNvSpPr/>
          <p:nvPr/>
        </p:nvSpPr>
        <p:spPr>
          <a:xfrm>
            <a:off x="1510154" y="2094173"/>
            <a:ext cx="461521" cy="217608"/>
          </a:xfrm>
          <a:prstGeom prst="rightArrow">
            <a:avLst/>
          </a:prstGeom>
          <a:solidFill>
            <a:schemeClr val="bg2">
              <a:lumMod val="75000"/>
            </a:schemeClr>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7543800" y="4267200"/>
            <a:ext cx="1401624" cy="1015663"/>
          </a:xfrm>
          <a:prstGeom prst="rect">
            <a:avLst/>
          </a:prstGeom>
        </p:spPr>
        <p:txBody>
          <a:bodyPr wrap="square">
            <a:spAutoFit/>
          </a:bodyPr>
          <a:lstStyle/>
          <a:p>
            <a:pPr algn="ctr"/>
            <a:r>
              <a:rPr lang="en-US" sz="1200" b="1" dirty="0"/>
              <a:t>Decrypt secrets (unseal)</a:t>
            </a:r>
          </a:p>
          <a:p>
            <a:pPr algn="ctr"/>
            <a:r>
              <a:rPr lang="en-US" sz="1200" dirty="0"/>
              <a:t>TPM decrypts secrets to OS (e.g. FDE key)</a:t>
            </a:r>
          </a:p>
        </p:txBody>
      </p:sp>
    </p:spTree>
    <p:extLst>
      <p:ext uri="{BB962C8B-B14F-4D97-AF65-F5344CB8AC3E}">
        <p14:creationId xmlns:p14="http://schemas.microsoft.com/office/powerpoint/2010/main" val="1238541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Hardware Based</a:t>
            </a:r>
            <a:br>
              <a:rPr lang="en-US" dirty="0"/>
            </a:br>
            <a:r>
              <a:rPr lang="en-US" dirty="0">
                <a:solidFill>
                  <a:schemeClr val="tx1"/>
                </a:solidFill>
                <a:latin typeface="Neo Sans Intel" panose="020B0504020202020204" pitchFamily="34" charset="0"/>
              </a:rPr>
              <a:t>System Firmware Update</a:t>
            </a:r>
          </a:p>
        </p:txBody>
      </p:sp>
    </p:spTree>
    <p:extLst>
      <p:ext uri="{BB962C8B-B14F-4D97-AF65-F5344CB8AC3E}">
        <p14:creationId xmlns:p14="http://schemas.microsoft.com/office/powerpoint/2010/main" val="34011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Example: Intel</a:t>
            </a:r>
            <a:r>
              <a:rPr lang="en-US" dirty="0">
                <a:latin typeface="Times New Roman" panose="02020603050405020304" pitchFamily="18" charset="0"/>
                <a:cs typeface="Times New Roman" panose="02020603050405020304" pitchFamily="18" charset="0"/>
              </a:rPr>
              <a:t>®</a:t>
            </a:r>
            <a:r>
              <a:rPr lang="en-US" dirty="0"/>
              <a:t> BIOS Guard</a:t>
            </a:r>
          </a:p>
        </p:txBody>
      </p:sp>
      <p:sp>
        <p:nvSpPr>
          <p:cNvPr id="4" name="Rectangle 3"/>
          <p:cNvSpPr/>
          <p:nvPr/>
        </p:nvSpPr>
        <p:spPr>
          <a:xfrm>
            <a:off x="457200" y="6029980"/>
            <a:ext cx="8229600" cy="523220"/>
          </a:xfrm>
          <a:prstGeom prst="rect">
            <a:avLst/>
          </a:prstGeom>
        </p:spPr>
        <p:txBody>
          <a:bodyPr wrap="square">
            <a:spAutoFit/>
          </a:bodyPr>
          <a:lstStyle/>
          <a:p>
            <a:r>
              <a:rPr lang="en-US" sz="1400" dirty="0"/>
              <a:t>Source: </a:t>
            </a:r>
            <a:r>
              <a:rPr lang="en-US" sz="1400" dirty="0">
                <a:hlinkClick r:id="rId3"/>
              </a:rPr>
              <a:t>http://www.intel.com/content/dam/www/public/us/en/documents/white-papers/security-technologies-4th-gen-core-retail-paper.pdf</a:t>
            </a:r>
            <a:r>
              <a:rPr lang="en-US" sz="1400" dirty="0"/>
              <a:t> </a:t>
            </a:r>
          </a:p>
        </p:txBody>
      </p:sp>
      <p:sp>
        <p:nvSpPr>
          <p:cNvPr id="5" name="Rectangle 4"/>
          <p:cNvSpPr/>
          <p:nvPr/>
        </p:nvSpPr>
        <p:spPr>
          <a:xfrm>
            <a:off x="2057400" y="1143000"/>
            <a:ext cx="2514600" cy="1008305"/>
          </a:xfrm>
          <a:prstGeom prst="rect">
            <a:avLst/>
          </a:prstGeom>
          <a:solidFill>
            <a:schemeClr val="accent1"/>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OEM signed updated package </a:t>
            </a:r>
          </a:p>
        </p:txBody>
      </p:sp>
      <p:sp>
        <p:nvSpPr>
          <p:cNvPr id="6" name="Rectangle 5"/>
          <p:cNvSpPr/>
          <p:nvPr/>
        </p:nvSpPr>
        <p:spPr>
          <a:xfrm>
            <a:off x="2819400" y="2502906"/>
            <a:ext cx="1676400" cy="1306863"/>
          </a:xfrm>
          <a:prstGeom prst="rect">
            <a:avLst/>
          </a:prstGeom>
          <a:solidFill>
            <a:schemeClr val="accent1"/>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SMM</a:t>
            </a:r>
          </a:p>
        </p:txBody>
      </p:sp>
      <p:sp>
        <p:nvSpPr>
          <p:cNvPr id="8" name="Rectangle 7"/>
          <p:cNvSpPr/>
          <p:nvPr/>
        </p:nvSpPr>
        <p:spPr>
          <a:xfrm>
            <a:off x="5334000" y="3797909"/>
            <a:ext cx="1981200" cy="866056"/>
          </a:xfrm>
          <a:prstGeom prst="rect">
            <a:avLst/>
          </a:prstGeom>
          <a:solidFill>
            <a:schemeClr val="accent1"/>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Flash control hardware</a:t>
            </a:r>
          </a:p>
        </p:txBody>
      </p:sp>
      <p:sp>
        <p:nvSpPr>
          <p:cNvPr id="9" name="Rectangle 8"/>
          <p:cNvSpPr/>
          <p:nvPr/>
        </p:nvSpPr>
        <p:spPr>
          <a:xfrm>
            <a:off x="1676400" y="2376402"/>
            <a:ext cx="914400" cy="613103"/>
          </a:xfrm>
          <a:prstGeom prst="rect">
            <a:avLst/>
          </a:prstGeom>
          <a:solidFill>
            <a:schemeClr val="accent1"/>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BIOS</a:t>
            </a:r>
          </a:p>
        </p:txBody>
      </p:sp>
      <p:sp>
        <p:nvSpPr>
          <p:cNvPr id="10" name="Rectangle 9"/>
          <p:cNvSpPr/>
          <p:nvPr/>
        </p:nvSpPr>
        <p:spPr>
          <a:xfrm>
            <a:off x="5181600" y="1232959"/>
            <a:ext cx="2743200" cy="1066804"/>
          </a:xfrm>
          <a:prstGeom prst="rect">
            <a:avLst/>
          </a:prstGeom>
          <a:solidFill>
            <a:schemeClr val="accent2">
              <a:lumMod val="40000"/>
              <a:lumOff val="60000"/>
            </a:schemeClr>
          </a:solidFill>
          <a:ln>
            <a:solidFill>
              <a:schemeClr val="accent1">
                <a:shade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BIOS Guard runs in </a:t>
            </a:r>
          </a:p>
          <a:p>
            <a:pPr algn="ctr"/>
            <a:r>
              <a:rPr lang="en-US" dirty="0"/>
              <a:t>AC-RAM for this function</a:t>
            </a:r>
          </a:p>
        </p:txBody>
      </p:sp>
      <p:sp>
        <p:nvSpPr>
          <p:cNvPr id="11" name="Rectangle 10"/>
          <p:cNvSpPr/>
          <p:nvPr/>
        </p:nvSpPr>
        <p:spPr>
          <a:xfrm>
            <a:off x="5486400" y="2622201"/>
            <a:ext cx="1752600" cy="905969"/>
          </a:xfrm>
          <a:prstGeom prst="rect">
            <a:avLst/>
          </a:prstGeom>
          <a:solidFill>
            <a:schemeClr val="accent2">
              <a:lumMod val="40000"/>
              <a:lumOff val="60000"/>
            </a:schemeClr>
          </a:solidFill>
          <a:ln>
            <a:solidFill>
              <a:schemeClr val="accent1">
                <a:shade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Enable-able only by BIOS Guard enforced by HW</a:t>
            </a:r>
          </a:p>
        </p:txBody>
      </p:sp>
      <p:sp>
        <p:nvSpPr>
          <p:cNvPr id="12" name="Flowchart: Magnetic Disk 11"/>
          <p:cNvSpPr/>
          <p:nvPr/>
        </p:nvSpPr>
        <p:spPr>
          <a:xfrm>
            <a:off x="2362200" y="4572000"/>
            <a:ext cx="1524000" cy="1320225"/>
          </a:xfrm>
          <a:prstGeom prst="flowChartMagneticDisk">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SPI Flash with BIOS</a:t>
            </a:r>
          </a:p>
        </p:txBody>
      </p:sp>
      <p:cxnSp>
        <p:nvCxnSpPr>
          <p:cNvPr id="13" name="Straight Connector 12"/>
          <p:cNvCxnSpPr/>
          <p:nvPr/>
        </p:nvCxnSpPr>
        <p:spPr>
          <a:xfrm>
            <a:off x="3314700" y="2151305"/>
            <a:ext cx="0" cy="83820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009900" y="2875923"/>
            <a:ext cx="1447800" cy="875582"/>
          </a:xfrm>
          <a:prstGeom prst="rect">
            <a:avLst/>
          </a:prstGeom>
          <a:solidFill>
            <a:schemeClr val="accent2">
              <a:lumMod val="40000"/>
              <a:lumOff val="60000"/>
            </a:schemeClr>
          </a:solidFill>
          <a:ln>
            <a:solidFill>
              <a:schemeClr val="accent1">
                <a:shade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BIOS Guard update agent</a:t>
            </a:r>
          </a:p>
        </p:txBody>
      </p:sp>
      <p:cxnSp>
        <p:nvCxnSpPr>
          <p:cNvPr id="15" name="Straight Arrow Connector 14"/>
          <p:cNvCxnSpPr>
            <a:endCxn id="14" idx="1"/>
          </p:cNvCxnSpPr>
          <p:nvPr/>
        </p:nvCxnSpPr>
        <p:spPr>
          <a:xfrm>
            <a:off x="2362200" y="2989505"/>
            <a:ext cx="647700" cy="32420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8" idx="1"/>
          </p:cNvCxnSpPr>
          <p:nvPr/>
        </p:nvCxnSpPr>
        <p:spPr>
          <a:xfrm>
            <a:off x="4343400" y="3684328"/>
            <a:ext cx="990600" cy="54660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4629150" y="2989505"/>
            <a:ext cx="857250" cy="850375"/>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4495800" y="1876204"/>
            <a:ext cx="685800" cy="99972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Lightning Bolt 18"/>
          <p:cNvSpPr/>
          <p:nvPr/>
        </p:nvSpPr>
        <p:spPr>
          <a:xfrm flipH="1">
            <a:off x="3974306" y="4731491"/>
            <a:ext cx="1309688" cy="467814"/>
          </a:xfrm>
          <a:prstGeom prst="lightningBol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Arrow: Right 19"/>
          <p:cNvSpPr/>
          <p:nvPr/>
        </p:nvSpPr>
        <p:spPr>
          <a:xfrm rot="5400000">
            <a:off x="2740082" y="3896779"/>
            <a:ext cx="716207" cy="633773"/>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557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SMM BIOS Update Trust Boundary</a:t>
            </a:r>
          </a:p>
        </p:txBody>
      </p:sp>
      <p:sp>
        <p:nvSpPr>
          <p:cNvPr id="8" name="Content Placeholder 7"/>
          <p:cNvSpPr>
            <a:spLocks noGrp="1"/>
          </p:cNvSpPr>
          <p:nvPr>
            <p:ph idx="1"/>
          </p:nvPr>
        </p:nvSpPr>
        <p:spPr>
          <a:xfrm>
            <a:off x="457200" y="1233194"/>
            <a:ext cx="8229600" cy="5320006"/>
          </a:xfrm>
        </p:spPr>
        <p:txBody>
          <a:bodyPr>
            <a:normAutofit/>
          </a:bodyPr>
          <a:lstStyle/>
          <a:p>
            <a:pPr marL="457200" indent="-457200">
              <a:buFont typeface="Arial" panose="020B0604020202020204" pitchFamily="34" charset="0"/>
              <a:buChar char="•"/>
            </a:pPr>
            <a:r>
              <a:rPr lang="en-US" sz="2400" dirty="0"/>
              <a:t>For runtime BIOS Update (e.g. on server platforms), all complex SMI handlers code is in the trust boundary of the firmware update</a:t>
            </a:r>
          </a:p>
          <a:p>
            <a:pPr marL="457200" indent="-457200">
              <a:buFont typeface="Arial" panose="020B0604020202020204" pitchFamily="34" charset="0"/>
              <a:buChar char="•"/>
            </a:pPr>
            <a:r>
              <a:rPr lang="en-US" sz="2400" dirty="0"/>
              <a:t>Different systems have different SMI handlers which makes it difficult to ensure consistent security level of SMI code across all system and security level of firmware update</a:t>
            </a:r>
          </a:p>
          <a:p>
            <a:pPr marL="457200" indent="-457200">
              <a:buFont typeface="Arial" panose="020B0604020202020204" pitchFamily="34" charset="0"/>
              <a:buChar char="•"/>
            </a:pPr>
            <a:r>
              <a:rPr lang="en-US" sz="2400" dirty="0"/>
              <a:t>BIOS Guard reduces SMI handler attack surface, using one signed BIOS Guard authenticated code module (ACM)</a:t>
            </a:r>
          </a:p>
          <a:p>
            <a:pPr marL="457200" indent="-457200">
              <a:buFont typeface="Arial" panose="020B0604020202020204" pitchFamily="34" charset="0"/>
              <a:buChar char="•"/>
            </a:pPr>
            <a:r>
              <a:rPr lang="en-US" sz="2400" dirty="0"/>
              <a:t>Platforms enabling BIOS Guard only need to use one module for a given processor generation</a:t>
            </a:r>
          </a:p>
        </p:txBody>
      </p:sp>
    </p:spTree>
    <p:extLst>
      <p:ext uri="{BB962C8B-B14F-4D97-AF65-F5344CB8AC3E}">
        <p14:creationId xmlns:p14="http://schemas.microsoft.com/office/powerpoint/2010/main" val="3654473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Trust Boundary with BIOS Guard</a:t>
            </a:r>
          </a:p>
        </p:txBody>
      </p:sp>
      <p:sp>
        <p:nvSpPr>
          <p:cNvPr id="5" name="Rectangle 4"/>
          <p:cNvSpPr/>
          <p:nvPr/>
        </p:nvSpPr>
        <p:spPr>
          <a:xfrm>
            <a:off x="1371600" y="4800600"/>
            <a:ext cx="4800600" cy="1600200"/>
          </a:xfrm>
          <a:prstGeom prst="rect">
            <a:avLst/>
          </a:prstGeom>
          <a:noFill/>
          <a:ln w="38100">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BIOS Guard Based </a:t>
            </a:r>
          </a:p>
          <a:p>
            <a:pPr algn="ctr"/>
            <a:r>
              <a:rPr lang="en-US" dirty="0">
                <a:solidFill>
                  <a:schemeClr val="tx1"/>
                </a:solidFill>
              </a:rPr>
              <a:t>System Firmware Update Trust Boundary</a:t>
            </a:r>
          </a:p>
        </p:txBody>
      </p:sp>
      <p:sp>
        <p:nvSpPr>
          <p:cNvPr id="6" name="Rectangle 5"/>
          <p:cNvSpPr/>
          <p:nvPr/>
        </p:nvSpPr>
        <p:spPr>
          <a:xfrm>
            <a:off x="1371600" y="1219200"/>
            <a:ext cx="6934200" cy="2286000"/>
          </a:xfrm>
          <a:prstGeom prst="rect">
            <a:avLst/>
          </a:prstGeom>
          <a:noFill/>
          <a:ln w="38100">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SMM Based </a:t>
            </a:r>
          </a:p>
          <a:p>
            <a:pPr algn="ctr"/>
            <a:r>
              <a:rPr lang="en-US" dirty="0">
                <a:solidFill>
                  <a:schemeClr val="tx1"/>
                </a:solidFill>
              </a:rPr>
              <a:t>System Firmware Update Trust Boundary</a:t>
            </a:r>
          </a:p>
        </p:txBody>
      </p:sp>
      <p:sp>
        <p:nvSpPr>
          <p:cNvPr id="9" name="Rectangle 8"/>
          <p:cNvSpPr/>
          <p:nvPr/>
        </p:nvSpPr>
        <p:spPr>
          <a:xfrm>
            <a:off x="1728787" y="2117888"/>
            <a:ext cx="2538413" cy="930111"/>
          </a:xfrm>
          <a:prstGeom prst="rect">
            <a:avLst/>
          </a:prstGeom>
          <a:solidFill>
            <a:srgbClr val="FFC000"/>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All BIOS until SMM lockdown</a:t>
            </a:r>
          </a:p>
        </p:txBody>
      </p:sp>
      <p:sp>
        <p:nvSpPr>
          <p:cNvPr id="10" name="Rectangle 9"/>
          <p:cNvSpPr/>
          <p:nvPr/>
        </p:nvSpPr>
        <p:spPr>
          <a:xfrm>
            <a:off x="4953000" y="2133600"/>
            <a:ext cx="2695575" cy="914400"/>
          </a:xfrm>
          <a:prstGeom prst="rect">
            <a:avLst/>
          </a:prstGeom>
          <a:solidFill>
            <a:srgbClr val="FF0000"/>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2133600" y="5562600"/>
            <a:ext cx="1524000" cy="685800"/>
          </a:xfrm>
          <a:prstGeom prst="rect">
            <a:avLst/>
          </a:prstGeom>
          <a:solidFill>
            <a:srgbClr val="FFC000"/>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Early BIOS</a:t>
            </a:r>
          </a:p>
        </p:txBody>
      </p:sp>
      <p:sp>
        <p:nvSpPr>
          <p:cNvPr id="12" name="Rectangle 11"/>
          <p:cNvSpPr/>
          <p:nvPr/>
        </p:nvSpPr>
        <p:spPr>
          <a:xfrm>
            <a:off x="3924300" y="5562600"/>
            <a:ext cx="1524000" cy="685800"/>
          </a:xfrm>
          <a:prstGeom prst="rect">
            <a:avLst/>
          </a:prstGeom>
          <a:solidFill>
            <a:schemeClr val="accent3"/>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BIOS Guard module</a:t>
            </a:r>
          </a:p>
        </p:txBody>
      </p:sp>
      <p:sp>
        <p:nvSpPr>
          <p:cNvPr id="13" name="Rectangle 12"/>
          <p:cNvSpPr/>
          <p:nvPr/>
        </p:nvSpPr>
        <p:spPr>
          <a:xfrm>
            <a:off x="5105400" y="2286000"/>
            <a:ext cx="2695575" cy="914400"/>
          </a:xfrm>
          <a:prstGeom prst="rect">
            <a:avLst/>
          </a:prstGeom>
          <a:solidFill>
            <a:srgbClr val="FF0000"/>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5257800" y="2438400"/>
            <a:ext cx="2695575" cy="914400"/>
          </a:xfrm>
          <a:prstGeom prst="rect">
            <a:avLst/>
          </a:prstGeom>
          <a:solidFill>
            <a:srgbClr val="FF0000"/>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All SMI handlers</a:t>
            </a:r>
            <a:endParaRPr lang="en-US" sz="2400" dirty="0">
              <a:solidFill>
                <a:schemeClr val="tx1"/>
              </a:solidFill>
            </a:endParaRPr>
          </a:p>
          <a:p>
            <a:pPr algn="ctr"/>
            <a:r>
              <a:rPr lang="en-US" dirty="0">
                <a:solidFill>
                  <a:schemeClr val="tx1"/>
                </a:solidFill>
              </a:rPr>
              <a:t>(vary between platforms)</a:t>
            </a:r>
          </a:p>
        </p:txBody>
      </p:sp>
      <p:sp>
        <p:nvSpPr>
          <p:cNvPr id="15" name="Arrow: Right 14"/>
          <p:cNvSpPr/>
          <p:nvPr/>
        </p:nvSpPr>
        <p:spPr>
          <a:xfrm rot="5400000">
            <a:off x="1757084" y="3805515"/>
            <a:ext cx="929603" cy="633773"/>
          </a:xfrm>
          <a:prstGeom prst="rightArrow">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895600" y="3685306"/>
            <a:ext cx="5307807" cy="830997"/>
          </a:xfrm>
          <a:prstGeom prst="rect">
            <a:avLst/>
          </a:prstGeom>
          <a:noFill/>
        </p:spPr>
        <p:txBody>
          <a:bodyPr wrap="square" rtlCol="0">
            <a:spAutoFit/>
          </a:bodyPr>
          <a:lstStyle/>
          <a:p>
            <a:r>
              <a:rPr lang="en-US" sz="1600" dirty="0">
                <a:latin typeface="Neo Sans Intel"/>
                <a:cs typeface="Neo Sans Intel"/>
              </a:rPr>
              <a:t>Major advantage of Intel BIOS Guard is attack surface reduction from all possible SMI handlers on all platforms to one BIOS Guard ACM module</a:t>
            </a:r>
          </a:p>
        </p:txBody>
      </p:sp>
    </p:spTree>
    <p:extLst>
      <p:ext uri="{BB962C8B-B14F-4D97-AF65-F5344CB8AC3E}">
        <p14:creationId xmlns:p14="http://schemas.microsoft.com/office/powerpoint/2010/main" val="84733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BIOS Guard Based Firmware Update</a:t>
            </a:r>
          </a:p>
        </p:txBody>
      </p:sp>
      <p:sp>
        <p:nvSpPr>
          <p:cNvPr id="8" name="Content Placeholder 7"/>
          <p:cNvSpPr>
            <a:spLocks noGrp="1"/>
          </p:cNvSpPr>
          <p:nvPr>
            <p:ph idx="1"/>
          </p:nvPr>
        </p:nvSpPr>
        <p:spPr>
          <a:xfrm>
            <a:off x="457200" y="1600200"/>
            <a:ext cx="8229600" cy="4953000"/>
          </a:xfrm>
        </p:spPr>
        <p:txBody>
          <a:bodyPr>
            <a:noAutofit/>
          </a:bodyPr>
          <a:lstStyle/>
          <a:p>
            <a:pPr marL="457200" indent="-457200">
              <a:buFont typeface="Arial" panose="020B0604020202020204" pitchFamily="34" charset="0"/>
              <a:buChar char="•"/>
            </a:pPr>
            <a:r>
              <a:rPr lang="en-US" sz="2400" dirty="0"/>
              <a:t>BIOS Guard can update contents of the BIOS region in system SPI flash and EC firmware on EC flash memory</a:t>
            </a:r>
          </a:p>
          <a:p>
            <a:pPr marL="457200" indent="-457200">
              <a:buFont typeface="Arial" panose="020B0604020202020204" pitchFamily="34" charset="0"/>
              <a:buChar char="•"/>
            </a:pPr>
            <a:r>
              <a:rPr lang="en-US" sz="2400" dirty="0"/>
              <a:t>BIOS Guard module is authenticated code module (ACM) executing in internal processor AC RAM</a:t>
            </a:r>
          </a:p>
          <a:p>
            <a:pPr marL="457200" indent="-457200">
              <a:buFont typeface="Arial" panose="020B0604020202020204" pitchFamily="34" charset="0"/>
              <a:buChar char="•"/>
            </a:pPr>
            <a:r>
              <a:rPr lang="en-US" sz="2400" dirty="0"/>
              <a:t>When BIOS Guard is enabled, only BIOS Guard module is able to write to system SPI flash memory</a:t>
            </a:r>
          </a:p>
          <a:p>
            <a:pPr marL="457200" indent="-457200">
              <a:buFont typeface="Arial" panose="020B0604020202020204" pitchFamily="34" charset="0"/>
              <a:buChar char="•"/>
            </a:pPr>
            <a:r>
              <a:rPr lang="en-US" sz="2400" dirty="0"/>
              <a:t>BIOS Guard verifies the signature of a firmware update package signed by a platform manufacturer prior to writing to system SPI flash memory</a:t>
            </a:r>
          </a:p>
        </p:txBody>
      </p:sp>
    </p:spTree>
    <p:extLst>
      <p:ext uri="{BB962C8B-B14F-4D97-AF65-F5344CB8AC3E}">
        <p14:creationId xmlns:p14="http://schemas.microsoft.com/office/powerpoint/2010/main" val="2772188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6.3 Trusted (Measured) Boot with Trusted Platform Module</a:t>
            </a:r>
          </a:p>
        </p:txBody>
      </p:sp>
    </p:spTree>
    <p:extLst>
      <p:ext uri="{BB962C8B-B14F-4D97-AF65-F5344CB8AC3E}">
        <p14:creationId xmlns:p14="http://schemas.microsoft.com/office/powerpoint/2010/main" val="1459078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or Measured Boot?</a:t>
            </a:r>
          </a:p>
        </p:txBody>
      </p:sp>
      <p:sp>
        <p:nvSpPr>
          <p:cNvPr id="3" name="Content Placeholder 2"/>
          <p:cNvSpPr>
            <a:spLocks noGrp="1"/>
          </p:cNvSpPr>
          <p:nvPr>
            <p:ph idx="1"/>
          </p:nvPr>
        </p:nvSpPr>
        <p:spPr/>
        <p:txBody>
          <a:bodyPr>
            <a:normAutofit/>
          </a:bodyPr>
          <a:lstStyle/>
          <a:p>
            <a:r>
              <a:rPr lang="en-US" dirty="0"/>
              <a:t>How do you mitigate risk of a lost/stolen laptop?</a:t>
            </a:r>
          </a:p>
          <a:p>
            <a:pPr lvl="2"/>
            <a:r>
              <a:rPr lang="en-US" dirty="0"/>
              <a:t>Example: Software based Full Disk Encryption like Microsoft BitLocker</a:t>
            </a:r>
          </a:p>
          <a:p>
            <a:endParaRPr lang="en-US" dirty="0"/>
          </a:p>
          <a:p>
            <a:r>
              <a:rPr lang="en-US" dirty="0"/>
              <a:t>How do you attack full disk encryption?</a:t>
            </a:r>
          </a:p>
          <a:p>
            <a:pPr lvl="2"/>
            <a:r>
              <a:rPr lang="en-US" dirty="0"/>
              <a:t>Example: Evil Maid attack infecting the firmware or boot loaders to log/steal FDE PIN</a:t>
            </a:r>
          </a:p>
          <a:p>
            <a:endParaRPr lang="en-US" dirty="0"/>
          </a:p>
          <a:p>
            <a:endParaRPr lang="en-US" dirty="0"/>
          </a:p>
        </p:txBody>
      </p:sp>
    </p:spTree>
    <p:extLst>
      <p:ext uri="{BB962C8B-B14F-4D97-AF65-F5344CB8AC3E}">
        <p14:creationId xmlns:p14="http://schemas.microsoft.com/office/powerpoint/2010/main" val="1407142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Protecting Against the Evil Maid Attack</a:t>
            </a:r>
          </a:p>
        </p:txBody>
      </p:sp>
      <p:sp>
        <p:nvSpPr>
          <p:cNvPr id="3" name="Content Placeholder 2"/>
          <p:cNvSpPr>
            <a:spLocks noGrp="1"/>
          </p:cNvSpPr>
          <p:nvPr>
            <p:ph idx="1"/>
          </p:nvPr>
        </p:nvSpPr>
        <p:spPr>
          <a:xfrm>
            <a:off x="457200" y="1295400"/>
            <a:ext cx="8229600" cy="5029200"/>
          </a:xfrm>
        </p:spPr>
        <p:txBody>
          <a:bodyPr>
            <a:normAutofit lnSpcReduction="10000"/>
          </a:bodyPr>
          <a:lstStyle/>
          <a:p>
            <a:pPr lvl="1"/>
            <a:r>
              <a:rPr lang="en-US" dirty="0">
                <a:hlinkClick r:id="rId2"/>
              </a:rPr>
              <a:t>Evil Maid Attack</a:t>
            </a:r>
            <a:endParaRPr lang="en-US" dirty="0"/>
          </a:p>
          <a:p>
            <a:pPr lvl="1"/>
            <a:r>
              <a:rPr lang="en-US" dirty="0"/>
              <a:t>Get a system with Trusted Platform Module (TPM)</a:t>
            </a:r>
          </a:p>
          <a:p>
            <a:pPr lvl="1"/>
            <a:r>
              <a:rPr lang="en-US" dirty="0"/>
              <a:t>You trust TPM (including its firmware) &amp; system firmware (BIOS)</a:t>
            </a:r>
          </a:p>
          <a:p>
            <a:pPr lvl="2"/>
            <a:r>
              <a:rPr lang="en-US" dirty="0"/>
              <a:t>Problem: </a:t>
            </a:r>
            <a:r>
              <a:rPr lang="en-US" dirty="0">
                <a:hlinkClick r:id="rId3"/>
              </a:rPr>
              <a:t>Angry Evil Maid Attack</a:t>
            </a:r>
            <a:endParaRPr lang="en-US" dirty="0"/>
          </a:p>
          <a:p>
            <a:pPr lvl="1"/>
            <a:r>
              <a:rPr lang="en-US" dirty="0"/>
              <a:t>During measured boot process, initial firmware creates hashes of the next firmware stages and boot loaders what is known as </a:t>
            </a:r>
            <a:r>
              <a:rPr lang="en-US" i="1" dirty="0"/>
              <a:t>measuring</a:t>
            </a:r>
          </a:p>
          <a:p>
            <a:pPr lvl="1"/>
            <a:r>
              <a:rPr lang="en-US" dirty="0"/>
              <a:t>Initial firmware is </a:t>
            </a:r>
            <a:r>
              <a:rPr lang="en-US" i="1" dirty="0"/>
              <a:t>Static Root of Trust for Measurement (STRM)</a:t>
            </a:r>
          </a:p>
          <a:p>
            <a:pPr lvl="1"/>
            <a:r>
              <a:rPr lang="en-US" dirty="0"/>
              <a:t>FDE enabled boot loader then </a:t>
            </a:r>
            <a:r>
              <a:rPr lang="en-US" i="1" dirty="0"/>
              <a:t>seals</a:t>
            </a:r>
            <a:r>
              <a:rPr lang="en-US" dirty="0"/>
              <a:t> volume encryption key(s) to these measurements in the PCRs</a:t>
            </a:r>
          </a:p>
          <a:p>
            <a:pPr lvl="1"/>
            <a:r>
              <a:rPr lang="en-US" dirty="0"/>
              <a:t>Thus each boot, the keys can only be decrypted (</a:t>
            </a:r>
            <a:r>
              <a:rPr lang="en-US" i="1" dirty="0"/>
              <a:t>unsealed</a:t>
            </a:r>
            <a:r>
              <a:rPr lang="en-US" dirty="0"/>
              <a:t>) and the volume decrypted when all firmware and boot loaders have the same measurements (hashes)</a:t>
            </a:r>
          </a:p>
          <a:p>
            <a:pPr marL="741363" lvl="3" indent="0">
              <a:buNone/>
            </a:pPr>
            <a:endParaRPr lang="en-US" dirty="0"/>
          </a:p>
        </p:txBody>
      </p:sp>
    </p:spTree>
    <p:extLst>
      <p:ext uri="{BB962C8B-B14F-4D97-AF65-F5344CB8AC3E}">
        <p14:creationId xmlns:p14="http://schemas.microsoft.com/office/powerpoint/2010/main" val="3111506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Measured Boot</a:t>
            </a:r>
          </a:p>
        </p:txBody>
      </p:sp>
      <p:sp>
        <p:nvSpPr>
          <p:cNvPr id="3" name="Content Placeholder 2"/>
          <p:cNvSpPr>
            <a:spLocks noGrp="1"/>
          </p:cNvSpPr>
          <p:nvPr>
            <p:ph idx="1"/>
          </p:nvPr>
        </p:nvSpPr>
        <p:spPr>
          <a:xfrm>
            <a:off x="313456" y="6096000"/>
            <a:ext cx="8449544" cy="434770"/>
          </a:xfrm>
        </p:spPr>
        <p:txBody>
          <a:bodyPr/>
          <a:lstStyle/>
          <a:p>
            <a:r>
              <a:rPr lang="en-US" dirty="0"/>
              <a:t>Hash into TPM PCRs instead of signature check</a:t>
            </a:r>
          </a:p>
        </p:txBody>
      </p:sp>
      <p:grpSp>
        <p:nvGrpSpPr>
          <p:cNvPr id="4" name="Group 3"/>
          <p:cNvGrpSpPr/>
          <p:nvPr/>
        </p:nvGrpSpPr>
        <p:grpSpPr>
          <a:xfrm>
            <a:off x="38757" y="1143000"/>
            <a:ext cx="7949543" cy="4814922"/>
            <a:chOff x="664150" y="1036122"/>
            <a:chExt cx="6955851" cy="3847945"/>
          </a:xfrm>
        </p:grpSpPr>
        <p:sp>
          <p:nvSpPr>
            <p:cNvPr id="5" name="AutoShape 62"/>
            <p:cNvSpPr>
              <a:spLocks noChangeArrowheads="1"/>
            </p:cNvSpPr>
            <p:nvPr/>
          </p:nvSpPr>
          <p:spPr bwMode="auto">
            <a:xfrm>
              <a:off x="1981200" y="4331907"/>
              <a:ext cx="5105400" cy="552160"/>
            </a:xfrm>
            <a:prstGeom prst="roundRect">
              <a:avLst>
                <a:gd name="adj" fmla="val 0"/>
              </a:avLst>
            </a:prstGeom>
            <a:solidFill>
              <a:schemeClr val="bg1">
                <a:lumMod val="50000"/>
              </a:schemeClr>
            </a:solidFill>
            <a:ln w="12700" cmpd="sng">
              <a:solidFill>
                <a:schemeClr val="tx1"/>
              </a:solidFill>
              <a:round/>
              <a:headEnd/>
              <a:tailEnd/>
            </a:ln>
            <a:effectLst/>
          </p:spPr>
          <p:txBody>
            <a:bodyPr wrap="none" lIns="0" tIns="0" rIns="0" bIns="0" anchor="t" anchorCtr="0"/>
            <a:lstStyle/>
            <a:p>
              <a:pPr algn="ctr" defTabSz="457200">
                <a:defRPr/>
              </a:pPr>
              <a:r>
                <a:rPr lang="en-US" sz="1400" dirty="0">
                  <a:solidFill>
                    <a:prstClr val="white"/>
                  </a:solidFill>
                  <a:effectLst>
                    <a:outerShdw blurRad="25400" dist="12700" dir="2700000" algn="tl" rotWithShape="0">
                      <a:prstClr val="black">
                        <a:alpha val="21000"/>
                      </a:prstClr>
                    </a:outerShdw>
                  </a:effectLst>
                  <a:latin typeface="Arial"/>
                </a:rPr>
                <a:t>Hardware</a:t>
              </a:r>
            </a:p>
          </p:txBody>
        </p:sp>
        <p:sp>
          <p:nvSpPr>
            <p:cNvPr id="6" name="AutoShape 62"/>
            <p:cNvSpPr>
              <a:spLocks noChangeArrowheads="1"/>
            </p:cNvSpPr>
            <p:nvPr/>
          </p:nvSpPr>
          <p:spPr bwMode="auto">
            <a:xfrm>
              <a:off x="2209800" y="4598317"/>
              <a:ext cx="914400" cy="228600"/>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defTabSz="457200">
                <a:defRPr/>
              </a:pPr>
              <a:r>
                <a:rPr lang="en-US" sz="1400" dirty="0">
                  <a:solidFill>
                    <a:prstClr val="white"/>
                  </a:solidFill>
                  <a:effectLst>
                    <a:outerShdw blurRad="25400" dist="12700" dir="2700000" algn="tl" rotWithShape="0">
                      <a:prstClr val="black">
                        <a:alpha val="21000"/>
                      </a:prstClr>
                    </a:outerShdw>
                  </a:effectLst>
                  <a:latin typeface="Arial"/>
                </a:rPr>
                <a:t>I/O</a:t>
              </a:r>
            </a:p>
          </p:txBody>
        </p:sp>
        <p:sp>
          <p:nvSpPr>
            <p:cNvPr id="7" name="AutoShape 62"/>
            <p:cNvSpPr>
              <a:spLocks noChangeArrowheads="1"/>
            </p:cNvSpPr>
            <p:nvPr/>
          </p:nvSpPr>
          <p:spPr bwMode="auto">
            <a:xfrm>
              <a:off x="3322320" y="4598317"/>
              <a:ext cx="1021080" cy="228600"/>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defTabSz="457200">
                <a:defRPr/>
              </a:pPr>
              <a:r>
                <a:rPr lang="en-US" sz="1400" dirty="0">
                  <a:solidFill>
                    <a:prstClr val="white"/>
                  </a:solidFill>
                  <a:effectLst>
                    <a:outerShdw blurRad="25400" dist="12700" dir="2700000" algn="tl" rotWithShape="0">
                      <a:prstClr val="black">
                        <a:alpha val="21000"/>
                      </a:prstClr>
                    </a:outerShdw>
                  </a:effectLst>
                  <a:latin typeface="Arial"/>
                </a:rPr>
                <a:t>Memory</a:t>
              </a:r>
            </a:p>
          </p:txBody>
        </p:sp>
        <p:sp>
          <p:nvSpPr>
            <p:cNvPr id="8" name="AutoShape 62"/>
            <p:cNvSpPr>
              <a:spLocks noChangeArrowheads="1"/>
            </p:cNvSpPr>
            <p:nvPr/>
          </p:nvSpPr>
          <p:spPr bwMode="auto">
            <a:xfrm>
              <a:off x="4541520" y="4598317"/>
              <a:ext cx="1021080" cy="228600"/>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defTabSz="457200">
                <a:defRPr/>
              </a:pPr>
              <a:r>
                <a:rPr lang="en-US" sz="1400" dirty="0">
                  <a:solidFill>
                    <a:prstClr val="white"/>
                  </a:solidFill>
                  <a:effectLst>
                    <a:outerShdw blurRad="25400" dist="12700" dir="2700000" algn="tl" rotWithShape="0">
                      <a:prstClr val="black">
                        <a:alpha val="21000"/>
                      </a:prstClr>
                    </a:outerShdw>
                  </a:effectLst>
                  <a:latin typeface="Arial"/>
                </a:rPr>
                <a:t>Network</a:t>
              </a:r>
            </a:p>
          </p:txBody>
        </p:sp>
        <p:sp>
          <p:nvSpPr>
            <p:cNvPr id="9" name="AutoShape 62"/>
            <p:cNvSpPr>
              <a:spLocks noChangeArrowheads="1"/>
            </p:cNvSpPr>
            <p:nvPr/>
          </p:nvSpPr>
          <p:spPr bwMode="auto">
            <a:xfrm>
              <a:off x="5760720" y="4598317"/>
              <a:ext cx="1021080" cy="228600"/>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defTabSz="457200">
                <a:defRPr/>
              </a:pPr>
              <a:r>
                <a:rPr lang="en-US" sz="1400" dirty="0">
                  <a:solidFill>
                    <a:prstClr val="white"/>
                  </a:solidFill>
                  <a:effectLst>
                    <a:outerShdw blurRad="25400" dist="12700" dir="2700000" algn="tl" rotWithShape="0">
                      <a:prstClr val="black">
                        <a:alpha val="21000"/>
                      </a:prstClr>
                    </a:outerShdw>
                  </a:effectLst>
                  <a:latin typeface="Arial"/>
                </a:rPr>
                <a:t>Graphics</a:t>
              </a:r>
            </a:p>
          </p:txBody>
        </p:sp>
        <p:sp>
          <p:nvSpPr>
            <p:cNvPr id="10" name="AutoShape 62"/>
            <p:cNvSpPr>
              <a:spLocks noChangeArrowheads="1"/>
            </p:cNvSpPr>
            <p:nvPr/>
          </p:nvSpPr>
          <p:spPr bwMode="auto">
            <a:xfrm>
              <a:off x="1981200" y="3553006"/>
              <a:ext cx="5105400" cy="342900"/>
            </a:xfrm>
            <a:prstGeom prst="roundRect">
              <a:avLst>
                <a:gd name="adj" fmla="val 0"/>
              </a:avLst>
            </a:prstGeom>
            <a:solidFill>
              <a:schemeClr val="bg1">
                <a:lumMod val="50000"/>
              </a:schemeClr>
            </a:solidFill>
            <a:ln w="12700" cap="flat" cmpd="sng" algn="ctr">
              <a:solidFill>
                <a:srgbClr val="0071C5"/>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UEFI DXE Core / Dispatcher</a:t>
              </a:r>
            </a:p>
          </p:txBody>
        </p:sp>
        <p:sp>
          <p:nvSpPr>
            <p:cNvPr id="11" name="AutoShape 62"/>
            <p:cNvSpPr>
              <a:spLocks noChangeArrowheads="1"/>
            </p:cNvSpPr>
            <p:nvPr/>
          </p:nvSpPr>
          <p:spPr bwMode="auto">
            <a:xfrm>
              <a:off x="1981200" y="2000919"/>
              <a:ext cx="5105400" cy="34290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UEFI OS Loaders</a:t>
              </a:r>
            </a:p>
          </p:txBody>
        </p:sp>
        <p:sp>
          <p:nvSpPr>
            <p:cNvPr id="12" name="AutoShape 62"/>
            <p:cNvSpPr>
              <a:spLocks noChangeArrowheads="1"/>
            </p:cNvSpPr>
            <p:nvPr/>
          </p:nvSpPr>
          <p:spPr bwMode="auto">
            <a:xfrm>
              <a:off x="1981200" y="3953056"/>
              <a:ext cx="5105400" cy="342900"/>
            </a:xfrm>
            <a:prstGeom prst="roundRect">
              <a:avLst>
                <a:gd name="adj" fmla="val 48"/>
              </a:avLst>
            </a:prstGeom>
            <a:solidFill>
              <a:schemeClr val="bg1">
                <a:lumMod val="50000"/>
              </a:schemeClr>
            </a:solidFill>
            <a:ln w="12700" cap="flat" cmpd="sng" algn="ctr">
              <a:solidFill>
                <a:srgbClr val="0071C5"/>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System Firmware (SEC/PEI)</a:t>
              </a:r>
            </a:p>
          </p:txBody>
        </p:sp>
        <p:sp>
          <p:nvSpPr>
            <p:cNvPr id="13" name="AutoShape 62"/>
            <p:cNvSpPr>
              <a:spLocks noChangeArrowheads="1"/>
            </p:cNvSpPr>
            <p:nvPr/>
          </p:nvSpPr>
          <p:spPr bwMode="auto">
            <a:xfrm>
              <a:off x="1981200" y="2981566"/>
              <a:ext cx="914400" cy="40005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DXE</a:t>
              </a:r>
            </a:p>
            <a:p>
              <a:pPr algn="ctr" defTabSz="457200"/>
              <a:r>
                <a:rPr lang="en-US" sz="1400" dirty="0">
                  <a:solidFill>
                    <a:prstClr val="white"/>
                  </a:solidFill>
                  <a:effectLst>
                    <a:outerShdw blurRad="25400" dist="12700" dir="2700000" algn="tl" rotWithShape="0">
                      <a:prstClr val="black">
                        <a:alpha val="21000"/>
                      </a:prstClr>
                    </a:outerShdw>
                  </a:effectLst>
                  <a:latin typeface="Arial"/>
                </a:rPr>
                <a:t>Driver</a:t>
              </a:r>
            </a:p>
          </p:txBody>
        </p:sp>
        <p:sp>
          <p:nvSpPr>
            <p:cNvPr id="14" name="AutoShape 62"/>
            <p:cNvSpPr>
              <a:spLocks noChangeArrowheads="1"/>
            </p:cNvSpPr>
            <p:nvPr/>
          </p:nvSpPr>
          <p:spPr bwMode="auto">
            <a:xfrm>
              <a:off x="5943600" y="2467215"/>
              <a:ext cx="1143000" cy="91440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UEFI</a:t>
              </a:r>
            </a:p>
            <a:p>
              <a:pPr algn="ctr" defTabSz="457200"/>
              <a:r>
                <a:rPr lang="en-US" sz="1400" dirty="0">
                  <a:solidFill>
                    <a:prstClr val="white"/>
                  </a:solidFill>
                  <a:effectLst>
                    <a:outerShdw blurRad="25400" dist="12700" dir="2700000" algn="tl" rotWithShape="0">
                      <a:prstClr val="black">
                        <a:alpha val="21000"/>
                      </a:prstClr>
                    </a:outerShdw>
                  </a:effectLst>
                  <a:latin typeface="Arial"/>
                </a:rPr>
                <a:t>Boot Loader</a:t>
              </a:r>
            </a:p>
            <a:p>
              <a:pPr algn="ctr" defTabSz="457200"/>
              <a:endParaRPr lang="en-US" sz="1400" dirty="0">
                <a:solidFill>
                  <a:prstClr val="white"/>
                </a:solidFill>
                <a:effectLst>
                  <a:outerShdw blurRad="25400" dist="12700" dir="2700000" algn="tl" rotWithShape="0">
                    <a:prstClr val="black">
                      <a:alpha val="21000"/>
                    </a:prstClr>
                  </a:outerShdw>
                </a:effectLst>
                <a:latin typeface="Arial"/>
              </a:endParaRPr>
            </a:p>
            <a:p>
              <a:pPr algn="ctr" defTabSz="457200"/>
              <a:r>
                <a:rPr lang="en-US" sz="1400" dirty="0">
                  <a:solidFill>
                    <a:prstClr val="white"/>
                  </a:solidFill>
                  <a:effectLst>
                    <a:outerShdw blurRad="25400" dist="12700" dir="2700000" algn="tl" rotWithShape="0">
                      <a:prstClr val="black">
                        <a:alpha val="21000"/>
                      </a:prstClr>
                    </a:outerShdw>
                  </a:effectLst>
                  <a:latin typeface="Arial"/>
                </a:rPr>
                <a:t>Bootx64.efi</a:t>
              </a:r>
            </a:p>
            <a:p>
              <a:pPr algn="ctr" defTabSz="457200"/>
              <a:r>
                <a:rPr lang="en-US" sz="1400" dirty="0">
                  <a:solidFill>
                    <a:prstClr val="white"/>
                  </a:solidFill>
                  <a:effectLst>
                    <a:outerShdw blurRad="25400" dist="12700" dir="2700000" algn="tl" rotWithShape="0">
                      <a:prstClr val="black">
                        <a:alpha val="21000"/>
                      </a:prstClr>
                    </a:outerShdw>
                  </a:effectLst>
                  <a:latin typeface="Arial"/>
                </a:rPr>
                <a:t>Bootmgfw.efi</a:t>
              </a:r>
            </a:p>
          </p:txBody>
        </p:sp>
        <p:sp>
          <p:nvSpPr>
            <p:cNvPr id="15" name="AutoShape 62"/>
            <p:cNvSpPr>
              <a:spLocks noChangeArrowheads="1"/>
            </p:cNvSpPr>
            <p:nvPr/>
          </p:nvSpPr>
          <p:spPr bwMode="auto">
            <a:xfrm>
              <a:off x="1973550" y="3550144"/>
              <a:ext cx="5129151" cy="724168"/>
            </a:xfrm>
            <a:prstGeom prst="roundRect">
              <a:avLst>
                <a:gd name="adj" fmla="val 0"/>
              </a:avLst>
            </a:prstGeom>
            <a:no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endParaRPr lang="en-US" sz="1100" dirty="0">
                <a:solidFill>
                  <a:prstClr val="white"/>
                </a:solidFill>
                <a:effectLst>
                  <a:outerShdw blurRad="25400" dist="12700" dir="2700000" algn="tl" rotWithShape="0">
                    <a:prstClr val="black">
                      <a:alpha val="21000"/>
                    </a:prstClr>
                  </a:outerShdw>
                </a:effectLst>
                <a:latin typeface="Arial"/>
              </a:endParaRPr>
            </a:p>
          </p:txBody>
        </p:sp>
        <p:sp>
          <p:nvSpPr>
            <p:cNvPr id="16" name="Bent-Up Arrow 15"/>
            <p:cNvSpPr/>
            <p:nvPr/>
          </p:nvSpPr>
          <p:spPr>
            <a:xfrm rot="5400000">
              <a:off x="392113" y="2798200"/>
              <a:ext cx="2228850" cy="796927"/>
            </a:xfrm>
            <a:prstGeom prst="bentUpArrow">
              <a:avLst>
                <a:gd name="adj1" fmla="val 30907"/>
                <a:gd name="adj2" fmla="val 25000"/>
                <a:gd name="adj3" fmla="val 25000"/>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400">
                <a:solidFill>
                  <a:prstClr val="white"/>
                </a:solidFill>
              </a:endParaRPr>
            </a:p>
          </p:txBody>
        </p:sp>
        <p:sp>
          <p:nvSpPr>
            <p:cNvPr id="17" name="Oval 16"/>
            <p:cNvSpPr/>
            <p:nvPr/>
          </p:nvSpPr>
          <p:spPr>
            <a:xfrm>
              <a:off x="664150" y="1162477"/>
              <a:ext cx="1147474" cy="857250"/>
            </a:xfrm>
            <a:prstGeom prst="ellipse">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600" dirty="0">
                  <a:solidFill>
                    <a:prstClr val="white"/>
                  </a:solidFill>
                </a:rPr>
                <a:t>Signed BIOS</a:t>
              </a:r>
            </a:p>
            <a:p>
              <a:pPr algn="ctr" defTabSz="457200"/>
              <a:r>
                <a:rPr lang="en-US" sz="1600" dirty="0">
                  <a:solidFill>
                    <a:prstClr val="white"/>
                  </a:solidFill>
                </a:rPr>
                <a:t>Update</a:t>
              </a:r>
            </a:p>
          </p:txBody>
        </p:sp>
        <p:sp>
          <p:nvSpPr>
            <p:cNvPr id="18" name="Curved Down Arrow 17"/>
            <p:cNvSpPr/>
            <p:nvPr/>
          </p:nvSpPr>
          <p:spPr>
            <a:xfrm rot="16200000">
              <a:off x="1474410" y="3280057"/>
              <a:ext cx="571500" cy="350520"/>
            </a:xfrm>
            <a:prstGeom prst="curvedDown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400">
                <a:solidFill>
                  <a:prstClr val="black"/>
                </a:solidFill>
              </a:endParaRPr>
            </a:p>
          </p:txBody>
        </p:sp>
        <p:sp>
          <p:nvSpPr>
            <p:cNvPr id="19" name="Curved Up Arrow 18"/>
            <p:cNvSpPr/>
            <p:nvPr/>
          </p:nvSpPr>
          <p:spPr>
            <a:xfrm rot="16200000">
              <a:off x="7093458" y="3212239"/>
              <a:ext cx="626365" cy="426720"/>
            </a:xfrm>
            <a:prstGeom prst="curvedUp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400">
                <a:solidFill>
                  <a:prstClr val="black"/>
                </a:solidFill>
              </a:endParaRPr>
            </a:p>
          </p:txBody>
        </p:sp>
        <p:sp>
          <p:nvSpPr>
            <p:cNvPr id="20" name="AutoShape 62"/>
            <p:cNvSpPr>
              <a:spLocks noChangeArrowheads="1"/>
            </p:cNvSpPr>
            <p:nvPr/>
          </p:nvSpPr>
          <p:spPr bwMode="auto">
            <a:xfrm>
              <a:off x="1981200" y="2467215"/>
              <a:ext cx="914400" cy="40005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DXE</a:t>
              </a:r>
            </a:p>
            <a:p>
              <a:pPr algn="ctr" defTabSz="457200"/>
              <a:r>
                <a:rPr lang="en-US" sz="1400" dirty="0">
                  <a:solidFill>
                    <a:prstClr val="white"/>
                  </a:solidFill>
                  <a:effectLst>
                    <a:outerShdw blurRad="25400" dist="12700" dir="2700000" algn="tl" rotWithShape="0">
                      <a:prstClr val="black">
                        <a:alpha val="21000"/>
                      </a:prstClr>
                    </a:outerShdw>
                  </a:effectLst>
                  <a:latin typeface="Arial"/>
                </a:rPr>
                <a:t>Driver</a:t>
              </a:r>
            </a:p>
          </p:txBody>
        </p:sp>
        <p:sp>
          <p:nvSpPr>
            <p:cNvPr id="21" name="Curved Up Arrow 20"/>
            <p:cNvSpPr/>
            <p:nvPr/>
          </p:nvSpPr>
          <p:spPr>
            <a:xfrm rot="16200000">
              <a:off x="7092315" y="2184682"/>
              <a:ext cx="628650" cy="426720"/>
            </a:xfrm>
            <a:prstGeom prst="curvedUp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400">
                <a:solidFill>
                  <a:prstClr val="black"/>
                </a:solidFill>
              </a:endParaRPr>
            </a:p>
          </p:txBody>
        </p:sp>
        <p:sp>
          <p:nvSpPr>
            <p:cNvPr id="22" name="AutoShape 62"/>
            <p:cNvSpPr>
              <a:spLocks noChangeArrowheads="1"/>
            </p:cNvSpPr>
            <p:nvPr/>
          </p:nvSpPr>
          <p:spPr bwMode="auto">
            <a:xfrm>
              <a:off x="1981200" y="1552160"/>
              <a:ext cx="5105400" cy="34290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OS Kernel</a:t>
              </a:r>
            </a:p>
          </p:txBody>
        </p:sp>
        <p:sp>
          <p:nvSpPr>
            <p:cNvPr id="24" name="AutoShape 62"/>
            <p:cNvSpPr>
              <a:spLocks noChangeArrowheads="1"/>
            </p:cNvSpPr>
            <p:nvPr/>
          </p:nvSpPr>
          <p:spPr bwMode="auto">
            <a:xfrm>
              <a:off x="1988850" y="1036122"/>
              <a:ext cx="2464088" cy="28575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OS Driver</a:t>
              </a:r>
            </a:p>
          </p:txBody>
        </p:sp>
      </p:grpSp>
      <p:sp>
        <p:nvSpPr>
          <p:cNvPr id="25" name="AutoShape 62"/>
          <p:cNvSpPr>
            <a:spLocks noChangeArrowheads="1"/>
          </p:cNvSpPr>
          <p:nvPr/>
        </p:nvSpPr>
        <p:spPr bwMode="auto">
          <a:xfrm>
            <a:off x="4549900" y="1106883"/>
            <a:ext cx="2816100" cy="357558"/>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OS Driver</a:t>
            </a:r>
          </a:p>
        </p:txBody>
      </p:sp>
      <p:sp>
        <p:nvSpPr>
          <p:cNvPr id="26" name="AutoShape 62"/>
          <p:cNvSpPr>
            <a:spLocks noChangeArrowheads="1"/>
          </p:cNvSpPr>
          <p:nvPr/>
        </p:nvSpPr>
        <p:spPr bwMode="auto">
          <a:xfrm>
            <a:off x="3055257" y="3541210"/>
            <a:ext cx="1045028" cy="500581"/>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DXE</a:t>
            </a:r>
          </a:p>
          <a:p>
            <a:pPr algn="ctr" defTabSz="457200"/>
            <a:r>
              <a:rPr lang="en-US" sz="1400" dirty="0">
                <a:solidFill>
                  <a:prstClr val="white"/>
                </a:solidFill>
                <a:effectLst>
                  <a:outerShdw blurRad="25400" dist="12700" dir="2700000" algn="tl" rotWithShape="0">
                    <a:prstClr val="black">
                      <a:alpha val="21000"/>
                    </a:prstClr>
                  </a:outerShdw>
                </a:effectLst>
                <a:latin typeface="Arial"/>
              </a:rPr>
              <a:t>OROM</a:t>
            </a:r>
          </a:p>
        </p:txBody>
      </p:sp>
      <p:sp>
        <p:nvSpPr>
          <p:cNvPr id="27" name="Curved Down Arrow 26"/>
          <p:cNvSpPr/>
          <p:nvPr/>
        </p:nvSpPr>
        <p:spPr>
          <a:xfrm rot="16200000">
            <a:off x="2445082" y="3933717"/>
            <a:ext cx="715116" cy="400594"/>
          </a:xfrm>
          <a:prstGeom prst="curvedDown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400">
              <a:solidFill>
                <a:prstClr val="black"/>
              </a:solidFill>
            </a:endParaRPr>
          </a:p>
        </p:txBody>
      </p:sp>
      <p:sp>
        <p:nvSpPr>
          <p:cNvPr id="28" name="AutoShape 62"/>
          <p:cNvSpPr>
            <a:spLocks noChangeArrowheads="1"/>
          </p:cNvSpPr>
          <p:nvPr/>
        </p:nvSpPr>
        <p:spPr bwMode="auto">
          <a:xfrm>
            <a:off x="3055257" y="2897605"/>
            <a:ext cx="1045028" cy="500581"/>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DXE</a:t>
            </a:r>
          </a:p>
          <a:p>
            <a:pPr algn="ctr" defTabSz="457200"/>
            <a:r>
              <a:rPr lang="en-US" sz="1400" dirty="0">
                <a:solidFill>
                  <a:prstClr val="white"/>
                </a:solidFill>
                <a:effectLst>
                  <a:outerShdw blurRad="25400" dist="12700" dir="2700000" algn="tl" rotWithShape="0">
                    <a:prstClr val="black">
                      <a:alpha val="21000"/>
                    </a:prstClr>
                  </a:outerShdw>
                </a:effectLst>
                <a:latin typeface="Arial"/>
              </a:rPr>
              <a:t>OROM</a:t>
            </a:r>
          </a:p>
        </p:txBody>
      </p:sp>
      <p:sp>
        <p:nvSpPr>
          <p:cNvPr id="29" name="AutoShape 62"/>
          <p:cNvSpPr>
            <a:spLocks noChangeArrowheads="1"/>
          </p:cNvSpPr>
          <p:nvPr/>
        </p:nvSpPr>
        <p:spPr bwMode="auto">
          <a:xfrm>
            <a:off x="4579257" y="3528510"/>
            <a:ext cx="1045028" cy="500581"/>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UEFI App</a:t>
            </a:r>
          </a:p>
        </p:txBody>
      </p:sp>
      <p:sp>
        <p:nvSpPr>
          <p:cNvPr id="30" name="Curved Down Arrow 29"/>
          <p:cNvSpPr/>
          <p:nvPr/>
        </p:nvSpPr>
        <p:spPr>
          <a:xfrm rot="16200000">
            <a:off x="3969082" y="3921017"/>
            <a:ext cx="715116" cy="400594"/>
          </a:xfrm>
          <a:prstGeom prst="curvedDown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400">
              <a:solidFill>
                <a:prstClr val="black"/>
              </a:solidFill>
            </a:endParaRPr>
          </a:p>
        </p:txBody>
      </p:sp>
      <p:sp>
        <p:nvSpPr>
          <p:cNvPr id="31" name="AutoShape 62"/>
          <p:cNvSpPr>
            <a:spLocks noChangeArrowheads="1"/>
          </p:cNvSpPr>
          <p:nvPr/>
        </p:nvSpPr>
        <p:spPr bwMode="auto">
          <a:xfrm>
            <a:off x="4579257" y="2884905"/>
            <a:ext cx="1045028" cy="500581"/>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defTabSz="457200"/>
            <a:r>
              <a:rPr lang="en-US" sz="1400" dirty="0">
                <a:solidFill>
                  <a:prstClr val="white"/>
                </a:solidFill>
                <a:effectLst>
                  <a:outerShdw blurRad="25400" dist="12700" dir="2700000" algn="tl" rotWithShape="0">
                    <a:prstClr val="black">
                      <a:alpha val="21000"/>
                    </a:prstClr>
                  </a:outerShdw>
                </a:effectLst>
                <a:latin typeface="Arial"/>
              </a:rPr>
              <a:t>UEFI App</a:t>
            </a:r>
          </a:p>
        </p:txBody>
      </p:sp>
      <p:sp>
        <p:nvSpPr>
          <p:cNvPr id="33" name="AutoShape 62"/>
          <p:cNvSpPr>
            <a:spLocks noChangeArrowheads="1"/>
          </p:cNvSpPr>
          <p:nvPr/>
        </p:nvSpPr>
        <p:spPr bwMode="auto">
          <a:xfrm>
            <a:off x="1320800" y="1600200"/>
            <a:ext cx="7632700" cy="2798922"/>
          </a:xfrm>
          <a:prstGeom prst="roundRect">
            <a:avLst>
              <a:gd name="adj" fmla="val 19219"/>
            </a:avLst>
          </a:prstGeom>
          <a:noFill/>
          <a:ln w="38100" cmpd="sng">
            <a:solidFill>
              <a:srgbClr val="00B050"/>
            </a:solidFill>
            <a:round/>
            <a:headEnd/>
            <a:tailEnd/>
          </a:ln>
          <a:effectLst>
            <a:outerShdw blurRad="50800" dist="38100" dir="2700000" algn="tl" rotWithShape="0">
              <a:prstClr val="black">
                <a:alpha val="30000"/>
              </a:prstClr>
            </a:outerShdw>
          </a:effectLst>
        </p:spPr>
        <p:txBody>
          <a:bodyPr wrap="none" lIns="0" tIns="0" rIns="0" bIns="0" anchor="ctr"/>
          <a:lstStyle/>
          <a:p>
            <a:pPr algn="r" defTabSz="457200"/>
            <a:endParaRPr lang="en-US" sz="2400" b="1" dirty="0">
              <a:solidFill>
                <a:prstClr val="black"/>
              </a:solidFill>
              <a:effectLst>
                <a:outerShdw blurRad="25400" dist="12700" dir="2700000" algn="tl" rotWithShape="0">
                  <a:prstClr val="black">
                    <a:alpha val="21000"/>
                  </a:prstClr>
                </a:outerShdw>
              </a:effectLst>
              <a:latin typeface="Arial"/>
            </a:endParaRPr>
          </a:p>
          <a:p>
            <a:pPr algn="r" defTabSz="457200"/>
            <a:endParaRPr lang="en-US" sz="2400" b="1" dirty="0">
              <a:solidFill>
                <a:prstClr val="black"/>
              </a:solidFill>
              <a:effectLst>
                <a:outerShdw blurRad="25400" dist="12700" dir="2700000" algn="tl" rotWithShape="0">
                  <a:prstClr val="black">
                    <a:alpha val="21000"/>
                  </a:prstClr>
                </a:outerShdw>
              </a:effectLst>
              <a:latin typeface="Arial"/>
            </a:endParaRPr>
          </a:p>
          <a:p>
            <a:pPr algn="r" defTabSz="457200"/>
            <a:r>
              <a:rPr lang="en-US" sz="2400" b="1" dirty="0">
                <a:solidFill>
                  <a:prstClr val="black"/>
                </a:solidFill>
                <a:effectLst>
                  <a:outerShdw blurRad="25400" dist="12700" dir="2700000" algn="tl" rotWithShape="0">
                    <a:prstClr val="black">
                      <a:alpha val="21000"/>
                    </a:prstClr>
                  </a:outerShdw>
                </a:effectLst>
                <a:latin typeface="Arial"/>
              </a:rPr>
              <a:t>Hashing</a:t>
            </a:r>
          </a:p>
        </p:txBody>
      </p:sp>
      <p:sp>
        <p:nvSpPr>
          <p:cNvPr id="32" name="AutoShape 62"/>
          <p:cNvSpPr>
            <a:spLocks noChangeArrowheads="1"/>
          </p:cNvSpPr>
          <p:nvPr/>
        </p:nvSpPr>
        <p:spPr bwMode="auto">
          <a:xfrm>
            <a:off x="1371600" y="914400"/>
            <a:ext cx="7581900" cy="662358"/>
          </a:xfrm>
          <a:prstGeom prst="roundRect">
            <a:avLst>
              <a:gd name="adj" fmla="val 19219"/>
            </a:avLst>
          </a:prstGeom>
          <a:noFill/>
          <a:ln w="38100" cmpd="sng">
            <a:solidFill>
              <a:srgbClr val="00B050"/>
            </a:solidFill>
            <a:round/>
            <a:headEnd/>
            <a:tailEnd/>
          </a:ln>
          <a:effectLst>
            <a:outerShdw blurRad="50800" dist="38100" dir="2700000" algn="tl" rotWithShape="0">
              <a:prstClr val="black">
                <a:alpha val="30000"/>
              </a:prstClr>
            </a:outerShdw>
          </a:effectLst>
        </p:spPr>
        <p:txBody>
          <a:bodyPr wrap="none" lIns="0" tIns="0" rIns="0" bIns="0" anchor="ctr"/>
          <a:lstStyle/>
          <a:p>
            <a:pPr algn="r" defTabSz="457200"/>
            <a:r>
              <a:rPr lang="en-US" sz="2400" b="1" dirty="0">
                <a:solidFill>
                  <a:prstClr val="black"/>
                </a:solidFill>
                <a:effectLst>
                  <a:outerShdw blurRad="25400" dist="12700" dir="2700000" algn="tl" rotWithShape="0">
                    <a:prstClr val="black">
                      <a:alpha val="21000"/>
                    </a:prstClr>
                  </a:outerShdw>
                </a:effectLst>
                <a:latin typeface="Arial"/>
              </a:rPr>
              <a:t>Driver </a:t>
            </a:r>
          </a:p>
          <a:p>
            <a:pPr algn="r" defTabSz="457200"/>
            <a:r>
              <a:rPr lang="en-US" sz="2400" b="1" dirty="0">
                <a:solidFill>
                  <a:prstClr val="black"/>
                </a:solidFill>
                <a:effectLst>
                  <a:outerShdw blurRad="25400" dist="12700" dir="2700000" algn="tl" rotWithShape="0">
                    <a:prstClr val="black">
                      <a:alpha val="21000"/>
                    </a:prstClr>
                  </a:outerShdw>
                </a:effectLst>
                <a:latin typeface="Arial"/>
              </a:rPr>
              <a:t>Signing</a:t>
            </a:r>
          </a:p>
        </p:txBody>
      </p:sp>
      <p:sp>
        <p:nvSpPr>
          <p:cNvPr id="23" name="Rectangle 22"/>
          <p:cNvSpPr/>
          <p:nvPr/>
        </p:nvSpPr>
        <p:spPr>
          <a:xfrm>
            <a:off x="7744459" y="4792951"/>
            <a:ext cx="1209041" cy="950436"/>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TPM</a:t>
            </a:r>
          </a:p>
        </p:txBody>
      </p:sp>
      <p:sp>
        <p:nvSpPr>
          <p:cNvPr id="34" name="Down Arrow 33"/>
          <p:cNvSpPr/>
          <p:nvPr/>
        </p:nvSpPr>
        <p:spPr>
          <a:xfrm>
            <a:off x="7988300" y="3741060"/>
            <a:ext cx="360679" cy="1051891"/>
          </a:xfrm>
          <a:prstGeom prst="downArrow">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90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UEFI Security Mechanisms in </a:t>
            </a:r>
            <a:r>
              <a:rPr lang="en-US" dirty="0" err="1"/>
              <a:t>SecurityPkg</a:t>
            </a:r>
            <a:endParaRPr lang="en-US" dirty="0"/>
          </a:p>
        </p:txBody>
      </p:sp>
      <p:sp>
        <p:nvSpPr>
          <p:cNvPr id="8" name="Content Placeholder 7"/>
          <p:cNvSpPr>
            <a:spLocks noGrp="1"/>
          </p:cNvSpPr>
          <p:nvPr>
            <p:ph idx="1"/>
          </p:nvPr>
        </p:nvSpPr>
        <p:spPr>
          <a:xfrm>
            <a:off x="457200" y="1233194"/>
            <a:ext cx="8229600" cy="5320006"/>
          </a:xfrm>
        </p:spPr>
        <p:txBody>
          <a:bodyPr>
            <a:normAutofit/>
          </a:bodyPr>
          <a:lstStyle/>
          <a:p>
            <a:pPr marL="457200" indent="-457200">
              <a:buFont typeface="+mj-lt"/>
              <a:buAutoNum type="arabicPeriod"/>
            </a:pPr>
            <a:r>
              <a:rPr lang="en-US" sz="1800" dirty="0"/>
              <a:t>UEFI Secure Boot (</a:t>
            </a:r>
            <a:r>
              <a:rPr lang="en-US" sz="1800" dirty="0" err="1"/>
              <a:t>DxeVerificationLib</a:t>
            </a:r>
            <a:r>
              <a:rPr lang="en-US" sz="1800" dirty="0"/>
              <a:t>, Chapter 27.2 of UEFI 2.4 Spec)</a:t>
            </a:r>
          </a:p>
          <a:p>
            <a:pPr marL="457200" indent="-457200">
              <a:buFont typeface="+mj-lt"/>
              <a:buAutoNum type="arabicPeriod"/>
            </a:pPr>
            <a:r>
              <a:rPr lang="en-US" sz="1800" dirty="0"/>
              <a:t>Authenticated UEFI Variables (Chapter 7 of UEFI 2.4 Spec)</a:t>
            </a:r>
          </a:p>
          <a:p>
            <a:pPr marL="457200" indent="-457200">
              <a:buFont typeface="+mj-lt"/>
              <a:buAutoNum type="arabicPeriod"/>
            </a:pPr>
            <a:r>
              <a:rPr lang="en-US" sz="1800" dirty="0"/>
              <a:t>Random Number Generator (UEFI driver implementing the EFI_RNG_PROTOCOL from the UEFI2.4 specification)</a:t>
            </a:r>
          </a:p>
          <a:p>
            <a:pPr marL="457200" indent="-457200">
              <a:buFont typeface="+mj-lt"/>
              <a:buAutoNum type="arabicPeriod"/>
            </a:pPr>
            <a:r>
              <a:rPr lang="en-US" sz="1800" dirty="0"/>
              <a:t>User Identification (DXE drivers that support multi-factor user authentication), Chapter 31 of UEFI 2.4 spec</a:t>
            </a:r>
          </a:p>
          <a:p>
            <a:pPr marL="457200" indent="-457200">
              <a:buFont typeface="+mj-lt"/>
              <a:buAutoNum type="arabicPeriod"/>
            </a:pPr>
            <a:r>
              <a:rPr lang="en-US" sz="1800" dirty="0"/>
              <a:t>TCG Measured Boot</a:t>
            </a:r>
            <a:r>
              <a:rPr lang="en-US" sz="1800" dirty="0">
                <a:latin typeface="+mj-lt"/>
              </a:rPr>
              <a:t> </a:t>
            </a:r>
            <a:r>
              <a:rPr lang="en-US" sz="1800" dirty="0"/>
              <a:t>(PEI Modules &amp; DXE drivers implementing Trusted Computing Group measured boot EFI_TCG_PROTOCOL and EFI_TREE_PROTOCOL from the TCG and Microsoft MSDN websites, respectively)</a:t>
            </a:r>
          </a:p>
          <a:p>
            <a:pPr marL="457200" indent="-457200">
              <a:buFont typeface="+mj-lt"/>
              <a:buAutoNum type="arabicPeriod"/>
            </a:pPr>
            <a:endParaRPr lang="en-US" sz="1800" dirty="0"/>
          </a:p>
        </p:txBody>
      </p:sp>
      <p:sp>
        <p:nvSpPr>
          <p:cNvPr id="2" name="Rectangle 1"/>
          <p:cNvSpPr/>
          <p:nvPr/>
        </p:nvSpPr>
        <p:spPr>
          <a:xfrm>
            <a:off x="425244" y="5486400"/>
            <a:ext cx="8109155" cy="646331"/>
          </a:xfrm>
          <a:prstGeom prst="rect">
            <a:avLst/>
          </a:prstGeom>
        </p:spPr>
        <p:txBody>
          <a:bodyPr wrap="square">
            <a:spAutoFit/>
          </a:bodyPr>
          <a:lstStyle/>
          <a:p>
            <a:pPr defTabSz="457200">
              <a:spcBef>
                <a:spcPts val="1200"/>
              </a:spcBef>
            </a:pPr>
            <a:r>
              <a:rPr lang="en-US" dirty="0">
                <a:latin typeface="Neo Sans Intel"/>
                <a:cs typeface="Neo Sans Intel"/>
              </a:rPr>
              <a:t>Reference implementation in UDK </a:t>
            </a:r>
            <a:r>
              <a:rPr lang="en-US" dirty="0" err="1">
                <a:latin typeface="Neo Sans Intel"/>
                <a:cs typeface="Neo Sans Intel"/>
              </a:rPr>
              <a:t>SecurityPkg</a:t>
            </a:r>
            <a:r>
              <a:rPr lang="en-US" dirty="0">
                <a:latin typeface="Neo Sans Intel"/>
                <a:cs typeface="Neo Sans Intel"/>
              </a:rPr>
              <a:t>: </a:t>
            </a:r>
            <a:r>
              <a:rPr lang="en-US" dirty="0">
                <a:latin typeface="Neo Sans Intel"/>
                <a:cs typeface="Neo Sans Intel"/>
                <a:hlinkClick r:id="rId3"/>
              </a:rPr>
              <a:t>https://svn.code.sf.net/p/edk2/code/trunk/edk2/SecurityPkg</a:t>
            </a:r>
            <a:endParaRPr lang="en-US" dirty="0">
              <a:latin typeface="Neo Sans Intel"/>
              <a:cs typeface="Neo Sans Intel"/>
            </a:endParaRPr>
          </a:p>
        </p:txBody>
      </p:sp>
    </p:spTree>
    <p:extLst>
      <p:ext uri="{BB962C8B-B14F-4D97-AF65-F5344CB8AC3E}">
        <p14:creationId xmlns:p14="http://schemas.microsoft.com/office/powerpoint/2010/main" val="681707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Measurements into TPM PCRs</a:t>
            </a:r>
          </a:p>
        </p:txBody>
      </p:sp>
      <p:sp>
        <p:nvSpPr>
          <p:cNvPr id="3" name="Content Placeholder 2"/>
          <p:cNvSpPr>
            <a:spLocks noGrp="1"/>
          </p:cNvSpPr>
          <p:nvPr>
            <p:ph idx="1"/>
          </p:nvPr>
        </p:nvSpPr>
        <p:spPr>
          <a:xfrm>
            <a:off x="457200" y="1036637"/>
            <a:ext cx="8686800" cy="4525963"/>
          </a:xfrm>
        </p:spPr>
        <p:txBody>
          <a:bodyPr>
            <a:noAutofit/>
          </a:bodyPr>
          <a:lstStyle/>
          <a:p>
            <a:r>
              <a:rPr lang="en-US" sz="1600" dirty="0"/>
              <a:t>⊗ Initial startup FW at CPU reset vector </a:t>
            </a:r>
          </a:p>
          <a:p>
            <a:r>
              <a:rPr lang="en-US" sz="1600" b="1" dirty="0">
                <a:latin typeface="Courier New" panose="02070309020205020404" pitchFamily="49" charset="0"/>
                <a:cs typeface="Courier New" panose="02070309020205020404" pitchFamily="49" charset="0"/>
              </a:rPr>
              <a:t>PCR[0 ]</a:t>
            </a:r>
            <a:r>
              <a:rPr lang="en-US" sz="1600" dirty="0"/>
              <a:t> ← CRTM, UEFI Firmware, PEI/DXE [BIOS], UEFI Boot and Runtime Services, Embedded EFI OROMs, SMI Handlers, Static ACPI Tables </a:t>
            </a:r>
          </a:p>
          <a:p>
            <a:r>
              <a:rPr lang="en-US" sz="1600" b="1" dirty="0">
                <a:latin typeface="Courier New" panose="02070309020205020404" pitchFamily="49" charset="0"/>
                <a:cs typeface="Courier New" panose="02070309020205020404" pitchFamily="49" charset="0"/>
              </a:rPr>
              <a:t>PCR[1 ]</a:t>
            </a:r>
            <a:r>
              <a:rPr lang="en-US" sz="1600" dirty="0"/>
              <a:t> ← SMBIOS, ACPI Tables, Platform Configuration Data </a:t>
            </a:r>
          </a:p>
          <a:p>
            <a:r>
              <a:rPr lang="en-US" sz="1600" b="1" dirty="0">
                <a:latin typeface="Courier New" panose="02070309020205020404" pitchFamily="49" charset="0"/>
                <a:cs typeface="Courier New" panose="02070309020205020404" pitchFamily="49" charset="0"/>
              </a:rPr>
              <a:t>PCR[2 ]</a:t>
            </a:r>
            <a:r>
              <a:rPr lang="en-US" sz="1600" dirty="0"/>
              <a:t> ← EFI Drivers from Expansion Cards [Option ROMs] </a:t>
            </a:r>
          </a:p>
          <a:p>
            <a:r>
              <a:rPr lang="en-US" sz="1600" b="1" dirty="0">
                <a:latin typeface="Courier New" panose="02070309020205020404" pitchFamily="49" charset="0"/>
                <a:cs typeface="Courier New" panose="02070309020205020404" pitchFamily="49" charset="0"/>
              </a:rPr>
              <a:t>PCR[3 ]</a:t>
            </a:r>
            <a:r>
              <a:rPr lang="en-US" sz="1600" dirty="0"/>
              <a:t> ← [Option ROM Data and Configuration] </a:t>
            </a:r>
          </a:p>
          <a:p>
            <a:r>
              <a:rPr lang="en-US" sz="1600" b="1" dirty="0">
                <a:latin typeface="Courier New" panose="02070309020205020404" pitchFamily="49" charset="0"/>
                <a:cs typeface="Courier New" panose="02070309020205020404" pitchFamily="49" charset="0"/>
              </a:rPr>
              <a:t>PCR[4 ]</a:t>
            </a:r>
            <a:r>
              <a:rPr lang="en-US" sz="1600" dirty="0"/>
              <a:t> ← UEFI OS Loader, UEFI Applications [MBR] </a:t>
            </a:r>
          </a:p>
          <a:p>
            <a:r>
              <a:rPr lang="en-US" sz="1600" b="1" dirty="0">
                <a:latin typeface="Courier New" panose="02070309020205020404" pitchFamily="49" charset="0"/>
                <a:cs typeface="Courier New" panose="02070309020205020404" pitchFamily="49" charset="0"/>
              </a:rPr>
              <a:t>PCR[5 ]</a:t>
            </a:r>
            <a:r>
              <a:rPr lang="en-US" sz="1600" dirty="0"/>
              <a:t> ← EFI Variables, GUID Partition Table [MBR Partition Table] </a:t>
            </a:r>
          </a:p>
          <a:p>
            <a:r>
              <a:rPr lang="en-US" sz="1600" b="1" dirty="0">
                <a:latin typeface="Courier New" panose="02070309020205020404" pitchFamily="49" charset="0"/>
                <a:cs typeface="Courier New" panose="02070309020205020404" pitchFamily="49" charset="0"/>
              </a:rPr>
              <a:t>PCR[6 ]</a:t>
            </a:r>
            <a:r>
              <a:rPr lang="en-US" sz="1600" dirty="0"/>
              <a:t> ← State Transitions and Wake Events </a:t>
            </a:r>
          </a:p>
          <a:p>
            <a:r>
              <a:rPr lang="en-US" sz="1600" b="1" dirty="0">
                <a:latin typeface="Courier New" panose="02070309020205020404" pitchFamily="49" charset="0"/>
                <a:cs typeface="Courier New" panose="02070309020205020404" pitchFamily="49" charset="0"/>
              </a:rPr>
              <a:t>PCR[7 ]</a:t>
            </a:r>
            <a:r>
              <a:rPr lang="en-US" sz="1600" dirty="0"/>
              <a:t> ← UEFI Secure Boot keys (PK/KEK) and variables (</a:t>
            </a:r>
            <a:r>
              <a:rPr lang="en-US" sz="1600" dirty="0" err="1"/>
              <a:t>db</a:t>
            </a:r>
            <a:r>
              <a:rPr lang="en-US" sz="1600" dirty="0"/>
              <a:t>, </a:t>
            </a:r>
            <a:r>
              <a:rPr lang="en-US" sz="1600" dirty="0" err="1"/>
              <a:t>dbx</a:t>
            </a:r>
            <a:r>
              <a:rPr lang="en-US" sz="1600" dirty="0"/>
              <a:t>..)</a:t>
            </a:r>
          </a:p>
          <a:p>
            <a:r>
              <a:rPr lang="en-US" sz="1600" b="1" dirty="0">
                <a:latin typeface="Courier New" panose="02070309020205020404" pitchFamily="49" charset="0"/>
                <a:cs typeface="Courier New" panose="02070309020205020404" pitchFamily="49" charset="0"/>
              </a:rPr>
              <a:t>PCR[8 ]</a:t>
            </a:r>
            <a:r>
              <a:rPr lang="en-US" sz="1600" dirty="0"/>
              <a:t> ← TPM Aware OS specific hashes [NTFS Boot Sector] </a:t>
            </a:r>
          </a:p>
          <a:p>
            <a:r>
              <a:rPr lang="en-US" sz="1600" b="1" dirty="0">
                <a:latin typeface="Courier New" panose="02070309020205020404" pitchFamily="49" charset="0"/>
                <a:cs typeface="Courier New" panose="02070309020205020404" pitchFamily="49" charset="0"/>
              </a:rPr>
              <a:t>PCR[9 ]</a:t>
            </a:r>
            <a:r>
              <a:rPr lang="en-US" sz="1600" dirty="0"/>
              <a:t> ← TPM Aware OS specific hashes [NTFS Boot Block] </a:t>
            </a:r>
          </a:p>
          <a:p>
            <a:r>
              <a:rPr lang="en-US" sz="1600" b="1" dirty="0">
                <a:latin typeface="Courier New" panose="02070309020205020404" pitchFamily="49" charset="0"/>
                <a:cs typeface="Courier New" panose="02070309020205020404" pitchFamily="49" charset="0"/>
              </a:rPr>
              <a:t>PCR[10]</a:t>
            </a:r>
            <a:r>
              <a:rPr lang="en-US" sz="1600" dirty="0"/>
              <a:t> ← [Boot Manager] </a:t>
            </a:r>
          </a:p>
          <a:p>
            <a:r>
              <a:rPr lang="en-US" sz="1600" b="1" dirty="0">
                <a:latin typeface="Courier New" panose="02070309020205020404" pitchFamily="49" charset="0"/>
                <a:cs typeface="Courier New" panose="02070309020205020404" pitchFamily="49" charset="0"/>
              </a:rPr>
              <a:t>PCR[11]</a:t>
            </a:r>
            <a:r>
              <a:rPr lang="en-US" sz="1600" dirty="0"/>
              <a:t> ← BitLocker Access Control</a:t>
            </a:r>
          </a:p>
        </p:txBody>
      </p:sp>
    </p:spTree>
    <p:extLst>
      <p:ext uri="{BB962C8B-B14F-4D97-AF65-F5344CB8AC3E}">
        <p14:creationId xmlns:p14="http://schemas.microsoft.com/office/powerpoint/2010/main" val="3762843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UEFI Secure Boot vs TCG Trusted Boot</a:t>
            </a:r>
          </a:p>
        </p:txBody>
      </p:sp>
      <p:sp>
        <p:nvSpPr>
          <p:cNvPr id="5" name="Rectangle 4"/>
          <p:cNvSpPr/>
          <p:nvPr/>
        </p:nvSpPr>
        <p:spPr>
          <a:xfrm>
            <a:off x="1447800" y="6172200"/>
            <a:ext cx="6705600" cy="369332"/>
          </a:xfrm>
          <a:prstGeom prst="rect">
            <a:avLst/>
          </a:prstGeom>
        </p:spPr>
        <p:txBody>
          <a:bodyPr wrap="square">
            <a:spAutoFit/>
          </a:bodyPr>
          <a:lstStyle/>
          <a:p>
            <a:r>
              <a:rPr lang="en-US" dirty="0"/>
              <a:t>Source: </a:t>
            </a:r>
            <a:r>
              <a:rPr lang="en-US" dirty="0">
                <a:hlinkClick r:id="rId3"/>
              </a:rPr>
              <a:t>Secure Boot Ecosystem Challenges</a:t>
            </a:r>
            <a:r>
              <a:rPr lang="en-US" dirty="0"/>
              <a:t> by Vincent Zimmer</a:t>
            </a:r>
          </a:p>
        </p:txBody>
      </p:sp>
      <p:sp>
        <p:nvSpPr>
          <p:cNvPr id="7" name="Rectangle 6"/>
          <p:cNvSpPr/>
          <p:nvPr/>
        </p:nvSpPr>
        <p:spPr>
          <a:xfrm>
            <a:off x="457199" y="1191161"/>
            <a:ext cx="8077201" cy="1569660"/>
          </a:xfrm>
          <a:prstGeom prst="rect">
            <a:avLst/>
          </a:prstGeom>
        </p:spPr>
        <p:txBody>
          <a:bodyPr wrap="square">
            <a:spAutoFit/>
          </a:bodyPr>
          <a:lstStyle/>
          <a:p>
            <a:r>
              <a:rPr lang="en-US" sz="1600" b="1" dirty="0"/>
              <a:t>UEFI Secure Boot</a:t>
            </a:r>
          </a:p>
          <a:p>
            <a:endParaRPr lang="en-US" sz="1600" b="1" dirty="0"/>
          </a:p>
          <a:p>
            <a:pPr marL="285750" indent="-285750">
              <a:buFont typeface="Arial" panose="020B0604020202020204" pitchFamily="34" charset="0"/>
              <a:buChar char="•"/>
            </a:pPr>
            <a:r>
              <a:rPr lang="en-US" sz="1600" dirty="0"/>
              <a:t>UEFI authenticates OS loader (pub key and policy)</a:t>
            </a:r>
          </a:p>
          <a:p>
            <a:pPr marL="285750" indent="-285750">
              <a:buFont typeface="Arial" panose="020B0604020202020204" pitchFamily="34" charset="0"/>
              <a:buChar char="•"/>
            </a:pPr>
            <a:r>
              <a:rPr lang="en-US" sz="1600" dirty="0"/>
              <a:t>Checks signature of before loading </a:t>
            </a:r>
          </a:p>
          <a:p>
            <a:pPr marL="285750" indent="-285750">
              <a:buFont typeface="Arial" panose="020B0604020202020204" pitchFamily="34" charset="0"/>
              <a:buChar char="•"/>
            </a:pPr>
            <a:r>
              <a:rPr lang="en-US" sz="1600" dirty="0"/>
              <a:t>UEFI Secure boot will stop platform boot if signature is not valid</a:t>
            </a:r>
          </a:p>
          <a:p>
            <a:pPr marL="285750" indent="-285750">
              <a:buFont typeface="Arial" panose="020B0604020202020204" pitchFamily="34" charset="0"/>
              <a:buChar char="•"/>
            </a:pPr>
            <a:r>
              <a:rPr lang="en-US" sz="1600" dirty="0"/>
              <a:t>UEFI requires remediation mechanisms if boot fails</a:t>
            </a:r>
          </a:p>
        </p:txBody>
      </p:sp>
      <p:sp>
        <p:nvSpPr>
          <p:cNvPr id="8" name="Rectangle 7"/>
          <p:cNvSpPr/>
          <p:nvPr/>
        </p:nvSpPr>
        <p:spPr>
          <a:xfrm>
            <a:off x="5226279" y="3302807"/>
            <a:ext cx="1447800" cy="457200"/>
          </a:xfrm>
          <a:prstGeom prst="rect">
            <a:avLst/>
          </a:prstGeom>
          <a:solidFill>
            <a:schemeClr val="accent3">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UEFI Firmware</a:t>
            </a:r>
          </a:p>
        </p:txBody>
      </p:sp>
      <p:sp>
        <p:nvSpPr>
          <p:cNvPr id="9" name="Rectangle 8"/>
          <p:cNvSpPr/>
          <p:nvPr/>
        </p:nvSpPr>
        <p:spPr>
          <a:xfrm>
            <a:off x="5226279" y="3868912"/>
            <a:ext cx="1447800" cy="457200"/>
          </a:xfrm>
          <a:prstGeom prst="rect">
            <a:avLst/>
          </a:prstGeom>
          <a:solidFill>
            <a:schemeClr val="accent3">
              <a:lumMod val="75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UEFI OS </a:t>
            </a:r>
            <a:r>
              <a:rPr lang="en-US" sz="1400" dirty="0" err="1"/>
              <a:t>Ldr</a:t>
            </a:r>
            <a:r>
              <a:rPr lang="en-US" sz="1400" dirty="0"/>
              <a:t>, Drivers</a:t>
            </a:r>
          </a:p>
        </p:txBody>
      </p:sp>
      <p:sp>
        <p:nvSpPr>
          <p:cNvPr id="10" name="Rectangle 9"/>
          <p:cNvSpPr/>
          <p:nvPr/>
        </p:nvSpPr>
        <p:spPr>
          <a:xfrm>
            <a:off x="5226279" y="4371434"/>
            <a:ext cx="1447800" cy="457200"/>
          </a:xfrm>
          <a:prstGeom prst="rect">
            <a:avLst/>
          </a:prstGeom>
          <a:solidFill>
            <a:schemeClr val="bg2">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C00000"/>
                </a:solidFill>
              </a:rPr>
              <a:t>Kernel</a:t>
            </a:r>
          </a:p>
        </p:txBody>
      </p:sp>
      <p:sp>
        <p:nvSpPr>
          <p:cNvPr id="11" name="Rectangle 10"/>
          <p:cNvSpPr/>
          <p:nvPr/>
        </p:nvSpPr>
        <p:spPr>
          <a:xfrm>
            <a:off x="5235804" y="4867405"/>
            <a:ext cx="1447800" cy="457200"/>
          </a:xfrm>
          <a:prstGeom prst="rect">
            <a:avLst/>
          </a:prstGeom>
          <a:solidFill>
            <a:schemeClr val="bg2">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C00000"/>
                </a:solidFill>
              </a:rPr>
              <a:t>Drivers</a:t>
            </a:r>
          </a:p>
        </p:txBody>
      </p:sp>
      <p:sp>
        <p:nvSpPr>
          <p:cNvPr id="12" name="Rectangle 11"/>
          <p:cNvSpPr/>
          <p:nvPr/>
        </p:nvSpPr>
        <p:spPr>
          <a:xfrm>
            <a:off x="5235804" y="5363376"/>
            <a:ext cx="1447800" cy="457200"/>
          </a:xfrm>
          <a:prstGeom prst="rect">
            <a:avLst/>
          </a:prstGeom>
          <a:solidFill>
            <a:schemeClr val="bg2">
              <a:lumMod val="60000"/>
              <a:lumOff val="40000"/>
            </a:schemeClr>
          </a:solidFill>
          <a:ln>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C00000"/>
                </a:solidFill>
              </a:rPr>
              <a:t>Apps</a:t>
            </a:r>
          </a:p>
        </p:txBody>
      </p:sp>
      <p:sp>
        <p:nvSpPr>
          <p:cNvPr id="13" name="Rectangle 12"/>
          <p:cNvSpPr/>
          <p:nvPr/>
        </p:nvSpPr>
        <p:spPr>
          <a:xfrm>
            <a:off x="7436079" y="4373261"/>
            <a:ext cx="609600" cy="301146"/>
          </a:xfrm>
          <a:prstGeom prst="rect">
            <a:avLst/>
          </a:prstGeom>
          <a:noFill/>
          <a:ln w="19050">
            <a:solidFill>
              <a:schemeClr val="accent1">
                <a:shade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C00000"/>
                </a:solidFill>
              </a:rPr>
              <a:t>TPM</a:t>
            </a:r>
          </a:p>
        </p:txBody>
      </p:sp>
      <p:cxnSp>
        <p:nvCxnSpPr>
          <p:cNvPr id="14" name="Straight Arrow Connector 13"/>
          <p:cNvCxnSpPr>
            <a:stCxn id="12" idx="3"/>
          </p:cNvCxnSpPr>
          <p:nvPr/>
        </p:nvCxnSpPr>
        <p:spPr>
          <a:xfrm flipV="1">
            <a:off x="6683604" y="4674407"/>
            <a:ext cx="752475" cy="91756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p:cNvCxnSpPr>
          <p:nvPr/>
        </p:nvCxnSpPr>
        <p:spPr>
          <a:xfrm flipV="1">
            <a:off x="6683604" y="4600035"/>
            <a:ext cx="685800" cy="49597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3"/>
          </p:cNvCxnSpPr>
          <p:nvPr/>
        </p:nvCxnSpPr>
        <p:spPr>
          <a:xfrm flipV="1">
            <a:off x="6674079" y="4523835"/>
            <a:ext cx="718298" cy="7619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p:cNvCxnSpPr>
          <p:nvPr/>
        </p:nvCxnSpPr>
        <p:spPr>
          <a:xfrm>
            <a:off x="6674079" y="4097512"/>
            <a:ext cx="695325" cy="27392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p:cNvCxnSpPr>
          <p:nvPr/>
        </p:nvCxnSpPr>
        <p:spPr>
          <a:xfrm>
            <a:off x="6674079" y="3531407"/>
            <a:ext cx="762000" cy="77366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Arrow: Curved Right 18"/>
          <p:cNvSpPr/>
          <p:nvPr/>
        </p:nvSpPr>
        <p:spPr>
          <a:xfrm>
            <a:off x="4845279" y="3625282"/>
            <a:ext cx="325811" cy="404574"/>
          </a:xfrm>
          <a:prstGeom prst="curved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Arrow: Curved Right 19"/>
          <p:cNvSpPr/>
          <p:nvPr/>
        </p:nvSpPr>
        <p:spPr>
          <a:xfrm>
            <a:off x="4833793" y="4169147"/>
            <a:ext cx="325811" cy="404574"/>
          </a:xfrm>
          <a:prstGeom prst="curvedRightArrow">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Arrow: Curved Right 20"/>
          <p:cNvSpPr/>
          <p:nvPr/>
        </p:nvSpPr>
        <p:spPr>
          <a:xfrm>
            <a:off x="4833793" y="4588467"/>
            <a:ext cx="325811" cy="404574"/>
          </a:xfrm>
          <a:prstGeom prst="curvedRightArrow">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Arrow: Curved Right 21"/>
          <p:cNvSpPr/>
          <p:nvPr/>
        </p:nvSpPr>
        <p:spPr>
          <a:xfrm>
            <a:off x="4833792" y="5131607"/>
            <a:ext cx="325811" cy="404574"/>
          </a:xfrm>
          <a:prstGeom prst="curvedRightArrow">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p:nvSpPr>
        <p:spPr>
          <a:xfrm rot="2894921">
            <a:off x="6247657" y="3735072"/>
            <a:ext cx="1965960" cy="276999"/>
          </a:xfrm>
          <a:prstGeom prst="rect">
            <a:avLst/>
          </a:prstGeom>
        </p:spPr>
        <p:txBody>
          <a:bodyPr wrap="square">
            <a:spAutoFit/>
          </a:bodyPr>
          <a:lstStyle/>
          <a:p>
            <a:pPr algn="ctr"/>
            <a:r>
              <a:rPr lang="en-US" sz="1200" dirty="0"/>
              <a:t>UEFI</a:t>
            </a:r>
          </a:p>
        </p:txBody>
      </p:sp>
      <p:sp>
        <p:nvSpPr>
          <p:cNvPr id="24" name="Rectangle 23"/>
          <p:cNvSpPr/>
          <p:nvPr/>
        </p:nvSpPr>
        <p:spPr>
          <a:xfrm>
            <a:off x="6949440" y="4805091"/>
            <a:ext cx="1965960" cy="276999"/>
          </a:xfrm>
          <a:prstGeom prst="rect">
            <a:avLst/>
          </a:prstGeom>
        </p:spPr>
        <p:txBody>
          <a:bodyPr wrap="square">
            <a:spAutoFit/>
          </a:bodyPr>
          <a:lstStyle/>
          <a:p>
            <a:pPr algn="ctr"/>
            <a:r>
              <a:rPr lang="en-US" sz="1200" dirty="0"/>
              <a:t>Record to PCR</a:t>
            </a:r>
          </a:p>
        </p:txBody>
      </p:sp>
      <p:sp>
        <p:nvSpPr>
          <p:cNvPr id="26" name="Rectangle 25"/>
          <p:cNvSpPr/>
          <p:nvPr/>
        </p:nvSpPr>
        <p:spPr>
          <a:xfrm>
            <a:off x="462412" y="3195697"/>
            <a:ext cx="4144742" cy="2308324"/>
          </a:xfrm>
          <a:prstGeom prst="rect">
            <a:avLst/>
          </a:prstGeom>
        </p:spPr>
        <p:txBody>
          <a:bodyPr wrap="square">
            <a:spAutoFit/>
          </a:bodyPr>
          <a:lstStyle/>
          <a:p>
            <a:r>
              <a:rPr lang="en-US" sz="1600" b="1" dirty="0"/>
              <a:t>UEFI TCG Measured Boot</a:t>
            </a:r>
          </a:p>
          <a:p>
            <a:endParaRPr lang="en-US" sz="1600" b="1" dirty="0"/>
          </a:p>
          <a:p>
            <a:pPr marL="285750" indent="-285750">
              <a:buFont typeface="Arial" panose="020B0604020202020204" pitchFamily="34" charset="0"/>
              <a:buChar char="•"/>
            </a:pPr>
            <a:r>
              <a:rPr lang="en-US" sz="1600" dirty="0"/>
              <a:t>UEFI PI measures OS loader &amp; UEFI drivers into TPM PCRs</a:t>
            </a:r>
          </a:p>
          <a:p>
            <a:pPr marL="285750" indent="-285750">
              <a:buFont typeface="Arial" panose="020B0604020202020204" pitchFamily="34" charset="0"/>
              <a:buChar char="•"/>
            </a:pPr>
            <a:r>
              <a:rPr lang="en-US" sz="1600" dirty="0"/>
              <a:t>TCG Trusted boot never fails to boot firmware/OS</a:t>
            </a:r>
          </a:p>
          <a:p>
            <a:pPr marL="285750" indent="-285750">
              <a:buFont typeface="Arial" panose="020B0604020202020204" pitchFamily="34" charset="0"/>
              <a:buChar char="•"/>
            </a:pPr>
            <a:r>
              <a:rPr lang="en-US" sz="1600" dirty="0"/>
              <a:t>Incumbent upon other SW to make security decision using attestation and/or unsealing</a:t>
            </a:r>
          </a:p>
        </p:txBody>
      </p:sp>
    </p:spTree>
    <p:extLst>
      <p:ext uri="{BB962C8B-B14F-4D97-AF65-F5344CB8AC3E}">
        <p14:creationId xmlns:p14="http://schemas.microsoft.com/office/powerpoint/2010/main" val="849714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all mean?</a:t>
            </a:r>
          </a:p>
        </p:txBody>
      </p:sp>
      <p:sp>
        <p:nvSpPr>
          <p:cNvPr id="3" name="Content Placeholder 2"/>
          <p:cNvSpPr>
            <a:spLocks noGrp="1"/>
          </p:cNvSpPr>
          <p:nvPr>
            <p:ph idx="1"/>
          </p:nvPr>
        </p:nvSpPr>
        <p:spPr/>
        <p:txBody>
          <a:bodyPr/>
          <a:lstStyle/>
          <a:p>
            <a:r>
              <a:rPr lang="en-US" dirty="0"/>
              <a:t>Secure Boot</a:t>
            </a:r>
          </a:p>
          <a:p>
            <a:pPr lvl="1"/>
            <a:r>
              <a:rPr lang="en-US" dirty="0"/>
              <a:t>System firmware looks for authorized signature before execution</a:t>
            </a:r>
          </a:p>
          <a:p>
            <a:pPr lvl="1"/>
            <a:endParaRPr lang="en-US" dirty="0"/>
          </a:p>
          <a:p>
            <a:pPr marL="0" lvl="1" indent="0">
              <a:buNone/>
            </a:pPr>
            <a:r>
              <a:rPr lang="en-US" dirty="0"/>
              <a:t>Measured Boot</a:t>
            </a:r>
          </a:p>
          <a:p>
            <a:pPr lvl="1"/>
            <a:r>
              <a:rPr lang="en-US" dirty="0"/>
              <a:t>System firmware hashes images into PCRs before execution</a:t>
            </a:r>
          </a:p>
          <a:p>
            <a:pPr marL="0" lvl="1" indent="0">
              <a:buNone/>
            </a:pPr>
            <a:endParaRPr lang="en-US" dirty="0"/>
          </a:p>
          <a:p>
            <a:pPr marL="0" lvl="1" indent="0">
              <a:buNone/>
            </a:pPr>
            <a:r>
              <a:rPr lang="en-US" dirty="0"/>
              <a:t>Both</a:t>
            </a:r>
          </a:p>
          <a:p>
            <a:pPr lvl="1"/>
            <a:r>
              <a:rPr lang="en-US" dirty="0"/>
              <a:t>Trust system firmware to do checks (hash or sig check)</a:t>
            </a:r>
          </a:p>
          <a:p>
            <a:pPr lvl="1"/>
            <a:r>
              <a:rPr lang="en-US" dirty="0"/>
              <a:t>Only do startup checks, not runtime </a:t>
            </a:r>
          </a:p>
        </p:txBody>
      </p:sp>
    </p:spTree>
    <p:extLst>
      <p:ext uri="{BB962C8B-B14F-4D97-AF65-F5344CB8AC3E}">
        <p14:creationId xmlns:p14="http://schemas.microsoft.com/office/powerpoint/2010/main" val="3853473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Measured Boot</a:t>
            </a:r>
          </a:p>
        </p:txBody>
      </p:sp>
      <p:sp>
        <p:nvSpPr>
          <p:cNvPr id="3" name="Content Placeholder 2"/>
          <p:cNvSpPr>
            <a:spLocks noGrp="1"/>
          </p:cNvSpPr>
          <p:nvPr>
            <p:ph idx="1"/>
          </p:nvPr>
        </p:nvSpPr>
        <p:spPr/>
        <p:txBody>
          <a:bodyPr/>
          <a:lstStyle/>
          <a:p>
            <a:pPr marL="457200" indent="-457200">
              <a:buFont typeface="+mj-lt"/>
              <a:buAutoNum type="arabicPeriod"/>
            </a:pPr>
            <a:r>
              <a:rPr lang="en-US" dirty="0"/>
              <a:t>Let’s look at some PCRs</a:t>
            </a:r>
          </a:p>
          <a:p>
            <a:pPr lvl="2" indent="0">
              <a:buNone/>
            </a:pPr>
            <a:endParaRPr lang="en-US" dirty="0">
              <a:latin typeface="Courier New" panose="02070309020205020404" pitchFamily="49" charset="0"/>
              <a:cs typeface="Courier New" panose="02070309020205020404" pitchFamily="49" charset="0"/>
            </a:endParaRPr>
          </a:p>
          <a:p>
            <a:pPr lvl="2" indent="0">
              <a:buNone/>
            </a:pPr>
            <a:r>
              <a:rPr lang="en-US" dirty="0">
                <a:latin typeface="Courier New" panose="02070309020205020404" pitchFamily="49" charset="0"/>
                <a:cs typeface="Courier New" panose="02070309020205020404" pitchFamily="49" charset="0"/>
              </a:rPr>
              <a:t>cat /sys/class/</a:t>
            </a:r>
            <a:r>
              <a:rPr lang="en-US" dirty="0" err="1">
                <a:latin typeface="Courier New" panose="02070309020205020404" pitchFamily="49" charset="0"/>
                <a:cs typeface="Courier New" panose="02070309020205020404" pitchFamily="49" charset="0"/>
              </a:rPr>
              <a:t>misc</a:t>
            </a:r>
            <a:r>
              <a:rPr lang="en-US" dirty="0">
                <a:latin typeface="Courier New" panose="02070309020205020404" pitchFamily="49" charset="0"/>
                <a:cs typeface="Courier New" panose="02070309020205020404" pitchFamily="49" charset="0"/>
              </a:rPr>
              <a:t>/tpm0/device/</a:t>
            </a:r>
            <a:r>
              <a:rPr lang="en-US" dirty="0" err="1">
                <a:latin typeface="Courier New" panose="02070309020205020404" pitchFamily="49" charset="0"/>
                <a:cs typeface="Courier New" panose="02070309020205020404" pitchFamily="49" charset="0"/>
              </a:rPr>
              <a:t>pcrs</a:t>
            </a:r>
            <a:endParaRPr lang="en-US" dirty="0"/>
          </a:p>
          <a:p>
            <a:pPr marL="457200" indent="-457200">
              <a:buFont typeface="+mj-lt"/>
              <a:buAutoNum type="arabicPeriod"/>
            </a:pPr>
            <a:endParaRPr lang="en-US" dirty="0"/>
          </a:p>
          <a:p>
            <a:pPr marL="457200" indent="-457200">
              <a:buFont typeface="+mj-lt"/>
              <a:buAutoNum type="arabicPeriod"/>
            </a:pPr>
            <a:r>
              <a:rPr lang="en-US" dirty="0"/>
              <a:t>Let’s seal something using the </a:t>
            </a:r>
            <a:r>
              <a:rPr lang="en-US" dirty="0" err="1">
                <a:latin typeface="Courier New" panose="02070309020205020404" pitchFamily="49" charset="0"/>
                <a:cs typeface="Courier New" panose="02070309020205020404" pitchFamily="49" charset="0"/>
              </a:rPr>
              <a:t>keyctl</a:t>
            </a:r>
            <a:r>
              <a:rPr lang="en-US" dirty="0"/>
              <a:t> </a:t>
            </a:r>
            <a:r>
              <a:rPr lang="en-US" dirty="0">
                <a:hlinkClick r:id="rId2"/>
              </a:rPr>
              <a:t>command</a:t>
            </a:r>
            <a:r>
              <a:rPr lang="en-US" dirty="0"/>
              <a:t>:</a:t>
            </a:r>
          </a:p>
          <a:p>
            <a:pPr lvl="2"/>
            <a:r>
              <a:rPr lang="en-US" dirty="0">
                <a:cs typeface="Courier New" panose="02070309020205020404" pitchFamily="49" charset="0"/>
              </a:rPr>
              <a:t>the “trusted” keys are encrypted and sealed in the TPM</a:t>
            </a:r>
          </a:p>
          <a:p>
            <a:pPr lvl="2"/>
            <a:r>
              <a:rPr lang="en-US" dirty="0">
                <a:cs typeface="Courier New" panose="02070309020205020404" pitchFamily="49" charset="0"/>
              </a:rPr>
              <a:t>options include sealing to PCR values</a:t>
            </a:r>
          </a:p>
          <a:p>
            <a:pPr marL="342900" lvl="2" indent="0">
              <a:buNone/>
            </a:pPr>
            <a:endParaRPr lang="en-US" dirty="0">
              <a:latin typeface="Courier New" panose="02070309020205020404" pitchFamily="49" charset="0"/>
              <a:cs typeface="Courier New" panose="02070309020205020404" pitchFamily="49" charset="0"/>
            </a:endParaRPr>
          </a:p>
          <a:p>
            <a:pPr marL="342900" lvl="2" indent="0">
              <a:buNone/>
            </a:pPr>
            <a:r>
              <a:rPr lang="en-US" sz="2000" dirty="0" err="1">
                <a:latin typeface="Courier New" panose="02070309020205020404" pitchFamily="49" charset="0"/>
                <a:cs typeface="Courier New" panose="02070309020205020404" pitchFamily="49" charset="0"/>
              </a:rPr>
              <a:t>keyctl</a:t>
            </a:r>
            <a:r>
              <a:rPr lang="en-US" sz="2000" dirty="0">
                <a:latin typeface="Courier New" panose="02070309020205020404" pitchFamily="49" charset="0"/>
                <a:cs typeface="Courier New" panose="02070309020205020404" pitchFamily="49" charset="0"/>
              </a:rPr>
              <a:t> add trusted name “new </a:t>
            </a:r>
            <a:r>
              <a:rPr lang="en-US" sz="2000" dirty="0" err="1">
                <a:latin typeface="Courier New" panose="02070309020205020404" pitchFamily="49" charset="0"/>
                <a:cs typeface="Courier New" panose="02070309020205020404" pitchFamily="49" charset="0"/>
              </a:rPr>
              <a:t>keylen</a:t>
            </a:r>
            <a:r>
              <a:rPr lang="en-US" sz="2000" dirty="0">
                <a:latin typeface="Courier New" panose="02070309020205020404" pitchFamily="49" charset="0"/>
                <a:cs typeface="Courier New" panose="02070309020205020404" pitchFamily="49" charset="0"/>
              </a:rPr>
              <a:t> [options]” ring</a:t>
            </a:r>
            <a:endParaRPr lang="en-US" dirty="0">
              <a:latin typeface="Courier New" panose="02070309020205020404" pitchFamily="49" charset="0"/>
              <a:cs typeface="Courier New" panose="02070309020205020404" pitchFamily="49" charset="0"/>
            </a:endParaRPr>
          </a:p>
          <a:p>
            <a:pPr marL="342900" lvl="2" indent="0">
              <a:buNone/>
            </a:pPr>
            <a:endParaRPr lang="en-US" dirty="0">
              <a:latin typeface="+mn-lt"/>
              <a:cs typeface="Courier New" panose="02070309020205020404" pitchFamily="49" charset="0"/>
            </a:endParaRPr>
          </a:p>
        </p:txBody>
      </p:sp>
    </p:spTree>
    <p:extLst>
      <p:ext uri="{BB962C8B-B14F-4D97-AF65-F5344CB8AC3E}">
        <p14:creationId xmlns:p14="http://schemas.microsoft.com/office/powerpoint/2010/main" val="31384096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54</a:t>
            </a:fld>
            <a:endParaRPr lang="en-US" dirty="0"/>
          </a:p>
        </p:txBody>
      </p:sp>
      <p:sp>
        <p:nvSpPr>
          <p:cNvPr id="12" name="Content Placeholder 11"/>
          <p:cNvSpPr>
            <a:spLocks noGrp="1"/>
          </p:cNvSpPr>
          <p:nvPr>
            <p:ph idx="1"/>
          </p:nvPr>
        </p:nvSpPr>
        <p:spPr>
          <a:xfrm>
            <a:off x="457201" y="2133600"/>
            <a:ext cx="8212357" cy="3733799"/>
          </a:xfrm>
        </p:spPr>
        <p:txBody>
          <a:bodyPr/>
          <a:lstStyle/>
          <a:p>
            <a:r>
              <a:rPr lang="en-US" sz="3200" dirty="0"/>
              <a:t>Training materials are available on </a:t>
            </a:r>
            <a:r>
              <a:rPr lang="en-US" sz="3200" dirty="0" err="1"/>
              <a:t>Github</a:t>
            </a:r>
            <a:endParaRPr lang="en-US" sz="3200" dirty="0"/>
          </a:p>
          <a:p>
            <a:r>
              <a:rPr lang="en-US" sz="3200" dirty="0">
                <a:hlinkClick r:id="rId2"/>
              </a:rPr>
              <a:t>https://github.com/advanced-threat-research/firmware-security-training</a:t>
            </a:r>
            <a:endParaRPr lang="en-US" sz="3200" dirty="0"/>
          </a:p>
        </p:txBody>
      </p:sp>
      <p:sp>
        <p:nvSpPr>
          <p:cNvPr id="6" name="Rectangle 5"/>
          <p:cNvSpPr/>
          <p:nvPr/>
        </p:nvSpPr>
        <p:spPr>
          <a:xfrm>
            <a:off x="457201" y="4648200"/>
            <a:ext cx="7696199" cy="1200329"/>
          </a:xfrm>
          <a:prstGeom prst="rect">
            <a:avLst/>
          </a:prstGeom>
        </p:spPr>
        <p:txBody>
          <a:bodyPr wrap="square">
            <a:spAutoFit/>
          </a:bodyPr>
          <a:lstStyle/>
          <a:p>
            <a:pPr defTabSz="457200"/>
            <a:r>
              <a:rPr lang="en-US" dirty="0"/>
              <a:t>Yuriy Bulygin			@c7zero</a:t>
            </a:r>
          </a:p>
          <a:p>
            <a:pPr defTabSz="457200"/>
            <a:r>
              <a:rPr lang="en-US" dirty="0"/>
              <a:t>Alex Bazhaniuk		@</a:t>
            </a:r>
            <a:r>
              <a:rPr lang="en-US" dirty="0" err="1"/>
              <a:t>ABazhaniuk</a:t>
            </a:r>
            <a:endParaRPr lang="en-US" dirty="0"/>
          </a:p>
          <a:p>
            <a:pPr defTabSz="457200"/>
            <a:r>
              <a:rPr lang="en-US" dirty="0"/>
              <a:t>Andrew Furtak		@</a:t>
            </a:r>
            <a:r>
              <a:rPr lang="en-US" dirty="0" err="1"/>
              <a:t>a_furtak</a:t>
            </a:r>
            <a:endParaRPr lang="en-US" dirty="0"/>
          </a:p>
          <a:p>
            <a:pPr defTabSz="457200"/>
            <a:r>
              <a:rPr lang="en-US" dirty="0">
                <a:solidFill>
                  <a:prstClr val="black"/>
                </a:solidFill>
              </a:rPr>
              <a:t>John Loucaides		@</a:t>
            </a:r>
            <a:r>
              <a:rPr lang="en-US" dirty="0" err="1">
                <a:solidFill>
                  <a:prstClr val="black"/>
                </a:solidFill>
              </a:rPr>
              <a:t>JohnLoucaides</a:t>
            </a:r>
            <a:endParaRPr lang="en-US" dirty="0">
              <a:solidFill>
                <a:prstClr val="black"/>
              </a:solidFill>
            </a:endParaRPr>
          </a:p>
        </p:txBody>
      </p:sp>
    </p:spTree>
    <p:extLst>
      <p:ext uri="{BB962C8B-B14F-4D97-AF65-F5344CB8AC3E}">
        <p14:creationId xmlns:p14="http://schemas.microsoft.com/office/powerpoint/2010/main" val="4202442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Other UEFI Security Mechanisms</a:t>
            </a:r>
          </a:p>
        </p:txBody>
      </p:sp>
      <p:sp>
        <p:nvSpPr>
          <p:cNvPr id="8" name="Content Placeholder 7"/>
          <p:cNvSpPr>
            <a:spLocks noGrp="1"/>
          </p:cNvSpPr>
          <p:nvPr>
            <p:ph idx="1"/>
          </p:nvPr>
        </p:nvSpPr>
        <p:spPr>
          <a:xfrm>
            <a:off x="457200" y="1233194"/>
            <a:ext cx="8229600" cy="5320006"/>
          </a:xfrm>
        </p:spPr>
        <p:txBody>
          <a:bodyPr>
            <a:normAutofit/>
          </a:bodyPr>
          <a:lstStyle/>
          <a:p>
            <a:pPr marL="457200" indent="-457200">
              <a:buFont typeface="+mj-lt"/>
              <a:buAutoNum type="arabicPeriod"/>
            </a:pPr>
            <a:r>
              <a:rPr lang="en-US" sz="1800" dirty="0"/>
              <a:t>UEFI Secure “Capsule” Update</a:t>
            </a:r>
          </a:p>
          <a:p>
            <a:pPr lvl="1" indent="0">
              <a:buNone/>
            </a:pPr>
            <a:r>
              <a:rPr lang="en-US" sz="1800" u="sng" dirty="0">
                <a:hlinkClick r:id="rId3"/>
              </a:rPr>
              <a:t>http://comments.gmane.org/gmane.comp.bios.tianocore.devel/8402</a:t>
            </a:r>
            <a:endParaRPr lang="en-US" sz="1800" dirty="0"/>
          </a:p>
          <a:p>
            <a:pPr marL="457200" indent="-457200">
              <a:buFont typeface="+mj-lt"/>
              <a:buAutoNum type="arabicPeriod"/>
            </a:pPr>
            <a:r>
              <a:rPr lang="en-US" sz="1800" dirty="0"/>
              <a:t>Variable Lock Protocol (Read-Only Variables)</a:t>
            </a:r>
          </a:p>
          <a:p>
            <a:pPr lvl="1" indent="0">
              <a:buNone/>
            </a:pPr>
            <a:r>
              <a:rPr lang="en-US" sz="1800" u="sng" dirty="0">
                <a:hlinkClick r:id="rId4"/>
              </a:rPr>
              <a:t>https://github.com/tianocore/edk2/blob/master/MdeModulePkg/Include/Protocol/VariableLock.h</a:t>
            </a:r>
            <a:endParaRPr lang="en-US" sz="1800" u="sng" dirty="0">
              <a:hlinkClick r:id="rId3"/>
            </a:endParaRPr>
          </a:p>
          <a:p>
            <a:pPr marL="457200" indent="-457200">
              <a:buFont typeface="+mj-lt"/>
              <a:buAutoNum type="arabicPeriod"/>
            </a:pPr>
            <a:r>
              <a:rPr lang="en-US" sz="1800" dirty="0"/>
              <a:t>Lock Box (protects memory contents across S3 sleep state):</a:t>
            </a:r>
          </a:p>
          <a:p>
            <a:pPr lvl="1" indent="0">
              <a:buNone/>
            </a:pPr>
            <a:r>
              <a:rPr lang="en-US" sz="1800" u="sng" dirty="0">
                <a:hlinkClick r:id="rId5"/>
              </a:rPr>
              <a:t>https://github.com/tianocore/edk2-MdeModulePkg/blob/master/Include/Protocol/LockBox.h</a:t>
            </a:r>
            <a:endParaRPr lang="en-US" sz="1800" u="sng" dirty="0">
              <a:hlinkClick r:id="rId4"/>
            </a:endParaRPr>
          </a:p>
          <a:p>
            <a:pPr marL="457200" indent="-457200">
              <a:buFont typeface="+mj-lt"/>
              <a:buAutoNum type="arabicPeriod"/>
            </a:pPr>
            <a:endParaRPr lang="en-US" sz="1800" dirty="0"/>
          </a:p>
        </p:txBody>
      </p:sp>
    </p:spTree>
    <p:extLst>
      <p:ext uri="{BB962C8B-B14F-4D97-AF65-F5344CB8AC3E}">
        <p14:creationId xmlns:p14="http://schemas.microsoft.com/office/powerpoint/2010/main" val="113792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Signed UEFI “Capsule” Update</a:t>
            </a:r>
          </a:p>
        </p:txBody>
      </p:sp>
    </p:spTree>
    <p:extLst>
      <p:ext uri="{BB962C8B-B14F-4D97-AF65-F5344CB8AC3E}">
        <p14:creationId xmlns:p14="http://schemas.microsoft.com/office/powerpoint/2010/main" val="182068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31620"/>
            <a:ext cx="8229600" cy="988746"/>
          </a:xfrm>
        </p:spPr>
        <p:txBody>
          <a:bodyPr/>
          <a:lstStyle/>
          <a:p>
            <a:r>
              <a:rPr lang="en-US" dirty="0"/>
              <a:t>Signed Firmware Update</a:t>
            </a:r>
          </a:p>
        </p:txBody>
      </p:sp>
      <p:sp>
        <p:nvSpPr>
          <p:cNvPr id="6" name="TextBox 5"/>
          <p:cNvSpPr txBox="1"/>
          <p:nvPr/>
        </p:nvSpPr>
        <p:spPr>
          <a:xfrm>
            <a:off x="2286000" y="6248400"/>
            <a:ext cx="5092548" cy="338554"/>
          </a:xfrm>
          <a:prstGeom prst="rect">
            <a:avLst/>
          </a:prstGeom>
          <a:noFill/>
        </p:spPr>
        <p:txBody>
          <a:bodyPr wrap="none" rtlCol="0">
            <a:spAutoFit/>
          </a:bodyPr>
          <a:lstStyle/>
          <a:p>
            <a:r>
              <a:rPr lang="en-US" sz="1600" dirty="0">
                <a:latin typeface="Neo Sans Intel"/>
                <a:cs typeface="Neo Sans Intel"/>
              </a:rPr>
              <a:t>Source: Dell Signed Firmware Update (NIST 800-147)</a:t>
            </a:r>
          </a:p>
        </p:txBody>
      </p:sp>
      <p:grpSp>
        <p:nvGrpSpPr>
          <p:cNvPr id="50" name="Group 49"/>
          <p:cNvGrpSpPr/>
          <p:nvPr/>
        </p:nvGrpSpPr>
        <p:grpSpPr>
          <a:xfrm>
            <a:off x="801622" y="1447800"/>
            <a:ext cx="7111108" cy="4585342"/>
            <a:chOff x="801622" y="1447800"/>
            <a:chExt cx="7111108" cy="4585342"/>
          </a:xfrm>
        </p:grpSpPr>
        <p:sp>
          <p:nvSpPr>
            <p:cNvPr id="10" name="Rectangle: Rounded Corners 9"/>
            <p:cNvSpPr/>
            <p:nvPr/>
          </p:nvSpPr>
          <p:spPr>
            <a:xfrm>
              <a:off x="2286000" y="1454331"/>
              <a:ext cx="1066800" cy="838200"/>
            </a:xfrm>
            <a:prstGeom prst="round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BIOS Update Software Runs</a:t>
              </a:r>
            </a:p>
          </p:txBody>
        </p:sp>
        <p:sp>
          <p:nvSpPr>
            <p:cNvPr id="11" name="Rectangle: Rounded Corners 10"/>
            <p:cNvSpPr/>
            <p:nvPr/>
          </p:nvSpPr>
          <p:spPr>
            <a:xfrm>
              <a:off x="4114800" y="1447800"/>
              <a:ext cx="1066800" cy="838200"/>
            </a:xfrm>
            <a:prstGeom prst="roundRect">
              <a:avLst/>
            </a:prstGeom>
            <a:solidFill>
              <a:schemeClr val="bg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Copy Firmware Update Payload and Signature to Memory</a:t>
              </a:r>
            </a:p>
          </p:txBody>
        </p:sp>
        <p:sp>
          <p:nvSpPr>
            <p:cNvPr id="12" name="Rectangle: Rounded Corners 11"/>
            <p:cNvSpPr/>
            <p:nvPr/>
          </p:nvSpPr>
          <p:spPr>
            <a:xfrm>
              <a:off x="5410200" y="1447800"/>
              <a:ext cx="1066800" cy="838200"/>
            </a:xfrm>
            <a:prstGeom prst="roundRect">
              <a:avLst/>
            </a:prstGeom>
            <a:solidFill>
              <a:schemeClr val="bg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Set update Flag for BIOS</a:t>
              </a:r>
            </a:p>
          </p:txBody>
        </p:sp>
        <p:sp>
          <p:nvSpPr>
            <p:cNvPr id="13" name="Rectangle: Rounded Corners 12"/>
            <p:cNvSpPr/>
            <p:nvPr/>
          </p:nvSpPr>
          <p:spPr>
            <a:xfrm>
              <a:off x="6690360" y="1447800"/>
              <a:ext cx="1066800" cy="838200"/>
            </a:xfrm>
            <a:prstGeom prst="roundRect">
              <a:avLst/>
            </a:prstGeom>
            <a:solidFill>
              <a:schemeClr val="bg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Request OS Reboot</a:t>
              </a:r>
            </a:p>
          </p:txBody>
        </p:sp>
        <p:sp>
          <p:nvSpPr>
            <p:cNvPr id="16" name="Rectangle: Rounded Corners 15"/>
            <p:cNvSpPr/>
            <p:nvPr/>
          </p:nvSpPr>
          <p:spPr>
            <a:xfrm>
              <a:off x="3306440" y="3399999"/>
              <a:ext cx="1066800" cy="838200"/>
            </a:xfrm>
            <a:prstGeom prst="round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Verify Update Payload Signature</a:t>
              </a:r>
            </a:p>
          </p:txBody>
        </p:sp>
        <p:sp>
          <p:nvSpPr>
            <p:cNvPr id="17" name="Rectangle: Rounded Corners 16"/>
            <p:cNvSpPr/>
            <p:nvPr/>
          </p:nvSpPr>
          <p:spPr>
            <a:xfrm>
              <a:off x="5064755" y="4513545"/>
              <a:ext cx="1066800" cy="838200"/>
            </a:xfrm>
            <a:prstGeom prst="round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BIOS Update Fail Error </a:t>
              </a:r>
              <a:r>
                <a:rPr lang="en-US" sz="900" dirty="0" err="1">
                  <a:solidFill>
                    <a:schemeClr val="tx1"/>
                  </a:solidFill>
                </a:rPr>
                <a:t>Msg</a:t>
              </a:r>
              <a:endParaRPr lang="en-US" sz="900" dirty="0">
                <a:solidFill>
                  <a:schemeClr val="tx1"/>
                </a:solidFill>
              </a:endParaRPr>
            </a:p>
          </p:txBody>
        </p:sp>
        <p:sp>
          <p:nvSpPr>
            <p:cNvPr id="18" name="Rectangle: Rounded Corners 17"/>
            <p:cNvSpPr/>
            <p:nvPr/>
          </p:nvSpPr>
          <p:spPr>
            <a:xfrm>
              <a:off x="6835623" y="4532266"/>
              <a:ext cx="1066800" cy="838200"/>
            </a:xfrm>
            <a:prstGeom prst="round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Reset BIOS Update Flag</a:t>
              </a:r>
            </a:p>
          </p:txBody>
        </p:sp>
        <p:sp>
          <p:nvSpPr>
            <p:cNvPr id="19" name="Rectangle: Rounded Corners 18"/>
            <p:cNvSpPr/>
            <p:nvPr/>
          </p:nvSpPr>
          <p:spPr>
            <a:xfrm>
              <a:off x="1562100" y="5612030"/>
              <a:ext cx="990600" cy="379834"/>
            </a:xfrm>
            <a:prstGeom prst="roundRect">
              <a:avLst>
                <a:gd name="adj" fmla="val 48765"/>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Continue Boot</a:t>
              </a:r>
            </a:p>
          </p:txBody>
        </p:sp>
        <p:sp>
          <p:nvSpPr>
            <p:cNvPr id="20" name="Rectangle: Rounded Corners 19"/>
            <p:cNvSpPr/>
            <p:nvPr/>
          </p:nvSpPr>
          <p:spPr>
            <a:xfrm>
              <a:off x="6884030" y="5653308"/>
              <a:ext cx="990600" cy="379834"/>
            </a:xfrm>
            <a:prstGeom prst="roundRect">
              <a:avLst>
                <a:gd name="adj" fmla="val 48765"/>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Reboot</a:t>
              </a:r>
            </a:p>
          </p:txBody>
        </p:sp>
        <p:sp>
          <p:nvSpPr>
            <p:cNvPr id="21" name="Rectangle: Rounded Corners 20"/>
            <p:cNvSpPr/>
            <p:nvPr/>
          </p:nvSpPr>
          <p:spPr>
            <a:xfrm>
              <a:off x="6845930" y="3380586"/>
              <a:ext cx="1066800" cy="838200"/>
            </a:xfrm>
            <a:prstGeom prst="round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960230" y="3380585"/>
              <a:ext cx="838200" cy="838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rPr>
                <a:t>Update BIOS and Firmware</a:t>
              </a:r>
            </a:p>
          </p:txBody>
        </p:sp>
        <p:sp>
          <p:nvSpPr>
            <p:cNvPr id="23" name="Flowchart: Decision 22"/>
            <p:cNvSpPr/>
            <p:nvPr/>
          </p:nvSpPr>
          <p:spPr>
            <a:xfrm>
              <a:off x="5052373" y="3409763"/>
              <a:ext cx="990600" cy="798248"/>
            </a:xfrm>
            <a:prstGeom prst="flowChartDecision">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Sign. Valid</a:t>
              </a:r>
            </a:p>
          </p:txBody>
        </p:sp>
        <p:sp>
          <p:nvSpPr>
            <p:cNvPr id="24" name="Flowchart: Decision 23"/>
            <p:cNvSpPr/>
            <p:nvPr/>
          </p:nvSpPr>
          <p:spPr>
            <a:xfrm>
              <a:off x="1523999" y="3339991"/>
              <a:ext cx="1127761" cy="993005"/>
            </a:xfrm>
            <a:prstGeom prst="flowChartDecision">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BIOS Update Flag Set</a:t>
              </a:r>
            </a:p>
          </p:txBody>
        </p:sp>
        <p:cxnSp>
          <p:nvCxnSpPr>
            <p:cNvPr id="26" name="Straight Arrow Connector 25"/>
            <p:cNvCxnSpPr>
              <a:stCxn id="10" idx="3"/>
            </p:cNvCxnSpPr>
            <p:nvPr/>
          </p:nvCxnSpPr>
          <p:spPr>
            <a:xfrm>
              <a:off x="3352800" y="1873431"/>
              <a:ext cx="762000" cy="241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3"/>
            </p:cNvCxnSpPr>
            <p:nvPr/>
          </p:nvCxnSpPr>
          <p:spPr>
            <a:xfrm>
              <a:off x="5181600" y="1866900"/>
              <a:ext cx="22098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2" idx="3"/>
            </p:cNvCxnSpPr>
            <p:nvPr/>
          </p:nvCxnSpPr>
          <p:spPr>
            <a:xfrm>
              <a:off x="6477000" y="1866900"/>
              <a:ext cx="213360" cy="653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2628900" y="3830290"/>
              <a:ext cx="685800" cy="1240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4384670" y="3805322"/>
              <a:ext cx="662940" cy="1377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369023" y="4238199"/>
              <a:ext cx="0" cy="29093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6042973" y="3803873"/>
              <a:ext cx="802957" cy="142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143625" y="4886379"/>
              <a:ext cx="71135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540053" y="4208011"/>
              <a:ext cx="0" cy="29093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8" idx="2"/>
            </p:cNvCxnSpPr>
            <p:nvPr/>
          </p:nvCxnSpPr>
          <p:spPr>
            <a:xfrm>
              <a:off x="7369023" y="5370466"/>
              <a:ext cx="0" cy="2672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4" idx="2"/>
            </p:cNvCxnSpPr>
            <p:nvPr/>
          </p:nvCxnSpPr>
          <p:spPr>
            <a:xfrm>
              <a:off x="2087880" y="4332996"/>
              <a:ext cx="0" cy="130142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3" idx="2"/>
              <a:endCxn id="24" idx="0"/>
            </p:cNvCxnSpPr>
            <p:nvPr/>
          </p:nvCxnSpPr>
          <p:spPr>
            <a:xfrm flipH="1">
              <a:off x="2087880" y="2286000"/>
              <a:ext cx="5135880" cy="105399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960203" y="1685630"/>
              <a:ext cx="1316916" cy="261610"/>
            </a:xfrm>
            <a:prstGeom prst="rect">
              <a:avLst/>
            </a:prstGeom>
          </p:spPr>
          <p:txBody>
            <a:bodyPr wrap="square">
              <a:spAutoFit/>
            </a:bodyPr>
            <a:lstStyle/>
            <a:p>
              <a:r>
                <a:rPr lang="en-US" sz="1100" dirty="0"/>
                <a:t>Before Reboot</a:t>
              </a:r>
            </a:p>
          </p:txBody>
        </p:sp>
        <p:sp>
          <p:nvSpPr>
            <p:cNvPr id="44" name="Rectangle 43"/>
            <p:cNvSpPr/>
            <p:nvPr/>
          </p:nvSpPr>
          <p:spPr>
            <a:xfrm>
              <a:off x="801622" y="2778196"/>
              <a:ext cx="1316916" cy="261610"/>
            </a:xfrm>
            <a:prstGeom prst="rect">
              <a:avLst/>
            </a:prstGeom>
          </p:spPr>
          <p:txBody>
            <a:bodyPr wrap="square">
              <a:spAutoFit/>
            </a:bodyPr>
            <a:lstStyle/>
            <a:p>
              <a:pPr algn="ctr"/>
              <a:r>
                <a:rPr lang="en-US" sz="1100" dirty="0"/>
                <a:t>After Reboot</a:t>
              </a:r>
            </a:p>
          </p:txBody>
        </p:sp>
        <p:sp>
          <p:nvSpPr>
            <p:cNvPr id="46" name="Rectangle 45"/>
            <p:cNvSpPr/>
            <p:nvPr/>
          </p:nvSpPr>
          <p:spPr>
            <a:xfrm>
              <a:off x="2718956" y="3533355"/>
              <a:ext cx="417102" cy="253916"/>
            </a:xfrm>
            <a:prstGeom prst="rect">
              <a:avLst/>
            </a:prstGeom>
          </p:spPr>
          <p:txBody>
            <a:bodyPr wrap="none">
              <a:spAutoFit/>
            </a:bodyPr>
            <a:lstStyle/>
            <a:p>
              <a:r>
                <a:rPr lang="en-US" sz="1050" dirty="0"/>
                <a:t>Yes</a:t>
              </a:r>
            </a:p>
          </p:txBody>
        </p:sp>
        <p:sp>
          <p:nvSpPr>
            <p:cNvPr id="47" name="Rectangle 46"/>
            <p:cNvSpPr/>
            <p:nvPr/>
          </p:nvSpPr>
          <p:spPr>
            <a:xfrm>
              <a:off x="6268449" y="3495453"/>
              <a:ext cx="417102" cy="253916"/>
            </a:xfrm>
            <a:prstGeom prst="rect">
              <a:avLst/>
            </a:prstGeom>
          </p:spPr>
          <p:txBody>
            <a:bodyPr wrap="none">
              <a:spAutoFit/>
            </a:bodyPr>
            <a:lstStyle/>
            <a:p>
              <a:r>
                <a:rPr lang="en-US" sz="1050" dirty="0"/>
                <a:t>Yes</a:t>
              </a:r>
            </a:p>
          </p:txBody>
        </p:sp>
        <p:sp>
          <p:nvSpPr>
            <p:cNvPr id="48" name="Rectangle 47"/>
            <p:cNvSpPr/>
            <p:nvPr/>
          </p:nvSpPr>
          <p:spPr>
            <a:xfrm>
              <a:off x="2118538" y="4812407"/>
              <a:ext cx="357790" cy="253916"/>
            </a:xfrm>
            <a:prstGeom prst="rect">
              <a:avLst/>
            </a:prstGeom>
          </p:spPr>
          <p:txBody>
            <a:bodyPr wrap="none">
              <a:spAutoFit/>
            </a:bodyPr>
            <a:lstStyle/>
            <a:p>
              <a:r>
                <a:rPr lang="en-US" sz="1050" dirty="0"/>
                <a:t>No</a:t>
              </a:r>
            </a:p>
          </p:txBody>
        </p:sp>
        <p:sp>
          <p:nvSpPr>
            <p:cNvPr id="49" name="Rectangle 48"/>
            <p:cNvSpPr/>
            <p:nvPr/>
          </p:nvSpPr>
          <p:spPr>
            <a:xfrm>
              <a:off x="5557154" y="4185311"/>
              <a:ext cx="357790" cy="253916"/>
            </a:xfrm>
            <a:prstGeom prst="rect">
              <a:avLst/>
            </a:prstGeom>
          </p:spPr>
          <p:txBody>
            <a:bodyPr wrap="none">
              <a:spAutoFit/>
            </a:bodyPr>
            <a:lstStyle/>
            <a:p>
              <a:r>
                <a:rPr lang="en-US" sz="1050" dirty="0"/>
                <a:t>No</a:t>
              </a:r>
            </a:p>
          </p:txBody>
        </p:sp>
      </p:grpSp>
    </p:spTree>
    <p:extLst>
      <p:ext uri="{BB962C8B-B14F-4D97-AF65-F5344CB8AC3E}">
        <p14:creationId xmlns:p14="http://schemas.microsoft.com/office/powerpoint/2010/main" val="19971643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Firmware Update Methods</a:t>
            </a:r>
          </a:p>
        </p:txBody>
      </p:sp>
      <p:sp>
        <p:nvSpPr>
          <p:cNvPr id="8" name="Content Placeholder 7"/>
          <p:cNvSpPr>
            <a:spLocks noGrp="1"/>
          </p:cNvSpPr>
          <p:nvPr>
            <p:ph idx="1"/>
          </p:nvPr>
        </p:nvSpPr>
        <p:spPr>
          <a:xfrm>
            <a:off x="457200" y="2438400"/>
            <a:ext cx="8229600" cy="4114800"/>
          </a:xfrm>
        </p:spPr>
        <p:txBody>
          <a:bodyPr>
            <a:normAutofit/>
          </a:bodyPr>
          <a:lstStyle/>
          <a:p>
            <a:pPr marL="457200" indent="-457200">
              <a:buFont typeface="+mj-lt"/>
              <a:buAutoNum type="arabicPeriod"/>
            </a:pPr>
            <a:r>
              <a:rPr lang="en-US" sz="2400" b="1" dirty="0"/>
              <a:t>UEFI Signed </a:t>
            </a:r>
            <a:r>
              <a:rPr lang="en-US" sz="2400" b="1" i="1" dirty="0"/>
              <a:t>Capsule</a:t>
            </a:r>
            <a:r>
              <a:rPr lang="en-US" sz="2400" b="1" dirty="0"/>
              <a:t> Update</a:t>
            </a:r>
            <a:r>
              <a:rPr lang="en-US" sz="2400" dirty="0"/>
              <a:t> (update on reboot/S3)</a:t>
            </a:r>
          </a:p>
          <a:p>
            <a:pPr marL="457200" indent="-457200">
              <a:buFont typeface="+mj-lt"/>
              <a:buAutoNum type="arabicPeriod"/>
            </a:pPr>
            <a:r>
              <a:rPr lang="en-US" sz="2400" dirty="0"/>
              <a:t>Run-time SMM based update (by an SMI handler)</a:t>
            </a:r>
          </a:p>
          <a:p>
            <a:pPr marL="457200" indent="-457200">
              <a:buFont typeface="+mj-lt"/>
              <a:buAutoNum type="arabicPeriod"/>
            </a:pPr>
            <a:r>
              <a:rPr lang="en-US" sz="2400" dirty="0"/>
              <a:t>Update during BIOS Setup or from UEFI Shell</a:t>
            </a:r>
          </a:p>
          <a:p>
            <a:pPr marL="457200" indent="-457200">
              <a:buFont typeface="+mj-lt"/>
              <a:buAutoNum type="arabicPeriod"/>
            </a:pPr>
            <a:r>
              <a:rPr lang="en-US" sz="2400" dirty="0"/>
              <a:t>Remote BMC/IPMI Based Update</a:t>
            </a:r>
          </a:p>
          <a:p>
            <a:pPr marL="457200" indent="-457200">
              <a:buFont typeface="+mj-lt"/>
              <a:buAutoNum type="arabicPeriod"/>
            </a:pPr>
            <a:r>
              <a:rPr lang="en-US" sz="2400" dirty="0"/>
              <a:t>Update with physical switch</a:t>
            </a:r>
          </a:p>
        </p:txBody>
      </p:sp>
    </p:spTree>
    <p:extLst>
      <p:ext uri="{BB962C8B-B14F-4D97-AF65-F5344CB8AC3E}">
        <p14:creationId xmlns:p14="http://schemas.microsoft.com/office/powerpoint/2010/main" val="2412476167"/>
      </p:ext>
    </p:extLst>
  </p:cSld>
  <p:clrMapOvr>
    <a:masterClrMapping/>
  </p:clrMapOvr>
</p:sld>
</file>

<file path=ppt/theme/theme1.xml><?xml version="1.0" encoding="utf-8"?>
<a:theme xmlns:a="http://schemas.openxmlformats.org/drawingml/2006/main" name="ISPO-PPT-Template-darkblue-newlogo 2014">
  <a:themeElements>
    <a:clrScheme name="Custom 3">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4280"/>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3065</Words>
  <Application>Microsoft Office PowerPoint</Application>
  <PresentationFormat>On-screen Show (4:3)</PresentationFormat>
  <Paragraphs>684</Paragraphs>
  <Slides>54</Slides>
  <Notes>40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54</vt:i4>
      </vt:variant>
    </vt:vector>
  </HeadingPairs>
  <TitlesOfParts>
    <vt:vector size="68" baseType="lpstr">
      <vt:lpstr>Aharoni</vt:lpstr>
      <vt:lpstr>Lucida Grande</vt:lpstr>
      <vt:lpstr>Neo Sans Intel</vt:lpstr>
      <vt:lpstr>Neo Sans Intel Light</vt:lpstr>
      <vt:lpstr>Neo Sans Intel Medium</vt:lpstr>
      <vt:lpstr>Vista Sans OT Light</vt:lpstr>
      <vt:lpstr>Arial</vt:lpstr>
      <vt:lpstr>Bookman Old Style</vt:lpstr>
      <vt:lpstr>Calibri</vt:lpstr>
      <vt:lpstr>Courier New</vt:lpstr>
      <vt:lpstr>Times New Roman</vt:lpstr>
      <vt:lpstr>Verdana</vt:lpstr>
      <vt:lpstr>Wingdings</vt:lpstr>
      <vt:lpstr>ISPO-PPT-Template-darkblue-newlogo 2014</vt:lpstr>
      <vt:lpstr>Security of BIOS/UEFI System Firmware from Attacker and Defender Perspectives  6. Mitigations</vt:lpstr>
      <vt:lpstr>License</vt:lpstr>
      <vt:lpstr>Section 6. Mitigations</vt:lpstr>
      <vt:lpstr>6.1 UEFI Security Mechanisms</vt:lpstr>
      <vt:lpstr>UEFI Security Mechanisms in SecurityPkg</vt:lpstr>
      <vt:lpstr>Other UEFI Security Mechanisms</vt:lpstr>
      <vt:lpstr>Signed UEFI “Capsule” Update</vt:lpstr>
      <vt:lpstr>Signed Firmware Update</vt:lpstr>
      <vt:lpstr>Firmware Update Methods</vt:lpstr>
      <vt:lpstr>UEFI “Capsules”</vt:lpstr>
      <vt:lpstr>UEFI Firmware Secure “Capsule” Update</vt:lpstr>
      <vt:lpstr>Windows Firmware Update Package</vt:lpstr>
      <vt:lpstr>Firmware Update Rollback Protection</vt:lpstr>
      <vt:lpstr>Protecting UEFI Variables</vt:lpstr>
      <vt:lpstr>Protecting UEFI Variables</vt:lpstr>
      <vt:lpstr>Why Authenticating Variables?</vt:lpstr>
      <vt:lpstr>UEFI Variable Update</vt:lpstr>
      <vt:lpstr>UEFI Variable Authentication</vt:lpstr>
      <vt:lpstr>Variables Protection Attributes</vt:lpstr>
      <vt:lpstr>Time Based Authenticated Variables</vt:lpstr>
      <vt:lpstr>Authenticated Variable Update Flow</vt:lpstr>
      <vt:lpstr>UEFI Variable Lock Protocol (Read-Only Variables)</vt:lpstr>
      <vt:lpstr>UEFI Read-Only Variables</vt:lpstr>
      <vt:lpstr>Variable Lock Flow</vt:lpstr>
      <vt:lpstr>Protecting S3 Resume Boot Script (LockBox)</vt:lpstr>
      <vt:lpstr>EDK2 LockBox Overview</vt:lpstr>
      <vt:lpstr>Saving S3 Boot Script to LockBox</vt:lpstr>
      <vt:lpstr>Saving S3 Boot Script to LockBox</vt:lpstr>
      <vt:lpstr>6.2 Hardware Based Firmware Protections</vt:lpstr>
      <vt:lpstr>Protection From SMM Cache Attacks</vt:lpstr>
      <vt:lpstr>System Management Range Registers (SMRR)</vt:lpstr>
      <vt:lpstr>SMM Code Access Check</vt:lpstr>
      <vt:lpstr>Mitigating SMM Call-Outs</vt:lpstr>
      <vt:lpstr>Blocking Code Fetch Outside of SMRAM</vt:lpstr>
      <vt:lpstr>Function Pointers Outside of SMRAM (DXE SMI)</vt:lpstr>
      <vt:lpstr>Paging based SMM code access check</vt:lpstr>
      <vt:lpstr>Hardware Secure Boot</vt:lpstr>
      <vt:lpstr>Example: Intel® Boot Guard</vt:lpstr>
      <vt:lpstr>Example: Intel® Boot Guard</vt:lpstr>
      <vt:lpstr>Verified vs Measured Boot</vt:lpstr>
      <vt:lpstr>Hardware Based System Firmware Update</vt:lpstr>
      <vt:lpstr>Example: Intel® BIOS Guard</vt:lpstr>
      <vt:lpstr>SMM BIOS Update Trust Boundary</vt:lpstr>
      <vt:lpstr>Trust Boundary with BIOS Guard</vt:lpstr>
      <vt:lpstr>BIOS Guard Based Firmware Update</vt:lpstr>
      <vt:lpstr>6.3 Trusted (Measured) Boot with Trusted Platform Module</vt:lpstr>
      <vt:lpstr>Secure or Measured Boot?</vt:lpstr>
      <vt:lpstr>Protecting Against the Evil Maid Attack</vt:lpstr>
      <vt:lpstr>Measured Boot</vt:lpstr>
      <vt:lpstr>Measurements into TPM PCRs</vt:lpstr>
      <vt:lpstr>UEFI Secure Boot vs TCG Trusted Boot</vt:lpstr>
      <vt:lpstr>What does it all mean?</vt:lpstr>
      <vt:lpstr>Example with Measured Boot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2015-06-18T04:45:48Z</dcterms:created>
  <dcterms:modified xsi:type="dcterms:W3CDTF">2017-05-09T16:55:13Z</dcterms:modified>
</cp:coreProperties>
</file>