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6"/>
  </p:notesMasterIdLst>
  <p:sldIdLst>
    <p:sldId id="257" r:id="rId2"/>
    <p:sldId id="345" r:id="rId3"/>
    <p:sldId id="259" r:id="rId4"/>
    <p:sldId id="333" r:id="rId5"/>
    <p:sldId id="334" r:id="rId6"/>
    <p:sldId id="316" r:id="rId7"/>
    <p:sldId id="309" r:id="rId8"/>
    <p:sldId id="317" r:id="rId9"/>
    <p:sldId id="319" r:id="rId10"/>
    <p:sldId id="311" r:id="rId11"/>
    <p:sldId id="320" r:id="rId12"/>
    <p:sldId id="338" r:id="rId13"/>
    <p:sldId id="324" r:id="rId14"/>
    <p:sldId id="325" r:id="rId15"/>
    <p:sldId id="339" r:id="rId16"/>
    <p:sldId id="340" r:id="rId17"/>
    <p:sldId id="341" r:id="rId18"/>
    <p:sldId id="337" r:id="rId19"/>
    <p:sldId id="326" r:id="rId20"/>
    <p:sldId id="310" r:id="rId21"/>
    <p:sldId id="314" r:id="rId22"/>
    <p:sldId id="312" r:id="rId23"/>
    <p:sldId id="313" r:id="rId24"/>
    <p:sldId id="315" r:id="rId25"/>
    <p:sldId id="302" r:id="rId26"/>
    <p:sldId id="335" r:id="rId27"/>
    <p:sldId id="336" r:id="rId28"/>
    <p:sldId id="343" r:id="rId29"/>
    <p:sldId id="342" r:id="rId30"/>
    <p:sldId id="266" r:id="rId31"/>
    <p:sldId id="267" r:id="rId32"/>
    <p:sldId id="268" r:id="rId33"/>
    <p:sldId id="269" r:id="rId34"/>
    <p:sldId id="270" r:id="rId35"/>
    <p:sldId id="271" r:id="rId36"/>
    <p:sldId id="282" r:id="rId37"/>
    <p:sldId id="327" r:id="rId38"/>
    <p:sldId id="328" r:id="rId39"/>
    <p:sldId id="344" r:id="rId40"/>
    <p:sldId id="329" r:id="rId41"/>
    <p:sldId id="330" r:id="rId42"/>
    <p:sldId id="331" r:id="rId43"/>
    <p:sldId id="287" r:id="rId44"/>
    <p:sldId id="34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791224-D44C-4B9E-A4B2-07EADAAC3F28}">
          <p14:sldIdLst>
            <p14:sldId id="257"/>
            <p14:sldId id="345"/>
            <p14:sldId id="259"/>
            <p14:sldId id="333"/>
            <p14:sldId id="334"/>
            <p14:sldId id="316"/>
            <p14:sldId id="309"/>
            <p14:sldId id="317"/>
            <p14:sldId id="319"/>
            <p14:sldId id="311"/>
            <p14:sldId id="320"/>
            <p14:sldId id="338"/>
            <p14:sldId id="324"/>
            <p14:sldId id="325"/>
            <p14:sldId id="339"/>
            <p14:sldId id="340"/>
            <p14:sldId id="341"/>
            <p14:sldId id="337"/>
            <p14:sldId id="326"/>
            <p14:sldId id="310"/>
            <p14:sldId id="314"/>
            <p14:sldId id="312"/>
            <p14:sldId id="313"/>
            <p14:sldId id="315"/>
            <p14:sldId id="302"/>
            <p14:sldId id="335"/>
            <p14:sldId id="336"/>
            <p14:sldId id="343"/>
            <p14:sldId id="342"/>
            <p14:sldId id="266"/>
            <p14:sldId id="267"/>
            <p14:sldId id="268"/>
            <p14:sldId id="269"/>
            <p14:sldId id="270"/>
            <p14:sldId id="271"/>
            <p14:sldId id="282"/>
            <p14:sldId id="327"/>
            <p14:sldId id="328"/>
            <p14:sldId id="344"/>
            <p14:sldId id="329"/>
            <p14:sldId id="330"/>
            <p14:sldId id="331"/>
            <p14:sldId id="287"/>
            <p14:sldId id="346"/>
          </p14:sldIdLst>
        </p14:section>
        <p14:section name="Backup" id="{1A5B6732-D825-405C-84F1-139610B6E02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32" autoAdjust="0"/>
  </p:normalViewPr>
  <p:slideViewPr>
    <p:cSldViewPr>
      <p:cViewPr varScale="1">
        <p:scale>
          <a:sx n="64" d="100"/>
          <a:sy n="64" d="100"/>
        </p:scale>
        <p:origin x="134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C7435B-D920-40EA-B5A8-94BD75685236}" type="datetimeFigureOut">
              <a:rPr lang="en-US" smtClean="0"/>
              <a:pPr/>
              <a:t>5/10/2017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813037-7791-448C-A1F2-0416EF80352F}" type="slidenum">
              <a:rPr lang="en-US" smtClean="0"/>
              <a:pPr/>
              <a:t>‹#›</a:t>
            </a:fld>
            <a:endParaRPr lang="en-US"/>
          </a:p>
        </p:txBody>
      </p:sp>
    </p:spTree>
    <p:extLst>
      <p:ext uri="{BB962C8B-B14F-4D97-AF65-F5344CB8AC3E}">
        <p14:creationId xmlns:p14="http://schemas.microsoft.com/office/powerpoint/2010/main" val="151931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73201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87182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81141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97694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525873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743530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1627989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25</a:t>
            </a:fld>
            <a:endParaRPr lang="en-US"/>
          </a:p>
        </p:txBody>
      </p:sp>
    </p:spTree>
    <p:extLst>
      <p:ext uri="{BB962C8B-B14F-4D97-AF65-F5344CB8AC3E}">
        <p14:creationId xmlns:p14="http://schemas.microsoft.com/office/powerpoint/2010/main" val="3414025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077806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861978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413595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33002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292556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621593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36</a:t>
            </a:fld>
            <a:endParaRPr lang="en-US"/>
          </a:p>
        </p:txBody>
      </p:sp>
    </p:spTree>
    <p:extLst>
      <p:ext uri="{BB962C8B-B14F-4D97-AF65-F5344CB8AC3E}">
        <p14:creationId xmlns:p14="http://schemas.microsoft.com/office/powerpoint/2010/main" val="646372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43</a:t>
            </a:fld>
            <a:endParaRPr lang="en-US"/>
          </a:p>
        </p:txBody>
      </p:sp>
    </p:spTree>
    <p:extLst>
      <p:ext uri="{BB962C8B-B14F-4D97-AF65-F5344CB8AC3E}">
        <p14:creationId xmlns:p14="http://schemas.microsoft.com/office/powerpoint/2010/main" val="280723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73499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41520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64579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02071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825380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314185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57290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340982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69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Left Half Image">
    <p:spTree>
      <p:nvGrpSpPr>
        <p:cNvPr id="1" name=""/>
        <p:cNvGrpSpPr/>
        <p:nvPr/>
      </p:nvGrpSpPr>
      <p:grpSpPr>
        <a:xfrm>
          <a:off x="0" y="0"/>
          <a:ext cx="0" cy="0"/>
          <a:chOff x="0" y="0"/>
          <a:chExt cx="0" cy="0"/>
        </a:xfrm>
      </p:grpSpPr>
      <p:sp>
        <p:nvSpPr>
          <p:cNvPr id="2" name="Title 1"/>
          <p:cNvSpPr>
            <a:spLocks noGrp="1"/>
          </p:cNvSpPr>
          <p:nvPr>
            <p:ph type="title"/>
          </p:nvPr>
        </p:nvSpPr>
        <p:spPr>
          <a:xfrm>
            <a:off x="904672" y="241300"/>
            <a:ext cx="6867728" cy="973669"/>
          </a:xfrm>
        </p:spPr>
        <p:txBody>
          <a:bodyPr>
            <a:normAutofit/>
          </a:bodyPr>
          <a:lstStyle>
            <a:lvl1pPr>
              <a:defRPr sz="3200"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7283680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Left Half Imag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0"/>
            <a:ext cx="3584575" cy="6493010"/>
          </a:xfrm>
          <a:pattFill prst="dotGrid">
            <a:fgClr>
              <a:schemeClr val="tx1"/>
            </a:fgClr>
            <a:bgClr>
              <a:schemeClr val="bg1"/>
            </a:bgClr>
          </a:pattFill>
        </p:spPr>
        <p:txBody>
          <a:bodyPr vert="horz" lIns="182880" tIns="91440" rIns="182880" bIns="45720" rtlCol="0" anchor="t">
            <a:noAutofit/>
          </a:bodyPr>
          <a:lstStyle>
            <a:lvl1pPr algn="ctr">
              <a:defRPr lang="en-US" sz="2000" dirty="0">
                <a:solidFill>
                  <a:srgbClr val="B71234"/>
                </a:solidFill>
              </a:defRPr>
            </a:lvl1pPr>
          </a:lstStyle>
          <a:p>
            <a:r>
              <a:rPr lang="en-US" dirty="0"/>
              <a:t>Drag picture to placeholder or click icon to add. You must use a full bleed image to fill this entire space.</a:t>
            </a:r>
          </a:p>
        </p:txBody>
      </p:sp>
      <p:sp>
        <p:nvSpPr>
          <p:cNvPr id="2" name="Title 1"/>
          <p:cNvSpPr>
            <a:spLocks noGrp="1"/>
          </p:cNvSpPr>
          <p:nvPr>
            <p:ph type="title"/>
          </p:nvPr>
        </p:nvSpPr>
        <p:spPr>
          <a:xfrm>
            <a:off x="3886200" y="241300"/>
            <a:ext cx="3886200" cy="973669"/>
          </a:xfrm>
        </p:spPr>
        <p:txBody>
          <a:bodyPr/>
          <a:lstStyle>
            <a:lvl1pPr>
              <a:defRPr baseline="0"/>
            </a:lvl1pPr>
          </a:lstStyle>
          <a:p>
            <a:endParaRPr lang="en-US" dirty="0"/>
          </a:p>
        </p:txBody>
      </p:sp>
      <p:sp>
        <p:nvSpPr>
          <p:cNvPr id="5" name="Slide Number Placeholder 4"/>
          <p:cNvSpPr>
            <a:spLocks noGrp="1"/>
          </p:cNvSpPr>
          <p:nvPr>
            <p:ph type="sldNum" sz="quarter" idx="12"/>
          </p:nvPr>
        </p:nvSpPr>
        <p:spPr>
          <a:xfrm>
            <a:off x="8760613" y="6493010"/>
            <a:ext cx="230989" cy="206103"/>
          </a:xfrm>
          <a:prstGeom prst="rect">
            <a:avLst/>
          </a:prstGeom>
        </p:spPr>
        <p:txBody>
          <a:bodyPr vert="horz" lIns="0" tIns="0" rIns="0" bIns="0" rtlCol="0" anchor="ctr"/>
          <a:lstStyle>
            <a:lvl1pPr marL="0" algn="l" defTabSz="914400" rtl="0" eaLnBrk="1" latinLnBrk="0" hangingPunct="1">
              <a:lnSpc>
                <a:spcPct val="90000"/>
              </a:lnSpc>
              <a:defRPr lang="en-US" sz="800" kern="1200" smtClean="0">
                <a:solidFill>
                  <a:schemeClr val="tx1"/>
                </a:solidFill>
                <a:latin typeface="+mn-lt"/>
                <a:ea typeface="+mn-ea"/>
                <a:cs typeface="+mn-cs"/>
              </a:defRPr>
            </a:lvl1pPr>
          </a:lstStyle>
          <a:p>
            <a:fld id="{EEB8B06D-99A5-468B-806E-293788FE9637}" type="slidenum">
              <a:rPr>
                <a:solidFill>
                  <a:prstClr val="black"/>
                </a:solidFill>
              </a:rPr>
              <a:pPr/>
              <a:t>‹#›</a:t>
            </a:fld>
            <a:endParaRPr dirty="0">
              <a:solidFill>
                <a:prstClr val="black"/>
              </a:solidFill>
            </a:endParaRPr>
          </a:p>
        </p:txBody>
      </p:sp>
      <p:sp>
        <p:nvSpPr>
          <p:cNvPr id="8" name="Text Placeholder 2"/>
          <p:cNvSpPr>
            <a:spLocks noGrp="1"/>
          </p:cNvSpPr>
          <p:nvPr>
            <p:ph idx="1"/>
          </p:nvPr>
        </p:nvSpPr>
        <p:spPr>
          <a:xfrm>
            <a:off x="3886200" y="1839384"/>
            <a:ext cx="4803647" cy="4307416"/>
          </a:xfrm>
          <a:prstGeom prst="rect">
            <a:avLst/>
          </a:prstGeom>
        </p:spPr>
        <p:txBody>
          <a:bodyPr vert="horz" lIns="0" tIns="0" rIns="0" bIns="45720" rtlCol="0">
            <a:noAutofit/>
          </a:bodyPr>
          <a:lstStyle>
            <a:lvl1pPr>
              <a:defRPr>
                <a:solidFill>
                  <a:schemeClr val="tx1"/>
                </a:solidFill>
              </a:defRPr>
            </a:lvl1pPr>
            <a:lvl2pPr>
              <a:defRPr>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22" hasCustomPrompt="1"/>
          </p:nvPr>
        </p:nvSpPr>
        <p:spPr>
          <a:xfrm>
            <a:off x="3886201" y="6180667"/>
            <a:ext cx="3375025" cy="245539"/>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24"/>
          </p:nvPr>
        </p:nvSpPr>
        <p:spPr>
          <a:xfrm>
            <a:off x="3886200" y="1224495"/>
            <a:ext cx="3886200" cy="333372"/>
          </a:xfrm>
        </p:spPr>
        <p:txBody>
          <a:bodyPr/>
          <a:lstStyle>
            <a:lvl1pPr>
              <a:tabLst>
                <a:tab pos="230179" algn="l"/>
                <a:tab pos="342886" algn="l"/>
              </a:tabLst>
              <a:defRPr>
                <a:solidFill>
                  <a:schemeClr val="tx2"/>
                </a:solidFill>
              </a:defRPr>
            </a:lvl1pPr>
          </a:lstStyle>
          <a:p>
            <a:pPr lvl="0"/>
            <a:r>
              <a:rPr lang="en-US" dirty="0"/>
              <a:t>Click to edit Master text styles</a:t>
            </a:r>
          </a:p>
        </p:txBody>
      </p:sp>
      <p:sp>
        <p:nvSpPr>
          <p:cNvPr id="16" name="Text Placeholder 2"/>
          <p:cNvSpPr>
            <a:spLocks noGrp="1"/>
          </p:cNvSpPr>
          <p:nvPr>
            <p:ph type="body" sz="quarter" idx="25" hasCustomPrompt="1"/>
          </p:nvPr>
        </p:nvSpPr>
        <p:spPr>
          <a:xfrm>
            <a:off x="3886200" y="6477000"/>
            <a:ext cx="3372136" cy="203200"/>
          </a:xfrm>
        </p:spPr>
        <p:txBody>
          <a:bodyPr anchor="t"/>
          <a:lstStyle>
            <a:lvl1pPr>
              <a:defRPr sz="800">
                <a:solidFill>
                  <a:schemeClr val="accent1"/>
                </a:solidFill>
              </a:defRPr>
            </a:lvl1pPr>
          </a:lstStyle>
          <a:p>
            <a:pPr lvl="0"/>
            <a:r>
              <a:rPr lang="en-US" dirty="0"/>
              <a:t>Footer</a:t>
            </a:r>
          </a:p>
        </p:txBody>
      </p:sp>
    </p:spTree>
    <p:extLst>
      <p:ext uri="{BB962C8B-B14F-4D97-AF65-F5344CB8AC3E}">
        <p14:creationId xmlns:p14="http://schemas.microsoft.com/office/powerpoint/2010/main" val="146602192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hidden="1"/>
          <p:cNvSpPr>
            <a:spLocks noGrp="1"/>
          </p:cNvSpPr>
          <p:nvPr>
            <p:ph type="dt" sz="half" idx="10"/>
          </p:nvPr>
        </p:nvSpPr>
        <p:spPr>
          <a:xfrm>
            <a:off x="453893" y="6493009"/>
            <a:ext cx="822595" cy="206103"/>
          </a:xfrm>
          <a:prstGeom prst="rect">
            <a:avLst/>
          </a:prstGeom>
        </p:spPr>
        <p:txBody>
          <a:bodyPr lIns="91436" tIns="45718" rIns="91436" bIns="45718"/>
          <a:lstStyle>
            <a:lvl1pPr>
              <a:defRPr>
                <a:solidFill>
                  <a:schemeClr val="bg2"/>
                </a:solidFill>
              </a:defRPr>
            </a:lvl1pPr>
          </a:lstStyle>
          <a:p>
            <a:endParaRPr lang="en-US" dirty="0"/>
          </a:p>
        </p:txBody>
      </p:sp>
      <p:sp>
        <p:nvSpPr>
          <p:cNvPr id="6" name="Footer Placeholder 5" hidden="1"/>
          <p:cNvSpPr>
            <a:spLocks noGrp="1"/>
          </p:cNvSpPr>
          <p:nvPr>
            <p:ph type="ftr" sz="quarter" idx="11"/>
          </p:nvPr>
        </p:nvSpPr>
        <p:spPr>
          <a:xfrm>
            <a:off x="3097924" y="6493009"/>
            <a:ext cx="2940147" cy="206103"/>
          </a:xfrm>
          <a:prstGeom prst="rect">
            <a:avLst/>
          </a:prstGeom>
        </p:spPr>
        <p:txBody>
          <a:bodyPr lIns="91436" tIns="45718" rIns="91436" bIns="45718"/>
          <a:lstStyle>
            <a:lvl1pPr>
              <a:defRPr>
                <a:solidFill>
                  <a:schemeClr val="bg2"/>
                </a:solidFill>
              </a:defRPr>
            </a:lvl1pPr>
          </a:lstStyle>
          <a:p>
            <a:endParaRPr lang="en-US" dirty="0"/>
          </a:p>
        </p:txBody>
      </p:sp>
      <p:sp>
        <p:nvSpPr>
          <p:cNvPr id="8" name="Title Placeholder 1"/>
          <p:cNvSpPr>
            <a:spLocks noGrp="1"/>
          </p:cNvSpPr>
          <p:nvPr>
            <p:ph type="title"/>
          </p:nvPr>
        </p:nvSpPr>
        <p:spPr>
          <a:xfrm>
            <a:off x="457201" y="241300"/>
            <a:ext cx="7315200" cy="973669"/>
          </a:xfrm>
          <a:prstGeom prst="rect">
            <a:avLst/>
          </a:prstGeom>
        </p:spPr>
        <p:txBody>
          <a:bodyPr vert="horz" lIns="0" tIns="0" rIns="0" bIns="0" rtlCol="0" anchor="b">
            <a:noAutofit/>
          </a:bodyPr>
          <a:lstStyle/>
          <a:p>
            <a:r>
              <a:rPr lang="en-US" dirty="0"/>
              <a:t>Click to edit Master title style</a:t>
            </a:r>
          </a:p>
        </p:txBody>
      </p:sp>
      <p:sp>
        <p:nvSpPr>
          <p:cNvPr id="15" name="Text Placeholder 2"/>
          <p:cNvSpPr>
            <a:spLocks noGrp="1"/>
          </p:cNvSpPr>
          <p:nvPr>
            <p:ph idx="1"/>
          </p:nvPr>
        </p:nvSpPr>
        <p:spPr>
          <a:xfrm>
            <a:off x="4710114" y="1839384"/>
            <a:ext cx="3973512" cy="4231216"/>
          </a:xfrm>
          <a:prstGeom prst="rect">
            <a:avLst/>
          </a:prstGeom>
        </p:spPr>
        <p:txBody>
          <a:bodyPr vert="horz" lIns="0" tIns="0" rIns="0" bIns="45718" rtlCol="0">
            <a:noAutofit/>
          </a:bodyPr>
          <a:lstStyle>
            <a:lvl1pPr>
              <a:defRPr>
                <a:solidFill>
                  <a:schemeClr val="tx1"/>
                </a:solidFill>
              </a:defRPr>
            </a:lvl1pPr>
            <a:lvl2pPr>
              <a:defRPr sz="1600">
                <a:solidFill>
                  <a:schemeClr val="tx1"/>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
          <p:cNvSpPr>
            <a:spLocks noGrp="1"/>
          </p:cNvSpPr>
          <p:nvPr>
            <p:ph idx="23"/>
          </p:nvPr>
        </p:nvSpPr>
        <p:spPr>
          <a:xfrm>
            <a:off x="457200" y="1839384"/>
            <a:ext cx="3976688" cy="4231216"/>
          </a:xfrm>
          <a:prstGeom prst="rect">
            <a:avLst/>
          </a:prstGeom>
        </p:spPr>
        <p:txBody>
          <a:bodyPr vert="horz" lIns="0" tIns="0" rIns="0" bIns="45718" rtlCol="0">
            <a:noAutofit/>
          </a:bodyPr>
          <a:lstStyle>
            <a:lvl1pPr>
              <a:defRPr>
                <a:solidFill>
                  <a:schemeClr val="tx1"/>
                </a:solidFill>
              </a:defRPr>
            </a:lvl1pPr>
            <a:lvl2pPr>
              <a:defRPr sz="1600">
                <a:solidFill>
                  <a:srgbClr val="53565A"/>
                </a:solidFill>
              </a:defRPr>
            </a:lvl2pPr>
            <a:lvl3pPr>
              <a:defRPr>
                <a:solidFill>
                  <a:srgbClr val="53565A"/>
                </a:solidFill>
              </a:defRPr>
            </a:lvl3pPr>
            <a:lvl4pPr>
              <a:defRPr>
                <a:solidFill>
                  <a:srgbClr val="53565A"/>
                </a:solidFill>
              </a:defRPr>
            </a:lvl4pPr>
            <a:lvl5pPr>
              <a:defRPr>
                <a:solidFill>
                  <a:srgbClr val="53565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p:cNvSpPr>
            <a:spLocks noGrp="1"/>
          </p:cNvSpPr>
          <p:nvPr>
            <p:ph type="body" sz="quarter" idx="21" hasCustomPrompt="1"/>
          </p:nvPr>
        </p:nvSpPr>
        <p:spPr>
          <a:xfrm>
            <a:off x="457201" y="6477000"/>
            <a:ext cx="6804025" cy="203200"/>
          </a:xfrm>
        </p:spPr>
        <p:txBody>
          <a:bodyPr anchor="t"/>
          <a:lstStyle>
            <a:lvl1pPr>
              <a:defRPr sz="800">
                <a:solidFill>
                  <a:schemeClr val="accent1"/>
                </a:solidFill>
              </a:defRPr>
            </a:lvl1pPr>
          </a:lstStyle>
          <a:p>
            <a:pPr lvl="0"/>
            <a:r>
              <a:rPr lang="en-US" dirty="0"/>
              <a:t>Footer</a:t>
            </a:r>
          </a:p>
        </p:txBody>
      </p:sp>
      <p:sp>
        <p:nvSpPr>
          <p:cNvPr id="18" name="Text Placeholder 2"/>
          <p:cNvSpPr>
            <a:spLocks noGrp="1"/>
          </p:cNvSpPr>
          <p:nvPr>
            <p:ph type="body" sz="quarter" idx="22" hasCustomPrompt="1"/>
          </p:nvPr>
        </p:nvSpPr>
        <p:spPr>
          <a:xfrm>
            <a:off x="457202" y="6223005"/>
            <a:ext cx="6804025" cy="203200"/>
          </a:xfrm>
        </p:spPr>
        <p:txBody>
          <a:bodyPr bIns="0" anchor="b"/>
          <a:lstStyle>
            <a:lvl1pPr>
              <a:defRPr sz="900">
                <a:solidFill>
                  <a:schemeClr val="tx1"/>
                </a:solidFill>
              </a:defRPr>
            </a:lvl1pPr>
          </a:lstStyle>
          <a:p>
            <a:pPr lvl="0"/>
            <a:r>
              <a:rPr lang="en-US" dirty="0"/>
              <a:t>Source</a:t>
            </a:r>
          </a:p>
        </p:txBody>
      </p:sp>
      <p:sp>
        <p:nvSpPr>
          <p:cNvPr id="11" name="Text Placeholder 2"/>
          <p:cNvSpPr>
            <a:spLocks noGrp="1"/>
          </p:cNvSpPr>
          <p:nvPr>
            <p:ph type="body" sz="quarter" idx="13"/>
          </p:nvPr>
        </p:nvSpPr>
        <p:spPr>
          <a:xfrm>
            <a:off x="457200" y="1224495"/>
            <a:ext cx="7315200" cy="333372"/>
          </a:xfrm>
        </p:spPr>
        <p:txBody>
          <a:bodyPr/>
          <a:lstStyle>
            <a:lvl1pPr>
              <a:tabLst>
                <a:tab pos="228600" algn="l"/>
                <a:tab pos="341313" algn="l"/>
                <a:tab pos="457200" algn="l"/>
              </a:tabLst>
              <a:defRPr>
                <a:solidFill>
                  <a:schemeClr val="tx2"/>
                </a:solidFill>
              </a:defRPr>
            </a:lvl1pPr>
          </a:lstStyle>
          <a:p>
            <a:pPr lvl="0"/>
            <a:r>
              <a:rPr lang="en-US" dirty="0"/>
              <a:t>Click to edit Master text styles</a:t>
            </a:r>
          </a:p>
        </p:txBody>
      </p:sp>
      <p:sp>
        <p:nvSpPr>
          <p:cNvPr id="12" name="Slide Number Placeholder 5"/>
          <p:cNvSpPr>
            <a:spLocks noGrp="1"/>
          </p:cNvSpPr>
          <p:nvPr>
            <p:ph type="sldNum" sz="quarter" idx="4"/>
          </p:nvPr>
        </p:nvSpPr>
        <p:spPr>
          <a:xfrm>
            <a:off x="8610600" y="6541203"/>
            <a:ext cx="533400" cy="365125"/>
          </a:xfrm>
          <a:prstGeom prst="rect">
            <a:avLst/>
          </a:prstGeom>
        </p:spPr>
        <p:txBody>
          <a:bodyPr/>
          <a:lstStyle>
            <a:lvl1pPr>
              <a:defRPr sz="1600"/>
            </a:lvl1pPr>
          </a:lstStyle>
          <a:p>
            <a:fld id="{59B94101-DCC3-4FE8-839D-EB5A039647E9}" type="slidenum">
              <a:rPr lang="en-US" smtClean="0"/>
              <a:t>‹#›</a:t>
            </a:fld>
            <a:endParaRPr lang="en-US" dirty="0"/>
          </a:p>
        </p:txBody>
      </p:sp>
    </p:spTree>
    <p:extLst>
      <p:ext uri="{BB962C8B-B14F-4D97-AF65-F5344CB8AC3E}">
        <p14:creationId xmlns:p14="http://schemas.microsoft.com/office/powerpoint/2010/main" val="41845012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0" baseline="0">
                <a:solidFill>
                  <a:schemeClr val="tx1"/>
                </a:solidFill>
                <a:latin typeface="Neo Sans Intel" panose="020B0504020202020204" pitchFamily="34" charset="0"/>
                <a:cs typeface="Neo Sans Intel" panose="020B0504020202020204" pitchFamily="34" charset="0"/>
              </a:defRPr>
            </a:lvl1pPr>
          </a:lstStyle>
          <a:p>
            <a:r>
              <a:rPr lang="en-US" dirty="0"/>
              <a:t>36pt Light Title of Presentation</a:t>
            </a:r>
            <a:br>
              <a:rPr lang="en-US" dirty="0"/>
            </a:br>
            <a:r>
              <a:rPr lang="en-US" dirty="0"/>
              <a:t>Title of Presentation Line Two</a:t>
            </a:r>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Medium Subhead, Date, Etc.</a:t>
            </a:r>
          </a:p>
        </p:txBody>
      </p:sp>
    </p:spTree>
    <p:extLst>
      <p:ext uri="{BB962C8B-B14F-4D97-AF65-F5344CB8AC3E}">
        <p14:creationId xmlns:p14="http://schemas.microsoft.com/office/powerpoint/2010/main" val="51136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a:t>22pt Medium Sub Line</a:t>
            </a:r>
          </a:p>
          <a:p>
            <a:pPr lvl="1"/>
            <a:r>
              <a:rPr lang="en-US" dirty="0"/>
              <a:t>22pt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10231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1" baseline="0"/>
            </a:lvl1pPr>
          </a:lstStyle>
          <a:p>
            <a:r>
              <a:rPr lang="en-US" dirty="0"/>
              <a:t>36pt Light headline</a:t>
            </a:r>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solidFill>
                  <a:schemeClr val="tx1"/>
                </a:solidFill>
              </a:defRPr>
            </a:lvl1pPr>
            <a:lvl2pPr>
              <a:defRPr sz="1800">
                <a:solidFill>
                  <a:schemeClr val="tx1"/>
                </a:solidFill>
              </a:defRPr>
            </a:lvl2pPr>
            <a:lvl3pPr>
              <a:defRPr sz="1800">
                <a:solidFill>
                  <a:schemeClr val="tx1"/>
                </a:solidFill>
              </a:defRPr>
            </a:lvl3pPr>
            <a:lvl4pPr>
              <a:defRPr>
                <a:solidFill>
                  <a:schemeClr val="tx1"/>
                </a:solidFill>
              </a:defRPr>
            </a:lvl4pPr>
            <a:lvl5pPr>
              <a:defRPr>
                <a:solidFill>
                  <a:schemeClr val="tx1"/>
                </a:solidFill>
              </a:defRPr>
            </a:lvl5pPr>
          </a:lstStyle>
          <a:p>
            <a:r>
              <a:rPr lang="ro-RO" sz="2200" b="0" i="0" u="none" strike="noStrike" baseline="0" dirty="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a:t> </a:t>
            </a:r>
          </a:p>
          <a:p>
            <a:pPr lvl="1"/>
            <a:r>
              <a:rPr lang="en-US" dirty="0"/>
              <a:t>18pt Regular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384727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1" i="0" u="none" strike="noStrike" baseline="0" smtClean="0"/>
            </a:lvl1pPr>
          </a:lstStyle>
          <a:p>
            <a:r>
              <a:rPr lang="en-US" dirty="0"/>
              <a:t>36pt Light headline</a:t>
            </a:r>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tx1"/>
                </a:solidFill>
                <a:latin typeface="Neo Sans Intel Light"/>
                <a:cs typeface="Neo Sans Intel Light"/>
              </a:defRPr>
            </a:lvl1pPr>
            <a:lvl2pPr marL="400050" indent="-225425">
              <a:buFont typeface="Lucida Grande"/>
              <a:buChar char="−"/>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0"/>
            <a:r>
              <a:rPr lang="en-US" dirty="0"/>
              <a:t>50pt Light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556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tx1"/>
                </a:solidFill>
                <a:latin typeface="Neo Sans Intel Medium"/>
                <a:cs typeface="Neo Sans Intel Medium"/>
              </a:defRPr>
            </a:lvl2pPr>
            <a:lvl3pPr marL="685800" indent="-228600">
              <a:defRPr sz="1200">
                <a:solidFill>
                  <a:schemeClr val="tx1"/>
                </a:solidFill>
              </a:defRPr>
            </a:lvl3pPr>
            <a:lvl4pPr>
              <a:defRPr sz="1100">
                <a:solidFill>
                  <a:schemeClr val="tx1"/>
                </a:solidFill>
              </a:defRPr>
            </a:lvl4pPr>
            <a:lvl5pPr>
              <a:defRPr sz="1050">
                <a:solidFill>
                  <a:schemeClr val="tx1"/>
                </a:solidFill>
              </a:defRPr>
            </a:lvl5pPr>
          </a:lstStyle>
          <a:p>
            <a:pPr lvl="1"/>
            <a:r>
              <a:rPr lang="en-US" dirty="0"/>
              <a:t>16 point medium subhead</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a:t>36pt Light Text</a:t>
            </a:r>
          </a:p>
        </p:txBody>
      </p:sp>
    </p:spTree>
    <p:extLst>
      <p:ext uri="{BB962C8B-B14F-4D97-AF65-F5344CB8AC3E}">
        <p14:creationId xmlns:p14="http://schemas.microsoft.com/office/powerpoint/2010/main" val="306102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bg1">
            <a:lumMod val="6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6556443"/>
            <a:ext cx="9144000" cy="301557"/>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tx1"/>
                </a:solidFill>
                <a:latin typeface="Neo Sans Intel" panose="020B0504020202020204" pitchFamily="34" charset="0"/>
                <a:cs typeface="Neo Sans Intel" panose="020B0504020202020204" pitchFamily="34" charset="0"/>
              </a:defRPr>
            </a:lvl1pPr>
          </a:lstStyle>
          <a:p>
            <a:r>
              <a:rPr lang="en-US" dirty="0"/>
              <a:t>36pt Light Text</a:t>
            </a:r>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tx1"/>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Medium Subhead</a:t>
            </a:r>
          </a:p>
        </p:txBody>
      </p:sp>
    </p:spTree>
    <p:extLst>
      <p:ext uri="{BB962C8B-B14F-4D97-AF65-F5344CB8AC3E}">
        <p14:creationId xmlns:p14="http://schemas.microsoft.com/office/powerpoint/2010/main" val="275845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84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Tree>
    <p:extLst>
      <p:ext uri="{BB962C8B-B14F-4D97-AF65-F5344CB8AC3E}">
        <p14:creationId xmlns:p14="http://schemas.microsoft.com/office/powerpoint/2010/main" val="329986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p:cNvSpPr/>
          <p:nvPr/>
        </p:nvSpPr>
        <p:spPr>
          <a:xfrm>
            <a:off x="0" y="6556442"/>
            <a:ext cx="9150839" cy="30410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a:t>Click to edit Master text styles</a:t>
            </a:r>
          </a:p>
          <a:p>
            <a:pPr lvl="1"/>
            <a:r>
              <a:rPr lang="en-US" dirty="0"/>
              <a:t>18pt Regular Big Bullet One</a:t>
            </a:r>
          </a:p>
          <a:p>
            <a:pPr lvl="2"/>
            <a:r>
              <a:rPr lang="en-US" dirty="0"/>
              <a:t>Sub-bullet</a:t>
            </a:r>
          </a:p>
          <a:p>
            <a:pPr lvl="3"/>
            <a:r>
              <a:rPr lang="en-US" dirty="0"/>
              <a:t>Fourth level</a:t>
            </a:r>
          </a:p>
          <a:p>
            <a:pPr lvl="4"/>
            <a:r>
              <a:rPr lang="en-US" dirty="0"/>
              <a:t>Fifth level</a:t>
            </a:r>
          </a:p>
        </p:txBody>
      </p:sp>
    </p:spTree>
    <p:extLst>
      <p:ext uri="{BB962C8B-B14F-4D97-AF65-F5344CB8AC3E}">
        <p14:creationId xmlns:p14="http://schemas.microsoft.com/office/powerpoint/2010/main" val="43699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457200" rtl="0" eaLnBrk="1" latinLnBrk="0" hangingPunct="1">
        <a:spcBef>
          <a:spcPct val="0"/>
        </a:spcBef>
        <a:buNone/>
        <a:defRPr sz="3600" b="1" kern="1200">
          <a:solidFill>
            <a:schemeClr val="tx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dvanced-threat-research/firmware-security-training"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www.intelsecurity.com/advanced-threat-research/ht_uefi_rootkit.html_7142015.html"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advanced-threat-research/firmware-security-training"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296"/>
            <a:ext cx="8099376" cy="1470025"/>
          </a:xfrm>
        </p:spPr>
        <p:txBody>
          <a:bodyPr anchor="t">
            <a:noAutofit/>
          </a:bodyPr>
          <a:lstStyle/>
          <a:p>
            <a:r>
              <a:rPr lang="en-US" sz="3200" b="1" dirty="0"/>
              <a:t>Security of BIOS/UEFI System Firmware</a:t>
            </a:r>
            <a:br>
              <a:rPr lang="en-US" sz="3200" b="1" dirty="0"/>
            </a:br>
            <a:r>
              <a:rPr lang="en-US" sz="3200" dirty="0"/>
              <a:t>from Attacker and Defender Perspectives</a:t>
            </a:r>
            <a:br>
              <a:rPr lang="en-US" sz="3200" b="1" dirty="0"/>
            </a:br>
            <a:br>
              <a:rPr lang="en-US" sz="3200" b="1" dirty="0"/>
            </a:br>
            <a:r>
              <a:rPr lang="en-US" sz="2400" b="1" dirty="0">
                <a:solidFill>
                  <a:schemeClr val="bg1"/>
                </a:solidFill>
              </a:rPr>
              <a:t>7. Hands-On System Firmware Forensics</a:t>
            </a:r>
            <a:endParaRPr lang="en-US" sz="2400" dirty="0">
              <a:solidFill>
                <a:schemeClr val="bg1"/>
              </a:solidFill>
              <a:latin typeface="+mn-lt"/>
            </a:endParaRPr>
          </a:p>
        </p:txBody>
      </p:sp>
      <p:sp>
        <p:nvSpPr>
          <p:cNvPr id="4" name="Rectangle 3"/>
          <p:cNvSpPr/>
          <p:nvPr/>
        </p:nvSpPr>
        <p:spPr>
          <a:xfrm>
            <a:off x="2057400" y="4648200"/>
            <a:ext cx="6096000" cy="2031325"/>
          </a:xfrm>
          <a:prstGeom prst="rect">
            <a:avLst/>
          </a:prstGeom>
        </p:spPr>
        <p:txBody>
          <a:bodyPr wrap="square">
            <a:spAutoFit/>
          </a:bodyPr>
          <a:lstStyle/>
          <a:p>
            <a:pPr algn="r" defTabSz="457200"/>
            <a:r>
              <a:rPr lang="en-US" dirty="0"/>
              <a:t>Yuriy Bulygin *</a:t>
            </a:r>
          </a:p>
          <a:p>
            <a:pPr algn="r" defTabSz="457200"/>
            <a:r>
              <a:rPr lang="en-US" dirty="0"/>
              <a:t>Alex Bazhaniuk *</a:t>
            </a:r>
          </a:p>
          <a:p>
            <a:pPr algn="r" defTabSz="457200"/>
            <a:r>
              <a:rPr lang="en-US" dirty="0"/>
              <a:t>Andrew Furtak *</a:t>
            </a:r>
          </a:p>
          <a:p>
            <a:pPr algn="r" defTabSz="457200"/>
            <a:r>
              <a:rPr lang="en-US" dirty="0">
                <a:solidFill>
                  <a:prstClr val="black"/>
                </a:solidFill>
              </a:rPr>
              <a:t>John Loucaides **</a:t>
            </a:r>
          </a:p>
          <a:p>
            <a:pPr algn="r" defTabSz="457200"/>
            <a:endParaRPr lang="en-US" dirty="0">
              <a:solidFill>
                <a:prstClr val="black"/>
              </a:solidFill>
            </a:endParaRPr>
          </a:p>
          <a:p>
            <a:pPr algn="r" defTabSz="457200"/>
            <a:r>
              <a:rPr lang="en-US" dirty="0">
                <a:solidFill>
                  <a:prstClr val="black"/>
                </a:solidFill>
              </a:rPr>
              <a:t>* Advanced Threat Research, McAfee</a:t>
            </a:r>
          </a:p>
          <a:p>
            <a:pPr algn="r" defTabSz="457200"/>
            <a:r>
              <a:rPr lang="en-US" dirty="0">
                <a:solidFill>
                  <a:prstClr val="black"/>
                </a:solidFill>
              </a:rPr>
              <a:t>** Intel</a:t>
            </a:r>
            <a:endParaRPr lang="en-US" dirty="0"/>
          </a:p>
        </p:txBody>
      </p:sp>
    </p:spTree>
    <p:extLst>
      <p:ext uri="{BB962C8B-B14F-4D97-AF65-F5344CB8AC3E}">
        <p14:creationId xmlns:p14="http://schemas.microsoft.com/office/powerpoint/2010/main" val="406037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System Forensics</a:t>
            </a:r>
          </a:p>
        </p:txBody>
      </p:sp>
      <p:sp>
        <p:nvSpPr>
          <p:cNvPr id="3" name="Content Placeholder 2"/>
          <p:cNvSpPr>
            <a:spLocks noGrp="1"/>
          </p:cNvSpPr>
          <p:nvPr>
            <p:ph idx="1"/>
          </p:nvPr>
        </p:nvSpPr>
        <p:spPr>
          <a:xfrm>
            <a:off x="457200" y="1345795"/>
            <a:ext cx="8595360" cy="4887850"/>
          </a:xfrm>
        </p:spPr>
        <p:txBody>
          <a:bodyPr>
            <a:normAutofit/>
          </a:bodyPr>
          <a:lstStyle/>
          <a:p>
            <a:r>
              <a:rPr lang="en-US" b="1" dirty="0">
                <a:latin typeface="+mn-lt"/>
                <a:cs typeface="Aharoni" pitchFamily="2" charset="-79"/>
              </a:rPr>
              <a:t>BIOS and UEFI System Firmware</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uefi</a:t>
            </a:r>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-list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uefi</a:t>
            </a:r>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-find </a:t>
            </a:r>
            <a:r>
              <a:rPr lang="en-US" dirty="0" err="1">
                <a:latin typeface="Courier New" pitchFamily="49" charset="0"/>
                <a:cs typeface="Courier New" pitchFamily="49" charset="0"/>
              </a:rPr>
              <a:t>fTA</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uefi</a:t>
            </a:r>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-read </a:t>
            </a:r>
            <a:r>
              <a:rPr lang="en-US" dirty="0" err="1">
                <a:latin typeface="Courier New" pitchFamily="49" charset="0"/>
                <a:cs typeface="Courier New" pitchFamily="49" charset="0"/>
              </a:rPr>
              <a:t>db</a:t>
            </a:r>
            <a:r>
              <a:rPr lang="en-US" dirty="0">
                <a:latin typeface="Courier New" pitchFamily="49" charset="0"/>
                <a:cs typeface="Courier New" pitchFamily="49" charset="0"/>
              </a:rPr>
              <a:t> D719B2CB.. </a:t>
            </a:r>
            <a:r>
              <a:rPr lang="en-US" dirty="0" err="1">
                <a:latin typeface="Courier New" pitchFamily="49" charset="0"/>
                <a:cs typeface="Courier New" pitchFamily="49" charset="0"/>
              </a:rPr>
              <a:t>db.bin</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uefi</a:t>
            </a:r>
            <a:r>
              <a:rPr lang="en-US" dirty="0">
                <a:latin typeface="Courier New" pitchFamily="49" charset="0"/>
                <a:cs typeface="Courier New" pitchFamily="49" charset="0"/>
              </a:rPr>
              <a:t> tables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uefi</a:t>
            </a:r>
            <a:r>
              <a:rPr lang="en-US" dirty="0">
                <a:latin typeface="Courier New" pitchFamily="49" charset="0"/>
                <a:cs typeface="Courier New" pitchFamily="49" charset="0"/>
              </a:rPr>
              <a:t> s3bootscript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acpi</a:t>
            </a:r>
            <a:r>
              <a:rPr lang="en-US" dirty="0">
                <a:latin typeface="Courier New" pitchFamily="49" charset="0"/>
                <a:cs typeface="Courier New" pitchFamily="49" charset="0"/>
              </a:rPr>
              <a:t> list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acpi</a:t>
            </a:r>
            <a:r>
              <a:rPr lang="en-US" dirty="0">
                <a:latin typeface="Courier New" pitchFamily="49" charset="0"/>
                <a:cs typeface="Courier New" pitchFamily="49" charset="0"/>
              </a:rPr>
              <a:t> table FADT</a:t>
            </a:r>
          </a:p>
          <a:p>
            <a:endParaRPr lang="en-US" dirty="0">
              <a:latin typeface="Courier New" pitchFamily="49" charset="0"/>
              <a:cs typeface="Courier New" pitchFamily="49" charset="0"/>
            </a:endParaRPr>
          </a:p>
          <a:p>
            <a:endParaRPr lang="en-US" b="1" dirty="0">
              <a:latin typeface="Bookman Old Style" pitchFamily="18" charset="0"/>
              <a:cs typeface="Aharoni" pitchFamily="2" charset="-79"/>
            </a:endParaRPr>
          </a:p>
          <a:p>
            <a:endParaRPr lang="en-US" dirty="0"/>
          </a:p>
        </p:txBody>
      </p:sp>
    </p:spTree>
    <p:extLst>
      <p:ext uri="{BB962C8B-B14F-4D97-AF65-F5344CB8AC3E}">
        <p14:creationId xmlns:p14="http://schemas.microsoft.com/office/powerpoint/2010/main" val="135854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Extracting Persistent EFI Configuration…</a:t>
            </a:r>
          </a:p>
        </p:txBody>
      </p:sp>
      <p:sp>
        <p:nvSpPr>
          <p:cNvPr id="8" name="Content Placeholder 7"/>
          <p:cNvSpPr>
            <a:spLocks noGrp="1"/>
          </p:cNvSpPr>
          <p:nvPr>
            <p:ph idx="1"/>
          </p:nvPr>
        </p:nvSpPr>
        <p:spPr>
          <a:xfrm>
            <a:off x="457200" y="1042870"/>
            <a:ext cx="8229600" cy="5182462"/>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uefi</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var</a:t>
            </a:r>
            <a:r>
              <a:rPr lang="en-US" sz="2000" b="1" dirty="0">
                <a:latin typeface="Courier New" panose="02070309020205020404" pitchFamily="49" charset="0"/>
                <a:cs typeface="Courier New" panose="02070309020205020404" pitchFamily="49" charset="0"/>
              </a:rPr>
              <a:t>-list</a:t>
            </a: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78719"/>
            <a:ext cx="4994248" cy="5359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3052" y="4426657"/>
            <a:ext cx="5180948" cy="113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a:xfrm>
            <a:off x="6739292" y="3368547"/>
            <a:ext cx="1947508" cy="831406"/>
          </a:xfrm>
          <a:prstGeom prst="wedgeRectCallout">
            <a:avLst>
              <a:gd name="adj1" fmla="val -72316"/>
              <a:gd name="adj2" fmla="val 90985"/>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Secure Boot certificates (PK, KEK, </a:t>
            </a:r>
            <a:r>
              <a:rPr lang="en-US" sz="1600" dirty="0" err="1">
                <a:solidFill>
                  <a:prstClr val="black"/>
                </a:solidFill>
              </a:rPr>
              <a:t>db</a:t>
            </a:r>
            <a:r>
              <a:rPr lang="en-US" sz="1600" dirty="0">
                <a:solidFill>
                  <a:prstClr val="black"/>
                </a:solidFill>
              </a:rPr>
              <a:t>, </a:t>
            </a:r>
            <a:r>
              <a:rPr lang="en-US" sz="1600" dirty="0" err="1">
                <a:solidFill>
                  <a:prstClr val="black"/>
                </a:solidFill>
              </a:rPr>
              <a:t>dbx</a:t>
            </a:r>
            <a:r>
              <a:rPr lang="en-US" sz="1600" dirty="0">
                <a:solidFill>
                  <a:prstClr val="black"/>
                </a:solidFill>
              </a:rPr>
              <a:t>)</a:t>
            </a:r>
          </a:p>
        </p:txBody>
      </p:sp>
      <p:sp>
        <p:nvSpPr>
          <p:cNvPr id="12" name="Rectangular Callout 11"/>
          <p:cNvSpPr/>
          <p:nvPr/>
        </p:nvSpPr>
        <p:spPr>
          <a:xfrm>
            <a:off x="6794500" y="5813974"/>
            <a:ext cx="1892300" cy="444239"/>
          </a:xfrm>
          <a:prstGeom prst="wedgeRectCallout">
            <a:avLst>
              <a:gd name="adj1" fmla="val -207085"/>
              <a:gd name="adj2" fmla="val -7231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Setup Variable</a:t>
            </a:r>
          </a:p>
        </p:txBody>
      </p:sp>
      <p:sp>
        <p:nvSpPr>
          <p:cNvPr id="13" name="Rectangular Callout 12"/>
          <p:cNvSpPr/>
          <p:nvPr/>
        </p:nvSpPr>
        <p:spPr>
          <a:xfrm>
            <a:off x="6739292" y="2577359"/>
            <a:ext cx="1947508" cy="444239"/>
          </a:xfrm>
          <a:prstGeom prst="wedgeRectCallout">
            <a:avLst>
              <a:gd name="adj1" fmla="val -191247"/>
              <a:gd name="adj2" fmla="val -19325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prstClr val="black"/>
                </a:solidFill>
              </a:rPr>
              <a:t>BootOrder</a:t>
            </a:r>
            <a:r>
              <a:rPr lang="en-US" sz="1600" dirty="0">
                <a:solidFill>
                  <a:prstClr val="black"/>
                </a:solidFill>
              </a:rPr>
              <a:t> </a:t>
            </a:r>
            <a:r>
              <a:rPr lang="en-US" sz="1600" dirty="0" err="1">
                <a:solidFill>
                  <a:prstClr val="black"/>
                </a:solidFill>
              </a:rPr>
              <a:t>vars</a:t>
            </a:r>
            <a:endParaRPr lang="en-US" sz="1600" dirty="0">
              <a:solidFill>
                <a:prstClr val="black"/>
              </a:solidFill>
            </a:endParaRPr>
          </a:p>
        </p:txBody>
      </p:sp>
      <p:sp>
        <p:nvSpPr>
          <p:cNvPr id="14" name="Rectangular Callout 13"/>
          <p:cNvSpPr/>
          <p:nvPr/>
        </p:nvSpPr>
        <p:spPr>
          <a:xfrm>
            <a:off x="6794500" y="1634512"/>
            <a:ext cx="1892300" cy="444239"/>
          </a:xfrm>
          <a:prstGeom prst="wedgeRectCallout">
            <a:avLst>
              <a:gd name="adj1" fmla="val -180487"/>
              <a:gd name="adj2" fmla="val -64563"/>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prstClr val="black"/>
                </a:solidFill>
              </a:rPr>
              <a:t>AcpiGlobalVariable</a:t>
            </a:r>
            <a:endParaRPr lang="en-US" sz="1600" dirty="0">
              <a:solidFill>
                <a:prstClr val="black"/>
              </a:solidFill>
            </a:endParaRPr>
          </a:p>
        </p:txBody>
      </p:sp>
    </p:spTree>
    <p:extLst>
      <p:ext uri="{BB962C8B-B14F-4D97-AF65-F5344CB8AC3E}">
        <p14:creationId xmlns:p14="http://schemas.microsoft.com/office/powerpoint/2010/main" val="481597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Extracting UEFI Secure Boot keys…</a:t>
            </a:r>
          </a:p>
        </p:txBody>
      </p:sp>
      <p:sp>
        <p:nvSpPr>
          <p:cNvPr id="8" name="Content Placeholder 7"/>
          <p:cNvSpPr>
            <a:spLocks noGrp="1"/>
          </p:cNvSpPr>
          <p:nvPr>
            <p:ph idx="1"/>
          </p:nvPr>
        </p:nvSpPr>
        <p:spPr>
          <a:xfrm>
            <a:off x="457200" y="1042870"/>
            <a:ext cx="8229600" cy="5182462"/>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uefi</a:t>
            </a:r>
            <a:r>
              <a:rPr lang="en-US" sz="2000" b="1" dirty="0">
                <a:latin typeface="Courier New" panose="02070309020205020404" pitchFamily="49" charset="0"/>
                <a:cs typeface="Courier New" panose="02070309020205020404" pitchFamily="49" charset="0"/>
              </a:rPr>
              <a:t> keys </a:t>
            </a:r>
            <a:r>
              <a:rPr lang="en-US" sz="2000" b="1" dirty="0" err="1">
                <a:latin typeface="Courier New" panose="02070309020205020404" pitchFamily="49" charset="0"/>
                <a:cs typeface="Courier New" panose="02070309020205020404" pitchFamily="49" charset="0"/>
              </a:rPr>
              <a:t>db.bin</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dbx.bin</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kek.bin</a:t>
            </a:r>
            <a:endParaRPr lang="en-US" sz="2000" b="1" dirty="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257988" y="1716731"/>
            <a:ext cx="5185449" cy="3617269"/>
          </a:xfrm>
          <a:prstGeom prst="rect">
            <a:avLst/>
          </a:prstGeom>
        </p:spPr>
      </p:pic>
      <p:pic>
        <p:nvPicPr>
          <p:cNvPr id="3" name="Picture 2"/>
          <p:cNvPicPr>
            <a:picLocks noChangeAspect="1"/>
          </p:cNvPicPr>
          <p:nvPr/>
        </p:nvPicPr>
        <p:blipFill>
          <a:blip r:embed="rId4"/>
          <a:stretch>
            <a:fillRect/>
          </a:stretch>
        </p:blipFill>
        <p:spPr>
          <a:xfrm>
            <a:off x="3053268" y="4953000"/>
            <a:ext cx="5875200" cy="1424291"/>
          </a:xfrm>
          <a:prstGeom prst="rect">
            <a:avLst/>
          </a:prstGeom>
        </p:spPr>
      </p:pic>
      <p:pic>
        <p:nvPicPr>
          <p:cNvPr id="2" name="Picture 1"/>
          <p:cNvPicPr>
            <a:picLocks noChangeAspect="1"/>
          </p:cNvPicPr>
          <p:nvPr/>
        </p:nvPicPr>
        <p:blipFill>
          <a:blip r:embed="rId5"/>
          <a:stretch>
            <a:fillRect/>
          </a:stretch>
        </p:blipFill>
        <p:spPr>
          <a:xfrm>
            <a:off x="3048000" y="2590800"/>
            <a:ext cx="5876112" cy="1702536"/>
          </a:xfrm>
          <a:prstGeom prst="rect">
            <a:avLst/>
          </a:prstGeom>
        </p:spPr>
      </p:pic>
    </p:spTree>
    <p:extLst>
      <p:ext uri="{BB962C8B-B14F-4D97-AF65-F5344CB8AC3E}">
        <p14:creationId xmlns:p14="http://schemas.microsoft.com/office/powerpoint/2010/main" val="178689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Locating UEFI System Tables…</a:t>
            </a:r>
          </a:p>
        </p:txBody>
      </p:sp>
      <p:pic>
        <p:nvPicPr>
          <p:cNvPr id="6" name="Picture 5"/>
          <p:cNvPicPr>
            <a:picLocks noChangeAspect="1"/>
          </p:cNvPicPr>
          <p:nvPr/>
        </p:nvPicPr>
        <p:blipFill>
          <a:blip r:embed="rId2" cstate="print"/>
          <a:stretch>
            <a:fillRect/>
          </a:stretch>
        </p:blipFill>
        <p:spPr>
          <a:xfrm>
            <a:off x="1589648" y="762000"/>
            <a:ext cx="5505450" cy="5753100"/>
          </a:xfrm>
          <a:prstGeom prst="rect">
            <a:avLst/>
          </a:prstGeom>
        </p:spPr>
      </p:pic>
      <p:sp>
        <p:nvSpPr>
          <p:cNvPr id="5" name="Content Placeholder 4"/>
          <p:cNvSpPr>
            <a:spLocks noGrp="1"/>
          </p:cNvSpPr>
          <p:nvPr>
            <p:ph idx="1"/>
          </p:nvPr>
        </p:nvSpPr>
        <p:spPr>
          <a:xfrm>
            <a:off x="501317" y="6545630"/>
            <a:ext cx="8229600" cy="388570"/>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uefi</a:t>
            </a:r>
            <a:r>
              <a:rPr lang="en-US" sz="2000" b="1" dirty="0">
                <a:latin typeface="Courier New" panose="02070309020205020404" pitchFamily="49" charset="0"/>
                <a:cs typeface="Courier New" panose="02070309020205020404" pitchFamily="49" charset="0"/>
              </a:rPr>
              <a:t> tables</a:t>
            </a:r>
          </a:p>
        </p:txBody>
      </p:sp>
    </p:spTree>
    <p:extLst>
      <p:ext uri="{BB962C8B-B14F-4D97-AF65-F5344CB8AC3E}">
        <p14:creationId xmlns:p14="http://schemas.microsoft.com/office/powerpoint/2010/main" val="19477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Locating Runtime UEFI Services…</a:t>
            </a:r>
          </a:p>
        </p:txBody>
      </p:sp>
      <p:pic>
        <p:nvPicPr>
          <p:cNvPr id="5" name="Picture 4"/>
          <p:cNvPicPr>
            <a:picLocks noChangeAspect="1"/>
          </p:cNvPicPr>
          <p:nvPr/>
        </p:nvPicPr>
        <p:blipFill>
          <a:blip r:embed="rId2" cstate="print"/>
          <a:stretch>
            <a:fillRect/>
          </a:stretch>
        </p:blipFill>
        <p:spPr>
          <a:xfrm>
            <a:off x="1752600" y="838200"/>
            <a:ext cx="5206030" cy="5658728"/>
          </a:xfrm>
          <a:prstGeom prst="rect">
            <a:avLst/>
          </a:prstGeom>
        </p:spPr>
      </p:pic>
      <p:sp>
        <p:nvSpPr>
          <p:cNvPr id="4" name="Content Placeholder 4"/>
          <p:cNvSpPr>
            <a:spLocks noGrp="1"/>
          </p:cNvSpPr>
          <p:nvPr>
            <p:ph idx="1"/>
          </p:nvPr>
        </p:nvSpPr>
        <p:spPr>
          <a:xfrm>
            <a:off x="501317" y="6545630"/>
            <a:ext cx="8229600" cy="388570"/>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uefi</a:t>
            </a:r>
            <a:r>
              <a:rPr lang="en-US" sz="2000" b="1" dirty="0">
                <a:latin typeface="Courier New" panose="02070309020205020404" pitchFamily="49" charset="0"/>
                <a:cs typeface="Courier New" panose="02070309020205020404" pitchFamily="49" charset="0"/>
              </a:rPr>
              <a:t> tables</a:t>
            </a:r>
          </a:p>
        </p:txBody>
      </p:sp>
    </p:spTree>
    <p:extLst>
      <p:ext uri="{BB962C8B-B14F-4D97-AF65-F5344CB8AC3E}">
        <p14:creationId xmlns:p14="http://schemas.microsoft.com/office/powerpoint/2010/main" val="3219046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48"/>
            <a:ext cx="8686800" cy="988746"/>
          </a:xfrm>
        </p:spPr>
        <p:txBody>
          <a:bodyPr>
            <a:normAutofit fontScale="90000"/>
          </a:bodyPr>
          <a:lstStyle/>
          <a:p>
            <a:r>
              <a:rPr lang="en-US" dirty="0"/>
              <a:t>Locating S3 Resume Boot Script Table…</a:t>
            </a:r>
          </a:p>
        </p:txBody>
      </p:sp>
      <p:pic>
        <p:nvPicPr>
          <p:cNvPr id="3" name="Picture 2"/>
          <p:cNvPicPr>
            <a:picLocks noChangeAspect="1"/>
          </p:cNvPicPr>
          <p:nvPr/>
        </p:nvPicPr>
        <p:blipFill>
          <a:blip r:embed="rId2" cstate="print"/>
          <a:stretch>
            <a:fillRect/>
          </a:stretch>
        </p:blipFill>
        <p:spPr>
          <a:xfrm>
            <a:off x="736212" y="4125172"/>
            <a:ext cx="7567619" cy="2093427"/>
          </a:xfrm>
          <a:prstGeom prst="rect">
            <a:avLst/>
          </a:prstGeom>
        </p:spPr>
      </p:pic>
      <p:sp>
        <p:nvSpPr>
          <p:cNvPr id="8" name="Content Placeholder 4"/>
          <p:cNvSpPr txBox="1">
            <a:spLocks/>
          </p:cNvSpPr>
          <p:nvPr/>
        </p:nvSpPr>
        <p:spPr>
          <a:xfrm>
            <a:off x="400928" y="1385737"/>
            <a:ext cx="8382000" cy="658822"/>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kern="1200" baseline="0" smtClean="0">
                <a:solidFill>
                  <a:schemeClr val="tx1"/>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1"/>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1"/>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1"/>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1"/>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spcBef>
                <a:spcPts val="600"/>
              </a:spcBef>
            </a:pPr>
            <a:r>
              <a:rPr lang="en-US" b="1" dirty="0">
                <a:latin typeface="Courier New" panose="02070309020205020404" pitchFamily="49" charset="0"/>
                <a:cs typeface="Courier New" panose="02070309020205020404" pitchFamily="49" charset="0"/>
              </a:rPr>
              <a:t>AcpiGlobalVariable</a:t>
            </a:r>
            <a:r>
              <a:rPr lang="en-US" dirty="0">
                <a:latin typeface="+mj-lt"/>
                <a:cs typeface="Courier New" panose="02070309020205020404" pitchFamily="49" charset="0"/>
              </a:rPr>
              <a:t> UEFI variable points to a structure in memory (</a:t>
            </a:r>
            <a:r>
              <a:rPr lang="en-US" b="1" dirty="0">
                <a:latin typeface="Courier New" panose="02070309020205020404" pitchFamily="49" charset="0"/>
                <a:cs typeface="Courier New" panose="02070309020205020404" pitchFamily="49" charset="0"/>
              </a:rPr>
              <a:t>ACPI_VARIABLE_SET_COMPATIBILITY</a:t>
            </a:r>
            <a:r>
              <a:rPr lang="en-US" dirty="0">
                <a:latin typeface="+mj-lt"/>
                <a:cs typeface="Courier New" panose="02070309020205020404" pitchFamily="49" charset="0"/>
              </a:rPr>
              <a:t>)</a:t>
            </a:r>
          </a:p>
        </p:txBody>
      </p:sp>
      <p:sp>
        <p:nvSpPr>
          <p:cNvPr id="9" name="Rectangle 8"/>
          <p:cNvSpPr/>
          <p:nvPr/>
        </p:nvSpPr>
        <p:spPr>
          <a:xfrm>
            <a:off x="400928" y="2326749"/>
            <a:ext cx="8382000" cy="1292662"/>
          </a:xfrm>
          <a:prstGeom prst="rect">
            <a:avLst/>
          </a:prstGeom>
        </p:spPr>
        <p:txBody>
          <a:bodyPr wrap="square">
            <a:spAutoFit/>
          </a:bodyPr>
          <a:lstStyle/>
          <a:p>
            <a:r>
              <a:rPr lang="en-US"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CHIPSEC</a:t>
            </a:r>
            <a:r>
              <a:rPr lang="en-US"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latin typeface="Courier New" panose="02070309020205020404" pitchFamily="49" charset="0"/>
                <a:ea typeface="Times New Roman" panose="02020603050405020304" pitchFamily="18" charset="0"/>
                <a:cs typeface="Times New Roman" panose="02020603050405020304" pitchFamily="18" charset="0"/>
              </a:rPr>
              <a:t>Reading EFI variable Name=‘</a:t>
            </a:r>
            <a:r>
              <a:rPr lang="en-US" b="1" dirty="0">
                <a:latin typeface="Courier New" panose="02070309020205020404" pitchFamily="49" charset="0"/>
                <a:ea typeface="Times New Roman" panose="02020603050405020304" pitchFamily="18" charset="0"/>
                <a:cs typeface="Times New Roman" panose="02020603050405020304" pitchFamily="18" charset="0"/>
              </a:rPr>
              <a:t>AcpiGlobalVariable</a:t>
            </a:r>
            <a:r>
              <a:rPr lang="en-US" dirty="0">
                <a:latin typeface="Courier New" panose="02070309020205020404" pitchFamily="49" charset="0"/>
                <a:ea typeface="Times New Roman" panose="02020603050405020304" pitchFamily="18" charset="0"/>
                <a:cs typeface="Times New Roman" panose="02020603050405020304" pitchFamily="18" charset="0"/>
              </a:rPr>
              <a:t>’..</a:t>
            </a:r>
          </a:p>
          <a:p>
            <a:r>
              <a:rPr lang="en-US"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uefi</a:t>
            </a:r>
            <a:r>
              <a:rPr lang="en-US"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EFI variable</a:t>
            </a:r>
            <a:r>
              <a:rPr lang="en-US" dirty="0">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AF9FFD67-EC10-488A-9DFC-6CBF5EE22C2E:AcpiGlobalVariable:</a:t>
            </a:r>
            <a:endParaRPr lang="en-US" dirty="0">
              <a:latin typeface="Arial" panose="020B0604020202020204" pitchFamily="34" charset="0"/>
              <a:ea typeface="Times New Roman" panose="02020603050405020304" pitchFamily="18" charset="0"/>
              <a:cs typeface="Times New Roman" panose="02020603050405020304" pitchFamily="18" charset="0"/>
            </a:endParaRPr>
          </a:p>
          <a:p>
            <a:r>
              <a:rPr lang="en-US" sz="24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18 be 89 da</a:t>
            </a:r>
            <a:endParaRPr lang="en-US"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0" name="Rounded Rectangle 9"/>
          <p:cNvSpPr/>
          <p:nvPr/>
        </p:nvSpPr>
        <p:spPr>
          <a:xfrm>
            <a:off x="436099" y="3179303"/>
            <a:ext cx="2236761" cy="440108"/>
          </a:xfrm>
          <a:prstGeom prst="roundRect">
            <a:avLst/>
          </a:prstGeom>
          <a:noFill/>
          <a:ln w="38100">
            <a:solidFill>
              <a:srgbClr val="ED1C2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Bent Arrow 10"/>
          <p:cNvSpPr/>
          <p:nvPr/>
        </p:nvSpPr>
        <p:spPr>
          <a:xfrm rot="5400000">
            <a:off x="2757274" y="3235569"/>
            <a:ext cx="813816" cy="868680"/>
          </a:xfrm>
          <a:prstGeom prst="ben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ontent Placeholder 4"/>
          <p:cNvSpPr>
            <a:spLocks noGrp="1"/>
          </p:cNvSpPr>
          <p:nvPr>
            <p:ph idx="1"/>
          </p:nvPr>
        </p:nvSpPr>
        <p:spPr>
          <a:xfrm>
            <a:off x="501317" y="6545630"/>
            <a:ext cx="8229600" cy="388570"/>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uefi</a:t>
            </a:r>
            <a:r>
              <a:rPr lang="en-US" sz="2000" b="1" dirty="0">
                <a:latin typeface="Courier New" panose="02070309020205020404" pitchFamily="49" charset="0"/>
                <a:cs typeface="Courier New" panose="02070309020205020404" pitchFamily="49" charset="0"/>
              </a:rPr>
              <a:t> s3bootscript</a:t>
            </a:r>
          </a:p>
        </p:txBody>
      </p:sp>
    </p:spTree>
    <p:extLst>
      <p:ext uri="{BB962C8B-B14F-4D97-AF65-F5344CB8AC3E}">
        <p14:creationId xmlns:p14="http://schemas.microsoft.com/office/powerpoint/2010/main" val="53527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Extracting S3 Boot Script Table…</a:t>
            </a:r>
          </a:p>
        </p:txBody>
      </p:sp>
      <p:pic>
        <p:nvPicPr>
          <p:cNvPr id="8" name="Picture 7"/>
          <p:cNvPicPr>
            <a:picLocks noChangeAspect="1"/>
          </p:cNvPicPr>
          <p:nvPr/>
        </p:nvPicPr>
        <p:blipFill>
          <a:blip r:embed="rId2" cstate="print"/>
          <a:stretch>
            <a:fillRect/>
          </a:stretch>
        </p:blipFill>
        <p:spPr>
          <a:xfrm>
            <a:off x="587858" y="1497916"/>
            <a:ext cx="7720410" cy="4506839"/>
          </a:xfrm>
          <a:prstGeom prst="rect">
            <a:avLst/>
          </a:prstGeom>
        </p:spPr>
      </p:pic>
      <p:sp>
        <p:nvSpPr>
          <p:cNvPr id="4" name="Content Placeholder 4"/>
          <p:cNvSpPr>
            <a:spLocks noGrp="1"/>
          </p:cNvSpPr>
          <p:nvPr>
            <p:ph idx="1"/>
          </p:nvPr>
        </p:nvSpPr>
        <p:spPr>
          <a:xfrm>
            <a:off x="501317" y="6545630"/>
            <a:ext cx="8229600" cy="388570"/>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uefi</a:t>
            </a:r>
            <a:r>
              <a:rPr lang="en-US" sz="2000" b="1" dirty="0">
                <a:latin typeface="Courier New" panose="02070309020205020404" pitchFamily="49" charset="0"/>
                <a:cs typeface="Courier New" panose="02070309020205020404" pitchFamily="49" charset="0"/>
              </a:rPr>
              <a:t> s3bootscript</a:t>
            </a:r>
          </a:p>
        </p:txBody>
      </p:sp>
    </p:spTree>
    <p:extLst>
      <p:ext uri="{BB962C8B-B14F-4D97-AF65-F5344CB8AC3E}">
        <p14:creationId xmlns:p14="http://schemas.microsoft.com/office/powerpoint/2010/main" val="245360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Decoding S3 Boot Script Opcodes…</a:t>
            </a:r>
          </a:p>
        </p:txBody>
      </p:sp>
      <p:sp>
        <p:nvSpPr>
          <p:cNvPr id="6" name="Content Placeholder 4"/>
          <p:cNvSpPr>
            <a:spLocks noGrp="1"/>
          </p:cNvSpPr>
          <p:nvPr>
            <p:ph idx="1"/>
          </p:nvPr>
        </p:nvSpPr>
        <p:spPr>
          <a:xfrm>
            <a:off x="501317" y="6545630"/>
            <a:ext cx="8229600" cy="388570"/>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uefi</a:t>
            </a:r>
            <a:r>
              <a:rPr lang="en-US" sz="2000" b="1" dirty="0">
                <a:latin typeface="Courier New" panose="02070309020205020404" pitchFamily="49" charset="0"/>
                <a:cs typeface="Courier New" panose="02070309020205020404" pitchFamily="49" charset="0"/>
              </a:rPr>
              <a:t> s3bootscript</a:t>
            </a:r>
          </a:p>
        </p:txBody>
      </p:sp>
      <p:sp>
        <p:nvSpPr>
          <p:cNvPr id="8" name="Rectangle 7"/>
          <p:cNvSpPr/>
          <p:nvPr/>
        </p:nvSpPr>
        <p:spPr>
          <a:xfrm>
            <a:off x="444167" y="990600"/>
            <a:ext cx="6566233" cy="5509200"/>
          </a:xfrm>
          <a:prstGeom prst="rect">
            <a:avLst/>
          </a:prstGeom>
        </p:spPr>
        <p:txBody>
          <a:bodyPr wrap="square">
            <a:spAutoFit/>
          </a:bodyPr>
          <a:lstStyle/>
          <a:p>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highlight>
                  <a:srgbClr val="D3D3D3"/>
                </a:highlight>
                <a:latin typeface="Courier New" panose="02070309020205020404" pitchFamily="49" charset="0"/>
                <a:ea typeface="Times New Roman" panose="02020603050405020304" pitchFamily="18" charset="0"/>
                <a:cs typeface="Times New Roman" panose="02020603050405020304" pitchFamily="18" charset="0"/>
              </a:rPr>
              <a:t>000</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Entry at offset </a:t>
            </a:r>
            <a:r>
              <a:rPr lang="en-US" sz="1600" dirty="0">
                <a:latin typeface="Courier New" panose="02070309020205020404" pitchFamily="49" charset="0"/>
                <a:ea typeface="Times New Roman" panose="02020603050405020304" pitchFamily="18" charset="0"/>
                <a:cs typeface="Times New Roman" panose="02020603050405020304" pitchFamily="18" charset="0"/>
              </a:rPr>
              <a:t>0x0000</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length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00FFFF"/>
                </a:highlight>
                <a:latin typeface="Courier New" panose="02070309020205020404" pitchFamily="49" charset="0"/>
                <a:ea typeface="Times New Roman" panose="02020603050405020304" pitchFamily="18" charset="0"/>
                <a:cs typeface="Times New Roman" panose="02020603050405020304" pitchFamily="18" charset="0"/>
              </a:rPr>
              <a:t>0x21</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cs typeface="Times New Roman" panose="02020603050405020304" pitchFamily="18" charset="0"/>
              </a:rPr>
              <a:t>02 00 0f 01 00 00 00 00 00 00 c0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fe</a:t>
            </a:r>
            <a:r>
              <a:rPr lang="en-US" sz="1600" dirty="0">
                <a:latin typeface="Courier New" panose="02070309020205020404" pitchFamily="49" charset="0"/>
                <a:ea typeface="Times New Roman" panose="02020603050405020304" pitchFamily="18" charset="0"/>
                <a:cs typeface="Times New Roman" panose="02020603050405020304" pitchFamily="18" charset="0"/>
              </a:rPr>
              <a:t> 00 00 00 00 </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cs typeface="Times New Roman" panose="02020603050405020304" pitchFamily="18" charset="0"/>
              </a:rPr>
              <a:t>01 00 00 00 00 00 00 00 00                     </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Decoded</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Opcode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FF00FF"/>
                </a:highlight>
                <a:latin typeface="Courier New" panose="02070309020205020404" pitchFamily="49" charset="0"/>
                <a:ea typeface="Times New Roman" panose="02020603050405020304" pitchFamily="18" charset="0"/>
                <a:cs typeface="Times New Roman" panose="02020603050405020304" pitchFamily="18" charset="0"/>
              </a:rPr>
              <a:t>S3_BOOTSCRIPT_MEM_WRITE </a:t>
            </a:r>
            <a:r>
              <a:rPr lang="en-US" sz="1600" b="1" dirty="0">
                <a:highlight>
                  <a:srgbClr val="FF00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highlight>
                  <a:srgbClr val="FF00FF"/>
                </a:highlight>
                <a:latin typeface="Courier New" panose="02070309020205020404" pitchFamily="49" charset="0"/>
                <a:ea typeface="Times New Roman" panose="02020603050405020304" pitchFamily="18" charset="0"/>
                <a:cs typeface="Times New Roman" panose="02020603050405020304" pitchFamily="18" charset="0"/>
              </a:rPr>
              <a:t>0x02</a:t>
            </a:r>
            <a:r>
              <a:rPr lang="en-US" sz="1600" b="1" dirty="0">
                <a:highlight>
                  <a:srgbClr val="FF00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Width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0x00 </a:t>
            </a:r>
            <a:r>
              <a:rPr lang="en-US" sz="1600" b="1" dirty="0">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1 bytes</a:t>
            </a:r>
            <a:r>
              <a:rPr lang="en-US" sz="1600" b="1" dirty="0">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Address</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0xFEC00000</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Count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008B8B"/>
                </a:highlight>
                <a:latin typeface="Courier New" panose="02070309020205020404" pitchFamily="49" charset="0"/>
                <a:ea typeface="Times New Roman" panose="02020603050405020304" pitchFamily="18" charset="0"/>
                <a:cs typeface="Times New Roman" panose="02020603050405020304" pitchFamily="18" charset="0"/>
              </a:rPr>
              <a:t>0x1</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Values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FF0000"/>
                </a:highlight>
                <a:latin typeface="Courier New" panose="02070309020205020404" pitchFamily="49" charset="0"/>
                <a:ea typeface="Times New Roman" panose="02020603050405020304" pitchFamily="18" charset="0"/>
                <a:cs typeface="Times New Roman" panose="02020603050405020304" pitchFamily="18" charset="0"/>
              </a:rPr>
              <a:t>0x00</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highlight>
                  <a:srgbClr val="D3D3D3"/>
                </a:highlight>
                <a:latin typeface="Courier New" panose="02070309020205020404" pitchFamily="49" charset="0"/>
                <a:ea typeface="Times New Roman" panose="02020603050405020304" pitchFamily="18" charset="0"/>
                <a:cs typeface="Times New Roman" panose="02020603050405020304" pitchFamily="18" charset="0"/>
              </a:rPr>
              <a:t>359</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Entry at offset </a:t>
            </a:r>
            <a:r>
              <a:rPr lang="en-US" sz="1600" dirty="0">
                <a:latin typeface="Courier New" panose="02070309020205020404" pitchFamily="49" charset="0"/>
                <a:ea typeface="Times New Roman" panose="02020603050405020304" pitchFamily="18" charset="0"/>
                <a:cs typeface="Times New Roman" panose="02020603050405020304" pitchFamily="18" charset="0"/>
              </a:rPr>
              <a:t>0x2F2C</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length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00FFFF"/>
                </a:highlight>
                <a:latin typeface="Courier New" panose="02070309020205020404" pitchFamily="49" charset="0"/>
                <a:ea typeface="Times New Roman" panose="02020603050405020304" pitchFamily="18" charset="0"/>
                <a:cs typeface="Times New Roman" panose="02020603050405020304" pitchFamily="18" charset="0"/>
              </a:rPr>
              <a:t>0x20</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cs typeface="Times New Roman" panose="02020603050405020304" pitchFamily="18" charset="0"/>
              </a:rPr>
              <a:t>01 02 30 04 00 00 00 00 21 00 00 00 00 00 00 00</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cs typeface="Times New Roman" panose="02020603050405020304" pitchFamily="18" charset="0"/>
              </a:rPr>
              <a:t>de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ff</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ff</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ff</a:t>
            </a:r>
            <a:r>
              <a:rPr lang="en-US" sz="1600" dirty="0">
                <a:latin typeface="Courier New" panose="02070309020205020404" pitchFamily="49" charset="0"/>
                <a:ea typeface="Times New Roman" panose="02020603050405020304" pitchFamily="18" charset="0"/>
                <a:cs typeface="Times New Roman" panose="02020603050405020304" pitchFamily="18" charset="0"/>
              </a:rPr>
              <a:t> 00 00 00 00</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Decoded</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Opcode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FF00FF"/>
                </a:highlight>
                <a:latin typeface="Courier New" panose="02070309020205020404" pitchFamily="49" charset="0"/>
                <a:ea typeface="Times New Roman" panose="02020603050405020304" pitchFamily="18" charset="0"/>
                <a:cs typeface="Times New Roman" panose="02020603050405020304" pitchFamily="18" charset="0"/>
              </a:rPr>
              <a:t>S3_BOOTSCRIPT_IO_READ_WRITE </a:t>
            </a:r>
            <a:r>
              <a:rPr lang="en-US" sz="1600" b="1" dirty="0">
                <a:highlight>
                  <a:srgbClr val="FF00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highlight>
                  <a:srgbClr val="FF00FF"/>
                </a:highlight>
                <a:latin typeface="Courier New" panose="02070309020205020404" pitchFamily="49" charset="0"/>
                <a:ea typeface="Times New Roman" panose="02020603050405020304" pitchFamily="18" charset="0"/>
                <a:cs typeface="Times New Roman" panose="02020603050405020304" pitchFamily="18" charset="0"/>
              </a:rPr>
              <a:t>0x01</a:t>
            </a:r>
            <a:r>
              <a:rPr lang="en-US" sz="1600" b="1" dirty="0">
                <a:highlight>
                  <a:srgbClr val="FF00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Width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0x02 </a:t>
            </a:r>
            <a:r>
              <a:rPr lang="en-US" sz="1600" b="1" dirty="0">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dirty="0">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4 bytes</a:t>
            </a:r>
            <a:r>
              <a:rPr lang="en-US" sz="1600" b="1" dirty="0">
                <a:highlight>
                  <a:srgbClr val="00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Address</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0x00000430</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Value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FF0000"/>
                </a:highlight>
                <a:latin typeface="Courier New" panose="02070309020205020404" pitchFamily="49" charset="0"/>
                <a:ea typeface="Times New Roman" panose="02020603050405020304" pitchFamily="18" charset="0"/>
                <a:cs typeface="Times New Roman" panose="02020603050405020304" pitchFamily="18" charset="0"/>
              </a:rPr>
              <a:t>0x00000021</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Mask   </a:t>
            </a:r>
            <a:r>
              <a:rPr lang="en-US" sz="1600" b="1" dirty="0">
                <a:solidFill>
                  <a:srgbClr val="804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highlight>
                  <a:srgbClr val="808000"/>
                </a:highlight>
                <a:latin typeface="Courier New" panose="02070309020205020404" pitchFamily="49" charset="0"/>
                <a:ea typeface="Times New Roman" panose="02020603050405020304" pitchFamily="18" charset="0"/>
                <a:cs typeface="Times New Roman" panose="02020603050405020304" pitchFamily="18" charset="0"/>
              </a:rPr>
              <a:t>0xFFFFFFDE</a:t>
            </a:r>
            <a:endParaRPr lang="en-US" sz="2000"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10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Extracting CMOS Settings…</a:t>
            </a:r>
          </a:p>
        </p:txBody>
      </p:sp>
      <p:sp>
        <p:nvSpPr>
          <p:cNvPr id="4" name="Content Placeholder 4"/>
          <p:cNvSpPr>
            <a:spLocks noGrp="1"/>
          </p:cNvSpPr>
          <p:nvPr>
            <p:ph idx="1"/>
          </p:nvPr>
        </p:nvSpPr>
        <p:spPr>
          <a:xfrm>
            <a:off x="501317" y="6545630"/>
            <a:ext cx="8229600" cy="388570"/>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cmos</a:t>
            </a:r>
            <a:r>
              <a:rPr lang="en-US" sz="2000" b="1" dirty="0">
                <a:latin typeface="Courier New" panose="02070309020205020404" pitchFamily="49" charset="0"/>
                <a:cs typeface="Courier New" panose="02070309020205020404" pitchFamily="49" charset="0"/>
              </a:rPr>
              <a:t> dump</a:t>
            </a:r>
          </a:p>
        </p:txBody>
      </p:sp>
      <p:pic>
        <p:nvPicPr>
          <p:cNvPr id="3" name="Picture 2"/>
          <p:cNvPicPr>
            <a:picLocks noChangeAspect="1"/>
          </p:cNvPicPr>
          <p:nvPr/>
        </p:nvPicPr>
        <p:blipFill>
          <a:blip r:embed="rId2"/>
          <a:stretch>
            <a:fillRect/>
          </a:stretch>
        </p:blipFill>
        <p:spPr>
          <a:xfrm>
            <a:off x="526717" y="990600"/>
            <a:ext cx="7666318" cy="5442964"/>
          </a:xfrm>
          <a:prstGeom prst="rect">
            <a:avLst/>
          </a:prstGeom>
        </p:spPr>
      </p:pic>
    </p:spTree>
    <p:extLst>
      <p:ext uri="{BB962C8B-B14F-4D97-AF65-F5344CB8AC3E}">
        <p14:creationId xmlns:p14="http://schemas.microsoft.com/office/powerpoint/2010/main" val="12587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Locating ACPI Tables…</a:t>
            </a:r>
          </a:p>
        </p:txBody>
      </p:sp>
      <p:sp>
        <p:nvSpPr>
          <p:cNvPr id="4" name="Content Placeholder 4"/>
          <p:cNvSpPr>
            <a:spLocks noGrp="1"/>
          </p:cNvSpPr>
          <p:nvPr>
            <p:ph idx="1"/>
          </p:nvPr>
        </p:nvSpPr>
        <p:spPr>
          <a:xfrm>
            <a:off x="501317" y="6545630"/>
            <a:ext cx="8229600" cy="388570"/>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acpi</a:t>
            </a:r>
            <a:r>
              <a:rPr lang="en-US" sz="2000" b="1" dirty="0">
                <a:latin typeface="Courier New" panose="02070309020205020404" pitchFamily="49" charset="0"/>
                <a:cs typeface="Courier New" panose="02070309020205020404" pitchFamily="49" charset="0"/>
              </a:rPr>
              <a:t> list</a:t>
            </a:r>
          </a:p>
        </p:txBody>
      </p:sp>
      <p:pic>
        <p:nvPicPr>
          <p:cNvPr id="3" name="Picture 2"/>
          <p:cNvPicPr>
            <a:picLocks noChangeAspect="1"/>
          </p:cNvPicPr>
          <p:nvPr/>
        </p:nvPicPr>
        <p:blipFill>
          <a:blip r:embed="rId2" cstate="print"/>
          <a:stretch>
            <a:fillRect/>
          </a:stretch>
        </p:blipFill>
        <p:spPr>
          <a:xfrm>
            <a:off x="1020218" y="904522"/>
            <a:ext cx="6428734" cy="5641108"/>
          </a:xfrm>
          <a:prstGeom prst="rect">
            <a:avLst/>
          </a:prstGeom>
        </p:spPr>
      </p:pic>
    </p:spTree>
    <p:extLst>
      <p:ext uri="{BB962C8B-B14F-4D97-AF65-F5344CB8AC3E}">
        <p14:creationId xmlns:p14="http://schemas.microsoft.com/office/powerpoint/2010/main" val="92140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License</a:t>
            </a:r>
          </a:p>
        </p:txBody>
      </p:sp>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2</a:t>
            </a:fld>
            <a:endParaRPr lang="en-US" dirty="0"/>
          </a:p>
        </p:txBody>
      </p:sp>
      <p:sp>
        <p:nvSpPr>
          <p:cNvPr id="12" name="Content Placeholder 11"/>
          <p:cNvSpPr>
            <a:spLocks noGrp="1"/>
          </p:cNvSpPr>
          <p:nvPr>
            <p:ph idx="1"/>
          </p:nvPr>
        </p:nvSpPr>
        <p:spPr>
          <a:xfrm>
            <a:off x="457201" y="1676400"/>
            <a:ext cx="8303412" cy="4190999"/>
          </a:xfrm>
        </p:spPr>
        <p:txBody>
          <a:bodyPr/>
          <a:lstStyle/>
          <a:p>
            <a:r>
              <a:rPr lang="en-US" sz="3200" dirty="0"/>
              <a:t>Training materials are shared under Creative Commons “Attribution” license </a:t>
            </a:r>
            <a:r>
              <a:rPr lang="en-US" sz="3200" dirty="0">
                <a:hlinkClick r:id="rId2"/>
              </a:rPr>
              <a:t>CC BY 4.0</a:t>
            </a:r>
            <a:endParaRPr lang="en-US" sz="3200" dirty="0"/>
          </a:p>
          <a:p>
            <a:endParaRPr lang="en-US" sz="2400" dirty="0"/>
          </a:p>
          <a:p>
            <a:endParaRPr lang="en-US" sz="2400" dirty="0"/>
          </a:p>
          <a:p>
            <a:r>
              <a:rPr lang="en-US" sz="3200" dirty="0"/>
              <a:t>Provide the following attribution:</a:t>
            </a:r>
          </a:p>
          <a:p>
            <a:r>
              <a:rPr lang="en-US" sz="2000" dirty="0"/>
              <a:t>Derived from “Security of BIOS/UEFI System Firmware from Attacker and Defender Perspective” training by Yuriy Bulygin, Alex Bazhaniuk, Andrew Furtak and John Loucaides available at </a:t>
            </a:r>
            <a:r>
              <a:rPr lang="en-US" sz="2000" dirty="0">
                <a:hlinkClick r:id="rId3"/>
              </a:rPr>
              <a:t>https://github.com/advanced-threat-research/firmware-security-training</a:t>
            </a:r>
            <a:endParaRPr lang="en-US" sz="2000" dirty="0"/>
          </a:p>
        </p:txBody>
      </p:sp>
    </p:spTree>
    <p:extLst>
      <p:ext uri="{BB962C8B-B14F-4D97-AF65-F5344CB8AC3E}">
        <p14:creationId xmlns:p14="http://schemas.microsoft.com/office/powerpoint/2010/main" val="25217139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System Forensics</a:t>
            </a:r>
          </a:p>
        </p:txBody>
      </p:sp>
      <p:sp>
        <p:nvSpPr>
          <p:cNvPr id="3" name="Content Placeholder 2"/>
          <p:cNvSpPr>
            <a:spLocks noGrp="1"/>
          </p:cNvSpPr>
          <p:nvPr>
            <p:ph idx="1"/>
          </p:nvPr>
        </p:nvSpPr>
        <p:spPr>
          <a:xfrm>
            <a:off x="457200" y="1345795"/>
            <a:ext cx="8595360" cy="4887850"/>
          </a:xfrm>
        </p:spPr>
        <p:txBody>
          <a:bodyPr>
            <a:normAutofit/>
          </a:bodyPr>
          <a:lstStyle/>
          <a:p>
            <a:r>
              <a:rPr lang="en-US" b="1" dirty="0">
                <a:latin typeface="+mn-lt"/>
                <a:cs typeface="Aharoni" pitchFamily="2" charset="-79"/>
              </a:rPr>
              <a:t>Platform Hardware Configuration</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pci enumerate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mmio</a:t>
            </a:r>
            <a:r>
              <a:rPr lang="en-US" dirty="0">
                <a:latin typeface="Courier New" pitchFamily="49" charset="0"/>
                <a:cs typeface="Courier New" pitchFamily="49" charset="0"/>
              </a:rPr>
              <a:t> list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mmio</a:t>
            </a:r>
            <a:r>
              <a:rPr lang="en-US" dirty="0">
                <a:latin typeface="Courier New" pitchFamily="49" charset="0"/>
                <a:cs typeface="Courier New" pitchFamily="49" charset="0"/>
              </a:rPr>
              <a:t> dump GTTMMADR</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io</a:t>
            </a:r>
            <a:r>
              <a:rPr lang="en-US" dirty="0">
                <a:latin typeface="Courier New" pitchFamily="49" charset="0"/>
                <a:cs typeface="Courier New" pitchFamily="49" charset="0"/>
              </a:rPr>
              <a:t> list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cpu</a:t>
            </a:r>
            <a:r>
              <a:rPr lang="en-US" dirty="0">
                <a:latin typeface="Courier New" pitchFamily="49" charset="0"/>
                <a:cs typeface="Courier New" pitchFamily="49" charset="0"/>
              </a:rPr>
              <a:t> info</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cpu</a:t>
            </a:r>
            <a:r>
              <a:rPr lang="en-US" dirty="0">
                <a:latin typeface="Courier New" pitchFamily="49" charset="0"/>
                <a:cs typeface="Courier New" pitchFamily="49" charset="0"/>
              </a:rPr>
              <a:t> cupid</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ucode</a:t>
            </a:r>
            <a:r>
              <a:rPr lang="en-US" dirty="0">
                <a:latin typeface="Courier New" pitchFamily="49" charset="0"/>
                <a:cs typeface="Courier New" pitchFamily="49" charset="0"/>
              </a:rPr>
              <a:t> id</a:t>
            </a:r>
          </a:p>
          <a:p>
            <a:endParaRPr lang="en-US" dirty="0"/>
          </a:p>
        </p:txBody>
      </p:sp>
    </p:spTree>
    <p:extLst>
      <p:ext uri="{BB962C8B-B14F-4D97-AF65-F5344CB8AC3E}">
        <p14:creationId xmlns:p14="http://schemas.microsoft.com/office/powerpoint/2010/main" val="427700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System Forensics</a:t>
            </a:r>
          </a:p>
        </p:txBody>
      </p:sp>
      <p:sp>
        <p:nvSpPr>
          <p:cNvPr id="3" name="Content Placeholder 2"/>
          <p:cNvSpPr>
            <a:spLocks noGrp="1"/>
          </p:cNvSpPr>
          <p:nvPr>
            <p:ph idx="1"/>
          </p:nvPr>
        </p:nvSpPr>
        <p:spPr>
          <a:xfrm>
            <a:off x="457200" y="1345795"/>
            <a:ext cx="8595360" cy="4887850"/>
          </a:xfrm>
        </p:spPr>
        <p:txBody>
          <a:bodyPr>
            <a:normAutofit/>
          </a:bodyPr>
          <a:lstStyle/>
          <a:p>
            <a:r>
              <a:rPr lang="en-US" b="1" dirty="0">
                <a:latin typeface="+mn-lt"/>
                <a:cs typeface="Aharoni" pitchFamily="2" charset="-79"/>
              </a:rPr>
              <a:t>Operating System</a:t>
            </a:r>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idt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gdt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cpu</a:t>
            </a:r>
            <a:r>
              <a:rPr lang="en-US" dirty="0">
                <a:latin typeface="Courier New" pitchFamily="49" charset="0"/>
                <a:cs typeface="Courier New" pitchFamily="49" charset="0"/>
              </a:rPr>
              <a:t> </a:t>
            </a:r>
            <a:r>
              <a:rPr lang="en-US" dirty="0" err="1">
                <a:latin typeface="Courier New" pitchFamily="49" charset="0"/>
                <a:cs typeface="Courier New" pitchFamily="49" charset="0"/>
              </a:rPr>
              <a:t>pt</a:t>
            </a:r>
            <a:endParaRPr lang="en-US" dirty="0">
              <a:latin typeface="Courier New" pitchFamily="49" charset="0"/>
              <a:cs typeface="Courier New" pitchFamily="49" charset="0"/>
            </a:endParaRPr>
          </a:p>
          <a:p>
            <a:r>
              <a:rPr lang="pt-BR" dirty="0">
                <a:latin typeface="Courier New" pitchFamily="49" charset="0"/>
                <a:cs typeface="Courier New" pitchFamily="49" charset="0"/>
              </a:rPr>
              <a:t>	chipsec_util mem read 0x41E 0x20 kbrd_buffer.bin</a:t>
            </a:r>
          </a:p>
          <a:p>
            <a:r>
              <a:rPr lang="pt-BR" dirty="0">
                <a:latin typeface="Courier New" pitchFamily="49" charset="0"/>
                <a:cs typeface="Courier New" pitchFamily="49" charset="0"/>
              </a:rPr>
              <a:t>	chipsec_util mem pagedump 0xFED00000 0x100000</a:t>
            </a:r>
            <a:endParaRPr lang="en-US"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328606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System Forensics</a:t>
            </a:r>
          </a:p>
        </p:txBody>
      </p:sp>
      <p:sp>
        <p:nvSpPr>
          <p:cNvPr id="3" name="Content Placeholder 2"/>
          <p:cNvSpPr>
            <a:spLocks noGrp="1"/>
          </p:cNvSpPr>
          <p:nvPr>
            <p:ph idx="1"/>
          </p:nvPr>
        </p:nvSpPr>
        <p:spPr>
          <a:xfrm>
            <a:off x="457200" y="1345795"/>
            <a:ext cx="8595360" cy="4887850"/>
          </a:xfrm>
        </p:spPr>
        <p:txBody>
          <a:bodyPr>
            <a:normAutofit/>
          </a:bodyPr>
          <a:lstStyle/>
          <a:p>
            <a:r>
              <a:rPr lang="en-US" b="1" dirty="0">
                <a:latin typeface="+mn-lt"/>
                <a:cs typeface="Aharoni" pitchFamily="2" charset="-79"/>
              </a:rPr>
              <a:t>Platform Components</a:t>
            </a:r>
          </a:p>
          <a:p>
            <a:endParaRPr lang="en-US" b="1" dirty="0">
              <a:latin typeface="+mn-lt"/>
              <a:cs typeface="Aharoni" pitchFamily="2" charset="-79"/>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cmos</a:t>
            </a:r>
            <a:r>
              <a:rPr lang="en-US" dirty="0">
                <a:latin typeface="Courier New" pitchFamily="49" charset="0"/>
                <a:cs typeface="Courier New" pitchFamily="49" charset="0"/>
              </a:rPr>
              <a:t> dump</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ec</a:t>
            </a:r>
            <a:r>
              <a:rPr lang="en-US" dirty="0">
                <a:latin typeface="Courier New" pitchFamily="49" charset="0"/>
                <a:cs typeface="Courier New" pitchFamily="49" charset="0"/>
              </a:rPr>
              <a:t> dump</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ec</a:t>
            </a:r>
            <a:r>
              <a:rPr lang="en-US" dirty="0">
                <a:latin typeface="Courier New" pitchFamily="49" charset="0"/>
                <a:cs typeface="Courier New" pitchFamily="49" charset="0"/>
              </a:rPr>
              <a:t> read 0x2F</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tpm</a:t>
            </a:r>
            <a:r>
              <a:rPr lang="en-US" dirty="0">
                <a:latin typeface="Courier New" pitchFamily="49" charset="0"/>
                <a:cs typeface="Courier New" pitchFamily="49" charset="0"/>
              </a:rPr>
              <a:t> state</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tpm</a:t>
            </a:r>
            <a:r>
              <a:rPr lang="en-US" dirty="0">
                <a:latin typeface="Courier New" pitchFamily="49" charset="0"/>
                <a:cs typeface="Courier New" pitchFamily="49" charset="0"/>
              </a:rPr>
              <a:t> command </a:t>
            </a:r>
            <a:r>
              <a:rPr lang="en-US" dirty="0" err="1">
                <a:latin typeface="Courier New" pitchFamily="49" charset="0"/>
                <a:cs typeface="Courier New" pitchFamily="49" charset="0"/>
              </a:rPr>
              <a:t>pccrread</a:t>
            </a:r>
            <a:r>
              <a:rPr lang="en-US" dirty="0">
                <a:latin typeface="Courier New" pitchFamily="49" charset="0"/>
                <a:cs typeface="Courier New" pitchFamily="49" charset="0"/>
              </a:rPr>
              <a:t> 0</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spd</a:t>
            </a:r>
            <a:r>
              <a:rPr lang="en-US" dirty="0">
                <a:latin typeface="Courier New" pitchFamily="49" charset="0"/>
                <a:cs typeface="Courier New" pitchFamily="49" charset="0"/>
              </a:rPr>
              <a:t> detect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spd</a:t>
            </a:r>
            <a:r>
              <a:rPr lang="en-US" dirty="0">
                <a:latin typeface="Courier New" pitchFamily="49" charset="0"/>
                <a:cs typeface="Courier New" pitchFamily="49" charset="0"/>
              </a:rPr>
              <a:t> dump</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smbus</a:t>
            </a:r>
            <a:r>
              <a:rPr lang="en-US" dirty="0">
                <a:latin typeface="Courier New" pitchFamily="49" charset="0"/>
                <a:cs typeface="Courier New" pitchFamily="49" charset="0"/>
              </a:rPr>
              <a:t> read 0xA0 0x0 0x100</a:t>
            </a:r>
          </a:p>
          <a:p>
            <a:endParaRPr lang="en-US" dirty="0">
              <a:latin typeface="Courier New" pitchFamily="49" charset="0"/>
              <a:cs typeface="Courier New" pitchFamily="49" charset="0"/>
            </a:endParaRPr>
          </a:p>
          <a:p>
            <a:endParaRPr lang="en-US" dirty="0">
              <a:latin typeface="Courier New" pitchFamily="49" charset="0"/>
              <a:cs typeface="Courier New" pitchFamily="49" charset="0"/>
            </a:endParaRPr>
          </a:p>
          <a:p>
            <a:endParaRPr lang="en-US" b="1" dirty="0">
              <a:latin typeface="Bookman Old Style" pitchFamily="18" charset="0"/>
              <a:cs typeface="Aharoni" pitchFamily="2" charset="-79"/>
            </a:endParaRPr>
          </a:p>
          <a:p>
            <a:endParaRPr lang="en-US" dirty="0"/>
          </a:p>
        </p:txBody>
      </p:sp>
    </p:spTree>
    <p:extLst>
      <p:ext uri="{BB962C8B-B14F-4D97-AF65-F5344CB8AC3E}">
        <p14:creationId xmlns:p14="http://schemas.microsoft.com/office/powerpoint/2010/main" val="837410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System Forensics</a:t>
            </a:r>
          </a:p>
        </p:txBody>
      </p:sp>
      <p:sp>
        <p:nvSpPr>
          <p:cNvPr id="3" name="Content Placeholder 2"/>
          <p:cNvSpPr>
            <a:spLocks noGrp="1"/>
          </p:cNvSpPr>
          <p:nvPr>
            <p:ph idx="1"/>
          </p:nvPr>
        </p:nvSpPr>
        <p:spPr>
          <a:xfrm>
            <a:off x="457200" y="1345795"/>
            <a:ext cx="8595360" cy="4887850"/>
          </a:xfrm>
        </p:spPr>
        <p:txBody>
          <a:bodyPr>
            <a:normAutofit/>
          </a:bodyPr>
          <a:lstStyle/>
          <a:p>
            <a:r>
              <a:rPr lang="en-US" b="1" dirty="0">
                <a:latin typeface="+mn-lt"/>
                <a:cs typeface="Aharoni" pitchFamily="2" charset="-79"/>
              </a:rPr>
              <a:t>Virtual Machine Monitor (VMM) Configuration</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iommu</a:t>
            </a:r>
            <a:r>
              <a:rPr lang="en-US" dirty="0">
                <a:latin typeface="Courier New" pitchFamily="49" charset="0"/>
                <a:cs typeface="Courier New" pitchFamily="49" charset="0"/>
              </a:rPr>
              <a:t> list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iommu</a:t>
            </a:r>
            <a:r>
              <a:rPr lang="en-US" dirty="0">
                <a:latin typeface="Courier New" pitchFamily="49" charset="0"/>
                <a:cs typeface="Courier New" pitchFamily="49" charset="0"/>
              </a:rPr>
              <a:t> </a:t>
            </a:r>
            <a:r>
              <a:rPr lang="en-US" dirty="0" err="1">
                <a:latin typeface="Courier New" pitchFamily="49" charset="0"/>
                <a:cs typeface="Courier New" pitchFamily="49" charset="0"/>
              </a:rPr>
              <a:t>config</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iommu</a:t>
            </a:r>
            <a:r>
              <a:rPr lang="en-US" dirty="0">
                <a:latin typeface="Courier New" pitchFamily="49" charset="0"/>
                <a:cs typeface="Courier New" pitchFamily="49" charset="0"/>
              </a:rPr>
              <a:t> </a:t>
            </a:r>
            <a:r>
              <a:rPr lang="en-US" dirty="0" err="1">
                <a:latin typeface="Courier New" pitchFamily="49" charset="0"/>
                <a:cs typeface="Courier New" pitchFamily="49" charset="0"/>
              </a:rPr>
              <a:t>pt</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vm</a:t>
            </a:r>
            <a:r>
              <a:rPr lang="en-US" dirty="0">
                <a:latin typeface="Courier New" pitchFamily="49" charset="0"/>
                <a:cs typeface="Courier New" pitchFamily="49" charset="0"/>
              </a:rPr>
              <a:t> status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vm</a:t>
            </a:r>
            <a:r>
              <a:rPr lang="en-US" dirty="0">
                <a:latin typeface="Courier New" pitchFamily="49" charset="0"/>
                <a:cs typeface="Courier New" pitchFamily="49" charset="0"/>
              </a:rPr>
              <a:t> </a:t>
            </a:r>
            <a:r>
              <a:rPr lang="en-US" dirty="0" err="1">
                <a:latin typeface="Courier New" pitchFamily="49" charset="0"/>
                <a:cs typeface="Courier New" pitchFamily="49" charset="0"/>
              </a:rPr>
              <a:t>pt</a:t>
            </a:r>
            <a:endParaRPr lang="en-US" dirty="0">
              <a:latin typeface="Courier New" pitchFamily="49" charset="0"/>
              <a:cs typeface="Courier New" pitchFamily="49" charset="0"/>
            </a:endParaRPr>
          </a:p>
          <a:p>
            <a:endParaRPr lang="en-US" b="1" dirty="0">
              <a:latin typeface="Bookman Old Style" pitchFamily="18" charset="0"/>
              <a:cs typeface="Aharoni" pitchFamily="2" charset="-79"/>
            </a:endParaRPr>
          </a:p>
          <a:p>
            <a:endParaRPr lang="en-US" dirty="0"/>
          </a:p>
        </p:txBody>
      </p:sp>
    </p:spTree>
    <p:extLst>
      <p:ext uri="{BB962C8B-B14F-4D97-AF65-F5344CB8AC3E}">
        <p14:creationId xmlns:p14="http://schemas.microsoft.com/office/powerpoint/2010/main" val="163877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System Forensics</a:t>
            </a:r>
          </a:p>
        </p:txBody>
      </p:sp>
      <p:sp>
        <p:nvSpPr>
          <p:cNvPr id="3" name="Content Placeholder 2"/>
          <p:cNvSpPr>
            <a:spLocks noGrp="1"/>
          </p:cNvSpPr>
          <p:nvPr>
            <p:ph idx="1"/>
          </p:nvPr>
        </p:nvSpPr>
        <p:spPr>
          <a:xfrm>
            <a:off x="457200" y="1345795"/>
            <a:ext cx="8595360" cy="4887850"/>
          </a:xfrm>
        </p:spPr>
        <p:txBody>
          <a:bodyPr>
            <a:normAutofit lnSpcReduction="10000"/>
          </a:bodyPr>
          <a:lstStyle/>
          <a:p>
            <a:r>
              <a:rPr lang="en-US" b="1" dirty="0">
                <a:latin typeface="+mn-lt"/>
                <a:cs typeface="Aharoni" pitchFamily="2" charset="-79"/>
              </a:rPr>
              <a:t>Checking Platform Configuration</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chipsec_main</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chipsec_main</a:t>
            </a:r>
            <a:r>
              <a:rPr lang="en-US" dirty="0">
                <a:latin typeface="Courier New" pitchFamily="49" charset="0"/>
                <a:cs typeface="Courier New" pitchFamily="49" charset="0"/>
              </a:rPr>
              <a:t> –m common.bios_wp</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chipsec_main</a:t>
            </a:r>
            <a:r>
              <a:rPr lang="en-US" dirty="0">
                <a:latin typeface="Courier New" pitchFamily="49" charset="0"/>
                <a:cs typeface="Courier New" pitchFamily="49" charset="0"/>
              </a:rPr>
              <a:t> –m </a:t>
            </a:r>
            <a:r>
              <a:rPr lang="en-US" dirty="0" err="1">
                <a:latin typeface="Courier New" pitchFamily="49" charset="0"/>
                <a:cs typeface="Courier New" pitchFamily="49" charset="0"/>
              </a:rPr>
              <a:t>common.smrr</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chipsec_main</a:t>
            </a:r>
            <a:r>
              <a:rPr lang="en-US" dirty="0">
                <a:latin typeface="Courier New" pitchFamily="49" charset="0"/>
                <a:cs typeface="Courier New" pitchFamily="49" charset="0"/>
              </a:rPr>
              <a:t> –m </a:t>
            </a:r>
            <a:r>
              <a:rPr lang="en-US" dirty="0" err="1">
                <a:latin typeface="Courier New" pitchFamily="49" charset="0"/>
                <a:cs typeface="Courier New" pitchFamily="49" charset="0"/>
              </a:rPr>
              <a:t>common.spi_lock</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chipsec_main</a:t>
            </a:r>
            <a:r>
              <a:rPr lang="en-US" dirty="0">
                <a:latin typeface="Courier New" pitchFamily="49" charset="0"/>
                <a:cs typeface="Courier New" pitchFamily="49" charset="0"/>
              </a:rPr>
              <a:t> –m </a:t>
            </a:r>
            <a:r>
              <a:rPr lang="en-US" dirty="0" err="1">
                <a:latin typeface="Courier New" pitchFamily="49" charset="0"/>
                <a:cs typeface="Courier New" pitchFamily="49" charset="0"/>
              </a:rPr>
              <a:t>common.spi_desc</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chipsec_main</a:t>
            </a:r>
            <a:r>
              <a:rPr lang="en-US" dirty="0">
                <a:latin typeface="Courier New" pitchFamily="49" charset="0"/>
                <a:cs typeface="Courier New" pitchFamily="49" charset="0"/>
              </a:rPr>
              <a:t> –m </a:t>
            </a:r>
            <a:r>
              <a:rPr lang="en-US" dirty="0" err="1">
                <a:latin typeface="Courier New" pitchFamily="49" charset="0"/>
                <a:cs typeface="Courier New" pitchFamily="49" charset="0"/>
              </a:rPr>
              <a:t>common.secureboot.variables</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chipsec_main</a:t>
            </a:r>
            <a:r>
              <a:rPr lang="en-US" dirty="0">
                <a:latin typeface="Courier New" pitchFamily="49" charset="0"/>
                <a:cs typeface="Courier New" pitchFamily="49" charset="0"/>
              </a:rPr>
              <a:t> –m common.uefi.s3bootscript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chipsec_main</a:t>
            </a:r>
            <a:r>
              <a:rPr lang="en-US" dirty="0">
                <a:latin typeface="Courier New" pitchFamily="49" charset="0"/>
                <a:cs typeface="Courier New" pitchFamily="49" charset="0"/>
              </a:rPr>
              <a:t> –m remap</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chipsec_main</a:t>
            </a:r>
            <a:r>
              <a:rPr lang="en-US" dirty="0">
                <a:latin typeface="Courier New" pitchFamily="49" charset="0"/>
                <a:cs typeface="Courier New" pitchFamily="49" charset="0"/>
              </a:rPr>
              <a:t> –m </a:t>
            </a:r>
            <a:r>
              <a:rPr lang="en-US" dirty="0" err="1">
                <a:latin typeface="Courier New" pitchFamily="49" charset="0"/>
                <a:cs typeface="Courier New" pitchFamily="49" charset="0"/>
              </a:rPr>
              <a:t>smm_dma</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987176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Online Forensics (UEFI Firmware and SPI Flash Contents)</a:t>
            </a:r>
          </a:p>
        </p:txBody>
      </p:sp>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Exercise 7.1</a:t>
            </a:r>
          </a:p>
        </p:txBody>
      </p:sp>
    </p:spTree>
    <p:extLst>
      <p:ext uri="{BB962C8B-B14F-4D97-AF65-F5344CB8AC3E}">
        <p14:creationId xmlns:p14="http://schemas.microsoft.com/office/powerpoint/2010/main" val="349894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5612" y="4114800"/>
            <a:ext cx="8220076" cy="1919528"/>
          </a:xfrm>
        </p:spPr>
        <p:txBody>
          <a:bodyPr>
            <a:normAutofit/>
          </a:bodyPr>
          <a:lstStyle/>
          <a:p>
            <a:r>
              <a:rPr lang="en-US" sz="2800" b="1" dirty="0">
                <a:solidFill>
                  <a:srgbClr val="FF0000"/>
                </a:solidFill>
              </a:rPr>
              <a:t>Important:</a:t>
            </a:r>
            <a:r>
              <a:rPr lang="en-US" sz="2800" dirty="0">
                <a:solidFill>
                  <a:srgbClr val="FF0000"/>
                </a:solidFill>
              </a:rPr>
              <a:t> ensure that firmware images were obtained using trusted hardware tools (that haven’t been tampered with)</a:t>
            </a:r>
          </a:p>
        </p:txBody>
      </p:sp>
      <p:sp>
        <p:nvSpPr>
          <p:cNvPr id="2" name="Title 1"/>
          <p:cNvSpPr>
            <a:spLocks noGrp="1"/>
          </p:cNvSpPr>
          <p:nvPr>
            <p:ph type="title"/>
          </p:nvPr>
        </p:nvSpPr>
        <p:spPr/>
        <p:txBody>
          <a:bodyPr>
            <a:normAutofit/>
          </a:bodyPr>
          <a:lstStyle/>
          <a:p>
            <a:r>
              <a:rPr lang="en-US" b="0" dirty="0"/>
              <a:t>7.2 Offline Forensic of Firmware Images</a:t>
            </a:r>
          </a:p>
        </p:txBody>
      </p:sp>
    </p:spTree>
    <p:extLst>
      <p:ext uri="{BB962C8B-B14F-4D97-AF65-F5344CB8AC3E}">
        <p14:creationId xmlns:p14="http://schemas.microsoft.com/office/powerpoint/2010/main" val="1252698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0232" y="533400"/>
            <a:ext cx="8572500" cy="5677890"/>
          </a:xfrm>
          <a:prstGeom prst="rect">
            <a:avLst/>
          </a:prstGeom>
        </p:spPr>
      </p:pic>
    </p:spTree>
    <p:extLst>
      <p:ext uri="{BB962C8B-B14F-4D97-AF65-F5344CB8AC3E}">
        <p14:creationId xmlns:p14="http://schemas.microsoft.com/office/powerpoint/2010/main" val="3791140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Start From?</a:t>
            </a:r>
          </a:p>
        </p:txBody>
      </p:sp>
      <p:sp>
        <p:nvSpPr>
          <p:cNvPr id="3" name="Content Placeholder 2"/>
          <p:cNvSpPr>
            <a:spLocks noGrp="1"/>
          </p:cNvSpPr>
          <p:nvPr>
            <p:ph idx="1"/>
          </p:nvPr>
        </p:nvSpPr>
        <p:spPr>
          <a:xfrm>
            <a:off x="432412" y="1676400"/>
            <a:ext cx="8229600" cy="4800600"/>
          </a:xfrm>
        </p:spPr>
        <p:txBody>
          <a:bodyPr>
            <a:normAutofit/>
          </a:bodyPr>
          <a:lstStyle/>
          <a:p>
            <a:pPr marL="457200" indent="-457200">
              <a:buFont typeface="+mj-lt"/>
              <a:buAutoNum type="arabicPeriod"/>
            </a:pPr>
            <a:r>
              <a:rPr lang="en-US" dirty="0"/>
              <a:t>Option 1: Find original firmware image</a:t>
            </a:r>
          </a:p>
          <a:p>
            <a:pPr marL="914400" lvl="2" indent="-342900">
              <a:buFont typeface="Arial" panose="020B0604020202020204" pitchFamily="34" charset="0"/>
              <a:buChar char="•"/>
            </a:pPr>
            <a:r>
              <a:rPr lang="en-US" dirty="0"/>
              <a:t>Check BIOS update (capsule) image or the BIOS image on the platform manufacturer’s web-site </a:t>
            </a:r>
          </a:p>
          <a:p>
            <a:pPr marL="914400" lvl="2" indent="-342900">
              <a:buFont typeface="Arial" panose="020B0604020202020204" pitchFamily="34" charset="0"/>
              <a:buChar char="•"/>
            </a:pPr>
            <a:r>
              <a:rPr lang="en-US" dirty="0"/>
              <a:t>Check BIOS security advisories to understand how the firmware could be compromised and infected</a:t>
            </a:r>
          </a:p>
          <a:p>
            <a:pPr marL="914400" lvl="2" indent="-342900">
              <a:buFont typeface="Arial" panose="020B0604020202020204" pitchFamily="34" charset="0"/>
              <a:buChar char="•"/>
            </a:pPr>
            <a:r>
              <a:rPr lang="en-US" dirty="0"/>
              <a:t>Compare multiple images including suspect and clean</a:t>
            </a:r>
          </a:p>
          <a:p>
            <a:pPr marL="457200" indent="-457200">
              <a:buFont typeface="+mj-lt"/>
              <a:buAutoNum type="arabicPeriod"/>
            </a:pPr>
            <a:r>
              <a:rPr lang="en-US" dirty="0"/>
              <a:t>Option 2: Extract a known good SPI memory image from a clean system (or from multiple systems)</a:t>
            </a:r>
          </a:p>
          <a:p>
            <a:pPr marL="457200" indent="-457200">
              <a:buFont typeface="+mj-lt"/>
              <a:buAutoNum type="arabicPeriod"/>
            </a:pPr>
            <a:r>
              <a:rPr lang="en-US" dirty="0"/>
              <a:t>Option 3: Make SPI memory dumps before and after the infection if you have an infector/dropper</a:t>
            </a:r>
          </a:p>
        </p:txBody>
      </p:sp>
    </p:spTree>
    <p:extLst>
      <p:ext uri="{BB962C8B-B14F-4D97-AF65-F5344CB8AC3E}">
        <p14:creationId xmlns:p14="http://schemas.microsoft.com/office/powerpoint/2010/main" val="868476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Analyzing firmware images</a:t>
            </a:r>
          </a:p>
        </p:txBody>
      </p:sp>
      <p:sp>
        <p:nvSpPr>
          <p:cNvPr id="8" name="Content Placeholder 7"/>
          <p:cNvSpPr>
            <a:spLocks noGrp="1"/>
          </p:cNvSpPr>
          <p:nvPr>
            <p:ph idx="1"/>
          </p:nvPr>
        </p:nvSpPr>
        <p:spPr>
          <a:xfrm>
            <a:off x="457200" y="1066800"/>
            <a:ext cx="8229600" cy="5511800"/>
          </a:xfrm>
        </p:spPr>
        <p:txBody>
          <a:bodyPr>
            <a:noAutofit/>
          </a:bodyPr>
          <a:lstStyle/>
          <a:p>
            <a:pPr marL="342900" indent="-342900">
              <a:buFont typeface="+mj-lt"/>
              <a:buAutoNum type="arabicPeriod"/>
            </a:pPr>
            <a:r>
              <a:rPr lang="en-US" sz="2000" dirty="0">
                <a:latin typeface="+mn-lt"/>
                <a:cs typeface="Courier New" panose="02070309020205020404" pitchFamily="49" charset="0"/>
              </a:rPr>
              <a:t>Decode two images: </a:t>
            </a:r>
          </a:p>
          <a:p>
            <a:pPr lvl="1" indent="0">
              <a:buNone/>
            </a:pPr>
            <a:r>
              <a:rPr lang="en-US" sz="2000" dirty="0">
                <a:latin typeface="Courier New" panose="02070309020205020404" pitchFamily="49" charset="0"/>
                <a:cs typeface="Courier New" panose="02070309020205020404" pitchFamily="49" charset="0"/>
              </a:rPr>
              <a:t># chipsec_util.py decode </a:t>
            </a:r>
            <a:r>
              <a:rPr lang="en-US" sz="2000" dirty="0" err="1">
                <a:latin typeface="Courier New" panose="02070309020205020404" pitchFamily="49" charset="0"/>
                <a:cs typeface="Courier New" panose="02070309020205020404" pitchFamily="49" charset="0"/>
              </a:rPr>
              <a:t>original_bios.bin</a:t>
            </a:r>
            <a:endParaRPr lang="en-US" sz="2000" dirty="0">
              <a:latin typeface="Courier New" panose="02070309020205020404" pitchFamily="49" charset="0"/>
              <a:cs typeface="Courier New" panose="02070309020205020404" pitchFamily="49" charset="0"/>
            </a:endParaRPr>
          </a:p>
          <a:p>
            <a:pPr lvl="1" indent="0">
              <a:buNone/>
            </a:pPr>
            <a:r>
              <a:rPr lang="en-US" sz="2000" dirty="0">
                <a:latin typeface="Courier New" panose="02070309020205020404" pitchFamily="49" charset="0"/>
                <a:cs typeface="Courier New" panose="02070309020205020404" pitchFamily="49" charset="0"/>
              </a:rPr>
              <a:t># chipsec_util.py decode </a:t>
            </a:r>
            <a:r>
              <a:rPr lang="en-US" sz="2000" dirty="0" err="1">
                <a:latin typeface="Courier New" panose="02070309020205020404" pitchFamily="49" charset="0"/>
                <a:cs typeface="Courier New" panose="02070309020205020404" pitchFamily="49" charset="0"/>
              </a:rPr>
              <a:t>current_bios.bin</a:t>
            </a:r>
            <a:endParaRPr lang="en-US" sz="2000" dirty="0">
              <a:latin typeface="Courier New" panose="02070309020205020404" pitchFamily="49" charset="0"/>
              <a:cs typeface="Courier New" panose="02070309020205020404" pitchFamily="49" charset="0"/>
            </a:endParaRPr>
          </a:p>
          <a:p>
            <a:pPr marL="342900" indent="-342900">
              <a:buFont typeface="+mj-lt"/>
              <a:buAutoNum type="arabicPeriod"/>
            </a:pPr>
            <a:r>
              <a:rPr lang="en-US" sz="2000" dirty="0">
                <a:latin typeface="+mn-lt"/>
              </a:rPr>
              <a:t>Extracted binaries and other artefacts extracted from the images are stored in directories: </a:t>
            </a:r>
            <a:r>
              <a:rPr lang="en-US" sz="2000" dirty="0" err="1">
                <a:latin typeface="Courier New" panose="02070309020205020404" pitchFamily="49" charset="0"/>
                <a:cs typeface="Courier New" panose="02070309020205020404" pitchFamily="49" charset="0"/>
              </a:rPr>
              <a:t>original_bios.bin.dir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current_bios.bin.dir</a:t>
            </a:r>
            <a:endParaRPr lang="en-US" sz="2000" dirty="0">
              <a:latin typeface="Courier New" panose="02070309020205020404" pitchFamily="49" charset="0"/>
              <a:cs typeface="Courier New" panose="02070309020205020404" pitchFamily="49" charset="0"/>
            </a:endParaRPr>
          </a:p>
          <a:p>
            <a:pPr marL="342900" indent="-342900">
              <a:buFont typeface="+mj-lt"/>
              <a:buAutoNum type="arabicPeriod"/>
            </a:pPr>
            <a:r>
              <a:rPr lang="en-US" sz="2000" dirty="0">
                <a:latin typeface="+mn-lt"/>
              </a:rPr>
              <a:t>Compare the contents of the two directories with any tool of choice: </a:t>
            </a:r>
          </a:p>
          <a:p>
            <a:pPr lvl="1" indent="0">
              <a:buNone/>
            </a:pPr>
            <a:r>
              <a:rPr lang="en-US" sz="2000" dirty="0">
                <a:latin typeface="Courier New" panose="02070309020205020404" pitchFamily="49" charset="0"/>
                <a:cs typeface="Courier New" panose="02070309020205020404" pitchFamily="49" charset="0"/>
              </a:rPr>
              <a:t># diff –</a:t>
            </a:r>
            <a:r>
              <a:rPr lang="en-US" sz="2000" dirty="0" err="1">
                <a:latin typeface="Courier New" panose="02070309020205020404" pitchFamily="49" charset="0"/>
                <a:cs typeface="Courier New" panose="02070309020205020404" pitchFamily="49" charset="0"/>
              </a:rPr>
              <a:t>qr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original_bios.bin.dir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current_bios.bin.dir</a:t>
            </a:r>
            <a:endParaRPr lang="en-US" sz="2000" dirty="0">
              <a:latin typeface="Courier New" panose="02070309020205020404" pitchFamily="49" charset="0"/>
              <a:cs typeface="Courier New" panose="02070309020205020404" pitchFamily="49" charset="0"/>
            </a:endParaRPr>
          </a:p>
          <a:p>
            <a:pPr marL="342900" indent="-342900">
              <a:buFont typeface="+mj-lt"/>
              <a:buAutoNum type="arabicPeriod"/>
            </a:pPr>
            <a:r>
              <a:rPr lang="en-US" sz="2000" dirty="0">
                <a:latin typeface="+mn-lt"/>
                <a:cs typeface="Courier New" panose="02070309020205020404" pitchFamily="49" charset="0"/>
              </a:rPr>
              <a:t>Analyze/compare extracted EFI executables and analyze/compare extracted NV variables</a:t>
            </a:r>
          </a:p>
          <a:p>
            <a:pPr marL="857250" lvl="2" indent="-285750">
              <a:spcBef>
                <a:spcPts val="0"/>
              </a:spcBef>
              <a:buFont typeface="Courier New" panose="02070309020205020404" pitchFamily="49" charset="0"/>
              <a:buChar char="o"/>
            </a:pPr>
            <a:r>
              <a:rPr lang="en-US" sz="1400" dirty="0">
                <a:latin typeface="+mn-lt"/>
                <a:cs typeface="Courier New" panose="02070309020205020404" pitchFamily="49" charset="0"/>
              </a:rPr>
              <a:t>Contents of NVRAM (NV EFI variables) are dynamic and will differ between platform reboots (and even within the same boot)</a:t>
            </a:r>
          </a:p>
          <a:p>
            <a:pPr marL="857250" lvl="2" indent="-285750">
              <a:spcBef>
                <a:spcPts val="0"/>
              </a:spcBef>
              <a:buFont typeface="Courier New" panose="02070309020205020404" pitchFamily="49" charset="0"/>
              <a:buChar char="o"/>
            </a:pPr>
            <a:r>
              <a:rPr lang="en-US" sz="1400" dirty="0">
                <a:latin typeface="+mn-lt"/>
                <a:cs typeface="Courier New" panose="02070309020205020404" pitchFamily="49" charset="0"/>
              </a:rPr>
              <a:t>BIOS update images downloaded from the manufacturer’s web-site typically don’t contain NVRAM</a:t>
            </a:r>
          </a:p>
          <a:p>
            <a:pPr marL="857250" lvl="2" indent="-285750">
              <a:spcBef>
                <a:spcPts val="0"/>
              </a:spcBef>
              <a:buFont typeface="Courier New" panose="02070309020205020404" pitchFamily="49" charset="0"/>
              <a:buChar char="o"/>
            </a:pPr>
            <a:r>
              <a:rPr lang="en-US" sz="1400" dirty="0">
                <a:latin typeface="+mn-lt"/>
                <a:cs typeface="Courier New" panose="02070309020205020404" pitchFamily="49" charset="0"/>
              </a:rPr>
              <a:t>Update images may not contain non-BIOS regions of SPI flash memory (e.g. flash descriptor)</a:t>
            </a:r>
            <a:endParaRPr lang="en-US" sz="1600" dirty="0">
              <a:latin typeface="+mn-lt"/>
              <a:cs typeface="Courier New" panose="02070309020205020404" pitchFamily="49" charset="0"/>
            </a:endParaRPr>
          </a:p>
        </p:txBody>
      </p:sp>
    </p:spTree>
    <p:extLst>
      <p:ext uri="{BB962C8B-B14F-4D97-AF65-F5344CB8AC3E}">
        <p14:creationId xmlns:p14="http://schemas.microsoft.com/office/powerpoint/2010/main" val="277031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Section 7. Hands-on System Firmware Forensics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4532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BIOS/Firmware Forensics: Offline</a:t>
            </a:r>
          </a:p>
        </p:txBody>
      </p:sp>
      <p:sp>
        <p:nvSpPr>
          <p:cNvPr id="3" name="Content Placeholder 2"/>
          <p:cNvSpPr>
            <a:spLocks noGrp="1"/>
          </p:cNvSpPr>
          <p:nvPr>
            <p:ph idx="1"/>
          </p:nvPr>
        </p:nvSpPr>
        <p:spPr>
          <a:xfrm>
            <a:off x="457200" y="1345795"/>
            <a:ext cx="8595360" cy="4887850"/>
          </a:xfrm>
        </p:spPr>
        <p:txBody>
          <a:bodyPr>
            <a:normAutofit/>
          </a:bodyPr>
          <a:lstStyle/>
          <a:p>
            <a:r>
              <a:rPr lang="en-US" b="1" dirty="0">
                <a:latin typeface="+mn-lt"/>
                <a:cs typeface="Aharoni" pitchFamily="2" charset="-79"/>
              </a:rPr>
              <a:t>Offline system firmware analysis</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uefi</a:t>
            </a:r>
            <a:r>
              <a:rPr lang="en-US" dirty="0">
                <a:latin typeface="Courier New" pitchFamily="49" charset="0"/>
                <a:cs typeface="Courier New" pitchFamily="49" charset="0"/>
              </a:rPr>
              <a:t> keys </a:t>
            </a:r>
            <a:r>
              <a:rPr lang="en-US" dirty="0" err="1">
                <a:latin typeface="Courier New" pitchFamily="49" charset="0"/>
                <a:cs typeface="Courier New" pitchFamily="49" charset="0"/>
              </a:rPr>
              <a:t>PK.bin</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uefi</a:t>
            </a:r>
            <a:r>
              <a:rPr lang="en-US" dirty="0">
                <a:latin typeface="Courier New" pitchFamily="49" charset="0"/>
                <a:cs typeface="Courier New" pitchFamily="49" charset="0"/>
              </a:rPr>
              <a:t> </a:t>
            </a:r>
            <a:r>
              <a:rPr lang="en-US" dirty="0" err="1">
                <a:latin typeface="Courier New" pitchFamily="49" charset="0"/>
                <a:cs typeface="Courier New" pitchFamily="49" charset="0"/>
              </a:rPr>
              <a:t>nvram</a:t>
            </a:r>
            <a:r>
              <a:rPr lang="en-US" dirty="0">
                <a:latin typeface="Courier New" pitchFamily="49" charset="0"/>
                <a:cs typeface="Courier New" pitchFamily="49" charset="0"/>
              </a:rPr>
              <a:t> </a:t>
            </a:r>
            <a:r>
              <a:rPr lang="en-US" dirty="0" err="1">
                <a:latin typeface="Courier New" pitchFamily="49" charset="0"/>
                <a:cs typeface="Courier New" pitchFamily="49" charset="0"/>
              </a:rPr>
              <a:t>vss</a:t>
            </a:r>
            <a:r>
              <a:rPr lang="en-US" dirty="0">
                <a:latin typeface="Courier New" pitchFamily="49" charset="0"/>
                <a:cs typeface="Courier New" pitchFamily="49" charset="0"/>
              </a:rPr>
              <a:t> </a:t>
            </a:r>
            <a:r>
              <a:rPr lang="en-US" dirty="0" err="1">
                <a:latin typeface="Courier New" pitchFamily="49" charset="0"/>
                <a:cs typeface="Courier New" pitchFamily="49" charset="0"/>
              </a:rPr>
              <a:t>bios.bin</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uefi</a:t>
            </a:r>
            <a:r>
              <a:rPr lang="en-US" dirty="0">
                <a:latin typeface="Courier New" pitchFamily="49" charset="0"/>
                <a:cs typeface="Courier New" pitchFamily="49" charset="0"/>
              </a:rPr>
              <a:t> decode </a:t>
            </a:r>
            <a:r>
              <a:rPr lang="en-US" dirty="0" err="1">
                <a:latin typeface="Courier New" pitchFamily="49" charset="0"/>
                <a:cs typeface="Courier New" pitchFamily="49" charset="0"/>
              </a:rPr>
              <a:t>rom.bin</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decode </a:t>
            </a:r>
            <a:r>
              <a:rPr lang="en-US" dirty="0" err="1">
                <a:latin typeface="Courier New" pitchFamily="49" charset="0"/>
                <a:cs typeface="Courier New" pitchFamily="49" charset="0"/>
              </a:rPr>
              <a:t>rom.bin</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spidesc</a:t>
            </a:r>
            <a:r>
              <a:rPr lang="en-US" dirty="0">
                <a:latin typeface="Courier New" pitchFamily="49" charset="0"/>
                <a:cs typeface="Courier New" pitchFamily="49" charset="0"/>
              </a:rPr>
              <a:t> </a:t>
            </a:r>
            <a:r>
              <a:rPr lang="en-US" dirty="0" err="1">
                <a:latin typeface="Courier New" pitchFamily="49" charset="0"/>
                <a:cs typeface="Courier New" pitchFamily="49" charset="0"/>
              </a:rPr>
              <a:t>spi.bin</a:t>
            </a:r>
            <a:endParaRPr lang="en-US" dirty="0">
              <a:latin typeface="Courier New" pitchFamily="49" charset="0"/>
              <a:cs typeface="Courier New" pitchFamily="49" charset="0"/>
            </a:endParaRPr>
          </a:p>
          <a:p>
            <a:endParaRPr lang="en-US" b="1" dirty="0">
              <a:latin typeface="Bookman Old Style" pitchFamily="18" charset="0"/>
              <a:cs typeface="Aharoni" pitchFamily="2" charset="-79"/>
            </a:endParaRPr>
          </a:p>
          <a:p>
            <a:endParaRPr lang="en-US" dirty="0"/>
          </a:p>
        </p:txBody>
      </p:sp>
    </p:spTree>
    <p:extLst>
      <p:ext uri="{BB962C8B-B14F-4D97-AF65-F5344CB8AC3E}">
        <p14:creationId xmlns:p14="http://schemas.microsoft.com/office/powerpoint/2010/main" val="4136299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Extracting EFI Executables</a:t>
            </a:r>
          </a:p>
        </p:txBody>
      </p:sp>
      <p:sp>
        <p:nvSpPr>
          <p:cNvPr id="8" name="Content Placeholder 7"/>
          <p:cNvSpPr>
            <a:spLocks noGrp="1"/>
          </p:cNvSpPr>
          <p:nvPr>
            <p:ph idx="1"/>
          </p:nvPr>
        </p:nvSpPr>
        <p:spPr>
          <a:xfrm>
            <a:off x="419415" y="914400"/>
            <a:ext cx="8229600" cy="4449430"/>
          </a:xfrm>
        </p:spPr>
        <p:txBody>
          <a:bodyPr>
            <a:normAutofit/>
          </a:bodyPr>
          <a:lstStyle/>
          <a:p>
            <a:r>
              <a:rPr lang="en-US" sz="2000" b="1" dirty="0">
                <a:latin typeface="Courier New" panose="02070309020205020404" pitchFamily="49" charset="0"/>
                <a:cs typeface="Courier New" panose="02070309020205020404" pitchFamily="49" charset="0"/>
              </a:rPr>
              <a:t># chipsec_util.py decode </a:t>
            </a:r>
            <a:r>
              <a:rPr lang="en-US" sz="2000" b="1" dirty="0" err="1">
                <a:latin typeface="Courier New" panose="02070309020205020404" pitchFamily="49" charset="0"/>
                <a:cs typeface="Courier New" panose="02070309020205020404" pitchFamily="49" charset="0"/>
              </a:rPr>
              <a:t>spi.dump.bin</a:t>
            </a:r>
            <a:endParaRPr lang="en-US" sz="2400" b="1" dirty="0">
              <a:latin typeface="Courier New" panose="02070309020205020404" pitchFamily="49" charset="0"/>
              <a:cs typeface="Courier New" panose="02070309020205020404" pitchFamily="49" charset="0"/>
            </a:endParaRPr>
          </a:p>
          <a:p>
            <a:endParaRPr lang="en-US"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181" y="1307008"/>
            <a:ext cx="4927180" cy="392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17081" y="5214844"/>
            <a:ext cx="8826919" cy="1200329"/>
          </a:xfrm>
          <a:prstGeom prst="rect">
            <a:avLst/>
          </a:prstGeom>
        </p:spPr>
        <p:txBody>
          <a:bodyPr wrap="square">
            <a:spAutoFit/>
          </a:bodyPr>
          <a:lstStyle/>
          <a:p>
            <a:r>
              <a:rPr lang="en-US" sz="1200" dirty="0" err="1">
                <a:solidFill>
                  <a:prstClr val="black"/>
                </a:solidFill>
                <a:latin typeface="Courier New" panose="02070309020205020404" pitchFamily="49" charset="0"/>
                <a:cs typeface="Courier New" panose="02070309020205020404" pitchFamily="49" charset="0"/>
              </a:rPr>
              <a:t>spi.dump.bin.dir</a:t>
            </a:r>
            <a:endParaRPr lang="en-US" sz="1200" dirty="0">
              <a:solidFill>
                <a:prstClr val="black"/>
              </a:solidFill>
              <a:latin typeface="Courier New" panose="02070309020205020404" pitchFamily="49" charset="0"/>
              <a:cs typeface="Courier New" panose="02070309020205020404" pitchFamily="49" charset="0"/>
            </a:endParaRPr>
          </a:p>
          <a:p>
            <a:r>
              <a:rPr lang="en-US" sz="1200" dirty="0">
                <a:solidFill>
                  <a:prstClr val="black"/>
                </a:solidFill>
                <a:latin typeface="Courier New" panose="02070309020205020404" pitchFamily="49" charset="0"/>
                <a:cs typeface="Courier New" panose="02070309020205020404" pitchFamily="49" charset="0"/>
              </a:rPr>
              <a:t>	1_180000-7FFFFF_BIOS.bin.dir                                     - </a:t>
            </a:r>
            <a:r>
              <a:rPr lang="en-US" sz="1200" b="1" dirty="0">
                <a:solidFill>
                  <a:prstClr val="black"/>
                </a:solidFill>
                <a:cs typeface="Courier New" panose="02070309020205020404" pitchFamily="49" charset="0"/>
              </a:rPr>
              <a:t>SPI Flash Region</a:t>
            </a:r>
          </a:p>
          <a:p>
            <a:r>
              <a:rPr lang="en-US" sz="1200" dirty="0">
                <a:solidFill>
                  <a:prstClr val="black"/>
                </a:solidFill>
                <a:latin typeface="Courier New" panose="02070309020205020404" pitchFamily="49" charset="0"/>
                <a:cs typeface="Courier New" panose="02070309020205020404" pitchFamily="49" charset="0"/>
              </a:rPr>
              <a:t>		FV</a:t>
            </a:r>
          </a:p>
          <a:p>
            <a:r>
              <a:rPr lang="en-US" sz="1200" dirty="0">
                <a:solidFill>
                  <a:prstClr val="black"/>
                </a:solidFill>
                <a:latin typeface="Courier New" panose="02070309020205020404" pitchFamily="49" charset="0"/>
                <a:cs typeface="Courier New" panose="02070309020205020404" pitchFamily="49" charset="0"/>
              </a:rPr>
              <a:t>		  06_8C8CE578-8A3D-4F1C-9935-896185C32DD3.dir           - </a:t>
            </a:r>
            <a:r>
              <a:rPr lang="en-US" sz="1200" b="1" dirty="0">
                <a:solidFill>
                  <a:prstClr val="black"/>
                </a:solidFill>
                <a:cs typeface="Courier New" panose="02070309020205020404" pitchFamily="49" charset="0"/>
              </a:rPr>
              <a:t>FV (FW volume)</a:t>
            </a:r>
          </a:p>
          <a:p>
            <a:r>
              <a:rPr lang="en-US" sz="1200" dirty="0">
                <a:solidFill>
                  <a:prstClr val="black"/>
                </a:solidFill>
                <a:latin typeface="Courier New" panose="02070309020205020404" pitchFamily="49" charset="0"/>
                <a:cs typeface="Courier New" panose="02070309020205020404" pitchFamily="49" charset="0"/>
              </a:rPr>
              <a:t>		      F7D22BCA-1BCA-5591-CC8B-1CA98F2890FE.FV_PEIM-06.dir   - </a:t>
            </a:r>
            <a:r>
              <a:rPr lang="en-US" sz="1200" b="1" dirty="0">
                <a:solidFill>
                  <a:prstClr val="black"/>
                </a:solidFill>
                <a:cs typeface="Courier New" panose="02070309020205020404" pitchFamily="49" charset="0"/>
              </a:rPr>
              <a:t>EFI Executable</a:t>
            </a:r>
          </a:p>
          <a:p>
            <a:r>
              <a:rPr lang="en-US" sz="1200" dirty="0">
                <a:solidFill>
                  <a:prstClr val="black"/>
                </a:solidFill>
                <a:latin typeface="Courier New" panose="02070309020205020404" pitchFamily="49" charset="0"/>
                <a:cs typeface="Courier New" panose="02070309020205020404" pitchFamily="49" charset="0"/>
              </a:rPr>
              <a:t>			  01_S_PE32.pe32.efi                                   - </a:t>
            </a:r>
            <a:r>
              <a:rPr lang="en-US" sz="1200" b="1" dirty="0">
                <a:solidFill>
                  <a:prstClr val="black"/>
                </a:solidFill>
                <a:cs typeface="Courier New" panose="02070309020205020404" pitchFamily="49" charset="0"/>
              </a:rPr>
              <a:t>Section</a:t>
            </a:r>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2122" y="1339824"/>
            <a:ext cx="34956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19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UEFI FW Volume (FV) Structure</a:t>
            </a:r>
          </a:p>
        </p:txBody>
      </p:sp>
      <p:sp>
        <p:nvSpPr>
          <p:cNvPr id="3" name="Content Placeholder 2"/>
          <p:cNvSpPr>
            <a:spLocks noGrp="1"/>
          </p:cNvSpPr>
          <p:nvPr>
            <p:ph idx="1"/>
          </p:nvPr>
        </p:nvSpPr>
        <p:spPr>
          <a:xfrm>
            <a:off x="457200" y="850900"/>
            <a:ext cx="8229600" cy="5740399"/>
          </a:xfrm>
        </p:spPr>
        <p:txBody>
          <a:bodyPr>
            <a:noAutofit/>
          </a:bodyPr>
          <a:lstStyle/>
          <a:p>
            <a:pPr>
              <a:spcBef>
                <a:spcPts val="0"/>
              </a:spcBef>
            </a:pPr>
            <a:r>
              <a:rPr lang="en-US" sz="1200" b="1" dirty="0">
                <a:solidFill>
                  <a:srgbClr val="C00000"/>
                </a:solidFill>
                <a:latin typeface="Courier New" panose="02070309020205020404" pitchFamily="49" charset="0"/>
                <a:cs typeface="Courier New" panose="02070309020205020404" pitchFamily="49" charset="0"/>
              </a:rPr>
              <a:t>Volume offset          : 0x00600000</a:t>
            </a:r>
          </a:p>
          <a:p>
            <a:pPr>
              <a:spcBef>
                <a:spcPts val="0"/>
              </a:spcBef>
            </a:pPr>
            <a:r>
              <a:rPr lang="en-US" sz="1200" dirty="0">
                <a:latin typeface="Courier New" panose="02070309020205020404" pitchFamily="49" charset="0"/>
                <a:cs typeface="Courier New" panose="02070309020205020404" pitchFamily="49" charset="0"/>
              </a:rPr>
              <a:t>File system GUID       : 8C8CE578-8A3D-4F1C-9935-896185C32DD3</a:t>
            </a:r>
          </a:p>
          <a:p>
            <a:pPr>
              <a:spcBef>
                <a:spcPts val="0"/>
              </a:spcBef>
            </a:pPr>
            <a:r>
              <a:rPr lang="en-US" sz="1200" b="1" dirty="0">
                <a:solidFill>
                  <a:srgbClr val="C00000"/>
                </a:solidFill>
                <a:latin typeface="Courier New" panose="02070309020205020404" pitchFamily="49" charset="0"/>
                <a:cs typeface="Courier New" panose="02070309020205020404" pitchFamily="49" charset="0"/>
              </a:rPr>
              <a:t>Volume length          : 0x00080000 (524288)</a:t>
            </a:r>
          </a:p>
          <a:p>
            <a:pPr>
              <a:spcBef>
                <a:spcPts val="0"/>
              </a:spcBef>
            </a:pPr>
            <a:r>
              <a:rPr lang="en-US" sz="1200" dirty="0">
                <a:latin typeface="Courier New" panose="02070309020205020404" pitchFamily="49" charset="0"/>
                <a:cs typeface="Courier New" panose="02070309020205020404" pitchFamily="49" charset="0"/>
              </a:rPr>
              <a:t>Attributes             : 0x0003FEFF</a:t>
            </a:r>
          </a:p>
          <a:p>
            <a:pPr>
              <a:spcBef>
                <a:spcPts val="0"/>
              </a:spcBef>
            </a:pPr>
            <a:r>
              <a:rPr lang="en-US" sz="1200" b="1" dirty="0">
                <a:solidFill>
                  <a:srgbClr val="C00000"/>
                </a:solidFill>
                <a:latin typeface="Courier New" panose="02070309020205020404" pitchFamily="49" charset="0"/>
                <a:cs typeface="Courier New" panose="02070309020205020404" pitchFamily="49" charset="0"/>
              </a:rPr>
              <a:t>Header length          : 0x00000048</a:t>
            </a:r>
          </a:p>
          <a:p>
            <a:pPr>
              <a:spcBef>
                <a:spcPts val="0"/>
              </a:spcBef>
            </a:pPr>
            <a:r>
              <a:rPr lang="en-US" sz="1200" b="1" dirty="0">
                <a:solidFill>
                  <a:srgbClr val="C00000"/>
                </a:solidFill>
                <a:latin typeface="Courier New" panose="02070309020205020404" pitchFamily="49" charset="0"/>
                <a:cs typeface="Courier New" panose="02070309020205020404" pitchFamily="49" charset="0"/>
              </a:rPr>
              <a:t>Checksum               : 0xE6AE  (0xE6AE)</a:t>
            </a:r>
          </a:p>
          <a:p>
            <a:pPr>
              <a:spcBef>
                <a:spcPts val="0"/>
              </a:spcBef>
            </a:pPr>
            <a:r>
              <a:rPr lang="en-US" sz="1200" dirty="0">
                <a:latin typeface="Courier New" panose="02070309020205020404" pitchFamily="49" charset="0"/>
                <a:cs typeface="Courier New" panose="02070309020205020404" pitchFamily="49" charset="0"/>
              </a:rPr>
              <a:t>Extended Header Offset : 0x00000000</a:t>
            </a:r>
          </a:p>
          <a:p>
            <a:pPr>
              <a:spcBef>
                <a:spcPts val="0"/>
              </a:spcBef>
            </a:pPr>
            <a:r>
              <a:rPr lang="en-US" sz="1200" b="1" dirty="0">
                <a:solidFill>
                  <a:srgbClr val="C00000"/>
                </a:solidFill>
                <a:latin typeface="Courier New" panose="02070309020205020404" pitchFamily="49" charset="0"/>
                <a:cs typeface="Courier New" panose="02070309020205020404" pitchFamily="49" charset="0"/>
              </a:rPr>
              <a:t>	File offset : 0x00600048</a:t>
            </a:r>
          </a:p>
          <a:p>
            <a:pPr>
              <a:spcBef>
                <a:spcPts val="0"/>
              </a:spcBef>
            </a:pPr>
            <a:r>
              <a:rPr lang="en-US" sz="1200" dirty="0">
                <a:latin typeface="Courier New" panose="02070309020205020404" pitchFamily="49" charset="0"/>
                <a:cs typeface="Courier New" panose="02070309020205020404" pitchFamily="49" charset="0"/>
              </a:rPr>
              <a:t>	Name        : 92685943-D810-47FF-A112-CC8490776A1F</a:t>
            </a:r>
          </a:p>
          <a:p>
            <a:pPr>
              <a:spcBef>
                <a:spcPts val="0"/>
              </a:spcBef>
            </a:pPr>
            <a:r>
              <a:rPr lang="en-US" sz="1200" dirty="0">
                <a:latin typeface="Courier New" panose="02070309020205020404" pitchFamily="49" charset="0"/>
                <a:cs typeface="Courier New" panose="02070309020205020404" pitchFamily="49" charset="0"/>
              </a:rPr>
              <a:t>	Type        : 0x04</a:t>
            </a:r>
          </a:p>
          <a:p>
            <a:pPr>
              <a:spcBef>
                <a:spcPts val="0"/>
              </a:spcBef>
            </a:pPr>
            <a:r>
              <a:rPr lang="en-US" sz="1200" dirty="0">
                <a:latin typeface="Courier New" panose="02070309020205020404" pitchFamily="49" charset="0"/>
                <a:cs typeface="Courier New" panose="02070309020205020404" pitchFamily="49" charset="0"/>
              </a:rPr>
              <a:t>	Attributes  : 0x00000040</a:t>
            </a:r>
          </a:p>
          <a:p>
            <a:pPr>
              <a:spcBef>
                <a:spcPts val="0"/>
              </a:spcBef>
            </a:pPr>
            <a:r>
              <a:rPr lang="en-US" sz="1200" dirty="0">
                <a:latin typeface="Courier New" panose="02070309020205020404" pitchFamily="49" charset="0"/>
                <a:cs typeface="Courier New" panose="02070309020205020404" pitchFamily="49" charset="0"/>
              </a:rPr>
              <a:t>	State       : 0xF8</a:t>
            </a:r>
          </a:p>
          <a:p>
            <a:pPr>
              <a:spcBef>
                <a:spcPts val="0"/>
              </a:spcBef>
            </a:pPr>
            <a:r>
              <a:rPr lang="en-US" sz="1200" dirty="0">
                <a:latin typeface="Courier New" panose="02070309020205020404" pitchFamily="49" charset="0"/>
                <a:cs typeface="Courier New" panose="02070309020205020404" pitchFamily="49" charset="0"/>
              </a:rPr>
              <a:t>	Checksum    : 0xEAA3 (0xEAA3)</a:t>
            </a:r>
          </a:p>
          <a:p>
            <a:pPr>
              <a:spcBef>
                <a:spcPts val="0"/>
              </a:spcBef>
            </a:pPr>
            <a:r>
              <a:rPr lang="en-US" sz="1200" b="1" dirty="0">
                <a:solidFill>
                  <a:srgbClr val="C00000"/>
                </a:solidFill>
                <a:latin typeface="Courier New" panose="02070309020205020404" pitchFamily="49" charset="0"/>
                <a:cs typeface="Courier New" panose="02070309020205020404" pitchFamily="49" charset="0"/>
              </a:rPr>
              <a:t>	Size        : 0x00E6DC (59100)</a:t>
            </a:r>
          </a:p>
          <a:p>
            <a:pPr>
              <a:spcBef>
                <a:spcPts val="0"/>
              </a:spcBef>
            </a:pPr>
            <a:r>
              <a:rPr lang="en-US" sz="1200" b="1" dirty="0">
                <a:solidFill>
                  <a:srgbClr val="C00000"/>
                </a:solidFill>
                <a:latin typeface="Courier New" panose="02070309020205020404" pitchFamily="49" charset="0"/>
                <a:cs typeface="Courier New" panose="02070309020205020404" pitchFamily="49" charset="0"/>
              </a:rPr>
              <a:t>		Section offset : 0x00600060</a:t>
            </a:r>
          </a:p>
          <a:p>
            <a:pPr>
              <a:spcBef>
                <a:spcPts val="0"/>
              </a:spcBef>
            </a:pPr>
            <a:r>
              <a:rPr lang="en-US" sz="1200" dirty="0">
                <a:latin typeface="Courier New" panose="02070309020205020404" pitchFamily="49" charset="0"/>
                <a:cs typeface="Courier New" panose="02070309020205020404" pitchFamily="49" charset="0"/>
              </a:rPr>
              <a:t>		Name           : S_PE32</a:t>
            </a:r>
          </a:p>
          <a:p>
            <a:pPr>
              <a:spcBef>
                <a:spcPts val="0"/>
              </a:spcBef>
            </a:pPr>
            <a:r>
              <a:rPr lang="en-US" sz="1200" dirty="0">
                <a:latin typeface="Courier New" panose="02070309020205020404" pitchFamily="49" charset="0"/>
                <a:cs typeface="Courier New" panose="02070309020205020404" pitchFamily="49" charset="0"/>
              </a:rPr>
              <a:t>		Type           : 0x10</a:t>
            </a:r>
          </a:p>
          <a:p>
            <a:pPr>
              <a:spcBef>
                <a:spcPts val="0"/>
              </a:spcBef>
            </a:pPr>
            <a:endParaRPr lang="en-US" sz="1200" dirty="0">
              <a:latin typeface="Courier New" panose="02070309020205020404" pitchFamily="49" charset="0"/>
              <a:cs typeface="Courier New" panose="02070309020205020404" pitchFamily="49" charset="0"/>
            </a:endParaRPr>
          </a:p>
          <a:p>
            <a:pPr>
              <a:spcBef>
                <a:spcPts val="0"/>
              </a:spcBef>
            </a:pPr>
            <a:r>
              <a:rPr lang="en-US" sz="1200" dirty="0">
                <a:latin typeface="Courier New" panose="02070309020205020404" pitchFamily="49" charset="0"/>
                <a:cs typeface="Courier New" panose="02070309020205020404" pitchFamily="49" charset="0"/>
              </a:rPr>
              <a:t>	File offset : 0x0060E728</a:t>
            </a:r>
          </a:p>
          <a:p>
            <a:pPr>
              <a:spcBef>
                <a:spcPts val="0"/>
              </a:spcBef>
            </a:pPr>
            <a:r>
              <a:rPr lang="en-US" sz="1200" dirty="0">
                <a:latin typeface="Courier New" panose="02070309020205020404" pitchFamily="49" charset="0"/>
                <a:cs typeface="Courier New" panose="02070309020205020404" pitchFamily="49" charset="0"/>
              </a:rPr>
              <a:t>	Name        : DF8556F0-3A61-11DE-8A39-0800200C9A66</a:t>
            </a:r>
          </a:p>
          <a:p>
            <a:pPr>
              <a:spcBef>
                <a:spcPts val="0"/>
              </a:spcBef>
            </a:pPr>
            <a:r>
              <a:rPr lang="en-US" sz="1200" dirty="0">
                <a:latin typeface="Courier New" panose="02070309020205020404" pitchFamily="49" charset="0"/>
                <a:cs typeface="Courier New" panose="02070309020205020404" pitchFamily="49" charset="0"/>
              </a:rPr>
              <a:t>	Type        : 0x06</a:t>
            </a:r>
          </a:p>
          <a:p>
            <a:pPr>
              <a:spcBef>
                <a:spcPts val="0"/>
              </a:spcBef>
            </a:pPr>
            <a:r>
              <a:rPr lang="en-US" sz="1200" dirty="0">
                <a:latin typeface="Courier New" panose="02070309020205020404" pitchFamily="49" charset="0"/>
                <a:cs typeface="Courier New" panose="02070309020205020404" pitchFamily="49" charset="0"/>
              </a:rPr>
              <a:t>	Attributes  : 0x00000040</a:t>
            </a:r>
          </a:p>
          <a:p>
            <a:pPr>
              <a:spcBef>
                <a:spcPts val="0"/>
              </a:spcBef>
            </a:pPr>
            <a:r>
              <a:rPr lang="en-US" sz="1200" dirty="0">
                <a:latin typeface="Courier New" panose="02070309020205020404" pitchFamily="49" charset="0"/>
                <a:cs typeface="Courier New" panose="02070309020205020404" pitchFamily="49" charset="0"/>
              </a:rPr>
              <a:t>	State       : 0xF8</a:t>
            </a:r>
          </a:p>
          <a:p>
            <a:pPr>
              <a:spcBef>
                <a:spcPts val="0"/>
              </a:spcBef>
            </a:pPr>
            <a:r>
              <a:rPr lang="en-US" sz="1200" dirty="0">
                <a:latin typeface="Courier New" panose="02070309020205020404" pitchFamily="49" charset="0"/>
                <a:cs typeface="Courier New" panose="02070309020205020404" pitchFamily="49" charset="0"/>
              </a:rPr>
              <a:t>	Checksum    : 0xA86D (0xA86D)</a:t>
            </a:r>
          </a:p>
          <a:p>
            <a:pPr>
              <a:spcBef>
                <a:spcPts val="0"/>
              </a:spcBef>
            </a:pPr>
            <a:r>
              <a:rPr lang="en-US" sz="1200" dirty="0">
                <a:latin typeface="Courier New" panose="02070309020205020404" pitchFamily="49" charset="0"/>
                <a:cs typeface="Courier New" panose="02070309020205020404" pitchFamily="49" charset="0"/>
              </a:rPr>
              <a:t>	Size        : 0x001E04 (7684)</a:t>
            </a:r>
          </a:p>
          <a:p>
            <a:pPr>
              <a:spcBef>
                <a:spcPts val="0"/>
              </a:spcBef>
            </a:pPr>
            <a:r>
              <a:rPr lang="en-US" sz="1200" dirty="0">
                <a:latin typeface="Courier New" panose="02070309020205020404" pitchFamily="49" charset="0"/>
                <a:cs typeface="Courier New" panose="02070309020205020404" pitchFamily="49" charset="0"/>
              </a:rPr>
              <a:t>		Section offset : 0x0060E740</a:t>
            </a:r>
          </a:p>
          <a:p>
            <a:pPr>
              <a:spcBef>
                <a:spcPts val="0"/>
              </a:spcBef>
            </a:pPr>
            <a:r>
              <a:rPr lang="en-US" sz="1200" dirty="0">
                <a:latin typeface="Courier New" panose="02070309020205020404" pitchFamily="49" charset="0"/>
                <a:cs typeface="Courier New" panose="02070309020205020404" pitchFamily="49" charset="0"/>
              </a:rPr>
              <a:t>		Name           : S_PEI_DEPEX</a:t>
            </a:r>
          </a:p>
          <a:p>
            <a:pPr>
              <a:spcBef>
                <a:spcPts val="0"/>
              </a:spcBef>
            </a:pPr>
            <a:r>
              <a:rPr lang="en-US" sz="1200" dirty="0">
                <a:latin typeface="Courier New" panose="02070309020205020404" pitchFamily="49" charset="0"/>
                <a:cs typeface="Courier New" panose="02070309020205020404" pitchFamily="49" charset="0"/>
              </a:rPr>
              <a:t>		Type           : 0x1B</a:t>
            </a:r>
          </a:p>
          <a:p>
            <a:pPr>
              <a:spcBef>
                <a:spcPts val="0"/>
              </a:spcBef>
            </a:pPr>
            <a:endParaRPr lang="en-US" sz="1200" dirty="0">
              <a:latin typeface="Courier New" panose="02070309020205020404" pitchFamily="49" charset="0"/>
              <a:cs typeface="Courier New" panose="02070309020205020404" pitchFamily="49" charset="0"/>
            </a:endParaRPr>
          </a:p>
          <a:p>
            <a:pPr>
              <a:spcBef>
                <a:spcPts val="0"/>
              </a:spcBef>
            </a:pPr>
            <a:r>
              <a:rPr lang="en-US" sz="1200" dirty="0">
                <a:latin typeface="Courier New" panose="02070309020205020404" pitchFamily="49" charset="0"/>
                <a:cs typeface="Courier New" panose="02070309020205020404" pitchFamily="49" charset="0"/>
              </a:rPr>
              <a:t>		Section offset : 0x0060E748</a:t>
            </a:r>
          </a:p>
          <a:p>
            <a:pPr>
              <a:spcBef>
                <a:spcPts val="0"/>
              </a:spcBef>
            </a:pPr>
            <a:r>
              <a:rPr lang="en-US" sz="1200" dirty="0">
                <a:latin typeface="Courier New" panose="02070309020205020404" pitchFamily="49" charset="0"/>
                <a:cs typeface="Courier New" panose="02070309020205020404" pitchFamily="49" charset="0"/>
              </a:rPr>
              <a:t>		Name           : S_PE32</a:t>
            </a:r>
          </a:p>
          <a:p>
            <a:pPr>
              <a:spcBef>
                <a:spcPts val="0"/>
              </a:spcBef>
            </a:pPr>
            <a:r>
              <a:rPr lang="en-US" sz="1200" dirty="0">
                <a:latin typeface="Courier New" panose="02070309020205020404" pitchFamily="49" charset="0"/>
                <a:cs typeface="Courier New" panose="02070309020205020404" pitchFamily="49" charset="0"/>
              </a:rPr>
              <a:t>		Type           : 0x10</a:t>
            </a:r>
          </a:p>
        </p:txBody>
      </p:sp>
      <p:sp>
        <p:nvSpPr>
          <p:cNvPr id="4" name="Rectangular Callout 3"/>
          <p:cNvSpPr/>
          <p:nvPr/>
        </p:nvSpPr>
        <p:spPr>
          <a:xfrm>
            <a:off x="6756400" y="1395407"/>
            <a:ext cx="1930400" cy="444239"/>
          </a:xfrm>
          <a:prstGeom prst="wedgeRectCallout">
            <a:avLst>
              <a:gd name="adj1" fmla="val -180152"/>
              <a:gd name="adj2" fmla="val -1896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Firmware Volume</a:t>
            </a:r>
          </a:p>
        </p:txBody>
      </p:sp>
      <p:sp>
        <p:nvSpPr>
          <p:cNvPr id="5" name="Rectangular Callout 4"/>
          <p:cNvSpPr/>
          <p:nvPr/>
        </p:nvSpPr>
        <p:spPr>
          <a:xfrm>
            <a:off x="6756400" y="2519168"/>
            <a:ext cx="1930400" cy="444239"/>
          </a:xfrm>
          <a:prstGeom prst="wedgeRectCallout">
            <a:avLst>
              <a:gd name="adj1" fmla="val -237378"/>
              <a:gd name="adj2" fmla="val -1896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EFI Binary</a:t>
            </a:r>
          </a:p>
        </p:txBody>
      </p:sp>
      <p:sp>
        <p:nvSpPr>
          <p:cNvPr id="6" name="Rectangular Callout 5"/>
          <p:cNvSpPr/>
          <p:nvPr/>
        </p:nvSpPr>
        <p:spPr>
          <a:xfrm>
            <a:off x="6756400" y="3690127"/>
            <a:ext cx="1930400" cy="444239"/>
          </a:xfrm>
          <a:prstGeom prst="wedgeRectCallout">
            <a:avLst>
              <a:gd name="adj1" fmla="val -215892"/>
              <a:gd name="adj2" fmla="val -53341"/>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Section</a:t>
            </a:r>
          </a:p>
        </p:txBody>
      </p:sp>
    </p:spTree>
    <p:extLst>
      <p:ext uri="{BB962C8B-B14F-4D97-AF65-F5344CB8AC3E}">
        <p14:creationId xmlns:p14="http://schemas.microsoft.com/office/powerpoint/2010/main" val="3399651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Descriptor </a:t>
            </a:r>
          </a:p>
        </p:txBody>
      </p:sp>
      <p:sp>
        <p:nvSpPr>
          <p:cNvPr id="3" name="Content Placeholder 2"/>
          <p:cNvSpPr>
            <a:spLocks noGrp="1"/>
          </p:cNvSpPr>
          <p:nvPr>
            <p:ph idx="1"/>
          </p:nvPr>
        </p:nvSpPr>
        <p:spPr>
          <a:xfrm>
            <a:off x="454682" y="1079499"/>
            <a:ext cx="8232118" cy="5372101"/>
          </a:xfrm>
        </p:spPr>
        <p:txBody>
          <a:bodyPr>
            <a:normAutofit fontScale="92500" lnSpcReduction="20000"/>
          </a:bodyPr>
          <a:lstStyle/>
          <a:p>
            <a:pPr>
              <a:spcBef>
                <a:spcPts val="0"/>
              </a:spcBef>
            </a:pPr>
            <a:r>
              <a:rPr lang="en-US" sz="1700" b="1" dirty="0">
                <a:latin typeface="Courier New" panose="02070309020205020404" pitchFamily="49" charset="0"/>
                <a:cs typeface="Courier New" panose="02070309020205020404" pitchFamily="49" charset="0"/>
              </a:rPr>
              <a:t># chipsec_util.py </a:t>
            </a:r>
            <a:r>
              <a:rPr lang="en-US" sz="1700" b="1" dirty="0" err="1">
                <a:latin typeface="Courier New" panose="02070309020205020404" pitchFamily="49" charset="0"/>
                <a:cs typeface="Courier New" panose="02070309020205020404" pitchFamily="49" charset="0"/>
              </a:rPr>
              <a:t>spidesc</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fd.bin</a:t>
            </a:r>
            <a:endParaRPr lang="en-US" sz="1700" dirty="0">
              <a:latin typeface="Courier New" panose="02070309020205020404" pitchFamily="49" charset="0"/>
              <a:cs typeface="Courier New" panose="02070309020205020404" pitchFamily="49" charset="0"/>
            </a:endParaRP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spi_fd</a:t>
            </a:r>
            <a:r>
              <a:rPr lang="en-US" sz="1400" dirty="0">
                <a:latin typeface="Courier New" panose="02070309020205020404" pitchFamily="49" charset="0"/>
                <a:cs typeface="Courier New" panose="02070309020205020404" pitchFamily="49" charset="0"/>
              </a:rPr>
              <a:t>] Valid SPI flash descriptor found at offset 0x00000000</a:t>
            </a: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r>
              <a:rPr lang="en-US" sz="1400" dirty="0">
                <a:latin typeface="Courier New" panose="02070309020205020404" pitchFamily="49" charset="0"/>
                <a:cs typeface="Courier New" panose="02070309020205020404" pitchFamily="49" charset="0"/>
              </a:rPr>
              <a:t>+ 0x0000 Reserved : FFFFFFFFFFFFFFFFFFFFFFFFFFFFFF</a:t>
            </a:r>
          </a:p>
          <a:p>
            <a:pPr>
              <a:spcBef>
                <a:spcPts val="0"/>
              </a:spcBef>
            </a:pPr>
            <a:r>
              <a:rPr lang="en-US" sz="1400" dirty="0">
                <a:latin typeface="Courier New" panose="02070309020205020404" pitchFamily="49" charset="0"/>
                <a:cs typeface="Courier New" panose="02070309020205020404" pitchFamily="49" charset="0"/>
              </a:rPr>
              <a:t>+ 0x0010 Signature: 0x0FF0A55A</a:t>
            </a:r>
          </a:p>
          <a:p>
            <a:pPr>
              <a:spcBef>
                <a:spcPts val="0"/>
              </a:spcBef>
            </a:pPr>
            <a:r>
              <a:rPr lang="en-US" sz="1400" dirty="0">
                <a:latin typeface="Courier New" panose="02070309020205020404" pitchFamily="49" charset="0"/>
                <a:cs typeface="Courier New" panose="02070309020205020404" pitchFamily="49" charset="0"/>
              </a:rPr>
              <a:t>...</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Flash Regions</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 Region                | </a:t>
            </a:r>
            <a:r>
              <a:rPr lang="en-US" sz="1400" dirty="0" err="1">
                <a:solidFill>
                  <a:prstClr val="black"/>
                </a:solidFill>
                <a:latin typeface="Courier New" panose="02070309020205020404" pitchFamily="49" charset="0"/>
                <a:cs typeface="Courier New" panose="02070309020205020404" pitchFamily="49" charset="0"/>
              </a:rPr>
              <a:t>FLREGx</a:t>
            </a:r>
            <a:r>
              <a:rPr lang="en-US" sz="1400" dirty="0">
                <a:solidFill>
                  <a:prstClr val="black"/>
                </a:solidFill>
                <a:latin typeface="Courier New" panose="02070309020205020404" pitchFamily="49" charset="0"/>
                <a:cs typeface="Courier New" panose="02070309020205020404" pitchFamily="49" charset="0"/>
              </a:rPr>
              <a:t>    | Base     | Limit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0 Flash Descriptor     | 00000000  | 00000000 | 00000FFF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1 BIOS                 | 07FF0180  | 00180000 | 007FFFFF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2 Intel ME             | 017F0003  | 00003000 | 0017FFFF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3 </a:t>
            </a:r>
            <a:r>
              <a:rPr lang="en-US" sz="1400" dirty="0" err="1">
                <a:solidFill>
                  <a:prstClr val="black"/>
                </a:solidFill>
                <a:latin typeface="Courier New" panose="02070309020205020404" pitchFamily="49" charset="0"/>
                <a:cs typeface="Courier New" panose="02070309020205020404" pitchFamily="49" charset="0"/>
              </a:rPr>
              <a:t>GBe</a:t>
            </a:r>
            <a:r>
              <a:rPr lang="en-US" sz="1400" dirty="0">
                <a:solidFill>
                  <a:prstClr val="black"/>
                </a:solidFill>
                <a:latin typeface="Courier New" panose="02070309020205020404" pitchFamily="49" charset="0"/>
                <a:cs typeface="Courier New" panose="02070309020205020404" pitchFamily="49" charset="0"/>
              </a:rPr>
              <a:t>                  | 00020001  | 00001000 | 00002FFF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4 Platform Data        | 00007FFF  | 07FFF000 | 00000FFF (not used)</a:t>
            </a:r>
          </a:p>
          <a:p>
            <a:pPr>
              <a:spcBef>
                <a:spcPts val="0"/>
              </a:spcBef>
            </a:pPr>
            <a:endParaRPr lang="en-US" sz="1400" dirty="0">
              <a:solidFill>
                <a:prstClr val="black"/>
              </a:solidFill>
              <a:latin typeface="Courier New" panose="02070309020205020404" pitchFamily="49" charset="0"/>
              <a:cs typeface="Courier New" panose="02070309020205020404" pitchFamily="49" charset="0"/>
            </a:endParaRPr>
          </a:p>
          <a:p>
            <a:pPr>
              <a:spcBef>
                <a:spcPts val="0"/>
              </a:spcBef>
            </a:pPr>
            <a:r>
              <a:rPr lang="en-US" sz="1400" dirty="0">
                <a:solidFill>
                  <a:prstClr val="black"/>
                </a:solidFill>
                <a:latin typeface="Courier New" panose="02070309020205020404" pitchFamily="49" charset="0"/>
                <a:cs typeface="Courier New" panose="02070309020205020404" pitchFamily="49" charset="0"/>
              </a:rPr>
              <a:t>+ 0x0060 Master Section:</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+ 0x0060 FLMSTR0   : 0x0A0B0000</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+ 0x0064 FLMSTR1   : 0x0C0D0000</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+ 0x0068 FLMSTR2   : 0x08080118</a:t>
            </a:r>
          </a:p>
          <a:p>
            <a:pPr>
              <a:spcBef>
                <a:spcPts val="0"/>
              </a:spcBef>
            </a:pPr>
            <a:endParaRPr lang="en-US" sz="1400" dirty="0">
              <a:solidFill>
                <a:prstClr val="black"/>
              </a:solidFill>
              <a:latin typeface="Courier New" panose="02070309020205020404" pitchFamily="49" charset="0"/>
              <a:cs typeface="Courier New" panose="02070309020205020404" pitchFamily="49" charset="0"/>
            </a:endParaRPr>
          </a:p>
          <a:p>
            <a:pPr>
              <a:spcBef>
                <a:spcPts val="0"/>
              </a:spcBef>
            </a:pPr>
            <a:r>
              <a:rPr lang="en-US" sz="1400" dirty="0">
                <a:solidFill>
                  <a:prstClr val="black"/>
                </a:solidFill>
                <a:latin typeface="Courier New" panose="02070309020205020404" pitchFamily="49" charset="0"/>
                <a:cs typeface="Courier New" panose="02070309020205020404" pitchFamily="49" charset="0"/>
              </a:rPr>
              <a:t>Master Read/Write Access to Flash Regions</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 Region                | CPU/BIOS | ME       | </a:t>
            </a:r>
            <a:r>
              <a:rPr lang="en-US" sz="1400" dirty="0" err="1">
                <a:solidFill>
                  <a:prstClr val="black"/>
                </a:solidFill>
                <a:latin typeface="Courier New" panose="02070309020205020404" pitchFamily="49" charset="0"/>
                <a:cs typeface="Courier New" panose="02070309020205020404" pitchFamily="49" charset="0"/>
              </a:rPr>
              <a:t>GBe</a:t>
            </a:r>
            <a:r>
              <a:rPr lang="en-US" sz="1400" dirty="0">
                <a:solidFill>
                  <a:prstClr val="black"/>
                </a:solidFill>
                <a:latin typeface="Courier New" panose="02070309020205020404" pitchFamily="49" charset="0"/>
                <a:cs typeface="Courier New" panose="02070309020205020404" pitchFamily="49" charset="0"/>
              </a:rPr>
              <a:t>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0 Flash Descriptor     | R        | R        |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1 BIOS                 | RW       |          |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2 Intel ME             |          | RW       |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3 </a:t>
            </a:r>
            <a:r>
              <a:rPr lang="en-US" sz="1400" dirty="0" err="1">
                <a:solidFill>
                  <a:prstClr val="black"/>
                </a:solidFill>
                <a:latin typeface="Courier New" panose="02070309020205020404" pitchFamily="49" charset="0"/>
                <a:cs typeface="Courier New" panose="02070309020205020404" pitchFamily="49" charset="0"/>
              </a:rPr>
              <a:t>GBe</a:t>
            </a:r>
            <a:r>
              <a:rPr lang="en-US" sz="1400" dirty="0">
                <a:solidFill>
                  <a:prstClr val="black"/>
                </a:solidFill>
                <a:latin typeface="Courier New" panose="02070309020205020404" pitchFamily="49" charset="0"/>
                <a:cs typeface="Courier New" panose="02070309020205020404" pitchFamily="49" charset="0"/>
              </a:rPr>
              <a:t>                  | RW       | RW       | RW       </a:t>
            </a:r>
          </a:p>
          <a:p>
            <a:pPr>
              <a:spcBef>
                <a:spcPts val="0"/>
              </a:spcBef>
            </a:pPr>
            <a:r>
              <a:rPr lang="en-US" sz="1400" dirty="0">
                <a:solidFill>
                  <a:prstClr val="black"/>
                </a:solidFill>
                <a:latin typeface="Courier New" panose="02070309020205020404" pitchFamily="49" charset="0"/>
                <a:cs typeface="Courier New" panose="02070309020205020404" pitchFamily="49" charset="0"/>
              </a:rPr>
              <a:t>4 Platform Data        |          |          |          </a:t>
            </a:r>
          </a:p>
        </p:txBody>
      </p:sp>
      <p:sp>
        <p:nvSpPr>
          <p:cNvPr id="6" name="Rectangle 5"/>
          <p:cNvSpPr/>
          <p:nvPr/>
        </p:nvSpPr>
        <p:spPr>
          <a:xfrm>
            <a:off x="366666" y="4823166"/>
            <a:ext cx="5716633" cy="1603034"/>
          </a:xfrm>
          <a:prstGeom prst="rect">
            <a:avLst/>
          </a:prstGeom>
          <a:noFill/>
          <a:ln w="25400">
            <a:solidFill>
              <a:srgbClr val="ED1C2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ular Callout 7"/>
          <p:cNvSpPr/>
          <p:nvPr/>
        </p:nvSpPr>
        <p:spPr>
          <a:xfrm>
            <a:off x="6845301" y="4594566"/>
            <a:ext cx="1841500" cy="709889"/>
          </a:xfrm>
          <a:prstGeom prst="wedgeRectCallout">
            <a:avLst>
              <a:gd name="adj1" fmla="val -87352"/>
              <a:gd name="adj2" fmla="val 4824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prstClr val="black"/>
                </a:solidFill>
              </a:rPr>
              <a:t>Access permissions to SPI flash regions</a:t>
            </a:r>
          </a:p>
        </p:txBody>
      </p:sp>
    </p:spTree>
    <p:extLst>
      <p:ext uri="{BB962C8B-B14F-4D97-AF65-F5344CB8AC3E}">
        <p14:creationId xmlns:p14="http://schemas.microsoft.com/office/powerpoint/2010/main" val="3210096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Reading EFI Configuration</a:t>
            </a:r>
          </a:p>
        </p:txBody>
      </p:sp>
      <p:sp>
        <p:nvSpPr>
          <p:cNvPr id="8" name="Content Placeholder 7"/>
          <p:cNvSpPr>
            <a:spLocks noGrp="1"/>
          </p:cNvSpPr>
          <p:nvPr>
            <p:ph idx="1"/>
          </p:nvPr>
        </p:nvSpPr>
        <p:spPr>
          <a:xfrm>
            <a:off x="457199" y="1699368"/>
            <a:ext cx="8558332" cy="4525963"/>
          </a:xfrm>
        </p:spPr>
        <p:txBody>
          <a:bodyPr>
            <a:normAutofit/>
          </a:bodyPr>
          <a:lstStyle/>
          <a:p>
            <a:r>
              <a:rPr lang="en-US" sz="2000" b="1" dirty="0">
                <a:latin typeface="Courier New" panose="02070309020205020404" pitchFamily="49" charset="0"/>
                <a:cs typeface="Courier New" panose="02070309020205020404" pitchFamily="49" charset="0"/>
              </a:rPr>
              <a:t># chipsec_util.py </a:t>
            </a:r>
            <a:r>
              <a:rPr lang="en-US" sz="2000" b="1" dirty="0" err="1">
                <a:latin typeface="Courier New" panose="02070309020205020404" pitchFamily="49" charset="0"/>
                <a:cs typeface="Courier New" panose="02070309020205020404" pitchFamily="49" charset="0"/>
              </a:rPr>
              <a:t>uefi</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nvram</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nvar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rom.dump.bin</a:t>
            </a:r>
            <a:endParaRPr lang="en-US" sz="2000" b="1" dirty="0">
              <a:latin typeface="Courier New" panose="02070309020205020404" pitchFamily="49" charset="0"/>
              <a:cs typeface="Courier New" panose="02070309020205020404" pitchFamily="49" charset="0"/>
            </a:endParaRPr>
          </a:p>
          <a:p>
            <a:endParaRPr lang="en-US" sz="2000" dirty="0">
              <a:latin typeface="+mn-lt"/>
              <a:cs typeface="Courier New" panose="02070309020205020404" pitchFamily="49" charset="0"/>
            </a:endParaRPr>
          </a:p>
          <a:p>
            <a:r>
              <a:rPr lang="en-US" sz="2000" dirty="0">
                <a:latin typeface="+mn-lt"/>
                <a:cs typeface="Courier New" panose="02070309020205020404" pitchFamily="49" charset="0"/>
              </a:rPr>
              <a:t>Path to extracted/parsed NVRAM contents: </a:t>
            </a:r>
          </a:p>
          <a:p>
            <a:r>
              <a:rPr lang="en-US" sz="2000" dirty="0">
                <a:latin typeface="+mn-lt"/>
                <a:cs typeface="Courier New" panose="02070309020205020404" pitchFamily="49" charset="0"/>
              </a:rPr>
              <a:t>NVRAM dump:		</a:t>
            </a:r>
            <a:r>
              <a:rPr lang="en-US" sz="2000" dirty="0" err="1">
                <a:latin typeface="Courier New" panose="02070309020205020404" pitchFamily="49" charset="0"/>
                <a:cs typeface="Courier New" panose="02070309020205020404" pitchFamily="49" charset="0"/>
              </a:rPr>
              <a:t>rom.dump.bin.dir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nvram_nvar.nvram.bin</a:t>
            </a:r>
            <a:endParaRPr lang="en-US" sz="2000" dirty="0">
              <a:latin typeface="Courier New" panose="02070309020205020404" pitchFamily="49" charset="0"/>
              <a:cs typeface="Courier New" panose="02070309020205020404" pitchFamily="49" charset="0"/>
            </a:endParaRPr>
          </a:p>
          <a:p>
            <a:r>
              <a:rPr lang="en-US" sz="2000" dirty="0">
                <a:latin typeface="+mn-lt"/>
                <a:cs typeface="Courier New" panose="02070309020205020404" pitchFamily="49" charset="0"/>
              </a:rPr>
              <a:t>Decoded variables:	</a:t>
            </a:r>
            <a:r>
              <a:rPr lang="en-US" sz="2000" dirty="0" err="1">
                <a:latin typeface="Courier New" panose="02070309020205020404" pitchFamily="49" charset="0"/>
                <a:cs typeface="Courier New" panose="02070309020205020404" pitchFamily="49" charset="0"/>
              </a:rPr>
              <a:t>rom.dump.bin.dir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nvram_nvar.nvram.lst</a:t>
            </a:r>
            <a:endParaRPr lang="en-US" sz="2000" dirty="0">
              <a:latin typeface="Courier New" panose="02070309020205020404" pitchFamily="49" charset="0"/>
              <a:cs typeface="Courier New" panose="02070309020205020404" pitchFamily="49" charset="0"/>
            </a:endParaRPr>
          </a:p>
          <a:p>
            <a:endParaRPr lang="en-US" sz="2000" dirty="0">
              <a:latin typeface="+mn-lt"/>
              <a:cs typeface="Courier New" panose="02070309020205020404" pitchFamily="49" charset="0"/>
            </a:endParaRPr>
          </a:p>
          <a:p>
            <a:r>
              <a:rPr lang="en-US" sz="2000" dirty="0">
                <a:latin typeface="+mn-lt"/>
                <a:cs typeface="Courier New" panose="02070309020205020404" pitchFamily="49" charset="0"/>
              </a:rPr>
              <a:t>Format of NVRAM and variables are platform/BIOS specific.</a:t>
            </a:r>
          </a:p>
          <a:p>
            <a:endParaRPr lang="en-US" sz="2000" dirty="0">
              <a:latin typeface="+mn-lt"/>
              <a:cs typeface="Courier New" panose="02070309020205020404" pitchFamily="49" charset="0"/>
            </a:endParaRPr>
          </a:p>
          <a:p>
            <a:r>
              <a:rPr lang="en-US" sz="2000" dirty="0">
                <a:latin typeface="+mn-lt"/>
                <a:cs typeface="Courier New" panose="02070309020205020404" pitchFamily="49" charset="0"/>
              </a:rPr>
              <a:t>CHIPSEC supports multiple types of NVRAM (</a:t>
            </a:r>
            <a:r>
              <a:rPr lang="en-US" sz="2000" dirty="0" err="1">
                <a:latin typeface="+mn-lt"/>
                <a:cs typeface="Courier New" panose="02070309020205020404" pitchFamily="49" charset="0"/>
              </a:rPr>
              <a:t>evsa</a:t>
            </a:r>
            <a:r>
              <a:rPr lang="en-US" sz="2000" dirty="0">
                <a:latin typeface="+mn-lt"/>
                <a:cs typeface="Courier New" panose="02070309020205020404" pitchFamily="49" charset="0"/>
              </a:rPr>
              <a:t>, </a:t>
            </a:r>
            <a:r>
              <a:rPr lang="en-US" sz="2000" dirty="0" err="1">
                <a:latin typeface="+mn-lt"/>
                <a:cs typeface="Courier New" panose="02070309020205020404" pitchFamily="49" charset="0"/>
              </a:rPr>
              <a:t>nvar</a:t>
            </a:r>
            <a:r>
              <a:rPr lang="en-US" sz="2000" dirty="0">
                <a:latin typeface="+mn-lt"/>
                <a:cs typeface="Courier New" panose="02070309020205020404" pitchFamily="49" charset="0"/>
              </a:rPr>
              <a:t>, </a:t>
            </a:r>
            <a:r>
              <a:rPr lang="en-US" sz="2000" dirty="0" err="1">
                <a:latin typeface="+mn-lt"/>
                <a:cs typeface="Courier New" panose="02070309020205020404" pitchFamily="49" charset="0"/>
              </a:rPr>
              <a:t>vss</a:t>
            </a:r>
            <a:r>
              <a:rPr lang="en-US" sz="2000" dirty="0">
                <a:latin typeface="+mn-lt"/>
                <a:cs typeface="Courier New" panose="02070309020205020404" pitchFamily="49" charset="0"/>
              </a:rPr>
              <a:t>, </a:t>
            </a:r>
            <a:r>
              <a:rPr lang="en-US" sz="2000" dirty="0" err="1">
                <a:latin typeface="+mn-lt"/>
                <a:cs typeface="Courier New" panose="02070309020205020404" pitchFamily="49" charset="0"/>
              </a:rPr>
              <a:t>vss_new</a:t>
            </a:r>
            <a:r>
              <a:rPr lang="en-US" sz="2000" dirty="0">
                <a:latin typeface="+mn-lt"/>
                <a:cs typeface="Courier New" panose="02070309020205020404" pitchFamily="49" charset="0"/>
              </a:rPr>
              <a:t>)</a:t>
            </a:r>
          </a:p>
        </p:txBody>
      </p:sp>
    </p:spTree>
    <p:extLst>
      <p:ext uri="{BB962C8B-B14F-4D97-AF65-F5344CB8AC3E}">
        <p14:creationId xmlns:p14="http://schemas.microsoft.com/office/powerpoint/2010/main" val="1682489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Decoding NVRAM from SPI dump</a:t>
            </a:r>
          </a:p>
        </p:txBody>
      </p:sp>
      <p:sp>
        <p:nvSpPr>
          <p:cNvPr id="3" name="Content Placeholder 2"/>
          <p:cNvSpPr>
            <a:spLocks noGrp="1"/>
          </p:cNvSpPr>
          <p:nvPr>
            <p:ph idx="1"/>
          </p:nvPr>
        </p:nvSpPr>
        <p:spPr>
          <a:xfrm>
            <a:off x="457200" y="965200"/>
            <a:ext cx="8229600" cy="5575300"/>
          </a:xfrm>
        </p:spPr>
        <p:txBody>
          <a:bodyPr>
            <a:noAutofit/>
          </a:bodyPr>
          <a:lstStyle/>
          <a:p>
            <a:pPr>
              <a:spcBef>
                <a:spcPts val="0"/>
              </a:spcBef>
            </a:pPr>
            <a:r>
              <a:rPr lang="en-US" sz="1600" b="1" dirty="0">
                <a:latin typeface="Courier New" panose="02070309020205020404" pitchFamily="49" charset="0"/>
                <a:cs typeface="Courier New" panose="02070309020205020404" pitchFamily="49" charset="0"/>
              </a:rPr>
              <a:t># type </a:t>
            </a:r>
            <a:r>
              <a:rPr lang="en-US" sz="1600" b="1" dirty="0" err="1">
                <a:latin typeface="Courier New" panose="02070309020205020404" pitchFamily="49" charset="0"/>
                <a:cs typeface="Courier New" panose="02070309020205020404" pitchFamily="49" charset="0"/>
              </a:rPr>
              <a:t>nvram_nvar.nvram.lst</a:t>
            </a:r>
            <a:endParaRPr lang="en-US" sz="1400" b="1" dirty="0">
              <a:latin typeface="Courier New" panose="02070309020205020404" pitchFamily="49" charset="0"/>
              <a:cs typeface="Courier New" panose="02070309020205020404" pitchFamily="49" charset="0"/>
            </a:endParaRPr>
          </a:p>
          <a:p>
            <a:pPr>
              <a:spcBef>
                <a:spcPts val="0"/>
              </a:spcBef>
            </a:pPr>
            <a:r>
              <a:rPr lang="en-US" sz="1400" dirty="0">
                <a:latin typeface="Courier New" panose="02070309020205020404" pitchFamily="49" charset="0"/>
                <a:cs typeface="Courier New" panose="02070309020205020404" pitchFamily="49" charset="0"/>
              </a:rPr>
              <a:t>...</a:t>
            </a:r>
          </a:p>
          <a:p>
            <a:pPr>
              <a:spcBef>
                <a:spcPts val="0"/>
              </a:spcBef>
            </a:pPr>
            <a:r>
              <a:rPr lang="en-US" sz="1400" dirty="0">
                <a:latin typeface="Courier New" panose="02070309020205020404" pitchFamily="49" charset="0"/>
                <a:cs typeface="Courier New" panose="02070309020205020404" pitchFamily="49" charset="0"/>
              </a:rPr>
              <a:t>--------------------------------</a:t>
            </a:r>
          </a:p>
          <a:p>
            <a:pPr>
              <a:spcBef>
                <a:spcPts val="0"/>
              </a:spcBef>
            </a:pPr>
            <a:r>
              <a:rPr lang="en-US" sz="1400" dirty="0">
                <a:latin typeface="Courier New" panose="02070309020205020404" pitchFamily="49" charset="0"/>
                <a:cs typeface="Courier New" panose="02070309020205020404" pitchFamily="49" charset="0"/>
              </a:rPr>
              <a:t>EFI Variable (offset = 0x4ec4):</a:t>
            </a:r>
          </a:p>
          <a:p>
            <a:pPr>
              <a:spcBef>
                <a:spcPts val="0"/>
              </a:spcBef>
            </a:pPr>
            <a:r>
              <a:rPr lang="en-US" sz="1400" dirty="0">
                <a:latin typeface="Courier New" panose="02070309020205020404" pitchFamily="49" charset="0"/>
                <a:cs typeface="Courier New" panose="02070309020205020404" pitchFamily="49" charset="0"/>
              </a:rPr>
              <a:t>--------------------------------</a:t>
            </a:r>
          </a:p>
          <a:p>
            <a:pPr>
              <a:spcBef>
                <a:spcPts val="0"/>
              </a:spcBef>
            </a:pPr>
            <a:r>
              <a:rPr lang="en-US" sz="1400" b="1" dirty="0">
                <a:solidFill>
                  <a:srgbClr val="C00000"/>
                </a:solidFill>
                <a:latin typeface="Courier New" panose="02070309020205020404" pitchFamily="49" charset="0"/>
                <a:cs typeface="Courier New" panose="02070309020205020404" pitchFamily="49" charset="0"/>
              </a:rPr>
              <a:t>Name      : Setup</a:t>
            </a:r>
          </a:p>
          <a:p>
            <a:pPr>
              <a:spcBef>
                <a:spcPts val="0"/>
              </a:spcBef>
            </a:pPr>
            <a:r>
              <a:rPr lang="en-US" sz="1400" b="1" dirty="0" err="1">
                <a:solidFill>
                  <a:srgbClr val="C00000"/>
                </a:solidFill>
                <a:latin typeface="Courier New" panose="02070309020205020404" pitchFamily="49" charset="0"/>
                <a:cs typeface="Courier New" panose="02070309020205020404" pitchFamily="49" charset="0"/>
              </a:rPr>
              <a:t>Guid</a:t>
            </a:r>
            <a:r>
              <a:rPr lang="en-US" sz="1400" b="1" dirty="0">
                <a:solidFill>
                  <a:srgbClr val="C00000"/>
                </a:solidFill>
                <a:latin typeface="Courier New" panose="02070309020205020404" pitchFamily="49" charset="0"/>
                <a:cs typeface="Courier New" panose="02070309020205020404" pitchFamily="49" charset="0"/>
              </a:rPr>
              <a:t>      : EC87D643-EBA4-4BB5-A1E5-3F3E36B20DA9</a:t>
            </a:r>
          </a:p>
          <a:p>
            <a:pPr>
              <a:spcBef>
                <a:spcPts val="0"/>
              </a:spcBef>
            </a:pPr>
            <a:r>
              <a:rPr lang="en-US" sz="1400" b="1" dirty="0">
                <a:solidFill>
                  <a:srgbClr val="C00000"/>
                </a:solidFill>
                <a:latin typeface="Courier New" panose="02070309020205020404" pitchFamily="49" charset="0"/>
                <a:cs typeface="Courier New" panose="02070309020205020404" pitchFamily="49" charset="0"/>
              </a:rPr>
              <a:t>Attributes: 0x7 ( NV+BS+RT )</a:t>
            </a:r>
          </a:p>
          <a:p>
            <a:pPr>
              <a:spcBef>
                <a:spcPts val="0"/>
              </a:spcBef>
            </a:pPr>
            <a:r>
              <a:rPr lang="en-US" sz="1400" dirty="0">
                <a:latin typeface="Courier New" panose="02070309020205020404" pitchFamily="49" charset="0"/>
                <a:cs typeface="Courier New" panose="02070309020205020404" pitchFamily="49" charset="0"/>
              </a:rPr>
              <a:t>Data:</a:t>
            </a:r>
          </a:p>
          <a:p>
            <a:pPr>
              <a:spcBef>
                <a:spcPts val="0"/>
              </a:spcBef>
            </a:pPr>
            <a:r>
              <a:rPr lang="en-US" sz="1400" dirty="0">
                <a:latin typeface="Courier New" panose="02070309020205020404" pitchFamily="49" charset="0"/>
                <a:cs typeface="Courier New" panose="02070309020205020404" pitchFamily="49" charset="0"/>
              </a:rPr>
              <a:t>01 5b 00 53 00 5b 00 01 01 72 00 68 00 72 00 01 |  [ S [   r h r  </a:t>
            </a:r>
          </a:p>
          <a:p>
            <a:pPr>
              <a:spcBef>
                <a:spcPts val="0"/>
              </a:spcBef>
            </a:pPr>
            <a:r>
              <a:rPr lang="en-US" sz="1400" dirty="0">
                <a:latin typeface="Courier New" panose="02070309020205020404" pitchFamily="49" charset="0"/>
                <a:cs typeface="Courier New" panose="02070309020205020404" pitchFamily="49" charset="0"/>
              </a:rPr>
              <a:t>01 50 00 46 00 50 00 01 01 50 00 46 00 50 00 01 |  P F P   </a:t>
            </a:r>
            <a:r>
              <a:rPr lang="en-US" sz="1400" dirty="0" err="1">
                <a:latin typeface="Courier New" panose="02070309020205020404" pitchFamily="49" charset="0"/>
                <a:cs typeface="Courier New" panose="02070309020205020404" pitchFamily="49" charset="0"/>
              </a:rPr>
              <a:t>P</a:t>
            </a:r>
            <a:r>
              <a:rPr lang="en-US" sz="1400" dirty="0">
                <a:latin typeface="Courier New" panose="02070309020205020404" pitchFamily="49" charset="0"/>
                <a:cs typeface="Courier New" panose="02070309020205020404" pitchFamily="49" charset="0"/>
              </a:rPr>
              <a:t> F P  </a:t>
            </a:r>
          </a:p>
          <a:p>
            <a:pPr>
              <a:spcBef>
                <a:spcPts val="0"/>
              </a:spcBef>
            </a:pPr>
            <a:r>
              <a:rPr lang="en-US" sz="1400" dirty="0">
                <a:latin typeface="Courier New" panose="02070309020205020404" pitchFamily="49" charset="0"/>
                <a:cs typeface="Courier New" panose="02070309020205020404" pitchFamily="49" charset="0"/>
              </a:rPr>
              <a:t>01 f8 11 18 15 b8 0b 10 0e b8 0b 10 0e 90 01 d0 |                 </a:t>
            </a:r>
          </a:p>
          <a:p>
            <a:pPr>
              <a:spcBef>
                <a:spcPts val="0"/>
              </a:spcBef>
            </a:pPr>
            <a:r>
              <a:rPr lang="en-US" sz="1400" dirty="0">
                <a:latin typeface="Courier New" panose="02070309020205020404" pitchFamily="49" charset="0"/>
                <a:cs typeface="Courier New" panose="02070309020205020404" pitchFamily="49" charset="0"/>
              </a:rPr>
              <a:t>07 00 00 00 00 e8 03 d0 07 02 </a:t>
            </a:r>
            <a:r>
              <a:rPr lang="en-US" sz="1400" dirty="0" err="1">
                <a:latin typeface="Courier New" panose="02070309020205020404" pitchFamily="49" charset="0"/>
                <a:cs typeface="Courier New" panose="02070309020205020404" pitchFamily="49" charset="0"/>
              </a:rPr>
              <a:t>fa</a:t>
            </a:r>
            <a:r>
              <a:rPr lang="en-US" sz="1400" dirty="0">
                <a:latin typeface="Courier New" panose="02070309020205020404" pitchFamily="49" charset="0"/>
                <a:cs typeface="Courier New" panose="02070309020205020404" pitchFamily="49" charset="0"/>
              </a:rPr>
              <a:t> 00 00 28 64 00 |              (d </a:t>
            </a:r>
          </a:p>
          <a:p>
            <a:pPr>
              <a:spcBef>
                <a:spcPts val="0"/>
              </a:spcBef>
            </a:pPr>
            <a:r>
              <a:rPr lang="en-US" sz="1400" dirty="0">
                <a:latin typeface="Courier New" panose="02070309020205020404" pitchFamily="49" charset="0"/>
                <a:cs typeface="Courier New" panose="02070309020205020404" pitchFamily="49" charset="0"/>
              </a:rPr>
              <a:t>03 00 00 00 00 00 00 00 00 00 00 00 00 00 00 00 |                 </a:t>
            </a:r>
          </a:p>
          <a:p>
            <a:pPr>
              <a:spcBef>
                <a:spcPts val="0"/>
              </a:spcBef>
            </a:pPr>
            <a:r>
              <a:rPr lang="en-US" sz="1400" dirty="0">
                <a:latin typeface="Courier New" panose="02070309020205020404" pitchFamily="49" charset="0"/>
                <a:cs typeface="Courier New" panose="02070309020205020404" pitchFamily="49" charset="0"/>
              </a:rPr>
              <a:t>00 00 00 00 00 00 00 00 00 01 00 00 00 00 00 00 |                 </a:t>
            </a:r>
          </a:p>
          <a:p>
            <a:pPr>
              <a:spcBef>
                <a:spcPts val="0"/>
              </a:spcBef>
            </a:pPr>
            <a:r>
              <a:rPr lang="en-US" sz="1400" dirty="0">
                <a:latin typeface="Courier New" panose="02070309020205020404" pitchFamily="49" charset="0"/>
                <a:cs typeface="Courier New" panose="02070309020205020404" pitchFamily="49" charset="0"/>
              </a:rPr>
              <a:t>00 00 00 01 00 00 01 01 01 01 01 01 00 00 00 00 |                 </a:t>
            </a:r>
          </a:p>
          <a:p>
            <a:pPr>
              <a:spcBef>
                <a:spcPts val="0"/>
              </a:spcBef>
            </a:pPr>
            <a:r>
              <a:rPr lang="en-US" sz="1400" dirty="0">
                <a:latin typeface="Courier New" panose="02070309020205020404" pitchFamily="49" charset="0"/>
                <a:cs typeface="Courier New" panose="02070309020205020404" pitchFamily="49" charset="0"/>
              </a:rPr>
              <a:t>00 00 00 00 01 02 00 01 00 00 00 00 00 00 00 00 |                 </a:t>
            </a:r>
          </a:p>
          <a:p>
            <a:pPr>
              <a:spcBef>
                <a:spcPts val="0"/>
              </a:spcBef>
            </a:pPr>
            <a:r>
              <a:rPr lang="en-US" sz="1400" dirty="0">
                <a:latin typeface="Courier New" panose="02070309020205020404" pitchFamily="49" charset="0"/>
                <a:cs typeface="Courier New" panose="02070309020205020404" pitchFamily="49" charset="0"/>
              </a:rPr>
              <a:t>00 00 00 00 00 01 02 01 08 00 00 00 00 00 00 00 |                 </a:t>
            </a:r>
          </a:p>
          <a:p>
            <a:pPr>
              <a:spcBef>
                <a:spcPts val="0"/>
              </a:spcBef>
            </a:pPr>
            <a:r>
              <a:rPr lang="en-US" sz="1400" dirty="0">
                <a:latin typeface="Courier New" panose="02070309020205020404" pitchFamily="49" charset="0"/>
                <a:cs typeface="Courier New" panose="02070309020205020404" pitchFamily="49" charset="0"/>
              </a:rPr>
              <a:t>00 00 01 00 00 00 00 00 00 00 00 00 00 00 00 00 |                 </a:t>
            </a:r>
          </a:p>
          <a:p>
            <a:pPr>
              <a:spcBef>
                <a:spcPts val="0"/>
              </a:spcBef>
            </a:pPr>
            <a:r>
              <a:rPr lang="en-US" sz="1400" dirty="0">
                <a:latin typeface="Courier New" panose="02070309020205020404" pitchFamily="49" charset="0"/>
                <a:cs typeface="Courier New" panose="02070309020205020404" pitchFamily="49" charset="0"/>
              </a:rPr>
              <a:t>00 00 00 00 00 00 00 00 00 00 00 00 00 00 00 00 |                 </a:t>
            </a:r>
          </a:p>
          <a:p>
            <a:pPr>
              <a:spcBef>
                <a:spcPts val="0"/>
              </a:spcBef>
            </a:pPr>
            <a:r>
              <a:rPr lang="en-US" sz="1400" dirty="0">
                <a:latin typeface="Courier New" panose="02070309020205020404" pitchFamily="49" charset="0"/>
                <a:cs typeface="Courier New" panose="02070309020205020404" pitchFamily="49" charset="0"/>
              </a:rPr>
              <a:t>00 00 00 00 00 00 00 00 01 00 00 01 01 00 00 00 |                 </a:t>
            </a:r>
          </a:p>
          <a:p>
            <a:pPr>
              <a:spcBef>
                <a:spcPts val="0"/>
              </a:spcBef>
            </a:pPr>
            <a:r>
              <a:rPr lang="en-US" sz="1400" dirty="0">
                <a:latin typeface="Courier New" panose="02070309020205020404" pitchFamily="49" charset="0"/>
                <a:cs typeface="Courier New" panose="02070309020205020404" pitchFamily="49" charset="0"/>
              </a:rPr>
              <a:t>00 00 00 00 00 00 00 00 00 01 00 00 00 00 00 00 |                 </a:t>
            </a:r>
          </a:p>
          <a:p>
            <a:pPr>
              <a:spcBef>
                <a:spcPts val="0"/>
              </a:spcBef>
            </a:pPr>
            <a:r>
              <a:rPr lang="en-US" sz="1400" dirty="0">
                <a:latin typeface="Courier New" panose="02070309020205020404" pitchFamily="49" charset="0"/>
                <a:cs typeface="Courier New" panose="02070309020205020404" pitchFamily="49" charset="0"/>
              </a:rPr>
              <a:t>00 01 01 20 00 00 00 00 00 00 00 00 00 00 00 00 |                 </a:t>
            </a:r>
          </a:p>
          <a:p>
            <a:pPr>
              <a:spcBef>
                <a:spcPts val="0"/>
              </a:spcBef>
            </a:pPr>
            <a:r>
              <a:rPr lang="en-US" sz="1400" dirty="0">
                <a:latin typeface="Courier New" panose="02070309020205020404" pitchFamily="49" charset="0"/>
                <a:cs typeface="Courier New" panose="02070309020205020404" pitchFamily="49" charset="0"/>
              </a:rPr>
              <a:t>00 00 00 00 00 00 01 01 00 00 00 01 01 00 01 00 |                 </a:t>
            </a:r>
          </a:p>
          <a:p>
            <a:pPr>
              <a:spcBef>
                <a:spcPts val="0"/>
              </a:spcBef>
            </a:pPr>
            <a:r>
              <a:rPr lang="en-US" sz="1400" dirty="0">
                <a:latin typeface="Courier New" panose="02070309020205020404" pitchFamily="49" charset="0"/>
                <a:cs typeface="Courier New" panose="02070309020205020404" pitchFamily="49" charset="0"/>
              </a:rPr>
              <a:t>01 00 00 00 00 00 00 00 00 00 00 00 01 00 0a 00 |                 </a:t>
            </a:r>
          </a:p>
          <a:p>
            <a:pPr>
              <a:spcBef>
                <a:spcPts val="0"/>
              </a:spcBef>
            </a:pPr>
            <a:r>
              <a:rPr lang="en-US" sz="1400" dirty="0">
                <a:latin typeface="Courier New" panose="02070309020205020404" pitchFamily="49" charset="0"/>
                <a:cs typeface="Courier New" panose="02070309020205020404" pitchFamily="49" charset="0"/>
              </a:rPr>
              <a:t>00 01 00 00 02 01 00 01 00 00 00 01 00 00 00 00 |                 </a:t>
            </a:r>
          </a:p>
          <a:p>
            <a:pPr>
              <a:spcBef>
                <a:spcPts val="0"/>
              </a:spcBef>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80571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Offline Firmware Image Forensics</a:t>
            </a:r>
          </a:p>
        </p:txBody>
      </p:sp>
      <p:sp>
        <p:nvSpPr>
          <p:cNvPr id="2" name="Title 1"/>
          <p:cNvSpPr>
            <a:spLocks noGrp="1"/>
          </p:cNvSpPr>
          <p:nvPr>
            <p:ph type="title"/>
          </p:nvPr>
        </p:nvSpPr>
        <p:spPr/>
        <p:txBody>
          <a:bodyPr>
            <a:normAutofit/>
          </a:bodyPr>
          <a:lstStyle/>
          <a:p>
            <a:r>
              <a:rPr lang="en-US" dirty="0">
                <a:solidFill>
                  <a:schemeClr val="tx1"/>
                </a:solidFill>
                <a:latin typeface="Neo Sans Intel" panose="020B0504020202020204" pitchFamily="34" charset="0"/>
              </a:rPr>
              <a:t>Exercise 7.2</a:t>
            </a:r>
          </a:p>
        </p:txBody>
      </p:sp>
    </p:spTree>
    <p:extLst>
      <p:ext uri="{BB962C8B-B14F-4D97-AF65-F5344CB8AC3E}">
        <p14:creationId xmlns:p14="http://schemas.microsoft.com/office/powerpoint/2010/main" val="33939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Case Study:</a:t>
            </a:r>
            <a:br>
              <a:rPr lang="en-US" dirty="0"/>
            </a:br>
            <a:r>
              <a:rPr lang="en-US" dirty="0"/>
              <a:t>]HackingTeam[ UEFI Rootkit</a:t>
            </a:r>
          </a:p>
        </p:txBody>
      </p:sp>
    </p:spTree>
    <p:extLst>
      <p:ext uri="{BB962C8B-B14F-4D97-AF65-F5344CB8AC3E}">
        <p14:creationId xmlns:p14="http://schemas.microsoft.com/office/powerpoint/2010/main" val="265355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Case Study: </a:t>
            </a:r>
            <a:r>
              <a:rPr lang="en-US" sz="3200" dirty="0" err="1"/>
              <a:t>HackingTeam’s</a:t>
            </a:r>
            <a:r>
              <a:rPr lang="en-US" sz="3200" dirty="0"/>
              <a:t> UEFI Rootkit</a:t>
            </a:r>
          </a:p>
        </p:txBody>
      </p:sp>
      <p:sp>
        <p:nvSpPr>
          <p:cNvPr id="3" name="Content Placeholder 2"/>
          <p:cNvSpPr>
            <a:spLocks noGrp="1"/>
          </p:cNvSpPr>
          <p:nvPr>
            <p:ph idx="1"/>
          </p:nvPr>
        </p:nvSpPr>
        <p:spPr>
          <a:xfrm>
            <a:off x="457200" y="2286000"/>
            <a:ext cx="8229600" cy="3939331"/>
          </a:xfrm>
        </p:spPr>
        <p:txBody>
          <a:bodyPr/>
          <a:lstStyle/>
          <a:p>
            <a:pPr marL="457200" indent="-457200">
              <a:buFont typeface="Arial" panose="020B0604020202020204" pitchFamily="34" charset="0"/>
              <a:buChar char="•"/>
            </a:pPr>
            <a:r>
              <a:rPr lang="en-US" dirty="0"/>
              <a:t>Leaked emails reveal </a:t>
            </a:r>
            <a:r>
              <a:rPr lang="en-US" dirty="0">
                <a:latin typeface="Courier New" panose="02070309020205020404" pitchFamily="49" charset="0"/>
                <a:cs typeface="Courier New" panose="02070309020205020404" pitchFamily="49" charset="0"/>
              </a:rPr>
              <a:t>Uefi_windows_persistent.zip</a:t>
            </a:r>
            <a:r>
              <a:rPr lang="en-US" dirty="0"/>
              <a:t> with UEFI based firmware image</a:t>
            </a:r>
          </a:p>
          <a:p>
            <a:pPr marL="457200" indent="-457200">
              <a:buFont typeface="Arial" panose="020B0604020202020204" pitchFamily="34" charset="0"/>
              <a:buChar char="•"/>
            </a:pPr>
            <a:r>
              <a:rPr lang="en-US" dirty="0"/>
              <a:t>The image contains unexpected sections:</a:t>
            </a:r>
          </a:p>
          <a:p>
            <a:pPr marL="803275" lvl="2" indent="-457200">
              <a:buFont typeface="+mj-lt"/>
              <a:buAutoNum type="arabicPeriod"/>
            </a:pPr>
            <a:r>
              <a:rPr lang="en-US" i="1" dirty="0" err="1"/>
              <a:t>rkloader</a:t>
            </a:r>
            <a:r>
              <a:rPr lang="en-US" dirty="0"/>
              <a:t> DXE driver executable</a:t>
            </a:r>
          </a:p>
          <a:p>
            <a:pPr marL="803275" lvl="2" indent="-457200">
              <a:buFont typeface="+mj-lt"/>
              <a:buAutoNum type="arabicPeriod"/>
            </a:pPr>
            <a:r>
              <a:rPr lang="en-US" dirty="0"/>
              <a:t>NTFS DXE driver executable</a:t>
            </a:r>
          </a:p>
          <a:p>
            <a:pPr marL="803275" lvl="2" indent="-457200">
              <a:buFont typeface="+mj-lt"/>
              <a:buAutoNum type="arabicPeriod"/>
            </a:pPr>
            <a:r>
              <a:rPr lang="en-US" dirty="0"/>
              <a:t>Unnamed PE executable</a:t>
            </a:r>
          </a:p>
          <a:p>
            <a:endParaRPr lang="en-US" dirty="0"/>
          </a:p>
        </p:txBody>
      </p:sp>
      <p:sp>
        <p:nvSpPr>
          <p:cNvPr id="4" name="TextBox 3"/>
          <p:cNvSpPr txBox="1"/>
          <p:nvPr/>
        </p:nvSpPr>
        <p:spPr>
          <a:xfrm>
            <a:off x="2658014" y="5955268"/>
            <a:ext cx="3827971" cy="369332"/>
          </a:xfrm>
          <a:prstGeom prst="rect">
            <a:avLst/>
          </a:prstGeom>
          <a:noFill/>
        </p:spPr>
        <p:txBody>
          <a:bodyPr wrap="none" rtlCol="0">
            <a:spAutoFit/>
          </a:bodyPr>
          <a:lstStyle/>
          <a:p>
            <a:r>
              <a:rPr lang="en-US" dirty="0">
                <a:solidFill>
                  <a:schemeClr val="tx2"/>
                </a:solidFill>
                <a:latin typeface="Neo Sans Intel"/>
                <a:cs typeface="Neo Sans Intel"/>
                <a:hlinkClick r:id="rId2"/>
              </a:rPr>
              <a:t>Initial analysis by ATR from July 2015</a:t>
            </a:r>
            <a:endParaRPr lang="en-US" dirty="0">
              <a:solidFill>
                <a:schemeClr val="tx2"/>
              </a:solidFill>
              <a:latin typeface="Neo Sans Intel"/>
              <a:cs typeface="Neo Sans Intel"/>
            </a:endParaRPr>
          </a:p>
        </p:txBody>
      </p:sp>
    </p:spTree>
    <p:extLst>
      <p:ext uri="{BB962C8B-B14F-4D97-AF65-F5344CB8AC3E}">
        <p14:creationId xmlns:p14="http://schemas.microsoft.com/office/powerpoint/2010/main" val="2885573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Case Study: </a:t>
            </a:r>
            <a:r>
              <a:rPr lang="en-US" sz="3200" dirty="0" err="1"/>
              <a:t>HackingTeam’s</a:t>
            </a:r>
            <a:r>
              <a:rPr lang="en-US" sz="3200" dirty="0"/>
              <a:t> UEFI Rootkit</a:t>
            </a:r>
          </a:p>
        </p:txBody>
      </p:sp>
      <p:pic>
        <p:nvPicPr>
          <p:cNvPr id="3" name="Picture 2"/>
          <p:cNvPicPr>
            <a:picLocks noChangeAspect="1"/>
          </p:cNvPicPr>
          <p:nvPr/>
        </p:nvPicPr>
        <p:blipFill>
          <a:blip r:embed="rId2"/>
          <a:stretch>
            <a:fillRect/>
          </a:stretch>
        </p:blipFill>
        <p:spPr>
          <a:xfrm>
            <a:off x="190275" y="1066800"/>
            <a:ext cx="8763450" cy="4991357"/>
          </a:xfrm>
          <a:prstGeom prst="rect">
            <a:avLst/>
          </a:prstGeom>
        </p:spPr>
      </p:pic>
    </p:spTree>
    <p:extLst>
      <p:ext uri="{BB962C8B-B14F-4D97-AF65-F5344CB8AC3E}">
        <p14:creationId xmlns:p14="http://schemas.microsoft.com/office/powerpoint/2010/main" val="357960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5612" y="4114800"/>
            <a:ext cx="8220076" cy="1919528"/>
          </a:xfrm>
        </p:spPr>
        <p:txBody>
          <a:bodyPr>
            <a:normAutofit/>
          </a:bodyPr>
          <a:lstStyle/>
          <a:p>
            <a:r>
              <a:rPr lang="en-US" sz="2800" b="1" dirty="0">
                <a:solidFill>
                  <a:srgbClr val="FF0000"/>
                </a:solidFill>
              </a:rPr>
              <a:t>Important:</a:t>
            </a:r>
            <a:r>
              <a:rPr lang="en-US" sz="2800" dirty="0">
                <a:solidFill>
                  <a:srgbClr val="FF0000"/>
                </a:solidFill>
              </a:rPr>
              <a:t> software based forensics is not reliable to detect firmware compromise. Firmware rootkits can interfere with software based forensics.</a:t>
            </a:r>
          </a:p>
        </p:txBody>
      </p:sp>
      <p:sp>
        <p:nvSpPr>
          <p:cNvPr id="2" name="Title 1"/>
          <p:cNvSpPr>
            <a:spLocks noGrp="1"/>
          </p:cNvSpPr>
          <p:nvPr>
            <p:ph type="title"/>
          </p:nvPr>
        </p:nvSpPr>
        <p:spPr/>
        <p:txBody>
          <a:bodyPr>
            <a:normAutofit/>
          </a:bodyPr>
          <a:lstStyle/>
          <a:p>
            <a:r>
              <a:rPr lang="en-US" b="0" dirty="0"/>
              <a:t>7.1 Live Forensic / Incident Response</a:t>
            </a:r>
          </a:p>
        </p:txBody>
      </p:sp>
    </p:spTree>
    <p:extLst>
      <p:ext uri="{BB962C8B-B14F-4D97-AF65-F5344CB8AC3E}">
        <p14:creationId xmlns:p14="http://schemas.microsoft.com/office/powerpoint/2010/main" val="194408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48"/>
            <a:ext cx="8610600" cy="988746"/>
          </a:xfrm>
        </p:spPr>
        <p:txBody>
          <a:bodyPr>
            <a:normAutofit fontScale="90000"/>
          </a:bodyPr>
          <a:lstStyle/>
          <a:p>
            <a:r>
              <a:rPr lang="en-US" dirty="0"/>
              <a:t>Case Study: </a:t>
            </a:r>
            <a:r>
              <a:rPr lang="en-US" dirty="0" err="1"/>
              <a:t>HackingTeam’s</a:t>
            </a:r>
            <a:r>
              <a:rPr lang="en-US" dirty="0"/>
              <a:t> UEFI Rootkit</a:t>
            </a:r>
          </a:p>
        </p:txBody>
      </p:sp>
      <p:sp>
        <p:nvSpPr>
          <p:cNvPr id="3" name="Content Placeholder 2"/>
          <p:cNvSpPr>
            <a:spLocks noGrp="1"/>
          </p:cNvSpPr>
          <p:nvPr>
            <p:ph idx="1"/>
          </p:nvPr>
        </p:nvSpPr>
        <p:spPr>
          <a:xfrm>
            <a:off x="457200" y="1112837"/>
            <a:ext cx="6629400" cy="4525963"/>
          </a:xfrm>
        </p:spPr>
        <p:txBody>
          <a:bodyPr>
            <a:normAutofit/>
          </a:bodyPr>
          <a:lstStyle/>
          <a:p>
            <a:pPr marL="342900" indent="-342900">
              <a:buFont typeface="Arial" panose="020B0604020202020204" pitchFamily="34" charset="0"/>
              <a:buChar char="•"/>
            </a:pPr>
            <a:r>
              <a:rPr lang="en-US" sz="2000" dirty="0"/>
              <a:t>From leaked source code, we can see that the “</a:t>
            </a:r>
            <a:r>
              <a:rPr lang="en-US" sz="2000" dirty="0" err="1"/>
              <a:t>rkloader</a:t>
            </a:r>
            <a:r>
              <a:rPr lang="en-US" sz="2000" dirty="0"/>
              <a:t>” is a DXE driver that is automatically executed during boot</a:t>
            </a:r>
          </a:p>
          <a:p>
            <a:pPr marL="342900" indent="-342900">
              <a:buFont typeface="Arial" panose="020B0604020202020204" pitchFamily="34" charset="0"/>
              <a:buChar char="•"/>
            </a:pPr>
            <a:r>
              <a:rPr lang="en-US" sz="2000" dirty="0"/>
              <a:t>The module simply registers a callback (on the “READY_TO_BOOT” event) to execute the malicious payload</a:t>
            </a:r>
          </a:p>
        </p:txBody>
      </p:sp>
      <p:pic>
        <p:nvPicPr>
          <p:cNvPr id="5" name="Picture 4"/>
          <p:cNvPicPr>
            <a:picLocks noChangeAspect="1"/>
          </p:cNvPicPr>
          <p:nvPr/>
        </p:nvPicPr>
        <p:blipFill>
          <a:blip r:embed="rId2"/>
          <a:stretch>
            <a:fillRect/>
          </a:stretch>
        </p:blipFill>
        <p:spPr>
          <a:xfrm>
            <a:off x="524387" y="3196139"/>
            <a:ext cx="6628888" cy="3137159"/>
          </a:xfrm>
          <a:prstGeom prst="rect">
            <a:avLst/>
          </a:prstGeom>
        </p:spPr>
      </p:pic>
      <p:pic>
        <p:nvPicPr>
          <p:cNvPr id="6" name="Picture 5"/>
          <p:cNvPicPr>
            <a:picLocks noChangeAspect="1"/>
          </p:cNvPicPr>
          <p:nvPr/>
        </p:nvPicPr>
        <p:blipFill>
          <a:blip r:embed="rId3"/>
          <a:stretch>
            <a:fillRect/>
          </a:stretch>
        </p:blipFill>
        <p:spPr>
          <a:xfrm>
            <a:off x="7229581" y="819012"/>
            <a:ext cx="1695238" cy="5514286"/>
          </a:xfrm>
          <a:prstGeom prst="rect">
            <a:avLst/>
          </a:prstGeom>
        </p:spPr>
      </p:pic>
    </p:spTree>
    <p:extLst>
      <p:ext uri="{BB962C8B-B14F-4D97-AF65-F5344CB8AC3E}">
        <p14:creationId xmlns:p14="http://schemas.microsoft.com/office/powerpoint/2010/main" val="1730971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48"/>
            <a:ext cx="8229600" cy="593752"/>
          </a:xfrm>
        </p:spPr>
        <p:txBody>
          <a:bodyPr>
            <a:normAutofit fontScale="90000"/>
          </a:bodyPr>
          <a:lstStyle/>
          <a:p>
            <a:r>
              <a:rPr lang="en-US" dirty="0"/>
              <a:t>Case Study: </a:t>
            </a:r>
            <a:r>
              <a:rPr lang="en-US" dirty="0" err="1"/>
              <a:t>HackingTeam’s</a:t>
            </a:r>
            <a:r>
              <a:rPr lang="en-US" dirty="0"/>
              <a:t> UEFI Rootkit</a:t>
            </a:r>
          </a:p>
        </p:txBody>
      </p:sp>
      <p:sp>
        <p:nvSpPr>
          <p:cNvPr id="3" name="Content Placeholder 2"/>
          <p:cNvSpPr>
            <a:spLocks noGrp="1"/>
          </p:cNvSpPr>
          <p:nvPr>
            <p:ph idx="1"/>
          </p:nvPr>
        </p:nvSpPr>
        <p:spPr>
          <a:xfrm>
            <a:off x="457200" y="990600"/>
            <a:ext cx="8077200" cy="4992137"/>
          </a:xfrm>
        </p:spPr>
        <p:txBody>
          <a:bodyPr>
            <a:normAutofit/>
          </a:bodyPr>
          <a:lstStyle/>
          <a:p>
            <a:r>
              <a:rPr lang="en-US" sz="2000" dirty="0"/>
              <a:t>The callback then loads a UEFI application, which does the following:</a:t>
            </a:r>
          </a:p>
          <a:p>
            <a:pPr lvl="1"/>
            <a:r>
              <a:rPr lang="en-US" sz="2000" dirty="0"/>
              <a:t>Check for infection by looking for UEFI variable “</a:t>
            </a:r>
            <a:r>
              <a:rPr lang="en-US" sz="2000" dirty="0" err="1"/>
              <a:t>fTA</a:t>
            </a:r>
            <a:r>
              <a:rPr lang="en-US" sz="2000" dirty="0"/>
              <a:t>”</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r>
              <a:rPr lang="en-US" sz="2000" dirty="0"/>
              <a:t>Use NTFS module to drop a backdoor (scoute.exe) and RCS agent (soldier.exe) onto the filesystem</a:t>
            </a:r>
          </a:p>
        </p:txBody>
      </p:sp>
      <p:pic>
        <p:nvPicPr>
          <p:cNvPr id="4" name="Picture 3"/>
          <p:cNvPicPr>
            <a:picLocks noChangeAspect="1"/>
          </p:cNvPicPr>
          <p:nvPr/>
        </p:nvPicPr>
        <p:blipFill>
          <a:blip r:embed="rId2"/>
          <a:stretch>
            <a:fillRect/>
          </a:stretch>
        </p:blipFill>
        <p:spPr>
          <a:xfrm>
            <a:off x="457200" y="1828800"/>
            <a:ext cx="8001000" cy="2667000"/>
          </a:xfrm>
          <a:prstGeom prst="rect">
            <a:avLst/>
          </a:prstGeom>
        </p:spPr>
      </p:pic>
      <p:pic>
        <p:nvPicPr>
          <p:cNvPr id="5" name="Picture 4"/>
          <p:cNvPicPr>
            <a:picLocks noChangeAspect="1"/>
          </p:cNvPicPr>
          <p:nvPr/>
        </p:nvPicPr>
        <p:blipFill>
          <a:blip r:embed="rId3"/>
          <a:stretch>
            <a:fillRect/>
          </a:stretch>
        </p:blipFill>
        <p:spPr>
          <a:xfrm>
            <a:off x="467266" y="5334000"/>
            <a:ext cx="7838534" cy="1137018"/>
          </a:xfrm>
          <a:prstGeom prst="rect">
            <a:avLst/>
          </a:prstGeom>
        </p:spPr>
      </p:pic>
    </p:spTree>
    <p:extLst>
      <p:ext uri="{BB962C8B-B14F-4D97-AF65-F5344CB8AC3E}">
        <p14:creationId xmlns:p14="http://schemas.microsoft.com/office/powerpoint/2010/main" val="1158354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 </a:t>
            </a:r>
            <a:r>
              <a:rPr lang="en-US" dirty="0" err="1"/>
              <a:t>HackingTeam’s</a:t>
            </a:r>
            <a:r>
              <a:rPr lang="en-US" dirty="0"/>
              <a:t> UEFI Rootkit</a:t>
            </a:r>
          </a:p>
        </p:txBody>
      </p:sp>
      <p:sp>
        <p:nvSpPr>
          <p:cNvPr id="3" name="Content Placeholder 2"/>
          <p:cNvSpPr>
            <a:spLocks noGrp="1"/>
          </p:cNvSpPr>
          <p:nvPr>
            <p:ph idx="1"/>
          </p:nvPr>
        </p:nvSpPr>
        <p:spPr>
          <a:xfrm>
            <a:off x="457200" y="1371600"/>
            <a:ext cx="8229600" cy="4853731"/>
          </a:xfrm>
        </p:spPr>
        <p:txBody>
          <a:bodyPr>
            <a:normAutofit fontScale="92500" lnSpcReduction="10000"/>
          </a:bodyPr>
          <a:lstStyle/>
          <a:p>
            <a:r>
              <a:rPr lang="en-US" b="1" dirty="0"/>
              <a:t>Installation options</a:t>
            </a:r>
          </a:p>
          <a:p>
            <a:pPr lvl="1"/>
            <a:r>
              <a:rPr lang="en-US" dirty="0"/>
              <a:t>Physical Access and a SPI programmer</a:t>
            </a:r>
          </a:p>
          <a:p>
            <a:pPr lvl="1"/>
            <a:r>
              <a:rPr lang="en-US" dirty="0"/>
              <a:t>Booting a USB image to erase and reprogram firmware. Requires unlocked (vulnerable) firmware</a:t>
            </a:r>
          </a:p>
          <a:p>
            <a:endParaRPr lang="en-US" dirty="0"/>
          </a:p>
          <a:p>
            <a:r>
              <a:rPr lang="en-US" b="1" dirty="0"/>
              <a:t>Impact</a:t>
            </a:r>
          </a:p>
          <a:p>
            <a:pPr lvl="1"/>
            <a:r>
              <a:rPr lang="en-US" dirty="0"/>
              <a:t>Automatic reinfection after removal of remote access components </a:t>
            </a:r>
          </a:p>
          <a:p>
            <a:pPr marL="0" lvl="1" indent="0">
              <a:buNone/>
            </a:pPr>
            <a:endParaRPr lang="en-US" dirty="0"/>
          </a:p>
          <a:p>
            <a:pPr marL="0" lvl="1" indent="0">
              <a:buNone/>
            </a:pPr>
            <a:r>
              <a:rPr lang="en-US" b="1" dirty="0"/>
              <a:t>Detection</a:t>
            </a:r>
            <a:endParaRPr lang="en-US" dirty="0"/>
          </a:p>
          <a:p>
            <a:pPr lvl="1"/>
            <a:r>
              <a:rPr lang="en-US" dirty="0"/>
              <a:t>Look for </a:t>
            </a:r>
            <a:r>
              <a:rPr lang="en-US" dirty="0" err="1">
                <a:latin typeface="Courier New" panose="02070309020205020404" pitchFamily="49" charset="0"/>
                <a:cs typeface="Courier New" panose="02070309020205020404" pitchFamily="49" charset="0"/>
              </a:rPr>
              <a:t>fTA</a:t>
            </a:r>
            <a:r>
              <a:rPr lang="en-US" dirty="0"/>
              <a:t> UEFI variable with GUID</a:t>
            </a:r>
          </a:p>
          <a:p>
            <a:pPr marL="0" lvl="1" indent="0">
              <a:buNone/>
            </a:pPr>
            <a:r>
              <a:rPr lang="en-US" dirty="0">
                <a:latin typeface="Courier New" panose="02070309020205020404" pitchFamily="49" charset="0"/>
                <a:cs typeface="Courier New" panose="02070309020205020404" pitchFamily="49" charset="0"/>
              </a:rPr>
              <a:t>	8BE4DF61-93CA-11d2-aa0d-00e098302288</a:t>
            </a:r>
          </a:p>
          <a:p>
            <a:pPr lvl="1"/>
            <a:r>
              <a:rPr lang="en-US" dirty="0"/>
              <a:t>Examine SPI image for additional DXE modules</a:t>
            </a:r>
          </a:p>
          <a:p>
            <a:pPr marL="0" lvl="1" indent="0">
              <a:buNone/>
            </a:pPr>
            <a:endParaRPr lang="en-US" dirty="0"/>
          </a:p>
          <a:p>
            <a:pPr marL="0" lvl="1" indent="0">
              <a:buNone/>
            </a:pPr>
            <a:endParaRPr lang="en-US" dirty="0"/>
          </a:p>
        </p:txBody>
      </p:sp>
    </p:spTree>
    <p:extLst>
      <p:ext uri="{BB962C8B-B14F-4D97-AF65-F5344CB8AC3E}">
        <p14:creationId xmlns:p14="http://schemas.microsoft.com/office/powerpoint/2010/main" val="2361958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Solve UEFI Crack Me</a:t>
            </a:r>
          </a:p>
        </p:txBody>
      </p:sp>
      <p:sp>
        <p:nvSpPr>
          <p:cNvPr id="2" name="Title 1"/>
          <p:cNvSpPr>
            <a:spLocks noGrp="1"/>
          </p:cNvSpPr>
          <p:nvPr>
            <p:ph type="title"/>
          </p:nvPr>
        </p:nvSpPr>
        <p:spPr/>
        <p:txBody>
          <a:bodyPr>
            <a:normAutofit/>
          </a:bodyPr>
          <a:lstStyle/>
          <a:p>
            <a:r>
              <a:rPr lang="en-US" b="1" dirty="0"/>
              <a:t>Exercise </a:t>
            </a:r>
            <a:r>
              <a:rPr lang="en-US" dirty="0"/>
              <a:t>7</a:t>
            </a:r>
            <a:r>
              <a:rPr lang="en-US" b="1" dirty="0"/>
              <a:t>.3</a:t>
            </a:r>
            <a:endParaRPr lang="en-US" dirty="0">
              <a:solidFill>
                <a:schemeClr val="tx1"/>
              </a:solidFill>
              <a:latin typeface="Neo Sans Intel" panose="020B0504020202020204" pitchFamily="34" charset="0"/>
            </a:endParaRPr>
          </a:p>
        </p:txBody>
      </p:sp>
    </p:spTree>
    <p:extLst>
      <p:ext uri="{BB962C8B-B14F-4D97-AF65-F5344CB8AC3E}">
        <p14:creationId xmlns:p14="http://schemas.microsoft.com/office/powerpoint/2010/main" val="147681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8760613" y="6493010"/>
            <a:ext cx="230989" cy="206103"/>
          </a:xfrm>
        </p:spPr>
        <p:txBody>
          <a:bodyPr/>
          <a:lstStyle/>
          <a:p>
            <a:fld id="{EEB8B06D-99A5-468B-806E-293788FE9637}" type="slidenum">
              <a:rPr lang="en-US" smtClean="0"/>
              <a:pPr/>
              <a:t>44</a:t>
            </a:fld>
            <a:endParaRPr lang="en-US" dirty="0"/>
          </a:p>
        </p:txBody>
      </p:sp>
      <p:sp>
        <p:nvSpPr>
          <p:cNvPr id="12" name="Content Placeholder 11"/>
          <p:cNvSpPr>
            <a:spLocks noGrp="1"/>
          </p:cNvSpPr>
          <p:nvPr>
            <p:ph idx="1"/>
          </p:nvPr>
        </p:nvSpPr>
        <p:spPr>
          <a:xfrm>
            <a:off x="457201" y="2133600"/>
            <a:ext cx="8212357" cy="3733799"/>
          </a:xfrm>
        </p:spPr>
        <p:txBody>
          <a:bodyPr/>
          <a:lstStyle/>
          <a:p>
            <a:r>
              <a:rPr lang="en-US" sz="3200" dirty="0"/>
              <a:t>Training materials are available on </a:t>
            </a:r>
            <a:r>
              <a:rPr lang="en-US" sz="3200" dirty="0" err="1"/>
              <a:t>Github</a:t>
            </a:r>
            <a:endParaRPr lang="en-US" sz="3200" dirty="0"/>
          </a:p>
          <a:p>
            <a:r>
              <a:rPr lang="en-US" sz="3200" dirty="0">
                <a:hlinkClick r:id="rId2"/>
              </a:rPr>
              <a:t>https://github.com/advanced-threat-research/firmware-security-training</a:t>
            </a:r>
            <a:endParaRPr lang="en-US" sz="3200" dirty="0"/>
          </a:p>
        </p:txBody>
      </p:sp>
      <p:sp>
        <p:nvSpPr>
          <p:cNvPr id="6" name="Rectangle 5"/>
          <p:cNvSpPr/>
          <p:nvPr/>
        </p:nvSpPr>
        <p:spPr>
          <a:xfrm>
            <a:off x="457201" y="4648200"/>
            <a:ext cx="7696199" cy="1200329"/>
          </a:xfrm>
          <a:prstGeom prst="rect">
            <a:avLst/>
          </a:prstGeom>
        </p:spPr>
        <p:txBody>
          <a:bodyPr wrap="square">
            <a:spAutoFit/>
          </a:bodyPr>
          <a:lstStyle/>
          <a:p>
            <a:pPr defTabSz="457200"/>
            <a:r>
              <a:rPr lang="en-US" dirty="0"/>
              <a:t>Yuriy Bulygin			@c7zero</a:t>
            </a:r>
          </a:p>
          <a:p>
            <a:pPr defTabSz="457200"/>
            <a:r>
              <a:rPr lang="en-US" dirty="0"/>
              <a:t>Alex Bazhaniuk		@</a:t>
            </a:r>
            <a:r>
              <a:rPr lang="en-US" dirty="0" err="1"/>
              <a:t>ABazhaniuk</a:t>
            </a:r>
            <a:endParaRPr lang="en-US" dirty="0"/>
          </a:p>
          <a:p>
            <a:pPr defTabSz="457200"/>
            <a:r>
              <a:rPr lang="en-US" dirty="0"/>
              <a:t>Andrew Furtak		@</a:t>
            </a:r>
            <a:r>
              <a:rPr lang="en-US" dirty="0" err="1"/>
              <a:t>a_furtak</a:t>
            </a:r>
            <a:endParaRPr lang="en-US" dirty="0"/>
          </a:p>
          <a:p>
            <a:pPr defTabSz="457200"/>
            <a:r>
              <a:rPr lang="en-US" dirty="0">
                <a:solidFill>
                  <a:prstClr val="black"/>
                </a:solidFill>
              </a:rPr>
              <a:t>John Loucaides		@</a:t>
            </a:r>
            <a:r>
              <a:rPr lang="en-US" dirty="0" err="1">
                <a:solidFill>
                  <a:prstClr val="black"/>
                </a:solidFill>
              </a:rPr>
              <a:t>JohnLoucaides</a:t>
            </a:r>
            <a:endParaRPr lang="en-US" dirty="0">
              <a:solidFill>
                <a:prstClr val="black"/>
              </a:solidFill>
            </a:endParaRPr>
          </a:p>
        </p:txBody>
      </p:sp>
    </p:spTree>
    <p:extLst>
      <p:ext uri="{BB962C8B-B14F-4D97-AF65-F5344CB8AC3E}">
        <p14:creationId xmlns:p14="http://schemas.microsoft.com/office/powerpoint/2010/main" val="39557122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Live System Forensics</a:t>
            </a:r>
          </a:p>
        </p:txBody>
      </p:sp>
      <p:sp>
        <p:nvSpPr>
          <p:cNvPr id="3" name="Content Placeholder 2"/>
          <p:cNvSpPr>
            <a:spLocks noGrp="1"/>
          </p:cNvSpPr>
          <p:nvPr>
            <p:ph idx="1"/>
          </p:nvPr>
        </p:nvSpPr>
        <p:spPr>
          <a:xfrm>
            <a:off x="457200" y="1371600"/>
            <a:ext cx="8229600" cy="4724400"/>
          </a:xfrm>
        </p:spPr>
        <p:txBody>
          <a:bodyPr>
            <a:normAutofit fontScale="85000" lnSpcReduction="20000"/>
          </a:bodyPr>
          <a:lstStyle/>
          <a:p>
            <a:r>
              <a:rPr lang="en-US" sz="2900" dirty="0">
                <a:latin typeface="+mn-lt"/>
                <a:cs typeface="Aharoni" pitchFamily="2" charset="-79"/>
              </a:rPr>
              <a:t>To perform system firmware forensics, the following components can be extracted &amp; analyzed:</a:t>
            </a:r>
          </a:p>
          <a:p>
            <a:pPr marL="514350" indent="-514350">
              <a:buFont typeface="+mj-lt"/>
              <a:buAutoNum type="arabicPeriod"/>
            </a:pPr>
            <a:r>
              <a:rPr lang="en-US" sz="2900" dirty="0">
                <a:cs typeface="Aharoni" pitchFamily="2" charset="-79"/>
              </a:rPr>
              <a:t>Layout and entire contents of </a:t>
            </a:r>
            <a:r>
              <a:rPr lang="en-US" sz="2900" dirty="0">
                <a:latin typeface="+mn-lt"/>
                <a:cs typeface="Aharoni" pitchFamily="2" charset="-79"/>
              </a:rPr>
              <a:t>SPI Flash memory</a:t>
            </a:r>
          </a:p>
          <a:p>
            <a:pPr marL="514350" indent="-514350">
              <a:buFont typeface="+mj-lt"/>
              <a:buAutoNum type="arabicPeriod"/>
            </a:pPr>
            <a:r>
              <a:rPr lang="en-US" sz="2900" dirty="0">
                <a:latin typeface="+mn-lt"/>
                <a:cs typeface="Aharoni" pitchFamily="2" charset="-79"/>
              </a:rPr>
              <a:t>BIOS/UEFI firmware including EFI binaries and NVRAM</a:t>
            </a:r>
          </a:p>
          <a:p>
            <a:pPr marL="514350" indent="-514350">
              <a:buFont typeface="+mj-lt"/>
              <a:buAutoNum type="arabicPeriod"/>
            </a:pPr>
            <a:r>
              <a:rPr lang="en-US" sz="2900" dirty="0">
                <a:latin typeface="+mn-lt"/>
                <a:cs typeface="Aharoni" pitchFamily="2" charset="-79"/>
              </a:rPr>
              <a:t>Runtime or Boot UEFI Variables (non-volatile and volatile)</a:t>
            </a:r>
          </a:p>
          <a:p>
            <a:pPr marL="514350" indent="-514350">
              <a:buFont typeface="+mj-lt"/>
              <a:buAutoNum type="arabicPeriod"/>
            </a:pPr>
            <a:r>
              <a:rPr lang="en-US" sz="2900" dirty="0">
                <a:latin typeface="+mn-lt"/>
                <a:cs typeface="Aharoni" pitchFamily="2" charset="-79"/>
              </a:rPr>
              <a:t>UEFI Secure Boot certificates (PK, KEK, </a:t>
            </a:r>
            <a:r>
              <a:rPr lang="en-US" sz="2900" dirty="0" err="1">
                <a:latin typeface="+mn-lt"/>
                <a:cs typeface="Aharoni" pitchFamily="2" charset="-79"/>
              </a:rPr>
              <a:t>db</a:t>
            </a:r>
            <a:r>
              <a:rPr lang="en-US" sz="2900" dirty="0">
                <a:latin typeface="+mn-lt"/>
                <a:cs typeface="Aharoni" pitchFamily="2" charset="-79"/>
              </a:rPr>
              <a:t>/</a:t>
            </a:r>
            <a:r>
              <a:rPr lang="en-US" sz="2900" dirty="0" err="1">
                <a:latin typeface="+mn-lt"/>
                <a:cs typeface="Aharoni" pitchFamily="2" charset="-79"/>
              </a:rPr>
              <a:t>dbx</a:t>
            </a:r>
            <a:r>
              <a:rPr lang="en-US" sz="2900" dirty="0">
                <a:latin typeface="+mn-lt"/>
                <a:cs typeface="Aharoni" pitchFamily="2" charset="-79"/>
              </a:rPr>
              <a:t> ..)</a:t>
            </a:r>
          </a:p>
          <a:p>
            <a:pPr marL="514350" indent="-514350">
              <a:buFont typeface="+mj-lt"/>
              <a:buAutoNum type="arabicPeriod"/>
            </a:pPr>
            <a:r>
              <a:rPr lang="en-US" sz="2900" dirty="0">
                <a:latin typeface="+mn-lt"/>
                <a:cs typeface="Aharoni" pitchFamily="2" charset="-79"/>
              </a:rPr>
              <a:t>UEFI system and configuration tables (Runtime, Boot and DXE services)</a:t>
            </a:r>
          </a:p>
          <a:p>
            <a:pPr marL="514350" indent="-514350">
              <a:buFont typeface="+mj-lt"/>
              <a:buAutoNum type="arabicPeriod"/>
            </a:pPr>
            <a:r>
              <a:rPr lang="en-US" sz="2900" dirty="0">
                <a:cs typeface="Aharoni" pitchFamily="2" charset="-79"/>
              </a:rPr>
              <a:t>UEFI S3 resume boot script table</a:t>
            </a:r>
            <a:endParaRPr lang="en-US" sz="2900" dirty="0">
              <a:latin typeface="+mn-lt"/>
              <a:cs typeface="Aharoni" pitchFamily="2" charset="-79"/>
            </a:endParaRPr>
          </a:p>
          <a:p>
            <a:pPr marL="514350" indent="-514350">
              <a:buFont typeface="+mj-lt"/>
              <a:buAutoNum type="arabicPeriod"/>
            </a:pPr>
            <a:r>
              <a:rPr lang="en-US" sz="2900" dirty="0" err="1">
                <a:latin typeface="+mn-lt"/>
                <a:cs typeface="Aharoni" pitchFamily="2" charset="-79"/>
              </a:rPr>
              <a:t>PCIe</a:t>
            </a:r>
            <a:r>
              <a:rPr lang="en-US" sz="2900" dirty="0">
                <a:latin typeface="+mn-lt"/>
                <a:cs typeface="Aharoni" pitchFamily="2" charset="-79"/>
              </a:rPr>
              <a:t> option (expansion) ROMs</a:t>
            </a:r>
          </a:p>
          <a:p>
            <a:endParaRPr lang="en-US" dirty="0"/>
          </a:p>
          <a:p>
            <a:endParaRPr lang="en-US" dirty="0"/>
          </a:p>
          <a:p>
            <a:endParaRPr lang="en-US" dirty="0"/>
          </a:p>
        </p:txBody>
      </p:sp>
    </p:spTree>
    <p:extLst>
      <p:ext uri="{BB962C8B-B14F-4D97-AF65-F5344CB8AC3E}">
        <p14:creationId xmlns:p14="http://schemas.microsoft.com/office/powerpoint/2010/main" val="299793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Live System Forensics</a:t>
            </a:r>
          </a:p>
        </p:txBody>
      </p:sp>
      <p:sp>
        <p:nvSpPr>
          <p:cNvPr id="3" name="Content Placeholder 2"/>
          <p:cNvSpPr>
            <a:spLocks noGrp="1"/>
          </p:cNvSpPr>
          <p:nvPr>
            <p:ph idx="1"/>
          </p:nvPr>
        </p:nvSpPr>
        <p:spPr>
          <a:xfrm>
            <a:off x="457200" y="1371600"/>
            <a:ext cx="8077200" cy="5257800"/>
          </a:xfrm>
        </p:spPr>
        <p:txBody>
          <a:bodyPr>
            <a:normAutofit fontScale="85000" lnSpcReduction="20000"/>
          </a:bodyPr>
          <a:lstStyle/>
          <a:p>
            <a:pPr marL="514350" indent="-514350">
              <a:buFont typeface="+mj-lt"/>
              <a:buAutoNum type="arabicPeriod" startAt="8"/>
            </a:pPr>
            <a:r>
              <a:rPr lang="en-US" sz="2900" dirty="0">
                <a:cs typeface="Aharoni" pitchFamily="2" charset="-79"/>
              </a:rPr>
              <a:t>Settings stored in RTC-backed CMOS memory</a:t>
            </a:r>
          </a:p>
          <a:p>
            <a:pPr marL="514350" indent="-514350">
              <a:buFont typeface="+mj-lt"/>
              <a:buAutoNum type="arabicPeriod" startAt="8"/>
            </a:pPr>
            <a:r>
              <a:rPr lang="en-US" sz="2900" dirty="0">
                <a:latin typeface="+mn-lt"/>
                <a:cs typeface="Aharoni" pitchFamily="2" charset="-79"/>
              </a:rPr>
              <a:t>ACPI tables</a:t>
            </a:r>
          </a:p>
          <a:p>
            <a:pPr marL="514350" indent="-514350">
              <a:buFont typeface="+mj-lt"/>
              <a:buAutoNum type="arabicPeriod" startAt="8"/>
            </a:pPr>
            <a:r>
              <a:rPr lang="en-US" sz="2900" dirty="0">
                <a:latin typeface="+mn-lt"/>
                <a:cs typeface="Aharoni" pitchFamily="2" charset="-79"/>
              </a:rPr>
              <a:t>SMBIOS table</a:t>
            </a:r>
          </a:p>
          <a:p>
            <a:pPr marL="514350" indent="-514350">
              <a:buFont typeface="+mj-lt"/>
              <a:buAutoNum type="arabicPeriod" startAt="8"/>
            </a:pPr>
            <a:r>
              <a:rPr lang="en-US" sz="2900" dirty="0">
                <a:cs typeface="Aharoni" pitchFamily="2" charset="-79"/>
              </a:rPr>
              <a:t>HW protection settings (e.g. SPI W/P)</a:t>
            </a:r>
          </a:p>
          <a:p>
            <a:pPr marL="514350" indent="-514350">
              <a:buFont typeface="+mj-lt"/>
              <a:buAutoNum type="arabicPeriod" startAt="8"/>
            </a:pPr>
            <a:r>
              <a:rPr lang="en-US" sz="2900" dirty="0">
                <a:cs typeface="Aharoni" pitchFamily="2" charset="-79"/>
              </a:rPr>
              <a:t>System firmware protection settings (Secure Boot, etc.)</a:t>
            </a:r>
          </a:p>
          <a:p>
            <a:pPr marL="514350" indent="-514350">
              <a:buFont typeface="+mj-lt"/>
              <a:buAutoNum type="arabicPeriod" startAt="8"/>
            </a:pPr>
            <a:r>
              <a:rPr lang="en-US" sz="2900" dirty="0">
                <a:latin typeface="+mn-lt"/>
                <a:cs typeface="Aharoni" pitchFamily="2" charset="-79"/>
              </a:rPr>
              <a:t>MBR/VBR or UEFI GUID Partition Table (GPT)</a:t>
            </a:r>
          </a:p>
          <a:p>
            <a:pPr marL="514350" indent="-514350">
              <a:buFont typeface="+mj-lt"/>
              <a:buAutoNum type="arabicPeriod" startAt="8"/>
            </a:pPr>
            <a:r>
              <a:rPr lang="en-US" sz="2900" dirty="0">
                <a:latin typeface="+mn-lt"/>
                <a:cs typeface="Aharoni" pitchFamily="2" charset="-79"/>
              </a:rPr>
              <a:t>Files on EFI system partition (boot loaders)</a:t>
            </a:r>
          </a:p>
          <a:p>
            <a:pPr marL="514350" indent="-514350">
              <a:buFont typeface="+mj-lt"/>
              <a:buAutoNum type="arabicPeriod" startAt="8"/>
            </a:pPr>
            <a:r>
              <a:rPr lang="en-US" sz="2900" dirty="0">
                <a:latin typeface="+mn-lt"/>
                <a:cs typeface="Aharoni" pitchFamily="2" charset="-79"/>
              </a:rPr>
              <a:t>Contents of TPM Platform Configuration Registers (PCR)</a:t>
            </a:r>
          </a:p>
          <a:p>
            <a:pPr marL="514350" indent="-514350">
              <a:buFont typeface="+mj-lt"/>
              <a:buAutoNum type="arabicPeriod" startAt="8"/>
            </a:pPr>
            <a:r>
              <a:rPr lang="en-US" sz="2900" dirty="0">
                <a:latin typeface="+mn-lt"/>
                <a:cs typeface="Aharoni" pitchFamily="2" charset="-79"/>
              </a:rPr>
              <a:t>Firmware images from other components such as HDD/SSD, NIC, Embedded Controller, etc.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2309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System Forensics</a:t>
            </a:r>
          </a:p>
        </p:txBody>
      </p:sp>
      <p:sp>
        <p:nvSpPr>
          <p:cNvPr id="3" name="Content Placeholder 2"/>
          <p:cNvSpPr>
            <a:spLocks noGrp="1"/>
          </p:cNvSpPr>
          <p:nvPr>
            <p:ph idx="1"/>
          </p:nvPr>
        </p:nvSpPr>
        <p:spPr>
          <a:xfrm>
            <a:off x="457200" y="1345795"/>
            <a:ext cx="8595360" cy="4887850"/>
          </a:xfrm>
        </p:spPr>
        <p:txBody>
          <a:bodyPr>
            <a:normAutofit/>
          </a:bodyPr>
          <a:lstStyle/>
          <a:p>
            <a:r>
              <a:rPr lang="en-US" b="1" dirty="0">
                <a:latin typeface="+mn-lt"/>
                <a:cs typeface="Aharoni" pitchFamily="2" charset="-79"/>
              </a:rPr>
              <a:t>SPI Flash Memory Contents</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spi</a:t>
            </a:r>
            <a:r>
              <a:rPr lang="en-US" dirty="0">
                <a:latin typeface="Courier New" pitchFamily="49" charset="0"/>
                <a:cs typeface="Courier New" pitchFamily="49" charset="0"/>
              </a:rPr>
              <a:t> info</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spi</a:t>
            </a:r>
            <a:r>
              <a:rPr lang="en-US" dirty="0">
                <a:latin typeface="Courier New" pitchFamily="49" charset="0"/>
                <a:cs typeface="Courier New" pitchFamily="49" charset="0"/>
              </a:rPr>
              <a:t> dump </a:t>
            </a:r>
            <a:r>
              <a:rPr lang="en-US" dirty="0" err="1">
                <a:latin typeface="Courier New" pitchFamily="49" charset="0"/>
                <a:cs typeface="Courier New" pitchFamily="49" charset="0"/>
              </a:rPr>
              <a:t>SPI.bin</a:t>
            </a:r>
            <a:endParaRPr lang="en-US" dirty="0">
              <a:latin typeface="Courier New" pitchFamily="49" charset="0"/>
              <a:cs typeface="Courier New" pitchFamily="49" charset="0"/>
            </a:endParaRPr>
          </a:p>
          <a:p>
            <a:r>
              <a:rPr lang="en-US" dirty="0">
                <a:latin typeface="Courier New" pitchFamily="49" charset="0"/>
                <a:cs typeface="Courier New" pitchFamily="49" charset="0"/>
              </a:rPr>
              <a:t>	</a:t>
            </a:r>
            <a:r>
              <a:rPr lang="en-US" dirty="0" err="1">
                <a:latin typeface="Courier New" pitchFamily="49" charset="0"/>
                <a:cs typeface="Courier New" pitchFamily="49" charset="0"/>
              </a:rPr>
              <a:t>chipsec_util</a:t>
            </a:r>
            <a:r>
              <a:rPr lang="en-US" dirty="0">
                <a:latin typeface="Courier New" pitchFamily="49" charset="0"/>
                <a:cs typeface="Courier New" pitchFamily="49" charset="0"/>
              </a:rPr>
              <a:t> </a:t>
            </a:r>
            <a:r>
              <a:rPr lang="en-US" dirty="0" err="1">
                <a:latin typeface="Courier New" pitchFamily="49" charset="0"/>
                <a:cs typeface="Courier New" pitchFamily="49" charset="0"/>
              </a:rPr>
              <a:t>spi</a:t>
            </a:r>
            <a:r>
              <a:rPr lang="en-US" dirty="0">
                <a:latin typeface="Courier New" pitchFamily="49" charset="0"/>
                <a:cs typeface="Courier New" pitchFamily="49" charset="0"/>
              </a:rPr>
              <a:t> read &lt;start&gt; &lt;size&gt; </a:t>
            </a:r>
            <a:r>
              <a:rPr lang="en-US" dirty="0" err="1">
                <a:latin typeface="Courier New" pitchFamily="49" charset="0"/>
                <a:cs typeface="Courier New" pitchFamily="49" charset="0"/>
              </a:rPr>
              <a:t>BIOS.bin</a:t>
            </a:r>
            <a:endParaRPr lang="en-US" dirty="0">
              <a:latin typeface="Courier New" pitchFamily="49" charset="0"/>
              <a:cs typeface="Courier New" pitchFamily="49" charset="0"/>
            </a:endParaRPr>
          </a:p>
          <a:p>
            <a:endParaRPr lang="en-US" b="1" dirty="0">
              <a:latin typeface="Bookman Old Style" pitchFamily="18" charset="0"/>
              <a:cs typeface="Aharoni" pitchFamily="2" charset="-79"/>
            </a:endParaRPr>
          </a:p>
          <a:p>
            <a:endParaRPr lang="en-US" dirty="0"/>
          </a:p>
        </p:txBody>
      </p:sp>
    </p:spTree>
    <p:extLst>
      <p:ext uri="{BB962C8B-B14F-4D97-AF65-F5344CB8AC3E}">
        <p14:creationId xmlns:p14="http://schemas.microsoft.com/office/powerpoint/2010/main" val="181548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4448"/>
            <a:ext cx="8559800" cy="988746"/>
          </a:xfrm>
        </p:spPr>
        <p:txBody>
          <a:bodyPr>
            <a:normAutofit fontScale="90000"/>
          </a:bodyPr>
          <a:lstStyle/>
          <a:p>
            <a:r>
              <a:rPr lang="en-US" dirty="0"/>
              <a:t>Understanding Layout of SPI Flash Memory</a:t>
            </a:r>
          </a:p>
        </p:txBody>
      </p:sp>
      <p:sp>
        <p:nvSpPr>
          <p:cNvPr id="8" name="Content Placeholder 7"/>
          <p:cNvSpPr>
            <a:spLocks noGrp="1"/>
          </p:cNvSpPr>
          <p:nvPr>
            <p:ph idx="1"/>
          </p:nvPr>
        </p:nvSpPr>
        <p:spPr>
          <a:xfrm>
            <a:off x="487428" y="1046525"/>
            <a:ext cx="8229600" cy="4525963"/>
          </a:xfrm>
        </p:spPr>
        <p:txBody>
          <a:bodyPr>
            <a:noAutofit/>
          </a:bodyPr>
          <a:lstStyle/>
          <a:p>
            <a:pPr>
              <a:lnSpc>
                <a:spcPct val="120000"/>
              </a:lnSpc>
              <a:spcBef>
                <a:spcPts val="0"/>
              </a:spcBef>
            </a:pPr>
            <a:r>
              <a:rPr lang="en-US" sz="1600" b="1" dirty="0">
                <a:latin typeface="Courier New" panose="02070309020205020404" pitchFamily="49" charset="0"/>
                <a:cs typeface="Courier New" panose="02070309020205020404" pitchFamily="49" charset="0"/>
              </a:rPr>
              <a:t># chipsec_util.py </a:t>
            </a:r>
            <a:r>
              <a:rPr lang="en-US" sz="1600" b="1" dirty="0" err="1">
                <a:latin typeface="Courier New" panose="02070309020205020404" pitchFamily="49" charset="0"/>
                <a:cs typeface="Courier New" panose="02070309020205020404" pitchFamily="49" charset="0"/>
              </a:rPr>
              <a:t>spi</a:t>
            </a:r>
            <a:r>
              <a:rPr lang="en-US" sz="1600" b="1" dirty="0">
                <a:latin typeface="Courier New" panose="02070309020205020404" pitchFamily="49" charset="0"/>
                <a:cs typeface="Courier New" panose="02070309020205020404" pitchFamily="49" charset="0"/>
              </a:rPr>
              <a:t> info</a:t>
            </a:r>
          </a:p>
          <a:p>
            <a:pPr>
              <a:lnSpc>
                <a:spcPct val="120000"/>
              </a:lnSpc>
              <a:spcBef>
                <a:spcPts val="0"/>
              </a:spcBef>
            </a:pPr>
            <a:endParaRPr lang="en-US" sz="1200" dirty="0">
              <a:latin typeface="Courier New" panose="02070309020205020404" pitchFamily="49" charset="0"/>
              <a:cs typeface="Courier New" panose="02070309020205020404" pitchFamily="49" charset="0"/>
            </a:endParaRPr>
          </a:p>
          <a:p>
            <a:pPr>
              <a:lnSpc>
                <a:spcPct val="120000"/>
              </a:lnSpc>
              <a:spcBef>
                <a:spcPts val="0"/>
              </a:spcBef>
            </a:pPr>
            <a:r>
              <a:rPr lang="en-US" sz="1200" dirty="0">
                <a:latin typeface="Courier New" panose="02070309020205020404" pitchFamily="49" charset="0"/>
                <a:cs typeface="Courier New" panose="02070309020205020404" pitchFamily="49" charset="0"/>
              </a:rPr>
              <a:t>. . .</a:t>
            </a:r>
          </a:p>
          <a:p>
            <a:pPr>
              <a:lnSpc>
                <a:spcPct val="120000"/>
              </a:lnSpc>
              <a:spcBef>
                <a:spcPts val="0"/>
              </a:spcBef>
            </a:pPr>
            <a:r>
              <a:rPr lang="en-US" sz="1200" dirty="0">
                <a:latin typeface="Courier New" panose="02070309020205020404" pitchFamily="49" charset="0"/>
                <a:cs typeface="Courier New" panose="02070309020205020404" pitchFamily="49" charset="0"/>
              </a:rPr>
              <a:t>============================================================</a:t>
            </a:r>
          </a:p>
          <a:p>
            <a:pPr>
              <a:lnSpc>
                <a:spcPct val="120000"/>
              </a:lnSpc>
              <a:spcBef>
                <a:spcPts val="0"/>
              </a:spcBef>
            </a:pPr>
            <a:r>
              <a:rPr lang="en-US" sz="1200" dirty="0">
                <a:latin typeface="Courier New" panose="02070309020205020404" pitchFamily="49" charset="0"/>
                <a:cs typeface="Courier New" panose="02070309020205020404" pitchFamily="49" charset="0"/>
              </a:rPr>
              <a:t>SPI Flash Map</a:t>
            </a:r>
          </a:p>
          <a:p>
            <a:pPr>
              <a:lnSpc>
                <a:spcPct val="120000"/>
              </a:lnSpc>
              <a:spcBef>
                <a:spcPts val="0"/>
              </a:spcBef>
            </a:pPr>
            <a:r>
              <a:rPr lang="en-US" sz="1200" dirty="0">
                <a:latin typeface="Courier New" panose="02070309020205020404" pitchFamily="49" charset="0"/>
                <a:cs typeface="Courier New" panose="02070309020205020404" pitchFamily="49" charset="0"/>
              </a:rPr>
              <a:t>------------------------------------------------------------</a:t>
            </a:r>
          </a:p>
          <a:p>
            <a:pPr>
              <a:lnSpc>
                <a:spcPct val="120000"/>
              </a:lnSpc>
              <a:spcBef>
                <a:spcPts val="0"/>
              </a:spcBef>
            </a:pPr>
            <a:endParaRPr lang="en-US" sz="1200" dirty="0">
              <a:latin typeface="Courier New" panose="02070309020205020404" pitchFamily="49" charset="0"/>
              <a:cs typeface="Courier New" panose="02070309020205020404" pitchFamily="49" charset="0"/>
            </a:endParaRPr>
          </a:p>
          <a:p>
            <a:pPr>
              <a:lnSpc>
                <a:spcPct val="120000"/>
              </a:lnSpc>
              <a:spcBef>
                <a:spcPts val="0"/>
              </a:spcBef>
            </a:pPr>
            <a:r>
              <a:rPr lang="en-US" sz="1200" dirty="0">
                <a:latin typeface="Courier New" panose="02070309020205020404" pitchFamily="49" charset="0"/>
                <a:cs typeface="Courier New" panose="02070309020205020404" pitchFamily="49" charset="0"/>
              </a:rPr>
              <a:t>BIOS Flash Primary Region</a:t>
            </a:r>
          </a:p>
          <a:p>
            <a:pPr>
              <a:lnSpc>
                <a:spcPct val="120000"/>
              </a:lnSpc>
              <a:spcBef>
                <a:spcPts val="0"/>
              </a:spcBef>
            </a:pPr>
            <a:r>
              <a:rPr lang="en-US" sz="1200" dirty="0">
                <a:latin typeface="Courier New" panose="02070309020205020404" pitchFamily="49" charset="0"/>
                <a:cs typeface="Courier New" panose="02070309020205020404" pitchFamily="49" charset="0"/>
              </a:rPr>
              <a:t>------------------------------------------------------------</a:t>
            </a:r>
          </a:p>
          <a:p>
            <a:pPr>
              <a:lnSpc>
                <a:spcPct val="120000"/>
              </a:lnSpc>
              <a:spcBef>
                <a:spcPts val="0"/>
              </a:spcBef>
            </a:pPr>
            <a:r>
              <a:rPr lang="en-US" sz="1200" dirty="0">
                <a:latin typeface="Courier New" panose="02070309020205020404" pitchFamily="49" charset="0"/>
                <a:cs typeface="Courier New" panose="02070309020205020404" pitchFamily="49" charset="0"/>
              </a:rPr>
              <a:t>BFPREG = 0BFF0500:</a:t>
            </a:r>
          </a:p>
          <a:p>
            <a:pPr>
              <a:lnSpc>
                <a:spcPct val="120000"/>
              </a:lnSpc>
              <a:spcBef>
                <a:spcPts val="0"/>
              </a:spcBef>
            </a:pPr>
            <a:r>
              <a:rPr lang="en-US" sz="1200" dirty="0">
                <a:latin typeface="Courier New" panose="02070309020205020404" pitchFamily="49" charset="0"/>
                <a:cs typeface="Courier New" panose="02070309020205020404" pitchFamily="49" charset="0"/>
              </a:rPr>
              <a:t>  Base  : 00500000</a:t>
            </a:r>
          </a:p>
          <a:p>
            <a:pPr>
              <a:lnSpc>
                <a:spcPct val="120000"/>
              </a:lnSpc>
              <a:spcBef>
                <a:spcPts val="0"/>
              </a:spcBef>
            </a:pPr>
            <a:r>
              <a:rPr lang="en-US" sz="1200" dirty="0">
                <a:latin typeface="Courier New" panose="02070309020205020404" pitchFamily="49" charset="0"/>
                <a:cs typeface="Courier New" panose="02070309020205020404" pitchFamily="49" charset="0"/>
              </a:rPr>
              <a:t>  Limit : 00BFF000</a:t>
            </a:r>
          </a:p>
          <a:p>
            <a:pPr>
              <a:lnSpc>
                <a:spcPct val="120000"/>
              </a:lnSpc>
              <a:spcBef>
                <a:spcPts val="0"/>
              </a:spcBef>
            </a:pPr>
            <a:r>
              <a:rPr lang="en-US" sz="1200" dirty="0">
                <a:latin typeface="Courier New" panose="02070309020205020404" pitchFamily="49" charset="0"/>
                <a:cs typeface="Courier New" panose="02070309020205020404" pitchFamily="49" charset="0"/>
              </a:rPr>
              <a:t>  Shadowed BIOS Select: 0</a:t>
            </a:r>
          </a:p>
          <a:p>
            <a:pPr>
              <a:lnSpc>
                <a:spcPct val="120000"/>
              </a:lnSpc>
              <a:spcBef>
                <a:spcPts val="0"/>
              </a:spcBef>
            </a:pPr>
            <a:endParaRPr lang="en-US" sz="1200" dirty="0">
              <a:latin typeface="Courier New" panose="02070309020205020404" pitchFamily="49" charset="0"/>
              <a:cs typeface="Courier New" panose="02070309020205020404" pitchFamily="49" charset="0"/>
            </a:endParaRPr>
          </a:p>
          <a:p>
            <a:pPr>
              <a:lnSpc>
                <a:spcPct val="120000"/>
              </a:lnSpc>
              <a:spcBef>
                <a:spcPts val="0"/>
              </a:spcBef>
            </a:pPr>
            <a:r>
              <a:rPr lang="en-US" sz="1200" dirty="0">
                <a:latin typeface="Courier New" panose="02070309020205020404" pitchFamily="49" charset="0"/>
                <a:cs typeface="Courier New" panose="02070309020205020404" pitchFamily="49" charset="0"/>
              </a:rPr>
              <a:t>------------------------------------------------------------</a:t>
            </a:r>
          </a:p>
          <a:p>
            <a:pPr>
              <a:lnSpc>
                <a:spcPct val="120000"/>
              </a:lnSpc>
              <a:spcBef>
                <a:spcPts val="0"/>
              </a:spcBef>
            </a:pPr>
            <a:r>
              <a:rPr lang="en-US" sz="1200" dirty="0">
                <a:latin typeface="Courier New" panose="02070309020205020404" pitchFamily="49" charset="0"/>
                <a:cs typeface="Courier New" panose="02070309020205020404" pitchFamily="49" charset="0"/>
              </a:rPr>
              <a:t>Flash Region             | </a:t>
            </a:r>
            <a:r>
              <a:rPr lang="en-US" sz="1200" dirty="0" err="1">
                <a:latin typeface="Courier New" panose="02070309020205020404" pitchFamily="49" charset="0"/>
                <a:cs typeface="Courier New" panose="02070309020205020404" pitchFamily="49" charset="0"/>
              </a:rPr>
              <a:t>FREGx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Reg</a:t>
            </a:r>
            <a:r>
              <a:rPr lang="en-US" sz="1200" dirty="0">
                <a:latin typeface="Courier New" panose="02070309020205020404" pitchFamily="49" charset="0"/>
                <a:cs typeface="Courier New" panose="02070309020205020404" pitchFamily="49" charset="0"/>
              </a:rPr>
              <a:t> | Base     | Limit</a:t>
            </a:r>
          </a:p>
          <a:p>
            <a:pPr>
              <a:lnSpc>
                <a:spcPct val="120000"/>
              </a:lnSpc>
              <a:spcBef>
                <a:spcPts val="0"/>
              </a:spcBef>
            </a:pPr>
            <a:r>
              <a:rPr lang="en-US" sz="1200" dirty="0">
                <a:latin typeface="Courier New" panose="02070309020205020404" pitchFamily="49" charset="0"/>
                <a:cs typeface="Courier New" panose="02070309020205020404" pitchFamily="49" charset="0"/>
              </a:rPr>
              <a:t>------------------------------------------------------------</a:t>
            </a:r>
          </a:p>
          <a:p>
            <a:pPr>
              <a:lnSpc>
                <a:spcPct val="120000"/>
              </a:lnSpc>
              <a:spcBef>
                <a:spcPts val="0"/>
              </a:spcBef>
            </a:pPr>
            <a:r>
              <a:rPr lang="en-US" sz="1200" dirty="0">
                <a:latin typeface="Courier New" panose="02070309020205020404" pitchFamily="49" charset="0"/>
                <a:cs typeface="Courier New" panose="02070309020205020404" pitchFamily="49" charset="0"/>
              </a:rPr>
              <a:t>0 Flash Descriptor       | 00000000  | 00000000 | 00000FFF</a:t>
            </a:r>
          </a:p>
          <a:p>
            <a:pPr>
              <a:lnSpc>
                <a:spcPct val="120000"/>
              </a:lnSpc>
              <a:spcBef>
                <a:spcPts val="0"/>
              </a:spcBef>
            </a:pPr>
            <a:r>
              <a:rPr lang="en-US" sz="1200" b="1" dirty="0">
                <a:solidFill>
                  <a:srgbClr val="C00000"/>
                </a:solidFill>
                <a:latin typeface="Courier New" panose="02070309020205020404" pitchFamily="49" charset="0"/>
                <a:cs typeface="Courier New" panose="02070309020205020404" pitchFamily="49" charset="0"/>
              </a:rPr>
              <a:t>1 BIOS                   | 0BFF0500  | 00500000 | 00BFFFFF</a:t>
            </a:r>
          </a:p>
          <a:p>
            <a:pPr>
              <a:lnSpc>
                <a:spcPct val="120000"/>
              </a:lnSpc>
              <a:spcBef>
                <a:spcPts val="0"/>
              </a:spcBef>
            </a:pPr>
            <a:r>
              <a:rPr lang="en-US" sz="1200" dirty="0">
                <a:latin typeface="Courier New" panose="02070309020205020404" pitchFamily="49" charset="0"/>
                <a:cs typeface="Courier New" panose="02070309020205020404" pitchFamily="49" charset="0"/>
              </a:rPr>
              <a:t>2 Intel ME               | 04FF0003  | 00003000 | 004FFFFF</a:t>
            </a:r>
          </a:p>
          <a:p>
            <a:pPr>
              <a:lnSpc>
                <a:spcPct val="120000"/>
              </a:lnSpc>
              <a:spcBef>
                <a:spcPts val="0"/>
              </a:spcBef>
            </a:pPr>
            <a:r>
              <a:rPr lang="en-US" sz="1200" dirty="0">
                <a:latin typeface="Courier New" panose="02070309020205020404" pitchFamily="49" charset="0"/>
                <a:cs typeface="Courier New" panose="02070309020205020404" pitchFamily="49" charset="0"/>
              </a:rPr>
              <a:t>3 </a:t>
            </a:r>
            <a:r>
              <a:rPr lang="en-US" sz="1200" dirty="0" err="1">
                <a:latin typeface="Courier New" panose="02070309020205020404" pitchFamily="49" charset="0"/>
                <a:cs typeface="Courier New" panose="02070309020205020404" pitchFamily="49" charset="0"/>
              </a:rPr>
              <a:t>GBe</a:t>
            </a:r>
            <a:r>
              <a:rPr lang="en-US" sz="1200" dirty="0">
                <a:latin typeface="Courier New" panose="02070309020205020404" pitchFamily="49" charset="0"/>
                <a:cs typeface="Courier New" panose="02070309020205020404" pitchFamily="49" charset="0"/>
              </a:rPr>
              <a:t>                    | 00020001  | 00001000 | 00002FFF</a:t>
            </a:r>
          </a:p>
          <a:p>
            <a:pPr>
              <a:lnSpc>
                <a:spcPct val="120000"/>
              </a:lnSpc>
              <a:spcBef>
                <a:spcPts val="0"/>
              </a:spcBef>
            </a:pPr>
            <a:r>
              <a:rPr lang="en-US" sz="1200" dirty="0">
                <a:latin typeface="Courier New" panose="02070309020205020404" pitchFamily="49" charset="0"/>
                <a:cs typeface="Courier New" panose="02070309020205020404" pitchFamily="49" charset="0"/>
              </a:rPr>
              <a:t>4 Platform Data          | 00001FFF  | 01FFF000 | 00000FFF</a:t>
            </a:r>
          </a:p>
        </p:txBody>
      </p:sp>
      <p:sp>
        <p:nvSpPr>
          <p:cNvPr id="5" name="Rectangular Callout 4"/>
          <p:cNvSpPr/>
          <p:nvPr/>
        </p:nvSpPr>
        <p:spPr>
          <a:xfrm>
            <a:off x="5514671" y="3332010"/>
            <a:ext cx="3232585" cy="586946"/>
          </a:xfrm>
          <a:prstGeom prst="wedgeRectCallout">
            <a:avLst>
              <a:gd name="adj1" fmla="val -113474"/>
              <a:gd name="adj2" fmla="val 98935"/>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List of Flash Regions</a:t>
            </a:r>
          </a:p>
        </p:txBody>
      </p:sp>
      <p:sp>
        <p:nvSpPr>
          <p:cNvPr id="6" name="Rectangular Callout 5"/>
          <p:cNvSpPr/>
          <p:nvPr/>
        </p:nvSpPr>
        <p:spPr>
          <a:xfrm>
            <a:off x="6459472" y="4709672"/>
            <a:ext cx="2257556" cy="586946"/>
          </a:xfrm>
          <a:prstGeom prst="wedgeRectCallout">
            <a:avLst>
              <a:gd name="adj1" fmla="val -75296"/>
              <a:gd name="adj2" fmla="val 23168"/>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BIOS region</a:t>
            </a:r>
          </a:p>
        </p:txBody>
      </p:sp>
    </p:spTree>
    <p:extLst>
      <p:ext uri="{BB962C8B-B14F-4D97-AF65-F5344CB8AC3E}">
        <p14:creationId xmlns:p14="http://schemas.microsoft.com/office/powerpoint/2010/main" val="298735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44448"/>
            <a:ext cx="8305800" cy="988746"/>
          </a:xfrm>
        </p:spPr>
        <p:txBody>
          <a:bodyPr>
            <a:normAutofit fontScale="90000"/>
          </a:bodyPr>
          <a:lstStyle/>
          <a:p>
            <a:r>
              <a:rPr lang="en-US" dirty="0"/>
              <a:t>Extracting Contents of SPI Flash Memory...</a:t>
            </a:r>
          </a:p>
        </p:txBody>
      </p:sp>
      <p:sp>
        <p:nvSpPr>
          <p:cNvPr id="8" name="Content Placeholder 7"/>
          <p:cNvSpPr>
            <a:spLocks noGrp="1"/>
          </p:cNvSpPr>
          <p:nvPr>
            <p:ph idx="1"/>
          </p:nvPr>
        </p:nvSpPr>
        <p:spPr>
          <a:xfrm>
            <a:off x="457200" y="1079500"/>
            <a:ext cx="8229600" cy="5464883"/>
          </a:xfrm>
        </p:spPr>
        <p:txBody>
          <a:bodyPr>
            <a:noAutofit/>
          </a:bodyPr>
          <a:lstStyle/>
          <a:p>
            <a:pPr>
              <a:spcBef>
                <a:spcPts val="0"/>
              </a:spcBef>
            </a:pPr>
            <a:r>
              <a:rPr lang="en-US" sz="2000" dirty="0">
                <a:latin typeface="+mn-lt"/>
                <a:cs typeface="Courier New" panose="02070309020205020404" pitchFamily="49" charset="0"/>
              </a:rPr>
              <a:t>Read/Write/Erase SPI flash memory </a:t>
            </a: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r>
              <a:rPr lang="en-US" sz="1600" b="1" dirty="0">
                <a:latin typeface="Courier New" panose="02070309020205020404" pitchFamily="49" charset="0"/>
                <a:cs typeface="Courier New" panose="02070309020205020404" pitchFamily="49" charset="0"/>
              </a:rPr>
              <a:t># chipsec_util.py </a:t>
            </a:r>
            <a:r>
              <a:rPr lang="en-US" sz="1600" b="1" dirty="0" err="1">
                <a:latin typeface="Courier New" panose="02070309020205020404" pitchFamily="49" charset="0"/>
                <a:cs typeface="Courier New" panose="02070309020205020404" pitchFamily="49" charset="0"/>
              </a:rPr>
              <a:t>spi</a:t>
            </a:r>
            <a:endParaRPr lang="en-US" sz="1600" b="1" dirty="0">
              <a:latin typeface="Courier New" panose="02070309020205020404" pitchFamily="49" charset="0"/>
              <a:cs typeface="Courier New" panose="02070309020205020404" pitchFamily="49" charset="0"/>
            </a:endParaRP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r>
              <a:rPr lang="en-US" sz="1400" dirty="0" err="1">
                <a:latin typeface="Courier New" panose="02070309020205020404" pitchFamily="49" charset="0"/>
                <a:cs typeface="Courier New" panose="02070309020205020404" pitchFamily="49" charset="0"/>
              </a:rPr>
              <a:t>chipsec_util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info|dump|read|write|erase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flash_address</a:t>
            </a:r>
            <a:r>
              <a:rPr lang="en-US" sz="1400" dirty="0">
                <a:latin typeface="Courier New" panose="02070309020205020404" pitchFamily="49" charset="0"/>
                <a:cs typeface="Courier New" panose="02070309020205020404" pitchFamily="49" charset="0"/>
              </a:rPr>
              <a:t>] [length] [file]</a:t>
            </a:r>
          </a:p>
          <a:p>
            <a:pPr>
              <a:spcBef>
                <a:spcPts val="0"/>
              </a:spcBef>
            </a:pPr>
            <a:r>
              <a:rPr lang="en-US" sz="1400" dirty="0">
                <a:latin typeface="Courier New" panose="02070309020205020404" pitchFamily="49" charset="0"/>
                <a:cs typeface="Courier New" panose="02070309020205020404" pitchFamily="49" charset="0"/>
              </a:rPr>
              <a:t>Examples:</a:t>
            </a:r>
          </a:p>
          <a:p>
            <a:pPr>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chipsec_util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spi</a:t>
            </a:r>
            <a:r>
              <a:rPr lang="en-US" sz="1400" dirty="0">
                <a:latin typeface="Courier New" panose="02070309020205020404" pitchFamily="49" charset="0"/>
                <a:cs typeface="Courier New" panose="02070309020205020404" pitchFamily="49" charset="0"/>
              </a:rPr>
              <a:t> info</a:t>
            </a:r>
          </a:p>
          <a:p>
            <a:pPr>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chipsec_util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spi</a:t>
            </a:r>
            <a:r>
              <a:rPr lang="en-US" sz="1400" dirty="0">
                <a:latin typeface="Courier New" panose="02070309020205020404" pitchFamily="49" charset="0"/>
                <a:cs typeface="Courier New" panose="02070309020205020404" pitchFamily="49" charset="0"/>
              </a:rPr>
              <a:t> dump </a:t>
            </a:r>
            <a:r>
              <a:rPr lang="en-US" sz="1400" dirty="0" err="1">
                <a:latin typeface="Courier New" panose="02070309020205020404" pitchFamily="49" charset="0"/>
                <a:cs typeface="Courier New" panose="02070309020205020404" pitchFamily="49" charset="0"/>
              </a:rPr>
              <a:t>rom.bin</a:t>
            </a:r>
            <a:endParaRPr lang="en-US" sz="1400" dirty="0">
              <a:latin typeface="Courier New" panose="02070309020205020404" pitchFamily="49" charset="0"/>
              <a:cs typeface="Courier New" panose="02070309020205020404" pitchFamily="49" charset="0"/>
            </a:endParaRPr>
          </a:p>
          <a:p>
            <a:pPr>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chipsec_util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spi</a:t>
            </a:r>
            <a:r>
              <a:rPr lang="en-US" sz="1400" dirty="0">
                <a:latin typeface="Courier New" panose="02070309020205020404" pitchFamily="49" charset="0"/>
                <a:cs typeface="Courier New" panose="02070309020205020404" pitchFamily="49" charset="0"/>
              </a:rPr>
              <a:t> read 0x700000 0x100000 </a:t>
            </a:r>
            <a:r>
              <a:rPr lang="en-US" sz="1400" dirty="0" err="1">
                <a:latin typeface="Courier New" panose="02070309020205020404" pitchFamily="49" charset="0"/>
                <a:cs typeface="Courier New" panose="02070309020205020404" pitchFamily="49" charset="0"/>
              </a:rPr>
              <a:t>bios.bin</a:t>
            </a:r>
            <a:endParaRPr lang="en-US" sz="1400" dirty="0">
              <a:latin typeface="Courier New" panose="02070309020205020404" pitchFamily="49" charset="0"/>
              <a:cs typeface="Courier New" panose="02070309020205020404" pitchFamily="49" charset="0"/>
            </a:endParaRPr>
          </a:p>
          <a:p>
            <a:pPr>
              <a:spcBef>
                <a:spcPts val="0"/>
              </a:spcBef>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chipsec_util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spi</a:t>
            </a:r>
            <a:r>
              <a:rPr lang="en-US" sz="1400" dirty="0">
                <a:latin typeface="Courier New" panose="02070309020205020404" pitchFamily="49" charset="0"/>
                <a:cs typeface="Courier New" panose="02070309020205020404" pitchFamily="49" charset="0"/>
              </a:rPr>
              <a:t> write 0x0 </a:t>
            </a:r>
            <a:r>
              <a:rPr lang="en-US" sz="1400" dirty="0" err="1">
                <a:latin typeface="Courier New" panose="02070309020205020404" pitchFamily="49" charset="0"/>
                <a:cs typeface="Courier New" panose="02070309020205020404" pitchFamily="49" charset="0"/>
              </a:rPr>
              <a:t>flash_descriptor.bin</a:t>
            </a:r>
            <a:endParaRPr lang="en-US" sz="1400" dirty="0">
              <a:latin typeface="Courier New" panose="02070309020205020404" pitchFamily="49" charset="0"/>
              <a:cs typeface="Courier New" panose="02070309020205020404" pitchFamily="49" charset="0"/>
            </a:endParaRP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r>
              <a:rPr lang="en-US" sz="1600" b="1" dirty="0">
                <a:latin typeface="Courier New" panose="02070309020205020404" pitchFamily="49" charset="0"/>
                <a:cs typeface="Courier New" panose="02070309020205020404" pitchFamily="49" charset="0"/>
              </a:rPr>
              <a:t># chipsec_util.py </a:t>
            </a:r>
            <a:r>
              <a:rPr lang="en-US" sz="1600" b="1" dirty="0" err="1">
                <a:latin typeface="Courier New" panose="02070309020205020404" pitchFamily="49" charset="0"/>
                <a:cs typeface="Courier New" panose="02070309020205020404" pitchFamily="49" charset="0"/>
              </a:rPr>
              <a:t>spi</a:t>
            </a:r>
            <a:r>
              <a:rPr lang="en-US" sz="1600" b="1" dirty="0">
                <a:latin typeface="Courier New" panose="02070309020205020404" pitchFamily="49" charset="0"/>
                <a:cs typeface="Courier New" panose="02070309020205020404" pitchFamily="49" charset="0"/>
              </a:rPr>
              <a:t> dump </a:t>
            </a:r>
            <a:r>
              <a:rPr lang="en-US" sz="1600" b="1" dirty="0" err="1">
                <a:latin typeface="Courier New" panose="02070309020205020404" pitchFamily="49" charset="0"/>
                <a:cs typeface="Courier New" panose="02070309020205020404" pitchFamily="49" charset="0"/>
              </a:rPr>
              <a:t>spi.dump.bin</a:t>
            </a:r>
            <a:endParaRPr lang="en-US" sz="1600" b="1" dirty="0">
              <a:latin typeface="Courier New" panose="02070309020205020404" pitchFamily="49" charset="0"/>
              <a:cs typeface="Courier New" panose="02070309020205020404" pitchFamily="49" charset="0"/>
            </a:endParaRP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dir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spi.dump.bin</a:t>
            </a:r>
            <a:endParaRPr lang="en-US" sz="1400" b="1" dirty="0">
              <a:latin typeface="Courier New" panose="02070309020205020404" pitchFamily="49" charset="0"/>
              <a:cs typeface="Courier New" panose="02070309020205020404" pitchFamily="49" charset="0"/>
            </a:endParaRPr>
          </a:p>
          <a:p>
            <a:pPr>
              <a:spcBef>
                <a:spcPts val="0"/>
              </a:spcBef>
            </a:pPr>
            <a:r>
              <a:rPr lang="en-US" sz="1400" dirty="0">
                <a:latin typeface="Courier New" panose="02070309020205020404" pitchFamily="49" charset="0"/>
                <a:cs typeface="Courier New" panose="02070309020205020404" pitchFamily="49" charset="0"/>
              </a:rPr>
              <a:t>Directory of C:\Users\user\Desktop\chipsec\tool</a:t>
            </a:r>
          </a:p>
          <a:p>
            <a:pPr>
              <a:spcBef>
                <a:spcPts val="0"/>
              </a:spcBef>
            </a:pPr>
            <a:endParaRPr lang="en-US" sz="1400" dirty="0">
              <a:latin typeface="Courier New" panose="02070309020205020404" pitchFamily="49" charset="0"/>
              <a:cs typeface="Courier New" panose="02070309020205020404" pitchFamily="49" charset="0"/>
            </a:endParaRPr>
          </a:p>
          <a:p>
            <a:pPr>
              <a:spcBef>
                <a:spcPts val="0"/>
              </a:spcBef>
            </a:pPr>
            <a:r>
              <a:rPr lang="en-US" sz="1400" dirty="0">
                <a:latin typeface="Courier New" panose="02070309020205020404" pitchFamily="49" charset="0"/>
                <a:cs typeface="Courier New" panose="02070309020205020404" pitchFamily="49" charset="0"/>
              </a:rPr>
              <a:t>03/05/2015  11:31 PM         8,388,608 </a:t>
            </a:r>
            <a:r>
              <a:rPr lang="en-US" sz="1400" dirty="0" err="1">
                <a:latin typeface="Courier New" panose="02070309020205020404" pitchFamily="49" charset="0"/>
                <a:cs typeface="Courier New" panose="02070309020205020404" pitchFamily="49" charset="0"/>
              </a:rPr>
              <a:t>spi.dump.bin</a:t>
            </a:r>
            <a:endParaRPr lang="en-US" sz="1400" dirty="0">
              <a:latin typeface="Courier New" panose="02070309020205020404" pitchFamily="49" charset="0"/>
              <a:cs typeface="Courier New" panose="02070309020205020404" pitchFamily="49" charset="0"/>
            </a:endParaRPr>
          </a:p>
          <a:p>
            <a:pPr>
              <a:spcBef>
                <a:spcPts val="0"/>
              </a:spcBef>
            </a:pPr>
            <a:r>
              <a:rPr lang="en-US" sz="1400" dirty="0">
                <a:latin typeface="Courier New" panose="02070309020205020404" pitchFamily="49" charset="0"/>
                <a:cs typeface="Courier New" panose="02070309020205020404" pitchFamily="49" charset="0"/>
              </a:rPr>
              <a:t>               1 File(s)      8,388,608 bytes</a:t>
            </a:r>
          </a:p>
          <a:p>
            <a:pPr>
              <a:spcBef>
                <a:spcPts val="0"/>
              </a:spcBef>
            </a:pPr>
            <a:r>
              <a:rPr lang="en-US" sz="1400" dirty="0">
                <a:latin typeface="Courier New" panose="02070309020205020404" pitchFamily="49" charset="0"/>
                <a:cs typeface="Courier New" panose="02070309020205020404" pitchFamily="49" charset="0"/>
              </a:rPr>
              <a:t>               0 </a:t>
            </a:r>
            <a:r>
              <a:rPr lang="en-US" sz="1400" dirty="0" err="1">
                <a:latin typeface="Courier New" panose="02070309020205020404" pitchFamily="49" charset="0"/>
                <a:cs typeface="Courier New" panose="02070309020205020404" pitchFamily="49" charset="0"/>
              </a:rPr>
              <a:t>Dir</a:t>
            </a:r>
            <a:r>
              <a:rPr lang="en-US" sz="1400" dirty="0">
                <a:latin typeface="Courier New" panose="02070309020205020404" pitchFamily="49" charset="0"/>
                <a:cs typeface="Courier New" panose="02070309020205020404" pitchFamily="49" charset="0"/>
              </a:rPr>
              <a:t>(s)  209,732,562,944 bytes free</a:t>
            </a:r>
          </a:p>
          <a:p>
            <a:pPr>
              <a:spcBef>
                <a:spcPts val="0"/>
              </a:spcBef>
            </a:pPr>
            <a:endParaRPr lang="en-US" sz="1400" dirty="0">
              <a:latin typeface="Courier New" panose="02070309020205020404" pitchFamily="49" charset="0"/>
              <a:cs typeface="Courier New" panose="02070309020205020404" pitchFamily="49" charset="0"/>
            </a:endParaRPr>
          </a:p>
        </p:txBody>
      </p:sp>
      <p:sp>
        <p:nvSpPr>
          <p:cNvPr id="4" name="Rectangle 3"/>
          <p:cNvSpPr/>
          <p:nvPr/>
        </p:nvSpPr>
        <p:spPr>
          <a:xfrm>
            <a:off x="3508348" y="4838700"/>
            <a:ext cx="2409852" cy="271423"/>
          </a:xfrm>
          <a:prstGeom prst="rect">
            <a:avLst/>
          </a:prstGeom>
          <a:noFill/>
          <a:ln w="25400">
            <a:solidFill>
              <a:srgbClr val="ED1C2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ular Callout 4"/>
          <p:cNvSpPr/>
          <p:nvPr/>
        </p:nvSpPr>
        <p:spPr>
          <a:xfrm>
            <a:off x="6656063" y="4496534"/>
            <a:ext cx="2030737" cy="586946"/>
          </a:xfrm>
          <a:prstGeom prst="wedgeRectCallout">
            <a:avLst>
              <a:gd name="adj1" fmla="val -82439"/>
              <a:gd name="adj2" fmla="val 22292"/>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SPI flash image </a:t>
            </a:r>
          </a:p>
          <a:p>
            <a:pPr algn="ctr"/>
            <a:r>
              <a:rPr lang="en-US" dirty="0">
                <a:solidFill>
                  <a:prstClr val="black"/>
                </a:solidFill>
              </a:rPr>
              <a:t>size: 8M </a:t>
            </a:r>
          </a:p>
        </p:txBody>
      </p:sp>
      <p:sp>
        <p:nvSpPr>
          <p:cNvPr id="9" name="Rectangular Callout 8"/>
          <p:cNvSpPr/>
          <p:nvPr/>
        </p:nvSpPr>
        <p:spPr>
          <a:xfrm>
            <a:off x="6045200" y="3008369"/>
            <a:ext cx="2641600" cy="586946"/>
          </a:xfrm>
          <a:prstGeom prst="wedgeRectCallout">
            <a:avLst>
              <a:gd name="adj1" fmla="val -77419"/>
              <a:gd name="adj2" fmla="val 9416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Full dump of SPI flash</a:t>
            </a:r>
          </a:p>
        </p:txBody>
      </p:sp>
      <p:sp>
        <p:nvSpPr>
          <p:cNvPr id="10" name="Rectangular Callout 9"/>
          <p:cNvSpPr/>
          <p:nvPr/>
        </p:nvSpPr>
        <p:spPr>
          <a:xfrm>
            <a:off x="5575300" y="1233194"/>
            <a:ext cx="3111500" cy="567898"/>
          </a:xfrm>
          <a:prstGeom prst="wedgeRectCallout">
            <a:avLst>
              <a:gd name="adj1" fmla="val -129509"/>
              <a:gd name="adj2" fmla="val 3693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black"/>
                </a:solidFill>
              </a:rPr>
              <a:t>CHIPSEC SPI command line interface</a:t>
            </a:r>
          </a:p>
        </p:txBody>
      </p:sp>
    </p:spTree>
    <p:extLst>
      <p:ext uri="{BB962C8B-B14F-4D97-AF65-F5344CB8AC3E}">
        <p14:creationId xmlns:p14="http://schemas.microsoft.com/office/powerpoint/2010/main" val="132839342"/>
      </p:ext>
    </p:extLst>
  </p:cSld>
  <p:clrMapOvr>
    <a:masterClrMapping/>
  </p:clrMapOvr>
</p:sld>
</file>

<file path=ppt/theme/theme1.xml><?xml version="1.0" encoding="utf-8"?>
<a:theme xmlns:a="http://schemas.openxmlformats.org/drawingml/2006/main" name="ISPO-PPT-Template-darkblue-newlogo 2014">
  <a:themeElements>
    <a:clrScheme name="Custom 3">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4280"/>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1776</Words>
  <Application>Microsoft Office PowerPoint</Application>
  <PresentationFormat>On-screen Show (4:3)</PresentationFormat>
  <Paragraphs>420</Paragraphs>
  <Slides>44</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Aharoni</vt:lpstr>
      <vt:lpstr>Lucida Grande</vt:lpstr>
      <vt:lpstr>Neo Sans Intel</vt:lpstr>
      <vt:lpstr>Neo Sans Intel Light</vt:lpstr>
      <vt:lpstr>Neo Sans Intel Medium</vt:lpstr>
      <vt:lpstr>Arial</vt:lpstr>
      <vt:lpstr>Bookman Old Style</vt:lpstr>
      <vt:lpstr>Calibri</vt:lpstr>
      <vt:lpstr>Courier New</vt:lpstr>
      <vt:lpstr>Times New Roman</vt:lpstr>
      <vt:lpstr>Wingdings</vt:lpstr>
      <vt:lpstr>ISPO-PPT-Template-darkblue-newlogo 2014</vt:lpstr>
      <vt:lpstr>Security of BIOS/UEFI System Firmware from Attacker and Defender Perspectives  7. Hands-On System Firmware Forensics</vt:lpstr>
      <vt:lpstr>License</vt:lpstr>
      <vt:lpstr>Section 7. Hands-on System Firmware Forensics</vt:lpstr>
      <vt:lpstr>7.1 Live Forensic / Incident Response</vt:lpstr>
      <vt:lpstr>Live System Forensics</vt:lpstr>
      <vt:lpstr>Live System Forensics</vt:lpstr>
      <vt:lpstr>Live System Forensics</vt:lpstr>
      <vt:lpstr>Understanding Layout of SPI Flash Memory</vt:lpstr>
      <vt:lpstr>Extracting Contents of SPI Flash Memory...</vt:lpstr>
      <vt:lpstr>Live System Forensics</vt:lpstr>
      <vt:lpstr>Extracting Persistent EFI Configuration…</vt:lpstr>
      <vt:lpstr>Extracting UEFI Secure Boot keys…</vt:lpstr>
      <vt:lpstr>Locating UEFI System Tables…</vt:lpstr>
      <vt:lpstr>Locating Runtime UEFI Services…</vt:lpstr>
      <vt:lpstr>Locating S3 Resume Boot Script Table…</vt:lpstr>
      <vt:lpstr>Extracting S3 Boot Script Table…</vt:lpstr>
      <vt:lpstr>Decoding S3 Boot Script Opcodes…</vt:lpstr>
      <vt:lpstr>Extracting CMOS Settings…</vt:lpstr>
      <vt:lpstr>Locating ACPI Tables…</vt:lpstr>
      <vt:lpstr>Live System Forensics</vt:lpstr>
      <vt:lpstr>Live System Forensics</vt:lpstr>
      <vt:lpstr>Live System Forensics</vt:lpstr>
      <vt:lpstr>Live System Forensics</vt:lpstr>
      <vt:lpstr>Live System Forensics</vt:lpstr>
      <vt:lpstr>Exercise 7.1</vt:lpstr>
      <vt:lpstr>7.2 Offline Forensic of Firmware Images</vt:lpstr>
      <vt:lpstr>PowerPoint Presentation</vt:lpstr>
      <vt:lpstr>Where to Start From?</vt:lpstr>
      <vt:lpstr>Analyzing firmware images</vt:lpstr>
      <vt:lpstr>BIOS/Firmware Forensics: Offline</vt:lpstr>
      <vt:lpstr>Extracting EFI Executables</vt:lpstr>
      <vt:lpstr>UEFI FW Volume (FV) Structure</vt:lpstr>
      <vt:lpstr>Flash Descriptor </vt:lpstr>
      <vt:lpstr>Reading EFI Configuration</vt:lpstr>
      <vt:lpstr>Decoding NVRAM from SPI dump</vt:lpstr>
      <vt:lpstr>Exercise 7.2</vt:lpstr>
      <vt:lpstr>Case Study: ]HackingTeam[ UEFI Rootkit</vt:lpstr>
      <vt:lpstr>Case Study: HackingTeam’s UEFI Rootkit</vt:lpstr>
      <vt:lpstr>Case Study: HackingTeam’s UEFI Rootkit</vt:lpstr>
      <vt:lpstr>Case Study: HackingTeam’s UEFI Rootkit</vt:lpstr>
      <vt:lpstr>Case Study: HackingTeam’s UEFI Rootkit</vt:lpstr>
      <vt:lpstr>Case Study: HackingTeam’s UEFI Rootkit</vt:lpstr>
      <vt:lpstr>Exercise 7.3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2015-06-18T20:46:16Z</dcterms:created>
  <dcterms:modified xsi:type="dcterms:W3CDTF">2017-05-10T16:28:54Z</dcterms:modified>
</cp:coreProperties>
</file>