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  <p:sldMasterId id="2147483696" r:id="rId3"/>
  </p:sldMasterIdLst>
  <p:notesMasterIdLst>
    <p:notesMasterId r:id="rId15"/>
  </p:notesMasterIdLst>
  <p:sldIdLst>
    <p:sldId id="278" r:id="rId4"/>
    <p:sldId id="274" r:id="rId5"/>
    <p:sldId id="259" r:id="rId6"/>
    <p:sldId id="260" r:id="rId7"/>
    <p:sldId id="261" r:id="rId8"/>
    <p:sldId id="263" r:id="rId9"/>
    <p:sldId id="276" r:id="rId10"/>
    <p:sldId id="264" r:id="rId11"/>
    <p:sldId id="27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A4B16-F133-9847-BCAE-BAFEB1257AC6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2ABB5-E209-1B44-8F62-E0AB2E6E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0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846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B9CC9-78D5-46CB-8F3D-57E1F4F28C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B9CC9-78D5-46CB-8F3D-57E1F4F28C1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Attribution condition: You must indicate that derivative work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"Is derived from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Xeno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Kovah's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’Introductory Intel x86: Assembly, Architecture, and Applications’ class"</a:t>
            </a:r>
            <a:endParaRPr lang="en-US" sz="1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E91C7F-A5F6-9A4D-B053-7F1F29C94874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0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www.character-shop.com</a:t>
            </a:r>
            <a:r>
              <a:rPr lang="en-US" dirty="0" smtClean="0"/>
              <a:t>/</a:t>
            </a:r>
            <a:r>
              <a:rPr lang="en-US" dirty="0" err="1" smtClean="0"/>
              <a:t>tcslargescale</a:t>
            </a:r>
            <a:r>
              <a:rPr lang="en-US" dirty="0" smtClean="0"/>
              <a:t>/alien%20queen/aliens-</a:t>
            </a:r>
            <a:r>
              <a:rPr lang="en-US" dirty="0" err="1" smtClean="0"/>
              <a:t>ripley</a:t>
            </a:r>
            <a:r>
              <a:rPr lang="en-US" dirty="0" smtClean="0"/>
              <a:t>-alien-</a:t>
            </a:r>
            <a:r>
              <a:rPr lang="en-US" dirty="0" err="1" smtClean="0"/>
              <a:t>queen.jpg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5BC4F3C-02D4-904D-A648-A6DE48FD5683}" type="slidenum">
              <a:rPr lang="en-US" sz="1200">
                <a:solidFill>
                  <a:prstClr val="black"/>
                </a:solidFill>
              </a:rPr>
              <a:pPr/>
              <a:t>5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Papa </a:t>
            </a:r>
            <a:r>
              <a:rPr lang="en-US" sz="1200" dirty="0" err="1" smtClean="0"/>
              <a:t>Legba</a:t>
            </a:r>
            <a:r>
              <a:rPr lang="en-US" sz="1200" dirty="0" smtClean="0"/>
              <a:t> Hear My Call!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upload.wikimedia.org</a:t>
            </a:r>
            <a:r>
              <a:rPr lang="en-US" sz="1200" dirty="0" smtClean="0"/>
              <a:t>/</a:t>
            </a:r>
            <a:r>
              <a:rPr lang="en-US" sz="1200" dirty="0" err="1" smtClean="0"/>
              <a:t>wikipedia</a:t>
            </a:r>
            <a:r>
              <a:rPr lang="en-US" sz="1200" dirty="0" smtClean="0"/>
              <a:t>/commons/6/69/</a:t>
            </a:r>
            <a:r>
              <a:rPr lang="en-US" sz="1200" dirty="0" err="1" smtClean="0"/>
              <a:t>PapaLegbaCharlesSanderson.jpg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EBB0E-6808-4FE2-ADD2-1597619FEB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16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Papa </a:t>
            </a:r>
            <a:r>
              <a:rPr lang="en-US" sz="1200" dirty="0" err="1" smtClean="0"/>
              <a:t>Legba</a:t>
            </a:r>
            <a:r>
              <a:rPr lang="en-US" sz="1200" dirty="0" smtClean="0"/>
              <a:t> Hear My Call!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upload.wikimedia.org</a:t>
            </a:r>
            <a:r>
              <a:rPr lang="en-US" sz="1200" dirty="0" smtClean="0"/>
              <a:t>/</a:t>
            </a:r>
            <a:r>
              <a:rPr lang="en-US" sz="1200" dirty="0" err="1" smtClean="0"/>
              <a:t>wikipedia</a:t>
            </a:r>
            <a:r>
              <a:rPr lang="en-US" sz="1200" dirty="0" smtClean="0"/>
              <a:t>/commons/6/69/</a:t>
            </a:r>
            <a:r>
              <a:rPr lang="en-US" sz="1200" dirty="0" err="1" smtClean="0"/>
              <a:t>PapaLegbaCharlesSanderson.jpg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EBB0E-6808-4FE2-ADD2-1597619FEB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16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www.adventureclassicgaming.com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/gallery/image/328/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www.adventureclassicgaming.com</a:t>
            </a:r>
            <a:r>
              <a:rPr lang="en-US" dirty="0" smtClean="0"/>
              <a:t>/images/galleries/54/54_6.jpg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84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B9CC9-78D5-46CB-8F3D-57E1F4F28C1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9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78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689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6174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6912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1205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6892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9801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160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209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9208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9043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637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7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2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0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8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8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0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6E2CB-4D2A-A74F-BF0F-AFB5B99E011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AD1B-9E22-F541-B98A-455E379BF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53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x86:</a:t>
            </a:r>
            <a:br>
              <a:rPr lang="en-US" dirty="0"/>
            </a:br>
            <a:r>
              <a:rPr lang="en-US" sz="4000" dirty="0"/>
              <a:t>BIOS and System Management Mode </a:t>
            </a:r>
            <a:r>
              <a:rPr lang="en-US" sz="4000" dirty="0" smtClean="0"/>
              <a:t>Internals</a:t>
            </a:r>
            <a:br>
              <a:rPr lang="en-US" sz="4000" dirty="0" smtClean="0"/>
            </a:br>
            <a:r>
              <a:rPr lang="en-US" sz="4000" i="1" dirty="0" smtClean="0"/>
              <a:t>Introduction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9140"/>
            <a:ext cx="6400800" cy="1275533"/>
          </a:xfrm>
        </p:spPr>
        <p:txBody>
          <a:bodyPr>
            <a:normAutofit/>
          </a:bodyPr>
          <a:lstStyle/>
          <a:p>
            <a:r>
              <a:rPr lang="en-US" dirty="0" err="1"/>
              <a:t>Xeno</a:t>
            </a:r>
            <a:r>
              <a:rPr lang="en-US" dirty="0"/>
              <a:t> </a:t>
            </a:r>
            <a:r>
              <a:rPr lang="en-US" dirty="0" err="1" smtClean="0"/>
              <a:t>Kovah</a:t>
            </a:r>
            <a:r>
              <a:rPr lang="en-US" dirty="0" smtClean="0"/>
              <a:t> &amp;&amp; Corey </a:t>
            </a:r>
            <a:r>
              <a:rPr lang="en-US" dirty="0" err="1" smtClean="0"/>
              <a:t>Kallenberg</a:t>
            </a:r>
            <a:endParaRPr lang="en-US" dirty="0"/>
          </a:p>
          <a:p>
            <a:r>
              <a:rPr lang="en-US" dirty="0" smtClean="0"/>
              <a:t>LegbaCore, LLC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8609" t="3591" r="27540" b="6899"/>
          <a:stretch/>
        </p:blipFill>
        <p:spPr>
          <a:xfrm>
            <a:off x="3009900" y="3188296"/>
            <a:ext cx="3124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6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Course Outline Day 1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BIOS Introduction</a:t>
            </a:r>
          </a:p>
          <a:p>
            <a:r>
              <a:rPr lang="en-US" sz="2000" dirty="0" smtClean="0">
                <a:latin typeface="Arial"/>
                <a:cs typeface="Arial"/>
              </a:rPr>
              <a:t>Chipset basics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How to identify a chipset</a:t>
            </a:r>
          </a:p>
          <a:p>
            <a:r>
              <a:rPr lang="en-US" sz="2000" dirty="0" smtClean="0">
                <a:latin typeface="Arial"/>
                <a:cs typeface="Arial"/>
              </a:rPr>
              <a:t>Boot process Overview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Reset vector &amp; BIOS Operating Environment</a:t>
            </a:r>
          </a:p>
          <a:p>
            <a:r>
              <a:rPr lang="en-US" sz="2000" dirty="0" smtClean="0">
                <a:latin typeface="Arial"/>
                <a:cs typeface="Arial"/>
              </a:rPr>
              <a:t>PCI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PCI Option ROM attacks</a:t>
            </a:r>
          </a:p>
          <a:p>
            <a:r>
              <a:rPr lang="en-US" sz="2000" dirty="0">
                <a:latin typeface="Arial"/>
                <a:cs typeface="Arial"/>
              </a:rPr>
              <a:t>System Management Mode (SMM</a:t>
            </a:r>
            <a:r>
              <a:rPr lang="en-US" sz="2000" dirty="0" smtClean="0">
                <a:latin typeface="Arial"/>
                <a:cs typeface="Arial"/>
              </a:rPr>
              <a:t>)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SMM attacks</a:t>
            </a:r>
          </a:p>
          <a:p>
            <a:endParaRPr lang="en-US" sz="20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Course Outline Day 2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1800" smtClean="0">
                <a:latin typeface="Arial"/>
                <a:cs typeface="Arial"/>
              </a:rPr>
              <a:t>BIOS </a:t>
            </a:r>
            <a:r>
              <a:rPr lang="en-US" sz="1800" dirty="0">
                <a:latin typeface="Arial"/>
                <a:cs typeface="Arial"/>
              </a:rPr>
              <a:t>f</a:t>
            </a:r>
            <a:r>
              <a:rPr lang="en-US" sz="1800" dirty="0" smtClean="0">
                <a:latin typeface="Arial"/>
                <a:cs typeface="Arial"/>
              </a:rPr>
              <a:t>lash (Serial Peripheral Interface (SPI)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mostly)</a:t>
            </a:r>
          </a:p>
          <a:p>
            <a:r>
              <a:rPr lang="en-US" sz="1800" dirty="0">
                <a:latin typeface="Arial"/>
                <a:cs typeface="Arial"/>
              </a:rPr>
              <a:t>Flash chip access control </a:t>
            </a:r>
            <a:r>
              <a:rPr lang="en-US" sz="1800" dirty="0" smtClean="0">
                <a:latin typeface="Arial"/>
                <a:cs typeface="Arial"/>
              </a:rPr>
              <a:t>vulnerabilities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Introduction to UEFI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Secure Boot &amp; Measured Boot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Forensic analysis of UEFI BIOS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Reverse engineering BIOS files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>
                <a:latin typeface="Arial"/>
                <a:cs typeface="Arial"/>
              </a:rPr>
              <a:t>Trusted Computing technologies to try and detect BIOS attackers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All materials are licensed under a Creative Commons 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Share Alike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 license.</a:t>
            </a:r>
            <a:endParaRPr lang="en-US" sz="36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486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http://creativecommons.org/licenses/by-sa/3.0/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0190B3-9E64-8946-ADD2-447C9EEAC016}" type="slidenum">
              <a:rPr lang="en-US" sz="1400">
                <a:solidFill>
                  <a:prstClr val="black"/>
                </a:solidFill>
              </a:rPr>
              <a:pPr/>
              <a:t>2</a:t>
            </a:fld>
            <a:endParaRPr lang="en-US" sz="1400">
              <a:solidFill>
                <a:prstClr val="black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24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6427788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Attribution condition: You must indicate that derivative work</a:t>
            </a:r>
          </a:p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"Is derived from </a:t>
            </a:r>
            <a:r>
              <a:rPr lang="en-US" sz="1100" dirty="0" err="1">
                <a:solidFill>
                  <a:prstClr val="black"/>
                </a:solidFill>
                <a:latin typeface="Calibri"/>
              </a:rPr>
              <a:t>Xeno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Kovah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&amp; John Butterworth's ’Advanced Intel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x86: </a:t>
            </a:r>
            <a:r>
              <a:rPr lang="en-US" sz="1100" dirty="0"/>
              <a:t>BIOS and System Management </a:t>
            </a:r>
            <a:r>
              <a:rPr lang="en-US" sz="1100"/>
              <a:t>Mode </a:t>
            </a:r>
            <a:r>
              <a:rPr lang="en-US" sz="1100" smtClean="0"/>
              <a:t>Internals</a:t>
            </a:r>
            <a:r>
              <a:rPr lang="en-US" sz="1100" smtClean="0">
                <a:solidFill>
                  <a:prstClr val="black"/>
                </a:solidFill>
                <a:latin typeface="Calibri"/>
              </a:rPr>
              <a:t>"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41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800"/>
            <a:ext cx="9144000" cy="5726317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5715000" y="4572000"/>
            <a:ext cx="1676400" cy="68580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3600" y="4724400"/>
            <a:ext cx="145706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You are here!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37981"/>
            <a:ext cx="4504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Welcome x86 Machine Masters!!!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5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11"/>
            <a:ext cx="8229600" cy="6953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 VS THEM!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8" y="685800"/>
            <a:ext cx="9109152" cy="535448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61974" y="6040284"/>
            <a:ext cx="8229600" cy="695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“With great power loader suit, comes great responsibility”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1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Straight Arrow Connector 226"/>
          <p:cNvCxnSpPr/>
          <p:nvPr/>
        </p:nvCxnSpPr>
        <p:spPr>
          <a:xfrm flipV="1">
            <a:off x="8763000" y="3962400"/>
            <a:ext cx="0" cy="2057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5" idx="0"/>
            <a:endCxn id="31" idx="2"/>
          </p:cNvCxnSpPr>
          <p:nvPr/>
        </p:nvCxnSpPr>
        <p:spPr>
          <a:xfrm flipV="1">
            <a:off x="4876800" y="25146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867400" y="3962400"/>
            <a:ext cx="533400" cy="533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886200" y="4495800"/>
            <a:ext cx="19812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Intermediate x86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prstClr val="white"/>
                </a:solidFill>
                <a:latin typeface="Calibri"/>
              </a:rPr>
              <a:t>2 day, Xeno Kovah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4343400"/>
            <a:ext cx="1676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Advanced x86: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Virtualization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prstClr val="white"/>
                </a:solidFill>
                <a:latin typeface="Calibri"/>
              </a:rPr>
              <a:t>2 day, David Weinstein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86200" y="6013450"/>
            <a:ext cx="1981200" cy="520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Intro </a:t>
            </a:r>
            <a:r>
              <a:rPr lang="en-US" sz="2000" dirty="0" smtClean="0">
                <a:solidFill>
                  <a:prstClr val="white"/>
                </a:solidFill>
                <a:latin typeface="Calibri"/>
              </a:rPr>
              <a:t>x86-64</a:t>
            </a:r>
            <a:endParaRPr lang="en-US" sz="2000" dirty="0">
              <a:solidFill>
                <a:prstClr val="white"/>
              </a:solidFill>
              <a:latin typeface="Calibri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prstClr val="white"/>
                </a:solidFill>
                <a:latin typeface="Calibri"/>
              </a:rPr>
              <a:t>2 day, </a:t>
            </a:r>
            <a:r>
              <a:rPr lang="en-US" sz="1000" dirty="0" err="1" smtClean="0">
                <a:solidFill>
                  <a:prstClr val="white"/>
                </a:solidFill>
                <a:latin typeface="Calibri"/>
              </a:rPr>
              <a:t>Xeno</a:t>
            </a:r>
            <a:r>
              <a:rPr lang="en-US" sz="10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1000" dirty="0" err="1" smtClean="0">
                <a:solidFill>
                  <a:prstClr val="white"/>
                </a:solidFill>
                <a:latin typeface="Calibri"/>
              </a:rPr>
              <a:t>Kovah</a:t>
            </a:r>
            <a:endParaRPr lang="en-US" sz="1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00800" y="6019800"/>
            <a:ext cx="2590800" cy="5318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Life of Binaries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prstClr val="white"/>
                </a:solidFill>
                <a:latin typeface="Calibri"/>
              </a:rPr>
              <a:t>2 day, Xeno Kovah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00800" y="4495800"/>
            <a:ext cx="21336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Stealth Malware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prstClr val="white"/>
                </a:solidFill>
                <a:latin typeface="Calibri"/>
              </a:rPr>
              <a:t>2 day, Xeno Kovah</a:t>
            </a:r>
          </a:p>
        </p:txBody>
      </p:sp>
      <p:cxnSp>
        <p:nvCxnSpPr>
          <p:cNvPr id="16" name="Straight Arrow Connector 15"/>
          <p:cNvCxnSpPr>
            <a:stCxn id="7" idx="0"/>
            <a:endCxn id="5" idx="2"/>
          </p:cNvCxnSpPr>
          <p:nvPr/>
        </p:nvCxnSpPr>
        <p:spPr>
          <a:xfrm flipV="1">
            <a:off x="4876800" y="5029200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8" idx="1"/>
          </p:cNvCxnSpPr>
          <p:nvPr/>
        </p:nvCxnSpPr>
        <p:spPr>
          <a:xfrm>
            <a:off x="5867400" y="6273800"/>
            <a:ext cx="533400" cy="12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  <a:endCxn id="6" idx="3"/>
          </p:cNvCxnSpPr>
          <p:nvPr/>
        </p:nvCxnSpPr>
        <p:spPr>
          <a:xfrm flipH="1">
            <a:off x="2362200" y="47625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9" idx="1"/>
          </p:cNvCxnSpPr>
          <p:nvPr/>
        </p:nvCxnSpPr>
        <p:spPr>
          <a:xfrm>
            <a:off x="5867400" y="4762500"/>
            <a:ext cx="533400" cy="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</p:cNvCxnSpPr>
          <p:nvPr/>
        </p:nvCxnSpPr>
        <p:spPr>
          <a:xfrm flipV="1">
            <a:off x="7696200" y="5029200"/>
            <a:ext cx="0" cy="9906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76200" y="217488"/>
            <a:ext cx="65087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76200" y="530225"/>
            <a:ext cx="650875" cy="158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6" name="TextBox 36"/>
          <p:cNvSpPr txBox="1">
            <a:spLocks noChangeArrowheads="1"/>
          </p:cNvSpPr>
          <p:nvPr/>
        </p:nvSpPr>
        <p:spPr bwMode="auto">
          <a:xfrm>
            <a:off x="835025" y="0"/>
            <a:ext cx="103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white"/>
                </a:solidFill>
              </a:rPr>
              <a:t>Required</a:t>
            </a:r>
          </a:p>
        </p:txBody>
      </p:sp>
      <p:sp>
        <p:nvSpPr>
          <p:cNvPr id="30737" name="TextBox 37"/>
          <p:cNvSpPr txBox="1">
            <a:spLocks noChangeArrowheads="1"/>
          </p:cNvSpPr>
          <p:nvPr/>
        </p:nvSpPr>
        <p:spPr bwMode="auto">
          <a:xfrm>
            <a:off x="835025" y="303213"/>
            <a:ext cx="160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white"/>
                </a:solidFill>
              </a:rPr>
              <a:t>Recommended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6200" y="684213"/>
            <a:ext cx="650875" cy="239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6200" y="1047750"/>
            <a:ext cx="650875" cy="2381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740" name="TextBox 40"/>
          <p:cNvSpPr txBox="1">
            <a:spLocks noChangeArrowheads="1"/>
          </p:cNvSpPr>
          <p:nvPr/>
        </p:nvSpPr>
        <p:spPr bwMode="auto">
          <a:xfrm>
            <a:off x="857250" y="598488"/>
            <a:ext cx="1096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white"/>
                </a:solidFill>
              </a:rPr>
              <a:t>Approved</a:t>
            </a:r>
          </a:p>
        </p:txBody>
      </p:sp>
      <p:sp>
        <p:nvSpPr>
          <p:cNvPr id="30741" name="TextBox 41"/>
          <p:cNvSpPr txBox="1">
            <a:spLocks noChangeArrowheads="1"/>
          </p:cNvSpPr>
          <p:nvPr/>
        </p:nvSpPr>
        <p:spPr bwMode="auto">
          <a:xfrm>
            <a:off x="857250" y="938213"/>
            <a:ext cx="1700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white"/>
                </a:solidFill>
              </a:rPr>
              <a:t>Intended Future</a:t>
            </a:r>
          </a:p>
        </p:txBody>
      </p:sp>
      <p:sp>
        <p:nvSpPr>
          <p:cNvPr id="30742" name="TextBox 79"/>
          <p:cNvSpPr txBox="1">
            <a:spLocks noChangeArrowheads="1"/>
          </p:cNvSpPr>
          <p:nvPr/>
        </p:nvSpPr>
        <p:spPr bwMode="auto">
          <a:xfrm>
            <a:off x="2859088" y="165100"/>
            <a:ext cx="4516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prstClr val="white"/>
                </a:solidFill>
              </a:rPr>
              <a:t>r0x0r Skill Tree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smtClean="0">
                <a:solidFill>
                  <a:prstClr val="white"/>
                </a:solidFill>
              </a:rPr>
              <a:t>"PC deep system security &amp; trusted computing"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400800" y="2743200"/>
            <a:ext cx="25908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A</a:t>
            </a:r>
            <a:r>
              <a:rPr lang="en-US" sz="1600" dirty="0">
                <a:solidFill>
                  <a:prstClr val="white"/>
                </a:solidFill>
                <a:latin typeface="Calibri"/>
              </a:rPr>
              <a:t>dvanced x86: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BIOS &amp; SMM (System Management Mode)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prstClr val="white"/>
                </a:solidFill>
                <a:latin typeface="Calibri"/>
              </a:rPr>
              <a:t>2 day, John Butterworth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85800" y="1828800"/>
            <a:ext cx="1676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Intro Trusted Computing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prstClr val="white"/>
                </a:solidFill>
                <a:latin typeface="Calibri"/>
              </a:rPr>
              <a:t>2 day, Ariel Segall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447800" y="3124200"/>
            <a:ext cx="3276600" cy="8016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Advanced x86: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Trusted Execution Technology (TXT)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prstClr val="white"/>
                </a:solidFill>
                <a:latin typeface="Calibri"/>
              </a:rPr>
              <a:t>2 day, Xeno Kovah</a:t>
            </a:r>
          </a:p>
        </p:txBody>
      </p:sp>
      <p:cxnSp>
        <p:nvCxnSpPr>
          <p:cNvPr id="53" name="Straight Arrow Connector 52"/>
          <p:cNvCxnSpPr>
            <a:stCxn id="6" idx="0"/>
          </p:cNvCxnSpPr>
          <p:nvPr/>
        </p:nvCxnSpPr>
        <p:spPr>
          <a:xfrm flipV="1">
            <a:off x="1524000" y="3962400"/>
            <a:ext cx="0" cy="381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</p:cNvCxnSpPr>
          <p:nvPr/>
        </p:nvCxnSpPr>
        <p:spPr>
          <a:xfrm>
            <a:off x="1524000" y="2667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86200" y="1981200"/>
            <a:ext cx="19812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Intel SGX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</a:rPr>
              <a:t>2 day, Xeno Kovah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867400" y="5029200"/>
            <a:ext cx="533400" cy="9906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endCxn id="52" idx="2"/>
          </p:cNvCxnSpPr>
          <p:nvPr/>
        </p:nvCxnSpPr>
        <p:spPr>
          <a:xfrm flipH="1" flipV="1">
            <a:off x="3086100" y="3925888"/>
            <a:ext cx="800100" cy="569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50" idx="3"/>
            <a:endCxn id="31" idx="1"/>
          </p:cNvCxnSpPr>
          <p:nvPr/>
        </p:nvCxnSpPr>
        <p:spPr>
          <a:xfrm>
            <a:off x="2362200" y="22479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Right Arrow 263"/>
          <p:cNvSpPr/>
          <p:nvPr/>
        </p:nvSpPr>
        <p:spPr>
          <a:xfrm>
            <a:off x="5105400" y="2971800"/>
            <a:ext cx="1227138" cy="6604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prstClr val="white"/>
                </a:solidFill>
                <a:latin typeface="Calibri"/>
              </a:rPr>
              <a:t>YOU ARE HERE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2659063" y="5943600"/>
            <a:ext cx="1227137" cy="6604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prstClr val="white"/>
                </a:solidFill>
                <a:latin typeface="Calibri"/>
              </a:rPr>
              <a:t>YOU </a:t>
            </a:r>
            <a:r>
              <a:rPr lang="en-US" sz="1100" b="1" dirty="0" smtClean="0">
                <a:solidFill>
                  <a:prstClr val="white"/>
                </a:solidFill>
                <a:latin typeface="Calibri"/>
              </a:rPr>
              <a:t>TOOK THIS RIGHT?</a:t>
            </a:r>
            <a:endParaRPr lang="en-US" sz="1100" b="1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46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upload.wikimedia.org/wikipedia/commons/6/69/PapaLegbaCharlesSanderson.jpg"/>
          <p:cNvPicPr>
            <a:picLocks noChangeAspect="1" noChangeArrowheads="1"/>
          </p:cNvPicPr>
          <p:nvPr/>
        </p:nvPicPr>
        <p:blipFill>
          <a:blip r:embed="rId3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20" y="-1244596"/>
            <a:ext cx="9154220" cy="909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do digital voodoo :)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Full time security researchers at MITRE since 2007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Leading and working on our own research ideas since 2009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Basically a bunch of people propose ideas, some get selected, and they get funded from overhead money (i.e. not paid for or directed by government funds)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Started out working on trustworthy Windows kernel rootkit detection via memory integrity checking &amp; timing-based attestation (“Checkmate”)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Eventually got interested in BIOS/SMM level threats, and started working on them in earnest around 2011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2012, had our first custom extra-security BIOS based on our previous work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2013, had our first BIOS exploit and a BIOS vulnerability/integrity checker (Copernicus)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2014, had *lots* of BIOS exploits and a slightly more trustworthy Copernicus 2</a:t>
            </a:r>
          </a:p>
          <a:p>
            <a:endParaRPr lang="en-US" sz="2400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Formed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LegbaCore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security consultancy in Jan. 2015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to specialize in low level security, from the Windows kernel and lower</a:t>
            </a:r>
          </a:p>
        </p:txBody>
      </p:sp>
    </p:spTree>
    <p:extLst>
      <p:ext uri="{BB962C8B-B14F-4D97-AF65-F5344CB8AC3E}">
        <p14:creationId xmlns:p14="http://schemas.microsoft.com/office/powerpoint/2010/main" val="105132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upload.wikimedia.org/wikipedia/commons/6/69/PapaLegbaCharlesSanderson.jpg"/>
          <p:cNvPicPr>
            <a:picLocks noChangeAspect="1" noChangeArrowheads="1"/>
          </p:cNvPicPr>
          <p:nvPr/>
        </p:nvPicPr>
        <p:blipFill>
          <a:blip r:embed="rId3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20" y="-1244596"/>
            <a:ext cx="9154220" cy="909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Conferences, we’ve spoke at a few: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BlackHat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USA 2013-2015,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BlackHat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EUR 2014,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IEEE S&amp;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 2012,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CCS 2013,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Defcon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2012 &amp; 2014-2015,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CanSecWest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2014-2015,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PacSec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2013,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Hack in the Box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KUL 2013-2014, Hack in the Box AMS 2014-2015, Microsoft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BlueHat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2014,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Syscan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2013,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EkoParty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2013,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BreakPoint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RuxCon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2013-2014,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Shmoocon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2012, 2014-2015,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Hack.lu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2013-2014,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NoSuchCon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2013,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SummerCon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2014,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ToorCon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2013,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DeepSec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2014,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VirusBulletin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2014,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MIRCon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2014,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AusCERT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2014,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Trusted Infrastructure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Workshop 2013,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NIST NICE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Workshop 2013,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DOD Information Assurance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Symposium 2013,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MTEM 2013</a:t>
            </a:r>
          </a:p>
        </p:txBody>
      </p:sp>
    </p:spTree>
    <p:extLst>
      <p:ext uri="{BB962C8B-B14F-4D97-AF65-F5344CB8AC3E}">
        <p14:creationId xmlns:p14="http://schemas.microsoft.com/office/powerpoint/2010/main" val="286214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-749357" y="0"/>
            <a:ext cx="105791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0" y="685800"/>
            <a:ext cx="9110120" cy="6172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is your name?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175260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(What do you want/hope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get out of the class?)</a:t>
            </a:r>
          </a:p>
        </p:txBody>
      </p:sp>
      <p:sp>
        <p:nvSpPr>
          <p:cNvPr id="7" name="Rectangle 6"/>
          <p:cNvSpPr/>
          <p:nvPr/>
        </p:nvSpPr>
        <p:spPr>
          <a:xfrm>
            <a:off x="-49240" y="3380125"/>
            <a:ext cx="9193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Did you watch any of the prerequisite classes? :P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Do you know C?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What is your typical day-to-day job?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739" t="15774" r="44002" b="48907"/>
          <a:stretch/>
        </p:blipFill>
        <p:spPr>
          <a:xfrm>
            <a:off x="-49240" y="1081759"/>
            <a:ext cx="5211389" cy="242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Course Goals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you a basic background in BIOS technologies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Very few people know anything about it. Knowledge is power :)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Convince you that having unlocked BIOS is a really bad thing that can adversely affect the entire system during runtime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Show you how to measure and interpret the results to understand if and how a system BIOS may be vulnerable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you a lot of hands-on examples when possible so you can “see” the effects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Its such an abstract topic that provides very little visibility, I have sought to lift this veil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Convince you that this problem IS solvable!  Especially the information which we cover over these 2 days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Introduce you to some forensics tools that can not only help you analyze and interpret whether a system BIOS is vulnerable, but also introduce you to some methods to analyze changes if you think a BIOS has been compromised</a:t>
            </a:r>
          </a:p>
          <a:p>
            <a:pPr lvl="1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still a lot of work to be done on the latter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952</Words>
  <Application>Microsoft Macintosh PowerPoint</Application>
  <PresentationFormat>On-screen Show (4:3)</PresentationFormat>
  <Paragraphs>118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Default Theme</vt:lpstr>
      <vt:lpstr>1_Office Theme</vt:lpstr>
      <vt:lpstr>Advanced x86: BIOS and System Management Mode Internals Introduction</vt:lpstr>
      <vt:lpstr>All materials are licensed under a Creative Commons “Share Alike” license.</vt:lpstr>
      <vt:lpstr>PowerPoint Presentation</vt:lpstr>
      <vt:lpstr>US VS THEM!</vt:lpstr>
      <vt:lpstr>PowerPoint Presentation</vt:lpstr>
      <vt:lpstr>About Us</vt:lpstr>
      <vt:lpstr>About Us</vt:lpstr>
      <vt:lpstr>About You</vt:lpstr>
      <vt:lpstr>Course Goals</vt:lpstr>
      <vt:lpstr>Course Outline Day 1</vt:lpstr>
      <vt:lpstr>Course Outline Day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x86: BIOS and System Management Mode Internals Introduction</dc:title>
  <dc:creator>a</dc:creator>
  <cp:lastModifiedBy>a</cp:lastModifiedBy>
  <cp:revision>37</cp:revision>
  <dcterms:created xsi:type="dcterms:W3CDTF">2015-01-31T00:54:13Z</dcterms:created>
  <dcterms:modified xsi:type="dcterms:W3CDTF">2015-10-14T06:13:06Z</dcterms:modified>
</cp:coreProperties>
</file>