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30"/>
  </p:notesMasterIdLst>
  <p:sldIdLst>
    <p:sldId id="277" r:id="rId3"/>
    <p:sldId id="308" r:id="rId4"/>
    <p:sldId id="298" r:id="rId5"/>
    <p:sldId id="300" r:id="rId6"/>
    <p:sldId id="301" r:id="rId7"/>
    <p:sldId id="302" r:id="rId8"/>
    <p:sldId id="303" r:id="rId9"/>
    <p:sldId id="294" r:id="rId10"/>
    <p:sldId id="304" r:id="rId11"/>
    <p:sldId id="305" r:id="rId12"/>
    <p:sldId id="306" r:id="rId13"/>
    <p:sldId id="307" r:id="rId14"/>
    <p:sldId id="295" r:id="rId15"/>
    <p:sldId id="296" r:id="rId16"/>
    <p:sldId id="297" r:id="rId17"/>
    <p:sldId id="285" r:id="rId18"/>
    <p:sldId id="286" r:id="rId19"/>
    <p:sldId id="280" r:id="rId20"/>
    <p:sldId id="284" r:id="rId21"/>
    <p:sldId id="283" r:id="rId22"/>
    <p:sldId id="281" r:id="rId23"/>
    <p:sldId id="282" r:id="rId24"/>
    <p:sldId id="290" r:id="rId25"/>
    <p:sldId id="292" r:id="rId26"/>
    <p:sldId id="287" r:id="rId27"/>
    <p:sldId id="288" r:id="rId28"/>
    <p:sldId id="28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0" d="100"/>
          <a:sy n="110" d="100"/>
        </p:scale>
        <p:origin x="-149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1" Type="http://schemas.openxmlformats.org/officeDocument/2006/relationships/oleObject" Target="mac-ssd:Documents:Checkmate:Copernicus:LowLevelAttackTalksOverTim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ssd:Documents:Checkmate:Copernicus:LowLevelAttackTalksOver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spPr>
            <a:solidFill>
              <a:srgbClr val="FFFFFF"/>
            </a:solidFill>
          </c:spPr>
          <c:invertIfNegative val="0"/>
          <c:cat>
            <c:numRef>
              <c:f>Sheet1!$A$1:$A$11</c:f>
              <c:numCache>
                <c:formatCode>General</c:formatCode>
                <c:ptCount val="11"/>
                <c:pt idx="0">
                  <c:v>2004.0</c:v>
                </c:pt>
                <c:pt idx="1">
                  <c:v>2005.0</c:v>
                </c:pt>
                <c:pt idx="2">
                  <c:v>2006.0</c:v>
                </c:pt>
                <c:pt idx="3">
                  <c:v>2007.0</c:v>
                </c:pt>
                <c:pt idx="4">
                  <c:v>2008.0</c:v>
                </c:pt>
                <c:pt idx="5">
                  <c:v>2009.0</c:v>
                </c:pt>
                <c:pt idx="6">
                  <c:v>2010.0</c:v>
                </c:pt>
                <c:pt idx="7">
                  <c:v>2011.0</c:v>
                </c:pt>
                <c:pt idx="8">
                  <c:v>2012.0</c:v>
                </c:pt>
                <c:pt idx="9">
                  <c:v>2013.0</c:v>
                </c:pt>
                <c:pt idx="10">
                  <c:v>2014.0</c:v>
                </c:pt>
              </c:numCache>
            </c:numRef>
          </c:cat>
          <c:val>
            <c:numRef>
              <c:f>Sheet1!$B$1:$B$11</c:f>
              <c:numCache>
                <c:formatCode>General</c:formatCode>
                <c:ptCount val="11"/>
                <c:pt idx="0">
                  <c:v>1.0</c:v>
                </c:pt>
                <c:pt idx="1">
                  <c:v>0.0</c:v>
                </c:pt>
                <c:pt idx="2">
                  <c:v>2.0</c:v>
                </c:pt>
                <c:pt idx="3">
                  <c:v>4.0</c:v>
                </c:pt>
                <c:pt idx="4">
                  <c:v>4.0</c:v>
                </c:pt>
                <c:pt idx="5">
                  <c:v>11.0</c:v>
                </c:pt>
                <c:pt idx="6">
                  <c:v>6.0</c:v>
                </c:pt>
                <c:pt idx="7">
                  <c:v>5.0</c:v>
                </c:pt>
                <c:pt idx="8">
                  <c:v>5.0</c:v>
                </c:pt>
                <c:pt idx="9">
                  <c:v>10.0</c:v>
                </c:pt>
                <c:pt idx="10">
                  <c:v>16.0</c:v>
                </c:pt>
              </c:numCache>
            </c:numRef>
          </c:val>
        </c:ser>
        <c:dLbls>
          <c:showLegendKey val="0"/>
          <c:showVal val="0"/>
          <c:showCatName val="0"/>
          <c:showSerName val="0"/>
          <c:showPercent val="0"/>
          <c:showBubbleSize val="0"/>
        </c:dLbls>
        <c:gapWidth val="150"/>
        <c:axId val="-2115493720"/>
        <c:axId val="-2065294664"/>
      </c:barChart>
      <c:catAx>
        <c:axId val="-2115493720"/>
        <c:scaling>
          <c:orientation val="minMax"/>
        </c:scaling>
        <c:delete val="0"/>
        <c:axPos val="b"/>
        <c:numFmt formatCode="General" sourceLinked="1"/>
        <c:majorTickMark val="out"/>
        <c:minorTickMark val="none"/>
        <c:tickLblPos val="nextTo"/>
        <c:txPr>
          <a:bodyPr/>
          <a:lstStyle/>
          <a:p>
            <a:pPr>
              <a:defRPr>
                <a:solidFill>
                  <a:srgbClr val="FFFFFF"/>
                </a:solidFill>
              </a:defRPr>
            </a:pPr>
            <a:endParaRPr lang="en-US"/>
          </a:p>
        </c:txPr>
        <c:crossAx val="-2065294664"/>
        <c:crosses val="autoZero"/>
        <c:auto val="1"/>
        <c:lblAlgn val="ctr"/>
        <c:lblOffset val="100"/>
        <c:noMultiLvlLbl val="0"/>
      </c:catAx>
      <c:valAx>
        <c:axId val="-2065294664"/>
        <c:scaling>
          <c:orientation val="minMax"/>
          <c:max val="30.0"/>
        </c:scaling>
        <c:delete val="0"/>
        <c:axPos val="l"/>
        <c:majorGridlines/>
        <c:numFmt formatCode="General" sourceLinked="1"/>
        <c:majorTickMark val="out"/>
        <c:minorTickMark val="none"/>
        <c:tickLblPos val="nextTo"/>
        <c:spPr>
          <a:solidFill>
            <a:srgbClr val="000000"/>
          </a:solidFill>
          <a:ln>
            <a:solidFill>
              <a:srgbClr val="FFFFFF"/>
            </a:solidFill>
          </a:ln>
        </c:spPr>
        <c:txPr>
          <a:bodyPr/>
          <a:lstStyle/>
          <a:p>
            <a:pPr>
              <a:defRPr>
                <a:ln>
                  <a:solidFill>
                    <a:srgbClr val="FFFFFF"/>
                  </a:solidFill>
                </a:ln>
                <a:solidFill>
                  <a:srgbClr val="FFFFFF"/>
                </a:solidFill>
              </a:defRPr>
            </a:pPr>
            <a:endParaRPr lang="en-US"/>
          </a:p>
        </c:txPr>
        <c:crossAx val="-2115493720"/>
        <c:crosses val="autoZero"/>
        <c:crossBetween val="between"/>
      </c:valAx>
      <c:spPr>
        <a:solidFill>
          <a:srgbClr val="000000"/>
        </a:solidFill>
      </c:spPr>
    </c:plotArea>
    <c:plotVisOnly val="1"/>
    <c:dispBlanksAs val="gap"/>
    <c:showDLblsOverMax val="0"/>
  </c:chart>
  <c:spPr>
    <a:solidFill>
      <a:srgbClr val="000000"/>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spPr>
            <a:solidFill>
              <a:schemeClr val="tx1"/>
            </a:solidFill>
          </c:spPr>
          <c:invertIfNegative val="0"/>
          <c:cat>
            <c:numRef>
              <c:f>Sheet3!$A$1:$A$11</c:f>
              <c:numCache>
                <c:formatCode>General</c:formatCode>
                <c:ptCount val="11"/>
                <c:pt idx="0">
                  <c:v>2004.0</c:v>
                </c:pt>
                <c:pt idx="1">
                  <c:v>2005.0</c:v>
                </c:pt>
                <c:pt idx="2">
                  <c:v>2006.0</c:v>
                </c:pt>
                <c:pt idx="3">
                  <c:v>2007.0</c:v>
                </c:pt>
                <c:pt idx="4">
                  <c:v>2008.0</c:v>
                </c:pt>
                <c:pt idx="5">
                  <c:v>2009.0</c:v>
                </c:pt>
                <c:pt idx="6">
                  <c:v>2010.0</c:v>
                </c:pt>
                <c:pt idx="7">
                  <c:v>2011.0</c:v>
                </c:pt>
                <c:pt idx="8">
                  <c:v>2012.0</c:v>
                </c:pt>
                <c:pt idx="9">
                  <c:v>2013.0</c:v>
                </c:pt>
                <c:pt idx="10">
                  <c:v>2014.0</c:v>
                </c:pt>
              </c:numCache>
            </c:numRef>
          </c:cat>
          <c:val>
            <c:numRef>
              <c:f>Sheet3!$B$1:$B$11</c:f>
              <c:numCache>
                <c:formatCode>General</c:formatCode>
                <c:ptCount val="11"/>
                <c:pt idx="0">
                  <c:v>1.0</c:v>
                </c:pt>
                <c:pt idx="1">
                  <c:v>0.0</c:v>
                </c:pt>
                <c:pt idx="2">
                  <c:v>2.0</c:v>
                </c:pt>
                <c:pt idx="3">
                  <c:v>4.0</c:v>
                </c:pt>
                <c:pt idx="4">
                  <c:v>6.0</c:v>
                </c:pt>
                <c:pt idx="5">
                  <c:v>11.0</c:v>
                </c:pt>
                <c:pt idx="6">
                  <c:v>13.0</c:v>
                </c:pt>
                <c:pt idx="7">
                  <c:v>7.0</c:v>
                </c:pt>
                <c:pt idx="8">
                  <c:v>9.0</c:v>
                </c:pt>
                <c:pt idx="9">
                  <c:v>17.0</c:v>
                </c:pt>
                <c:pt idx="10">
                  <c:v>29.0</c:v>
                </c:pt>
              </c:numCache>
            </c:numRef>
          </c:val>
        </c:ser>
        <c:dLbls>
          <c:showLegendKey val="0"/>
          <c:showVal val="0"/>
          <c:showCatName val="0"/>
          <c:showSerName val="0"/>
          <c:showPercent val="0"/>
          <c:showBubbleSize val="0"/>
        </c:dLbls>
        <c:gapWidth val="150"/>
        <c:axId val="-2066323208"/>
        <c:axId val="-2121785400"/>
      </c:barChart>
      <c:catAx>
        <c:axId val="-2066323208"/>
        <c:scaling>
          <c:orientation val="minMax"/>
        </c:scaling>
        <c:delete val="0"/>
        <c:axPos val="b"/>
        <c:numFmt formatCode="General" sourceLinked="1"/>
        <c:majorTickMark val="out"/>
        <c:minorTickMark val="none"/>
        <c:tickLblPos val="nextTo"/>
        <c:txPr>
          <a:bodyPr/>
          <a:lstStyle/>
          <a:p>
            <a:pPr>
              <a:defRPr>
                <a:solidFill>
                  <a:srgbClr val="FFFFFF"/>
                </a:solidFill>
              </a:defRPr>
            </a:pPr>
            <a:endParaRPr lang="en-US"/>
          </a:p>
        </c:txPr>
        <c:crossAx val="-2121785400"/>
        <c:crosses val="autoZero"/>
        <c:auto val="1"/>
        <c:lblAlgn val="ctr"/>
        <c:lblOffset val="100"/>
        <c:noMultiLvlLbl val="0"/>
      </c:catAx>
      <c:valAx>
        <c:axId val="-2121785400"/>
        <c:scaling>
          <c:orientation val="minMax"/>
          <c:max val="30.0"/>
        </c:scaling>
        <c:delete val="0"/>
        <c:axPos val="l"/>
        <c:majorGridlines/>
        <c:numFmt formatCode="General" sourceLinked="1"/>
        <c:majorTickMark val="out"/>
        <c:minorTickMark val="none"/>
        <c:tickLblPos val="nextTo"/>
        <c:spPr>
          <a:solidFill>
            <a:srgbClr val="000000"/>
          </a:solidFill>
          <a:ln>
            <a:solidFill>
              <a:srgbClr val="FFFFFF"/>
            </a:solidFill>
          </a:ln>
        </c:spPr>
        <c:txPr>
          <a:bodyPr/>
          <a:lstStyle/>
          <a:p>
            <a:pPr>
              <a:defRPr>
                <a:ln>
                  <a:solidFill>
                    <a:srgbClr val="FFFFFF"/>
                  </a:solidFill>
                </a:ln>
                <a:solidFill>
                  <a:srgbClr val="FFFFFF"/>
                </a:solidFill>
              </a:defRPr>
            </a:pPr>
            <a:endParaRPr lang="en-US"/>
          </a:p>
        </c:txPr>
        <c:crossAx val="-2066323208"/>
        <c:crosses val="autoZero"/>
        <c:crossBetween val="between"/>
      </c:valAx>
      <c:spPr>
        <a:solidFill>
          <a:srgbClr val="000000"/>
        </a:solidFill>
      </c:spPr>
    </c:plotArea>
    <c:plotVisOnly val="1"/>
    <c:dispBlanksAs val="gap"/>
    <c:showDLblsOverMax val="0"/>
  </c:chart>
  <c:spPr>
    <a:solidFill>
      <a:srgbClr val="000000"/>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73F74-FE0E-1842-BDC5-15C92535075C}"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49767-719B-D84D-884D-766089C360F0}" type="slidenum">
              <a:rPr lang="en-US" smtClean="0"/>
              <a:t>‹#›</a:t>
            </a:fld>
            <a:endParaRPr lang="en-US"/>
          </a:p>
        </p:txBody>
      </p:sp>
    </p:spTree>
    <p:extLst>
      <p:ext uri="{BB962C8B-B14F-4D97-AF65-F5344CB8AC3E}">
        <p14:creationId xmlns:p14="http://schemas.microsoft.com/office/powerpoint/2010/main" val="4928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t>1</a:t>
            </a:fld>
            <a:endParaRPr lang="en-US"/>
          </a:p>
        </p:txBody>
      </p:sp>
    </p:spTree>
    <p:extLst>
      <p:ext uri="{BB962C8B-B14F-4D97-AF65-F5344CB8AC3E}">
        <p14:creationId xmlns:p14="http://schemas.microsoft.com/office/powerpoint/2010/main" val="191584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one thing for someone to say what's</a:t>
            </a:r>
            <a:r>
              <a:rPr lang="en-US" baseline="0" dirty="0" smtClean="0"/>
              <a:t> clearly architecturally possible, and it's another to show a video of specific software being compromised or security software being bypassed."</a:t>
            </a:r>
            <a:endParaRPr lang="en-US" dirty="0" smtClean="0"/>
          </a:p>
          <a:p>
            <a:endParaRPr lang="en-US" dirty="0" smtClean="0"/>
          </a:p>
          <a:p>
            <a:r>
              <a:rPr lang="en-US" dirty="0" smtClean="0"/>
              <a:t>http://2.bp.blogspot.com/-</a:t>
            </a:r>
            <a:r>
              <a:rPr lang="en-US" dirty="0" err="1" smtClean="0"/>
              <a:t>BtStmGpZOts</a:t>
            </a:r>
            <a:r>
              <a:rPr lang="en-US" dirty="0" smtClean="0"/>
              <a:t>/</a:t>
            </a:r>
            <a:r>
              <a:rPr lang="en-US" dirty="0" err="1" smtClean="0"/>
              <a:t>TsCIMLUXvwI</a:t>
            </a:r>
            <a:r>
              <a:rPr lang="en-US" dirty="0" smtClean="0"/>
              <a:t>/</a:t>
            </a:r>
            <a:r>
              <a:rPr lang="en-US" dirty="0" err="1" smtClean="0"/>
              <a:t>AAAAAAAACAc</a:t>
            </a:r>
            <a:r>
              <a:rPr lang="en-US" dirty="0" smtClean="0"/>
              <a:t>/N19iHf_pGms/s1600/</a:t>
            </a:r>
            <a:r>
              <a:rPr lang="en-US" dirty="0" err="1" smtClean="0"/>
              <a:t>hands_twiddling_thumbs_fast_lg_nwm.gif</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11</a:t>
            </a:fld>
            <a:endParaRPr lang="en-US"/>
          </a:p>
        </p:txBody>
      </p:sp>
    </p:spTree>
    <p:extLst>
      <p:ext uri="{BB962C8B-B14F-4D97-AF65-F5344CB8AC3E}">
        <p14:creationId xmlns:p14="http://schemas.microsoft.com/office/powerpoint/2010/main" val="39909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peteandgerrys.com</a:t>
            </a:r>
            <a:r>
              <a:rPr lang="en-US" dirty="0" smtClean="0"/>
              <a:t>/tag/</a:t>
            </a:r>
            <a:r>
              <a:rPr lang="en-US" dirty="0" err="1" smtClean="0"/>
              <a:t>pete</a:t>
            </a:r>
            <a:r>
              <a:rPr lang="en-US" dirty="0" smtClean="0"/>
              <a:t>-</a:t>
            </a:r>
            <a:r>
              <a:rPr lang="en-US" dirty="0" err="1" smtClean="0"/>
              <a:t>gerrys</a:t>
            </a:r>
            <a:r>
              <a:rPr lang="en-US" dirty="0" smtClean="0"/>
              <a:t>-heirloom-eggs/</a:t>
            </a:r>
          </a:p>
          <a:p>
            <a:r>
              <a:rPr lang="en-US" dirty="0" smtClean="0"/>
              <a:t>http://</a:t>
            </a:r>
            <a:r>
              <a:rPr lang="en-US" dirty="0" err="1" smtClean="0"/>
              <a:t>peteandgerrys.com</a:t>
            </a:r>
            <a:r>
              <a:rPr lang="en-US" dirty="0" smtClean="0"/>
              <a:t>/</a:t>
            </a:r>
            <a:r>
              <a:rPr lang="en-US" dirty="0" err="1" smtClean="0"/>
              <a:t>wp</a:t>
            </a:r>
            <a:r>
              <a:rPr lang="en-US" dirty="0" smtClean="0"/>
              <a:t>-content/uploads/2012/04/Combo-in-</a:t>
            </a:r>
            <a:r>
              <a:rPr lang="en-US" dirty="0" err="1" smtClean="0"/>
              <a:t>Basket.jpg</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12</a:t>
            </a:fld>
            <a:endParaRPr lang="en-US"/>
          </a:p>
        </p:txBody>
      </p:sp>
    </p:spTree>
    <p:extLst>
      <p:ext uri="{BB962C8B-B14F-4D97-AF65-F5344CB8AC3E}">
        <p14:creationId xmlns:p14="http://schemas.microsoft.com/office/powerpoint/2010/main" val="111202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people like us, who work entirely by</a:t>
            </a:r>
            <a:r>
              <a:rPr lang="en-US" baseline="0" dirty="0" smtClean="0"/>
              <a:t> building upon unclassified sources, this was great, because it provided very important publicly citable evidence that we could point to of a threat actor with intent to attack at this level.”</a:t>
            </a:r>
          </a:p>
          <a:p>
            <a:endParaRPr lang="en-US" baseline="0" dirty="0" smtClean="0"/>
          </a:p>
          <a:p>
            <a:r>
              <a:rPr lang="en-US" baseline="0" dirty="0" smtClean="0"/>
              <a:t>“The next data about a threat actor did not make me as happy. One of the documents Snowden leaked was a catalog of US offensive capabilities, which included placing implants in the BIOS. Now that exposure is theoretically great for us. NO ONE can ever argue with us again that BIOS level attackers are realistic. And as damaging as that revelation might be to US national security, I would say that it was by far more damaging to world security. What it meant was that every tom, dick, and harry at every intelligence agency in every country in the world now knows unequivocally that it is possible to attack at the BIOS level. If they ever had any doubts that such things could be </a:t>
            </a:r>
            <a:r>
              <a:rPr lang="en-US" baseline="0" dirty="0" err="1" smtClean="0"/>
              <a:t>weaponized</a:t>
            </a:r>
            <a:r>
              <a:rPr lang="en-US" baseline="0" dirty="0" smtClean="0"/>
              <a:t>, those doubts were erased. And in my mind I see all the intelligence agencies of the world going to their bosses with that document in hand saying “I can totally build these capabilities for you. I just need a budget plus up” </a:t>
            </a:r>
            <a:r>
              <a:rPr lang="en-US" baseline="0" dirty="0" smtClean="0">
                <a:sym typeface="Wingdings"/>
              </a:rPr>
              <a:t></a:t>
            </a:r>
            <a:r>
              <a:rPr lang="en-US" baseline="0" dirty="0" smtClean="0"/>
              <a:t>.  A final point: </a:t>
            </a:r>
            <a:r>
              <a:rPr lang="en-US" baseline="0" dirty="0" err="1" smtClean="0"/>
              <a:t>Stuxnet</a:t>
            </a:r>
            <a:r>
              <a:rPr lang="en-US" baseline="0" dirty="0" smtClean="0"/>
              <a:t> was the face that launched a thousand ships for SCADA and ICS defense. But unfortunately we haven’t seen the same response for caring about the x86 firmware that’s in our personal and enterprise computers. It’s unfortunate, but I feel like people are not going to learn their lesson until they get owned. Hard.”</a:t>
            </a:r>
          </a:p>
          <a:p>
            <a:endParaRPr lang="en-US" baseline="0" dirty="0" smtClean="0"/>
          </a:p>
          <a:p>
            <a:r>
              <a:rPr lang="en-US" baseline="0" dirty="0" smtClean="0"/>
              <a:t>“And for this reference I’m loath to cite it, because they didn’t really provide any actual proof. But in an interview </a:t>
            </a:r>
            <a:r>
              <a:rPr lang="en-US" baseline="0" dirty="0" err="1" smtClean="0"/>
              <a:t>CrowdStrike</a:t>
            </a:r>
            <a:r>
              <a:rPr lang="en-US" baseline="0" dirty="0" smtClean="0"/>
              <a:t> stated that they had seen what they considered to be </a:t>
            </a:r>
            <a:r>
              <a:rPr lang="en-US" baseline="0" dirty="0" err="1" smtClean="0"/>
              <a:t>russian</a:t>
            </a:r>
            <a:r>
              <a:rPr lang="en-US" baseline="0" dirty="0" smtClean="0"/>
              <a:t> actors collecting information about what BIOS versions the systems they had infected were running. They didn’t say they had seen actual BIOS infection, so it might be a capability not yet deployed, not possible to be spotted during deployment, or it might just laying the ground work for an aspirational capability. I don’t really know</a:t>
            </a:r>
            <a:endParaRPr lang="en-US" dirty="0"/>
          </a:p>
        </p:txBody>
      </p:sp>
      <p:sp>
        <p:nvSpPr>
          <p:cNvPr id="4" name="Slide Number Placeholder 3"/>
          <p:cNvSpPr>
            <a:spLocks noGrp="1"/>
          </p:cNvSpPr>
          <p:nvPr>
            <p:ph type="sldNum" sz="quarter" idx="10"/>
          </p:nvPr>
        </p:nvSpPr>
        <p:spPr/>
        <p:txBody>
          <a:bodyPr/>
          <a:lstStyle/>
          <a:p>
            <a:fld id="{FAEAFF65-33F3-0044-A202-8FFFFAC13E2D}" type="slidenum">
              <a:rPr lang="en-US" smtClean="0"/>
              <a:t>17</a:t>
            </a:fld>
            <a:endParaRPr lang="en-US"/>
          </a:p>
        </p:txBody>
      </p:sp>
    </p:spTree>
    <p:extLst>
      <p:ext uri="{BB962C8B-B14F-4D97-AF65-F5344CB8AC3E}">
        <p14:creationId xmlns:p14="http://schemas.microsoft.com/office/powerpoint/2010/main" val="5537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Criteria: everything that could allow for code execution before a VMM starts, excluding VMM </a:t>
            </a:r>
            <a:r>
              <a:rPr lang="en-US" dirty="0" err="1" smtClean="0"/>
              <a:t>vulns</a:t>
            </a:r>
            <a:r>
              <a:rPr lang="en-US" dirty="0" smtClean="0"/>
              <a:t> and traditional</a:t>
            </a:r>
            <a:r>
              <a:rPr lang="en-US" baseline="0" dirty="0" smtClean="0"/>
              <a:t> MBR/VBM/GPT </a:t>
            </a:r>
            <a:r>
              <a:rPr lang="en-US" baseline="0" dirty="0" err="1" smtClean="0"/>
              <a:t>bootkitting</a:t>
            </a:r>
            <a:endParaRPr lang="en-US" baseline="0" dirty="0" smtClean="0"/>
          </a:p>
          <a:p>
            <a:endParaRPr lang="en-US" baseline="0" dirty="0" smtClean="0"/>
          </a:p>
          <a:p>
            <a:r>
              <a:rPr lang="en-US" baseline="0" dirty="0" smtClean="0"/>
              <a:t>Voice track: I took out all the Virtualization/</a:t>
            </a:r>
            <a:r>
              <a:rPr lang="en-US" baseline="0" dirty="0" err="1" smtClean="0"/>
              <a:t>Bootkit</a:t>
            </a:r>
            <a:r>
              <a:rPr lang="en-US" baseline="0" dirty="0" smtClean="0"/>
              <a:t> attacks</a:t>
            </a:r>
            <a:endParaRPr lang="en-US" dirty="0"/>
          </a:p>
        </p:txBody>
      </p:sp>
      <p:sp>
        <p:nvSpPr>
          <p:cNvPr id="4" name="Slide Number Placeholder 3"/>
          <p:cNvSpPr>
            <a:spLocks noGrp="1"/>
          </p:cNvSpPr>
          <p:nvPr>
            <p:ph type="sldNum" sz="quarter" idx="10"/>
          </p:nvPr>
        </p:nvSpPr>
        <p:spPr/>
        <p:txBody>
          <a:bodyPr/>
          <a:lstStyle/>
          <a:p>
            <a:fld id="{FAEAFF65-33F3-0044-A202-8FFFFAC13E2D}"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94889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being, it’s actually growing pretty significantly</a:t>
            </a:r>
            <a:endParaRPr lang="en-US" dirty="0"/>
          </a:p>
        </p:txBody>
      </p:sp>
      <p:sp>
        <p:nvSpPr>
          <p:cNvPr id="4" name="Slide Number Placeholder 3"/>
          <p:cNvSpPr>
            <a:spLocks noGrp="1"/>
          </p:cNvSpPr>
          <p:nvPr>
            <p:ph type="sldNum" sz="quarter" idx="10"/>
          </p:nvPr>
        </p:nvSpPr>
        <p:spPr/>
        <p:txBody>
          <a:bodyPr/>
          <a:lstStyle/>
          <a:p>
            <a:fld id="{FAEAFF65-33F3-0044-A202-8FFFFAC13E2D}"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4266859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www.character-shop.com</a:t>
            </a:r>
            <a:r>
              <a:rPr lang="en-US" dirty="0" smtClean="0"/>
              <a:t>/</a:t>
            </a:r>
            <a:r>
              <a:rPr lang="en-US" dirty="0" err="1" smtClean="0"/>
              <a:t>tcslargescale</a:t>
            </a:r>
            <a:r>
              <a:rPr lang="en-US" dirty="0" smtClean="0"/>
              <a:t>/alien%20queen/aliens-</a:t>
            </a:r>
            <a:r>
              <a:rPr lang="en-US" dirty="0" err="1" smtClean="0"/>
              <a:t>ripley</a:t>
            </a:r>
            <a:r>
              <a:rPr lang="en-US" dirty="0" smtClean="0"/>
              <a:t>-alien-</a:t>
            </a:r>
            <a:r>
              <a:rPr lang="en-US" dirty="0" err="1" smtClean="0"/>
              <a:t>queen.jpg</a:t>
            </a:r>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t>24</a:t>
            </a:fld>
            <a:endParaRPr lang="en-US"/>
          </a:p>
        </p:txBody>
      </p:sp>
    </p:spTree>
    <p:extLst>
      <p:ext uri="{BB962C8B-B14F-4D97-AF65-F5344CB8AC3E}">
        <p14:creationId xmlns:p14="http://schemas.microsoft.com/office/powerpoint/2010/main" val="196641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4</a:t>
            </a:fld>
            <a:endParaRPr lang="en-US"/>
          </a:p>
        </p:txBody>
      </p:sp>
    </p:spTree>
    <p:extLst>
      <p:ext uri="{BB962C8B-B14F-4D97-AF65-F5344CB8AC3E}">
        <p14:creationId xmlns:p14="http://schemas.microsoft.com/office/powerpoint/2010/main" val="86607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icons.iconarchive.com</a:t>
            </a:r>
            <a:r>
              <a:rPr lang="en-US" dirty="0" smtClean="0"/>
              <a:t>/icons/</a:t>
            </a:r>
            <a:r>
              <a:rPr lang="en-US" dirty="0" err="1" smtClean="0"/>
              <a:t>hopstarter</a:t>
            </a:r>
            <a:r>
              <a:rPr lang="en-US" dirty="0" smtClean="0"/>
              <a:t>/malware/icons-390.jpg</a:t>
            </a:r>
          </a:p>
          <a:p>
            <a:r>
              <a:rPr lang="en-US" dirty="0" smtClean="0"/>
              <a:t>http://</a:t>
            </a:r>
            <a:r>
              <a:rPr lang="en-US" dirty="0" err="1" smtClean="0"/>
              <a:t>www.iconarchive.com</a:t>
            </a:r>
            <a:r>
              <a:rPr lang="en-US" dirty="0" smtClean="0"/>
              <a:t>/show/windows-8-icons-by-icons8/Security-Security-Checked-</a:t>
            </a:r>
            <a:r>
              <a:rPr lang="en-US" dirty="0" err="1" smtClean="0"/>
              <a:t>icon.html</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5</a:t>
            </a:fld>
            <a:endParaRPr lang="en-US"/>
          </a:p>
        </p:txBody>
      </p:sp>
    </p:spTree>
    <p:extLst>
      <p:ext uri="{BB962C8B-B14F-4D97-AF65-F5344CB8AC3E}">
        <p14:creationId xmlns:p14="http://schemas.microsoft.com/office/powerpoint/2010/main" val="86607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is, people understand how to recover</a:t>
            </a:r>
            <a:r>
              <a:rPr lang="en-US" baseline="0" dirty="0" smtClean="0"/>
              <a:t> from other problems. They wipe/replace the hard drive and reinstall software. They don't know how to recover from firmware attacks.</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6</a:t>
            </a:fld>
            <a:endParaRPr lang="en-US"/>
          </a:p>
        </p:txBody>
      </p:sp>
    </p:spTree>
    <p:extLst>
      <p:ext uri="{BB962C8B-B14F-4D97-AF65-F5344CB8AC3E}">
        <p14:creationId xmlns:p14="http://schemas.microsoft.com/office/powerpoint/2010/main" val="290070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best possible case, where the BIOS is exposed for easy </a:t>
            </a:r>
            <a:r>
              <a:rPr lang="en-US" dirty="0" err="1" smtClean="0"/>
              <a:t>reflash</a:t>
            </a:r>
            <a:r>
              <a:rPr lang="en-US" dirty="0" smtClean="0"/>
              <a:t>.</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7</a:t>
            </a:fld>
            <a:endParaRPr lang="en-US"/>
          </a:p>
        </p:txBody>
      </p:sp>
    </p:spTree>
    <p:extLst>
      <p:ext uri="{BB962C8B-B14F-4D97-AF65-F5344CB8AC3E}">
        <p14:creationId xmlns:p14="http://schemas.microsoft.com/office/powerpoint/2010/main" val="142066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2B9CC9-78D5-46CB-8F3D-57E1F4F28C1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www.wickes.co.uk</a:t>
            </a:r>
            <a:r>
              <a:rPr lang="en-US" dirty="0" smtClean="0"/>
              <a:t>/content/</a:t>
            </a:r>
            <a:r>
              <a:rPr lang="en-US" dirty="0" err="1" smtClean="0"/>
              <a:t>ebiz</a:t>
            </a:r>
            <a:r>
              <a:rPr lang="en-US" dirty="0" smtClean="0"/>
              <a:t>/</a:t>
            </a:r>
            <a:r>
              <a:rPr lang="en-US" dirty="0" err="1" smtClean="0"/>
              <a:t>wickes</a:t>
            </a:r>
            <a:r>
              <a:rPr lang="en-US" dirty="0" smtClean="0"/>
              <a:t>/</a:t>
            </a:r>
            <a:r>
              <a:rPr lang="en-US" dirty="0" err="1" smtClean="0"/>
              <a:t>invt</a:t>
            </a:r>
            <a:r>
              <a:rPr lang="en-US" dirty="0" smtClean="0"/>
              <a:t>/213633/Facing-</a:t>
            </a:r>
            <a:r>
              <a:rPr lang="en-US" dirty="0" err="1" smtClean="0"/>
              <a:t>Brick_large.jpg</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9</a:t>
            </a:fld>
            <a:endParaRPr lang="en-US"/>
          </a:p>
        </p:txBody>
      </p:sp>
    </p:spTree>
    <p:extLst>
      <p:ext uri="{BB962C8B-B14F-4D97-AF65-F5344CB8AC3E}">
        <p14:creationId xmlns:p14="http://schemas.microsoft.com/office/powerpoint/2010/main" val="40280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www.veryicon.com</a:t>
            </a:r>
            <a:r>
              <a:rPr lang="en-US" dirty="0" smtClean="0"/>
              <a:t>/icons/system/</a:t>
            </a:r>
            <a:r>
              <a:rPr lang="en-US" dirty="0" err="1" smtClean="0"/>
              <a:t>agua</a:t>
            </a:r>
            <a:r>
              <a:rPr lang="en-US" dirty="0" smtClean="0"/>
              <a:t>-stacks/evil-</a:t>
            </a:r>
            <a:r>
              <a:rPr lang="en-US" dirty="0" err="1" smtClean="0"/>
              <a:t>stack.html</a:t>
            </a:r>
            <a:endParaRPr lang="en-US" dirty="0" smtClean="0"/>
          </a:p>
          <a:p>
            <a:r>
              <a:rPr lang="en-US" dirty="0" smtClean="0"/>
              <a:t>https://cdn1.iconfinder.com/data/icons/Gifts/512/box1.png</a:t>
            </a:r>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10</a:t>
            </a:fld>
            <a:endParaRPr lang="en-US"/>
          </a:p>
        </p:txBody>
      </p:sp>
    </p:spTree>
    <p:extLst>
      <p:ext uri="{BB962C8B-B14F-4D97-AF65-F5344CB8AC3E}">
        <p14:creationId xmlns:p14="http://schemas.microsoft.com/office/powerpoint/2010/main" val="19066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3005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3054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14394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15332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501801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02171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94158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white">
                  <a:tint val="75000"/>
                </a:prstClr>
              </a:solidFill>
              <a:latin typeface="Calibri"/>
            </a:endParaRPr>
          </a:p>
        </p:txBody>
      </p:sp>
      <p:sp>
        <p:nvSpPr>
          <p:cNvPr id="9" name="Slide Number Placeholder 8"/>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24150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white">
                  <a:tint val="75000"/>
                </a:prstClr>
              </a:solidFill>
              <a:latin typeface="Calibri"/>
            </a:endParaRPr>
          </a:p>
        </p:txBody>
      </p:sp>
      <p:sp>
        <p:nvSpPr>
          <p:cNvPr id="5" name="Slide Number Placeholder 4"/>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80162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white">
                  <a:tint val="75000"/>
                </a:prstClr>
              </a:solidFill>
              <a:latin typeface="Calibri"/>
            </a:endParaRPr>
          </a:p>
        </p:txBody>
      </p:sp>
      <p:sp>
        <p:nvSpPr>
          <p:cNvPr id="4" name="Slide Number Placeholder 3"/>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079709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9043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3179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87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876573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0253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3993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8178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8459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3892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8105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4185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992037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4637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pic>
        <p:nvPicPr>
          <p:cNvPr id="9" name="Picture 8"/>
          <p:cNvPicPr>
            <a:picLocks noChangeAspect="1"/>
          </p:cNvPicPr>
          <p:nvPr userDrawn="1"/>
        </p:nvPicPr>
        <p:blipFill>
          <a:blip r:embed="rId13">
            <a:lum bright="70000" contrast="-70000"/>
            <a:alphaModFix amt="0"/>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13">
            <a:lum bright="70000" contrast="-70000"/>
            <a:alphaModFix amt="10000"/>
          </a:blip>
          <a:stretch>
            <a:fillRect/>
          </a:stretch>
        </p:blipFill>
        <p:spPr>
          <a:xfrm>
            <a:off x="0" y="0"/>
            <a:ext cx="9144000" cy="6858000"/>
          </a:xfrm>
          <a:prstGeom prst="rect">
            <a:avLst/>
          </a:prstGeom>
        </p:spPr>
      </p:pic>
    </p:spTree>
    <p:extLst>
      <p:ext uri="{BB962C8B-B14F-4D97-AF65-F5344CB8AC3E}">
        <p14:creationId xmlns:p14="http://schemas.microsoft.com/office/powerpoint/2010/main" val="181631163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webroot.com/blog/2011/09/13/mebromi-the-first-bios-rootkit-in-the-wild/" TargetMode="Externa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ytimes.com/2015/01/19/world/asia/nsa-tapped-into-north-korean-networks-before-sony-attack-officials-sa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hyperlink" Target="http://www.nosuchcon.org/talks/D2_01_Butterworth_BIOS_Chronomancy.pdf" TargetMode="External"/><Relationship Id="rId4" Type="http://schemas.openxmlformats.org/officeDocument/2006/relationships/hyperlink" Target="http://dl.acm.org/citation.cfm?id=2516714" TargetMode="External"/><Relationship Id="rId5" Type="http://schemas.openxmlformats.org/officeDocument/2006/relationships/hyperlink" Target="http://blackhat.com/us-13/briefings.html%23Bulygin" TargetMode="External"/><Relationship Id="rId6" Type="http://schemas.openxmlformats.org/officeDocument/2006/relationships/hyperlink" Target="https://cansecwest.com/slides/2014/AllYourBoot_csw14-mitre-final.pdf" TargetMode="External"/><Relationship Id="rId7" Type="http://schemas.openxmlformats.org/officeDocument/2006/relationships/hyperlink" Target="http://www.kb.cert.org/vuls/id/758382" TargetMode="External"/><Relationship Id="rId8" Type="http://schemas.openxmlformats.org/officeDocument/2006/relationships/hyperlink" Target="https://cansecwest.com/slides/2014/AllYourBoot_csw14-intel-final.pdf" TargetMode="External"/><Relationship Id="rId1" Type="http://schemas.openxmlformats.org/officeDocument/2006/relationships/slideLayout" Target="../slideLayouts/slideLayout13.xml"/><Relationship Id="rId2" Type="http://schemas.openxmlformats.org/officeDocument/2006/relationships/hyperlink" Target="http://cansecwest.com/slides/2013/Evil%20Maid%20Just%20Got%20Angrier.pdf"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www.kb.cert.org/vuls/id/552286" TargetMode="External"/><Relationship Id="rId12" Type="http://schemas.openxmlformats.org/officeDocument/2006/relationships/hyperlink" Target="http://timeglider.com/timeline/5ca2daa6078caaf4" TargetMode="External"/><Relationship Id="rId1" Type="http://schemas.openxmlformats.org/officeDocument/2006/relationships/slideLayout" Target="../slideLayouts/slideLayout13.xml"/><Relationship Id="rId2" Type="http://schemas.openxmlformats.org/officeDocument/2006/relationships/hyperlink" Target="http://www.kb.cert.org/vuls/id/758382" TargetMode="External"/><Relationship Id="rId3" Type="http://schemas.openxmlformats.org/officeDocument/2006/relationships/hyperlink" Target="http://www.kb.cert.org/vuls/id/912156" TargetMode="External"/><Relationship Id="rId4" Type="http://schemas.openxmlformats.org/officeDocument/2006/relationships/hyperlink" Target="http://www.kb.cert.org/vuls/id/255726" TargetMode="External"/><Relationship Id="rId5" Type="http://schemas.openxmlformats.org/officeDocument/2006/relationships/hyperlink" Target="https://media.blackhat.com/bh-us-12/Briefings/Loukas_K/BH_US_12_LoukasK_De_Mysteriis_Dom_Jobsivs_Slides.pdf" TargetMode="External"/><Relationship Id="rId6" Type="http://schemas.openxmlformats.org/officeDocument/2006/relationships/hyperlink" Target="https://trmm.net/Thunderstrike_31c3" TargetMode="External"/><Relationship Id="rId7" Type="http://schemas.openxmlformats.org/officeDocument/2006/relationships/hyperlink" Target="https://frab.cccv.de/system/attachments/2565/original/speed_racer_whitepaper.pdf" TargetMode="External"/><Relationship Id="rId8" Type="http://schemas.openxmlformats.org/officeDocument/2006/relationships/hyperlink" Target="https://www.blackhat.com/docs/us-14/materials/us-14-Kallenberg-Extreme-Privilege-Escalation-On-Windows8-UEFI-Systems.pdf" TargetMode="External"/><Relationship Id="rId9" Type="http://schemas.openxmlformats.org/officeDocument/2006/relationships/hyperlink" Target="http://www.kb.cert.org/vuls/id/766164" TargetMode="External"/><Relationship Id="rId10" Type="http://schemas.openxmlformats.org/officeDocument/2006/relationships/hyperlink" Target="https://frab.cccv.de/system/attachments/2566/original/venamis_whitepaper.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bsnews.com/news/nsa-speaks-out-on-snowden-spying/" TargetMode="External"/><Relationship Id="rId4" Type="http://schemas.openxmlformats.org/officeDocument/2006/relationships/hyperlink" Target="https://www.youtube.com/watch?v=vILAlhwUgIU" TargetMode="External"/><Relationship Id="rId5" Type="http://schemas.openxmlformats.org/officeDocument/2006/relationships/hyperlink" Target="http://threatpost.com/u-s-gas-oil-companies-targeted-in-espionage-campaigns/103777" TargetMode="External"/><Relationship Id="rId6" Type="http://schemas.openxmlformats.org/officeDocument/2006/relationships/hyperlink" Target="https://www.defcon.org/images/defcon-22/dc-22-presentations/Bulygin-Bazhaniul-Furtak-Loucaides/DEFCON-22-Bulygin-Bazhaniul-Furtak-Loucaides-Summary-of-attacks-against-BIOS-UPDATED.pdf" TargetMode="External"/><Relationship Id="rId1" Type="http://schemas.openxmlformats.org/officeDocument/2006/relationships/slideLayout" Target="../slideLayouts/slideLayout13.xml"/><Relationship Id="rId2" Type="http://schemas.openxmlformats.org/officeDocument/2006/relationships/hyperlink" Target="http://www.webroot.com/blog/2011/09/13/mebromi-the-first-bios-rootkit-in-the-wil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OpenSecurityTraining.info/IntermediateX86.html" TargetMode="External"/><Relationship Id="rId4" Type="http://schemas.openxmlformats.org/officeDocument/2006/relationships/hyperlink" Target="http://opensecuritytraining.info/IntroductionToReverseEngineering.html" TargetMode="External"/><Relationship Id="rId5" Type="http://schemas.openxmlformats.org/officeDocument/2006/relationships/hyperlink" Target="http://OpenSecurityTraining.info/LifeOfBinaries.html" TargetMode="External"/><Relationship Id="rId6" Type="http://schemas.openxmlformats.org/officeDocument/2006/relationships/hyperlink" Target="http://OpenSecurityTraining.info/Exploits1.html" TargetMode="External"/><Relationship Id="rId1" Type="http://schemas.openxmlformats.org/officeDocument/2006/relationships/slideLayout" Target="../slideLayouts/slideLayout2.xml"/><Relationship Id="rId2" Type="http://schemas.openxmlformats.org/officeDocument/2006/relationships/hyperlink" Target="http://OpenSecurityTraining.info/IntroX86.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CIH_(computer_virus"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Motivation</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40787150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0805" y="1543765"/>
            <a:ext cx="2499753" cy="461665"/>
          </a:xfrm>
          <a:prstGeom prst="rect">
            <a:avLst/>
          </a:prstGeom>
          <a:noFill/>
        </p:spPr>
        <p:txBody>
          <a:bodyPr wrap="none" rtlCol="0">
            <a:spAutoFit/>
          </a:bodyPr>
          <a:lstStyle/>
          <a:p>
            <a:r>
              <a:rPr lang="en-US" sz="2400" dirty="0" smtClean="0"/>
              <a:t>Infect Boot Loader</a:t>
            </a:r>
            <a:endParaRPr lang="en-US" sz="2400" dirty="0"/>
          </a:p>
        </p:txBody>
      </p:sp>
      <p:sp>
        <p:nvSpPr>
          <p:cNvPr id="5" name="TextBox 4"/>
          <p:cNvSpPr txBox="1"/>
          <p:nvPr/>
        </p:nvSpPr>
        <p:spPr>
          <a:xfrm>
            <a:off x="4755154" y="3146383"/>
            <a:ext cx="1318991" cy="461665"/>
          </a:xfrm>
          <a:prstGeom prst="rect">
            <a:avLst/>
          </a:prstGeom>
          <a:noFill/>
        </p:spPr>
        <p:txBody>
          <a:bodyPr wrap="none" rtlCol="0">
            <a:spAutoFit/>
          </a:bodyPr>
          <a:lstStyle/>
          <a:p>
            <a:r>
              <a:rPr lang="en-US" sz="2400" dirty="0" smtClean="0"/>
              <a:t>Infect OS</a:t>
            </a:r>
            <a:endParaRPr lang="en-US" sz="24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3" name="Rounded Rectangle 12"/>
          <p:cNvSpPr/>
          <p:nvPr/>
        </p:nvSpPr>
        <p:spPr>
          <a:xfrm>
            <a:off x="6519334" y="593902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71175" y="4599049"/>
            <a:ext cx="2509972" cy="461665"/>
          </a:xfrm>
          <a:prstGeom prst="rect">
            <a:avLst/>
          </a:prstGeom>
          <a:noFill/>
        </p:spPr>
        <p:txBody>
          <a:bodyPr wrap="none" rtlCol="0">
            <a:spAutoFit/>
          </a:bodyPr>
          <a:lstStyle/>
          <a:p>
            <a:pPr algn="r"/>
            <a:r>
              <a:rPr lang="en-US" sz="2400" dirty="0" smtClean="0"/>
              <a:t>Infect Applications</a:t>
            </a:r>
            <a:endParaRPr lang="en-US" sz="2400" dirty="0"/>
          </a:p>
        </p:txBody>
      </p:sp>
      <p:sp>
        <p:nvSpPr>
          <p:cNvPr id="19" name="Rounded Rectangle 18"/>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OS</a:t>
            </a:r>
          </a:p>
        </p:txBody>
      </p:sp>
      <p:sp>
        <p:nvSpPr>
          <p:cNvPr id="20" name="TextBox 19"/>
          <p:cNvSpPr txBox="1"/>
          <p:nvPr/>
        </p:nvSpPr>
        <p:spPr>
          <a:xfrm>
            <a:off x="4055949" y="6126730"/>
            <a:ext cx="2463385" cy="461665"/>
          </a:xfrm>
          <a:prstGeom prst="rect">
            <a:avLst/>
          </a:prstGeom>
          <a:noFill/>
        </p:spPr>
        <p:txBody>
          <a:bodyPr wrap="none" rtlCol="0">
            <a:spAutoFit/>
          </a:bodyPr>
          <a:lstStyle/>
          <a:p>
            <a:pPr algn="r"/>
            <a:r>
              <a:rPr lang="en-US" sz="2400" dirty="0" smtClean="0"/>
              <a:t>Steal useful things</a:t>
            </a:r>
            <a:endParaRPr lang="en-US" sz="2400" dirty="0"/>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sp>
        <p:nvSpPr>
          <p:cNvPr id="4" name="TextBox 3"/>
          <p:cNvSpPr txBox="1"/>
          <p:nvPr/>
        </p:nvSpPr>
        <p:spPr>
          <a:xfrm>
            <a:off x="388507" y="5156516"/>
            <a:ext cx="4051905" cy="1354217"/>
          </a:xfrm>
          <a:prstGeom prst="rect">
            <a:avLst/>
          </a:prstGeom>
          <a:noFill/>
        </p:spPr>
        <p:txBody>
          <a:bodyPr wrap="square" rtlCol="0">
            <a:spAutoFit/>
          </a:bodyPr>
          <a:lstStyle/>
          <a:p>
            <a:r>
              <a:rPr lang="en-US" sz="1600" b="1" dirty="0" smtClean="0"/>
              <a:t>This attack was seen in China in 2011 in the </a:t>
            </a:r>
            <a:r>
              <a:rPr lang="en-US" sz="1600" b="1" dirty="0" err="1" smtClean="0"/>
              <a:t>Mebromi</a:t>
            </a:r>
            <a:r>
              <a:rPr lang="en-US" sz="1600" b="1" dirty="0" smtClean="0"/>
              <a:t> malware.</a:t>
            </a:r>
            <a:endParaRPr lang="en-US" sz="1600" dirty="0"/>
          </a:p>
          <a:p>
            <a:r>
              <a:rPr lang="en-US" sz="1600" dirty="0">
                <a:hlinkClick r:id="rId3"/>
              </a:rPr>
              <a:t>http://www.webroot.com/blog/2011/09/13/mebromi-the-first-bios-rootkit-in-the-wild</a:t>
            </a:r>
            <a:r>
              <a:rPr lang="en-US" sz="1600" dirty="0" smtClean="0">
                <a:hlinkClick r:id="rId3"/>
              </a:rPr>
              <a:t>/</a:t>
            </a:r>
            <a:endParaRPr lang="en-US" sz="1600" dirty="0" smtClean="0"/>
          </a:p>
          <a:p>
            <a:endParaRPr lang="en-US" sz="1600" dirty="0" smtClean="0"/>
          </a:p>
        </p:txBody>
      </p:sp>
      <p:pic>
        <p:nvPicPr>
          <p:cNvPr id="6" name="Picture 5"/>
          <p:cNvPicPr>
            <a:picLocks noChangeAspect="1"/>
          </p:cNvPicPr>
          <p:nvPr/>
        </p:nvPicPr>
        <p:blipFill>
          <a:blip r:embed="rId4"/>
          <a:stretch>
            <a:fillRect/>
          </a:stretch>
        </p:blipFill>
        <p:spPr>
          <a:xfrm>
            <a:off x="1660108" y="955523"/>
            <a:ext cx="995071" cy="1065519"/>
          </a:xfrm>
          <a:prstGeom prst="rect">
            <a:avLst/>
          </a:prstGeom>
        </p:spPr>
      </p:pic>
      <p:pic>
        <p:nvPicPr>
          <p:cNvPr id="23" name="Picture 22"/>
          <p:cNvPicPr>
            <a:picLocks noChangeAspect="1"/>
          </p:cNvPicPr>
          <p:nvPr/>
        </p:nvPicPr>
        <p:blipFill>
          <a:blip r:embed="rId4"/>
          <a:stretch>
            <a:fillRect/>
          </a:stretch>
        </p:blipFill>
        <p:spPr>
          <a:xfrm>
            <a:off x="3386076" y="2149252"/>
            <a:ext cx="995071" cy="1065519"/>
          </a:xfrm>
          <a:prstGeom prst="rect">
            <a:avLst/>
          </a:prstGeom>
        </p:spPr>
      </p:pic>
      <p:pic>
        <p:nvPicPr>
          <p:cNvPr id="24" name="Picture 23"/>
          <p:cNvPicPr>
            <a:picLocks noChangeAspect="1"/>
          </p:cNvPicPr>
          <p:nvPr/>
        </p:nvPicPr>
        <p:blipFill>
          <a:blip r:embed="rId4"/>
          <a:stretch>
            <a:fillRect/>
          </a:stretch>
        </p:blipFill>
        <p:spPr>
          <a:xfrm>
            <a:off x="5824475" y="3765603"/>
            <a:ext cx="995071" cy="1065519"/>
          </a:xfrm>
          <a:prstGeom prst="rect">
            <a:avLst/>
          </a:prstGeom>
        </p:spPr>
      </p:pic>
      <p:pic>
        <p:nvPicPr>
          <p:cNvPr id="25" name="Picture 24"/>
          <p:cNvPicPr>
            <a:picLocks noChangeAspect="1"/>
          </p:cNvPicPr>
          <p:nvPr/>
        </p:nvPicPr>
        <p:blipFill>
          <a:blip r:embed="rId4"/>
          <a:stretch>
            <a:fillRect/>
          </a:stretch>
        </p:blipFill>
        <p:spPr>
          <a:xfrm>
            <a:off x="1660108" y="955523"/>
            <a:ext cx="995071" cy="1065519"/>
          </a:xfrm>
          <a:prstGeom prst="rect">
            <a:avLst/>
          </a:prstGeom>
        </p:spPr>
      </p:pic>
      <p:sp>
        <p:nvSpPr>
          <p:cNvPr id="26" name="Title 1"/>
          <p:cNvSpPr>
            <a:spLocks noGrp="1"/>
          </p:cNvSpPr>
          <p:nvPr>
            <p:ph type="title"/>
          </p:nvPr>
        </p:nvSpPr>
        <p:spPr>
          <a:xfrm>
            <a:off x="609600" y="204732"/>
            <a:ext cx="8229600" cy="868362"/>
          </a:xfrm>
        </p:spPr>
        <p:txBody>
          <a:bodyPr>
            <a:normAutofit fontScale="90000"/>
          </a:bodyPr>
          <a:lstStyle/>
          <a:p>
            <a:r>
              <a:rPr lang="en-US" dirty="0"/>
              <a:t>Example Attacks</a:t>
            </a:r>
            <a:br>
              <a:rPr lang="en-US" dirty="0"/>
            </a:br>
            <a:r>
              <a:rPr lang="en-US" dirty="0"/>
              <a:t>BIOS </a:t>
            </a:r>
            <a:r>
              <a:rPr lang="en-US" dirty="0" err="1" smtClean="0"/>
              <a:t>Backdooring</a:t>
            </a:r>
            <a:endParaRPr lang="en-US" dirty="0"/>
          </a:p>
        </p:txBody>
      </p:sp>
      <p:pic>
        <p:nvPicPr>
          <p:cNvPr id="27" name="Picture 26"/>
          <p:cNvPicPr>
            <a:picLocks noChangeAspect="1"/>
          </p:cNvPicPr>
          <p:nvPr/>
        </p:nvPicPr>
        <p:blipFill>
          <a:blip r:embed="rId5"/>
          <a:stretch>
            <a:fillRect/>
          </a:stretch>
        </p:blipFill>
        <p:spPr>
          <a:xfrm>
            <a:off x="5912153" y="4858980"/>
            <a:ext cx="1625600" cy="1625600"/>
          </a:xfrm>
          <a:prstGeom prst="rect">
            <a:avLst/>
          </a:prstGeom>
        </p:spPr>
      </p:pic>
    </p:spTree>
    <p:extLst>
      <p:ext uri="{BB962C8B-B14F-4D97-AF65-F5344CB8AC3E}">
        <p14:creationId xmlns:p14="http://schemas.microsoft.com/office/powerpoint/2010/main" val="2885268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19445 0.17986 " pathEditMode="relative" ptsTypes="AA">
                                      <p:cBhvr>
                                        <p:cTn id="8" dur="500" fill="hold"/>
                                        <p:tgtEl>
                                          <p:spTgt spid="6"/>
                                        </p:tgtEl>
                                        <p:attrNameLst>
                                          <p:attrName>ppt_x</p:attrName>
                                          <p:attrName>ppt_y</p:attrName>
                                        </p:attrNameLst>
                                      </p:cBhvr>
                                    </p:animMotion>
                                  </p:childTnLst>
                                </p:cTn>
                              </p:par>
                            </p:childTnLst>
                          </p:cTn>
                        </p:par>
                        <p:par>
                          <p:cTn id="9" fill="hold">
                            <p:stCondLst>
                              <p:cond delay="500"/>
                            </p:stCondLst>
                            <p:childTnLst>
                              <p:par>
                                <p:cTn id="10" presetID="1" presetClass="exit" presetSubtype="0" fill="hold" nodeType="after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0" presetClass="path" presetSubtype="0" accel="50000" decel="50000" fill="hold" nodeType="withEffect">
                                  <p:stCondLst>
                                    <p:cond delay="0"/>
                                  </p:stCondLst>
                                  <p:childTnLst>
                                    <p:animMotion origin="layout" path="M 7.22222E-6 1.48148E-6 L 0.26389 0.24144 " pathEditMode="relative" ptsTypes="AA">
                                      <p:cBhvr>
                                        <p:cTn id="19" dur="500" fill="hold"/>
                                        <p:tgtEl>
                                          <p:spTgt spid="23"/>
                                        </p:tgtEl>
                                        <p:attrNameLst>
                                          <p:attrName>ppt_x</p:attrName>
                                          <p:attrName>ppt_y</p:attrName>
                                        </p:attrNameLst>
                                      </p:cBhvr>
                                    </p:animMotion>
                                  </p:childTnLst>
                                </p:cTn>
                              </p:par>
                            </p:childTnLst>
                          </p:cTn>
                        </p:par>
                        <p:par>
                          <p:cTn id="20" fill="hold">
                            <p:stCondLst>
                              <p:cond delay="500"/>
                            </p:stCondLst>
                            <p:childTnLst>
                              <p:par>
                                <p:cTn id="21" presetID="1" presetClass="exit" presetSubtype="0" fill="hold" nodeType="after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0" presetClass="path" presetSubtype="0" accel="50000" decel="50000" fill="hold" nodeType="withEffect">
                                  <p:stCondLst>
                                    <p:cond delay="0"/>
                                  </p:stCondLst>
                                  <p:childTnLst>
                                    <p:animMotion origin="layout" path="M 7.22222E-6 1.48148E-6 L 0.26389 0.24144 " pathEditMode="relative" ptsTypes="AA">
                                      <p:cBhvr>
                                        <p:cTn id="31" dur="500" fill="hold"/>
                                        <p:tgtEl>
                                          <p:spTgt spid="24"/>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2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ands_twiddling_thumbs_fast_lg_nwm.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603" y="4319621"/>
            <a:ext cx="2540000" cy="2540000"/>
          </a:xfrm>
          <a:prstGeom prst="rect">
            <a:avLst/>
          </a:prstGeom>
        </p:spPr>
      </p:pic>
      <p:sp>
        <p:nvSpPr>
          <p:cNvPr id="3" name="TextBox 2"/>
          <p:cNvSpPr txBox="1"/>
          <p:nvPr/>
        </p:nvSpPr>
        <p:spPr>
          <a:xfrm>
            <a:off x="2624666" y="1559378"/>
            <a:ext cx="6186309" cy="400110"/>
          </a:xfrm>
          <a:prstGeom prst="rect">
            <a:avLst/>
          </a:prstGeom>
          <a:noFill/>
        </p:spPr>
        <p:txBody>
          <a:bodyPr wrap="none" rtlCol="0">
            <a:spAutoFit/>
          </a:bodyPr>
          <a:lstStyle/>
          <a:p>
            <a:r>
              <a:rPr lang="en-US" sz="2000" dirty="0" smtClean="0"/>
              <a:t>Hook Full Disk Encryption (FDE) software in memory</a:t>
            </a:r>
          </a:p>
        </p:txBody>
      </p:sp>
      <p:sp>
        <p:nvSpPr>
          <p:cNvPr id="5" name="TextBox 4"/>
          <p:cNvSpPr txBox="1"/>
          <p:nvPr/>
        </p:nvSpPr>
        <p:spPr>
          <a:xfrm>
            <a:off x="4755154" y="2904053"/>
            <a:ext cx="4162117" cy="707886"/>
          </a:xfrm>
          <a:prstGeom prst="rect">
            <a:avLst/>
          </a:prstGeom>
          <a:noFill/>
        </p:spPr>
        <p:txBody>
          <a:bodyPr wrap="none" rtlCol="0">
            <a:spAutoFit/>
          </a:bodyPr>
          <a:lstStyle/>
          <a:p>
            <a:r>
              <a:rPr lang="en-US" sz="2000" dirty="0" smtClean="0"/>
              <a:t>Capture FDE password</a:t>
            </a:r>
          </a:p>
          <a:p>
            <a:r>
              <a:rPr lang="en-US" sz="2000" dirty="0" smtClean="0"/>
              <a:t>Store in BIOS or unused HD space</a:t>
            </a:r>
            <a:endParaRPr lang="en-US" sz="20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Boot Loader &amp; FDE Prompt</a:t>
            </a:r>
            <a:endParaRPr lang="en-US" sz="1200" dirty="0" smtClean="0"/>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pic>
        <p:nvPicPr>
          <p:cNvPr id="22" name="Picture 21"/>
          <p:cNvPicPr>
            <a:picLocks noChangeAspect="1"/>
          </p:cNvPicPr>
          <p:nvPr/>
        </p:nvPicPr>
        <p:blipFill>
          <a:blip r:embed="rId4"/>
          <a:stretch>
            <a:fillRect/>
          </a:stretch>
        </p:blipFill>
        <p:spPr>
          <a:xfrm>
            <a:off x="1660108" y="955523"/>
            <a:ext cx="995071" cy="1065519"/>
          </a:xfrm>
          <a:prstGeom prst="rect">
            <a:avLst/>
          </a:prstGeom>
        </p:spPr>
      </p:pic>
      <p:pic>
        <p:nvPicPr>
          <p:cNvPr id="23" name="Picture 22"/>
          <p:cNvPicPr>
            <a:picLocks noChangeAspect="1"/>
          </p:cNvPicPr>
          <p:nvPr/>
        </p:nvPicPr>
        <p:blipFill>
          <a:blip r:embed="rId4"/>
          <a:stretch>
            <a:fillRect/>
          </a:stretch>
        </p:blipFill>
        <p:spPr>
          <a:xfrm>
            <a:off x="3386076" y="2149252"/>
            <a:ext cx="995071" cy="1065519"/>
          </a:xfrm>
          <a:prstGeom prst="rect">
            <a:avLst/>
          </a:prstGeom>
        </p:spPr>
      </p:pic>
      <p:pic>
        <p:nvPicPr>
          <p:cNvPr id="24" name="Picture 23"/>
          <p:cNvPicPr>
            <a:picLocks noChangeAspect="1"/>
          </p:cNvPicPr>
          <p:nvPr/>
        </p:nvPicPr>
        <p:blipFill>
          <a:blip r:embed="rId4"/>
          <a:stretch>
            <a:fillRect/>
          </a:stretch>
        </p:blipFill>
        <p:spPr>
          <a:xfrm>
            <a:off x="1660108" y="939911"/>
            <a:ext cx="995071" cy="1065519"/>
          </a:xfrm>
          <a:prstGeom prst="rect">
            <a:avLst/>
          </a:prstGeom>
        </p:spPr>
      </p:pic>
      <p:pic>
        <p:nvPicPr>
          <p:cNvPr id="25" name="Picture 24"/>
          <p:cNvPicPr>
            <a:picLocks noChangeAspect="1"/>
          </p:cNvPicPr>
          <p:nvPr/>
        </p:nvPicPr>
        <p:blipFill>
          <a:blip r:embed="rId4"/>
          <a:stretch>
            <a:fillRect/>
          </a:stretch>
        </p:blipFill>
        <p:spPr>
          <a:xfrm>
            <a:off x="4533547" y="4015287"/>
            <a:ext cx="995071" cy="1065519"/>
          </a:xfrm>
          <a:prstGeom prst="rect">
            <a:avLst/>
          </a:prstGeom>
        </p:spPr>
      </p:pic>
      <p:sp>
        <p:nvSpPr>
          <p:cNvPr id="26" name="TextBox 25"/>
          <p:cNvSpPr txBox="1"/>
          <p:nvPr/>
        </p:nvSpPr>
        <p:spPr>
          <a:xfrm>
            <a:off x="6266481" y="4687462"/>
            <a:ext cx="2755159" cy="1200328"/>
          </a:xfrm>
          <a:prstGeom prst="rect">
            <a:avLst/>
          </a:prstGeom>
          <a:noFill/>
        </p:spPr>
        <p:txBody>
          <a:bodyPr wrap="square" rtlCol="0">
            <a:spAutoFit/>
          </a:bodyPr>
          <a:lstStyle/>
          <a:p>
            <a:r>
              <a:rPr lang="en-US" sz="2400" dirty="0" smtClean="0"/>
              <a:t>Steal full HD contents at one's leisure</a:t>
            </a:r>
            <a:endParaRPr lang="en-US" sz="2400" dirty="0"/>
          </a:p>
        </p:txBody>
      </p:sp>
      <p:sp>
        <p:nvSpPr>
          <p:cNvPr id="16" name="Title 1"/>
          <p:cNvSpPr>
            <a:spLocks noGrp="1"/>
          </p:cNvSpPr>
          <p:nvPr>
            <p:ph type="title"/>
          </p:nvPr>
        </p:nvSpPr>
        <p:spPr>
          <a:xfrm>
            <a:off x="609600" y="204732"/>
            <a:ext cx="8229600" cy="868362"/>
          </a:xfrm>
        </p:spPr>
        <p:txBody>
          <a:bodyPr>
            <a:normAutofit fontScale="90000"/>
          </a:bodyPr>
          <a:lstStyle/>
          <a:p>
            <a:r>
              <a:rPr lang="en-US" dirty="0"/>
              <a:t>Example Attacks</a:t>
            </a:r>
            <a:br>
              <a:rPr lang="en-US" dirty="0"/>
            </a:br>
            <a:r>
              <a:rPr lang="en-US" dirty="0" err="1" smtClean="0"/>
              <a:t>Uber</a:t>
            </a:r>
            <a:r>
              <a:rPr lang="en-US" dirty="0" smtClean="0"/>
              <a:t> Evil Maid</a:t>
            </a:r>
            <a:endParaRPr lang="en-US" dirty="0"/>
          </a:p>
        </p:txBody>
      </p:sp>
    </p:spTree>
    <p:extLst>
      <p:ext uri="{BB962C8B-B14F-4D97-AF65-F5344CB8AC3E}">
        <p14:creationId xmlns:p14="http://schemas.microsoft.com/office/powerpoint/2010/main" val="3808815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19445 0.17986 " pathEditMode="relative" ptsTypes="AA">
                                      <p:cBhvr>
                                        <p:cTn id="8" dur="500" fill="hold"/>
                                        <p:tgtEl>
                                          <p:spTgt spid="22"/>
                                        </p:tgtEl>
                                        <p:attrNameLst>
                                          <p:attrName>ppt_x</p:attrName>
                                          <p:attrName>ppt_y</p:attrName>
                                        </p:attrNameLst>
                                      </p:cBhvr>
                                    </p:animMotion>
                                  </p:childTnLst>
                                </p:cTn>
                              </p:par>
                            </p:childTnLst>
                          </p:cTn>
                        </p:par>
                        <p:par>
                          <p:cTn id="9" fill="hold">
                            <p:stCondLst>
                              <p:cond delay="500"/>
                            </p:stCondLst>
                            <p:childTnLst>
                              <p:par>
                                <p:cTn id="10" presetID="1" presetClass="exit" presetSubtype="0" fill="hold" nodeType="afterEffect">
                                  <p:stCondLst>
                                    <p:cond delay="0"/>
                                  </p:stCondLst>
                                  <p:childTnLst>
                                    <p:set>
                                      <p:cBhvr>
                                        <p:cTn id="11" dur="1" fill="hold">
                                          <p:stCondLst>
                                            <p:cond delay="0"/>
                                          </p:stCondLst>
                                        </p:cTn>
                                        <p:tgtEl>
                                          <p:spTgt spid="22"/>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1.94444E-6 7.40741E-7 L 0.11979 0.26458 " pathEditMode="relative" rAng="0" ptsTypes="AA">
                                      <p:cBhvr>
                                        <p:cTn id="21" dur="500" fill="hold"/>
                                        <p:tgtEl>
                                          <p:spTgt spid="23"/>
                                        </p:tgtEl>
                                        <p:attrNameLst>
                                          <p:attrName>ppt_x</p:attrName>
                                          <p:attrName>ppt_y</p:attrName>
                                        </p:attrNameLst>
                                      </p:cBhvr>
                                      <p:rCtr x="5990" y="13218"/>
                                    </p:animMotion>
                                  </p:childTnLst>
                                </p:cTn>
                              </p:par>
                            </p:childTnLst>
                          </p:cTn>
                        </p:par>
                        <p:par>
                          <p:cTn id="22" fill="hold">
                            <p:stCondLst>
                              <p:cond delay="500"/>
                            </p:stCondLst>
                            <p:childTnLst>
                              <p:par>
                                <p:cTn id="23" presetID="1" presetClass="exit" presetSubtype="0" fill="hold" nodeType="after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4666" y="1559378"/>
            <a:ext cx="2499753" cy="461665"/>
          </a:xfrm>
          <a:prstGeom prst="rect">
            <a:avLst/>
          </a:prstGeom>
          <a:noFill/>
        </p:spPr>
        <p:txBody>
          <a:bodyPr wrap="none" rtlCol="0">
            <a:spAutoFit/>
          </a:bodyPr>
          <a:lstStyle/>
          <a:p>
            <a:r>
              <a:rPr lang="en-US" sz="2400" dirty="0" smtClean="0"/>
              <a:t>Infect Boot Loader</a:t>
            </a:r>
            <a:endParaRPr lang="en-US" sz="2400" dirty="0"/>
          </a:p>
        </p:txBody>
      </p:sp>
      <p:sp>
        <p:nvSpPr>
          <p:cNvPr id="5" name="TextBox 4"/>
          <p:cNvSpPr txBox="1"/>
          <p:nvPr/>
        </p:nvSpPr>
        <p:spPr>
          <a:xfrm>
            <a:off x="4755154" y="2884503"/>
            <a:ext cx="3493414" cy="830997"/>
          </a:xfrm>
          <a:prstGeom prst="rect">
            <a:avLst/>
          </a:prstGeom>
          <a:noFill/>
        </p:spPr>
        <p:txBody>
          <a:bodyPr wrap="none" rtlCol="0">
            <a:spAutoFit/>
          </a:bodyPr>
          <a:lstStyle/>
          <a:p>
            <a:r>
              <a:rPr lang="en-US" sz="2400" dirty="0" smtClean="0"/>
              <a:t>Infect </a:t>
            </a:r>
            <a:r>
              <a:rPr lang="en-US" sz="2400" dirty="0"/>
              <a:t>h</a:t>
            </a:r>
            <a:r>
              <a:rPr lang="en-US" sz="2400" dirty="0" smtClean="0"/>
              <a:t>ypervisor </a:t>
            </a:r>
            <a:r>
              <a:rPr lang="en-US" sz="2400" dirty="0"/>
              <a:t>b</a:t>
            </a:r>
            <a:r>
              <a:rPr lang="en-US" sz="2400" dirty="0" smtClean="0"/>
              <a:t>inary or</a:t>
            </a:r>
          </a:p>
          <a:p>
            <a:r>
              <a:rPr lang="en-US" sz="2400" dirty="0"/>
              <a:t>i</a:t>
            </a:r>
            <a:r>
              <a:rPr lang="en-US" sz="2400" dirty="0" smtClean="0"/>
              <a:t>nfect </a:t>
            </a:r>
            <a:r>
              <a:rPr lang="en-US" sz="2400" dirty="0"/>
              <a:t>v</a:t>
            </a:r>
            <a:r>
              <a:rPr lang="en-US" sz="2400" dirty="0" smtClean="0"/>
              <a:t>irtual BIOS</a:t>
            </a:r>
            <a:endParaRPr lang="en-US" sz="24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3" name="Rounded Rectangle 12"/>
          <p:cNvSpPr/>
          <p:nvPr/>
        </p:nvSpPr>
        <p:spPr>
          <a:xfrm>
            <a:off x="6214534" y="568986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VMs</a:t>
            </a:r>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40544" y="4599049"/>
            <a:ext cx="3540603" cy="461665"/>
          </a:xfrm>
          <a:prstGeom prst="rect">
            <a:avLst/>
          </a:prstGeom>
          <a:noFill/>
        </p:spPr>
        <p:txBody>
          <a:bodyPr wrap="none" rtlCol="0">
            <a:spAutoFit/>
          </a:bodyPr>
          <a:lstStyle/>
          <a:p>
            <a:pPr algn="r"/>
            <a:r>
              <a:rPr lang="en-US" sz="2400" dirty="0" smtClean="0"/>
              <a:t>Infect ALL virtual machines</a:t>
            </a:r>
            <a:endParaRPr lang="en-US" sz="2400" dirty="0"/>
          </a:p>
        </p:txBody>
      </p:sp>
      <p:sp>
        <p:nvSpPr>
          <p:cNvPr id="19" name="Rounded Rectangle 18"/>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Hypervisor</a:t>
            </a:r>
          </a:p>
        </p:txBody>
      </p:sp>
      <p:sp>
        <p:nvSpPr>
          <p:cNvPr id="20" name="TextBox 19"/>
          <p:cNvSpPr txBox="1"/>
          <p:nvPr/>
        </p:nvSpPr>
        <p:spPr>
          <a:xfrm>
            <a:off x="3089309" y="6126730"/>
            <a:ext cx="3125225" cy="461665"/>
          </a:xfrm>
          <a:prstGeom prst="rect">
            <a:avLst/>
          </a:prstGeom>
          <a:noFill/>
        </p:spPr>
        <p:txBody>
          <a:bodyPr wrap="none" rtlCol="0">
            <a:spAutoFit/>
          </a:bodyPr>
          <a:lstStyle/>
          <a:p>
            <a:pPr algn="r"/>
            <a:r>
              <a:rPr lang="en-US" sz="2400" dirty="0" smtClean="0"/>
              <a:t>Steal or smash the eggs</a:t>
            </a:r>
            <a:endParaRPr lang="en-US" sz="2400" dirty="0"/>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sp>
        <p:nvSpPr>
          <p:cNvPr id="14" name="Rounded Rectangle 13"/>
          <p:cNvSpPr/>
          <p:nvPr/>
        </p:nvSpPr>
        <p:spPr>
          <a:xfrm>
            <a:off x="6366934" y="584226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VMs</a:t>
            </a:r>
          </a:p>
        </p:txBody>
      </p:sp>
      <p:sp>
        <p:nvSpPr>
          <p:cNvPr id="22" name="Rounded Rectangle 21"/>
          <p:cNvSpPr/>
          <p:nvPr/>
        </p:nvSpPr>
        <p:spPr>
          <a:xfrm>
            <a:off x="6519334" y="599466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VMs</a:t>
            </a:r>
          </a:p>
        </p:txBody>
      </p:sp>
      <p:pic>
        <p:nvPicPr>
          <p:cNvPr id="23" name="Picture 22"/>
          <p:cNvPicPr>
            <a:picLocks noChangeAspect="1"/>
          </p:cNvPicPr>
          <p:nvPr/>
        </p:nvPicPr>
        <p:blipFill>
          <a:blip r:embed="rId3"/>
          <a:stretch>
            <a:fillRect/>
          </a:stretch>
        </p:blipFill>
        <p:spPr>
          <a:xfrm>
            <a:off x="1660108" y="955523"/>
            <a:ext cx="995071" cy="1065519"/>
          </a:xfrm>
          <a:prstGeom prst="rect">
            <a:avLst/>
          </a:prstGeom>
        </p:spPr>
      </p:pic>
      <p:pic>
        <p:nvPicPr>
          <p:cNvPr id="24" name="Picture 23"/>
          <p:cNvPicPr>
            <a:picLocks noChangeAspect="1"/>
          </p:cNvPicPr>
          <p:nvPr/>
        </p:nvPicPr>
        <p:blipFill>
          <a:blip r:embed="rId3"/>
          <a:stretch>
            <a:fillRect/>
          </a:stretch>
        </p:blipFill>
        <p:spPr>
          <a:xfrm>
            <a:off x="3386076" y="2149252"/>
            <a:ext cx="995071" cy="1065519"/>
          </a:xfrm>
          <a:prstGeom prst="rect">
            <a:avLst/>
          </a:prstGeom>
        </p:spPr>
      </p:pic>
      <p:pic>
        <p:nvPicPr>
          <p:cNvPr id="25" name="Picture 24"/>
          <p:cNvPicPr>
            <a:picLocks noChangeAspect="1"/>
          </p:cNvPicPr>
          <p:nvPr/>
        </p:nvPicPr>
        <p:blipFill>
          <a:blip r:embed="rId3"/>
          <a:stretch>
            <a:fillRect/>
          </a:stretch>
        </p:blipFill>
        <p:spPr>
          <a:xfrm>
            <a:off x="5824475" y="3765603"/>
            <a:ext cx="995071" cy="1065519"/>
          </a:xfrm>
          <a:prstGeom prst="rect">
            <a:avLst/>
          </a:prstGeom>
        </p:spPr>
      </p:pic>
      <p:pic>
        <p:nvPicPr>
          <p:cNvPr id="26" name="Picture 25"/>
          <p:cNvPicPr>
            <a:picLocks noChangeAspect="1"/>
          </p:cNvPicPr>
          <p:nvPr/>
        </p:nvPicPr>
        <p:blipFill>
          <a:blip r:embed="rId3"/>
          <a:stretch>
            <a:fillRect/>
          </a:stretch>
        </p:blipFill>
        <p:spPr>
          <a:xfrm>
            <a:off x="5824475" y="3765603"/>
            <a:ext cx="995071" cy="1065519"/>
          </a:xfrm>
          <a:prstGeom prst="rect">
            <a:avLst/>
          </a:prstGeom>
        </p:spPr>
      </p:pic>
      <p:pic>
        <p:nvPicPr>
          <p:cNvPr id="27" name="Picture 26"/>
          <p:cNvPicPr>
            <a:picLocks noChangeAspect="1"/>
          </p:cNvPicPr>
          <p:nvPr/>
        </p:nvPicPr>
        <p:blipFill>
          <a:blip r:embed="rId3"/>
          <a:stretch>
            <a:fillRect/>
          </a:stretch>
        </p:blipFill>
        <p:spPr>
          <a:xfrm>
            <a:off x="5824475" y="3765603"/>
            <a:ext cx="995071" cy="1065519"/>
          </a:xfrm>
          <a:prstGeom prst="rect">
            <a:avLst/>
          </a:prstGeom>
        </p:spPr>
      </p:pic>
      <p:pic>
        <p:nvPicPr>
          <p:cNvPr id="28" name="Picture 27"/>
          <p:cNvPicPr>
            <a:picLocks noChangeAspect="1"/>
          </p:cNvPicPr>
          <p:nvPr/>
        </p:nvPicPr>
        <p:blipFill>
          <a:blip r:embed="rId3"/>
          <a:stretch>
            <a:fillRect/>
          </a:stretch>
        </p:blipFill>
        <p:spPr>
          <a:xfrm>
            <a:off x="5824475" y="3765603"/>
            <a:ext cx="995071" cy="1065519"/>
          </a:xfrm>
          <a:prstGeom prst="rect">
            <a:avLst/>
          </a:prstGeom>
        </p:spPr>
      </p:pic>
      <p:pic>
        <p:nvPicPr>
          <p:cNvPr id="30" name="Picture 29"/>
          <p:cNvPicPr>
            <a:picLocks noChangeAspect="1"/>
          </p:cNvPicPr>
          <p:nvPr/>
        </p:nvPicPr>
        <p:blipFill>
          <a:blip r:embed="rId3"/>
          <a:stretch>
            <a:fillRect/>
          </a:stretch>
        </p:blipFill>
        <p:spPr>
          <a:xfrm>
            <a:off x="1653785" y="955523"/>
            <a:ext cx="995071" cy="1065519"/>
          </a:xfrm>
          <a:prstGeom prst="rect">
            <a:avLst/>
          </a:prstGeom>
        </p:spPr>
      </p:pic>
      <p:sp>
        <p:nvSpPr>
          <p:cNvPr id="34" name="Title 1"/>
          <p:cNvSpPr>
            <a:spLocks noGrp="1"/>
          </p:cNvSpPr>
          <p:nvPr>
            <p:ph type="title"/>
          </p:nvPr>
        </p:nvSpPr>
        <p:spPr>
          <a:xfrm>
            <a:off x="609600" y="204732"/>
            <a:ext cx="8229600" cy="868362"/>
          </a:xfrm>
        </p:spPr>
        <p:txBody>
          <a:bodyPr>
            <a:normAutofit fontScale="90000"/>
          </a:bodyPr>
          <a:lstStyle/>
          <a:p>
            <a:r>
              <a:rPr lang="en-US" dirty="0"/>
              <a:t>Example Attacks</a:t>
            </a:r>
            <a:br>
              <a:rPr lang="en-US" dirty="0"/>
            </a:br>
            <a:r>
              <a:rPr lang="en-US" dirty="0" smtClean="0"/>
              <a:t>Cloud Bursting</a:t>
            </a:r>
            <a:endParaRPr lang="en-US" dirty="0"/>
          </a:p>
        </p:txBody>
      </p:sp>
      <p:pic>
        <p:nvPicPr>
          <p:cNvPr id="35" name="Picture 34"/>
          <p:cNvPicPr>
            <a:picLocks noChangeAspect="1"/>
          </p:cNvPicPr>
          <p:nvPr/>
        </p:nvPicPr>
        <p:blipFill>
          <a:blip r:embed="rId4">
            <a:clrChange>
              <a:clrFrom>
                <a:srgbClr val="FFFFFF"/>
              </a:clrFrom>
              <a:clrTo>
                <a:srgbClr val="FFFFFF">
                  <a:alpha val="0"/>
                </a:srgbClr>
              </a:clrTo>
            </a:clrChange>
          </a:blip>
          <a:stretch>
            <a:fillRect/>
          </a:stretch>
        </p:blipFill>
        <p:spPr>
          <a:xfrm>
            <a:off x="5824475" y="4127761"/>
            <a:ext cx="3810000" cy="3124200"/>
          </a:xfrm>
          <a:prstGeom prst="rect">
            <a:avLst/>
          </a:prstGeom>
        </p:spPr>
      </p:pic>
    </p:spTree>
    <p:extLst>
      <p:ext uri="{BB962C8B-B14F-4D97-AF65-F5344CB8AC3E}">
        <p14:creationId xmlns:p14="http://schemas.microsoft.com/office/powerpoint/2010/main" val="3790804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19445 0.17986 " pathEditMode="relative" ptsTypes="AA">
                                      <p:cBhvr>
                                        <p:cTn id="8" dur="500" fill="hold"/>
                                        <p:tgtEl>
                                          <p:spTgt spid="23"/>
                                        </p:tgtEl>
                                        <p:attrNameLst>
                                          <p:attrName>ppt_x</p:attrName>
                                          <p:attrName>ppt_y</p:attrName>
                                        </p:attrNameLst>
                                      </p:cBhvr>
                                    </p:animMotion>
                                  </p:childTnLst>
                                </p:cTn>
                              </p:par>
                            </p:childTnLst>
                          </p:cTn>
                        </p:par>
                        <p:par>
                          <p:cTn id="9" fill="hold">
                            <p:stCondLst>
                              <p:cond delay="500"/>
                            </p:stCondLst>
                            <p:childTnLst>
                              <p:par>
                                <p:cTn id="10" presetID="1" presetClass="exit" presetSubtype="0" fill="hold" nodeType="afterEffect">
                                  <p:stCondLst>
                                    <p:cond delay="0"/>
                                  </p:stCondLst>
                                  <p:childTnLst>
                                    <p:set>
                                      <p:cBhvr>
                                        <p:cTn id="11" dur="1" fill="hold">
                                          <p:stCondLst>
                                            <p:cond delay="0"/>
                                          </p:stCondLst>
                                        </p:cTn>
                                        <p:tgtEl>
                                          <p:spTgt spid="23"/>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7.22222E-6 1.48148E-6 L 0.26389 0.24144 " pathEditMode="relative" ptsTypes="AA">
                                      <p:cBhvr>
                                        <p:cTn id="17" dur="500" fill="hold"/>
                                        <p:tgtEl>
                                          <p:spTgt spid="24"/>
                                        </p:tgtEl>
                                        <p:attrNameLst>
                                          <p:attrName>ppt_x</p:attrName>
                                          <p:attrName>ppt_y</p:attrName>
                                        </p:attrNameLst>
                                      </p:cBhvr>
                                    </p:animMotion>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par>
                          <p:cTn id="21" fill="hold">
                            <p:stCondLst>
                              <p:cond delay="500"/>
                            </p:stCondLst>
                            <p:childTnLst>
                              <p:par>
                                <p:cTn id="22" presetID="1" presetClass="exit" presetSubtype="0" fill="hold" nodeType="afterEffect">
                                  <p:stCondLst>
                                    <p:cond delay="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7.22222E-6 1.48148E-6 L 0.26389 0.24144 " pathEditMode="relative" ptsTypes="AA">
                                      <p:cBhvr>
                                        <p:cTn id="30" dur="500" fill="hold"/>
                                        <p:tgtEl>
                                          <p:spTgt spid="25"/>
                                        </p:tgtEl>
                                        <p:attrNameLst>
                                          <p:attrName>ppt_x</p:attrName>
                                          <p:attrName>ppt_y</p:attrName>
                                        </p:attrNameLst>
                                      </p:cBhvr>
                                    </p:animMotion>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0278 0.00579 L 0.17083 0.22523 " pathEditMode="relative" rAng="0" ptsTypes="AA">
                                      <p:cBhvr>
                                        <p:cTn id="37" dur="500" fill="hold"/>
                                        <p:tgtEl>
                                          <p:spTgt spid="26"/>
                                        </p:tgtEl>
                                        <p:attrNameLst>
                                          <p:attrName>ppt_x</p:attrName>
                                          <p:attrName>ppt_y</p:attrName>
                                        </p:attrNameLst>
                                      </p:cBhvr>
                                      <p:rCtr x="8681" y="10972"/>
                                    </p:animMotion>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1.66667E-6 2.59259E-6 L 0.08698 0.21967 " pathEditMode="relative" rAng="0" ptsTypes="AA">
                                      <p:cBhvr>
                                        <p:cTn id="44" dur="500" fill="hold"/>
                                        <p:tgtEl>
                                          <p:spTgt spid="27"/>
                                        </p:tgtEl>
                                        <p:attrNameLst>
                                          <p:attrName>ppt_x</p:attrName>
                                          <p:attrName>ppt_y</p:attrName>
                                        </p:attrNameLst>
                                      </p:cBhvr>
                                      <p:rCtr x="4340" y="10972"/>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9093"/>
            <a:ext cx="8229600" cy="1143000"/>
          </a:xfrm>
        </p:spPr>
        <p:txBody>
          <a:bodyPr>
            <a:noAutofit/>
          </a:bodyPr>
          <a:lstStyle/>
          <a:p>
            <a:r>
              <a:rPr lang="en-US" sz="3600" dirty="0">
                <a:latin typeface="Arial" charset="0"/>
                <a:ea typeface="ＭＳ Ｐゴシック" charset="0"/>
                <a:cs typeface="ＭＳ Ｐゴシック" charset="0"/>
              </a:rPr>
              <a:t>One Stealth Malware </a:t>
            </a:r>
            <a:r>
              <a:rPr lang="en-US" sz="3600" dirty="0" smtClean="0">
                <a:latin typeface="Arial" charset="0"/>
                <a:ea typeface="ＭＳ Ｐゴシック" charset="0"/>
                <a:cs typeface="ＭＳ Ｐゴシック" charset="0"/>
              </a:rPr>
              <a:t>Taxonomy</a:t>
            </a:r>
            <a:br>
              <a:rPr lang="en-US" sz="3600" dirty="0" smtClean="0">
                <a:latin typeface="Arial" charset="0"/>
                <a:ea typeface="ＭＳ Ｐゴシック" charset="0"/>
                <a:cs typeface="ＭＳ Ｐゴシック" charset="0"/>
              </a:rPr>
            </a:br>
            <a:r>
              <a:rPr lang="en-US" sz="2000" dirty="0" smtClean="0">
                <a:latin typeface="Arial" charset="0"/>
                <a:ea typeface="ＭＳ Ｐゴシック" charset="0"/>
                <a:cs typeface="ＭＳ Ｐゴシック" charset="0"/>
              </a:rPr>
              <a:t>Your view of the world?</a:t>
            </a:r>
            <a:endParaRPr lang="en-US" sz="2000" dirty="0">
              <a:latin typeface="Arial" charset="0"/>
              <a:ea typeface="ＭＳ Ｐゴシック" charset="0"/>
              <a:cs typeface="ＭＳ Ｐゴシック" charset="0"/>
            </a:endParaRPr>
          </a:p>
        </p:txBody>
      </p:sp>
      <p:sp>
        <p:nvSpPr>
          <p:cNvPr id="41987" name="Content Placeholder 2"/>
          <p:cNvSpPr>
            <a:spLocks noGrp="1"/>
          </p:cNvSpPr>
          <p:nvPr>
            <p:ph idx="1"/>
          </p:nvPr>
        </p:nvSpPr>
        <p:spPr>
          <a:xfrm>
            <a:off x="0" y="1295400"/>
            <a:ext cx="9144000" cy="4800600"/>
          </a:xfrm>
        </p:spPr>
        <p:txBody>
          <a:bodyPr>
            <a:normAutofit/>
          </a:bodyPr>
          <a:lstStyle/>
          <a:p>
            <a:pPr>
              <a:lnSpc>
                <a:spcPct val="80000"/>
              </a:lnSpc>
            </a:pPr>
            <a:r>
              <a:rPr lang="en-US" sz="1800" dirty="0">
                <a:latin typeface="Arial" charset="0"/>
                <a:ea typeface="ＭＳ Ｐゴシック" charset="0"/>
                <a:cs typeface="ＭＳ Ｐゴシック" charset="0"/>
              </a:rPr>
              <a:t>Ring 3 – </a:t>
            </a:r>
            <a:r>
              <a:rPr lang="en-US" sz="1800" dirty="0" err="1">
                <a:latin typeface="Arial" charset="0"/>
                <a:ea typeface="ＭＳ Ｐゴシック" charset="0"/>
                <a:cs typeface="ＭＳ Ｐゴシック" charset="0"/>
              </a:rPr>
              <a:t>Userspace</a:t>
            </a:r>
            <a:r>
              <a:rPr lang="en-US" sz="1800" dirty="0">
                <a:latin typeface="Arial" charset="0"/>
                <a:ea typeface="ＭＳ Ｐゴシック" charset="0"/>
                <a:cs typeface="ＭＳ Ｐゴシック" charset="0"/>
              </a:rPr>
              <a:t>-Based</a:t>
            </a:r>
          </a:p>
          <a:p>
            <a:pPr>
              <a:lnSpc>
                <a:spcPct val="80000"/>
              </a:lnSpc>
            </a:pPr>
            <a:r>
              <a:rPr lang="en-US" sz="1800" dirty="0">
                <a:latin typeface="Arial" charset="0"/>
                <a:ea typeface="ＭＳ Ｐゴシック" charset="0"/>
                <a:cs typeface="ＭＳ Ｐゴシック" charset="0"/>
              </a:rPr>
              <a:t>Ring 0 – Kernel-</a:t>
            </a:r>
            <a:r>
              <a:rPr lang="en-US" sz="1800" dirty="0" smtClean="0">
                <a:latin typeface="Arial" charset="0"/>
                <a:ea typeface="ＭＳ Ｐゴシック" charset="0"/>
                <a:cs typeface="ＭＳ Ｐゴシック" charset="0"/>
              </a:rPr>
              <a:t>Based</a:t>
            </a:r>
            <a:endParaRPr lang="en-US" sz="1800" dirty="0">
              <a:latin typeface="Arial" charset="0"/>
              <a:ea typeface="ＭＳ Ｐゴシック" charset="0"/>
              <a:cs typeface="ＭＳ Ｐゴシック" charset="0"/>
            </a:endParaRPr>
          </a:p>
        </p:txBody>
      </p:sp>
      <p:sp>
        <p:nvSpPr>
          <p:cNvPr id="41988" name="Slide Number Placeholder 3"/>
          <p:cNvSpPr>
            <a:spLocks noGrp="1"/>
          </p:cNvSpPr>
          <p:nvPr>
            <p:ph type="sldNum" sz="quarter" idx="12"/>
          </p:nvPr>
        </p:nvSpPr>
        <p:spPr>
          <a:xfrm>
            <a:off x="7239000" y="65532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F8E7747-880C-5441-8800-775B990D4C1D}" type="slidenum">
              <a:rPr lang="en-US" sz="1400"/>
              <a:pPr/>
              <a:t>13</a:t>
            </a:fld>
            <a:endParaRPr lang="en-US" sz="1400"/>
          </a:p>
        </p:txBody>
      </p:sp>
      <p:pic>
        <p:nvPicPr>
          <p:cNvPr id="2" name="Picture 1"/>
          <p:cNvPicPr>
            <a:picLocks noChangeAspect="1"/>
          </p:cNvPicPr>
          <p:nvPr/>
        </p:nvPicPr>
        <p:blipFill>
          <a:blip r:embed="rId2"/>
          <a:stretch>
            <a:fillRect/>
          </a:stretch>
        </p:blipFill>
        <p:spPr>
          <a:xfrm>
            <a:off x="3581400" y="1003300"/>
            <a:ext cx="1473200" cy="1612900"/>
          </a:xfrm>
          <a:prstGeom prst="rect">
            <a:avLst/>
          </a:prstGeom>
        </p:spPr>
      </p:pic>
      <p:sp>
        <p:nvSpPr>
          <p:cNvPr id="3" name="Rounded Rectangular Callout 2"/>
          <p:cNvSpPr/>
          <p:nvPr/>
        </p:nvSpPr>
        <p:spPr>
          <a:xfrm>
            <a:off x="5368636" y="1295400"/>
            <a:ext cx="3775364" cy="701964"/>
          </a:xfrm>
          <a:prstGeom prst="wedgeRoundRectCallout">
            <a:avLst>
              <a:gd name="adj1" fmla="val -58448"/>
              <a:gd name="adj2" fmla="val 4276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Yeah, I’m pretty </a:t>
            </a:r>
            <a:r>
              <a:rPr lang="en-US" sz="1600" dirty="0" err="1" smtClean="0"/>
              <a:t>fuckin</a:t>
            </a:r>
            <a:r>
              <a:rPr lang="en-US" sz="1600" dirty="0" smtClean="0"/>
              <a:t> badass…</a:t>
            </a:r>
          </a:p>
          <a:p>
            <a:pPr algn="ctr"/>
            <a:r>
              <a:rPr lang="en-US" sz="1600" dirty="0" smtClean="0"/>
              <a:t>I totally broke into the web browser (</a:t>
            </a:r>
            <a:r>
              <a:rPr lang="en-US" sz="1600" dirty="0" err="1" smtClean="0"/>
              <a:t>userspace</a:t>
            </a:r>
            <a:r>
              <a:rPr lang="en-US" sz="1600" dirty="0" smtClean="0"/>
              <a:t> application) remotely</a:t>
            </a:r>
            <a:endParaRPr lang="en-US" sz="1600" dirty="0"/>
          </a:p>
        </p:txBody>
      </p:sp>
      <p:pic>
        <p:nvPicPr>
          <p:cNvPr id="7" name="Picture 6"/>
          <p:cNvPicPr>
            <a:picLocks noChangeAspect="1"/>
          </p:cNvPicPr>
          <p:nvPr/>
        </p:nvPicPr>
        <p:blipFill>
          <a:blip r:embed="rId2"/>
          <a:stretch>
            <a:fillRect/>
          </a:stretch>
        </p:blipFill>
        <p:spPr>
          <a:xfrm>
            <a:off x="3581400" y="2768600"/>
            <a:ext cx="1473200" cy="1612900"/>
          </a:xfrm>
          <a:prstGeom prst="rect">
            <a:avLst/>
          </a:prstGeom>
        </p:spPr>
      </p:pic>
      <p:sp>
        <p:nvSpPr>
          <p:cNvPr id="8" name="Rounded Rectangular Callout 7"/>
          <p:cNvSpPr/>
          <p:nvPr/>
        </p:nvSpPr>
        <p:spPr>
          <a:xfrm>
            <a:off x="5368636" y="3060700"/>
            <a:ext cx="3775364" cy="701964"/>
          </a:xfrm>
          <a:prstGeom prst="wedgeRoundRectCallout">
            <a:avLst>
              <a:gd name="adj1" fmla="val -58448"/>
              <a:gd name="adj2" fmla="val 4276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Nah bro, I’m the hot shit here</a:t>
            </a:r>
          </a:p>
          <a:p>
            <a:pPr algn="ctr"/>
            <a:r>
              <a:rPr lang="en-US" sz="1600" dirty="0" smtClean="0"/>
              <a:t>I totally broke into the kernel and am now running my uber1337 r00tk4t</a:t>
            </a:r>
            <a:endParaRPr lang="en-US" sz="1600" dirty="0"/>
          </a:p>
        </p:txBody>
      </p:sp>
    </p:spTree>
    <p:extLst>
      <p:ext uri="{BB962C8B-B14F-4D97-AF65-F5344CB8AC3E}">
        <p14:creationId xmlns:p14="http://schemas.microsoft.com/office/powerpoint/2010/main" val="4185948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4"/>
          <p:cNvSpPr txBox="1">
            <a:spLocks noChangeArrowheads="1"/>
          </p:cNvSpPr>
          <p:nvPr/>
        </p:nvSpPr>
        <p:spPr bwMode="auto">
          <a:xfrm>
            <a:off x="0" y="6096000"/>
            <a:ext cx="8923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But BIOS could use VT-d to prevent DMA, and it initializes peripherals, so…?</a:t>
            </a:r>
          </a:p>
          <a:p>
            <a:pPr eaLnBrk="1" hangingPunct="1"/>
            <a:r>
              <a:rPr lang="en-US" sz="2000" dirty="0"/>
              <a:t>Yeah, things get </a:t>
            </a:r>
            <a:r>
              <a:rPr lang="en-US" sz="2000" dirty="0" smtClean="0"/>
              <a:t>squishy (non-precise) </a:t>
            </a:r>
            <a:r>
              <a:rPr lang="en-US" sz="2000" dirty="0"/>
              <a:t>at the bottom with non-real-rings.</a:t>
            </a:r>
          </a:p>
        </p:txBody>
      </p:sp>
      <p:sp>
        <p:nvSpPr>
          <p:cNvPr id="41986" name="Title 1"/>
          <p:cNvSpPr>
            <a:spLocks noGrp="1"/>
          </p:cNvSpPr>
          <p:nvPr>
            <p:ph type="title"/>
          </p:nvPr>
        </p:nvSpPr>
        <p:spPr>
          <a:xfrm>
            <a:off x="457200" y="9093"/>
            <a:ext cx="8229600" cy="1143000"/>
          </a:xfrm>
        </p:spPr>
        <p:txBody>
          <a:bodyPr>
            <a:noAutofit/>
          </a:bodyPr>
          <a:lstStyle/>
          <a:p>
            <a:r>
              <a:rPr lang="en-US" sz="3600" dirty="0">
                <a:latin typeface="Arial" charset="0"/>
                <a:ea typeface="ＭＳ Ｐゴシック" charset="0"/>
                <a:cs typeface="ＭＳ Ｐゴシック" charset="0"/>
              </a:rPr>
              <a:t>One Stealth Malware </a:t>
            </a:r>
            <a:r>
              <a:rPr lang="en-US" sz="3600" dirty="0" smtClean="0">
                <a:latin typeface="Arial" charset="0"/>
                <a:ea typeface="ＭＳ Ｐゴシック" charset="0"/>
                <a:cs typeface="ＭＳ Ｐゴシック" charset="0"/>
              </a:rPr>
              <a:t>Taxonomy</a:t>
            </a:r>
            <a:br>
              <a:rPr lang="en-US" sz="3600" dirty="0" smtClean="0">
                <a:latin typeface="Arial" charset="0"/>
                <a:ea typeface="ＭＳ Ｐゴシック" charset="0"/>
                <a:cs typeface="ＭＳ Ｐゴシック" charset="0"/>
              </a:rPr>
            </a:br>
            <a:r>
              <a:rPr lang="en-US" sz="2000" b="1" i="1" u="sng" dirty="0" smtClean="0">
                <a:latin typeface="Arial" charset="0"/>
                <a:ea typeface="ＭＳ Ｐゴシック" charset="0"/>
                <a:cs typeface="ＭＳ Ｐゴシック" charset="0"/>
              </a:rPr>
              <a:t>Welcome to the </a:t>
            </a:r>
            <a:r>
              <a:rPr lang="en-US" sz="2000" b="1" i="1" u="sng" dirty="0">
                <a:latin typeface="Arial" charset="0"/>
                <a:ea typeface="ＭＳ Ｐゴシック" charset="0"/>
                <a:cs typeface="ＭＳ Ｐゴシック" charset="0"/>
              </a:rPr>
              <a:t>D</a:t>
            </a:r>
            <a:r>
              <a:rPr lang="en-US" sz="2000" b="1" i="1" u="sng" dirty="0" smtClean="0">
                <a:latin typeface="Arial" charset="0"/>
                <a:ea typeface="ＭＳ Ｐゴシック" charset="0"/>
                <a:cs typeface="ＭＳ Ｐゴシック" charset="0"/>
              </a:rPr>
              <a:t>eep Dark!</a:t>
            </a:r>
            <a:endParaRPr lang="en-US" sz="2000" b="1" i="1" u="sng" dirty="0">
              <a:latin typeface="Arial" charset="0"/>
              <a:ea typeface="ＭＳ Ｐゴシック" charset="0"/>
              <a:cs typeface="ＭＳ Ｐゴシック" charset="0"/>
            </a:endParaRPr>
          </a:p>
        </p:txBody>
      </p:sp>
      <p:sp>
        <p:nvSpPr>
          <p:cNvPr id="41987" name="Content Placeholder 2"/>
          <p:cNvSpPr>
            <a:spLocks noGrp="1"/>
          </p:cNvSpPr>
          <p:nvPr>
            <p:ph idx="1"/>
          </p:nvPr>
        </p:nvSpPr>
        <p:spPr>
          <a:xfrm>
            <a:off x="0" y="1295400"/>
            <a:ext cx="9144000" cy="4800600"/>
          </a:xfrm>
        </p:spPr>
        <p:txBody>
          <a:bodyPr>
            <a:normAutofit lnSpcReduction="10000"/>
          </a:bodyPr>
          <a:lstStyle/>
          <a:p>
            <a:pPr>
              <a:lnSpc>
                <a:spcPct val="80000"/>
              </a:lnSpc>
            </a:pPr>
            <a:r>
              <a:rPr lang="en-US" sz="1800" dirty="0">
                <a:latin typeface="Arial" charset="0"/>
                <a:ea typeface="ＭＳ Ｐゴシック" charset="0"/>
                <a:cs typeface="ＭＳ Ｐゴシック" charset="0"/>
              </a:rPr>
              <a:t>Ring 3 – </a:t>
            </a:r>
            <a:r>
              <a:rPr lang="en-US" sz="1800" dirty="0" err="1">
                <a:latin typeface="Arial" charset="0"/>
                <a:ea typeface="ＭＳ Ｐゴシック" charset="0"/>
                <a:cs typeface="ＭＳ Ｐゴシック" charset="0"/>
              </a:rPr>
              <a:t>Userspace</a:t>
            </a:r>
            <a:r>
              <a:rPr lang="en-US" sz="1800" dirty="0">
                <a:latin typeface="Arial" charset="0"/>
                <a:ea typeface="ＭＳ Ｐゴシック" charset="0"/>
                <a:cs typeface="ＭＳ Ｐゴシック" charset="0"/>
              </a:rPr>
              <a:t>-Based</a:t>
            </a:r>
          </a:p>
          <a:p>
            <a:pPr>
              <a:lnSpc>
                <a:spcPct val="80000"/>
              </a:lnSpc>
            </a:pPr>
            <a:r>
              <a:rPr lang="en-US" sz="1800" dirty="0">
                <a:latin typeface="Arial" charset="0"/>
                <a:ea typeface="ＭＳ Ｐゴシック" charset="0"/>
                <a:cs typeface="ＭＳ Ｐゴシック" charset="0"/>
              </a:rPr>
              <a:t>Ring 0 – Kernel-Based</a:t>
            </a:r>
          </a:p>
          <a:p>
            <a:pPr>
              <a:lnSpc>
                <a:spcPct val="80000"/>
              </a:lnSpc>
            </a:pP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Ring -1</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 – Virtualization-Based</a:t>
            </a:r>
          </a:p>
          <a:p>
            <a:pPr lvl="1">
              <a:lnSpc>
                <a:spcPct val="80000"/>
              </a:lnSpc>
            </a:pPr>
            <a:r>
              <a:rPr lang="en-US" sz="1500" dirty="0">
                <a:latin typeface="Arial" charset="0"/>
                <a:ea typeface="ＭＳ Ｐゴシック" charset="0"/>
              </a:rPr>
              <a:t>Intel VT-x(Virtualization Technology for x86), AMD-V (AMD Virtualization), Hypervisor subverted</a:t>
            </a:r>
          </a:p>
          <a:p>
            <a:pPr>
              <a:lnSpc>
                <a:spcPct val="80000"/>
              </a:lnSpc>
            </a:pPr>
            <a:r>
              <a:rPr lang="en-US" sz="1800" dirty="0">
                <a:latin typeface="Arial" charset="0"/>
                <a:ea typeface="ＭＳ Ｐゴシック" charset="0"/>
                <a:cs typeface="ＭＳ Ｐゴシック" charset="0"/>
              </a:rPr>
              <a:t>"Ring -1.5?" - Post-BIOS, Pre OS/VMM </a:t>
            </a:r>
          </a:p>
          <a:p>
            <a:pPr lvl="1">
              <a:lnSpc>
                <a:spcPct val="80000"/>
              </a:lnSpc>
            </a:pPr>
            <a:r>
              <a:rPr lang="en-US" sz="1500" dirty="0">
                <a:latin typeface="Arial" charset="0"/>
                <a:ea typeface="ＭＳ Ｐゴシック" charset="0"/>
              </a:rPr>
              <a:t>e.g. Master Boot Record (MBR) "</a:t>
            </a:r>
            <a:r>
              <a:rPr lang="en-US" sz="1500" dirty="0" err="1">
                <a:latin typeface="Arial" charset="0"/>
                <a:ea typeface="ＭＳ Ｐゴシック" charset="0"/>
              </a:rPr>
              <a:t>bootkit</a:t>
            </a:r>
            <a:r>
              <a:rPr lang="en-US" sz="1500" dirty="0">
                <a:latin typeface="Arial" charset="0"/>
                <a:ea typeface="ＭＳ Ｐゴシック" charset="0"/>
              </a:rPr>
              <a:t>"</a:t>
            </a:r>
          </a:p>
          <a:p>
            <a:pPr lvl="1">
              <a:lnSpc>
                <a:spcPct val="80000"/>
              </a:lnSpc>
            </a:pPr>
            <a:r>
              <a:rPr lang="en-US" sz="1500" dirty="0">
                <a:latin typeface="Arial" charset="0"/>
                <a:ea typeface="ＭＳ Ｐゴシック" charset="0"/>
              </a:rPr>
              <a:t>Peripherals with DMA(Direct Memory Access) (this can be ring 0, -1, or -1.5 depending on whether VT-d is being used)</a:t>
            </a:r>
          </a:p>
          <a:p>
            <a:pPr lvl="1">
              <a:lnSpc>
                <a:spcPct val="80000"/>
              </a:lnSpc>
            </a:pPr>
            <a:r>
              <a:rPr lang="en-US" sz="1500" dirty="0">
                <a:latin typeface="Arial" charset="0"/>
                <a:ea typeface="ＭＳ Ｐゴシック" charset="0"/>
              </a:rPr>
              <a:t>Not a generally acknowledged "ring", but the place I think it fits best</a:t>
            </a:r>
          </a:p>
          <a:p>
            <a:pPr>
              <a:lnSpc>
                <a:spcPct val="80000"/>
              </a:lnSpc>
            </a:pPr>
            <a:r>
              <a:rPr lang="en-US" altLang="ja-JP" sz="1800" dirty="0" smtClean="0">
                <a:latin typeface="Arial" charset="0"/>
                <a:ea typeface="ＭＳ Ｐゴシック" charset="0"/>
                <a:cs typeface="ＭＳ Ｐゴシック" charset="0"/>
              </a:rPr>
              <a:t>"Ring </a:t>
            </a:r>
            <a:r>
              <a:rPr lang="en-US" altLang="ja-JP" sz="1800" dirty="0">
                <a:latin typeface="Arial" charset="0"/>
                <a:ea typeface="ＭＳ Ｐゴシック" charset="0"/>
                <a:cs typeface="ＭＳ Ｐゴシック" charset="0"/>
              </a:rPr>
              <a:t>-</a:t>
            </a:r>
            <a:r>
              <a:rPr lang="en-US" altLang="ja-JP" sz="1800" dirty="0" smtClean="0">
                <a:latin typeface="Arial" charset="0"/>
                <a:ea typeface="ＭＳ Ｐゴシック" charset="0"/>
                <a:cs typeface="ＭＳ Ｐゴシック" charset="0"/>
              </a:rPr>
              <a:t>2" </a:t>
            </a:r>
            <a:r>
              <a:rPr lang="en-US" altLang="ja-JP" sz="1800" dirty="0">
                <a:latin typeface="Arial" charset="0"/>
                <a:ea typeface="ＭＳ Ｐゴシック" charset="0"/>
                <a:cs typeface="ＭＳ Ｐゴシック" charset="0"/>
              </a:rPr>
              <a:t>– System Management Mode (SMM</a:t>
            </a:r>
            <a:r>
              <a:rPr lang="en-US" altLang="ja-JP" sz="1800" dirty="0" smtClean="0">
                <a:latin typeface="Arial" charset="0"/>
                <a:ea typeface="ＭＳ Ｐゴシック" charset="0"/>
                <a:cs typeface="ＭＳ Ｐゴシック" charset="0"/>
              </a:rPr>
              <a:t>)</a:t>
            </a:r>
          </a:p>
          <a:p>
            <a:pPr>
              <a:lnSpc>
                <a:spcPct val="80000"/>
              </a:lnSpc>
            </a:pPr>
            <a:r>
              <a:rPr lang="en-US" altLang="ja-JP" sz="1800" dirty="0" smtClean="0">
                <a:latin typeface="Arial" charset="0"/>
                <a:ea typeface="ＭＳ Ｐゴシック" charset="0"/>
                <a:cs typeface="ＭＳ Ｐゴシック" charset="0"/>
              </a:rPr>
              <a:t>"Ring -2.25 – SMM/SMI Transfer Monitor (STM)</a:t>
            </a:r>
          </a:p>
          <a:p>
            <a:pPr lvl="1">
              <a:lnSpc>
                <a:spcPct val="80000"/>
              </a:lnSpc>
            </a:pPr>
            <a:r>
              <a:rPr lang="en-US" altLang="ja-JP" sz="1400" dirty="0" smtClean="0">
                <a:latin typeface="Arial" charset="0"/>
                <a:ea typeface="ＭＳ Ｐゴシック" charset="0"/>
                <a:cs typeface="ＭＳ Ｐゴシック" charset="0"/>
              </a:rPr>
              <a:t>A hypervisor dedicated to virtualizing SMM</a:t>
            </a:r>
          </a:p>
          <a:p>
            <a:pPr lvl="1">
              <a:lnSpc>
                <a:spcPct val="80000"/>
              </a:lnSpc>
            </a:pPr>
            <a:r>
              <a:rPr lang="en-US" altLang="ja-JP" sz="1400" dirty="0" smtClean="0">
                <a:latin typeface="Arial" charset="0"/>
                <a:ea typeface="ＭＳ Ｐゴシック" charset="0"/>
                <a:cs typeface="ＭＳ Ｐゴシック" charset="0"/>
              </a:rPr>
              <a:t>Another one of my made up "rings", I just added this ring for this presentation :)</a:t>
            </a:r>
            <a:endParaRPr lang="en-US" altLang="ja-JP" sz="1400" dirty="0">
              <a:latin typeface="Arial" charset="0"/>
              <a:ea typeface="ＭＳ Ｐゴシック" charset="0"/>
              <a:cs typeface="ＭＳ Ｐゴシック" charset="0"/>
            </a:endParaRPr>
          </a:p>
          <a:p>
            <a:pPr>
              <a:lnSpc>
                <a:spcPct val="80000"/>
              </a:lnSpc>
            </a:pPr>
            <a:r>
              <a:rPr lang="en-US" sz="1800" dirty="0">
                <a:latin typeface="Arial" charset="0"/>
                <a:ea typeface="ＭＳ Ｐゴシック" charset="0"/>
                <a:cs typeface="ＭＳ Ｐゴシック" charset="0"/>
              </a:rPr>
              <a:t>"Ring -2.5" - BIOS (Basic Input Output System), EFI (Extensible Firmware Interface)</a:t>
            </a:r>
          </a:p>
          <a:p>
            <a:pPr lvl="1">
              <a:lnSpc>
                <a:spcPct val="80000"/>
              </a:lnSpc>
            </a:pPr>
            <a:r>
              <a:rPr lang="en-US" sz="1500" dirty="0">
                <a:latin typeface="Arial" charset="0"/>
                <a:ea typeface="ＭＳ Ｐゴシック" charset="0"/>
              </a:rPr>
              <a:t>because they are the first code to execute </a:t>
            </a:r>
            <a:r>
              <a:rPr lang="en-US" sz="1500" i="1" dirty="0">
                <a:latin typeface="Arial" charset="0"/>
                <a:ea typeface="ＭＳ Ｐゴシック" charset="0"/>
              </a:rPr>
              <a:t>on the CPU</a:t>
            </a:r>
            <a:r>
              <a:rPr lang="en-US" sz="1500" dirty="0">
                <a:latin typeface="Arial" charset="0"/>
                <a:ea typeface="ＭＳ Ｐゴシック" charset="0"/>
              </a:rPr>
              <a:t> and they control what gets loaded into SMM</a:t>
            </a:r>
          </a:p>
          <a:p>
            <a:pPr lvl="1">
              <a:lnSpc>
                <a:spcPct val="80000"/>
              </a:lnSpc>
            </a:pPr>
            <a:r>
              <a:rPr lang="en-US" sz="1500" dirty="0">
                <a:latin typeface="Arial" charset="0"/>
                <a:ea typeface="ＭＳ Ｐゴシック" charset="0"/>
              </a:rPr>
              <a:t>Not a generally acknowledged "ring", but the place I think it fits best</a:t>
            </a:r>
          </a:p>
          <a:p>
            <a:pPr>
              <a:lnSpc>
                <a:spcPct val="80000"/>
              </a:lnSpc>
            </a:pP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Ring -3</a:t>
            </a:r>
            <a:r>
              <a:rPr lang="ja-JP" altLang="en-US" sz="1800" dirty="0">
                <a:latin typeface="Arial" charset="0"/>
                <a:ea typeface="ＭＳ Ｐゴシック" charset="0"/>
                <a:cs typeface="ＭＳ Ｐゴシック" charset="0"/>
              </a:rPr>
              <a:t>”</a:t>
            </a:r>
            <a:r>
              <a:rPr lang="en-US" altLang="ja-JP" sz="1800" dirty="0">
                <a:latin typeface="Arial" charset="0"/>
                <a:ea typeface="ＭＳ Ｐゴシック" charset="0"/>
                <a:cs typeface="ＭＳ Ｐゴシック" charset="0"/>
              </a:rPr>
              <a:t> – Chipset </a:t>
            </a:r>
            <a:r>
              <a:rPr lang="en-US" altLang="ja-JP" sz="1800" dirty="0" smtClean="0">
                <a:latin typeface="Arial" charset="0"/>
                <a:ea typeface="ＭＳ Ｐゴシック" charset="0"/>
                <a:cs typeface="ＭＳ Ｐゴシック" charset="0"/>
              </a:rPr>
              <a:t>Based - </a:t>
            </a:r>
            <a:r>
              <a:rPr lang="en-US" altLang="ja-JP" sz="1800" i="1" dirty="0" smtClean="0">
                <a:latin typeface="Arial" charset="0"/>
                <a:ea typeface="ＭＳ Ｐゴシック" charset="0"/>
                <a:cs typeface="ＭＳ Ｐゴシック" charset="0"/>
              </a:rPr>
              <a:t>not </a:t>
            </a:r>
            <a:r>
              <a:rPr lang="en-US" altLang="ja-JP" sz="1800" i="1" dirty="0">
                <a:latin typeface="Arial" charset="0"/>
                <a:ea typeface="ＭＳ Ｐゴシック" charset="0"/>
                <a:cs typeface="ＭＳ Ｐゴシック" charset="0"/>
              </a:rPr>
              <a:t>valid anymore on modern </a:t>
            </a:r>
            <a:r>
              <a:rPr lang="en-US" altLang="ja-JP" sz="1800" i="1" dirty="0" smtClean="0">
                <a:latin typeface="Arial" charset="0"/>
                <a:ea typeface="ＭＳ Ｐゴシック" charset="0"/>
                <a:cs typeface="ＭＳ Ｐゴシック" charset="0"/>
              </a:rPr>
              <a:t>architectures</a:t>
            </a:r>
            <a:endParaRPr lang="en-US" altLang="ja-JP" sz="1800" dirty="0">
              <a:latin typeface="Arial" charset="0"/>
              <a:ea typeface="ＭＳ Ｐゴシック" charset="0"/>
              <a:cs typeface="ＭＳ Ｐゴシック" charset="0"/>
            </a:endParaRPr>
          </a:p>
          <a:p>
            <a:pPr lvl="1">
              <a:lnSpc>
                <a:spcPct val="80000"/>
              </a:lnSpc>
            </a:pPr>
            <a:r>
              <a:rPr lang="en-US" sz="1500" dirty="0">
                <a:latin typeface="Arial" charset="0"/>
                <a:ea typeface="ＭＳ Ｐゴシック" charset="0"/>
              </a:rPr>
              <a:t>Intel AMT(Active Management Technology</a:t>
            </a:r>
            <a:r>
              <a:rPr lang="en-US" sz="1500" dirty="0" smtClean="0">
                <a:latin typeface="Arial" charset="0"/>
                <a:ea typeface="ＭＳ Ｐゴシック" charset="0"/>
              </a:rPr>
              <a:t>)/ME(Management Engine) – Now just ring ?</a:t>
            </a:r>
          </a:p>
          <a:p>
            <a:pPr lvl="1">
              <a:lnSpc>
                <a:spcPct val="80000"/>
              </a:lnSpc>
            </a:pPr>
            <a:r>
              <a:rPr lang="en-US" sz="1500" dirty="0" smtClean="0">
                <a:latin typeface="Arial" charset="0"/>
                <a:ea typeface="ＭＳ Ｐゴシック" charset="0"/>
              </a:rPr>
              <a:t>Could maybe be argued that any off-CPU, DMA-capable peripherals live at this level?</a:t>
            </a:r>
            <a:endParaRPr lang="en-US" sz="1500" dirty="0">
              <a:latin typeface="Arial" charset="0"/>
              <a:ea typeface="ＭＳ Ｐゴシック" charset="0"/>
            </a:endParaRPr>
          </a:p>
        </p:txBody>
      </p:sp>
      <p:sp>
        <p:nvSpPr>
          <p:cNvPr id="41988" name="Slide Number Placeholder 3"/>
          <p:cNvSpPr>
            <a:spLocks noGrp="1"/>
          </p:cNvSpPr>
          <p:nvPr>
            <p:ph type="sldNum" sz="quarter" idx="12"/>
          </p:nvPr>
        </p:nvSpPr>
        <p:spPr>
          <a:xfrm>
            <a:off x="7239000" y="65532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F8E7747-880C-5441-8800-775B990D4C1D}" type="slidenum">
              <a:rPr lang="en-US" sz="1400"/>
              <a:pPr/>
              <a:t>14</a:t>
            </a:fld>
            <a:endParaRPr lang="en-US" sz="1400"/>
          </a:p>
        </p:txBody>
      </p:sp>
      <p:sp>
        <p:nvSpPr>
          <p:cNvPr id="6" name="Left Arrow 5"/>
          <p:cNvSpPr/>
          <p:nvPr/>
        </p:nvSpPr>
        <p:spPr>
          <a:xfrm>
            <a:off x="3733800" y="1295400"/>
            <a:ext cx="2916382" cy="685800"/>
          </a:xfrm>
          <a:prstGeom prst="lef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We start where others end!</a:t>
            </a:r>
            <a:endParaRPr lang="en-US" sz="1600" dirty="0"/>
          </a:p>
        </p:txBody>
      </p:sp>
      <p:pic>
        <p:nvPicPr>
          <p:cNvPr id="4" name="Picture 3"/>
          <p:cNvPicPr>
            <a:picLocks noChangeAspect="1"/>
          </p:cNvPicPr>
          <p:nvPr/>
        </p:nvPicPr>
        <p:blipFill>
          <a:blip r:embed="rId2"/>
          <a:stretch>
            <a:fillRect/>
          </a:stretch>
        </p:blipFill>
        <p:spPr>
          <a:xfrm>
            <a:off x="6783335" y="780473"/>
            <a:ext cx="1247683" cy="1200727"/>
          </a:xfrm>
          <a:prstGeom prst="rect">
            <a:avLst/>
          </a:prstGeom>
        </p:spPr>
      </p:pic>
    </p:spTree>
    <p:extLst>
      <p:ext uri="{BB962C8B-B14F-4D97-AF65-F5344CB8AC3E}">
        <p14:creationId xmlns:p14="http://schemas.microsoft.com/office/powerpoint/2010/main" val="17721969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7">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10442" y="1219200"/>
            <a:ext cx="3822700" cy="2489200"/>
          </a:xfrm>
          <a:prstGeom prst="rect">
            <a:avLst/>
          </a:prstGeom>
        </p:spPr>
      </p:pic>
      <p:pic>
        <p:nvPicPr>
          <p:cNvPr id="8" name="Picture 7"/>
          <p:cNvPicPr>
            <a:picLocks noChangeAspect="1"/>
          </p:cNvPicPr>
          <p:nvPr/>
        </p:nvPicPr>
        <p:blipFill>
          <a:blip r:embed="rId3"/>
          <a:stretch>
            <a:fillRect/>
          </a:stretch>
        </p:blipFill>
        <p:spPr>
          <a:xfrm>
            <a:off x="0" y="3810000"/>
            <a:ext cx="4876800" cy="3048000"/>
          </a:xfrm>
          <a:prstGeom prst="rect">
            <a:avLst/>
          </a:prstGeom>
        </p:spPr>
      </p:pic>
      <p:sp>
        <p:nvSpPr>
          <p:cNvPr id="2" name="Title 1"/>
          <p:cNvSpPr>
            <a:spLocks noGrp="1"/>
          </p:cNvSpPr>
          <p:nvPr>
            <p:ph type="title"/>
          </p:nvPr>
        </p:nvSpPr>
        <p:spPr/>
        <p:txBody>
          <a:bodyPr>
            <a:normAutofit fontScale="90000"/>
          </a:bodyPr>
          <a:lstStyle/>
          <a:p>
            <a:r>
              <a:rPr lang="en-US" dirty="0" smtClean="0"/>
              <a:t>Which is why what we can do is </a:t>
            </a:r>
            <a:r>
              <a:rPr lang="en-US" i="1" dirty="0" smtClean="0"/>
              <a:t>Extreme!</a:t>
            </a:r>
            <a:endParaRPr lang="en-US" i="1"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pic>
        <p:nvPicPr>
          <p:cNvPr id="7" name="Picture 6"/>
          <p:cNvPicPr>
            <a:picLocks noChangeAspect="1"/>
          </p:cNvPicPr>
          <p:nvPr/>
        </p:nvPicPr>
        <p:blipFill>
          <a:blip r:embed="rId4"/>
          <a:stretch>
            <a:fillRect/>
          </a:stretch>
        </p:blipFill>
        <p:spPr>
          <a:xfrm>
            <a:off x="4267200" y="1251430"/>
            <a:ext cx="4876800" cy="2743200"/>
          </a:xfrm>
          <a:prstGeom prst="rect">
            <a:avLst/>
          </a:prstGeom>
        </p:spPr>
      </p:pic>
      <p:pic>
        <p:nvPicPr>
          <p:cNvPr id="10" name="Picture 9"/>
          <p:cNvPicPr>
            <a:picLocks noChangeAspect="1"/>
          </p:cNvPicPr>
          <p:nvPr/>
        </p:nvPicPr>
        <p:blipFill>
          <a:blip r:embed="rId5"/>
          <a:stretch>
            <a:fillRect/>
          </a:stretch>
        </p:blipFill>
        <p:spPr>
          <a:xfrm>
            <a:off x="6203798" y="4433455"/>
            <a:ext cx="2940202" cy="2135620"/>
          </a:xfrm>
          <a:prstGeom prst="rect">
            <a:avLst/>
          </a:prstGeom>
        </p:spPr>
      </p:pic>
      <p:pic>
        <p:nvPicPr>
          <p:cNvPr id="6" name="Picture 5"/>
          <p:cNvPicPr>
            <a:picLocks noChangeAspect="1"/>
          </p:cNvPicPr>
          <p:nvPr/>
        </p:nvPicPr>
        <p:blipFill>
          <a:blip r:embed="rId6"/>
          <a:stretch>
            <a:fillRect/>
          </a:stretch>
        </p:blipFill>
        <p:spPr>
          <a:xfrm>
            <a:off x="1928088" y="2472945"/>
            <a:ext cx="5107709" cy="3066560"/>
          </a:xfrm>
          <a:prstGeom prst="rect">
            <a:avLst/>
          </a:prstGeom>
        </p:spPr>
      </p:pic>
    </p:spTree>
    <p:extLst>
      <p:ext uri="{BB962C8B-B14F-4D97-AF65-F5344CB8AC3E}">
        <p14:creationId xmlns:p14="http://schemas.microsoft.com/office/powerpoint/2010/main" val="4975147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3"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
                                        <p:tgtEl>
                                          <p:spTgt spid="9"/>
                                        </p:tgtEl>
                                      </p:cBhvr>
                                    </p:animEffect>
                                    <p:anim calcmode="lin" valueType="num">
                                      <p:cBhvr>
                                        <p:cTn id="14" dur="400" fill="hold"/>
                                        <p:tgtEl>
                                          <p:spTgt spid="9"/>
                                        </p:tgtEl>
                                        <p:attrNameLst>
                                          <p:attrName>ppt_x</p:attrName>
                                        </p:attrNameLst>
                                      </p:cBhvr>
                                      <p:tavLst>
                                        <p:tav tm="0">
                                          <p:val>
                                            <p:strVal val="#ppt_x"/>
                                          </p:val>
                                        </p:tav>
                                        <p:tav tm="100000">
                                          <p:val>
                                            <p:strVal val="#ppt_x"/>
                                          </p:val>
                                        </p:tav>
                                      </p:tavLst>
                                    </p:anim>
                                    <p:anim calcmode="lin" valueType="num">
                                      <p:cBhvr>
                                        <p:cTn id="15" dur="400" fill="hold"/>
                                        <p:tgtEl>
                                          <p:spTgt spid="9"/>
                                        </p:tgtEl>
                                        <p:attrNameLst>
                                          <p:attrName>ppt_y</p:attrName>
                                        </p:attrNameLst>
                                      </p:cBhvr>
                                      <p:tavLst>
                                        <p:tav tm="0">
                                          <p:val>
                                            <p:strVal val="#ppt_y+0.31"/>
                                          </p:val>
                                        </p:tav>
                                        <p:tav tm="100000">
                                          <p:val>
                                            <p:strVal val="#ppt_y+0.31"/>
                                          </p:val>
                                        </p:tav>
                                      </p:tavLst>
                                    </p:anim>
                                    <p:anim calcmode="lin" valueType="num">
                                      <p:cBhvr>
                                        <p:cTn id="16"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heel(1)">
                                      <p:cBhvr>
                                        <p:cTn id="35" dur="500"/>
                                        <p:tgtEl>
                                          <p:spTgt spid="6"/>
                                        </p:tgtEl>
                                      </p:cBhvr>
                                    </p:animEffect>
                                  </p:childTnLst>
                                </p:cTn>
                              </p:par>
                            </p:childTnLst>
                          </p:cTn>
                        </p:par>
                        <p:par>
                          <p:cTn id="36" fill="hold">
                            <p:stCondLst>
                              <p:cond delay="500"/>
                            </p:stCondLst>
                            <p:childTnLst>
                              <p:par>
                                <p:cTn id="37" presetID="8" presetClass="emph" presetSubtype="0" fill="hold" nodeType="afterEffect">
                                  <p:stCondLst>
                                    <p:cond delay="0"/>
                                  </p:stCondLst>
                                  <p:childTnLst>
                                    <p:animRot by="21600000">
                                      <p:cBhvr>
                                        <p:cTn id="38" dur="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fontScale="90000"/>
          </a:bodyPr>
          <a:lstStyle/>
          <a:p>
            <a:r>
              <a:rPr lang="en-US" dirty="0" smtClean="0"/>
              <a:t>System Management Mode (SMM) </a:t>
            </a:r>
            <a:br>
              <a:rPr lang="en-US" dirty="0" smtClean="0"/>
            </a:br>
            <a:r>
              <a:rPr lang="en-US" dirty="0" smtClean="0"/>
              <a:t>is the true “God Mode” on x86 systems</a:t>
            </a:r>
            <a:endParaRPr lang="en-US" dirty="0"/>
          </a:p>
        </p:txBody>
      </p:sp>
      <p:sp>
        <p:nvSpPr>
          <p:cNvPr id="3" name="Content Placeholder 2"/>
          <p:cNvSpPr>
            <a:spLocks noGrp="1"/>
          </p:cNvSpPr>
          <p:nvPr>
            <p:ph idx="1"/>
          </p:nvPr>
        </p:nvSpPr>
        <p:spPr/>
        <p:txBody>
          <a:bodyPr/>
          <a:lstStyle/>
          <a:p>
            <a:r>
              <a:rPr lang="en-US" dirty="0"/>
              <a:t>BIOS loads SMM </a:t>
            </a:r>
            <a:r>
              <a:rPr lang="en-US" dirty="0" smtClean="0"/>
              <a:t>code</a:t>
            </a:r>
          </a:p>
          <a:p>
            <a:r>
              <a:rPr lang="en-US" dirty="0" smtClean="0"/>
              <a:t>SMM can read/write everyone else’s memory</a:t>
            </a:r>
          </a:p>
          <a:p>
            <a:r>
              <a:rPr lang="en-US" dirty="0" smtClean="0"/>
              <a:t>No one can read/write SMM’s memory once it has been locked by the BIOS</a:t>
            </a:r>
          </a:p>
          <a:p>
            <a:pPr lvl="1"/>
            <a:r>
              <a:rPr lang="en-US" dirty="0" smtClean="0"/>
              <a:t>Unless they have an exploit ;)</a:t>
            </a:r>
          </a:p>
          <a:p>
            <a:r>
              <a:rPr lang="en-US" dirty="0" smtClean="0"/>
              <a:t>Only the PC makers should be able to change the code in the BIOS (digitally signed)</a:t>
            </a:r>
          </a:p>
          <a:p>
            <a:pPr lvl="1"/>
            <a:r>
              <a:rPr lang="en-US" dirty="0" smtClean="0"/>
              <a:t>Unless they have an exploit ;)</a:t>
            </a:r>
          </a:p>
          <a:p>
            <a:pPr lvl="1"/>
            <a:r>
              <a:rPr lang="en-US" dirty="0" smtClean="0"/>
              <a:t>Or unless they have physical access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pic>
        <p:nvPicPr>
          <p:cNvPr id="5" name="Picture 4"/>
          <p:cNvPicPr>
            <a:picLocks noChangeAspect="1"/>
          </p:cNvPicPr>
          <p:nvPr/>
        </p:nvPicPr>
        <p:blipFill>
          <a:blip r:embed="rId2"/>
          <a:stretch>
            <a:fillRect/>
          </a:stretch>
        </p:blipFill>
        <p:spPr>
          <a:xfrm>
            <a:off x="6763142" y="5264726"/>
            <a:ext cx="2380857" cy="1593273"/>
          </a:xfrm>
          <a:prstGeom prst="rect">
            <a:avLst/>
          </a:prstGeom>
        </p:spPr>
      </p:pic>
    </p:spTree>
    <p:extLst>
      <p:ext uri="{BB962C8B-B14F-4D97-AF65-F5344CB8AC3E}">
        <p14:creationId xmlns:p14="http://schemas.microsoft.com/office/powerpoint/2010/main" val="25890163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Sept. 2011 the first </a:t>
            </a:r>
            <a:r>
              <a:rPr lang="en-US" dirty="0" err="1" smtClean="0"/>
              <a:t>crimeware</a:t>
            </a:r>
            <a:r>
              <a:rPr lang="en-US" dirty="0" smtClean="0"/>
              <a:t> </a:t>
            </a:r>
            <a:r>
              <a:rPr lang="en-US" dirty="0"/>
              <a:t>(</a:t>
            </a:r>
            <a:r>
              <a:rPr lang="en-US" dirty="0" err="1"/>
              <a:t>Mebromi</a:t>
            </a:r>
            <a:r>
              <a:rPr lang="en-US" dirty="0"/>
              <a:t>) </a:t>
            </a:r>
            <a:r>
              <a:rPr lang="en-US" dirty="0" smtClean="0"/>
              <a:t>was found using </a:t>
            </a:r>
            <a:r>
              <a:rPr lang="en-US" dirty="0"/>
              <a:t>BIOS </a:t>
            </a:r>
            <a:r>
              <a:rPr lang="en-US" dirty="0" smtClean="0"/>
              <a:t>infection [13]</a:t>
            </a:r>
          </a:p>
          <a:p>
            <a:r>
              <a:rPr lang="en-US" dirty="0" smtClean="0"/>
              <a:t>In Dec. 2013 NSA defensive director said other states are developing BIOS attack capabilities [14]</a:t>
            </a:r>
          </a:p>
          <a:p>
            <a:r>
              <a:rPr lang="en-US" dirty="0" smtClean="0"/>
              <a:t>In Dec. 2013 Snowden leaks said NSA’s offensive side had a catalog of capabilities that includes BIOS/SMM implants [15]</a:t>
            </a:r>
          </a:p>
          <a:p>
            <a:r>
              <a:rPr lang="en-US" dirty="0" smtClean="0"/>
              <a:t>In Jan. 2014 </a:t>
            </a:r>
            <a:r>
              <a:rPr lang="en-US" dirty="0" err="1" smtClean="0"/>
              <a:t>CrowdStrike</a:t>
            </a:r>
            <a:r>
              <a:rPr lang="en-US" dirty="0" smtClean="0"/>
              <a:t> said that some malware they attributed to Russia is collecting BIOS version info (but they didn’t say they had seen BIOS infection itself) [16]</a:t>
            </a:r>
          </a:p>
          <a:p>
            <a:r>
              <a:rPr lang="en-US" dirty="0" smtClean="0"/>
              <a:t>In Jun. 2015 the </a:t>
            </a:r>
            <a:r>
              <a:rPr lang="en-US" dirty="0" err="1" smtClean="0"/>
              <a:t>HackingTeam</a:t>
            </a:r>
            <a:r>
              <a:rPr lang="en-US" dirty="0" smtClean="0"/>
              <a:t> leaks[18] showed that they had developed a UEFI-based persistence mechanism to install their typical Windows RAT</a:t>
            </a:r>
          </a:p>
        </p:txBody>
      </p:sp>
    </p:spTree>
    <p:extLst>
      <p:ext uri="{BB962C8B-B14F-4D97-AF65-F5344CB8AC3E}">
        <p14:creationId xmlns:p14="http://schemas.microsoft.com/office/powerpoint/2010/main" val="1463388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DarkSeoul</a:t>
            </a:r>
            <a:r>
              <a:rPr lang="en-US" dirty="0" smtClean="0"/>
              <a:t>”</a:t>
            </a:r>
            <a:endParaRPr lang="en-US" dirty="0"/>
          </a:p>
        </p:txBody>
      </p:sp>
      <p:sp>
        <p:nvSpPr>
          <p:cNvPr id="3" name="Content Placeholder 2"/>
          <p:cNvSpPr>
            <a:spLocks noGrp="1"/>
          </p:cNvSpPr>
          <p:nvPr>
            <p:ph idx="1"/>
          </p:nvPr>
        </p:nvSpPr>
        <p:spPr/>
        <p:txBody>
          <a:bodyPr/>
          <a:lstStyle/>
          <a:p>
            <a:r>
              <a:rPr lang="en-US" dirty="0" smtClean="0"/>
              <a:t>Attributed to the North Koreans</a:t>
            </a:r>
          </a:p>
          <a:p>
            <a:r>
              <a:rPr lang="en-US" dirty="0" smtClean="0"/>
              <a:t>Targeted at South Korea banks</a:t>
            </a:r>
          </a:p>
          <a:p>
            <a:r>
              <a:rPr lang="en-US" dirty="0" smtClean="0"/>
              <a:t>Included MBR wiper </a:t>
            </a:r>
            <a:r>
              <a:rPr lang="en-US" dirty="0"/>
              <a:t>malware </a:t>
            </a:r>
            <a:r>
              <a:rPr lang="en-US" dirty="0" smtClean="0"/>
              <a:t>that induced </a:t>
            </a:r>
            <a:r>
              <a:rPr lang="en-US" dirty="0"/>
              <a:t>direct economic </a:t>
            </a:r>
            <a:r>
              <a:rPr lang="en-US" dirty="0" smtClean="0"/>
              <a:t>loss</a:t>
            </a:r>
          </a:p>
          <a:p>
            <a:r>
              <a:rPr lang="en-US" dirty="0" smtClean="0"/>
              <a:t>“Tens of thousands” of machines rendered unbootable</a:t>
            </a:r>
          </a:p>
          <a:p>
            <a:pPr lvl="1"/>
            <a:r>
              <a:rPr lang="en-US" dirty="0" smtClean="0"/>
              <a:t>Aided by compromising software update servers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Tree>
    <p:extLst>
      <p:ext uri="{BB962C8B-B14F-4D97-AF65-F5344CB8AC3E}">
        <p14:creationId xmlns:p14="http://schemas.microsoft.com/office/powerpoint/2010/main" val="29225462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Sony Hack</a:t>
            </a:r>
            <a:endParaRPr lang="en-US" dirty="0"/>
          </a:p>
        </p:txBody>
      </p:sp>
      <p:sp>
        <p:nvSpPr>
          <p:cNvPr id="3" name="Content Placeholder 2"/>
          <p:cNvSpPr>
            <a:spLocks noGrp="1"/>
          </p:cNvSpPr>
          <p:nvPr>
            <p:ph idx="1"/>
          </p:nvPr>
        </p:nvSpPr>
        <p:spPr/>
        <p:txBody>
          <a:bodyPr>
            <a:normAutofit lnSpcReduction="10000"/>
          </a:bodyPr>
          <a:lstStyle/>
          <a:p>
            <a:r>
              <a:rPr lang="en-US" dirty="0"/>
              <a:t>Attributed to the North </a:t>
            </a:r>
            <a:r>
              <a:rPr lang="en-US" dirty="0" smtClean="0"/>
              <a:t>Koreans</a:t>
            </a:r>
          </a:p>
          <a:p>
            <a:r>
              <a:rPr lang="en-US" dirty="0" smtClean="0"/>
              <a:t>Primarily theft of information and extortion</a:t>
            </a:r>
          </a:p>
          <a:p>
            <a:r>
              <a:rPr lang="en-US" dirty="0" smtClean="0"/>
              <a:t>Included MBR wiper </a:t>
            </a:r>
            <a:r>
              <a:rPr lang="en-US" dirty="0"/>
              <a:t>malware that induced direct economic </a:t>
            </a:r>
            <a:r>
              <a:rPr lang="en-US" dirty="0" smtClean="0"/>
              <a:t>loss</a:t>
            </a:r>
          </a:p>
          <a:p>
            <a:r>
              <a:rPr lang="en-US" dirty="0" smtClean="0"/>
              <a:t>I was a bit skeptical at first, until it was said that the reason the FBI was so certain was because the NSA folks said so :)</a:t>
            </a:r>
          </a:p>
          <a:p>
            <a:pPr lvl="1"/>
            <a:r>
              <a:rPr lang="en-US" dirty="0">
                <a:hlinkClick r:id="rId2"/>
              </a:rPr>
              <a:t>http://www.nytimes.com/2015/01/19/world/asia/nsa-tapped-into-north-korean-networks-before-sony-attack-officials-</a:t>
            </a:r>
            <a:r>
              <a:rPr lang="en-US" dirty="0" smtClean="0">
                <a:hlinkClick r:id="rId2"/>
              </a:rPr>
              <a:t>say.html</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Tree>
    <p:extLst>
      <p:ext uri="{BB962C8B-B14F-4D97-AF65-F5344CB8AC3E}">
        <p14:creationId xmlns:p14="http://schemas.microsoft.com/office/powerpoint/2010/main" val="32221450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a:t>
            </a:r>
            <a:r>
              <a:rPr lang="en-US" sz="1100" dirty="0"/>
              <a:t>BIOS and </a:t>
            </a:r>
            <a:r>
              <a:rPr lang="en-US" sz="1100" dirty="0" smtClean="0"/>
              <a:t>SMM</a:t>
            </a:r>
            <a:r>
              <a:rPr lang="en-US" sz="1100" dirty="0" smtClean="0">
                <a:solidFill>
                  <a:prstClr val="black"/>
                </a:solidFill>
                <a:latin typeface="Calibri"/>
              </a:rPr>
              <a:t>’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960344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Shamoon</a:t>
            </a:r>
            <a:r>
              <a:rPr lang="en-US" dirty="0" smtClean="0"/>
              <a:t>”</a:t>
            </a:r>
            <a:endParaRPr lang="en-US" dirty="0"/>
          </a:p>
        </p:txBody>
      </p:sp>
      <p:sp>
        <p:nvSpPr>
          <p:cNvPr id="3" name="Content Placeholder 2"/>
          <p:cNvSpPr>
            <a:spLocks noGrp="1"/>
          </p:cNvSpPr>
          <p:nvPr>
            <p:ph idx="1"/>
          </p:nvPr>
        </p:nvSpPr>
        <p:spPr/>
        <p:txBody>
          <a:bodyPr/>
          <a:lstStyle/>
          <a:p>
            <a:r>
              <a:rPr lang="en-US" dirty="0" smtClean="0"/>
              <a:t>Attack against Saudi Aramco </a:t>
            </a:r>
          </a:p>
          <a:p>
            <a:r>
              <a:rPr lang="en-US" dirty="0" smtClean="0"/>
              <a:t>Attributed to Iranians against their regional rival Saudi Arabia</a:t>
            </a:r>
          </a:p>
          <a:p>
            <a:r>
              <a:rPr lang="en-US" dirty="0" smtClean="0"/>
              <a:t>Included </a:t>
            </a:r>
            <a:r>
              <a:rPr lang="en-US" dirty="0"/>
              <a:t>HD wiper malware introduced direct economic </a:t>
            </a:r>
            <a:r>
              <a:rPr lang="en-US" dirty="0" smtClean="0"/>
              <a:t>loss</a:t>
            </a:r>
          </a:p>
          <a:p>
            <a:r>
              <a:rPr lang="en-US" dirty="0" smtClean="0"/>
              <a:t>Took down 30,000+ systems</a:t>
            </a:r>
          </a:p>
          <a:p>
            <a:pPr lvl="1"/>
            <a:r>
              <a:rPr lang="en-US" smtClean="0"/>
              <a:t>What </a:t>
            </a:r>
            <a:r>
              <a:rPr lang="en-US" dirty="0" smtClean="0"/>
              <a:t>if it had been BIOS malware?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20</a:t>
            </a:fld>
            <a:endParaRPr lang="en-US">
              <a:solidFill>
                <a:prstClr val="black">
                  <a:tint val="75000"/>
                </a:prstClr>
              </a:solidFill>
              <a:latin typeface="Calibri"/>
            </a:endParaRPr>
          </a:p>
        </p:txBody>
      </p:sp>
    </p:spTree>
    <p:extLst>
      <p:ext uri="{BB962C8B-B14F-4D97-AF65-F5344CB8AC3E}">
        <p14:creationId xmlns:p14="http://schemas.microsoft.com/office/powerpoint/2010/main" val="35471042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3312130706"/>
              </p:ext>
            </p:extLst>
          </p:nvPr>
        </p:nvGraphicFramePr>
        <p:xfrm>
          <a:off x="1651000" y="1298575"/>
          <a:ext cx="5842000" cy="426085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0" y="205615"/>
            <a:ext cx="9144000" cy="1143000"/>
          </a:xfrm>
        </p:spPr>
        <p:txBody>
          <a:bodyPr>
            <a:noAutofit/>
          </a:bodyPr>
          <a:lstStyle/>
          <a:p>
            <a:r>
              <a:rPr lang="en-US" sz="2400" dirty="0" smtClean="0"/>
              <a:t>BIOS/SMM/OROM/DMA/ACPI/ME/TXT/Firmware Attack Talks</a:t>
            </a:r>
            <a:r>
              <a:rPr lang="en-US" sz="2800" dirty="0"/>
              <a:t/>
            </a:r>
            <a:br>
              <a:rPr lang="en-US" sz="2800" dirty="0"/>
            </a:br>
            <a:r>
              <a:rPr lang="en-US" sz="1600" dirty="0"/>
              <a:t>(from </a:t>
            </a:r>
            <a:r>
              <a:rPr lang="en-US" sz="1600" dirty="0" err="1"/>
              <a:t>bit.ly</a:t>
            </a:r>
            <a:r>
              <a:rPr lang="en-US" sz="1600" dirty="0"/>
              <a:t>/1bvusqn)</a:t>
            </a:r>
          </a:p>
        </p:txBody>
      </p:sp>
      <p:cxnSp>
        <p:nvCxnSpPr>
          <p:cNvPr id="9" name="Straight Arrow Connector 8"/>
          <p:cNvCxnSpPr/>
          <p:nvPr/>
        </p:nvCxnSpPr>
        <p:spPr>
          <a:xfrm flipV="1">
            <a:off x="4668763" y="5535235"/>
            <a:ext cx="0" cy="2341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5" idx="0"/>
          </p:cNvCxnSpPr>
          <p:nvPr/>
        </p:nvCxnSpPr>
        <p:spPr>
          <a:xfrm flipV="1">
            <a:off x="2195286" y="5418667"/>
            <a:ext cx="1808238" cy="79300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42194" y="5672671"/>
            <a:ext cx="2441694" cy="369332"/>
          </a:xfrm>
          <a:prstGeom prst="rect">
            <a:avLst/>
          </a:prstGeom>
          <a:noFill/>
        </p:spPr>
        <p:txBody>
          <a:bodyPr wrap="none" rtlCol="0">
            <a:spAutoFit/>
          </a:bodyPr>
          <a:lstStyle/>
          <a:p>
            <a:r>
              <a:rPr lang="en-US" dirty="0" smtClean="0">
                <a:solidFill>
                  <a:prstClr val="white"/>
                </a:solidFill>
                <a:latin typeface="Calibri"/>
              </a:rPr>
              <a:t>First BIOS exploit, by ITL</a:t>
            </a:r>
          </a:p>
        </p:txBody>
      </p:sp>
      <p:sp>
        <p:nvSpPr>
          <p:cNvPr id="15" name="TextBox 14"/>
          <p:cNvSpPr txBox="1"/>
          <p:nvPr/>
        </p:nvSpPr>
        <p:spPr>
          <a:xfrm>
            <a:off x="0" y="6211669"/>
            <a:ext cx="4390571" cy="646331"/>
          </a:xfrm>
          <a:prstGeom prst="rect">
            <a:avLst/>
          </a:prstGeom>
          <a:noFill/>
        </p:spPr>
        <p:txBody>
          <a:bodyPr wrap="square" rtlCol="0">
            <a:spAutoFit/>
          </a:bodyPr>
          <a:lstStyle/>
          <a:p>
            <a:r>
              <a:rPr lang="en-US" dirty="0" smtClean="0">
                <a:solidFill>
                  <a:prstClr val="white"/>
                </a:solidFill>
                <a:latin typeface="Calibri"/>
              </a:rPr>
              <a:t>Date of leaked NSA documents showing existing </a:t>
            </a:r>
            <a:r>
              <a:rPr lang="en-US" dirty="0" err="1" smtClean="0">
                <a:solidFill>
                  <a:prstClr val="white"/>
                </a:solidFill>
                <a:latin typeface="Calibri"/>
              </a:rPr>
              <a:t>weaponized</a:t>
            </a:r>
            <a:r>
              <a:rPr lang="en-US" dirty="0" smtClean="0">
                <a:solidFill>
                  <a:prstClr val="white"/>
                </a:solidFill>
                <a:latin typeface="Calibri"/>
              </a:rPr>
              <a:t> BIOS infection capability</a:t>
            </a:r>
          </a:p>
        </p:txBody>
      </p:sp>
      <p:cxnSp>
        <p:nvCxnSpPr>
          <p:cNvPr id="16" name="Straight Arrow Connector 15"/>
          <p:cNvCxnSpPr/>
          <p:nvPr/>
        </p:nvCxnSpPr>
        <p:spPr>
          <a:xfrm flipV="1">
            <a:off x="7102324" y="5559425"/>
            <a:ext cx="0" cy="5970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315364" y="6175048"/>
            <a:ext cx="2828634" cy="646331"/>
          </a:xfrm>
          <a:prstGeom prst="rect">
            <a:avLst/>
          </a:prstGeom>
          <a:noFill/>
        </p:spPr>
        <p:txBody>
          <a:bodyPr wrap="square" rtlCol="0">
            <a:spAutoFit/>
          </a:bodyPr>
          <a:lstStyle/>
          <a:p>
            <a:pPr algn="ctr"/>
            <a:r>
              <a:rPr lang="en-US" dirty="0" smtClean="0">
                <a:solidFill>
                  <a:prstClr val="white"/>
                </a:solidFill>
                <a:latin typeface="Calibri"/>
              </a:rPr>
              <a:t>A bunch of people say </a:t>
            </a:r>
          </a:p>
          <a:p>
            <a:pPr algn="ctr"/>
            <a:r>
              <a:rPr lang="en-US" dirty="0" smtClean="0">
                <a:solidFill>
                  <a:prstClr val="white"/>
                </a:solidFill>
                <a:latin typeface="Calibri"/>
              </a:rPr>
              <a:t>“I can do what NSA can do!”</a:t>
            </a:r>
          </a:p>
        </p:txBody>
      </p:sp>
      <p:sp>
        <p:nvSpPr>
          <p:cNvPr id="3" name="TextBox 2"/>
          <p:cNvSpPr txBox="1"/>
          <p:nvPr/>
        </p:nvSpPr>
        <p:spPr>
          <a:xfrm>
            <a:off x="2409170" y="0"/>
            <a:ext cx="4519186" cy="430887"/>
          </a:xfrm>
          <a:prstGeom prst="rect">
            <a:avLst/>
          </a:prstGeom>
          <a:noFill/>
        </p:spPr>
        <p:txBody>
          <a:bodyPr wrap="none" rtlCol="0">
            <a:spAutoFit/>
          </a:bodyPr>
          <a:lstStyle/>
          <a:p>
            <a:pPr algn="ctr"/>
            <a:r>
              <a:rPr lang="en-US" sz="1100" dirty="0" smtClean="0"/>
              <a:t>From </a:t>
            </a:r>
            <a:r>
              <a:rPr lang="en-US" sz="1100" dirty="0" err="1" smtClean="0"/>
              <a:t>ShmooCon</a:t>
            </a:r>
            <a:r>
              <a:rPr lang="en-US" sz="1100" dirty="0" smtClean="0"/>
              <a:t> 2015 talk “Betting BIOS Bugs Won’t Bite </a:t>
            </a:r>
            <a:r>
              <a:rPr lang="en-US" sz="1100" dirty="0" err="1" smtClean="0"/>
              <a:t>Y’er</a:t>
            </a:r>
            <a:r>
              <a:rPr lang="en-US" sz="1100" dirty="0" smtClean="0"/>
              <a:t> Butt?”</a:t>
            </a:r>
          </a:p>
          <a:p>
            <a:pPr algn="ctr"/>
            <a:r>
              <a:rPr lang="en-US" sz="1100" dirty="0"/>
              <a:t>http://</a:t>
            </a:r>
            <a:r>
              <a:rPr lang="en-US" sz="1100" dirty="0" err="1"/>
              <a:t>www.legbacore.com</a:t>
            </a:r>
            <a:r>
              <a:rPr lang="en-US" sz="1100" dirty="0"/>
              <a:t>/</a:t>
            </a:r>
            <a:r>
              <a:rPr lang="en-US" sz="1100" dirty="0" err="1"/>
              <a:t>Research_files</a:t>
            </a:r>
            <a:r>
              <a:rPr lang="en-US" sz="1100" dirty="0"/>
              <a:t>/2015_ShmooCon_BIOSBugs.pdf</a:t>
            </a:r>
            <a:endParaRPr lang="en-US" sz="1100" dirty="0" smtClean="0"/>
          </a:p>
        </p:txBody>
      </p:sp>
    </p:spTree>
    <p:extLst>
      <p:ext uri="{BB962C8B-B14F-4D97-AF65-F5344CB8AC3E}">
        <p14:creationId xmlns:p14="http://schemas.microsoft.com/office/powerpoint/2010/main" val="3938533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dirty="0" smtClean="0"/>
              <a:t>Number of </a:t>
            </a:r>
            <a:r>
              <a:rPr lang="en-US" sz="2800" i="1" dirty="0" smtClean="0"/>
              <a:t>Novel Attacks </a:t>
            </a:r>
            <a:r>
              <a:rPr lang="en-US" sz="2800" dirty="0" smtClean="0"/>
              <a:t>in</a:t>
            </a:r>
            <a:br>
              <a:rPr lang="en-US" sz="2800" dirty="0" smtClean="0"/>
            </a:br>
            <a:r>
              <a:rPr lang="en-US" sz="2400" dirty="0" smtClean="0"/>
              <a:t>BIOS/SMM/OROM/DMA/ACPI/ME/TXT/Firmware Attack Talks</a:t>
            </a:r>
            <a:br>
              <a:rPr lang="en-US" sz="2400" dirty="0" smtClean="0"/>
            </a:br>
            <a:r>
              <a:rPr lang="en-US" sz="1600" dirty="0" smtClean="0"/>
              <a:t>(from </a:t>
            </a:r>
            <a:r>
              <a:rPr lang="en-US" sz="1600" dirty="0" err="1" smtClean="0"/>
              <a:t>bit.ly</a:t>
            </a:r>
            <a:r>
              <a:rPr lang="en-US" sz="1600" dirty="0"/>
              <a:t>/</a:t>
            </a:r>
            <a:r>
              <a:rPr lang="en-US" sz="1600" dirty="0" smtClean="0"/>
              <a:t>1bvusqn)</a:t>
            </a:r>
            <a:endParaRPr lang="en-US" sz="2800" dirty="0"/>
          </a:p>
        </p:txBody>
      </p:sp>
      <p:graphicFrame>
        <p:nvGraphicFramePr>
          <p:cNvPr id="5" name="Chart 4"/>
          <p:cNvGraphicFramePr>
            <a:graphicFrameLocks/>
          </p:cNvGraphicFramePr>
          <p:nvPr>
            <p:extLst>
              <p:ext uri="{D42A27DB-BD31-4B8C-83A1-F6EECF244321}">
                <p14:modId xmlns:p14="http://schemas.microsoft.com/office/powerpoint/2010/main" val="2878441938"/>
              </p:ext>
            </p:extLst>
          </p:nvPr>
        </p:nvGraphicFramePr>
        <p:xfrm>
          <a:off x="1651000" y="1298925"/>
          <a:ext cx="5842000" cy="426085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20200" y="5911341"/>
            <a:ext cx="7332694" cy="646331"/>
          </a:xfrm>
          <a:prstGeom prst="rect">
            <a:avLst/>
          </a:prstGeom>
          <a:noFill/>
        </p:spPr>
        <p:txBody>
          <a:bodyPr wrap="none" rtlCol="0">
            <a:spAutoFit/>
          </a:bodyPr>
          <a:lstStyle/>
          <a:p>
            <a:pPr algn="ctr"/>
            <a:r>
              <a:rPr lang="en-US" dirty="0" smtClean="0">
                <a:solidFill>
                  <a:prstClr val="white"/>
                </a:solidFill>
                <a:latin typeface="Calibri"/>
              </a:rPr>
              <a:t>Cumulatively: 99 novel vulnerabilities or malware techniques</a:t>
            </a:r>
          </a:p>
          <a:p>
            <a:pPr algn="ctr"/>
            <a:r>
              <a:rPr lang="en-US" dirty="0" smtClean="0">
                <a:solidFill>
                  <a:prstClr val="white"/>
                </a:solidFill>
                <a:latin typeface="Calibri"/>
              </a:rPr>
              <a:t>2015: Know of at least 4 </a:t>
            </a:r>
            <a:r>
              <a:rPr lang="en-US" dirty="0" err="1" smtClean="0">
                <a:solidFill>
                  <a:prstClr val="white"/>
                </a:solidFill>
                <a:latin typeface="Calibri"/>
              </a:rPr>
              <a:t>vulns</a:t>
            </a:r>
            <a:r>
              <a:rPr lang="en-US" dirty="0" smtClean="0">
                <a:solidFill>
                  <a:prstClr val="white"/>
                </a:solidFill>
                <a:latin typeface="Calibri"/>
              </a:rPr>
              <a:t> under disclosure not yet publicly talked about</a:t>
            </a:r>
            <a:endParaRPr lang="en-US" dirty="0">
              <a:solidFill>
                <a:prstClr val="white"/>
              </a:solidFill>
              <a:latin typeface="Calibri"/>
            </a:endParaRPr>
          </a:p>
        </p:txBody>
      </p:sp>
    </p:spTree>
    <p:extLst>
      <p:ext uri="{BB962C8B-B14F-4D97-AF65-F5344CB8AC3E}">
        <p14:creationId xmlns:p14="http://schemas.microsoft.com/office/powerpoint/2010/main" val="305029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the questions 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you tell a limited and targeted BIOS corruption from a hardware failure?</a:t>
            </a:r>
          </a:p>
          <a:p>
            <a:r>
              <a:rPr lang="en-US" dirty="0" smtClean="0"/>
              <a:t>Are </a:t>
            </a:r>
            <a:r>
              <a:rPr lang="en-US" dirty="0"/>
              <a:t>you going to give BIOS attackers a free </a:t>
            </a:r>
            <a:r>
              <a:rPr lang="en-US" dirty="0" smtClean="0"/>
              <a:t>pass to live on your machines &amp; networks forever?</a:t>
            </a:r>
          </a:p>
          <a:p>
            <a:r>
              <a:rPr lang="en-US" dirty="0" smtClean="0"/>
              <a:t>Would you know what to do to detect them even if you wanted to?</a:t>
            </a:r>
          </a:p>
          <a:p>
            <a:r>
              <a:rPr lang="en-US" dirty="0"/>
              <a:t>What if a HD-wiping adversary </a:t>
            </a:r>
            <a:r>
              <a:rPr lang="en-US" dirty="0" smtClean="0"/>
              <a:t>steps up their game and becomes a BIOS-wiping one? Are you prepared to recover from that?</a:t>
            </a:r>
          </a:p>
          <a:p>
            <a:r>
              <a:rPr lang="en-US" dirty="0" smtClean="0"/>
              <a:t>Do you want to learn about REAL ULTIMATE POWER?!</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23</a:t>
            </a:fld>
            <a:endParaRPr lang="en-US">
              <a:solidFill>
                <a:prstClr val="black">
                  <a:tint val="75000"/>
                </a:prstClr>
              </a:solidFill>
              <a:latin typeface="Calibri"/>
            </a:endParaRPr>
          </a:p>
        </p:txBody>
      </p:sp>
    </p:spTree>
    <p:extLst>
      <p:ext uri="{BB962C8B-B14F-4D97-AF65-F5344CB8AC3E}">
        <p14:creationId xmlns:p14="http://schemas.microsoft.com/office/powerpoint/2010/main" val="11728199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p:cNvPicPr>
            <a:picLocks noChangeAspect="1"/>
          </p:cNvPicPr>
          <p:nvPr/>
        </p:nvPicPr>
        <p:blipFill>
          <a:blip r:embed="rId3"/>
          <a:stretch>
            <a:fillRect/>
          </a:stretch>
        </p:blipFill>
        <p:spPr>
          <a:xfrm>
            <a:off x="34848" y="685800"/>
            <a:ext cx="9109152" cy="5354484"/>
          </a:xfrm>
          <a:prstGeom prst="rect">
            <a:avLst/>
          </a:prstGeom>
        </p:spPr>
      </p:pic>
      <p:sp>
        <p:nvSpPr>
          <p:cNvPr id="3" name="Rounded Rectangular Callout 2"/>
          <p:cNvSpPr/>
          <p:nvPr/>
        </p:nvSpPr>
        <p:spPr>
          <a:xfrm>
            <a:off x="277091" y="173182"/>
            <a:ext cx="3140364" cy="1420091"/>
          </a:xfrm>
          <a:prstGeom prst="wedgeRoundRectCallout">
            <a:avLst>
              <a:gd name="adj1" fmla="val 71446"/>
              <a:gd name="adj2" fmla="val 124288"/>
              <a:gd name="adj3" fmla="val 16667"/>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BRING IT ON!</a:t>
            </a:r>
            <a:endParaRPr lang="en-US" sz="3600" dirty="0"/>
          </a:p>
        </p:txBody>
      </p:sp>
    </p:spTree>
    <p:extLst>
      <p:ext uri="{BB962C8B-B14F-4D97-AF65-F5344CB8AC3E}">
        <p14:creationId xmlns:p14="http://schemas.microsoft.com/office/powerpoint/2010/main" val="2211254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[1] </a:t>
            </a:r>
            <a:r>
              <a:rPr lang="en-US" dirty="0"/>
              <a:t>Evil Maid Just Got Angrier: Why Full-Disk Encryption With TPM is Insecure on Many Systems </a:t>
            </a:r>
            <a:r>
              <a:rPr lang="en-US" dirty="0" smtClean="0"/>
              <a:t>– </a:t>
            </a:r>
            <a:r>
              <a:rPr lang="en-US" dirty="0" err="1" smtClean="0"/>
              <a:t>Yuriy</a:t>
            </a:r>
            <a:r>
              <a:rPr lang="en-US" dirty="0" smtClean="0"/>
              <a:t> </a:t>
            </a:r>
            <a:r>
              <a:rPr lang="en-US" dirty="0" err="1" smtClean="0"/>
              <a:t>Bulygin</a:t>
            </a:r>
            <a:r>
              <a:rPr lang="en-US" dirty="0" smtClean="0"/>
              <a:t> – </a:t>
            </a:r>
            <a:r>
              <a:rPr lang="en-US" dirty="0"/>
              <a:t>Mar. 2013 </a:t>
            </a:r>
            <a:r>
              <a:rPr lang="en-US" dirty="0">
                <a:hlinkClick r:id="rId2"/>
              </a:rPr>
              <a:t>http://cansecwest.com/slides/2013/Evil%20Maid%20Just%20Got%</a:t>
            </a:r>
            <a:r>
              <a:rPr lang="en-US" dirty="0" smtClean="0">
                <a:hlinkClick r:id="rId2"/>
              </a:rPr>
              <a:t>20Angrier.pdf</a:t>
            </a:r>
            <a:endParaRPr lang="en-US" dirty="0" smtClean="0"/>
          </a:p>
          <a:p>
            <a:pPr marL="0" indent="0">
              <a:buNone/>
            </a:pPr>
            <a:r>
              <a:rPr lang="en-US" dirty="0" smtClean="0"/>
              <a:t>[2] </a:t>
            </a:r>
            <a:r>
              <a:rPr lang="en-US" dirty="0"/>
              <a:t>BIOS </a:t>
            </a:r>
            <a:r>
              <a:rPr lang="en-US" dirty="0" err="1"/>
              <a:t>Chronomancy</a:t>
            </a:r>
            <a:r>
              <a:rPr lang="en-US" dirty="0"/>
              <a:t>: Fixing the Core Root of Trust for Measurement – Butterworth et al., May 2013 </a:t>
            </a:r>
            <a:r>
              <a:rPr lang="en-US" dirty="0">
                <a:hlinkClick r:id="rId3"/>
              </a:rPr>
              <a:t>http://www.nosuchcon.org/talks/</a:t>
            </a:r>
            <a:r>
              <a:rPr lang="en-US" dirty="0" smtClean="0">
                <a:hlinkClick r:id="rId3"/>
              </a:rPr>
              <a:t>D2_01_Butterworth_BIOS_Chronomancy.pdf</a:t>
            </a:r>
            <a:endParaRPr lang="en-US" dirty="0" smtClean="0"/>
          </a:p>
          <a:p>
            <a:pPr marL="0" indent="0">
              <a:buNone/>
            </a:pPr>
            <a:r>
              <a:rPr lang="en-US" dirty="0">
                <a:hlinkClick r:id="rId4"/>
              </a:rPr>
              <a:t>http://dl.acm.org/citation.cfm?id=2516714</a:t>
            </a:r>
            <a:endParaRPr lang="en-US" dirty="0"/>
          </a:p>
          <a:p>
            <a:pPr marL="0" indent="0">
              <a:buNone/>
            </a:pPr>
            <a:r>
              <a:rPr lang="en-US" dirty="0"/>
              <a:t>[3] A Tale of One Software Bypass of Windows 8 Secure Boot – </a:t>
            </a:r>
            <a:r>
              <a:rPr lang="en-US" dirty="0" err="1"/>
              <a:t>Bulygin</a:t>
            </a:r>
            <a:r>
              <a:rPr lang="en-US" dirty="0"/>
              <a:t> et al.– Jul. 2013 </a:t>
            </a:r>
            <a:r>
              <a:rPr lang="en-US" dirty="0">
                <a:hlinkClick r:id="rId5"/>
              </a:rPr>
              <a:t>http://blackhat.com/us-13/briefings.html#</a:t>
            </a:r>
            <a:r>
              <a:rPr lang="en-US" dirty="0" smtClean="0">
                <a:hlinkClick r:id="rId5"/>
              </a:rPr>
              <a:t>Bulygin</a:t>
            </a:r>
            <a:endParaRPr lang="en-US" dirty="0" smtClean="0"/>
          </a:p>
          <a:p>
            <a:pPr marL="0" indent="0">
              <a:buNone/>
            </a:pPr>
            <a:r>
              <a:rPr lang="en-US" dirty="0" smtClean="0"/>
              <a:t>[</a:t>
            </a:r>
            <a:r>
              <a:rPr lang="en-US" dirty="0"/>
              <a:t>4</a:t>
            </a:r>
            <a:r>
              <a:rPr lang="en-US" dirty="0" smtClean="0"/>
              <a:t>] </a:t>
            </a:r>
            <a:r>
              <a:rPr lang="en-US" dirty="0"/>
              <a:t>All Your Boot Are Belong To Us </a:t>
            </a:r>
            <a:r>
              <a:rPr lang="en-US" dirty="0" smtClean="0"/>
              <a:t>(MITRE portion</a:t>
            </a:r>
            <a:r>
              <a:rPr lang="en-US" dirty="0"/>
              <a:t>) </a:t>
            </a:r>
            <a:r>
              <a:rPr lang="en-US" dirty="0" smtClean="0"/>
              <a:t>– </a:t>
            </a:r>
            <a:r>
              <a:rPr lang="en-US" dirty="0" err="1" smtClean="0"/>
              <a:t>Kallenberg</a:t>
            </a:r>
            <a:r>
              <a:rPr lang="en-US" dirty="0" smtClean="0"/>
              <a:t> et al. – Mar. 2014, delayed from publicly disclosing potential for bricking until HITB at Intel’s request </a:t>
            </a:r>
            <a:r>
              <a:rPr lang="en-US" dirty="0" smtClean="0">
                <a:hlinkClick r:id="rId6"/>
              </a:rPr>
              <a:t>https</a:t>
            </a:r>
            <a:r>
              <a:rPr lang="en-US" dirty="0">
                <a:hlinkClick r:id="rId6"/>
              </a:rPr>
              <a:t>://cansecwest.com/slides/2014/AllYourBoot_csw14-mitre-</a:t>
            </a:r>
            <a:r>
              <a:rPr lang="en-US" dirty="0" smtClean="0">
                <a:hlinkClick r:id="rId6"/>
              </a:rPr>
              <a:t>final.pdf</a:t>
            </a:r>
            <a:r>
              <a:rPr lang="en-US" dirty="0" smtClean="0"/>
              <a:t> </a:t>
            </a:r>
          </a:p>
          <a:p>
            <a:pPr marL="0" indent="0">
              <a:buNone/>
            </a:pPr>
            <a:r>
              <a:rPr lang="en-US" dirty="0" smtClean="0">
                <a:hlinkClick r:id="rId7"/>
              </a:rPr>
              <a:t>http</a:t>
            </a:r>
            <a:r>
              <a:rPr lang="en-US" dirty="0">
                <a:hlinkClick r:id="rId7"/>
              </a:rPr>
              <a:t>://www.kb.cert.org/vuls/id/758382</a:t>
            </a:r>
            <a:endParaRPr lang="en-US" dirty="0" smtClean="0"/>
          </a:p>
          <a:p>
            <a:pPr marL="0" indent="0">
              <a:buNone/>
            </a:pPr>
            <a:r>
              <a:rPr lang="en-US" dirty="0" smtClean="0"/>
              <a:t>[5] All Your Boot Are Belong To Us (Intel portion) – </a:t>
            </a:r>
            <a:r>
              <a:rPr lang="en-US" dirty="0" err="1" smtClean="0"/>
              <a:t>Bulygin</a:t>
            </a:r>
            <a:r>
              <a:rPr lang="en-US" dirty="0" smtClean="0"/>
              <a:t> et al. – Mar. 2014 </a:t>
            </a:r>
            <a:r>
              <a:rPr lang="en-US" dirty="0" smtClean="0">
                <a:hlinkClick r:id="rId8"/>
              </a:rPr>
              <a:t>https</a:t>
            </a:r>
            <a:r>
              <a:rPr lang="en-US" dirty="0">
                <a:hlinkClick r:id="rId8"/>
              </a:rPr>
              <a:t>://cansecwest.com/slides/2014/AllYourBoot_csw14-intel-</a:t>
            </a:r>
            <a:r>
              <a:rPr lang="en-US" dirty="0" smtClean="0">
                <a:hlinkClick r:id="rId8"/>
              </a:rPr>
              <a:t>final.pdf</a:t>
            </a:r>
            <a:r>
              <a:rPr lang="en-US" dirty="0" smtClean="0"/>
              <a:t> </a:t>
            </a:r>
          </a:p>
        </p:txBody>
      </p:sp>
    </p:spTree>
    <p:extLst>
      <p:ext uri="{BB962C8B-B14F-4D97-AF65-F5344CB8AC3E}">
        <p14:creationId xmlns:p14="http://schemas.microsoft.com/office/powerpoint/2010/main" val="37677574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[6] </a:t>
            </a:r>
            <a:r>
              <a:rPr lang="en-US" dirty="0"/>
              <a:t>Defeating Signed BIOS Enforcement – </a:t>
            </a:r>
            <a:r>
              <a:rPr lang="en-US" dirty="0" err="1"/>
              <a:t>Kallenberg</a:t>
            </a:r>
            <a:r>
              <a:rPr lang="en-US" dirty="0"/>
              <a:t> et al., Sept. 2013 </a:t>
            </a:r>
            <a:r>
              <a:rPr lang="en-US" dirty="0">
                <a:hlinkClick r:id="rId2"/>
              </a:rPr>
              <a:t>http://conference.hitb.org/hitbsecconf2013kul/materials/D1T1%20-%20Kallenberg,%20Kovah,%20Butterworth%20-%20Defeating%20Signed%20BIOS%</a:t>
            </a:r>
            <a:r>
              <a:rPr lang="en-US" dirty="0" smtClean="0">
                <a:hlinkClick r:id="rId2"/>
              </a:rPr>
              <a:t>20Enforcement.pdf</a:t>
            </a:r>
          </a:p>
          <a:p>
            <a:pPr marL="0" indent="0">
              <a:buNone/>
            </a:pPr>
            <a:r>
              <a:rPr lang="en-US" dirty="0" smtClean="0">
                <a:hlinkClick r:id="rId3"/>
              </a:rPr>
              <a:t>http://www.kb.cert.org/vuls/id/912156</a:t>
            </a:r>
            <a:r>
              <a:rPr lang="en-US" dirty="0" smtClean="0"/>
              <a:t> </a:t>
            </a:r>
            <a:endParaRPr lang="en-US" dirty="0"/>
          </a:p>
          <a:p>
            <a:pPr marL="0" indent="0">
              <a:buNone/>
            </a:pPr>
            <a:r>
              <a:rPr lang="en-US" dirty="0" smtClean="0">
                <a:hlinkClick r:id="rId4"/>
              </a:rPr>
              <a:t>http://www.kb.cert.org/vuls/id/255726</a:t>
            </a:r>
            <a:r>
              <a:rPr lang="en-US" dirty="0" smtClean="0"/>
              <a:t> (not yet released)</a:t>
            </a:r>
            <a:endParaRPr lang="en-US" dirty="0">
              <a:hlinkClick r:id="rId2"/>
            </a:endParaRPr>
          </a:p>
          <a:p>
            <a:pPr marL="0" indent="0">
              <a:buNone/>
            </a:pPr>
            <a:r>
              <a:rPr lang="en-US" dirty="0" smtClean="0"/>
              <a:t>[7] </a:t>
            </a:r>
            <a:r>
              <a:rPr lang="en-US" dirty="0"/>
              <a:t>DE MYSTERIIS DOM </a:t>
            </a:r>
            <a:r>
              <a:rPr lang="en-US" dirty="0" smtClean="0"/>
              <a:t>JOBSIVS Mac </a:t>
            </a:r>
            <a:r>
              <a:rPr lang="en-US" dirty="0"/>
              <a:t>EFI Rootkits </a:t>
            </a:r>
            <a:r>
              <a:rPr lang="en-US" dirty="0" smtClean="0"/>
              <a:t>- </a:t>
            </a:r>
            <a:r>
              <a:rPr lang="en-US" dirty="0" err="1" smtClean="0"/>
              <a:t>Loukas</a:t>
            </a:r>
            <a:r>
              <a:rPr lang="en-US" dirty="0" smtClean="0"/>
              <a:t> K (snare), Jul. </a:t>
            </a:r>
            <a:r>
              <a:rPr lang="en-US" dirty="0"/>
              <a:t>2012 </a:t>
            </a:r>
            <a:r>
              <a:rPr lang="en-US" dirty="0">
                <a:hlinkClick r:id="rId5"/>
              </a:rPr>
              <a:t>https://media.blackhat.com/bh-us-12/Briefings/Loukas_K/</a:t>
            </a:r>
            <a:r>
              <a:rPr lang="en-US" dirty="0" smtClean="0">
                <a:hlinkClick r:id="rId5"/>
              </a:rPr>
              <a:t>BH_US_12_LoukasK_De_Mysteriis_Dom_Jobsivs_Slides.pdf</a:t>
            </a:r>
            <a:r>
              <a:rPr lang="en-US" dirty="0" smtClean="0"/>
              <a:t> </a:t>
            </a:r>
          </a:p>
          <a:p>
            <a:pPr marL="0" indent="0">
              <a:buNone/>
            </a:pPr>
            <a:r>
              <a:rPr lang="en-US" dirty="0"/>
              <a:t>[8] </a:t>
            </a:r>
            <a:r>
              <a:rPr lang="en-US" dirty="0" err="1"/>
              <a:t>Thunderstrike</a:t>
            </a:r>
            <a:r>
              <a:rPr lang="en-US" dirty="0"/>
              <a:t> – Trammel Hudson, Dec. 2014 </a:t>
            </a:r>
            <a:r>
              <a:rPr lang="en-US" dirty="0">
                <a:hlinkClick r:id="rId6"/>
              </a:rPr>
              <a:t>https://trmm.net/</a:t>
            </a:r>
            <a:r>
              <a:rPr lang="en-US" dirty="0" smtClean="0">
                <a:hlinkClick r:id="rId6"/>
              </a:rPr>
              <a:t>Thunderstrike_31c3</a:t>
            </a:r>
            <a:r>
              <a:rPr lang="en-US" dirty="0" smtClean="0"/>
              <a:t> </a:t>
            </a:r>
            <a:r>
              <a:rPr lang="en-US" dirty="0"/>
              <a:t>CVE-2014-4498</a:t>
            </a:r>
            <a:endParaRPr lang="en-US" dirty="0" smtClean="0"/>
          </a:p>
          <a:p>
            <a:pPr marL="0" indent="0">
              <a:buNone/>
            </a:pPr>
            <a:r>
              <a:rPr lang="en-US" dirty="0" smtClean="0"/>
              <a:t>[9</a:t>
            </a:r>
            <a:r>
              <a:rPr lang="en-US" dirty="0"/>
              <a:t>] Speed Racer: Exploiting an Intel Flash Protection Race </a:t>
            </a:r>
            <a:r>
              <a:rPr lang="en-US" dirty="0" smtClean="0"/>
              <a:t>Condition – </a:t>
            </a:r>
            <a:r>
              <a:rPr lang="en-US" dirty="0" err="1" smtClean="0"/>
              <a:t>Kallenberg</a:t>
            </a:r>
            <a:r>
              <a:rPr lang="en-US" dirty="0" smtClean="0"/>
              <a:t> &amp; </a:t>
            </a:r>
            <a:r>
              <a:rPr lang="en-US" dirty="0" err="1" smtClean="0"/>
              <a:t>Wojtczuk</a:t>
            </a:r>
            <a:r>
              <a:rPr lang="en-US" dirty="0" smtClean="0"/>
              <a:t>, Dec. </a:t>
            </a:r>
            <a:r>
              <a:rPr lang="en-US" dirty="0"/>
              <a:t>2013 </a:t>
            </a:r>
            <a:r>
              <a:rPr lang="en-US" dirty="0">
                <a:hlinkClick r:id="rId7"/>
              </a:rPr>
              <a:t>https://frab.cccv.de/system/attachments/2565/original/</a:t>
            </a:r>
            <a:r>
              <a:rPr lang="en-US" dirty="0" smtClean="0">
                <a:hlinkClick r:id="rId7"/>
              </a:rPr>
              <a:t>speed_racer_whitepaper.pdf</a:t>
            </a:r>
            <a:r>
              <a:rPr lang="en-US" dirty="0" smtClean="0"/>
              <a:t> </a:t>
            </a:r>
          </a:p>
          <a:p>
            <a:pPr marL="0" indent="0">
              <a:buNone/>
            </a:pPr>
            <a:r>
              <a:rPr lang="en-US" dirty="0">
                <a:hlinkClick r:id="rId3"/>
              </a:rPr>
              <a:t>http://www.kb.cert.org/vuls/id</a:t>
            </a:r>
            <a:r>
              <a:rPr lang="en-US" dirty="0" smtClean="0">
                <a:hlinkClick r:id="rId3"/>
              </a:rPr>
              <a:t>/912156</a:t>
            </a:r>
            <a:r>
              <a:rPr lang="en-US" dirty="0" smtClean="0"/>
              <a:t> </a:t>
            </a:r>
          </a:p>
          <a:p>
            <a:pPr marL="0" indent="0">
              <a:buNone/>
            </a:pPr>
            <a:r>
              <a:rPr lang="en-US" dirty="0" smtClean="0"/>
              <a:t>[10</a:t>
            </a:r>
            <a:r>
              <a:rPr lang="en-US" dirty="0"/>
              <a:t>] Extreme Privilege Escalation on UEFI Windows 8 Systems – </a:t>
            </a:r>
            <a:r>
              <a:rPr lang="en-US" dirty="0" err="1"/>
              <a:t>Kallenberg</a:t>
            </a:r>
            <a:r>
              <a:rPr lang="en-US" dirty="0"/>
              <a:t> et al., Aug </a:t>
            </a:r>
            <a:r>
              <a:rPr lang="en-US" dirty="0" smtClean="0"/>
              <a:t>2014 </a:t>
            </a:r>
            <a:r>
              <a:rPr lang="en-US" dirty="0">
                <a:hlinkClick r:id="rId8"/>
              </a:rPr>
              <a:t>https://www.blackhat.com/docs/us-14/materials/us-14-Kallenberg-Extreme-Privilege-Escalation-On-Windows8-UEFI-</a:t>
            </a:r>
            <a:r>
              <a:rPr lang="en-US" dirty="0" smtClean="0">
                <a:hlinkClick r:id="rId8"/>
              </a:rPr>
              <a:t>Systems.pdf</a:t>
            </a:r>
            <a:r>
              <a:rPr lang="en-US" dirty="0" smtClean="0"/>
              <a:t> </a:t>
            </a:r>
            <a:endParaRPr lang="en-US" dirty="0"/>
          </a:p>
          <a:p>
            <a:pPr marL="0" indent="0">
              <a:buNone/>
            </a:pPr>
            <a:r>
              <a:rPr lang="en-US" dirty="0" smtClean="0">
                <a:hlinkClick r:id="rId9"/>
              </a:rPr>
              <a:t>http</a:t>
            </a:r>
            <a:r>
              <a:rPr lang="en-US" dirty="0">
                <a:hlinkClick r:id="rId9"/>
              </a:rPr>
              <a:t>://www.kb.cert.org/vuls/id</a:t>
            </a:r>
            <a:r>
              <a:rPr lang="en-US" dirty="0" smtClean="0">
                <a:hlinkClick r:id="rId9"/>
              </a:rPr>
              <a:t>/766164</a:t>
            </a:r>
            <a:r>
              <a:rPr lang="en-US" dirty="0" smtClean="0"/>
              <a:t> </a:t>
            </a:r>
          </a:p>
          <a:p>
            <a:pPr marL="0" indent="0">
              <a:buNone/>
            </a:pPr>
            <a:r>
              <a:rPr lang="en-US" dirty="0"/>
              <a:t>[</a:t>
            </a:r>
            <a:r>
              <a:rPr lang="en-US" dirty="0" smtClean="0"/>
              <a:t>11] </a:t>
            </a:r>
            <a:r>
              <a:rPr lang="en-US" dirty="0"/>
              <a:t>Attacking UEFI Boot Script – </a:t>
            </a:r>
            <a:r>
              <a:rPr lang="en-US" dirty="0" err="1"/>
              <a:t>Wojtczuk</a:t>
            </a:r>
            <a:r>
              <a:rPr lang="en-US" dirty="0"/>
              <a:t> &amp; </a:t>
            </a:r>
            <a:r>
              <a:rPr lang="en-US" dirty="0" err="1"/>
              <a:t>Kallenberg</a:t>
            </a:r>
            <a:r>
              <a:rPr lang="en-US" dirty="0"/>
              <a:t>, Dec. 2013</a:t>
            </a:r>
          </a:p>
          <a:p>
            <a:pPr marL="0" indent="0">
              <a:buNone/>
            </a:pPr>
            <a:r>
              <a:rPr lang="en-US" dirty="0">
                <a:hlinkClick r:id="rId10"/>
              </a:rPr>
              <a:t>https://frab.cccv.de/system/attachments/2566/original/venamis_whitepaper.pdf</a:t>
            </a:r>
            <a:r>
              <a:rPr lang="en-US" dirty="0"/>
              <a:t> </a:t>
            </a:r>
          </a:p>
          <a:p>
            <a:pPr marL="0" indent="0">
              <a:buNone/>
            </a:pPr>
            <a:r>
              <a:rPr lang="en-US" dirty="0">
                <a:hlinkClick r:id="rId11"/>
              </a:rPr>
              <a:t>http://www.kb.cert.org/vuls/id</a:t>
            </a:r>
            <a:r>
              <a:rPr lang="en-US" dirty="0" smtClean="0">
                <a:hlinkClick r:id="rId11"/>
              </a:rPr>
              <a:t>/552286</a:t>
            </a:r>
            <a:r>
              <a:rPr lang="en-US" dirty="0" smtClean="0"/>
              <a:t> </a:t>
            </a:r>
          </a:p>
          <a:p>
            <a:pPr marL="0" indent="0">
              <a:buNone/>
            </a:pPr>
            <a:r>
              <a:rPr lang="en-US" dirty="0" smtClean="0"/>
              <a:t>[12] See all the rest of stuff here: </a:t>
            </a:r>
            <a:r>
              <a:rPr lang="en-US" dirty="0">
                <a:hlinkClick r:id="rId12"/>
              </a:rPr>
              <a:t>http://timeglider.com/timeline/</a:t>
            </a:r>
            <a:r>
              <a:rPr lang="en-US" dirty="0" smtClean="0">
                <a:hlinkClick r:id="rId12"/>
              </a:rPr>
              <a:t>5ca2daa6078caaf4</a:t>
            </a:r>
            <a:r>
              <a:rPr lang="en-US" dirty="0" smtClean="0"/>
              <a:t> </a:t>
            </a:r>
          </a:p>
        </p:txBody>
      </p:sp>
    </p:spTree>
    <p:extLst>
      <p:ext uri="{BB962C8B-B14F-4D97-AF65-F5344CB8AC3E}">
        <p14:creationId xmlns:p14="http://schemas.microsoft.com/office/powerpoint/2010/main" val="10944288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[13] “</a:t>
            </a:r>
            <a:r>
              <a:rPr lang="en-US" dirty="0" err="1" smtClean="0"/>
              <a:t>Mebromi</a:t>
            </a:r>
            <a:r>
              <a:rPr lang="en-US" dirty="0"/>
              <a:t>: the first BIOS rootkit in the </a:t>
            </a:r>
            <a:r>
              <a:rPr lang="en-US" dirty="0" smtClean="0"/>
              <a:t>wild”  </a:t>
            </a:r>
            <a:r>
              <a:rPr lang="en-US" dirty="0" smtClean="0">
                <a:hlinkClick r:id="rId2"/>
              </a:rPr>
              <a:t>http</a:t>
            </a:r>
            <a:r>
              <a:rPr lang="en-US" dirty="0">
                <a:hlinkClick r:id="rId2"/>
              </a:rPr>
              <a:t>://www.webroot.com/blog/2011/09/13/mebromi-the-first-bios-rootkit-in-the-wild</a:t>
            </a:r>
            <a:r>
              <a:rPr lang="en-US" dirty="0" smtClean="0">
                <a:hlinkClick r:id="rId2"/>
              </a:rPr>
              <a:t>/</a:t>
            </a:r>
            <a:r>
              <a:rPr lang="en-US" dirty="0" smtClean="0"/>
              <a:t> </a:t>
            </a:r>
          </a:p>
          <a:p>
            <a:pPr marL="0" indent="0">
              <a:buNone/>
            </a:pPr>
            <a:r>
              <a:rPr lang="en-US" dirty="0" smtClean="0"/>
              <a:t>[14] “NSA Speaks Out on </a:t>
            </a:r>
            <a:r>
              <a:rPr lang="en-US" dirty="0"/>
              <a:t>Snowden </a:t>
            </a:r>
            <a:r>
              <a:rPr lang="en-US" dirty="0" smtClean="0"/>
              <a:t>Spying” </a:t>
            </a:r>
            <a:r>
              <a:rPr lang="en-US" dirty="0" smtClean="0">
                <a:hlinkClick r:id="rId3"/>
              </a:rPr>
              <a:t>http</a:t>
            </a:r>
            <a:r>
              <a:rPr lang="en-US" dirty="0">
                <a:hlinkClick r:id="rId3"/>
              </a:rPr>
              <a:t>://www.cbsnews.com/news/nsa-speaks-out-on-snowden-spying</a:t>
            </a:r>
            <a:r>
              <a:rPr lang="en-US" dirty="0" smtClean="0">
                <a:hlinkClick r:id="rId3"/>
              </a:rPr>
              <a:t>/</a:t>
            </a:r>
            <a:r>
              <a:rPr lang="en-US" dirty="0" smtClean="0"/>
              <a:t> </a:t>
            </a:r>
          </a:p>
          <a:p>
            <a:pPr marL="0" indent="0">
              <a:buNone/>
            </a:pPr>
            <a:r>
              <a:rPr lang="en-US" dirty="0" smtClean="0"/>
              <a:t>[15</a:t>
            </a:r>
            <a:r>
              <a:rPr lang="en-US" dirty="0"/>
              <a:t>] "To Protect And </a:t>
            </a:r>
            <a:r>
              <a:rPr lang="en-US" dirty="0" smtClean="0"/>
              <a:t>Infect” </a:t>
            </a:r>
            <a:r>
              <a:rPr lang="en-US" dirty="0" smtClean="0">
                <a:hlinkClick r:id="rId4"/>
              </a:rPr>
              <a:t>https</a:t>
            </a:r>
            <a:r>
              <a:rPr lang="en-US" dirty="0">
                <a:hlinkClick r:id="rId4"/>
              </a:rPr>
              <a:t>://www.youtube.com/watch?v=</a:t>
            </a:r>
            <a:r>
              <a:rPr lang="en-US" dirty="0" smtClean="0">
                <a:hlinkClick r:id="rId4"/>
              </a:rPr>
              <a:t>vILAlhwUgIU</a:t>
            </a:r>
            <a:r>
              <a:rPr lang="en-US" dirty="0" smtClean="0"/>
              <a:t> (contains leaked classified NSA documents)</a:t>
            </a:r>
          </a:p>
          <a:p>
            <a:pPr marL="0" indent="0">
              <a:buNone/>
            </a:pPr>
            <a:r>
              <a:rPr lang="en-US" dirty="0" smtClean="0"/>
              <a:t>[16</a:t>
            </a:r>
            <a:r>
              <a:rPr lang="en-US" dirty="0"/>
              <a:t>] </a:t>
            </a:r>
            <a:r>
              <a:rPr lang="en-US" dirty="0" smtClean="0"/>
              <a:t>“U.S</a:t>
            </a:r>
            <a:r>
              <a:rPr lang="en-US" dirty="0"/>
              <a:t>. Gas, Oil Companies Targeted in Espionage </a:t>
            </a:r>
            <a:r>
              <a:rPr lang="en-US" dirty="0" smtClean="0"/>
              <a:t>Campaigns” </a:t>
            </a:r>
            <a:r>
              <a:rPr lang="en-US" dirty="0" smtClean="0">
                <a:hlinkClick r:id="rId5"/>
              </a:rPr>
              <a:t>http</a:t>
            </a:r>
            <a:r>
              <a:rPr lang="en-US" dirty="0">
                <a:hlinkClick r:id="rId5"/>
              </a:rPr>
              <a:t>://threatpost.com/u-s-gas-oil-companies-targeted-in-espionage-campaigns/</a:t>
            </a:r>
            <a:r>
              <a:rPr lang="en-US" dirty="0" smtClean="0">
                <a:hlinkClick r:id="rId5"/>
              </a:rPr>
              <a:t>103777</a:t>
            </a:r>
            <a:r>
              <a:rPr lang="en-US" dirty="0" smtClean="0"/>
              <a:t> </a:t>
            </a:r>
          </a:p>
          <a:p>
            <a:pPr marL="0" indent="0">
              <a:buNone/>
            </a:pPr>
            <a:r>
              <a:rPr lang="en-US" dirty="0" smtClean="0"/>
              <a:t>[17</a:t>
            </a:r>
            <a:r>
              <a:rPr lang="en-US" dirty="0"/>
              <a:t>] “Summary of Attacks </a:t>
            </a:r>
            <a:r>
              <a:rPr lang="en-US" dirty="0" smtClean="0"/>
              <a:t>Against BIOS </a:t>
            </a:r>
            <a:r>
              <a:rPr lang="en-US" dirty="0"/>
              <a:t>and Secure Boot” </a:t>
            </a:r>
            <a:r>
              <a:rPr lang="en-US" dirty="0">
                <a:hlinkClick r:id="rId6"/>
              </a:rPr>
              <a:t>https://www.defcon.org/images/defcon-22/dc-22-presentations/Bulygin-Bazhaniul-Furtak-Loucaides/DEFCON-22-Bulygin-Bazhaniul-Furtak-Loucaides-Summary-of-attacks-against-BIOS-</a:t>
            </a:r>
            <a:r>
              <a:rPr lang="en-US" dirty="0" smtClean="0">
                <a:hlinkClick r:id="rId6"/>
              </a:rPr>
              <a:t>UPDATED.pdf</a:t>
            </a:r>
            <a:r>
              <a:rPr lang="en-US" dirty="0" smtClean="0"/>
              <a:t>  also worth a read, even though it’s incomplete and they don’t include all our work ;)</a:t>
            </a:r>
          </a:p>
          <a:p>
            <a:pPr marL="0" indent="0">
              <a:buNone/>
            </a:pPr>
            <a:r>
              <a:rPr lang="en-US" dirty="0" smtClean="0"/>
              <a:t>[18] </a:t>
            </a:r>
            <a:r>
              <a:rPr lang="en-US" dirty="0"/>
              <a:t>https://</a:t>
            </a:r>
            <a:r>
              <a:rPr lang="en-US" dirty="0" err="1"/>
              <a:t>twitter.com</a:t>
            </a:r>
            <a:r>
              <a:rPr lang="en-US" dirty="0"/>
              <a:t>/</a:t>
            </a:r>
            <a:r>
              <a:rPr lang="en-US" dirty="0" err="1"/>
              <a:t>NikolajSchlej</a:t>
            </a:r>
            <a:r>
              <a:rPr lang="en-US" dirty="0"/>
              <a:t>/status/618076694117789696</a:t>
            </a:r>
            <a:endParaRPr lang="en-US" dirty="0" smtClean="0"/>
          </a:p>
        </p:txBody>
      </p:sp>
    </p:spTree>
    <p:extLst>
      <p:ext uri="{BB962C8B-B14F-4D97-AF65-F5344CB8AC3E}">
        <p14:creationId xmlns:p14="http://schemas.microsoft.com/office/powerpoint/2010/main" val="7483708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Things you should </a:t>
            </a:r>
            <a:r>
              <a:rPr lang="en-US" i="1" dirty="0" smtClean="0"/>
              <a:t>ideally</a:t>
            </a:r>
            <a:r>
              <a:rPr lang="en-US" dirty="0" smtClean="0"/>
              <a:t> know before you start to learn BIOS attack/defense:</a:t>
            </a:r>
          </a:p>
          <a:p>
            <a:pPr lvl="1"/>
            <a:r>
              <a:rPr lang="en-US" dirty="0" smtClean="0"/>
              <a:t>x86 assembly</a:t>
            </a:r>
          </a:p>
          <a:p>
            <a:pPr lvl="2"/>
            <a:r>
              <a:rPr lang="en-US" dirty="0" smtClean="0">
                <a:hlinkClick r:id="rId2"/>
              </a:rPr>
              <a:t>http://OpenSecurityTraining.info/IntroX86.html</a:t>
            </a:r>
            <a:r>
              <a:rPr lang="en-US" dirty="0" smtClean="0"/>
              <a:t> </a:t>
            </a:r>
          </a:p>
          <a:p>
            <a:pPr lvl="1"/>
            <a:r>
              <a:rPr lang="en-US" dirty="0"/>
              <a:t>x</a:t>
            </a:r>
            <a:r>
              <a:rPr lang="en-US" dirty="0" smtClean="0"/>
              <a:t>86 architecture (execution modes, segmentation, virtual vs. physical addresses, port IO)</a:t>
            </a:r>
          </a:p>
          <a:p>
            <a:pPr lvl="2"/>
            <a:r>
              <a:rPr lang="en-US" dirty="0">
                <a:hlinkClick r:id="rId3"/>
              </a:rPr>
              <a:t>http://OpenSecurityTraining.info/</a:t>
            </a:r>
            <a:r>
              <a:rPr lang="en-US" dirty="0" smtClean="0">
                <a:hlinkClick r:id="rId3"/>
              </a:rPr>
              <a:t>IntermediateX86</a:t>
            </a:r>
            <a:r>
              <a:rPr lang="en-US" dirty="0">
                <a:hlinkClick r:id="rId3"/>
              </a:rPr>
              <a:t>.</a:t>
            </a:r>
            <a:r>
              <a:rPr lang="en-US" dirty="0" smtClean="0">
                <a:hlinkClick r:id="rId3"/>
              </a:rPr>
              <a:t>html</a:t>
            </a:r>
            <a:r>
              <a:rPr lang="en-US" dirty="0" smtClean="0"/>
              <a:t> </a:t>
            </a:r>
          </a:p>
          <a:p>
            <a:pPr lvl="1"/>
            <a:r>
              <a:rPr lang="en-US" dirty="0" smtClean="0"/>
              <a:t>Reverse engineering</a:t>
            </a:r>
          </a:p>
          <a:p>
            <a:pPr lvl="2"/>
            <a:r>
              <a:rPr lang="en-US" dirty="0">
                <a:hlinkClick r:id="rId4"/>
              </a:rPr>
              <a:t>http://</a:t>
            </a:r>
            <a:r>
              <a:rPr lang="en-US" dirty="0" smtClean="0">
                <a:hlinkClick r:id="rId4"/>
              </a:rPr>
              <a:t>opensecuritytraining.info/IntroductionToReverseEngineering.html</a:t>
            </a:r>
            <a:endParaRPr lang="en-US" dirty="0" smtClean="0"/>
          </a:p>
          <a:p>
            <a:pPr lvl="1"/>
            <a:r>
              <a:rPr lang="en-US" dirty="0" smtClean="0"/>
              <a:t>Portable </a:t>
            </a:r>
            <a:r>
              <a:rPr lang="en-US" dirty="0"/>
              <a:t>Executable binary </a:t>
            </a:r>
            <a:r>
              <a:rPr lang="en-US" dirty="0" smtClean="0"/>
              <a:t>format</a:t>
            </a:r>
          </a:p>
          <a:p>
            <a:pPr lvl="2"/>
            <a:r>
              <a:rPr lang="en-US" dirty="0">
                <a:hlinkClick r:id="rId5"/>
              </a:rPr>
              <a:t>http://OpenSecurityTraining.info</a:t>
            </a:r>
            <a:r>
              <a:rPr lang="en-US" dirty="0" smtClean="0">
                <a:hlinkClick r:id="rId5"/>
              </a:rPr>
              <a:t>/LifeOfBinaries.html</a:t>
            </a:r>
            <a:r>
              <a:rPr lang="en-US" dirty="0" smtClean="0"/>
              <a:t> </a:t>
            </a:r>
          </a:p>
          <a:p>
            <a:pPr lvl="1"/>
            <a:r>
              <a:rPr lang="en-US" dirty="0" smtClean="0"/>
              <a:t>All the different way to find and exploit vulnerabilities (except the ways to get around anti-exploit techniques, because there are none :))</a:t>
            </a:r>
          </a:p>
          <a:p>
            <a:pPr lvl="2"/>
            <a:r>
              <a:rPr lang="en-US" dirty="0">
                <a:hlinkClick r:id="rId6"/>
              </a:rPr>
              <a:t>http://OpenSecurityTraining.info</a:t>
            </a:r>
            <a:r>
              <a:rPr lang="en-US" dirty="0" smtClean="0">
                <a:hlinkClick r:id="rId6"/>
              </a:rPr>
              <a:t>/Exploits1</a:t>
            </a:r>
            <a:r>
              <a:rPr lang="en-US" smtClean="0">
                <a:hlinkClick r:id="rId6"/>
              </a:rPr>
              <a:t>.html</a:t>
            </a:r>
            <a:r>
              <a:rPr lang="en-US" smtClean="0"/>
              <a:t> </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9894576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How computers do useful things</a:t>
            </a:r>
            <a:endParaRPr lang="en-US" dirty="0"/>
          </a:p>
        </p:txBody>
      </p:sp>
      <p:sp>
        <p:nvSpPr>
          <p:cNvPr id="3" name="TextBox 2"/>
          <p:cNvSpPr txBox="1"/>
          <p:nvPr/>
        </p:nvSpPr>
        <p:spPr>
          <a:xfrm>
            <a:off x="2624666" y="1559378"/>
            <a:ext cx="2890535" cy="461665"/>
          </a:xfrm>
          <a:prstGeom prst="rect">
            <a:avLst/>
          </a:prstGeom>
          <a:noFill/>
        </p:spPr>
        <p:txBody>
          <a:bodyPr wrap="none" rtlCol="0">
            <a:spAutoFit/>
          </a:bodyPr>
          <a:lstStyle/>
          <a:p>
            <a:r>
              <a:rPr lang="en-US" sz="2400" dirty="0" smtClean="0"/>
              <a:t>Configures hardware</a:t>
            </a:r>
            <a:endParaRPr lang="en-US" sz="2400" dirty="0"/>
          </a:p>
        </p:txBody>
      </p:sp>
      <p:sp>
        <p:nvSpPr>
          <p:cNvPr id="5" name="TextBox 4"/>
          <p:cNvSpPr txBox="1"/>
          <p:nvPr/>
        </p:nvSpPr>
        <p:spPr>
          <a:xfrm>
            <a:off x="4755154" y="3146383"/>
            <a:ext cx="4237158" cy="461665"/>
          </a:xfrm>
          <a:prstGeom prst="rect">
            <a:avLst/>
          </a:prstGeom>
          <a:noFill/>
        </p:spPr>
        <p:txBody>
          <a:bodyPr wrap="none" rtlCol="0">
            <a:spAutoFit/>
          </a:bodyPr>
          <a:lstStyle/>
          <a:p>
            <a:r>
              <a:rPr lang="en-US" sz="2400" dirty="0" smtClean="0"/>
              <a:t>Loads full-featured environment</a:t>
            </a:r>
            <a:endParaRPr lang="en-US" sz="24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3" name="Rounded Rectangle 12"/>
          <p:cNvSpPr/>
          <p:nvPr/>
        </p:nvSpPr>
        <p:spPr>
          <a:xfrm>
            <a:off x="6519334" y="593902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773041" y="4599049"/>
            <a:ext cx="2608106" cy="461665"/>
          </a:xfrm>
          <a:prstGeom prst="rect">
            <a:avLst/>
          </a:prstGeom>
          <a:noFill/>
        </p:spPr>
        <p:txBody>
          <a:bodyPr wrap="none" rtlCol="0">
            <a:spAutoFit/>
          </a:bodyPr>
          <a:lstStyle/>
          <a:p>
            <a:pPr algn="r"/>
            <a:r>
              <a:rPr lang="en-US" sz="2400" dirty="0" smtClean="0"/>
              <a:t>Manages resources</a:t>
            </a:r>
            <a:endParaRPr lang="en-US" sz="2400" dirty="0"/>
          </a:p>
        </p:txBody>
      </p:sp>
      <p:sp>
        <p:nvSpPr>
          <p:cNvPr id="19" name="Rounded Rectangle 18"/>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OS/Hypervisor</a:t>
            </a:r>
          </a:p>
        </p:txBody>
      </p:sp>
      <p:sp>
        <p:nvSpPr>
          <p:cNvPr id="20" name="TextBox 19"/>
          <p:cNvSpPr txBox="1"/>
          <p:nvPr/>
        </p:nvSpPr>
        <p:spPr>
          <a:xfrm>
            <a:off x="4319994" y="6126730"/>
            <a:ext cx="2199340" cy="461665"/>
          </a:xfrm>
          <a:prstGeom prst="rect">
            <a:avLst/>
          </a:prstGeom>
          <a:noFill/>
        </p:spPr>
        <p:txBody>
          <a:bodyPr wrap="none" rtlCol="0">
            <a:spAutoFit/>
          </a:bodyPr>
          <a:lstStyle/>
          <a:p>
            <a:pPr algn="r"/>
            <a:r>
              <a:rPr lang="en-US" sz="2400" dirty="0" smtClean="0"/>
              <a:t>Do useful things</a:t>
            </a:r>
            <a:endParaRPr lang="en-US" sz="2400" dirty="0"/>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spTree>
    <p:extLst>
      <p:ext uri="{BB962C8B-B14F-4D97-AF65-F5344CB8AC3E}">
        <p14:creationId xmlns:p14="http://schemas.microsoft.com/office/powerpoint/2010/main" val="1729540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3" grpId="0" animBg="1"/>
      <p:bldP spid="15" grpId="0" animBg="1"/>
      <p:bldP spid="16" grpId="0" animBg="1"/>
      <p:bldP spid="17" grpId="0" animBg="1"/>
      <p:bldP spid="18" grpId="0"/>
      <p:bldP spid="1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OS/Hypervisor</a:t>
            </a:r>
          </a:p>
        </p:txBody>
      </p:sp>
      <p:sp>
        <p:nvSpPr>
          <p:cNvPr id="2" name="Title 1"/>
          <p:cNvSpPr>
            <a:spLocks noGrp="1"/>
          </p:cNvSpPr>
          <p:nvPr>
            <p:ph type="title"/>
          </p:nvPr>
        </p:nvSpPr>
        <p:spPr>
          <a:xfrm>
            <a:off x="457200" y="20638"/>
            <a:ext cx="8229600" cy="1143000"/>
          </a:xfrm>
        </p:spPr>
        <p:txBody>
          <a:bodyPr>
            <a:normAutofit fontScale="90000"/>
          </a:bodyPr>
          <a:lstStyle/>
          <a:p>
            <a:pPr>
              <a:lnSpc>
                <a:spcPct val="100000"/>
              </a:lnSpc>
            </a:pPr>
            <a:r>
              <a:rPr lang="en-US" sz="4000" dirty="0" smtClean="0"/>
              <a:t>A brief history of the world('s insecurity)</a:t>
            </a:r>
            <a:br>
              <a:rPr lang="en-US" sz="4000" dirty="0" smtClean="0"/>
            </a:br>
            <a:r>
              <a:rPr lang="en-US" sz="1300" dirty="0"/>
              <a:t>"Insanity: doing the same thing over and over again and expecting different results." – Albert </a:t>
            </a:r>
            <a:r>
              <a:rPr lang="en-US" sz="1300" dirty="0" smtClean="0"/>
              <a:t>Einstein</a:t>
            </a:r>
            <a:br>
              <a:rPr lang="en-US" sz="1300" dirty="0" smtClean="0"/>
            </a:br>
            <a:r>
              <a:rPr lang="en-US" sz="1300" dirty="0" smtClean="0"/>
              <a:t>This is why I think people need to put more research effort in my hobby-horse area of Timing-Based Attestation…which can actually win at the same privilege level[18], but that's a story for another day ;)</a:t>
            </a:r>
            <a:endParaRPr lang="en-US" sz="22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3" name="Rounded Rectangle 12"/>
          <p:cNvSpPr/>
          <p:nvPr/>
        </p:nvSpPr>
        <p:spPr>
          <a:xfrm>
            <a:off x="6519334" y="593902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8145308" y="5472544"/>
            <a:ext cx="805892" cy="946727"/>
          </a:xfrm>
          <a:prstGeom prst="rect">
            <a:avLst/>
          </a:prstGeom>
        </p:spPr>
      </p:pic>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6013654" y="3870035"/>
            <a:ext cx="805892" cy="946727"/>
          </a:xfrm>
          <a:prstGeom prst="rect">
            <a:avLst/>
          </a:prstGeom>
        </p:spPr>
      </p:pic>
      <p:pic>
        <p:nvPicPr>
          <p:cNvPr id="23" name="Picture 22"/>
          <p:cNvPicPr>
            <a:picLocks noChangeAspect="1"/>
          </p:cNvPicPr>
          <p:nvPr/>
        </p:nvPicPr>
        <p:blipFill>
          <a:blip r:embed="rId3">
            <a:clrChange>
              <a:clrFrom>
                <a:srgbClr val="FFFFFF"/>
              </a:clrFrom>
              <a:clrTo>
                <a:srgbClr val="FFFFFF">
                  <a:alpha val="0"/>
                </a:srgbClr>
              </a:clrTo>
            </a:clrChange>
          </a:blip>
          <a:stretch>
            <a:fillRect/>
          </a:stretch>
        </p:blipFill>
        <p:spPr>
          <a:xfrm>
            <a:off x="3742935" y="2336798"/>
            <a:ext cx="805892" cy="946727"/>
          </a:xfrm>
          <a:prstGeom prst="rect">
            <a:avLst/>
          </a:prstGeom>
        </p:spPr>
      </p:pic>
      <p:pic>
        <p:nvPicPr>
          <p:cNvPr id="24" name="Picture 23"/>
          <p:cNvPicPr>
            <a:picLocks noChangeAspect="1"/>
          </p:cNvPicPr>
          <p:nvPr/>
        </p:nvPicPr>
        <p:blipFill>
          <a:blip r:embed="rId3">
            <a:clrChange>
              <a:clrFrom>
                <a:srgbClr val="FFFFFF"/>
              </a:clrFrom>
              <a:clrTo>
                <a:srgbClr val="FFFFFF">
                  <a:alpha val="0"/>
                </a:srgbClr>
              </a:clrTo>
            </a:clrChange>
          </a:blip>
          <a:stretch>
            <a:fillRect/>
          </a:stretch>
        </p:blipFill>
        <p:spPr>
          <a:xfrm>
            <a:off x="1754698" y="1058703"/>
            <a:ext cx="805892" cy="946727"/>
          </a:xfrm>
          <a:prstGeom prst="rect">
            <a:avLst/>
          </a:prstGeom>
        </p:spPr>
      </p:pic>
      <p:pic>
        <p:nvPicPr>
          <p:cNvPr id="6" name="Picture 5"/>
          <p:cNvPicPr>
            <a:picLocks noChangeAspect="1"/>
          </p:cNvPicPr>
          <p:nvPr/>
        </p:nvPicPr>
        <p:blipFill>
          <a:blip r:embed="rId4"/>
          <a:stretch>
            <a:fillRect/>
          </a:stretch>
        </p:blipFill>
        <p:spPr>
          <a:xfrm>
            <a:off x="7365388" y="5472543"/>
            <a:ext cx="878045" cy="878045"/>
          </a:xfrm>
          <a:prstGeom prst="rect">
            <a:avLst/>
          </a:prstGeom>
        </p:spPr>
      </p:pic>
      <p:sp>
        <p:nvSpPr>
          <p:cNvPr id="7" name="&quot;No&quot; Symbol 6"/>
          <p:cNvSpPr/>
          <p:nvPr/>
        </p:nvSpPr>
        <p:spPr>
          <a:xfrm>
            <a:off x="8197253" y="5472543"/>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pic>
        <p:nvPicPr>
          <p:cNvPr id="25" name="Picture 24"/>
          <p:cNvPicPr>
            <a:picLocks noChangeAspect="1"/>
          </p:cNvPicPr>
          <p:nvPr/>
        </p:nvPicPr>
        <p:blipFill>
          <a:blip r:embed="rId4"/>
          <a:stretch>
            <a:fillRect/>
          </a:stretch>
        </p:blipFill>
        <p:spPr>
          <a:xfrm>
            <a:off x="5312606" y="3870035"/>
            <a:ext cx="878045" cy="878045"/>
          </a:xfrm>
          <a:prstGeom prst="rect">
            <a:avLst/>
          </a:prstGeom>
        </p:spPr>
      </p:pic>
      <p:pic>
        <p:nvPicPr>
          <p:cNvPr id="26" name="Picture 25"/>
          <p:cNvPicPr>
            <a:picLocks noChangeAspect="1"/>
          </p:cNvPicPr>
          <p:nvPr/>
        </p:nvPicPr>
        <p:blipFill>
          <a:blip r:embed="rId4"/>
          <a:stretch>
            <a:fillRect/>
          </a:stretch>
        </p:blipFill>
        <p:spPr>
          <a:xfrm>
            <a:off x="3018859" y="2336798"/>
            <a:ext cx="878045" cy="878045"/>
          </a:xfrm>
          <a:prstGeom prst="rect">
            <a:avLst/>
          </a:prstGeom>
        </p:spPr>
      </p:pic>
      <p:pic>
        <p:nvPicPr>
          <p:cNvPr id="27" name="Picture 26"/>
          <p:cNvPicPr>
            <a:picLocks noChangeAspect="1"/>
          </p:cNvPicPr>
          <p:nvPr/>
        </p:nvPicPr>
        <p:blipFill>
          <a:blip r:embed="rId4"/>
          <a:stretch>
            <a:fillRect/>
          </a:stretch>
        </p:blipFill>
        <p:spPr>
          <a:xfrm>
            <a:off x="1110061" y="1058703"/>
            <a:ext cx="878045" cy="878045"/>
          </a:xfrm>
          <a:prstGeom prst="rect">
            <a:avLst/>
          </a:prstGeom>
        </p:spPr>
      </p:pic>
      <p:sp>
        <p:nvSpPr>
          <p:cNvPr id="29" name="&quot;No&quot; Symbol 28"/>
          <p:cNvSpPr/>
          <p:nvPr/>
        </p:nvSpPr>
        <p:spPr>
          <a:xfrm>
            <a:off x="6063311" y="3870035"/>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0" name="&quot;No&quot; Symbol 29"/>
          <p:cNvSpPr/>
          <p:nvPr/>
        </p:nvSpPr>
        <p:spPr>
          <a:xfrm>
            <a:off x="3783335" y="2325253"/>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5" name="&quot;No&quot; Symbol 34"/>
          <p:cNvSpPr/>
          <p:nvPr/>
        </p:nvSpPr>
        <p:spPr>
          <a:xfrm>
            <a:off x="7460631" y="5478289"/>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6" name="&quot;No&quot; Symbol 35"/>
          <p:cNvSpPr/>
          <p:nvPr/>
        </p:nvSpPr>
        <p:spPr>
          <a:xfrm>
            <a:off x="5401724" y="3870035"/>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quot;No&quot; Symbol 36"/>
          <p:cNvSpPr/>
          <p:nvPr/>
        </p:nvSpPr>
        <p:spPr>
          <a:xfrm>
            <a:off x="3109771" y="2325253"/>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8" name="&quot;No&quot; Symbol 37"/>
          <p:cNvSpPr/>
          <p:nvPr/>
        </p:nvSpPr>
        <p:spPr>
          <a:xfrm>
            <a:off x="1202421" y="1081793"/>
            <a:ext cx="696222" cy="620679"/>
          </a:xfrm>
          <a:prstGeom prst="noSmoking">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Tree>
    <p:extLst>
      <p:ext uri="{BB962C8B-B14F-4D97-AF65-F5344CB8AC3E}">
        <p14:creationId xmlns:p14="http://schemas.microsoft.com/office/powerpoint/2010/main" val="2073406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5" grpId="0" animBg="1"/>
      <p:bldP spid="36" grpId="0" animBg="1"/>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24" y="20638"/>
            <a:ext cx="8719290" cy="1143000"/>
          </a:xfrm>
        </p:spPr>
        <p:txBody>
          <a:bodyPr>
            <a:normAutofit fontScale="90000"/>
          </a:bodyPr>
          <a:lstStyle/>
          <a:p>
            <a:r>
              <a:rPr lang="en-US" dirty="0" smtClean="0"/>
              <a:t>One of these things is not like the others</a:t>
            </a:r>
            <a:br>
              <a:rPr lang="en-US" dirty="0" smtClean="0"/>
            </a:br>
            <a:r>
              <a:rPr lang="en-US" sz="2400" dirty="0" smtClean="0"/>
              <a:t>One of these things is not well understood</a:t>
            </a:r>
            <a:endParaRPr lang="en-US" sz="2800" dirty="0"/>
          </a:p>
        </p:txBody>
      </p:sp>
      <p:sp>
        <p:nvSpPr>
          <p:cNvPr id="3" name="TextBox 2"/>
          <p:cNvSpPr txBox="1"/>
          <p:nvPr/>
        </p:nvSpPr>
        <p:spPr>
          <a:xfrm>
            <a:off x="2836314" y="1420872"/>
            <a:ext cx="5593148" cy="830997"/>
          </a:xfrm>
          <a:prstGeom prst="rect">
            <a:avLst/>
          </a:prstGeom>
          <a:noFill/>
        </p:spPr>
        <p:txBody>
          <a:bodyPr wrap="none" rtlCol="0">
            <a:spAutoFit/>
          </a:bodyPr>
          <a:lstStyle/>
          <a:p>
            <a:r>
              <a:rPr lang="en-US" sz="2400" dirty="0" smtClean="0"/>
              <a:t>Firmware</a:t>
            </a:r>
          </a:p>
          <a:p>
            <a:r>
              <a:rPr lang="en-US" sz="2400" dirty="0" smtClean="0"/>
              <a:t>Lives in flash chip soldered to motherboard</a:t>
            </a:r>
            <a:endParaRPr lang="en-US" sz="2400" dirty="0"/>
          </a:p>
        </p:txBody>
      </p:sp>
      <p:sp>
        <p:nvSpPr>
          <p:cNvPr id="5" name="TextBox 4"/>
          <p:cNvSpPr txBox="1"/>
          <p:nvPr/>
        </p:nvSpPr>
        <p:spPr>
          <a:xfrm>
            <a:off x="5046170" y="2877593"/>
            <a:ext cx="2539878" cy="830997"/>
          </a:xfrm>
          <a:prstGeom prst="rect">
            <a:avLst/>
          </a:prstGeom>
          <a:noFill/>
        </p:spPr>
        <p:txBody>
          <a:bodyPr wrap="none" rtlCol="0">
            <a:spAutoFit/>
          </a:bodyPr>
          <a:lstStyle/>
          <a:p>
            <a:r>
              <a:rPr lang="en-US" sz="2400" dirty="0" smtClean="0"/>
              <a:t>Software</a:t>
            </a:r>
          </a:p>
          <a:p>
            <a:r>
              <a:rPr lang="en-US" sz="2400" dirty="0" smtClean="0"/>
              <a:t>Lives on hard drive</a:t>
            </a:r>
            <a:endParaRPr lang="en-US" sz="2400"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41269" y="4427654"/>
            <a:ext cx="2539878" cy="830997"/>
          </a:xfrm>
          <a:prstGeom prst="rect">
            <a:avLst/>
          </a:prstGeom>
          <a:noFill/>
        </p:spPr>
        <p:txBody>
          <a:bodyPr wrap="none" rtlCol="0">
            <a:spAutoFit/>
          </a:bodyPr>
          <a:lstStyle/>
          <a:p>
            <a:pPr algn="r"/>
            <a:r>
              <a:rPr lang="en-US" sz="2400" dirty="0" smtClean="0"/>
              <a:t>Software</a:t>
            </a:r>
          </a:p>
          <a:p>
            <a:pPr algn="r"/>
            <a:r>
              <a:rPr lang="en-US" sz="2400" dirty="0" smtClean="0"/>
              <a:t>Lives on hard drive</a:t>
            </a:r>
            <a:endParaRPr lang="en-US" sz="2400" dirty="0"/>
          </a:p>
        </p:txBody>
      </p:sp>
      <p:sp>
        <p:nvSpPr>
          <p:cNvPr id="19" name="Rounded Rectangle 18"/>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OS/Hypervisor</a:t>
            </a:r>
          </a:p>
        </p:txBody>
      </p:sp>
      <p:sp>
        <p:nvSpPr>
          <p:cNvPr id="20" name="TextBox 19"/>
          <p:cNvSpPr txBox="1"/>
          <p:nvPr/>
        </p:nvSpPr>
        <p:spPr>
          <a:xfrm>
            <a:off x="3905467" y="5939021"/>
            <a:ext cx="2613867" cy="830997"/>
          </a:xfrm>
          <a:prstGeom prst="rect">
            <a:avLst/>
          </a:prstGeom>
          <a:noFill/>
        </p:spPr>
        <p:txBody>
          <a:bodyPr wrap="none" rtlCol="0">
            <a:spAutoFit/>
          </a:bodyPr>
          <a:lstStyle/>
          <a:p>
            <a:pPr algn="r"/>
            <a:r>
              <a:rPr lang="en-US" sz="2400" dirty="0" smtClean="0"/>
              <a:t>Software</a:t>
            </a:r>
          </a:p>
          <a:p>
            <a:pPr algn="r"/>
            <a:r>
              <a:rPr lang="en-US" sz="2400" dirty="0" smtClean="0"/>
              <a:t>Lives </a:t>
            </a:r>
            <a:r>
              <a:rPr lang="en-US" sz="2400" dirty="0"/>
              <a:t>on hard drive</a:t>
            </a:r>
          </a:p>
        </p:txBody>
      </p:sp>
      <p:sp>
        <p:nvSpPr>
          <p:cNvPr id="14" name="Rounded Rectangle 13"/>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sp>
        <p:nvSpPr>
          <p:cNvPr id="21" name="Rounded Rectangle 20"/>
          <p:cNvSpPr/>
          <p:nvPr/>
        </p:nvSpPr>
        <p:spPr>
          <a:xfrm>
            <a:off x="6519334" y="593902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p>
        </p:txBody>
      </p:sp>
      <p:sp>
        <p:nvSpPr>
          <p:cNvPr id="22" name="Right Arrow 21"/>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8446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0077"/>
            <a:ext cx="9144000" cy="91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4357" r="79619" b="63851"/>
          <a:stretch/>
        </p:blipFill>
        <p:spPr bwMode="auto">
          <a:xfrm>
            <a:off x="0" y="785646"/>
            <a:ext cx="1863657" cy="1078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0" y="-76200"/>
            <a:ext cx="2895600" cy="3352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b="1" dirty="0" smtClean="0">
                <a:ln w="17780" cmpd="sng">
                  <a:solidFill>
                    <a:srgbClr val="FFFFFF"/>
                  </a:solidFill>
                  <a:prstDash val="solid"/>
                  <a:miter lim="800000"/>
                </a:ln>
                <a:solidFill>
                  <a:schemeClr val="bg1"/>
                </a:solidFill>
                <a:effectLst>
                  <a:outerShdw blurRad="50800" algn="tl" rotWithShape="0">
                    <a:srgbClr val="000000"/>
                  </a:outerShdw>
                </a:effectLst>
              </a:rPr>
              <a:t>Having to fix this across thousands of machines would be very costly &amp; unpleasant.</a:t>
            </a:r>
            <a:endParaRPr lang="en-US" sz="2800" b="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16062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3600" dirty="0" smtClean="0">
                <a:latin typeface="Arial" panose="020B0604020202020204" pitchFamily="34" charset="0"/>
                <a:cs typeface="Arial" panose="020B0604020202020204" pitchFamily="34" charset="0"/>
              </a:rPr>
              <a:t>Why Hack the BIOS?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sz="2000" dirty="0" smtClean="0">
                <a:latin typeface="Arial" panose="020B0604020202020204" pitchFamily="34" charset="0"/>
                <a:cs typeface="Arial" panose="020B0604020202020204" pitchFamily="34" charset="0"/>
              </a:rPr>
              <a:t>Why would someone want to hack the BIOS?</a:t>
            </a:r>
          </a:p>
          <a:p>
            <a:pPr lvl="1"/>
            <a:r>
              <a:rPr lang="en-US" sz="1600" dirty="0" smtClean="0">
                <a:latin typeface="Arial" panose="020B0604020202020204" pitchFamily="34" charset="0"/>
                <a:cs typeface="Arial" panose="020B0604020202020204" pitchFamily="34" charset="0"/>
              </a:rPr>
              <a:t>“Because it is a free pass for persistence </a:t>
            </a:r>
            <a:r>
              <a:rPr lang="en-US" sz="1600" u="sng" dirty="0" smtClean="0">
                <a:latin typeface="Arial" panose="020B0604020202020204" pitchFamily="34" charset="0"/>
                <a:cs typeface="Arial" panose="020B0604020202020204" pitchFamily="34" charset="0"/>
              </a:rPr>
              <a:t>forever</a:t>
            </a:r>
            <a:r>
              <a:rPr lang="en-US" sz="1600" dirty="0" smtClean="0">
                <a:latin typeface="Arial" panose="020B0604020202020204" pitchFamily="34" charset="0"/>
                <a:cs typeface="Arial" panose="020B0604020202020204" pitchFamily="34" charset="0"/>
              </a:rPr>
              <a:t>.”</a:t>
            </a:r>
          </a:p>
          <a:p>
            <a:pPr lvl="1"/>
            <a:r>
              <a:rPr lang="en-US" sz="1600" dirty="0" smtClean="0">
                <a:latin typeface="Arial" panose="020B0604020202020204" pitchFamily="34" charset="0"/>
                <a:cs typeface="Arial" panose="020B0604020202020204" pitchFamily="34" charset="0"/>
              </a:rPr>
              <a:t>Because very few organizations, are checking the BIOS</a:t>
            </a:r>
          </a:p>
          <a:p>
            <a:pPr lvl="1"/>
            <a:r>
              <a:rPr lang="en-US" sz="1600" dirty="0" smtClean="0">
                <a:latin typeface="Arial" panose="020B0604020202020204" pitchFamily="34" charset="0"/>
                <a:cs typeface="Arial" panose="020B0604020202020204" pitchFamily="34" charset="0"/>
              </a:rPr>
              <a:t>If you get a foothold there, it’s likely to be there for years</a:t>
            </a:r>
          </a:p>
          <a:p>
            <a:pPr lvl="1"/>
            <a:r>
              <a:rPr lang="en-US" sz="1600" dirty="0" smtClean="0">
                <a:latin typeface="Arial" panose="020B0604020202020204" pitchFamily="34" charset="0"/>
                <a:cs typeface="Arial" panose="020B0604020202020204" pitchFamily="34" charset="0"/>
              </a:rPr>
              <a:t>Low level code initializes the system so the lower the attacker goes the further up the malware food chain he is </a:t>
            </a:r>
            <a:endParaRPr lang="en-US" sz="1200" dirty="0" smtClean="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Is hacking </a:t>
            </a:r>
            <a:r>
              <a:rPr lang="en-US" sz="2000" dirty="0">
                <a:latin typeface="Arial" panose="020B0604020202020204" pitchFamily="34" charset="0"/>
                <a:cs typeface="Arial" panose="020B0604020202020204" pitchFamily="34" charset="0"/>
              </a:rPr>
              <a:t>the BIOS </a:t>
            </a:r>
            <a:r>
              <a:rPr lang="en-US" sz="2000" dirty="0" smtClean="0">
                <a:latin typeface="Arial" panose="020B0604020202020204" pitchFamily="34" charset="0"/>
                <a:cs typeface="Arial" panose="020B0604020202020204" pitchFamily="34" charset="0"/>
              </a:rPr>
              <a:t>itself the end-goal?</a:t>
            </a:r>
          </a:p>
          <a:p>
            <a:pPr lvl="1"/>
            <a:r>
              <a:rPr lang="en-US" sz="1600" dirty="0" smtClean="0">
                <a:latin typeface="Arial" panose="020B0604020202020204" pitchFamily="34" charset="0"/>
                <a:cs typeface="Arial" panose="020B0604020202020204" pitchFamily="34" charset="0"/>
              </a:rPr>
              <a:t>Likely not, it’s a stepping stone to get into SMM or some other portion of the system</a:t>
            </a:r>
          </a:p>
          <a:p>
            <a:pPr lvl="1"/>
            <a:r>
              <a:rPr lang="en-US" sz="1600" dirty="0" smtClean="0">
                <a:latin typeface="Arial" panose="020B0604020202020204" pitchFamily="34" charset="0"/>
                <a:cs typeface="Arial" panose="020B0604020202020204" pitchFamily="34" charset="0"/>
              </a:rPr>
              <a:t>And to keep the foothold for years and years</a:t>
            </a:r>
          </a:p>
          <a:p>
            <a:pPr lvl="1"/>
            <a:r>
              <a:rPr lang="en-US" sz="1600" dirty="0" smtClean="0">
                <a:latin typeface="Arial" panose="020B0604020202020204" pitchFamily="34" charset="0"/>
                <a:cs typeface="Arial" panose="020B0604020202020204" pitchFamily="34" charset="0"/>
              </a:rPr>
              <a:t>Likely one target will be SMM, since this provides the attacker nigh-maximum privileges (aka "God Mode”), but there are other targets too</a:t>
            </a:r>
            <a:endParaRPr lang="en-US" sz="16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What can attackers who have infiltrated the BIOS do?</a:t>
            </a:r>
          </a:p>
          <a:p>
            <a:pPr lvl="1"/>
            <a:r>
              <a:rPr lang="en-US" sz="1600" u="sng" dirty="0" smtClean="0">
                <a:latin typeface="Arial" panose="020B0604020202020204" pitchFamily="34" charset="0"/>
                <a:cs typeface="Arial" panose="020B0604020202020204" pitchFamily="34" charset="0"/>
              </a:rPr>
              <a:t>“Anything</a:t>
            </a:r>
            <a:r>
              <a:rPr lang="en-US" sz="1600" dirty="0" smtClean="0">
                <a:latin typeface="Arial" panose="020B0604020202020204" pitchFamily="34" charset="0"/>
                <a:cs typeface="Arial" panose="020B0604020202020204" pitchFamily="34" charset="0"/>
              </a:rPr>
              <a:t> the hardware lets them!”</a:t>
            </a:r>
          </a:p>
          <a:p>
            <a:pPr lvl="1"/>
            <a:r>
              <a:rPr lang="en-US" sz="1600" dirty="0" smtClean="0">
                <a:latin typeface="Arial" panose="020B0604020202020204" pitchFamily="34" charset="0"/>
                <a:cs typeface="Arial" panose="020B0604020202020204" pitchFamily="34" charset="0"/>
              </a:rPr>
              <a:t>If the processor can reach out and touch it, then infiltrating the BIOS gives you power over it</a:t>
            </a:r>
          </a:p>
          <a:p>
            <a:pPr lvl="1"/>
            <a:r>
              <a:rPr lang="en-US" sz="1600" dirty="0" smtClean="0">
                <a:latin typeface="Arial" panose="020B0604020202020204" pitchFamily="34" charset="0"/>
                <a:cs typeface="Arial" panose="020B0604020202020204" pitchFamily="34" charset="0"/>
              </a:rPr>
              <a:t>He who runs first, runs best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5690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4034" y="1464138"/>
            <a:ext cx="6519334" cy="3785652"/>
          </a:xfrm>
          <a:prstGeom prst="rect">
            <a:avLst/>
          </a:prstGeom>
          <a:noFill/>
        </p:spPr>
        <p:txBody>
          <a:bodyPr wrap="square" rtlCol="0">
            <a:spAutoFit/>
          </a:bodyPr>
          <a:lstStyle/>
          <a:p>
            <a:r>
              <a:rPr lang="en-US" sz="2400" dirty="0" smtClean="0"/>
              <a:t>Firmware is corrupted (1 byte is all that's needed)</a:t>
            </a:r>
          </a:p>
          <a:p>
            <a:r>
              <a:rPr lang="en-US" sz="2400" dirty="0" smtClean="0"/>
              <a:t>System will not boot</a:t>
            </a:r>
          </a:p>
          <a:p>
            <a:endParaRPr lang="en-US" sz="2400" dirty="0"/>
          </a:p>
          <a:p>
            <a:r>
              <a:rPr lang="en-US" sz="2400" dirty="0" smtClean="0"/>
              <a:t>The CIH virus did this as a time-bomb attack on (</a:t>
            </a:r>
            <a:r>
              <a:rPr lang="en-US" sz="2400" i="1" dirty="0" smtClean="0"/>
              <a:t>supposedly</a:t>
            </a:r>
            <a:r>
              <a:rPr lang="en-US" sz="2400" dirty="0" smtClean="0"/>
              <a:t> 60 million) computers in 1998</a:t>
            </a:r>
            <a:r>
              <a:rPr lang="en-US" sz="2400" dirty="0" smtClean="0">
                <a:hlinkClick r:id="rId3"/>
              </a:rPr>
              <a:t>http</a:t>
            </a:r>
            <a:r>
              <a:rPr lang="en-US" sz="2400" dirty="0">
                <a:hlinkClick r:id="rId3"/>
              </a:rPr>
              <a:t>://en.wikipedia.org/wiki/CIH_(computer_virus</a:t>
            </a:r>
            <a:r>
              <a:rPr lang="en-US" sz="2400" dirty="0" smtClean="0"/>
              <a:t>)</a:t>
            </a:r>
          </a:p>
          <a:p>
            <a:endParaRPr lang="en-US" sz="2400" dirty="0" smtClean="0"/>
          </a:p>
        </p:txBody>
      </p:sp>
      <p:sp>
        <p:nvSpPr>
          <p:cNvPr id="14" name="Rounded Rectangle 13"/>
          <p:cNvSpPr/>
          <p:nvPr/>
        </p:nvSpPr>
        <p:spPr>
          <a:xfrm>
            <a:off x="0" y="1345068"/>
            <a:ext cx="2624666" cy="8615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107228" y="412867"/>
            <a:ext cx="2839122" cy="2839122"/>
          </a:xfrm>
          <a:prstGeom prst="rect">
            <a:avLst/>
          </a:prstGeom>
        </p:spPr>
      </p:pic>
      <p:sp>
        <p:nvSpPr>
          <p:cNvPr id="8" name="Title 1"/>
          <p:cNvSpPr>
            <a:spLocks noGrp="1"/>
          </p:cNvSpPr>
          <p:nvPr>
            <p:ph type="title"/>
          </p:nvPr>
        </p:nvSpPr>
        <p:spPr>
          <a:xfrm>
            <a:off x="609600" y="204732"/>
            <a:ext cx="8229600" cy="868362"/>
          </a:xfrm>
        </p:spPr>
        <p:txBody>
          <a:bodyPr>
            <a:normAutofit fontScale="90000"/>
          </a:bodyPr>
          <a:lstStyle/>
          <a:p>
            <a:r>
              <a:rPr lang="en-US" dirty="0"/>
              <a:t>Example Attacks</a:t>
            </a:r>
            <a:br>
              <a:rPr lang="en-US" dirty="0"/>
            </a:br>
            <a:r>
              <a:rPr lang="en-US" dirty="0"/>
              <a:t>BIOS "Bricking"</a:t>
            </a:r>
          </a:p>
        </p:txBody>
      </p:sp>
    </p:spTree>
    <p:extLst>
      <p:ext uri="{BB962C8B-B14F-4D97-AF65-F5344CB8AC3E}">
        <p14:creationId xmlns:p14="http://schemas.microsoft.com/office/powerpoint/2010/main" val="1874248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3156</Words>
  <Application>Microsoft Macintosh PowerPoint</Application>
  <PresentationFormat>On-screen Show (4:3)</PresentationFormat>
  <Paragraphs>265</Paragraphs>
  <Slides>27</Slides>
  <Notes>15</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1_Black</vt:lpstr>
      <vt:lpstr>Advanced x86: BIOS and System Management Mode Internals Motivation</vt:lpstr>
      <vt:lpstr>All materials are licensed under a Creative Commons “Share Alike” license.</vt:lpstr>
      <vt:lpstr>Background</vt:lpstr>
      <vt:lpstr>How computers do useful things</vt:lpstr>
      <vt:lpstr>A brief history of the world('s insecurity) "Insanity: doing the same thing over and over again and expecting different results." – Albert Einstein This is why I think people need to put more research effort in my hobby-horse area of Timing-Based Attestation…which can actually win at the same privilege level[18], but that's a story for another day ;)</vt:lpstr>
      <vt:lpstr>One of these things is not like the others One of these things is not well understood</vt:lpstr>
      <vt:lpstr>PowerPoint Presentation</vt:lpstr>
      <vt:lpstr>Why Hack the BIOS?</vt:lpstr>
      <vt:lpstr>Example Attacks BIOS "Bricking"</vt:lpstr>
      <vt:lpstr>Example Attacks BIOS Backdooring</vt:lpstr>
      <vt:lpstr>Example Attacks Uber Evil Maid</vt:lpstr>
      <vt:lpstr>Example Attacks Cloud Bursting</vt:lpstr>
      <vt:lpstr>One Stealth Malware Taxonomy Your view of the world?</vt:lpstr>
      <vt:lpstr>One Stealth Malware Taxonomy Welcome to the Deep Dark!</vt:lpstr>
      <vt:lpstr>Which is why what we can do is Extreme!</vt:lpstr>
      <vt:lpstr>System Management Mode (SMM)  is the true “God Mode” on x86 systems</vt:lpstr>
      <vt:lpstr>Threats</vt:lpstr>
      <vt:lpstr>“DarkSeoul”</vt:lpstr>
      <vt:lpstr>Sony Hack</vt:lpstr>
      <vt:lpstr>“Shamoon”</vt:lpstr>
      <vt:lpstr>BIOS/SMM/OROM/DMA/ACPI/ME/TXT/Firmware Attack Talks (from bit.ly/1bvusqn)</vt:lpstr>
      <vt:lpstr>Number of Novel Attacks in BIOS/SMM/OROM/DMA/ACPI/ME/TXT/Firmware Attack Talks (from bit.ly/1bvusqn)</vt:lpstr>
      <vt:lpstr>So the questions are:</vt:lpstr>
      <vt:lpstr>PowerPoint Presentation</vt:lpstr>
      <vt:lpstr>References</vt:lpstr>
      <vt:lpstr>References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x86: BIOS and System Management Mode Internals Tools</dc:title>
  <dc:creator>a</dc:creator>
  <cp:lastModifiedBy>a</cp:lastModifiedBy>
  <cp:revision>89</cp:revision>
  <dcterms:created xsi:type="dcterms:W3CDTF">2015-01-31T01:11:36Z</dcterms:created>
  <dcterms:modified xsi:type="dcterms:W3CDTF">2015-10-14T06:39:34Z</dcterms:modified>
</cp:coreProperties>
</file>