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2"/>
  </p:notesMasterIdLst>
  <p:sldIdLst>
    <p:sldId id="277" r:id="rId3"/>
    <p:sldId id="295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85" r:id="rId14"/>
    <p:sldId id="293" r:id="rId15"/>
    <p:sldId id="283" r:id="rId16"/>
    <p:sldId id="266" r:id="rId17"/>
    <p:sldId id="269" r:id="rId18"/>
    <p:sldId id="286" r:id="rId19"/>
    <p:sldId id="270" r:id="rId20"/>
    <p:sldId id="271" r:id="rId21"/>
    <p:sldId id="272" r:id="rId22"/>
    <p:sldId id="274" r:id="rId23"/>
    <p:sldId id="287" r:id="rId24"/>
    <p:sldId id="288" r:id="rId25"/>
    <p:sldId id="290" r:id="rId26"/>
    <p:sldId id="291" r:id="rId27"/>
    <p:sldId id="292" r:id="rId28"/>
    <p:sldId id="276" r:id="rId29"/>
    <p:sldId id="281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73F74-FE0E-1842-BDC5-15C92535075C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49767-719B-D84D-884D-766089C3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TODO talk to </a:t>
            </a:r>
            <a:r>
              <a:rPr lang="en-US" baseline="0" dirty="0" err="1" smtClean="0"/>
              <a:t>scornwell</a:t>
            </a:r>
            <a:r>
              <a:rPr lang="en-US" baseline="0" dirty="0" smtClean="0"/>
              <a:t>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medievalreader.files.wordpress.com</a:t>
            </a:r>
            <a:r>
              <a:rPr lang="en-US" dirty="0" smtClean="0"/>
              <a:t>/2011/08/</a:t>
            </a:r>
            <a:r>
              <a:rPr lang="en-US" dirty="0" err="1" smtClean="0"/>
              <a:t>trebuchet_copy.jpg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61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05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5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39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79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93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7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5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9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0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2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72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psec/chipsec" TargetMode="Externa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lackosx/darwindumper/downloads" TargetMode="Externa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weverything.com/" TargetMode="Externa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h-nexus.de/en/hxd/" TargetMode="Externa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tcore.com/exsuite.php" TargetMode="Externa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x-rays.com/products/ida/support/download_freeware.shtml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x-rays.com/products/id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narez/ida-efiuti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33KatWork/EFIPW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opolis/uefi-firmware-pars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gSoft/UEFITool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opentpm/" TargetMode="Externa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steria.sk/~niekt0/fme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re.org/capabilities/cybersecurity/overview/cybersecurity-blog/copernicus-question-your-assumptions-abou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Tools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Useful Tools of the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Copernicus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 your assumptions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Copernicus is a tool we wrote to determine how prevalent vulnerable BIOS’ are “in the wild”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Collects the information we are discussing during this class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BIOS_CNTL, SPI, Chipset settings, etc.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can be analyzed offline to determine the vulnerability of BIOS’ in an organization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far it has been run on nearly 10,000 systems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Runs as a Windows driver (32-bit and 64-bit supported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Will eventually be released to open source when we have collected enough data to support a whitepaper on our findings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released in a code for data agreement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run on many, many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66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Chipsec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0576"/>
            <a:ext cx="8229600" cy="2295024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Intel’s open source firmware measurement tool</a:t>
            </a: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Yuriy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Bulygin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John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Loucaidis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(Intel) introduced this tool at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CanSecWest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github.com/chipsec/chipsec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can add new measurement modules to it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run from Windows, Linux, or UEFI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629400" cy="3343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69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Flashrom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*NIX tool that gives you the ability to read from a variety of SPI flash chips</a:t>
            </a:r>
          </a:p>
          <a:p>
            <a:r>
              <a:rPr lang="en-US" dirty="0" smtClean="0"/>
              <a:t>I’ve only ever used this on Mac (where there’s no Cop/</a:t>
            </a:r>
            <a:r>
              <a:rPr lang="en-US" dirty="0" err="1" smtClean="0"/>
              <a:t>Chipsec</a:t>
            </a:r>
            <a:r>
              <a:rPr lang="en-US" dirty="0" smtClean="0"/>
              <a:t> support) or as a backup when combined with a </a:t>
            </a:r>
            <a:r>
              <a:rPr lang="en-US" dirty="0" err="1" smtClean="0"/>
              <a:t>BusPirate</a:t>
            </a:r>
            <a:r>
              <a:rPr lang="en-US" dirty="0" smtClean="0"/>
              <a:t> hardware reader when my </a:t>
            </a:r>
            <a:r>
              <a:rPr lang="en-US" dirty="0" err="1" smtClean="0"/>
              <a:t>DediProg</a:t>
            </a:r>
            <a:r>
              <a:rPr lang="en-US" dirty="0" smtClean="0"/>
              <a:t> hardware reader didn’t work</a:t>
            </a:r>
          </a:p>
          <a:p>
            <a:r>
              <a:rPr lang="en-US" dirty="0" smtClean="0"/>
              <a:t>I don’t think they ever patched the issue that makes it untrustworthy, even though we called it out specifically and showed the source code in our </a:t>
            </a:r>
            <a:r>
              <a:rPr lang="en-US" dirty="0" err="1" smtClean="0"/>
              <a:t>CanSecWest</a:t>
            </a:r>
            <a:r>
              <a:rPr lang="en-US" dirty="0" smtClean="0"/>
              <a:t> 2013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2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Darwin Dumper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6868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bitbucket.org/blackosx/darwindumper/downloads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Finally got around to using this for our Apple vulnerability research work :)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Dumps SPI chip &amp; a bunch of other stuff (also pulls EFI variables off the SPI chip, not through parsing, but through using Apple’s API)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precompiled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flashrom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supporting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DirectHW.kext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behind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scenes. </a:t>
            </a: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DirectHW.kext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probably won’t work in the future since Apple recognizes it’s a problem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3505200" cy="305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50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RW Everything (RW-E)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219200"/>
            <a:ext cx="3581400" cy="5410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http://rweverything.com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utility to observe and/or modify platform hardware configurations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Scriptable so you can test ideas without writing a driver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 PCI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space, IO space, physical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Freeware, not open source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514983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07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HxD (hex editor for Windows)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8763000" cy="1447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http://mh-nexus.de/en/hxd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Good &amp; solid hex editor for Windows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useful features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file diffing &amp; raw HD access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52605"/>
            <a:ext cx="6248400" cy="40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32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CFF Explorer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87630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http://www.ntcore.com/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exsuite.php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for analyzing PE files (which lots of BIOS files turn out to be).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Has a hex view and a basic 16/32/64 bit disassembler which can be useful for disassembly some arbitrary bytes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Covered more extensively in the Life of Binaries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091"/>
            <a:ext cx="9144000" cy="38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IDA Pro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8763000" cy="1600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https://www.hex-rays.com/products/ida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Free version (5.0) works for this class (minus pseudo-code of course)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www.hex-rays.com/products/ida/support/download_freeware.shtml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9"/>
          <a:stretch/>
        </p:blipFill>
        <p:spPr bwMode="auto">
          <a:xfrm>
            <a:off x="1905000" y="1021080"/>
            <a:ext cx="5215387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05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Snare’s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ida-efi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Utilities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19600"/>
            <a:ext cx="8763000" cy="2362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github.com/snarez/ida-efiutils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Behemoth.h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UEFI structures to import into IDA Pro, makes code readable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EfiGuids.py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Big list of EFI Guids parsed from various sources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others, but the above two we use most often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52400" y="1092200"/>
            <a:ext cx="6553200" cy="241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43"/>
          <a:stretch/>
        </p:blipFill>
        <p:spPr bwMode="auto">
          <a:xfrm>
            <a:off x="3696031" y="1066801"/>
            <a:ext cx="5171743" cy="3342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4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EFIPWN (by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G33KatWork)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7630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github.com/G33KatWork/EFIPWN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EFI image parser, pulls out .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modules/drivers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 in Python, so it can be a bit slow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Prints the PE file structure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an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Dump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 file contents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into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used behind the scenes for Copernicus’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bios_diff.py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Not necessarily because it’s the best, but because it was the first available when we started the work.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3468"/>
            <a:ext cx="77057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r="12713" b="46381"/>
          <a:stretch/>
        </p:blipFill>
        <p:spPr bwMode="auto">
          <a:xfrm>
            <a:off x="3032760" y="1752600"/>
            <a:ext cx="5882640" cy="251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05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UEFI Firmware Parser (by Teddy Reed)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https://github.com/theopolis/uefi-firmware-</a:t>
            </a:r>
            <a:r>
              <a:rPr lang="en-US" sz="2000" dirty="0" smtClean="0">
                <a:hlinkClick r:id="rId2"/>
              </a:rPr>
              <a:t>parser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Can now also extract some stuff that EFIPWN misses</a:t>
            </a:r>
          </a:p>
          <a:p>
            <a:r>
              <a:rPr lang="en-US" sz="2000" dirty="0" smtClean="0"/>
              <a:t>Prints UEFI non-volatile variables</a:t>
            </a:r>
          </a:p>
          <a:p>
            <a:r>
              <a:rPr lang="en-US" sz="2000" dirty="0" smtClean="0"/>
              <a:t>Automatically identifies the possible usage of a file based on the file GUID</a:t>
            </a:r>
          </a:p>
          <a:p>
            <a:pPr lvl="1"/>
            <a:r>
              <a:rPr lang="en-US" sz="1600" dirty="0" smtClean="0"/>
              <a:t>But it can misidentify things which may use the same GUIDs across different vendors (but misidentification is not that big of a deal, since it still gives you a potentially useful name, which is valuable for knowing what it might do, if the file doesn’t have a proper name)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48285"/>
            <a:ext cx="8077200" cy="3925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709517"/>
            <a:ext cx="933606" cy="11484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04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UEFITool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(by </a:t>
            </a:r>
            <a:r>
              <a:rPr lang="en-US" dirty="0" err="1" smtClean="0"/>
              <a:t>NikolajSchlej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Frequently succeeds in extracting files that EFIPWN or UEFI Firmware Parser misses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96609"/>
            <a:ext cx="8714662" cy="5161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1" y="3124200"/>
            <a:ext cx="1524000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HP's too cool for a trampoline, they use trebuchets!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4889500"/>
            <a:ext cx="1600200" cy="1968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715159" y="4773509"/>
            <a:ext cx="379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https://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github.com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LongSoft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UEFITool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UEFIExtract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as “</a:t>
            </a:r>
            <a:r>
              <a:rPr lang="en-US" dirty="0" err="1" smtClean="0"/>
              <a:t>UEFIExtract</a:t>
            </a:r>
            <a:r>
              <a:rPr lang="en-US" dirty="0" smtClean="0"/>
              <a:t> &lt;</a:t>
            </a:r>
            <a:r>
              <a:rPr lang="en-US" dirty="0" err="1" smtClean="0"/>
              <a:t>bios.bin</a:t>
            </a:r>
            <a:r>
              <a:rPr lang="en-US" dirty="0" smtClean="0"/>
              <a:t>&gt;”</a:t>
            </a:r>
          </a:p>
          <a:p>
            <a:r>
              <a:rPr lang="en-US" dirty="0" smtClean="0"/>
              <a:t>Will create folder in current directory labeled &lt;</a:t>
            </a:r>
            <a:r>
              <a:rPr lang="en-US" dirty="0" err="1" smtClean="0"/>
              <a:t>bios.bin</a:t>
            </a:r>
            <a:r>
              <a:rPr lang="en-US" dirty="0" smtClean="0"/>
              <a:t>&gt;.dump</a:t>
            </a:r>
          </a:p>
          <a:p>
            <a:r>
              <a:rPr lang="en-US" dirty="0" smtClean="0"/>
              <a:t>Will then use the same core logic as </a:t>
            </a:r>
            <a:r>
              <a:rPr lang="en-US" dirty="0" err="1" smtClean="0"/>
              <a:t>UEFITool</a:t>
            </a:r>
            <a:r>
              <a:rPr lang="en-US" dirty="0" smtClean="0"/>
              <a:t> to extract *all* the files at once into their </a:t>
            </a:r>
            <a:r>
              <a:rPr lang="en-US" dirty="0" err="1" smtClean="0"/>
              <a:t>filesystem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Good for when you want to search through all files, rather than extract a single </a:t>
            </a:r>
            <a:r>
              <a:rPr lang="en-US" smtClean="0"/>
              <a:t>target file</a:t>
            </a:r>
            <a:endParaRPr lang="en-US" dirty="0" smtClean="0"/>
          </a:p>
          <a:p>
            <a:r>
              <a:rPr lang="en-US" dirty="0" smtClean="0"/>
              <a:t>Be warned, because of the way it extracts every level of binary at every level of the </a:t>
            </a:r>
            <a:r>
              <a:rPr lang="en-US" dirty="0" err="1" smtClean="0"/>
              <a:t>filesystem</a:t>
            </a:r>
            <a:r>
              <a:rPr lang="en-US" dirty="0" smtClean="0"/>
              <a:t>, this leads to a massive expansion</a:t>
            </a:r>
          </a:p>
          <a:p>
            <a:pPr lvl="1"/>
            <a:r>
              <a:rPr lang="en-US" dirty="0" smtClean="0"/>
              <a:t>E.g. a 12MB BIOS can turn into a 200MB dump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9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Subzero.io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Ted Reed has created a website that allows you to upload BIOS files, and they will be processed with his UEFI firmware parser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firmware.re</a:t>
            </a:r>
            <a:r>
              <a:rPr lang="en-US" dirty="0" smtClean="0"/>
              <a:t>, but PC BIOS specific</a:t>
            </a:r>
          </a:p>
          <a:p>
            <a:pPr lvl="1"/>
            <a:r>
              <a:rPr lang="en-US" dirty="0" smtClean="0"/>
              <a:t>Does one thing and does it well</a:t>
            </a:r>
          </a:p>
          <a:p>
            <a:r>
              <a:rPr lang="en-US" dirty="0" smtClean="0"/>
              <a:t>Just in time for BH EUR, he also started parsing Copernicus CSV output with </a:t>
            </a:r>
            <a:r>
              <a:rPr lang="en-US" dirty="0" err="1" smtClean="0"/>
              <a:t>protections.py</a:t>
            </a:r>
            <a:r>
              <a:rPr lang="en-US" dirty="0" smtClean="0"/>
              <a:t> in order to report whether your BIOS is vulnerable or not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submit.bat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site will serve to crowd source what good </a:t>
            </a:r>
            <a:r>
              <a:rPr lang="en-US" dirty="0" err="1" smtClean="0"/>
              <a:t>BIOSes</a:t>
            </a:r>
            <a:r>
              <a:rPr lang="en-US" dirty="0" smtClean="0"/>
              <a:t> look like, so that we can report when we see something that doesn't look like everyone </a:t>
            </a:r>
            <a:r>
              <a:rPr lang="en-US" dirty="0" err="1" smtClean="0"/>
              <a:t>elses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39983" y="6671732"/>
            <a:ext cx="2667000" cy="230302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© 2014 The MITRE Corporation. All rights reserved.</a:t>
            </a:r>
            <a:endParaRPr lang="en-US" altLang="en-US" dirty="0" smtClean="0">
              <a:solidFill>
                <a:prstClr val="black">
                  <a:lumMod val="50000"/>
                  <a:lumOff val="50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39983" y="6671732"/>
            <a:ext cx="2667000" cy="230302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© 2014 The MITRE Corporation. All rights reserved.</a:t>
            </a:r>
            <a:endParaRPr lang="en-US" altLang="en-US" dirty="0" smtClean="0">
              <a:solidFill>
                <a:prstClr val="black">
                  <a:lumMod val="50000"/>
                  <a:lumOff val="50000"/>
                </a:prstClr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39983" y="6671732"/>
            <a:ext cx="2667000" cy="230302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© 2014 The MITRE Corporation. All rights reserved.</a:t>
            </a:r>
            <a:endParaRPr lang="en-US" altLang="en-US" dirty="0" smtClean="0">
              <a:solidFill>
                <a:prstClr val="black">
                  <a:lumMod val="50000"/>
                  <a:lumOff val="50000"/>
                </a:prstClr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OpenTPM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https://code.google.com/p/opentpm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utility written by Corey Kallenberg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you to retrieve quotes of your TPM PCRs (will be covered in Trusted Computing portion of the class)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users can use 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tpm_bios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modules to do this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0"/>
          <a:stretch/>
        </p:blipFill>
        <p:spPr bwMode="auto">
          <a:xfrm>
            <a:off x="337948" y="1143000"/>
            <a:ext cx="8425052" cy="3520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3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I haven’t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50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FMEM (Linux)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FMEM is a little known Linux kernel module that provides you access to all physical memory in a system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FMEM creates 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fmem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Very useful, since 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restricts access to various regions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http://hysteria.sk/~niekt0/fmem/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its use: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Dumps the last 2 MB of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RAM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FFE00000h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FFFFFFFFh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/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fmem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of=~/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foo.bin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=1048576 skip=4094 count=2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to dump the last 4 MB of memory: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/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fmem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of=~/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bar.bin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=1048576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skip=4092 count=4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size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is 1 MB decimal, you can play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skip, and count to make it less obfuscated (or script it)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we’re skipping &lt;skip&gt; blocks, then reading &lt;count&gt; blocks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8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Running Copernicus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812"/>
            <a:ext cx="8229600" cy="2895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 downloaded from: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www.mitre.org/capabilities/cybersecurity/overview/cybersecurity-blog/copernicus-question-your-assumptions-about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sz="1800" b="1" i="1" u="sng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 in this class, use the one in the Tools folder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From admin prompt cd C:\Copernicus and execute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standalone.bat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8663"/>
            <a:ext cx="9144000" cy="16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1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Copernicus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62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Copernicus drops it’s output into the base of the C:\ drive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We’ll talk about a few of these files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size of this binary will equal the size of your SPI flash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Copernicus dumps all the flash contents (whether readable or not)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regions which the CPU/BIOS has no permission to read, it writes all 1’s (0xFF)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9"/>
          <a:stretch/>
        </p:blipFill>
        <p:spPr bwMode="auto">
          <a:xfrm>
            <a:off x="564649" y="1219200"/>
            <a:ext cx="7916863" cy="245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057400" y="3302919"/>
            <a:ext cx="6096000" cy="3667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7443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*Note: </a:t>
            </a:r>
            <a:r>
              <a:rPr lang="en-US" sz="1400" b="1" dirty="0" err="1" smtClean="0">
                <a:solidFill>
                  <a:prstClr val="black"/>
                </a:solidFill>
                <a:latin typeface="Calibri"/>
              </a:rPr>
              <a:t>badbios.hdr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 is just the joke-name of the vulnerable BIOS image John created for this class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63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Copernicus_BIOS.bin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89714"/>
            <a:ext cx="8229600" cy="190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is a dump of the entire flash BIOS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Flash is accessed via the programming registers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Anything Copernicus can’t read (e.g. due to permissions) it just fills in with 0xFFs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Reason: to preserve the flash linear address offsets for each region within the binary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066800"/>
            <a:ext cx="5562600" cy="362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49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Copernicus_CSV_Out.csv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733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is a comma-separated file containing the configuration data that was read from the system</a:t>
            </a:r>
          </a:p>
          <a:p>
            <a:pPr>
              <a:spcBef>
                <a:spcPts val="0"/>
              </a:spcBef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 are security-related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what ICH/PCH is present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FREG registers (just to determine the size of each region and the chip)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Many others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Because you are attending this class you can access the full .CSV file measurements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otherwise you are limited only to the most simple SMM/BIOS lock/unlock measurements (but still the most pertinent!)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60" y="1143000"/>
            <a:ext cx="918206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24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Copernicus_Log.txt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447800"/>
            <a:ext cx="31242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Contains a log file of human-readable information about the system which was just measured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Also exit status to determine which, if any, measurements failed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47800"/>
            <a:ext cx="5562600" cy="4527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70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“see something, say something”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your output contains:</a:t>
            </a:r>
          </a:p>
          <a:p>
            <a:pPr marL="0" indent="0">
              <a:buNone/>
            </a:pPr>
            <a:r>
              <a:rPr lang="en-US" dirty="0" smtClean="0"/>
              <a:t>“Email </a:t>
            </a:r>
            <a:r>
              <a:rPr lang="en-US" dirty="0"/>
              <a:t>the following to </a:t>
            </a:r>
            <a:r>
              <a:rPr lang="en-US" dirty="0" err="1"/>
              <a:t>copernicus@mitre.org</a:t>
            </a:r>
            <a:r>
              <a:rPr lang="en-US" dirty="0"/>
              <a:t> so we can look into adding support for this architecture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Copernicus Error: Unidentified IO Controller Hub vendor=8086, device=</a:t>
            </a:r>
            <a:r>
              <a:rPr lang="en-US" dirty="0" smtClean="0"/>
              <a:t>9c45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Memory Controller: vendor=8086, device=</a:t>
            </a:r>
            <a:r>
              <a:rPr lang="en-US" dirty="0" smtClean="0"/>
              <a:t>0a04”</a:t>
            </a:r>
            <a:endParaRPr lang="en-US" dirty="0"/>
          </a:p>
          <a:p>
            <a:r>
              <a:rPr lang="en-US" dirty="0" smtClean="0"/>
              <a:t>Then email it in so they can add support for the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506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Running Protections.py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3124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Let’s look at the .CSV file in Notepad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 the end of the course you’ll know what these mean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 a CMD prompt in directory C:\Tools\CoP\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 python protections.py per-version C:\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also run per-file, affects the sorting of output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analyzes our .CSV file for the most basic configuration settings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SMRAM unlocked in the image above is a bug that should be fixed in the version you're using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Anyway, let’s get started on the course!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83513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66670" y="2031547"/>
            <a:ext cx="3754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6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1886</Words>
  <Application>Microsoft Macintosh PowerPoint</Application>
  <PresentationFormat>On-screen Show (4:3)</PresentationFormat>
  <Paragraphs>197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Advanced x86: BIOS and System Management Mode Internals Tools</vt:lpstr>
      <vt:lpstr>All materials are licensed under a Creative Commons “Share Alike” license.</vt:lpstr>
      <vt:lpstr>Running Copernicus</vt:lpstr>
      <vt:lpstr>Running Copernicus</vt:lpstr>
      <vt:lpstr>Copernicus_BIOS.bin</vt:lpstr>
      <vt:lpstr>Copernicus_CSV_Out.csv</vt:lpstr>
      <vt:lpstr>Copernicus_Log.txt</vt:lpstr>
      <vt:lpstr>“see something, say something”</vt:lpstr>
      <vt:lpstr>Running Protections.py</vt:lpstr>
      <vt:lpstr>Some Useful Tools of the Trade</vt:lpstr>
      <vt:lpstr>Copernicus</vt:lpstr>
      <vt:lpstr>Chipsec</vt:lpstr>
      <vt:lpstr>Flashrom</vt:lpstr>
      <vt:lpstr>Darwin Dumper</vt:lpstr>
      <vt:lpstr>RW Everything (RW-E)</vt:lpstr>
      <vt:lpstr>HxD (hex editor for Windows)</vt:lpstr>
      <vt:lpstr>CFF Explorer</vt:lpstr>
      <vt:lpstr>IDA Pro</vt:lpstr>
      <vt:lpstr>Snare’s ida-efi Utilities</vt:lpstr>
      <vt:lpstr>EFIPWN (by G33KatWork)</vt:lpstr>
      <vt:lpstr>UEFI Firmware Parser (by Teddy Reed)</vt:lpstr>
      <vt:lpstr>UEFITool (by NikolajSchlej)</vt:lpstr>
      <vt:lpstr>UEFIExtract</vt:lpstr>
      <vt:lpstr>Subzero.io</vt:lpstr>
      <vt:lpstr>PowerPoint Presentation</vt:lpstr>
      <vt:lpstr>PowerPoint Presentation</vt:lpstr>
      <vt:lpstr>OpenTPM</vt:lpstr>
      <vt:lpstr>Backup</vt:lpstr>
      <vt:lpstr>FMEM (Linux)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Tools</dc:title>
  <dc:creator>a</dc:creator>
  <cp:lastModifiedBy>a</cp:lastModifiedBy>
  <cp:revision>41</cp:revision>
  <dcterms:created xsi:type="dcterms:W3CDTF">2015-01-31T01:11:36Z</dcterms:created>
  <dcterms:modified xsi:type="dcterms:W3CDTF">2015-10-14T06:41:15Z</dcterms:modified>
</cp:coreProperties>
</file>