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  <p:sldMasterId id="2147483696" r:id="rId3"/>
  </p:sldMasterIdLst>
  <p:notesMasterIdLst>
    <p:notesMasterId r:id="rId12"/>
  </p:notesMasterIdLst>
  <p:sldIdLst>
    <p:sldId id="393" r:id="rId4"/>
    <p:sldId id="397" r:id="rId5"/>
    <p:sldId id="258" r:id="rId6"/>
    <p:sldId id="259" r:id="rId7"/>
    <p:sldId id="260" r:id="rId8"/>
    <p:sldId id="261" r:id="rId9"/>
    <p:sldId id="262" r:id="rId10"/>
    <p:sldId id="39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F3F90-410F-C94A-814F-E06490B514D8}" type="datetimeFigureOut">
              <a:rPr lang="en-US" smtClean="0"/>
              <a:t>10/14/15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AA74A-DA52-604B-8CB9-A8B474247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5846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Attribution condition: You must indicate that derivative work</a:t>
            </a:r>
          </a:p>
          <a:p>
            <a:r>
              <a:rPr lang="en-US" sz="1200" dirty="0" smtClean="0">
                <a:solidFill>
                  <a:prstClr val="black"/>
                </a:solidFill>
                <a:latin typeface="+mn-lt"/>
              </a:rPr>
              <a:t>"Is derived from John Butterworth &amp;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Xeno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Kovah’s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 ’Advanced Intel x86: </a:t>
            </a:r>
            <a:r>
              <a:rPr lang="en-US" sz="1200" dirty="0" smtClean="0"/>
              <a:t>BIOS and SMM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’ class posted at http://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opensecuritytraining.info</a:t>
            </a:r>
            <a:r>
              <a:rPr lang="en-US" sz="1200" dirty="0" smtClean="0">
                <a:solidFill>
                  <a:prstClr val="black"/>
                </a:solidFill>
                <a:latin typeface="+mn-lt"/>
              </a:rPr>
              <a:t>/</a:t>
            </a:r>
            <a:r>
              <a:rPr lang="en-US" sz="1200" dirty="0" err="1" smtClean="0">
                <a:solidFill>
                  <a:prstClr val="black"/>
                </a:solidFill>
                <a:latin typeface="+mn-lt"/>
              </a:rPr>
              <a:t>IntroBIOS.html</a:t>
            </a:r>
            <a:r>
              <a:rPr lang="en-US" sz="1200" smtClean="0">
                <a:solidFill>
                  <a:prstClr val="black"/>
                </a:solidFill>
                <a:latin typeface="+mn-lt"/>
              </a:rPr>
              <a:t>”</a:t>
            </a:r>
            <a:endParaRPr lang="en-US" sz="1200" dirty="0">
              <a:solidFill>
                <a:prstClr val="black"/>
              </a:solidFill>
              <a:latin typeface="+mn-lt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2E91C7F-A5F6-9A4D-B053-7F1F29C94874}" type="slidenum">
              <a:rPr lang="en-US" sz="1200">
                <a:solidFill>
                  <a:prstClr val="black"/>
                </a:solidFill>
              </a:rPr>
              <a:pPr/>
              <a:t>2</a:t>
            </a:fld>
            <a:endParaRPr lang="en-US" sz="120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Acronyms not yet defined:</a:t>
            </a:r>
          </a:p>
          <a:p>
            <a:r>
              <a:rPr lang="en-US" dirty="0" smtClean="0"/>
              <a:t>PAM</a:t>
            </a:r>
            <a:r>
              <a:rPr lang="en-US" baseline="0" dirty="0" smtClean="0"/>
              <a:t> = Programmable Attribute 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4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7613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Acronyms not yet defined: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RTC = Real Time Cock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HPET = High Performance Event Timer</a:t>
            </a:r>
          </a:p>
          <a:p>
            <a:r>
              <a:rPr lang="en-US" dirty="0" smtClean="0"/>
              <a:t>TCO = "In this document the acronym TCO (Total Cost of Ownership) refer to a logic block in the Intel ICH products family. The Watchdog Timer (WDT) is one of the functions of that logic block."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7082-E91C-4A70-ABE3-58686BBA458D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5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59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052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886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5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8462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1786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896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6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270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893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24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7663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3402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228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2192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BC6C-D62F-9948-B8A2-935E8788ADA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19311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8983-EAEA-9640-B741-596E6424298D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57512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188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9276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549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3900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5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377C-E047-E34E-BB7D-54CC1C666EC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72421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5561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5328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DD691-7D95-5E4D-837F-B75AC6D914A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393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55A0D-B451-C047-A4FA-35DD491D098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98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AA9-FCFE-B741-8C7A-BE403A97EE31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7338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6F34A-51CA-984D-A888-12E753504B1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61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CAF7C-AA0D-1340-9106-64C779F1159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90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6C42-5370-8C4A-9BB9-26D2211ABE9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059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41A68-DB9E-7C41-ACEE-EBA478D8FE9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705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EF787-D978-9C48-B2E2-50EEA5BC8A7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106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502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48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CF923EEC-FF47-FF45-8D80-A565D4A1073C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10/14/15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3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95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x86:</a:t>
            </a:r>
            <a:br>
              <a:rPr lang="en-US" dirty="0"/>
            </a:br>
            <a:r>
              <a:rPr lang="en-US" sz="4000" dirty="0"/>
              <a:t>BIOS and System Management Mode </a:t>
            </a:r>
            <a:r>
              <a:rPr lang="en-US" sz="4000" dirty="0" smtClean="0"/>
              <a:t>Internals</a:t>
            </a:r>
            <a:br>
              <a:rPr lang="en-US" sz="4000" dirty="0" smtClean="0"/>
            </a:br>
            <a:r>
              <a:rPr lang="en-US" sz="4000" i="1" dirty="0" smtClean="0"/>
              <a:t>Boot Process</a:t>
            </a:r>
            <a:endParaRPr lang="en-US" sz="40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8609" t="3591" r="27540" b="6899"/>
          <a:stretch/>
        </p:blipFill>
        <p:spPr>
          <a:xfrm>
            <a:off x="3009900" y="3188296"/>
            <a:ext cx="3124200" cy="24384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1371600" y="1779140"/>
            <a:ext cx="6400800" cy="127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Xeno</a:t>
            </a:r>
            <a:r>
              <a:rPr lang="en-US" dirty="0" smtClean="0"/>
              <a:t> </a:t>
            </a:r>
            <a:r>
              <a:rPr lang="en-US" dirty="0" err="1" smtClean="0"/>
              <a:t>Kovah</a:t>
            </a:r>
            <a:r>
              <a:rPr lang="en-US" dirty="0" smtClean="0"/>
              <a:t> &amp;&amp; Corey </a:t>
            </a:r>
            <a:r>
              <a:rPr lang="en-US" dirty="0" err="1" smtClean="0"/>
              <a:t>Kallenberg</a:t>
            </a:r>
            <a:endParaRPr lang="en-US" dirty="0" smtClean="0"/>
          </a:p>
          <a:p>
            <a:r>
              <a:rPr lang="en-US" dirty="0" smtClean="0"/>
              <a:t>LegbaCore, LLC</a:t>
            </a:r>
          </a:p>
        </p:txBody>
      </p:sp>
    </p:spTree>
    <p:extLst>
      <p:ext uri="{BB962C8B-B14F-4D97-AF65-F5344CB8AC3E}">
        <p14:creationId xmlns:p14="http://schemas.microsoft.com/office/powerpoint/2010/main" val="794773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  <a:cs typeface="ＭＳ Ｐゴシック" charset="0"/>
              </a:rPr>
              <a:t>All materials are licensed under a Creative Commons 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Share Alike</a:t>
            </a:r>
            <a:r>
              <a:rPr lang="ja-JP" altLang="en-US" sz="360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3600">
                <a:latin typeface="Arial" charset="0"/>
                <a:ea typeface="ＭＳ Ｐゴシック" charset="0"/>
                <a:cs typeface="ＭＳ Ｐゴシック" charset="0"/>
              </a:rPr>
              <a:t> license.</a:t>
            </a:r>
            <a:endParaRPr lang="en-US" sz="360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4864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http://creativecommons.org/licenses/by-sa/3.0/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A0190B3-9E64-8946-ADD2-447C9EEAC016}" type="slidenum">
              <a:rPr lang="en-US" sz="1400">
                <a:solidFill>
                  <a:prstClr val="black"/>
                </a:solidFill>
              </a:rPr>
              <a:pPr/>
              <a:t>2</a:t>
            </a:fld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00200"/>
            <a:ext cx="6324600" cy="47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1"/>
          <p:cNvSpPr>
            <a:spLocks noChangeArrowheads="1"/>
          </p:cNvSpPr>
          <p:nvPr/>
        </p:nvSpPr>
        <p:spPr bwMode="auto">
          <a:xfrm>
            <a:off x="0" y="6427788"/>
            <a:ext cx="91440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Attribution condition: You must indicate that derivative work</a:t>
            </a:r>
          </a:p>
          <a:p>
            <a:pPr defTabSz="914400"/>
            <a:r>
              <a:rPr lang="en-US" sz="1100" dirty="0">
                <a:solidFill>
                  <a:prstClr val="black"/>
                </a:solidFill>
                <a:latin typeface="Calibri"/>
              </a:rPr>
              <a:t>"Is derived from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John Butterworth &amp;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Xeno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Kovah’s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 ’Advanced Intel </a:t>
            </a:r>
            <a:r>
              <a:rPr lang="en-US" sz="1100" dirty="0">
                <a:solidFill>
                  <a:prstClr val="black"/>
                </a:solidFill>
                <a:latin typeface="Calibri"/>
              </a:rPr>
              <a:t>x86: BIOS and 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SMM’ class posted at http://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opensecuritytraining.info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/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IntroBIOS.html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”</a:t>
            </a:r>
            <a:endParaRPr lang="en-US" sz="11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6034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covers an example of a minimal BIOS boot process, just to give an idea of what the BIOS does before your operating system starts to load.</a:t>
            </a:r>
          </a:p>
          <a:p>
            <a:r>
              <a:rPr lang="en-US" dirty="0" smtClean="0"/>
              <a:t>It doesn’t include everything of course because it’s geared towards minimal-configuration to achieve 100% functionality.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04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Boot Process at a glance*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9649"/>
            <a:ext cx="4936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*This list composed from Intel Minimal Architecture Boot Loader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066799"/>
            <a:ext cx="8229600" cy="549284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Power-up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16-bit Real Mode accessing address FFFF_FFF0h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Operating mode selection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Flat protected mode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Preparation for memory 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CPU microcode update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Set up CPU Cache as RAM (CAR)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Chipset initialization (MCHBAR, PCIEXBAR, etc.)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Memory 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Configure the memory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Post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emory 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Memory test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Copy firmware from flash to memory for faster execution*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 smtClean="0"/>
              <a:t>In the doc this </a:t>
            </a:r>
            <a:r>
              <a:rPr lang="en-US" sz="1400" dirty="0"/>
              <a:t>is listed as firmware shadowing but I’m modifying it </a:t>
            </a:r>
            <a:r>
              <a:rPr lang="en-US" sz="1400" dirty="0" smtClean="0"/>
              <a:t>somewhat since the BIOS can perform the copying of flash components to memory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 smtClean="0"/>
              <a:t>As a general rule, it’s better to copy things to memory before execution as soon as possible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Memory transaction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edirection (PAM registers)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Setting up the stack (before memory initialization, stack will be in CPU cache)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Transfer to DRAM (the BIOS flash that was copied to memory is now executed)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88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 Process at a glance*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9649"/>
            <a:ext cx="4936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*This list composed from Intel Minimal Architecture Boot Loader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4928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Miscellaneous platform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nabling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Platform dependent: Initialize clocks to operate at N Hz, configure general-purpose I/O, etc.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Interrupt enabling - PIC (Programmable Interrupt Controller), LAPIC (Local Advanced PIC), I/O APIC, etc.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Interrupt tables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Vector Table (IVT)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Interrupt Service Routine (ISR) – INT 10h, etc…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Interrupt Descriptor Table (IDT)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Exceptions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Setting up timers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 ICH: RTC (, HPET, 8254 Programmable Interrupt Timer (PIT),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TCO timer (used as watchdog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In CPU: LAPIC timer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Memory caching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ontrol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Processor discovery and initialization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CPUID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Startup Inter-Processor Interrupts (SIPIs) are written to a processor’s LAPIC telling it to wake up and where to start executing code at (must be a 4KB aligned boundary)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Intel SW Programmer’s Guide has more detail on this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Each processor will awaken in Real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5651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Boot Process at a glance*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559649"/>
            <a:ext cx="4936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*This list composed from Intel Minimal Architecture Boot Loader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665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2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I/O devices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Super I/O can control PS/2 keyboard, serial, parallel, etc. interfaces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PCI device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d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iscovery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Enumerate PCI devices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Assign address space (port IO, Memory Mapped IO)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Detect and execute Expansion ROMs (XROMs)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Memory map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Region types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Memory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Reserved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ACPI Reclaim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ACPI NVS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ROM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IOAPIC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LAPIC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Region locations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1200" dirty="0" smtClean="0">
                <a:latin typeface="Arial" pitchFamily="34" charset="0"/>
                <a:cs typeface="Arial" pitchFamily="34" charset="0"/>
              </a:rPr>
              <a:t>Consult your datasheet for a complete list, but we’ll cover some of the more relevant ones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Non-Volatile (NV) storage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CMOS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NV SPI flash </a:t>
            </a:r>
          </a:p>
          <a:p>
            <a:pPr marL="457200" indent="-457200">
              <a:buFont typeface="+mj-lt"/>
              <a:buAutoNum type="arabicPeriod" startAt="12"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Handoff to boot-loader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168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Only 16 steps? BIOS is simple!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59649"/>
            <a:ext cx="4936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smtClean="0">
                <a:solidFill>
                  <a:prstClr val="black"/>
                </a:solidFill>
                <a:latin typeface="Calibri"/>
              </a:rPr>
              <a:t>*This list composed from Intel Minimal Architecture Boot Loader 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805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Easy to summarize, not so easy to implement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Very complex implementations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Even if it’s only a couple MB, it’s a very DENSE couple of MB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That list taken from the Intel Minimal Architecture Boot Loader which provides a pretty good list of functional requirements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What is left out is: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Initializing SMM and locking down SMRAM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Locking down the BIOS Flash</a:t>
            </a:r>
          </a:p>
          <a:p>
            <a:endParaRPr lang="en-US" sz="18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57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learn about all that stuff?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could go review open source </a:t>
            </a:r>
            <a:r>
              <a:rPr lang="en-US" dirty="0" err="1" smtClean="0"/>
              <a:t>BIOSes</a:t>
            </a:r>
            <a:r>
              <a:rPr lang="en-US" dirty="0" smtClean="0"/>
              <a:t>’ code (</a:t>
            </a:r>
            <a:r>
              <a:rPr lang="en-US" dirty="0" err="1" smtClean="0"/>
              <a:t>CoreBoot</a:t>
            </a:r>
            <a:r>
              <a:rPr lang="en-US" dirty="0" smtClean="0"/>
              <a:t> or UEFI’s </a:t>
            </a:r>
            <a:r>
              <a:rPr lang="en-US" dirty="0" err="1" smtClean="0"/>
              <a:t>TianoCore</a:t>
            </a:r>
            <a:r>
              <a:rPr lang="en-US" dirty="0" smtClean="0"/>
              <a:t> reference code) </a:t>
            </a:r>
          </a:p>
          <a:p>
            <a:r>
              <a:rPr lang="en-US" dirty="0" smtClean="0"/>
              <a:t>Or you can sign an NDA with Intel and read their very large “BIOS Writer’s Guide” and associated documentation for each CPU/chipset</a:t>
            </a:r>
          </a:p>
          <a:p>
            <a:r>
              <a:rPr lang="en-US" dirty="0" smtClean="0"/>
              <a:t>At the end of the day, the open source code is more or less just doing what they’re told to do by the </a:t>
            </a:r>
            <a:r>
              <a:rPr lang="en-US" smtClean="0"/>
              <a:t>Intel documentation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5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</TotalTime>
  <Words>858</Words>
  <Application>Microsoft Macintosh PowerPoint</Application>
  <PresentationFormat>On-screen Show (4:3)</PresentationFormat>
  <Paragraphs>103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Office Theme</vt:lpstr>
      <vt:lpstr>1_Office Theme</vt:lpstr>
      <vt:lpstr>2_Office Theme</vt:lpstr>
      <vt:lpstr>Advanced x86: BIOS and System Management Mode Internals Boot Process</vt:lpstr>
      <vt:lpstr>All materials are licensed under a Creative Commons “Share Alike” license.</vt:lpstr>
      <vt:lpstr>PowerPoint Presentation</vt:lpstr>
      <vt:lpstr>Boot Process at a glance*</vt:lpstr>
      <vt:lpstr>Boot Process at a glance*</vt:lpstr>
      <vt:lpstr>Boot Process at a glance*</vt:lpstr>
      <vt:lpstr>Only 16 steps? BIOS is simple!</vt:lpstr>
      <vt:lpstr>How do you learn about all that stuff?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 Boot Process Summary</dc:title>
  <dc:creator>a</dc:creator>
  <cp:lastModifiedBy>a</cp:lastModifiedBy>
  <cp:revision>46</cp:revision>
  <dcterms:created xsi:type="dcterms:W3CDTF">2015-01-31T01:20:20Z</dcterms:created>
  <dcterms:modified xsi:type="dcterms:W3CDTF">2015-10-14T06:42:01Z</dcterms:modified>
</cp:coreProperties>
</file>