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5" r:id="rId2"/>
  </p:sldMasterIdLst>
  <p:notesMasterIdLst>
    <p:notesMasterId r:id="rId31"/>
  </p:notesMasterIdLst>
  <p:sldIdLst>
    <p:sldId id="337" r:id="rId3"/>
    <p:sldId id="344" r:id="rId4"/>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340" r:id="rId23"/>
    <p:sldId id="342" r:id="rId24"/>
    <p:sldId id="276" r:id="rId25"/>
    <p:sldId id="277" r:id="rId26"/>
    <p:sldId id="278" r:id="rId27"/>
    <p:sldId id="279" r:id="rId28"/>
    <p:sldId id="343" r:id="rId29"/>
    <p:sldId id="28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BD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15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A3F30C-2853-2E44-AD90-83653A994715}" type="datetimeFigureOut">
              <a:rPr lang="en-US" smtClean="0"/>
              <a:t>10/14/15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FB4C98-814F-2C47-A9FA-B71C46180F44}" type="slidenum">
              <a:rPr lang="en-US" smtClean="0"/>
              <a:t>‹#›</a:t>
            </a:fld>
            <a:endParaRPr lang="en-US"/>
          </a:p>
        </p:txBody>
      </p:sp>
    </p:spTree>
    <p:extLst>
      <p:ext uri="{BB962C8B-B14F-4D97-AF65-F5344CB8AC3E}">
        <p14:creationId xmlns:p14="http://schemas.microsoft.com/office/powerpoint/2010/main" val="47075876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FD7082-E91C-4A70-ABE3-58686BBA458D}" type="slidenum">
              <a:rPr lang="en-US" smtClean="0">
                <a:solidFill>
                  <a:prstClr val="black"/>
                </a:solidFill>
                <a:latin typeface="Calibri"/>
              </a:rPr>
              <a:pPr/>
              <a:t>1</a:t>
            </a:fld>
            <a:endParaRPr lang="en-US">
              <a:solidFill>
                <a:prstClr val="black"/>
              </a:solidFill>
              <a:latin typeface="Calibri"/>
            </a:endParaRPr>
          </a:p>
        </p:txBody>
      </p:sp>
    </p:spTree>
    <p:extLst>
      <p:ext uri="{BB962C8B-B14F-4D97-AF65-F5344CB8AC3E}">
        <p14:creationId xmlns:p14="http://schemas.microsoft.com/office/powerpoint/2010/main" val="1915846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smtClean="0">
                <a:solidFill>
                  <a:prstClr val="black"/>
                </a:solidFill>
                <a:latin typeface="+mn-lt"/>
              </a:rPr>
              <a:t>Attribution condition: You must indicate that derivative work</a:t>
            </a:r>
          </a:p>
          <a:p>
            <a:r>
              <a:rPr lang="en-US" sz="1200" dirty="0" smtClean="0">
                <a:solidFill>
                  <a:prstClr val="black"/>
                </a:solidFill>
                <a:latin typeface="+mn-lt"/>
              </a:rPr>
              <a:t>"Is derived from John Butterworth &amp; </a:t>
            </a:r>
            <a:r>
              <a:rPr lang="en-US" sz="1200" dirty="0" err="1" smtClean="0">
                <a:solidFill>
                  <a:prstClr val="black"/>
                </a:solidFill>
                <a:latin typeface="+mn-lt"/>
              </a:rPr>
              <a:t>Xeno</a:t>
            </a:r>
            <a:r>
              <a:rPr lang="en-US" sz="1200" dirty="0" smtClean="0">
                <a:solidFill>
                  <a:prstClr val="black"/>
                </a:solidFill>
                <a:latin typeface="+mn-lt"/>
              </a:rPr>
              <a:t> </a:t>
            </a:r>
            <a:r>
              <a:rPr lang="en-US" sz="1200" dirty="0" err="1" smtClean="0">
                <a:solidFill>
                  <a:prstClr val="black"/>
                </a:solidFill>
                <a:latin typeface="+mn-lt"/>
              </a:rPr>
              <a:t>Kovah’s</a:t>
            </a:r>
            <a:r>
              <a:rPr lang="en-US" sz="1200" dirty="0" smtClean="0">
                <a:solidFill>
                  <a:prstClr val="black"/>
                </a:solidFill>
                <a:latin typeface="+mn-lt"/>
              </a:rPr>
              <a:t> ’Advanced Intel x86: </a:t>
            </a:r>
            <a:r>
              <a:rPr lang="en-US" sz="1200" dirty="0" smtClean="0"/>
              <a:t>BIOS and SMM</a:t>
            </a:r>
            <a:r>
              <a:rPr lang="en-US" sz="1200" dirty="0" smtClean="0">
                <a:solidFill>
                  <a:prstClr val="black"/>
                </a:solidFill>
                <a:latin typeface="+mn-lt"/>
              </a:rPr>
              <a:t>’ class posted at http://</a:t>
            </a:r>
            <a:r>
              <a:rPr lang="en-US" sz="1200" dirty="0" err="1" smtClean="0">
                <a:solidFill>
                  <a:prstClr val="black"/>
                </a:solidFill>
                <a:latin typeface="+mn-lt"/>
              </a:rPr>
              <a:t>opensecuritytraining.info</a:t>
            </a:r>
            <a:r>
              <a:rPr lang="en-US" sz="1200" dirty="0" smtClean="0">
                <a:solidFill>
                  <a:prstClr val="black"/>
                </a:solidFill>
                <a:latin typeface="+mn-lt"/>
              </a:rPr>
              <a:t>/</a:t>
            </a:r>
            <a:r>
              <a:rPr lang="en-US" sz="1200" dirty="0" err="1" smtClean="0">
                <a:solidFill>
                  <a:prstClr val="black"/>
                </a:solidFill>
                <a:latin typeface="+mn-lt"/>
              </a:rPr>
              <a:t>IntroBIOS.html</a:t>
            </a:r>
            <a:r>
              <a:rPr lang="en-US" sz="1200" smtClean="0">
                <a:solidFill>
                  <a:prstClr val="black"/>
                </a:solidFill>
                <a:latin typeface="+mn-lt"/>
              </a:rPr>
              <a:t>”</a:t>
            </a:r>
            <a:endParaRPr lang="en-US" sz="1200" dirty="0">
              <a:solidFill>
                <a:prstClr val="black"/>
              </a:solidFill>
              <a:latin typeface="+mn-lt"/>
            </a:endParaRPr>
          </a:p>
        </p:txBody>
      </p:sp>
      <p:sp>
        <p:nvSpPr>
          <p:cNvPr id="2969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82E91C7F-A5F6-9A4D-B053-7F1F29C94874}" type="slidenum">
              <a:rPr lang="en-US" sz="1200">
                <a:solidFill>
                  <a:prstClr val="black"/>
                </a:solidFill>
              </a:rPr>
              <a:pPr/>
              <a:t>2</a:t>
            </a:fld>
            <a:endParaRPr lang="en-US" sz="120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www.cpu-world.com</a:t>
            </a:r>
            <a:r>
              <a:rPr lang="en-US" dirty="0" smtClean="0"/>
              <a:t>/info/</a:t>
            </a:r>
            <a:r>
              <a:rPr lang="en-US" dirty="0" err="1" smtClean="0"/>
              <a:t>Pinouts</a:t>
            </a:r>
            <a:r>
              <a:rPr lang="en-US" dirty="0" smtClean="0"/>
              <a:t>/8088.html</a:t>
            </a:r>
          </a:p>
          <a:p>
            <a:r>
              <a:rPr lang="en-US" dirty="0" smtClean="0"/>
              <a:t>http://static2.businessinsider.com/image/4ad73b48000000000004e48d/</a:t>
            </a:r>
            <a:r>
              <a:rPr lang="en-US" dirty="0" err="1" smtClean="0"/>
              <a:t>steve</a:t>
            </a:r>
            <a:r>
              <a:rPr lang="en-US" dirty="0" smtClean="0"/>
              <a:t>-jobs-pointing-</a:t>
            </a:r>
            <a:r>
              <a:rPr lang="en-US" dirty="0" err="1" smtClean="0"/>
              <a:t>apple.jpg</a:t>
            </a:r>
            <a:endParaRPr lang="en-US" dirty="0"/>
          </a:p>
        </p:txBody>
      </p:sp>
      <p:sp>
        <p:nvSpPr>
          <p:cNvPr id="4" name="Slide Number Placeholder 3"/>
          <p:cNvSpPr>
            <a:spLocks noGrp="1"/>
          </p:cNvSpPr>
          <p:nvPr>
            <p:ph type="sldNum" sz="quarter" idx="10"/>
          </p:nvPr>
        </p:nvSpPr>
        <p:spPr/>
        <p:txBody>
          <a:bodyPr/>
          <a:lstStyle/>
          <a:p>
            <a:fld id="{E9FD7082-E91C-4A70-ABE3-58686BBA458D}" type="slidenum">
              <a:rPr lang="en-US" smtClean="0">
                <a:solidFill>
                  <a:prstClr val="black"/>
                </a:solidFill>
                <a:latin typeface="Calibri"/>
              </a:rPr>
              <a:pPr/>
              <a:t>11</a:t>
            </a:fld>
            <a:endParaRPr lang="en-US">
              <a:solidFill>
                <a:prstClr val="black"/>
              </a:solidFill>
              <a:latin typeface="Calibri"/>
            </a:endParaRPr>
          </a:p>
        </p:txBody>
      </p:sp>
    </p:spTree>
    <p:extLst>
      <p:ext uri="{BB962C8B-B14F-4D97-AF65-F5344CB8AC3E}">
        <p14:creationId xmlns:p14="http://schemas.microsoft.com/office/powerpoint/2010/main" val="2856966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should use</a:t>
            </a:r>
            <a:r>
              <a:rPr lang="en-US" baseline="0" dirty="0" smtClean="0"/>
              <a:t> cli, </a:t>
            </a:r>
            <a:r>
              <a:rPr lang="en-US" baseline="0" dirty="0" err="1" smtClean="0"/>
              <a:t>sti</a:t>
            </a:r>
            <a:r>
              <a:rPr lang="en-US" baseline="0" dirty="0" smtClean="0"/>
              <a:t> to clear/set interrupts prior to doing these reads/writes</a:t>
            </a:r>
          </a:p>
          <a:p>
            <a:r>
              <a:rPr lang="en-US" baseline="0" dirty="0" smtClean="0"/>
              <a:t>Also technically you should go through the controller to avoid race conditions</a:t>
            </a:r>
            <a:endParaRPr lang="en-US" dirty="0"/>
          </a:p>
        </p:txBody>
      </p:sp>
      <p:sp>
        <p:nvSpPr>
          <p:cNvPr id="4" name="Slide Number Placeholder 3"/>
          <p:cNvSpPr>
            <a:spLocks noGrp="1"/>
          </p:cNvSpPr>
          <p:nvPr>
            <p:ph type="sldNum" sz="quarter" idx="10"/>
          </p:nvPr>
        </p:nvSpPr>
        <p:spPr/>
        <p:txBody>
          <a:bodyPr/>
          <a:lstStyle/>
          <a:p>
            <a:fld id="{F75545A6-9766-4772-A91F-73FC45E0DDD4}" type="slidenum">
              <a:rPr lang="en-US" smtClean="0">
                <a:solidFill>
                  <a:prstClr val="black"/>
                </a:solidFill>
                <a:latin typeface="Calibri"/>
              </a:rPr>
              <a:pPr/>
              <a:t>23</a:t>
            </a:fld>
            <a:endParaRPr lang="en-US">
              <a:solidFill>
                <a:prstClr val="black"/>
              </a:solidFill>
              <a:latin typeface="Calibri"/>
            </a:endParaRPr>
          </a:p>
        </p:txBody>
      </p:sp>
    </p:spTree>
    <p:extLst>
      <p:ext uri="{BB962C8B-B14F-4D97-AF65-F5344CB8AC3E}">
        <p14:creationId xmlns:p14="http://schemas.microsoft.com/office/powerpoint/2010/main" val="202431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 this</a:t>
            </a:r>
            <a:r>
              <a:rPr lang="en-US" baseline="0" dirty="0" smtClean="0"/>
              <a:t> logical diagram shows the connection between the CPU and the rest of the system.  The CPU is connected directly to the Chipset </a:t>
            </a:r>
            <a:r>
              <a:rPr lang="en-US" baseline="0" dirty="0" err="1" smtClean="0"/>
              <a:t>northbridge</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2B1FBFB7-061E-40D4-800B-9DB28619B7B4}" type="slidenum">
              <a:rPr lang="en-US" smtClean="0">
                <a:solidFill>
                  <a:prstClr val="black"/>
                </a:solidFill>
                <a:latin typeface="Calibri"/>
              </a:rPr>
              <a:pPr/>
              <a:t>28</a:t>
            </a:fld>
            <a:endParaRPr lang="en-US">
              <a:solidFill>
                <a:prstClr val="black"/>
              </a:solidFill>
              <a:latin typeface="Calibri"/>
            </a:endParaRPr>
          </a:p>
        </p:txBody>
      </p:sp>
    </p:spTree>
    <p:extLst>
      <p:ext uri="{BB962C8B-B14F-4D97-AF65-F5344CB8AC3E}">
        <p14:creationId xmlns:p14="http://schemas.microsoft.com/office/powerpoint/2010/main" val="3337086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DBC6C-D62F-9948-B8A2-935E8788ADA4}"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76601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D691-7D95-5E4D-837F-B75AC6D914A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0137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55A0D-B451-C047-A4FA-35DD491D098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71301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lvl1pPr>
          </a:lstStyle>
          <a:p>
            <a:pPr lvl="0"/>
            <a:fld id="{86CB4B4D-7CA3-9044-876B-883B54F8677D}" type="slidenum">
              <a:t>‹#›</a:t>
            </a:fld>
            <a:endParaRPr/>
          </a:p>
        </p:txBody>
      </p:sp>
    </p:spTree>
    <p:extLst>
      <p:ext uri="{BB962C8B-B14F-4D97-AF65-F5344CB8AC3E}">
        <p14:creationId xmlns:p14="http://schemas.microsoft.com/office/powerpoint/2010/main" val="3942819438"/>
      </p:ext>
    </p:extLst>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6DBC6C-D62F-9948-B8A2-935E8788ADA4}"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91931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8983-EAEA-9640-B741-596E6424298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175751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C377C-E047-E34E-BB7D-54CC1C666EC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89188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DEAA9-FCFE-B741-8C7A-BE403A97EE3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7927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F34A-51CA-984D-A888-12E753504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207549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CAF7C-AA0D-1340-9106-64C779F11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3900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6C42-5370-8C4A-9BB9-26D2211ABE9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75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808983-EAEA-9640-B741-596E6424298D}"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2426474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41A68-DB9E-7C41-ACEE-EBA478D8FE9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955611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EF787-D978-9C48-B2E2-50EEA5BC8A7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05328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ADD691-7D95-5E4D-837F-B75AC6D914A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61393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555A0D-B451-C047-A4FA-35DD491D098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03987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C377C-E047-E34E-BB7D-54CC1C666ECC}"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083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1DEAA9-FCFE-B741-8C7A-BE403A97EE31}"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91938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96F34A-51CA-984D-A888-12E753504B1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14069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DCAF7C-AA0D-1340-9106-64C779F1159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112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F6C42-5370-8C4A-9BB9-26D2211ABE99}"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5001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41A68-DB9E-7C41-ACEE-EBA478D8FE9B}"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536775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5EF787-D978-9C48-B2E2-50EEA5BC8A77}" type="datetime1">
              <a:rPr lang="en-US" smtClean="0">
                <a:solidFill>
                  <a:prstClr val="black">
                    <a:tint val="75000"/>
                  </a:prstClr>
                </a:solidFill>
                <a:latin typeface="Calibri"/>
              </a:rPr>
              <a:pPr/>
              <a:t>10/14/15</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56525448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CF923EEC-FF47-FF45-8D80-A565D4A1073C}" type="datetime1">
              <a:rPr lang="en-US" smtClean="0">
                <a:solidFill>
                  <a:prstClr val="black">
                    <a:tint val="75000"/>
                  </a:prstClr>
                </a:solidFill>
                <a:latin typeface="Calibri"/>
              </a:rPr>
              <a:pPr defTabSz="914400"/>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latin typeface="Calibri"/>
              </a:rPr>
              <a:pPr defTabSz="914400"/>
              <a:t>‹#›</a:t>
            </a:fld>
            <a:endParaRPr lang="en-US">
              <a:solidFill>
                <a:prstClr val="black">
                  <a:tint val="75000"/>
                </a:prstClr>
              </a:solidFill>
              <a:latin typeface="Calibri"/>
            </a:endParaRPr>
          </a:p>
        </p:txBody>
      </p:sp>
    </p:spTree>
    <p:extLst>
      <p:ext uri="{BB962C8B-B14F-4D97-AF65-F5344CB8AC3E}">
        <p14:creationId xmlns:p14="http://schemas.microsoft.com/office/powerpoint/2010/main" val="42323929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716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CF923EEC-FF47-FF45-8D80-A565D4A1073C}" type="datetime1">
              <a:rPr lang="en-US" smtClean="0">
                <a:solidFill>
                  <a:prstClr val="black">
                    <a:tint val="75000"/>
                  </a:prstClr>
                </a:solidFill>
                <a:latin typeface="Calibri"/>
              </a:rPr>
              <a:pPr defTabSz="914400"/>
              <a:t>10/14/15</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7086600" y="65690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B6F15528-21DE-4FAA-801E-634DDDAF4B2B}" type="slidenum">
              <a:rPr lang="en-US" smtClean="0">
                <a:solidFill>
                  <a:prstClr val="black">
                    <a:tint val="75000"/>
                  </a:prstClr>
                </a:solidFill>
                <a:latin typeface="Calibri"/>
              </a:rPr>
              <a:pPr defTabSz="914400"/>
              <a:t>‹#›</a:t>
            </a:fld>
            <a:endParaRPr lang="en-US">
              <a:solidFill>
                <a:prstClr val="black">
                  <a:tint val="75000"/>
                </a:prstClr>
              </a:solidFill>
              <a:latin typeface="Calibri"/>
            </a:endParaRPr>
          </a:p>
        </p:txBody>
      </p:sp>
    </p:spTree>
    <p:extLst>
      <p:ext uri="{BB962C8B-B14F-4D97-AF65-F5344CB8AC3E}">
        <p14:creationId xmlns:p14="http://schemas.microsoft.com/office/powerpoint/2010/main" val="13530146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hyperlink" Target="http://www.cpu-world.com/info/Pinouts/8088.html" TargetMode="External"/><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sec-lab.sogeti.com/dotclear/public/publications/11-recon-stickyfingers_slides.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bochs.sourceforge.net/techspec/PORTS.LST" TargetMode="External"/><Relationship Id="rId4"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hyperlink" Target="http://wiki.osdev.org/I/O_Port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525"/>
            <a:ext cx="9144000" cy="1470025"/>
          </a:xfrm>
        </p:spPr>
        <p:txBody>
          <a:bodyPr>
            <a:normAutofit fontScale="90000"/>
          </a:bodyPr>
          <a:lstStyle/>
          <a:p>
            <a:r>
              <a:rPr lang="en-US" dirty="0"/>
              <a:t>Advanced x86:</a:t>
            </a:r>
            <a:br>
              <a:rPr lang="en-US" dirty="0"/>
            </a:br>
            <a:r>
              <a:rPr lang="en-US" sz="4000" dirty="0"/>
              <a:t>BIOS and System Management Mode </a:t>
            </a:r>
            <a:r>
              <a:rPr lang="en-US" sz="4000" dirty="0" smtClean="0"/>
              <a:t>Internals</a:t>
            </a:r>
            <a:br>
              <a:rPr lang="en-US" sz="4000" dirty="0" smtClean="0"/>
            </a:br>
            <a:r>
              <a:rPr lang="en-US" sz="4000" i="1" dirty="0" err="1" smtClean="0"/>
              <a:t>Input/Output</a:t>
            </a:r>
            <a:endParaRPr lang="en-US" sz="4000" i="1" dirty="0"/>
          </a:p>
        </p:txBody>
      </p:sp>
      <p:pic>
        <p:nvPicPr>
          <p:cNvPr id="12" name="Picture 11"/>
          <p:cNvPicPr>
            <a:picLocks noChangeAspect="1"/>
          </p:cNvPicPr>
          <p:nvPr/>
        </p:nvPicPr>
        <p:blipFill rotWithShape="1">
          <a:blip r:embed="rId3"/>
          <a:srcRect l="28609" t="3591" r="27540" b="6899"/>
          <a:stretch/>
        </p:blipFill>
        <p:spPr>
          <a:xfrm>
            <a:off x="3009900" y="3188296"/>
            <a:ext cx="3124200" cy="2438400"/>
          </a:xfrm>
          <a:prstGeom prst="rect">
            <a:avLst/>
          </a:prstGeom>
        </p:spPr>
      </p:pic>
      <p:sp>
        <p:nvSpPr>
          <p:cNvPr id="8" name="Subtitle 2"/>
          <p:cNvSpPr txBox="1">
            <a:spLocks/>
          </p:cNvSpPr>
          <p:nvPr/>
        </p:nvSpPr>
        <p:spPr>
          <a:xfrm>
            <a:off x="1371600" y="1779140"/>
            <a:ext cx="6400800" cy="12755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err="1" smtClean="0"/>
              <a:t>Xeno</a:t>
            </a:r>
            <a:r>
              <a:rPr lang="en-US" dirty="0" smtClean="0"/>
              <a:t> </a:t>
            </a:r>
            <a:r>
              <a:rPr lang="en-US" dirty="0" err="1" smtClean="0"/>
              <a:t>Kovah</a:t>
            </a:r>
            <a:r>
              <a:rPr lang="en-US" dirty="0" smtClean="0"/>
              <a:t> &amp;&amp; Corey </a:t>
            </a:r>
            <a:r>
              <a:rPr lang="en-US" dirty="0" err="1" smtClean="0"/>
              <a:t>Kallenberg</a:t>
            </a:r>
            <a:endParaRPr lang="en-US" dirty="0" smtClean="0"/>
          </a:p>
          <a:p>
            <a:r>
              <a:rPr lang="en-US" dirty="0" smtClean="0"/>
              <a:t>LegbaCore, LLC</a:t>
            </a:r>
          </a:p>
        </p:txBody>
      </p:sp>
    </p:spTree>
    <p:extLst>
      <p:ext uri="{BB962C8B-B14F-4D97-AF65-F5344CB8AC3E}">
        <p14:creationId xmlns:p14="http://schemas.microsoft.com/office/powerpoint/2010/main" val="35303223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dirty="0" smtClean="0">
                <a:latin typeface="Arial" pitchFamily="34" charset="0"/>
                <a:cs typeface="Arial" pitchFamily="34" charset="0"/>
              </a:rPr>
              <a:t>Port I/O Accesses</a:t>
            </a:r>
            <a:endParaRPr lang="en-US" dirty="0"/>
          </a:p>
        </p:txBody>
      </p:sp>
      <p:sp>
        <p:nvSpPr>
          <p:cNvPr id="3" name="Content Placeholder 2"/>
          <p:cNvSpPr>
            <a:spLocks noGrp="1"/>
          </p:cNvSpPr>
          <p:nvPr>
            <p:ph idx="1"/>
          </p:nvPr>
        </p:nvSpPr>
        <p:spPr>
          <a:xfrm>
            <a:off x="4724400" y="1524000"/>
            <a:ext cx="4114800" cy="4876800"/>
          </a:xfrm>
        </p:spPr>
        <p:txBody>
          <a:bodyPr>
            <a:normAutofit fontScale="92500" lnSpcReduction="20000"/>
          </a:bodyPr>
          <a:lstStyle/>
          <a:p>
            <a:r>
              <a:rPr lang="en-US" sz="2400" dirty="0" smtClean="0">
                <a:latin typeface="Arial" pitchFamily="34" charset="0"/>
                <a:cs typeface="Arial" pitchFamily="34" charset="0"/>
              </a:rPr>
              <a:t>Port I/O access are handled by the Controller </a:t>
            </a:r>
            <a:r>
              <a:rPr lang="en-US" sz="2400" dirty="0">
                <a:latin typeface="Arial" pitchFamily="34" charset="0"/>
                <a:cs typeface="Arial" pitchFamily="34" charset="0"/>
              </a:rPr>
              <a:t>Hub (ICH/PCH</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a:p>
            <a:pPr lvl="1"/>
            <a:r>
              <a:rPr lang="en-US" sz="2000" dirty="0" smtClean="0">
                <a:latin typeface="Arial" pitchFamily="34" charset="0"/>
                <a:cs typeface="Arial" pitchFamily="34" charset="0"/>
              </a:rPr>
              <a:t>So in a chipset that has a Memory Controller Hub (MCH), the MCH performs no translation of accesses to I/O space </a:t>
            </a:r>
            <a:endParaRPr lang="en-US" sz="2000" dirty="0">
              <a:latin typeface="Arial" pitchFamily="34" charset="0"/>
              <a:cs typeface="Arial" pitchFamily="34" charset="0"/>
            </a:endParaRPr>
          </a:p>
          <a:p>
            <a:pPr lvl="1"/>
            <a:r>
              <a:rPr lang="en-US" sz="2000" dirty="0" smtClean="0">
                <a:latin typeface="Arial" pitchFamily="34" charset="0"/>
                <a:cs typeface="Arial" pitchFamily="34" charset="0"/>
              </a:rPr>
              <a:t>The MCH just forwards them to DMI (and thus to the I/O Controller Hub)</a:t>
            </a:r>
          </a:p>
          <a:p>
            <a:r>
              <a:rPr lang="en-US" sz="2400" dirty="0" smtClean="0">
                <a:latin typeface="Arial" pitchFamily="34" charset="0"/>
                <a:cs typeface="Arial" pitchFamily="34" charset="0"/>
              </a:rPr>
              <a:t>The Controller Hub contains the registers that are located in the I/O address space</a:t>
            </a:r>
          </a:p>
          <a:p>
            <a:r>
              <a:rPr lang="en-US" sz="2400" dirty="0" smtClean="0">
                <a:latin typeface="Arial" pitchFamily="34" charset="0"/>
                <a:cs typeface="Arial" pitchFamily="34" charset="0"/>
              </a:rPr>
              <a:t>Again, separate and distinct from physical memory address space</a:t>
            </a:r>
          </a:p>
        </p:txBody>
      </p:sp>
      <p:sp>
        <p:nvSpPr>
          <p:cNvPr id="4" name="TextBox 3"/>
          <p:cNvSpPr txBox="1"/>
          <p:nvPr/>
        </p:nvSpPr>
        <p:spPr>
          <a:xfrm>
            <a:off x="0" y="6488668"/>
            <a:ext cx="3647793" cy="369332"/>
          </a:xfrm>
          <a:prstGeom prst="rect">
            <a:avLst/>
          </a:prstGeom>
          <a:noFill/>
        </p:spPr>
        <p:txBody>
          <a:bodyPr wrap="none" rtlCol="0">
            <a:spAutoFit/>
          </a:bodyPr>
          <a:lstStyle/>
          <a:p>
            <a:pPr defTabSz="914400"/>
            <a:r>
              <a:rPr lang="en-US" dirty="0" smtClean="0">
                <a:solidFill>
                  <a:prstClr val="black"/>
                </a:solidFill>
                <a:latin typeface="Calibri"/>
              </a:rPr>
              <a:t>Intel Programmer’s guide, Vol 1, 16.1</a:t>
            </a:r>
            <a:endParaRPr lang="en-US" dirty="0">
              <a:solidFill>
                <a:prstClr val="black"/>
              </a:solidFill>
              <a:latin typeface="Calibri"/>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0069" t="1897" r="10459" b="3366"/>
          <a:stretch/>
        </p:blipFill>
        <p:spPr bwMode="auto">
          <a:xfrm>
            <a:off x="293674" y="1600200"/>
            <a:ext cx="3060441"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276601" y="4495800"/>
            <a:ext cx="685800" cy="1905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7" name="TextBox 6"/>
          <p:cNvSpPr txBox="1"/>
          <p:nvPr/>
        </p:nvSpPr>
        <p:spPr>
          <a:xfrm>
            <a:off x="3279743" y="5125135"/>
            <a:ext cx="736099" cy="646331"/>
          </a:xfrm>
          <a:prstGeom prst="rect">
            <a:avLst/>
          </a:prstGeom>
          <a:noFill/>
        </p:spPr>
        <p:txBody>
          <a:bodyPr wrap="none" rtlCol="0" anchor="ctr">
            <a:spAutoFit/>
          </a:bodyPr>
          <a:lstStyle/>
          <a:p>
            <a:pPr algn="ctr" defTabSz="914400"/>
            <a:r>
              <a:rPr lang="en-US" dirty="0" smtClean="0">
                <a:solidFill>
                  <a:prstClr val="black"/>
                </a:solidFill>
                <a:latin typeface="Calibri"/>
              </a:rPr>
              <a:t>I/O </a:t>
            </a:r>
          </a:p>
          <a:p>
            <a:pPr algn="ctr" defTabSz="914400"/>
            <a:r>
              <a:rPr lang="en-US" dirty="0" smtClean="0">
                <a:solidFill>
                  <a:prstClr val="black"/>
                </a:solidFill>
                <a:latin typeface="Calibri"/>
              </a:rPr>
              <a:t>Space</a:t>
            </a:r>
            <a:endParaRPr lang="en-US" dirty="0">
              <a:solidFill>
                <a:prstClr val="black"/>
              </a:solidFill>
              <a:latin typeface="Calibri"/>
            </a:endParaRPr>
          </a:p>
        </p:txBody>
      </p:sp>
      <p:sp>
        <p:nvSpPr>
          <p:cNvPr id="8" name="Rectangle 7"/>
          <p:cNvSpPr/>
          <p:nvPr/>
        </p:nvSpPr>
        <p:spPr>
          <a:xfrm>
            <a:off x="524069" y="3657600"/>
            <a:ext cx="914400" cy="1581055"/>
          </a:xfrm>
          <a:prstGeom prst="rect">
            <a:avLst/>
          </a:prstGeom>
          <a:solidFill>
            <a:schemeClr val="bg1">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9" name="Rectangle 8"/>
          <p:cNvSpPr/>
          <p:nvPr/>
        </p:nvSpPr>
        <p:spPr>
          <a:xfrm>
            <a:off x="2097455" y="3657600"/>
            <a:ext cx="1180324" cy="1581055"/>
          </a:xfrm>
          <a:prstGeom prst="rect">
            <a:avLst/>
          </a:prstGeom>
          <a:solidFill>
            <a:schemeClr val="bg1">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0" name="Rectangle 9"/>
          <p:cNvSpPr/>
          <p:nvPr/>
        </p:nvSpPr>
        <p:spPr>
          <a:xfrm>
            <a:off x="981269" y="5228145"/>
            <a:ext cx="1495231" cy="457200"/>
          </a:xfrm>
          <a:prstGeom prst="rect">
            <a:avLst/>
          </a:prstGeom>
          <a:solidFill>
            <a:schemeClr val="bg1">
              <a:alpha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12" name="Curved Connector 11"/>
          <p:cNvCxnSpPr>
            <a:endCxn id="6" idx="1"/>
          </p:cNvCxnSpPr>
          <p:nvPr/>
        </p:nvCxnSpPr>
        <p:spPr>
          <a:xfrm rot="16200000" flipH="1">
            <a:off x="704850" y="2876548"/>
            <a:ext cx="3543301" cy="1600201"/>
          </a:xfrm>
          <a:prstGeom prst="curvedConnector2">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904862" y="4391793"/>
            <a:ext cx="646331" cy="246221"/>
          </a:xfrm>
          <a:prstGeom prst="rect">
            <a:avLst/>
          </a:prstGeom>
          <a:noFill/>
        </p:spPr>
        <p:txBody>
          <a:bodyPr wrap="none" rtlCol="0">
            <a:spAutoFit/>
          </a:bodyPr>
          <a:lstStyle/>
          <a:p>
            <a:pPr defTabSz="914400"/>
            <a:r>
              <a:rPr lang="en-US" sz="1000" b="1" dirty="0" smtClean="0">
                <a:solidFill>
                  <a:prstClr val="black"/>
                </a:solidFill>
                <a:latin typeface="Courier New" panose="02070309020205020404" pitchFamily="49" charset="0"/>
                <a:cs typeface="Courier New" panose="02070309020205020404" pitchFamily="49" charset="0"/>
              </a:rPr>
              <a:t>0xFFFF</a:t>
            </a:r>
            <a:endParaRPr lang="en-US" sz="1000" b="1" dirty="0">
              <a:solidFill>
                <a:prstClr val="black"/>
              </a:solidFill>
              <a:latin typeface="Courier New" panose="02070309020205020404" pitchFamily="49" charset="0"/>
              <a:cs typeface="Courier New" panose="02070309020205020404" pitchFamily="49" charset="0"/>
            </a:endParaRPr>
          </a:p>
        </p:txBody>
      </p:sp>
      <p:sp>
        <p:nvSpPr>
          <p:cNvPr id="21" name="TextBox 20"/>
          <p:cNvSpPr txBox="1"/>
          <p:nvPr/>
        </p:nvSpPr>
        <p:spPr>
          <a:xfrm>
            <a:off x="3971731" y="6253414"/>
            <a:ext cx="646331" cy="246221"/>
          </a:xfrm>
          <a:prstGeom prst="rect">
            <a:avLst/>
          </a:prstGeom>
          <a:noFill/>
        </p:spPr>
        <p:txBody>
          <a:bodyPr wrap="none" rtlCol="0">
            <a:spAutoFit/>
          </a:bodyPr>
          <a:lstStyle/>
          <a:p>
            <a:pPr defTabSz="914400"/>
            <a:r>
              <a:rPr lang="en-US" sz="1000" b="1" dirty="0" smtClean="0">
                <a:solidFill>
                  <a:prstClr val="black"/>
                </a:solidFill>
                <a:latin typeface="Courier New" panose="02070309020205020404" pitchFamily="49" charset="0"/>
                <a:cs typeface="Courier New" panose="02070309020205020404" pitchFamily="49" charset="0"/>
              </a:rPr>
              <a:t>0x0000</a:t>
            </a:r>
            <a:endParaRPr lang="en-US" sz="1000" b="1" dirty="0">
              <a:solidFill>
                <a:prstClr val="black"/>
              </a:solidFill>
              <a:latin typeface="Courier New" panose="02070309020205020404" pitchFamily="49" charset="0"/>
              <a:cs typeface="Courier New" panose="02070309020205020404" pitchFamily="49" charset="0"/>
            </a:endParaRPr>
          </a:p>
        </p:txBody>
      </p:sp>
      <p:sp>
        <p:nvSpPr>
          <p:cNvPr id="11" name="Slide Number Placeholder 10"/>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10</a:t>
            </a:fld>
            <a:endParaRPr lang="en-US">
              <a:solidFill>
                <a:prstClr val="black">
                  <a:tint val="75000"/>
                </a:prstClr>
              </a:solidFill>
              <a:latin typeface="Calibri"/>
            </a:endParaRPr>
          </a:p>
        </p:txBody>
      </p:sp>
    </p:spTree>
    <p:extLst>
      <p:ext uri="{BB962C8B-B14F-4D97-AF65-F5344CB8AC3E}">
        <p14:creationId xmlns:p14="http://schemas.microsoft.com/office/powerpoint/2010/main" val="19769187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does the hardware distinguish between port IO and memory access?</a:t>
            </a:r>
            <a:endParaRPr lang="en-US" dirty="0"/>
          </a:p>
        </p:txBody>
      </p:sp>
      <p:sp>
        <p:nvSpPr>
          <p:cNvPr id="3" name="Content Placeholder 2"/>
          <p:cNvSpPr>
            <a:spLocks noGrp="1"/>
          </p:cNvSpPr>
          <p:nvPr>
            <p:ph idx="1"/>
          </p:nvPr>
        </p:nvSpPr>
        <p:spPr/>
        <p:txBody>
          <a:bodyPr/>
          <a:lstStyle/>
          <a:p>
            <a:pPr marL="0" indent="0">
              <a:buNone/>
            </a:pPr>
            <a:r>
              <a:rPr lang="en-US" dirty="0" smtClean="0"/>
              <a:t>	                                               Intel 8088 chip</a:t>
            </a:r>
          </a:p>
          <a:p>
            <a:pPr marL="0" indent="0">
              <a:buNone/>
            </a:pPr>
            <a:r>
              <a:rPr lang="en-US" dirty="0"/>
              <a:t>	</a:t>
            </a:r>
            <a:r>
              <a:rPr lang="en-US" dirty="0" smtClean="0"/>
              <a:t>				     </a:t>
            </a:r>
            <a:r>
              <a:rPr lang="en-US" sz="2400" dirty="0" smtClean="0"/>
              <a:t>(from the bad old days)</a:t>
            </a:r>
            <a:endParaRPr lang="en-US" dirty="0"/>
          </a:p>
        </p:txBody>
      </p:sp>
      <p:pic>
        <p:nvPicPr>
          <p:cNvPr id="4" name="Picture 3"/>
          <p:cNvPicPr>
            <a:picLocks noChangeAspect="1"/>
          </p:cNvPicPr>
          <p:nvPr/>
        </p:nvPicPr>
        <p:blipFill>
          <a:blip r:embed="rId3"/>
          <a:stretch>
            <a:fillRect/>
          </a:stretch>
        </p:blipFill>
        <p:spPr>
          <a:xfrm>
            <a:off x="1575173" y="1249967"/>
            <a:ext cx="3568700" cy="5432947"/>
          </a:xfrm>
          <a:prstGeom prst="rect">
            <a:avLst/>
          </a:prstGeom>
        </p:spPr>
      </p:pic>
      <p:sp>
        <p:nvSpPr>
          <p:cNvPr id="10" name="Rectangle 9"/>
          <p:cNvSpPr/>
          <p:nvPr/>
        </p:nvSpPr>
        <p:spPr>
          <a:xfrm>
            <a:off x="-4454" y="6119336"/>
            <a:ext cx="1579627" cy="738664"/>
          </a:xfrm>
          <a:prstGeom prst="rect">
            <a:avLst/>
          </a:prstGeom>
        </p:spPr>
        <p:txBody>
          <a:bodyPr wrap="square">
            <a:spAutoFit/>
          </a:bodyPr>
          <a:lstStyle/>
          <a:p>
            <a:pPr defTabSz="914400"/>
            <a:r>
              <a:rPr lang="en-US" sz="1400" dirty="0">
                <a:solidFill>
                  <a:prstClr val="black"/>
                </a:solidFill>
                <a:latin typeface="Calibri"/>
                <a:hlinkClick r:id="rId4"/>
              </a:rPr>
              <a:t>http://www.cpu-world.com/info/Pinouts/8088.</a:t>
            </a:r>
            <a:r>
              <a:rPr lang="en-US" sz="1400" dirty="0" smtClean="0">
                <a:solidFill>
                  <a:prstClr val="black"/>
                </a:solidFill>
                <a:latin typeface="Calibri"/>
                <a:hlinkClick r:id="rId4"/>
              </a:rPr>
              <a:t>html</a:t>
            </a:r>
            <a:r>
              <a:rPr lang="en-US" sz="1400" dirty="0" smtClean="0">
                <a:solidFill>
                  <a:prstClr val="black"/>
                </a:solidFill>
                <a:latin typeface="Calibri"/>
              </a:rPr>
              <a:t> </a:t>
            </a:r>
            <a:endParaRPr lang="en-US" sz="1400" dirty="0">
              <a:solidFill>
                <a:prstClr val="black"/>
              </a:solidFill>
              <a:latin typeface="Calibri"/>
            </a:endParaRPr>
          </a:p>
        </p:txBody>
      </p:sp>
      <p:pic>
        <p:nvPicPr>
          <p:cNvPr id="11" name="Picture 10"/>
          <p:cNvPicPr>
            <a:picLocks noChangeAspect="1"/>
          </p:cNvPicPr>
          <p:nvPr/>
        </p:nvPicPr>
        <p:blipFill>
          <a:blip r:embed="rId5"/>
          <a:stretch>
            <a:fillRect/>
          </a:stretch>
        </p:blipFill>
        <p:spPr>
          <a:xfrm>
            <a:off x="4267200" y="3810000"/>
            <a:ext cx="2858890" cy="3048000"/>
          </a:xfrm>
          <a:prstGeom prst="rect">
            <a:avLst/>
          </a:prstGeom>
        </p:spPr>
      </p:pic>
      <p:sp>
        <p:nvSpPr>
          <p:cNvPr id="8" name="Oval Callout 7"/>
          <p:cNvSpPr/>
          <p:nvPr/>
        </p:nvSpPr>
        <p:spPr>
          <a:xfrm>
            <a:off x="6600274" y="4648200"/>
            <a:ext cx="1981200" cy="914400"/>
          </a:xfrm>
          <a:prstGeom prst="wedgeEllipseCallout">
            <a:avLst>
              <a:gd name="adj1" fmla="val -68185"/>
              <a:gd name="adj2" fmla="val 3689"/>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a:r>
              <a:rPr lang="en-US" dirty="0" smtClean="0">
                <a:solidFill>
                  <a:prstClr val="black"/>
                </a:solidFill>
                <a:latin typeface="Calibri"/>
              </a:rPr>
              <a:t>There's a pin for that!</a:t>
            </a:r>
            <a:endParaRPr lang="en-US" dirty="0">
              <a:solidFill>
                <a:prstClr val="black"/>
              </a:solidFill>
              <a:latin typeface="Calibri"/>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11</a:t>
            </a:fld>
            <a:endParaRPr lang="en-US">
              <a:solidFill>
                <a:prstClr val="black">
                  <a:tint val="75000"/>
                </a:prstClr>
              </a:solidFill>
              <a:latin typeface="Calibri"/>
            </a:endParaRPr>
          </a:p>
        </p:txBody>
      </p:sp>
    </p:spTree>
    <p:extLst>
      <p:ext uri="{BB962C8B-B14F-4D97-AF65-F5344CB8AC3E}">
        <p14:creationId xmlns:p14="http://schemas.microsoft.com/office/powerpoint/2010/main" val="36121140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266910"/>
            <a:ext cx="6905625" cy="5324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I/O Mapped </a:t>
            </a:r>
            <a:r>
              <a:rPr lang="en-US" dirty="0">
                <a:latin typeface="Arial" pitchFamily="34" charset="0"/>
                <a:cs typeface="Arial" pitchFamily="34" charset="0"/>
              </a:rPr>
              <a:t>Address </a:t>
            </a:r>
            <a:r>
              <a:rPr lang="en-US" dirty="0" smtClean="0">
                <a:latin typeface="Arial" pitchFamily="34" charset="0"/>
                <a:cs typeface="Arial" pitchFamily="34" charset="0"/>
              </a:rPr>
              <a:t>Space</a:t>
            </a:r>
            <a:endParaRPr lang="en-US" dirty="0"/>
          </a:p>
        </p:txBody>
      </p:sp>
      <p:sp>
        <p:nvSpPr>
          <p:cNvPr id="3" name="Content Placeholder 2"/>
          <p:cNvSpPr>
            <a:spLocks noGrp="1"/>
          </p:cNvSpPr>
          <p:nvPr>
            <p:ph idx="1"/>
          </p:nvPr>
        </p:nvSpPr>
        <p:spPr>
          <a:xfrm>
            <a:off x="304800" y="1600200"/>
            <a:ext cx="5257800" cy="3200400"/>
          </a:xfrm>
        </p:spPr>
        <p:txBody>
          <a:bodyPr>
            <a:normAutofit fontScale="77500" lnSpcReduction="20000"/>
          </a:bodyPr>
          <a:lstStyle/>
          <a:p>
            <a:r>
              <a:rPr lang="en-US" sz="2400" dirty="0" smtClean="0">
                <a:latin typeface="Arial" pitchFamily="34" charset="0"/>
                <a:cs typeface="Arial" pitchFamily="34" charset="0"/>
              </a:rPr>
              <a:t>I/O Address space consists of two ranges or types of access: </a:t>
            </a:r>
          </a:p>
          <a:p>
            <a:endParaRPr lang="en-US" sz="2400" dirty="0" smtClean="0">
              <a:latin typeface="Arial" pitchFamily="34" charset="0"/>
              <a:cs typeface="Arial" pitchFamily="34" charset="0"/>
            </a:endParaRPr>
          </a:p>
          <a:p>
            <a:pPr marL="457200" indent="-457200">
              <a:buFont typeface="+mj-lt"/>
              <a:buAutoNum type="arabicPeriod"/>
            </a:pPr>
            <a:r>
              <a:rPr lang="en-US" sz="2400" dirty="0" smtClean="0">
                <a:latin typeface="Arial" pitchFamily="34" charset="0"/>
                <a:cs typeface="Arial" pitchFamily="34" charset="0"/>
              </a:rPr>
              <a:t>Fixed</a:t>
            </a:r>
          </a:p>
          <a:p>
            <a:pPr lvl="1"/>
            <a:r>
              <a:rPr lang="en-US" sz="2000" dirty="0" smtClean="0">
                <a:latin typeface="Arial" pitchFamily="34" charset="0"/>
                <a:cs typeface="Arial" pitchFamily="34" charset="0"/>
              </a:rPr>
              <a:t>Addresses/peripherals cannot be relocated</a:t>
            </a:r>
          </a:p>
          <a:p>
            <a:pPr lvl="1"/>
            <a:r>
              <a:rPr lang="en-US" sz="2000" dirty="0" smtClean="0">
                <a:latin typeface="Arial" pitchFamily="34" charset="0"/>
                <a:cs typeface="Arial" pitchFamily="34" charset="0"/>
              </a:rPr>
              <a:t>In some instances they can be disabled, but not all</a:t>
            </a:r>
            <a:endParaRPr lang="en-US" sz="2400" dirty="0" smtClean="0">
              <a:latin typeface="Arial" pitchFamily="34" charset="0"/>
              <a:cs typeface="Arial" pitchFamily="34" charset="0"/>
            </a:endParaRPr>
          </a:p>
          <a:p>
            <a:pPr marL="457200" indent="-457200">
              <a:buFont typeface="+mj-lt"/>
              <a:buAutoNum type="arabicPeriod"/>
            </a:pPr>
            <a:r>
              <a:rPr lang="en-US" sz="2400" dirty="0" smtClean="0">
                <a:latin typeface="Arial" pitchFamily="34" charset="0"/>
                <a:cs typeface="Arial" pitchFamily="34" charset="0"/>
              </a:rPr>
              <a:t>Variable</a:t>
            </a:r>
          </a:p>
          <a:p>
            <a:pPr lvl="1"/>
            <a:r>
              <a:rPr lang="en-US" sz="2000" dirty="0" smtClean="0">
                <a:latin typeface="Arial" pitchFamily="34" charset="0"/>
                <a:cs typeface="Arial" pitchFamily="34" charset="0"/>
              </a:rPr>
              <a:t>These addresses can be relocated</a:t>
            </a:r>
          </a:p>
          <a:p>
            <a:pPr lvl="1"/>
            <a:r>
              <a:rPr lang="en-US" sz="2000" dirty="0" smtClean="0">
                <a:latin typeface="Arial" pitchFamily="34" charset="0"/>
                <a:cs typeface="Arial" pitchFamily="34" charset="0"/>
              </a:rPr>
              <a:t>Can also be disabled</a:t>
            </a:r>
          </a:p>
          <a:p>
            <a:r>
              <a:rPr lang="en-US" sz="2400" dirty="0" smtClean="0">
                <a:latin typeface="Arial" pitchFamily="34" charset="0"/>
                <a:cs typeface="Arial" pitchFamily="34" charset="0"/>
              </a:rPr>
              <a:t>Addressable size can be 8 bits, 16 bits, or 32 bits</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12</a:t>
            </a:fld>
            <a:endParaRPr lang="en-US">
              <a:solidFill>
                <a:prstClr val="black">
                  <a:tint val="75000"/>
                </a:prstClr>
              </a:solidFill>
              <a:latin typeface="Calibri"/>
            </a:endParaRPr>
          </a:p>
        </p:txBody>
      </p:sp>
    </p:spTree>
    <p:extLst>
      <p:ext uri="{BB962C8B-B14F-4D97-AF65-F5344CB8AC3E}">
        <p14:creationId xmlns:p14="http://schemas.microsoft.com/office/powerpoint/2010/main" val="161063750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1. Fixed I/O Ports</a:t>
            </a:r>
            <a:endParaRPr lang="en-US" dirty="0"/>
          </a:p>
        </p:txBody>
      </p:sp>
      <p:sp>
        <p:nvSpPr>
          <p:cNvPr id="3" name="Content Placeholder 2"/>
          <p:cNvSpPr>
            <a:spLocks noGrp="1"/>
          </p:cNvSpPr>
          <p:nvPr>
            <p:ph idx="1"/>
          </p:nvPr>
        </p:nvSpPr>
        <p:spPr>
          <a:xfrm>
            <a:off x="457200" y="1600200"/>
            <a:ext cx="8229600" cy="4888468"/>
          </a:xfrm>
        </p:spPr>
        <p:txBody>
          <a:bodyPr>
            <a:normAutofit fontScale="92500" lnSpcReduction="10000"/>
          </a:bodyPr>
          <a:lstStyle/>
          <a:p>
            <a:r>
              <a:rPr lang="en-US" sz="2400" dirty="0" smtClean="0">
                <a:latin typeface="Arial" pitchFamily="34" charset="0"/>
                <a:cs typeface="Arial" pitchFamily="34" charset="0"/>
              </a:rPr>
              <a:t>The addresses depend on the implementation of the I/O Controller Hub present in your system</a:t>
            </a:r>
          </a:p>
          <a:p>
            <a:pPr lvl="1"/>
            <a:r>
              <a:rPr lang="en-US" sz="2000" dirty="0" smtClean="0">
                <a:latin typeface="Arial" pitchFamily="34" charset="0"/>
                <a:cs typeface="Arial" pitchFamily="34" charset="0"/>
              </a:rPr>
              <a:t>Check the I/O Controller Hub Datasheet to make sure you are interpreting these signals properly</a:t>
            </a:r>
          </a:p>
          <a:p>
            <a:r>
              <a:rPr lang="en-US" sz="2400" dirty="0" smtClean="0">
                <a:latin typeface="Arial" pitchFamily="34" charset="0"/>
                <a:cs typeface="Arial" pitchFamily="34" charset="0"/>
              </a:rPr>
              <a:t>Address ranges that are not listed or marked “Reserved” are not decoded by the ICH</a:t>
            </a:r>
          </a:p>
          <a:p>
            <a:pPr lvl="1"/>
            <a:r>
              <a:rPr lang="en-US" sz="2000" dirty="0" smtClean="0">
                <a:latin typeface="Arial" pitchFamily="34" charset="0"/>
                <a:cs typeface="Arial" pitchFamily="34" charset="0"/>
              </a:rPr>
              <a:t>Unless one of the variable ranges has been relocated to that address</a:t>
            </a:r>
          </a:p>
          <a:p>
            <a:r>
              <a:rPr lang="en-US" sz="2400" dirty="0" smtClean="0">
                <a:latin typeface="Arial" pitchFamily="34" charset="0"/>
                <a:cs typeface="Arial" pitchFamily="34" charset="0"/>
              </a:rPr>
              <a:t>Each fixed IO address is a 2-byte word</a:t>
            </a:r>
          </a:p>
          <a:p>
            <a:r>
              <a:rPr lang="en-US" sz="2400" dirty="0" smtClean="0">
                <a:latin typeface="Arial" pitchFamily="34" charset="0"/>
                <a:cs typeface="Arial" pitchFamily="34" charset="0"/>
              </a:rPr>
              <a:t>Remember, on the “other side” of each port address/range there is a hardware device</a:t>
            </a:r>
          </a:p>
          <a:p>
            <a:pPr lvl="1"/>
            <a:r>
              <a:rPr lang="en-US" sz="2000" dirty="0" smtClean="0">
                <a:latin typeface="Arial" pitchFamily="34" charset="0"/>
                <a:cs typeface="Arial" pitchFamily="34" charset="0"/>
              </a:rPr>
              <a:t>Device interaction and behavior will differ between devices</a:t>
            </a:r>
          </a:p>
          <a:p>
            <a:pPr lvl="1"/>
            <a:r>
              <a:rPr lang="en-US" sz="2000" dirty="0" smtClean="0">
                <a:latin typeface="Arial" pitchFamily="34" charset="0"/>
                <a:cs typeface="Arial" pitchFamily="34" charset="0"/>
              </a:rPr>
              <a:t>This is why it can be difficult to decipher when analyzing</a:t>
            </a:r>
          </a:p>
          <a:p>
            <a:r>
              <a:rPr lang="en-US" sz="2400" dirty="0" smtClean="0">
                <a:latin typeface="Arial" pitchFamily="34" charset="0"/>
                <a:cs typeface="Arial" pitchFamily="34" charset="0"/>
              </a:rPr>
              <a:t>Port I/O is a gateway to a black box</a:t>
            </a:r>
          </a:p>
        </p:txBody>
      </p:sp>
      <p:sp>
        <p:nvSpPr>
          <p:cNvPr id="4" name="TextBox 3"/>
          <p:cNvSpPr txBox="1"/>
          <p:nvPr/>
        </p:nvSpPr>
        <p:spPr>
          <a:xfrm>
            <a:off x="0" y="6488668"/>
            <a:ext cx="1701235" cy="369332"/>
          </a:xfrm>
          <a:prstGeom prst="rect">
            <a:avLst/>
          </a:prstGeom>
          <a:noFill/>
        </p:spPr>
        <p:txBody>
          <a:bodyPr wrap="none" rtlCol="0">
            <a:spAutoFit/>
          </a:bodyPr>
          <a:lstStyle/>
          <a:p>
            <a:pPr defTabSz="914400"/>
            <a:r>
              <a:rPr lang="en-US" dirty="0" smtClean="0">
                <a:solidFill>
                  <a:prstClr val="black"/>
                </a:solidFill>
                <a:latin typeface="Calibri"/>
              </a:rPr>
              <a:t>Intel, Vol 1, 16.1</a:t>
            </a:r>
            <a:endParaRPr lang="en-US" dirty="0">
              <a:solidFill>
                <a:prstClr val="black"/>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13</a:t>
            </a:fld>
            <a:endParaRPr lang="en-US">
              <a:solidFill>
                <a:prstClr val="black">
                  <a:tint val="75000"/>
                </a:prstClr>
              </a:solidFill>
              <a:latin typeface="Calibri"/>
            </a:endParaRPr>
          </a:p>
        </p:txBody>
      </p:sp>
    </p:spTree>
    <p:extLst>
      <p:ext uri="{BB962C8B-B14F-4D97-AF65-F5344CB8AC3E}">
        <p14:creationId xmlns:p14="http://schemas.microsoft.com/office/powerpoint/2010/main" val="114578227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chor="ctr">
            <a:normAutofit/>
          </a:bodyPr>
          <a:lstStyle/>
          <a:p>
            <a:r>
              <a:rPr lang="en-US" sz="3600" dirty="0" smtClean="0">
                <a:latin typeface="Arial" pitchFamily="34" charset="0"/>
                <a:cs typeface="Arial" pitchFamily="34" charset="0"/>
              </a:rPr>
              <a:t>Example: ICH 9 Fixed Range</a:t>
            </a:r>
            <a:r>
              <a:rPr lang="en-US" sz="3600" dirty="0" smtClean="0"/>
              <a:t>	</a:t>
            </a:r>
            <a:endParaRPr lang="en-US" sz="3600" dirty="0"/>
          </a:p>
        </p:txBody>
      </p:sp>
      <p:pic>
        <p:nvPicPr>
          <p:cNvPr id="1026" name="Picture 2"/>
          <p:cNvPicPr>
            <a:picLocks noChangeAspect="1" noChangeArrowheads="1"/>
          </p:cNvPicPr>
          <p:nvPr/>
        </p:nvPicPr>
        <p:blipFill rotWithShape="1">
          <a:blip r:embed="rId2" cstate="print"/>
          <a:srcRect t="3033"/>
          <a:stretch/>
        </p:blipFill>
        <p:spPr bwMode="auto">
          <a:xfrm>
            <a:off x="762000" y="1297858"/>
            <a:ext cx="7362825" cy="5560142"/>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14</a:t>
            </a:fld>
            <a:endParaRPr lang="en-US">
              <a:solidFill>
                <a:prstClr val="black">
                  <a:tint val="75000"/>
                </a:prstClr>
              </a:solidFill>
              <a:latin typeface="Calibri"/>
            </a:endParaRPr>
          </a:p>
        </p:txBody>
      </p:sp>
    </p:spTree>
    <p:extLst>
      <p:ext uri="{BB962C8B-B14F-4D97-AF65-F5344CB8AC3E}">
        <p14:creationId xmlns:p14="http://schemas.microsoft.com/office/powerpoint/2010/main" val="45438234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819400" y="457200"/>
            <a:ext cx="6324600" cy="377190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833048" y="0"/>
            <a:ext cx="6315075" cy="504825"/>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b="48948"/>
          <a:stretch>
            <a:fillRect/>
          </a:stretch>
        </p:blipFill>
        <p:spPr bwMode="auto">
          <a:xfrm>
            <a:off x="2819400" y="4207845"/>
            <a:ext cx="6324600" cy="2650155"/>
          </a:xfrm>
          <a:prstGeom prst="rect">
            <a:avLst/>
          </a:prstGeom>
          <a:noFill/>
          <a:ln w="9525">
            <a:noFill/>
            <a:miter lim="800000"/>
            <a:headEnd/>
            <a:tailEnd/>
          </a:ln>
        </p:spPr>
      </p:pic>
      <p:sp>
        <p:nvSpPr>
          <p:cNvPr id="2" name="TextBox 1"/>
          <p:cNvSpPr txBox="1"/>
          <p:nvPr/>
        </p:nvSpPr>
        <p:spPr>
          <a:xfrm>
            <a:off x="0" y="381000"/>
            <a:ext cx="2514600" cy="3416320"/>
          </a:xfrm>
          <a:prstGeom prst="rect">
            <a:avLst/>
          </a:prstGeom>
          <a:noFill/>
          <a:ln>
            <a:solidFill>
              <a:srgbClr val="FF0000"/>
            </a:solidFill>
          </a:ln>
        </p:spPr>
        <p:txBody>
          <a:bodyPr wrap="square" rtlCol="0">
            <a:spAutoFit/>
          </a:bodyPr>
          <a:lstStyle/>
          <a:p>
            <a:pPr defTabSz="914400"/>
            <a:r>
              <a:rPr lang="en-US" dirty="0" smtClean="0">
                <a:solidFill>
                  <a:prstClr val="black"/>
                </a:solidFill>
                <a:latin typeface="Calibri"/>
              </a:rPr>
              <a:t>Port 60 is the historic location of the 8042 keyboard controller status/command port. And port 64 is the data port. Notice how it doesn't tell you that, it just says they're being forwarded on to LCP. Annoying for trying to figure out what's being talked to</a:t>
            </a:r>
            <a:endParaRPr lang="en-US" dirty="0">
              <a:solidFill>
                <a:prstClr val="black"/>
              </a:solidFill>
              <a:latin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15</a:t>
            </a:fld>
            <a:endParaRPr lang="en-US">
              <a:solidFill>
                <a:prstClr val="black">
                  <a:tint val="75000"/>
                </a:prstClr>
              </a:solidFill>
              <a:latin typeface="Calibri"/>
            </a:endParaRPr>
          </a:p>
        </p:txBody>
      </p:sp>
    </p:spTree>
    <p:extLst>
      <p:ext uri="{BB962C8B-B14F-4D97-AF65-F5344CB8AC3E}">
        <p14:creationId xmlns:p14="http://schemas.microsoft.com/office/powerpoint/2010/main" val="23217503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cstate="print"/>
          <a:srcRect/>
          <a:stretch>
            <a:fillRect/>
          </a:stretch>
        </p:blipFill>
        <p:spPr bwMode="auto">
          <a:xfrm>
            <a:off x="2819400" y="0"/>
            <a:ext cx="6315075" cy="504825"/>
          </a:xfrm>
          <a:prstGeom prst="rect">
            <a:avLst/>
          </a:prstGeom>
          <a:noFill/>
          <a:ln w="9525">
            <a:noFill/>
            <a:miter lim="800000"/>
            <a:headEnd/>
            <a:tailEnd/>
          </a:ln>
        </p:spPr>
      </p:pic>
      <p:pic>
        <p:nvPicPr>
          <p:cNvPr id="3074" name="Picture 2"/>
          <p:cNvPicPr>
            <a:picLocks noChangeAspect="1" noChangeArrowheads="1"/>
          </p:cNvPicPr>
          <p:nvPr/>
        </p:nvPicPr>
        <p:blipFill>
          <a:blip r:embed="rId3" cstate="print"/>
          <a:srcRect/>
          <a:stretch>
            <a:fillRect/>
          </a:stretch>
        </p:blipFill>
        <p:spPr bwMode="auto">
          <a:xfrm>
            <a:off x="2819400" y="465160"/>
            <a:ext cx="6324600" cy="5553075"/>
          </a:xfrm>
          <a:prstGeom prst="rect">
            <a:avLst/>
          </a:prstGeom>
          <a:noFill/>
          <a:ln w="9525">
            <a:noFill/>
            <a:miter lim="800000"/>
            <a:headEnd/>
            <a:tailEnd/>
          </a:ln>
        </p:spPr>
      </p:pic>
      <p:sp>
        <p:nvSpPr>
          <p:cNvPr id="7" name="TextBox 6"/>
          <p:cNvSpPr txBox="1"/>
          <p:nvPr/>
        </p:nvSpPr>
        <p:spPr>
          <a:xfrm>
            <a:off x="0" y="6172200"/>
            <a:ext cx="9144000" cy="646331"/>
          </a:xfrm>
          <a:prstGeom prst="rect">
            <a:avLst/>
          </a:prstGeom>
          <a:noFill/>
        </p:spPr>
        <p:txBody>
          <a:bodyPr wrap="square" rtlCol="0">
            <a:spAutoFit/>
          </a:bodyPr>
          <a:lstStyle/>
          <a:p>
            <a:pPr algn="ctr" defTabSz="914400"/>
            <a:r>
              <a:rPr lang="en-US" dirty="0" smtClean="0">
                <a:solidFill>
                  <a:prstClr val="black"/>
                </a:solidFill>
                <a:latin typeface="Calibri"/>
              </a:rPr>
              <a:t>Takeaway: there’s a lot of fixed IO address space, and it’s fragmented too.  This is why it’s recommended that devices map their interfaces to memory rather than IO address space</a:t>
            </a:r>
            <a:endParaRPr lang="en-US" dirty="0">
              <a:solidFill>
                <a:prstClr val="black"/>
              </a:solidFill>
              <a:latin typeface="Calibri"/>
            </a:endParaRPr>
          </a:p>
        </p:txBody>
      </p:sp>
      <p:sp>
        <p:nvSpPr>
          <p:cNvPr id="9" name="TextBox 8"/>
          <p:cNvSpPr txBox="1"/>
          <p:nvPr/>
        </p:nvSpPr>
        <p:spPr>
          <a:xfrm>
            <a:off x="642623" y="2438400"/>
            <a:ext cx="2092527" cy="1200329"/>
          </a:xfrm>
          <a:prstGeom prst="rect">
            <a:avLst/>
          </a:prstGeom>
          <a:noFill/>
          <a:ln w="31750">
            <a:solidFill>
              <a:srgbClr val="C00000"/>
            </a:solidFill>
          </a:ln>
        </p:spPr>
        <p:txBody>
          <a:bodyPr wrap="none" rtlCol="0">
            <a:spAutoFit/>
          </a:bodyPr>
          <a:lstStyle/>
          <a:p>
            <a:pPr algn="ctr" defTabSz="914400"/>
            <a:r>
              <a:rPr lang="en-US" dirty="0" smtClean="0">
                <a:solidFill>
                  <a:prstClr val="black"/>
                </a:solidFill>
                <a:latin typeface="Calibri"/>
              </a:rPr>
              <a:t>This one we’ll</a:t>
            </a:r>
          </a:p>
          <a:p>
            <a:pPr algn="ctr" defTabSz="914400"/>
            <a:r>
              <a:rPr lang="en-US" dirty="0" smtClean="0">
                <a:solidFill>
                  <a:prstClr val="black"/>
                </a:solidFill>
                <a:latin typeface="Calibri"/>
              </a:rPr>
              <a:t>talk about </a:t>
            </a:r>
          </a:p>
          <a:p>
            <a:pPr algn="ctr" defTabSz="914400"/>
            <a:r>
              <a:rPr lang="en-US" dirty="0">
                <a:solidFill>
                  <a:prstClr val="black"/>
                </a:solidFill>
                <a:latin typeface="Calibri"/>
              </a:rPr>
              <a:t>e</a:t>
            </a:r>
            <a:r>
              <a:rPr lang="en-US" dirty="0" smtClean="0">
                <a:solidFill>
                  <a:prstClr val="black"/>
                </a:solidFill>
                <a:latin typeface="Calibri"/>
              </a:rPr>
              <a:t>xplicitly later in the </a:t>
            </a:r>
          </a:p>
          <a:p>
            <a:pPr algn="ctr" defTabSz="914400"/>
            <a:r>
              <a:rPr lang="en-US" dirty="0" smtClean="0">
                <a:solidFill>
                  <a:prstClr val="black"/>
                </a:solidFill>
                <a:latin typeface="Calibri"/>
              </a:rPr>
              <a:t>context of SMM</a:t>
            </a:r>
          </a:p>
        </p:txBody>
      </p:sp>
      <p:cxnSp>
        <p:nvCxnSpPr>
          <p:cNvPr id="11" name="Straight Arrow Connector 10"/>
          <p:cNvCxnSpPr>
            <a:stCxn id="9" idx="0"/>
          </p:cNvCxnSpPr>
          <p:nvPr/>
        </p:nvCxnSpPr>
        <p:spPr>
          <a:xfrm flipV="1">
            <a:off x="1688887" y="1905002"/>
            <a:ext cx="1130513" cy="533398"/>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16</a:t>
            </a:fld>
            <a:endParaRPr lang="en-US">
              <a:solidFill>
                <a:prstClr val="black">
                  <a:tint val="75000"/>
                </a:prstClr>
              </a:solidFill>
              <a:latin typeface="Calibri"/>
            </a:endParaRPr>
          </a:p>
        </p:txBody>
      </p:sp>
    </p:spTree>
    <p:extLst>
      <p:ext uri="{BB962C8B-B14F-4D97-AF65-F5344CB8AC3E}">
        <p14:creationId xmlns:p14="http://schemas.microsoft.com/office/powerpoint/2010/main" val="390540945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2. Variable </a:t>
            </a:r>
            <a:r>
              <a:rPr lang="en-US" smtClean="0">
                <a:latin typeface="Arial" pitchFamily="34" charset="0"/>
                <a:cs typeface="Arial" pitchFamily="34" charset="0"/>
              </a:rPr>
              <a:t>I/O Ports</a:t>
            </a:r>
            <a:endParaRPr lang="en-US" dirty="0"/>
          </a:p>
        </p:txBody>
      </p:sp>
      <p:sp>
        <p:nvSpPr>
          <p:cNvPr id="3" name="Content Placeholder 2"/>
          <p:cNvSpPr>
            <a:spLocks noGrp="1"/>
          </p:cNvSpPr>
          <p:nvPr>
            <p:ph idx="1"/>
          </p:nvPr>
        </p:nvSpPr>
        <p:spPr>
          <a:xfrm>
            <a:off x="457200" y="1371600"/>
            <a:ext cx="8229600" cy="5029200"/>
          </a:xfrm>
        </p:spPr>
        <p:txBody>
          <a:bodyPr>
            <a:normAutofit lnSpcReduction="10000"/>
          </a:bodyPr>
          <a:lstStyle/>
          <a:p>
            <a:r>
              <a:rPr lang="en-US" sz="2400" dirty="0" smtClean="0">
                <a:latin typeface="Arial" pitchFamily="34" charset="0"/>
                <a:cs typeface="Arial" pitchFamily="34" charset="0"/>
              </a:rPr>
              <a:t>Can be relocated to another address</a:t>
            </a:r>
          </a:p>
          <a:p>
            <a:r>
              <a:rPr lang="en-US" sz="2400" dirty="0" smtClean="0">
                <a:latin typeface="Arial" pitchFamily="34" charset="0"/>
                <a:cs typeface="Arial" pitchFamily="34" charset="0"/>
              </a:rPr>
              <a:t>Can be set/disabled using Base Address Registers (BARs) or configuration bits in the various PCI configuration spaces</a:t>
            </a:r>
          </a:p>
          <a:p>
            <a:pPr lvl="1"/>
            <a:r>
              <a:rPr lang="en-US" sz="2000" dirty="0" smtClean="0">
                <a:latin typeface="Arial" pitchFamily="34" charset="0"/>
                <a:cs typeface="Arial" pitchFamily="34" charset="0"/>
              </a:rPr>
              <a:t>Which we shall discuss very soon!</a:t>
            </a:r>
          </a:p>
          <a:p>
            <a:r>
              <a:rPr lang="en-US" sz="2400" dirty="0" smtClean="0">
                <a:latin typeface="Arial" pitchFamily="34" charset="0"/>
                <a:cs typeface="Arial" pitchFamily="34" charset="0"/>
              </a:rPr>
              <a:t>The BIOS (and/or other PCI devices or ACPI) can adjust these values</a:t>
            </a:r>
          </a:p>
          <a:p>
            <a:pPr lvl="1"/>
            <a:r>
              <a:rPr lang="en-US" sz="2000" dirty="0" smtClean="0">
                <a:latin typeface="Arial" pitchFamily="34" charset="0"/>
                <a:cs typeface="Arial" pitchFamily="34" charset="0"/>
              </a:rPr>
              <a:t>Actually pretty much any privileged app can…</a:t>
            </a:r>
          </a:p>
          <a:p>
            <a:r>
              <a:rPr lang="en-US" sz="2400" dirty="0" smtClean="0">
                <a:latin typeface="Arial" pitchFamily="34" charset="0"/>
                <a:cs typeface="Arial" pitchFamily="34" charset="0"/>
              </a:rPr>
              <a:t>The same as the fixed range, on the “other side” of each port address/range there is a peripheral device</a:t>
            </a:r>
          </a:p>
          <a:p>
            <a:pPr lvl="1"/>
            <a:r>
              <a:rPr lang="en-US" sz="2000" dirty="0" smtClean="0">
                <a:latin typeface="Arial" pitchFamily="34" charset="0"/>
                <a:cs typeface="Arial" pitchFamily="34" charset="0"/>
              </a:rPr>
              <a:t>Device interaction and behavior will differ between devices</a:t>
            </a:r>
          </a:p>
          <a:p>
            <a:r>
              <a:rPr lang="en-US" sz="2400" dirty="0" smtClean="0">
                <a:latin typeface="Arial" pitchFamily="34" charset="0"/>
                <a:cs typeface="Arial" pitchFamily="34" charset="0"/>
              </a:rPr>
              <a:t>ICH </a:t>
            </a:r>
            <a:r>
              <a:rPr lang="en-US" sz="2400" dirty="0">
                <a:latin typeface="Arial" pitchFamily="34" charset="0"/>
                <a:cs typeface="Arial" pitchFamily="34" charset="0"/>
              </a:rPr>
              <a:t>does not check for overlap</a:t>
            </a:r>
          </a:p>
          <a:p>
            <a:pPr lvl="1"/>
            <a:r>
              <a:rPr lang="en-US" sz="2000" dirty="0">
                <a:latin typeface="Arial" pitchFamily="34" charset="0"/>
                <a:cs typeface="Arial" pitchFamily="34" charset="0"/>
              </a:rPr>
              <a:t>Results “unpredictable” if </a:t>
            </a:r>
            <a:r>
              <a:rPr lang="en-US" sz="2000" dirty="0" smtClean="0">
                <a:latin typeface="Arial" pitchFamily="34" charset="0"/>
                <a:cs typeface="Arial" pitchFamily="34" charset="0"/>
              </a:rPr>
              <a:t>overlapping</a:t>
            </a:r>
          </a:p>
          <a:p>
            <a:pPr lvl="2"/>
            <a:r>
              <a:rPr lang="en-US" sz="2000" dirty="0" smtClean="0">
                <a:latin typeface="Arial" pitchFamily="34" charset="0"/>
                <a:cs typeface="Arial" pitchFamily="34" charset="0"/>
              </a:rPr>
              <a:t>Has been used for virtualization attacks</a:t>
            </a:r>
          </a:p>
          <a:p>
            <a:endParaRPr lang="en-US" sz="2400" dirty="0" smtClean="0">
              <a:latin typeface="Arial" pitchFamily="34" charset="0"/>
              <a:cs typeface="Arial" pitchFamily="34" charset="0"/>
            </a:endParaRPr>
          </a:p>
          <a:p>
            <a:endParaRPr lang="en-US" sz="2400" dirty="0" smtClean="0">
              <a:latin typeface="Arial" pitchFamily="34" charset="0"/>
              <a:cs typeface="Arial" pitchFamily="34" charset="0"/>
            </a:endParaRPr>
          </a:p>
        </p:txBody>
      </p:sp>
      <p:sp>
        <p:nvSpPr>
          <p:cNvPr id="4" name="TextBox 3"/>
          <p:cNvSpPr txBox="1"/>
          <p:nvPr/>
        </p:nvSpPr>
        <p:spPr>
          <a:xfrm>
            <a:off x="0" y="6488668"/>
            <a:ext cx="1701235" cy="369332"/>
          </a:xfrm>
          <a:prstGeom prst="rect">
            <a:avLst/>
          </a:prstGeom>
          <a:noFill/>
        </p:spPr>
        <p:txBody>
          <a:bodyPr wrap="none" rtlCol="0">
            <a:spAutoFit/>
          </a:bodyPr>
          <a:lstStyle/>
          <a:p>
            <a:pPr defTabSz="914400"/>
            <a:r>
              <a:rPr lang="en-US" dirty="0" smtClean="0">
                <a:solidFill>
                  <a:prstClr val="black"/>
                </a:solidFill>
                <a:latin typeface="Calibri"/>
              </a:rPr>
              <a:t>Intel, Vol 1, 16.1</a:t>
            </a:r>
            <a:endParaRPr lang="en-US" dirty="0">
              <a:solidFill>
                <a:prstClr val="black"/>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17</a:t>
            </a:fld>
            <a:endParaRPr lang="en-US">
              <a:solidFill>
                <a:prstClr val="black">
                  <a:tint val="75000"/>
                </a:prstClr>
              </a:solidFill>
              <a:latin typeface="Calibri"/>
            </a:endParaRPr>
          </a:p>
        </p:txBody>
      </p:sp>
    </p:spTree>
    <p:extLst>
      <p:ext uri="{BB962C8B-B14F-4D97-AF65-F5344CB8AC3E}">
        <p14:creationId xmlns:p14="http://schemas.microsoft.com/office/powerpoint/2010/main" val="167735120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524000" y="1600200"/>
            <a:ext cx="6045112" cy="5257800"/>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525440" y="947385"/>
            <a:ext cx="7050024" cy="698652"/>
          </a:xfrm>
          <a:prstGeom prst="rect">
            <a:avLst/>
          </a:prstGeom>
          <a:noFill/>
          <a:ln w="9525">
            <a:noFill/>
            <a:miter lim="800000"/>
            <a:headEnd/>
            <a:tailEnd/>
          </a:ln>
        </p:spPr>
      </p:pic>
      <p:sp>
        <p:nvSpPr>
          <p:cNvPr id="8" name="Title 1"/>
          <p:cNvSpPr>
            <a:spLocks noGrp="1"/>
          </p:cNvSpPr>
          <p:nvPr>
            <p:ph type="title"/>
          </p:nvPr>
        </p:nvSpPr>
        <p:spPr>
          <a:xfrm>
            <a:off x="431756" y="0"/>
            <a:ext cx="8229600" cy="838200"/>
          </a:xfrm>
        </p:spPr>
        <p:txBody>
          <a:bodyPr anchor="ctr">
            <a:normAutofit fontScale="90000"/>
          </a:bodyPr>
          <a:lstStyle/>
          <a:p>
            <a:r>
              <a:rPr lang="en-US" dirty="0" smtClean="0">
                <a:latin typeface="Arial" pitchFamily="34" charset="0"/>
                <a:cs typeface="Arial" pitchFamily="34" charset="0"/>
              </a:rPr>
              <a:t>Example: ICH 9 Variable IO Range</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18</a:t>
            </a:fld>
            <a:endParaRPr lang="en-US">
              <a:solidFill>
                <a:prstClr val="black">
                  <a:tint val="75000"/>
                </a:prstClr>
              </a:solidFill>
              <a:latin typeface="Calibri"/>
            </a:endParaRPr>
          </a:p>
        </p:txBody>
      </p:sp>
    </p:spTree>
    <p:extLst>
      <p:ext uri="{BB962C8B-B14F-4D97-AF65-F5344CB8AC3E}">
        <p14:creationId xmlns:p14="http://schemas.microsoft.com/office/powerpoint/2010/main" val="343769618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685800" y="-228600"/>
            <a:ext cx="7772400" cy="1143000"/>
          </a:xfrm>
        </p:spPr>
        <p:txBody>
          <a:bodyPr/>
          <a:lstStyle/>
          <a:p>
            <a:pPr eaLnBrk="1" hangingPunct="1"/>
            <a:r>
              <a:rPr lang="en-US">
                <a:latin typeface="Arial" charset="0"/>
                <a:ea typeface="ＭＳ Ｐゴシック" charset="0"/>
                <a:cs typeface="ＭＳ Ｐゴシック" charset="0"/>
              </a:rPr>
              <a:t>IN - Input from Port</a:t>
            </a:r>
          </a:p>
        </p:txBody>
      </p:sp>
      <p:sp>
        <p:nvSpPr>
          <p:cNvPr id="43012" name="Rectangle 3"/>
          <p:cNvSpPr>
            <a:spLocks noGrp="1" noChangeArrowheads="1"/>
          </p:cNvSpPr>
          <p:nvPr>
            <p:ph type="body" idx="1"/>
          </p:nvPr>
        </p:nvSpPr>
        <p:spPr>
          <a:xfrm>
            <a:off x="685800" y="990600"/>
            <a:ext cx="7772400" cy="5365750"/>
          </a:xfrm>
        </p:spPr>
        <p:txBody>
          <a:bodyPr>
            <a:normAutofit fontScale="92500" lnSpcReduction="20000"/>
          </a:bodyPr>
          <a:lstStyle/>
          <a:p>
            <a:pPr eaLnBrk="1" hangingPunct="1">
              <a:lnSpc>
                <a:spcPct val="90000"/>
              </a:lnSpc>
            </a:pPr>
            <a:endParaRPr lang="en-US" sz="2000" dirty="0" smtClean="0">
              <a:latin typeface="Arial" charset="0"/>
              <a:ea typeface="ＭＳ Ｐゴシック" charset="0"/>
              <a:cs typeface="ＭＳ Ｐゴシック" charset="0"/>
            </a:endParaRPr>
          </a:p>
          <a:p>
            <a:pPr eaLnBrk="1" hangingPunct="1">
              <a:lnSpc>
                <a:spcPct val="90000"/>
              </a:lnSpc>
            </a:pPr>
            <a:endParaRPr lang="en-US" sz="2000" dirty="0">
              <a:latin typeface="Arial" charset="0"/>
              <a:ea typeface="ＭＳ Ｐゴシック" charset="0"/>
              <a:cs typeface="ＭＳ Ｐゴシック" charset="0"/>
            </a:endParaRPr>
          </a:p>
          <a:p>
            <a:pPr eaLnBrk="1" hangingPunct="1">
              <a:lnSpc>
                <a:spcPct val="90000"/>
              </a:lnSpc>
            </a:pPr>
            <a:endParaRPr lang="en-US" sz="2000" dirty="0" smtClean="0">
              <a:latin typeface="Arial" charset="0"/>
              <a:ea typeface="ＭＳ Ｐゴシック" charset="0"/>
              <a:cs typeface="ＭＳ Ｐゴシック" charset="0"/>
            </a:endParaRPr>
          </a:p>
          <a:p>
            <a:pPr eaLnBrk="1" hangingPunct="1">
              <a:lnSpc>
                <a:spcPct val="90000"/>
              </a:lnSpc>
            </a:pPr>
            <a:endParaRPr lang="en-US" sz="2000" dirty="0">
              <a:latin typeface="Arial" charset="0"/>
              <a:ea typeface="ＭＳ Ｐゴシック" charset="0"/>
              <a:cs typeface="ＭＳ Ｐゴシック" charset="0"/>
            </a:endParaRPr>
          </a:p>
          <a:p>
            <a:pPr eaLnBrk="1" hangingPunct="1">
              <a:lnSpc>
                <a:spcPct val="90000"/>
              </a:lnSpc>
            </a:pPr>
            <a:endParaRPr lang="en-US" sz="2000" dirty="0">
              <a:latin typeface="Arial" charset="0"/>
              <a:ea typeface="ＭＳ Ｐゴシック" charset="0"/>
              <a:cs typeface="ＭＳ Ｐゴシック" charset="0"/>
            </a:endParaRPr>
          </a:p>
          <a:p>
            <a:pPr eaLnBrk="1" hangingPunct="1">
              <a:lnSpc>
                <a:spcPct val="90000"/>
              </a:lnSpc>
            </a:pPr>
            <a:endParaRPr lang="en-US" sz="2000" dirty="0">
              <a:latin typeface="Arial" charset="0"/>
              <a:ea typeface="ＭＳ Ｐゴシック" charset="0"/>
              <a:cs typeface="ＭＳ Ｐゴシック" charset="0"/>
            </a:endParaRPr>
          </a:p>
          <a:p>
            <a:pPr eaLnBrk="1" hangingPunct="1">
              <a:lnSpc>
                <a:spcPct val="90000"/>
              </a:lnSpc>
            </a:pPr>
            <a:endParaRPr lang="en-US" sz="2000" dirty="0">
              <a:latin typeface="Arial" charset="0"/>
              <a:ea typeface="ＭＳ Ｐゴシック" charset="0"/>
              <a:cs typeface="ＭＳ Ｐゴシック" charset="0"/>
            </a:endParaRPr>
          </a:p>
          <a:p>
            <a:pPr eaLnBrk="1" hangingPunct="1">
              <a:lnSpc>
                <a:spcPct val="90000"/>
              </a:lnSpc>
            </a:pPr>
            <a:endParaRPr lang="en-US" sz="2000" dirty="0">
              <a:latin typeface="Arial" charset="0"/>
              <a:ea typeface="ＭＳ Ｐゴシック" charset="0"/>
              <a:cs typeface="ＭＳ Ｐゴシック" charset="0"/>
            </a:endParaRPr>
          </a:p>
          <a:p>
            <a:pPr eaLnBrk="1" hangingPunct="1">
              <a:lnSpc>
                <a:spcPct val="90000"/>
              </a:lnSpc>
            </a:pPr>
            <a:endParaRPr lang="en-US" sz="2000" dirty="0">
              <a:latin typeface="Arial" charset="0"/>
              <a:ea typeface="ＭＳ Ｐゴシック" charset="0"/>
              <a:cs typeface="ＭＳ Ｐゴシック" charset="0"/>
            </a:endParaRPr>
          </a:p>
          <a:p>
            <a:pPr eaLnBrk="1" hangingPunct="1">
              <a:lnSpc>
                <a:spcPct val="90000"/>
              </a:lnSpc>
            </a:pPr>
            <a:endParaRPr lang="en-US" sz="2000" dirty="0">
              <a:latin typeface="Arial" charset="0"/>
              <a:ea typeface="ＭＳ Ｐゴシック" charset="0"/>
              <a:cs typeface="ＭＳ Ｐゴシック" charset="0"/>
            </a:endParaRPr>
          </a:p>
          <a:p>
            <a:pPr eaLnBrk="1" hangingPunct="1">
              <a:lnSpc>
                <a:spcPct val="90000"/>
              </a:lnSpc>
            </a:pPr>
            <a:endParaRPr lang="en-US" sz="2000" dirty="0">
              <a:latin typeface="Arial" charset="0"/>
              <a:ea typeface="ＭＳ Ｐゴシック" charset="0"/>
              <a:cs typeface="ＭＳ Ｐゴシック" charset="0"/>
            </a:endParaRPr>
          </a:p>
          <a:p>
            <a:pPr eaLnBrk="1" hangingPunct="1">
              <a:lnSpc>
                <a:spcPct val="90000"/>
              </a:lnSpc>
            </a:pPr>
            <a:endParaRPr lang="en-US" sz="2000" dirty="0">
              <a:latin typeface="Arial" charset="0"/>
              <a:ea typeface="ＭＳ Ｐゴシック" charset="0"/>
              <a:cs typeface="ＭＳ Ｐゴシック" charset="0"/>
            </a:endParaRPr>
          </a:p>
          <a:p>
            <a:pPr eaLnBrk="1" hangingPunct="1">
              <a:lnSpc>
                <a:spcPct val="90000"/>
              </a:lnSpc>
            </a:pPr>
            <a:endParaRPr lang="en-US" sz="2000" dirty="0">
              <a:latin typeface="Arial" charset="0"/>
              <a:ea typeface="ＭＳ Ｐゴシック" charset="0"/>
              <a:cs typeface="ＭＳ Ｐゴシック" charset="0"/>
            </a:endParaRPr>
          </a:p>
          <a:p>
            <a:pPr eaLnBrk="1" hangingPunct="1">
              <a:lnSpc>
                <a:spcPct val="90000"/>
              </a:lnSpc>
            </a:pPr>
            <a:r>
              <a:rPr lang="en-US" sz="2000" dirty="0">
                <a:latin typeface="Arial" charset="0"/>
                <a:ea typeface="ＭＳ Ｐゴシック" charset="0"/>
                <a:cs typeface="ＭＳ Ｐゴシック" charset="0"/>
              </a:rPr>
              <a:t>Note </a:t>
            </a:r>
            <a:r>
              <a:rPr lang="en-US" sz="2000" dirty="0" smtClean="0">
                <a:latin typeface="Arial" charset="0"/>
                <a:ea typeface="ＭＳ Ｐゴシック" charset="0"/>
                <a:cs typeface="ＭＳ Ｐゴシック" charset="0"/>
              </a:rPr>
              <a:t>it</a:t>
            </a:r>
            <a:r>
              <a:rPr lang="fr-FR" altLang="ja-JP" sz="2000" dirty="0" smtClean="0">
                <a:latin typeface="Arial" charset="0"/>
                <a:ea typeface="ＭＳ Ｐゴシック" charset="0"/>
                <a:cs typeface="ＭＳ Ｐゴシック" charset="0"/>
              </a:rPr>
              <a:t>'</a:t>
            </a:r>
            <a:r>
              <a:rPr lang="en-US" altLang="ja-JP" sz="2000" dirty="0" smtClean="0">
                <a:latin typeface="Arial" charset="0"/>
                <a:ea typeface="ＭＳ Ｐゴシック" charset="0"/>
                <a:cs typeface="ＭＳ Ｐゴシック" charset="0"/>
              </a:rPr>
              <a:t>s</a:t>
            </a:r>
            <a:r>
              <a:rPr lang="en-US" sz="2000" dirty="0" smtClean="0">
                <a:latin typeface="Arial" charset="0"/>
                <a:ea typeface="ＭＳ Ｐゴシック" charset="0"/>
                <a:cs typeface="ＭＳ Ｐゴシック" charset="0"/>
              </a:rPr>
              <a:t> </a:t>
            </a:r>
            <a:r>
              <a:rPr lang="en-US" sz="2000" dirty="0">
                <a:latin typeface="Arial" charset="0"/>
                <a:ea typeface="ＭＳ Ｐゴシック" charset="0"/>
                <a:cs typeface="ＭＳ Ｐゴシック" charset="0"/>
              </a:rPr>
              <a:t>DX, not DL. That means the DX form can specify all 2^16 ports, but the IMM8 form can only specify 2^8 ports.</a:t>
            </a:r>
          </a:p>
          <a:p>
            <a:pPr eaLnBrk="1" hangingPunct="1">
              <a:lnSpc>
                <a:spcPct val="90000"/>
              </a:lnSpc>
            </a:pPr>
            <a:r>
              <a:rPr lang="ja-JP" altLang="en-US" sz="2000" dirty="0">
                <a:latin typeface="Arial" charset="0"/>
                <a:ea typeface="ＭＳ Ｐゴシック" charset="0"/>
                <a:cs typeface="ＭＳ Ｐゴシック" charset="0"/>
              </a:rPr>
              <a:t>“</a:t>
            </a:r>
            <a:r>
              <a:rPr lang="en-US" sz="2000" dirty="0">
                <a:solidFill>
                  <a:srgbClr val="000000"/>
                </a:solidFill>
                <a:latin typeface="Arial" charset="0"/>
                <a:ea typeface="ＭＳ Ｐゴシック" charset="0"/>
                <a:cs typeface="ＭＳ Ｐゴシック" charset="0"/>
              </a:rPr>
              <a:t>When accessing a 16- and 32-bit I/O port, the operand-size attribute determines the port size.</a:t>
            </a:r>
            <a:r>
              <a:rPr lang="ja-JP" altLang="en-US" sz="2000" dirty="0">
                <a:solidFill>
                  <a:srgbClr val="000000"/>
                </a:solidFill>
                <a:latin typeface="Arial" charset="0"/>
                <a:ea typeface="ＭＳ Ｐゴシック" charset="0"/>
                <a:cs typeface="ＭＳ Ｐゴシック" charset="0"/>
              </a:rPr>
              <a:t>”</a:t>
            </a:r>
            <a:r>
              <a:rPr lang="en-US" sz="2000" dirty="0">
                <a:solidFill>
                  <a:srgbClr val="000000"/>
                </a:solidFill>
                <a:latin typeface="Arial" charset="0"/>
                <a:ea typeface="ＭＳ Ｐゴシック" charset="0"/>
                <a:cs typeface="ＭＳ Ｐゴシック" charset="0"/>
              </a:rPr>
              <a:t> (Because as usual </a:t>
            </a:r>
            <a:r>
              <a:rPr lang="en-US" sz="2000" dirty="0" smtClean="0">
                <a:solidFill>
                  <a:srgbClr val="000000"/>
                </a:solidFill>
                <a:latin typeface="Arial" charset="0"/>
                <a:ea typeface="ＭＳ Ｐゴシック" charset="0"/>
                <a:cs typeface="ＭＳ Ｐゴシック" charset="0"/>
              </a:rPr>
              <a:t>there</a:t>
            </a:r>
            <a:r>
              <a:rPr lang="fr-FR" altLang="ja-JP" sz="2000" dirty="0" smtClean="0">
                <a:solidFill>
                  <a:srgbClr val="000000"/>
                </a:solidFill>
                <a:latin typeface="Arial" charset="0"/>
                <a:ea typeface="ＭＳ Ｐゴシック" charset="0"/>
                <a:cs typeface="ＭＳ Ｐゴシック" charset="0"/>
              </a:rPr>
              <a:t>'</a:t>
            </a:r>
            <a:r>
              <a:rPr lang="en-US" sz="2000" dirty="0" smtClean="0">
                <a:solidFill>
                  <a:srgbClr val="000000"/>
                </a:solidFill>
                <a:latin typeface="Arial" charset="0"/>
                <a:ea typeface="ＭＳ Ｐゴシック" charset="0"/>
                <a:cs typeface="ＭＳ Ｐゴシック" charset="0"/>
              </a:rPr>
              <a:t>s </a:t>
            </a:r>
            <a:r>
              <a:rPr lang="en-US" sz="2000" dirty="0">
                <a:solidFill>
                  <a:srgbClr val="000000"/>
                </a:solidFill>
                <a:latin typeface="Arial" charset="0"/>
                <a:ea typeface="ＭＳ Ｐゴシック" charset="0"/>
                <a:cs typeface="ＭＳ Ｐゴシック" charset="0"/>
              </a:rPr>
              <a:t>an overloaded opcode for 16/32 bit form)</a:t>
            </a:r>
          </a:p>
          <a:p>
            <a:pPr lvl="1" eaLnBrk="1" hangingPunct="1">
              <a:lnSpc>
                <a:spcPct val="90000"/>
              </a:lnSpc>
            </a:pPr>
            <a:r>
              <a:rPr lang="en-US" sz="1800" dirty="0">
                <a:solidFill>
                  <a:srgbClr val="000000"/>
                </a:solidFill>
                <a:latin typeface="Arial" charset="0"/>
                <a:ea typeface="ＭＳ Ｐゴシック" charset="0"/>
              </a:rPr>
              <a:t>Remember if </a:t>
            </a:r>
            <a:r>
              <a:rPr lang="en-US" sz="1800" dirty="0" smtClean="0">
                <a:solidFill>
                  <a:srgbClr val="000000"/>
                </a:solidFill>
                <a:latin typeface="Arial" charset="0"/>
                <a:ea typeface="ＭＳ Ｐゴシック" charset="0"/>
              </a:rPr>
              <a:t>you</a:t>
            </a:r>
            <a:r>
              <a:rPr lang="fr-FR" altLang="ja-JP" sz="1800" dirty="0" smtClean="0">
                <a:solidFill>
                  <a:srgbClr val="000000"/>
                </a:solidFill>
                <a:latin typeface="Arial" charset="0"/>
                <a:ea typeface="ＭＳ Ｐゴシック" charset="0"/>
              </a:rPr>
              <a:t>'</a:t>
            </a:r>
            <a:r>
              <a:rPr lang="en-US" sz="1800" dirty="0" smtClean="0">
                <a:solidFill>
                  <a:srgbClr val="000000"/>
                </a:solidFill>
                <a:latin typeface="Arial" charset="0"/>
                <a:ea typeface="ＭＳ Ｐゴシック" charset="0"/>
              </a:rPr>
              <a:t>re </a:t>
            </a:r>
            <a:r>
              <a:rPr lang="en-US" sz="1800" dirty="0">
                <a:solidFill>
                  <a:srgbClr val="000000"/>
                </a:solidFill>
                <a:latin typeface="Arial" charset="0"/>
                <a:ea typeface="ＭＳ Ｐゴシック" charset="0"/>
              </a:rPr>
              <a:t>in a 16 bit segment </a:t>
            </a:r>
            <a:r>
              <a:rPr lang="en-US" sz="1800" dirty="0" smtClean="0">
                <a:solidFill>
                  <a:srgbClr val="000000"/>
                </a:solidFill>
                <a:latin typeface="Arial" charset="0"/>
                <a:ea typeface="ＭＳ Ｐゴシック" charset="0"/>
              </a:rPr>
              <a:t>it</a:t>
            </a:r>
            <a:r>
              <a:rPr lang="fr-FR" altLang="ja-JP" sz="1800" dirty="0" smtClean="0">
                <a:solidFill>
                  <a:srgbClr val="000000"/>
                </a:solidFill>
                <a:latin typeface="Arial" charset="0"/>
                <a:ea typeface="ＭＳ Ｐゴシック" charset="0"/>
              </a:rPr>
              <a:t>'</a:t>
            </a:r>
            <a:r>
              <a:rPr lang="en-US" sz="1800" dirty="0" smtClean="0">
                <a:solidFill>
                  <a:srgbClr val="000000"/>
                </a:solidFill>
                <a:latin typeface="Arial" charset="0"/>
                <a:ea typeface="ＭＳ Ｐゴシック" charset="0"/>
              </a:rPr>
              <a:t>s </a:t>
            </a:r>
            <a:r>
              <a:rPr lang="en-US" sz="1800" dirty="0">
                <a:solidFill>
                  <a:srgbClr val="000000"/>
                </a:solidFill>
                <a:latin typeface="Arial" charset="0"/>
                <a:ea typeface="ＭＳ Ｐゴシック" charset="0"/>
              </a:rPr>
              <a:t>16 bit, if </a:t>
            </a:r>
            <a:r>
              <a:rPr lang="en-US" sz="1800" dirty="0" smtClean="0">
                <a:solidFill>
                  <a:srgbClr val="000000"/>
                </a:solidFill>
                <a:latin typeface="Arial" charset="0"/>
                <a:ea typeface="ＭＳ Ｐゴシック" charset="0"/>
              </a:rPr>
              <a:t>you</a:t>
            </a:r>
            <a:r>
              <a:rPr lang="fr-FR" altLang="ja-JP" sz="1800" dirty="0" smtClean="0">
                <a:solidFill>
                  <a:srgbClr val="000000"/>
                </a:solidFill>
                <a:latin typeface="Arial" charset="0"/>
                <a:ea typeface="ＭＳ Ｐゴシック" charset="0"/>
              </a:rPr>
              <a:t>'</a:t>
            </a:r>
            <a:r>
              <a:rPr lang="en-US" sz="1800" dirty="0" smtClean="0">
                <a:solidFill>
                  <a:srgbClr val="000000"/>
                </a:solidFill>
                <a:latin typeface="Arial" charset="0"/>
                <a:ea typeface="ＭＳ Ｐゴシック" charset="0"/>
              </a:rPr>
              <a:t>re </a:t>
            </a:r>
            <a:r>
              <a:rPr lang="en-US" sz="1800" dirty="0">
                <a:solidFill>
                  <a:srgbClr val="000000"/>
                </a:solidFill>
                <a:latin typeface="Arial" charset="0"/>
                <a:ea typeface="ＭＳ Ｐゴシック" charset="0"/>
              </a:rPr>
              <a:t>in a 32 bit segment </a:t>
            </a:r>
            <a:r>
              <a:rPr lang="en-US" sz="1800" dirty="0" smtClean="0">
                <a:solidFill>
                  <a:srgbClr val="000000"/>
                </a:solidFill>
                <a:latin typeface="Arial" charset="0"/>
                <a:ea typeface="ＭＳ Ｐゴシック" charset="0"/>
              </a:rPr>
              <a:t>it</a:t>
            </a:r>
            <a:r>
              <a:rPr lang="fr-FR" altLang="ja-JP" sz="1800" dirty="0" smtClean="0">
                <a:solidFill>
                  <a:srgbClr val="000000"/>
                </a:solidFill>
                <a:latin typeface="Arial" charset="0"/>
                <a:ea typeface="ＭＳ Ｐゴシック" charset="0"/>
              </a:rPr>
              <a:t>'</a:t>
            </a:r>
            <a:r>
              <a:rPr lang="en-US" sz="1800" dirty="0" smtClean="0">
                <a:solidFill>
                  <a:srgbClr val="000000"/>
                </a:solidFill>
                <a:latin typeface="Arial" charset="0"/>
                <a:ea typeface="ＭＳ Ｐゴシック" charset="0"/>
              </a:rPr>
              <a:t>s </a:t>
            </a:r>
            <a:r>
              <a:rPr lang="en-US" sz="1800" dirty="0">
                <a:solidFill>
                  <a:srgbClr val="000000"/>
                </a:solidFill>
                <a:latin typeface="Arial" charset="0"/>
                <a:ea typeface="ＭＳ Ｐゴシック" charset="0"/>
              </a:rPr>
              <a:t>32 bit. But you can override it with an operand size instruction prefix which is talked about later.</a:t>
            </a:r>
          </a:p>
        </p:txBody>
      </p:sp>
      <p:pic>
        <p:nvPicPr>
          <p:cNvPr id="43013" name="Picture 4" descr="IN"/>
          <p:cNvPicPr>
            <a:picLocks noChangeAspect="1" noChangeArrowheads="1"/>
          </p:cNvPicPr>
          <p:nvPr/>
        </p:nvPicPr>
        <p:blipFill>
          <a:blip r:embed="rId2">
            <a:extLst>
              <a:ext uri="{28A0092B-C50C-407E-A947-70E740481C1C}">
                <a14:useLocalDpi xmlns:a14="http://schemas.microsoft.com/office/drawing/2010/main" val="0"/>
              </a:ext>
            </a:extLst>
          </a:blip>
          <a:srcRect t="2127"/>
          <a:stretch>
            <a:fillRect/>
          </a:stretch>
        </p:blipFill>
        <p:spPr bwMode="auto">
          <a:xfrm>
            <a:off x="850900" y="685800"/>
            <a:ext cx="7442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19</a:t>
            </a:fld>
            <a:endParaRPr lang="en-US">
              <a:solidFill>
                <a:prstClr val="black">
                  <a:tint val="75000"/>
                </a:prstClr>
              </a:solidFill>
              <a:latin typeface="Calibri"/>
            </a:endParaRPr>
          </a:p>
        </p:txBody>
      </p:sp>
      <p:sp>
        <p:nvSpPr>
          <p:cNvPr id="3" name="TextBox 2"/>
          <p:cNvSpPr txBox="1"/>
          <p:nvPr/>
        </p:nvSpPr>
        <p:spPr>
          <a:xfrm>
            <a:off x="0" y="6569075"/>
            <a:ext cx="7449050" cy="307777"/>
          </a:xfrm>
          <a:prstGeom prst="rect">
            <a:avLst/>
          </a:prstGeom>
          <a:noFill/>
        </p:spPr>
        <p:txBody>
          <a:bodyPr wrap="none" rtlCol="0">
            <a:spAutoFit/>
          </a:bodyPr>
          <a:lstStyle/>
          <a:p>
            <a:r>
              <a:rPr lang="en-US" sz="1400" dirty="0" smtClean="0"/>
              <a:t>From </a:t>
            </a:r>
            <a:r>
              <a:rPr lang="en-US" sz="1400" dirty="0" err="1" smtClean="0"/>
              <a:t>Xeno</a:t>
            </a:r>
            <a:r>
              <a:rPr lang="en-US" sz="1400" dirty="0" smtClean="0"/>
              <a:t> </a:t>
            </a:r>
            <a:r>
              <a:rPr lang="en-US" sz="1400" dirty="0" err="1" smtClean="0"/>
              <a:t>Kovah’s</a:t>
            </a:r>
            <a:r>
              <a:rPr lang="en-US" sz="1400" dirty="0" smtClean="0"/>
              <a:t> Intermediate X86 class: http://</a:t>
            </a:r>
            <a:r>
              <a:rPr lang="en-US" sz="1400" dirty="0" err="1" smtClean="0"/>
              <a:t>OpenSecurityTraining.info</a:t>
            </a:r>
            <a:r>
              <a:rPr lang="en-US" sz="1400" dirty="0" smtClean="0"/>
              <a:t>/IntermediateX86.html</a:t>
            </a:r>
            <a:endParaRPr lang="en-US" sz="1400" dirty="0"/>
          </a:p>
        </p:txBody>
      </p:sp>
    </p:spTree>
    <p:extLst>
      <p:ext uri="{BB962C8B-B14F-4D97-AF65-F5344CB8AC3E}">
        <p14:creationId xmlns:p14="http://schemas.microsoft.com/office/powerpoint/2010/main" val="30031690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normAutofit fontScale="90000"/>
          </a:bodyPr>
          <a:lstStyle/>
          <a:p>
            <a:pPr eaLnBrk="1" hangingPunct="1"/>
            <a:r>
              <a:rPr lang="en-US" sz="3600">
                <a:latin typeface="Arial" charset="0"/>
                <a:ea typeface="ＭＳ Ｐゴシック" charset="0"/>
                <a:cs typeface="ＭＳ Ｐゴシック" charset="0"/>
              </a:rPr>
              <a:t>All materials are licensed under a Creative Commons </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Share Alike</a:t>
            </a:r>
            <a:r>
              <a:rPr lang="ja-JP" altLang="en-US" sz="3600">
                <a:latin typeface="Arial" charset="0"/>
                <a:ea typeface="ＭＳ Ｐゴシック" charset="0"/>
                <a:cs typeface="ＭＳ Ｐゴシック" charset="0"/>
              </a:rPr>
              <a:t>”</a:t>
            </a:r>
            <a:r>
              <a:rPr lang="en-US" altLang="ja-JP" sz="3600">
                <a:latin typeface="Arial" charset="0"/>
                <a:ea typeface="ＭＳ Ｐゴシック" charset="0"/>
                <a:cs typeface="ＭＳ Ｐゴシック" charset="0"/>
              </a:rPr>
              <a:t> license.</a:t>
            </a:r>
            <a:endParaRPr lang="en-US" sz="3600">
              <a:latin typeface="Arial" charset="0"/>
              <a:ea typeface="ＭＳ Ｐゴシック" charset="0"/>
              <a:cs typeface="ＭＳ Ｐゴシック" charset="0"/>
            </a:endParaRPr>
          </a:p>
        </p:txBody>
      </p:sp>
      <p:sp>
        <p:nvSpPr>
          <p:cNvPr id="28674" name="Content Placeholder 2"/>
          <p:cNvSpPr>
            <a:spLocks noGrp="1"/>
          </p:cNvSpPr>
          <p:nvPr>
            <p:ph idx="1"/>
          </p:nvPr>
        </p:nvSpPr>
        <p:spPr>
          <a:xfrm>
            <a:off x="685800" y="1066800"/>
            <a:ext cx="7772400" cy="5486400"/>
          </a:xfrm>
        </p:spPr>
        <p:txBody>
          <a:bodyPr/>
          <a:lstStyle/>
          <a:p>
            <a:pPr marL="0" indent="0" algn="ctr" eaLnBrk="1" hangingPunct="1">
              <a:buFontTx/>
              <a:buNone/>
            </a:pPr>
            <a:r>
              <a:rPr lang="en-US" sz="2400">
                <a:latin typeface="Arial" charset="0"/>
                <a:ea typeface="ＭＳ Ｐゴシック" charset="0"/>
                <a:cs typeface="ＭＳ Ｐゴシック" charset="0"/>
              </a:rPr>
              <a:t>http://creativecommons.org/licenses/by-sa/3.0/</a:t>
            </a:r>
          </a:p>
        </p:txBody>
      </p:sp>
      <p:sp>
        <p:nvSpPr>
          <p:cNvPr id="2867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charset="0"/>
                <a:ea typeface="ＭＳ Ｐゴシック" charset="0"/>
                <a:cs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0"/>
              </a:spcBef>
              <a:spcAft>
                <a:spcPct val="0"/>
              </a:spcAft>
              <a:defRPr sz="2000">
                <a:solidFill>
                  <a:schemeClr val="tx1"/>
                </a:solidFill>
                <a:latin typeface="Arial" charset="0"/>
                <a:ea typeface="ＭＳ Ｐゴシック" charset="0"/>
              </a:defRPr>
            </a:lvl6pPr>
            <a:lvl7pPr marL="2971800" indent="-228600" eaLnBrk="0" fontAlgn="base" hangingPunct="0">
              <a:spcBef>
                <a:spcPct val="0"/>
              </a:spcBef>
              <a:spcAft>
                <a:spcPct val="0"/>
              </a:spcAft>
              <a:defRPr sz="2000">
                <a:solidFill>
                  <a:schemeClr val="tx1"/>
                </a:solidFill>
                <a:latin typeface="Arial" charset="0"/>
                <a:ea typeface="ＭＳ Ｐゴシック" charset="0"/>
              </a:defRPr>
            </a:lvl7pPr>
            <a:lvl8pPr marL="3429000" indent="-228600" eaLnBrk="0" fontAlgn="base" hangingPunct="0">
              <a:spcBef>
                <a:spcPct val="0"/>
              </a:spcBef>
              <a:spcAft>
                <a:spcPct val="0"/>
              </a:spcAft>
              <a:defRPr sz="2000">
                <a:solidFill>
                  <a:schemeClr val="tx1"/>
                </a:solidFill>
                <a:latin typeface="Arial" charset="0"/>
                <a:ea typeface="ＭＳ Ｐゴシック" charset="0"/>
              </a:defRPr>
            </a:lvl8pPr>
            <a:lvl9pPr marL="3886200" indent="-228600" eaLnBrk="0" fontAlgn="base" hangingPunct="0">
              <a:spcBef>
                <a:spcPct val="0"/>
              </a:spcBef>
              <a:spcAft>
                <a:spcPct val="0"/>
              </a:spcAft>
              <a:defRPr sz="2000">
                <a:solidFill>
                  <a:schemeClr val="tx1"/>
                </a:solidFill>
                <a:latin typeface="Arial" charset="0"/>
                <a:ea typeface="ＭＳ Ｐゴシック" charset="0"/>
              </a:defRPr>
            </a:lvl9pPr>
          </a:lstStyle>
          <a:p>
            <a:fld id="{1A0190B3-9E64-8946-ADD2-447C9EEAC016}" type="slidenum">
              <a:rPr lang="en-US" sz="1400">
                <a:solidFill>
                  <a:prstClr val="black"/>
                </a:solidFill>
              </a:rPr>
              <a:pPr/>
              <a:t>2</a:t>
            </a:fld>
            <a:endParaRPr lang="en-US" sz="1400" dirty="0">
              <a:solidFill>
                <a:prstClr val="black"/>
              </a:solidFill>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00200"/>
            <a:ext cx="6324600" cy="473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1"/>
          <p:cNvSpPr>
            <a:spLocks noChangeArrowheads="1"/>
          </p:cNvSpPr>
          <p:nvPr/>
        </p:nvSpPr>
        <p:spPr bwMode="auto">
          <a:xfrm>
            <a:off x="0" y="6427788"/>
            <a:ext cx="91440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914400"/>
            <a:r>
              <a:rPr lang="en-US" sz="1100" dirty="0">
                <a:solidFill>
                  <a:prstClr val="black"/>
                </a:solidFill>
                <a:latin typeface="Calibri"/>
              </a:rPr>
              <a:t>Attribution condition: You must indicate that derivative work</a:t>
            </a:r>
          </a:p>
          <a:p>
            <a:pPr defTabSz="914400"/>
            <a:r>
              <a:rPr lang="en-US" sz="1100" dirty="0">
                <a:solidFill>
                  <a:prstClr val="black"/>
                </a:solidFill>
                <a:latin typeface="Calibri"/>
              </a:rPr>
              <a:t>"Is derived from </a:t>
            </a:r>
            <a:r>
              <a:rPr lang="en-US" sz="1100" dirty="0" smtClean="0">
                <a:solidFill>
                  <a:prstClr val="black"/>
                </a:solidFill>
                <a:latin typeface="Calibri"/>
              </a:rPr>
              <a:t>John Butterworth &amp; </a:t>
            </a:r>
            <a:r>
              <a:rPr lang="en-US" sz="1100" dirty="0" err="1" smtClean="0">
                <a:solidFill>
                  <a:prstClr val="black"/>
                </a:solidFill>
                <a:latin typeface="Calibri"/>
              </a:rPr>
              <a:t>Xeno</a:t>
            </a:r>
            <a:r>
              <a:rPr lang="en-US" sz="1100" dirty="0" smtClean="0">
                <a:solidFill>
                  <a:prstClr val="black"/>
                </a:solidFill>
                <a:latin typeface="Calibri"/>
              </a:rPr>
              <a:t> </a:t>
            </a:r>
            <a:r>
              <a:rPr lang="en-US" sz="1100" dirty="0" err="1" smtClean="0">
                <a:solidFill>
                  <a:prstClr val="black"/>
                </a:solidFill>
                <a:latin typeface="Calibri"/>
              </a:rPr>
              <a:t>Kovah’s</a:t>
            </a:r>
            <a:r>
              <a:rPr lang="en-US" sz="1100" dirty="0" smtClean="0">
                <a:solidFill>
                  <a:prstClr val="black"/>
                </a:solidFill>
                <a:latin typeface="Calibri"/>
              </a:rPr>
              <a:t> ’Advanced Intel </a:t>
            </a:r>
            <a:r>
              <a:rPr lang="en-US" sz="1100" dirty="0">
                <a:solidFill>
                  <a:prstClr val="black"/>
                </a:solidFill>
                <a:latin typeface="Calibri"/>
              </a:rPr>
              <a:t>x86: BIOS and </a:t>
            </a:r>
            <a:r>
              <a:rPr lang="en-US" sz="1100" dirty="0" smtClean="0">
                <a:solidFill>
                  <a:prstClr val="black"/>
                </a:solidFill>
                <a:latin typeface="Calibri"/>
              </a:rPr>
              <a:t>SMM’ class posted at http://</a:t>
            </a:r>
            <a:r>
              <a:rPr lang="en-US" sz="1100" dirty="0" err="1" smtClean="0">
                <a:solidFill>
                  <a:prstClr val="black"/>
                </a:solidFill>
                <a:latin typeface="Calibri"/>
              </a:rPr>
              <a:t>opensecuritytraining.info</a:t>
            </a:r>
            <a:r>
              <a:rPr lang="en-US" sz="1100" dirty="0" smtClean="0">
                <a:solidFill>
                  <a:prstClr val="black"/>
                </a:solidFill>
                <a:latin typeface="Calibri"/>
              </a:rPr>
              <a:t>/</a:t>
            </a:r>
            <a:r>
              <a:rPr lang="en-US" sz="1100" dirty="0" err="1" smtClean="0">
                <a:solidFill>
                  <a:prstClr val="black"/>
                </a:solidFill>
                <a:latin typeface="Calibri"/>
              </a:rPr>
              <a:t>IntroBIOS.html</a:t>
            </a:r>
            <a:r>
              <a:rPr lang="en-US" sz="1100" dirty="0" smtClean="0">
                <a:solidFill>
                  <a:prstClr val="black"/>
                </a:solidFill>
                <a:latin typeface="Calibri"/>
              </a:rPr>
              <a:t>”</a:t>
            </a:r>
            <a:endParaRPr lang="en-US" sz="1100" dirty="0">
              <a:solidFill>
                <a:prstClr val="black"/>
              </a:solidFill>
              <a:latin typeface="Calibri"/>
            </a:endParaRPr>
          </a:p>
        </p:txBody>
      </p:sp>
    </p:spTree>
    <p:extLst>
      <p:ext uri="{BB962C8B-B14F-4D97-AF65-F5344CB8AC3E}">
        <p14:creationId xmlns:p14="http://schemas.microsoft.com/office/powerpoint/2010/main" val="4960344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685800" y="-228600"/>
            <a:ext cx="7772400" cy="1143000"/>
          </a:xfrm>
        </p:spPr>
        <p:txBody>
          <a:bodyPr/>
          <a:lstStyle/>
          <a:p>
            <a:pPr eaLnBrk="1" hangingPunct="1"/>
            <a:r>
              <a:rPr lang="en-US">
                <a:latin typeface="Arial" charset="0"/>
                <a:ea typeface="ＭＳ Ｐゴシック" charset="0"/>
                <a:cs typeface="ＭＳ Ｐゴシック" charset="0"/>
              </a:rPr>
              <a:t>OUT - Output to Port</a:t>
            </a:r>
          </a:p>
        </p:txBody>
      </p:sp>
      <p:sp>
        <p:nvSpPr>
          <p:cNvPr id="44036" name="Rectangle 3"/>
          <p:cNvSpPr>
            <a:spLocks noGrp="1" noChangeArrowheads="1"/>
          </p:cNvSpPr>
          <p:nvPr>
            <p:ph type="body" idx="1"/>
          </p:nvPr>
        </p:nvSpPr>
        <p:spPr/>
        <p:txBody>
          <a:bodyPr>
            <a:normAutofit/>
          </a:bodyPr>
          <a:lstStyle/>
          <a:p>
            <a:pPr eaLnBrk="1" hangingPunct="1"/>
            <a:endParaRPr lang="en-US" sz="2800" dirty="0" smtClean="0">
              <a:latin typeface="Arial" charset="0"/>
              <a:ea typeface="ＭＳ Ｐゴシック" charset="0"/>
              <a:cs typeface="ＭＳ Ｐゴシック" charset="0"/>
            </a:endParaRPr>
          </a:p>
          <a:p>
            <a:pPr marL="0" indent="0" eaLnBrk="1" hangingPunct="1">
              <a:buNone/>
            </a:pPr>
            <a:endParaRPr lang="en-US" sz="2800" dirty="0">
              <a:latin typeface="Arial" charset="0"/>
              <a:ea typeface="ＭＳ Ｐゴシック" charset="0"/>
              <a:cs typeface="ＭＳ Ｐゴシック" charset="0"/>
            </a:endParaRPr>
          </a:p>
          <a:p>
            <a:pPr eaLnBrk="1" hangingPunct="1"/>
            <a:endParaRPr lang="en-US" sz="2800" dirty="0">
              <a:latin typeface="Arial" charset="0"/>
              <a:ea typeface="ＭＳ Ｐゴシック" charset="0"/>
              <a:cs typeface="ＭＳ Ｐゴシック" charset="0"/>
            </a:endParaRPr>
          </a:p>
          <a:p>
            <a:pPr eaLnBrk="1" hangingPunct="1"/>
            <a:endParaRPr lang="en-US" sz="2800" dirty="0">
              <a:latin typeface="Arial" charset="0"/>
              <a:ea typeface="ＭＳ Ｐゴシック" charset="0"/>
              <a:cs typeface="ＭＳ Ｐゴシック" charset="0"/>
            </a:endParaRPr>
          </a:p>
          <a:p>
            <a:pPr eaLnBrk="1" hangingPunct="1"/>
            <a:endParaRPr lang="en-US" sz="2800" dirty="0">
              <a:latin typeface="Arial" charset="0"/>
              <a:ea typeface="ＭＳ Ｐゴシック" charset="0"/>
              <a:cs typeface="ＭＳ Ｐゴシック" charset="0"/>
            </a:endParaRPr>
          </a:p>
          <a:p>
            <a:pPr eaLnBrk="1" hangingPunct="1"/>
            <a:endParaRPr lang="en-US" sz="2800" dirty="0">
              <a:latin typeface="Arial" charset="0"/>
              <a:ea typeface="ＭＳ Ｐゴシック" charset="0"/>
              <a:cs typeface="ＭＳ Ｐゴシック" charset="0"/>
            </a:endParaRPr>
          </a:p>
          <a:p>
            <a:pPr eaLnBrk="1" hangingPunct="1"/>
            <a:r>
              <a:rPr lang="en-US" sz="2800" dirty="0">
                <a:latin typeface="Arial" charset="0"/>
                <a:ea typeface="ＭＳ Ｐゴシック" charset="0"/>
                <a:cs typeface="ＭＳ Ｐゴシック" charset="0"/>
              </a:rPr>
              <a:t>Basically the same caveat as IN</a:t>
            </a:r>
          </a:p>
        </p:txBody>
      </p:sp>
      <p:pic>
        <p:nvPicPr>
          <p:cNvPr id="44037" name="Picture 4" descr="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647700"/>
            <a:ext cx="73660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20</a:t>
            </a:fld>
            <a:endParaRPr lang="en-US">
              <a:solidFill>
                <a:prstClr val="black">
                  <a:tint val="75000"/>
                </a:prstClr>
              </a:solidFill>
              <a:latin typeface="Calibri"/>
            </a:endParaRPr>
          </a:p>
        </p:txBody>
      </p:sp>
      <p:sp>
        <p:nvSpPr>
          <p:cNvPr id="6" name="TextBox 5"/>
          <p:cNvSpPr txBox="1"/>
          <p:nvPr/>
        </p:nvSpPr>
        <p:spPr>
          <a:xfrm>
            <a:off x="0" y="6569075"/>
            <a:ext cx="7449050" cy="307777"/>
          </a:xfrm>
          <a:prstGeom prst="rect">
            <a:avLst/>
          </a:prstGeom>
          <a:noFill/>
        </p:spPr>
        <p:txBody>
          <a:bodyPr wrap="none" rtlCol="0">
            <a:spAutoFit/>
          </a:bodyPr>
          <a:lstStyle/>
          <a:p>
            <a:r>
              <a:rPr lang="en-US" sz="1400" dirty="0" smtClean="0"/>
              <a:t>From </a:t>
            </a:r>
            <a:r>
              <a:rPr lang="en-US" sz="1400" dirty="0" err="1" smtClean="0"/>
              <a:t>Xeno</a:t>
            </a:r>
            <a:r>
              <a:rPr lang="en-US" sz="1400" dirty="0" smtClean="0"/>
              <a:t> </a:t>
            </a:r>
            <a:r>
              <a:rPr lang="en-US" sz="1400" dirty="0" err="1" smtClean="0"/>
              <a:t>Kovah’s</a:t>
            </a:r>
            <a:r>
              <a:rPr lang="en-US" sz="1400" dirty="0" smtClean="0"/>
              <a:t> Intermediate X86 class: http://</a:t>
            </a:r>
            <a:r>
              <a:rPr lang="en-US" sz="1400" dirty="0" err="1" smtClean="0"/>
              <a:t>OpenSecurityTraining.info</a:t>
            </a:r>
            <a:r>
              <a:rPr lang="en-US" sz="1400" dirty="0" smtClean="0"/>
              <a:t>/IntermediateX86.html</a:t>
            </a:r>
            <a:endParaRPr lang="en-US" sz="1400" dirty="0"/>
          </a:p>
        </p:txBody>
      </p:sp>
    </p:spTree>
    <p:extLst>
      <p:ext uri="{BB962C8B-B14F-4D97-AF65-F5344CB8AC3E}">
        <p14:creationId xmlns:p14="http://schemas.microsoft.com/office/powerpoint/2010/main" val="409674579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 Privilege Level</a:t>
            </a:r>
            <a:endParaRPr lang="en-US" dirty="0"/>
          </a:p>
        </p:txBody>
      </p:sp>
      <p:sp>
        <p:nvSpPr>
          <p:cNvPr id="3" name="Content Placeholder 2"/>
          <p:cNvSpPr>
            <a:spLocks noGrp="1"/>
          </p:cNvSpPr>
          <p:nvPr>
            <p:ph idx="1"/>
          </p:nvPr>
        </p:nvSpPr>
        <p:spPr/>
        <p:txBody>
          <a:bodyPr/>
          <a:lstStyle/>
          <a:p>
            <a:r>
              <a:rPr lang="en-US" dirty="0" smtClean="0"/>
              <a:t>There are two bits in the *FLAGS register which the OS will typically set to 0, which indicate that only ring 0 is allowed to issue the IN/OUT instructions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21</a:t>
            </a:fld>
            <a:endParaRPr lang="en-US">
              <a:solidFill>
                <a:prstClr val="black">
                  <a:tint val="75000"/>
                </a:prstClr>
              </a:solidFill>
              <a:latin typeface="Calibri"/>
            </a:endParaRPr>
          </a:p>
        </p:txBody>
      </p:sp>
    </p:spTree>
    <p:extLst>
      <p:ext uri="{BB962C8B-B14F-4D97-AF65-F5344CB8AC3E}">
        <p14:creationId xmlns:p14="http://schemas.microsoft.com/office/powerpoint/2010/main" val="1039489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image.png"/>
          <p:cNvPicPr/>
          <p:nvPr/>
        </p:nvPicPr>
        <p:blipFill>
          <a:blip r:embed="rId2">
            <a:extLst/>
          </a:blip>
          <a:stretch>
            <a:fillRect/>
          </a:stretch>
        </p:blipFill>
        <p:spPr>
          <a:xfrm>
            <a:off x="2339975" y="639762"/>
            <a:ext cx="6804025" cy="6218238"/>
          </a:xfrm>
          <a:prstGeom prst="rect">
            <a:avLst/>
          </a:prstGeom>
          <a:ln w="12700">
            <a:miter lim="400000"/>
          </a:ln>
        </p:spPr>
      </p:pic>
      <p:grpSp>
        <p:nvGrpSpPr>
          <p:cNvPr id="155" name="Group 155"/>
          <p:cNvGrpSpPr/>
          <p:nvPr/>
        </p:nvGrpSpPr>
        <p:grpSpPr>
          <a:xfrm>
            <a:off x="7645400" y="969962"/>
            <a:ext cx="182563" cy="639763"/>
            <a:chOff x="0" y="0"/>
            <a:chExt cx="182562" cy="639762"/>
          </a:xfrm>
        </p:grpSpPr>
        <p:sp>
          <p:nvSpPr>
            <p:cNvPr id="153" name="Shape 153"/>
            <p:cNvSpPr/>
            <p:nvPr/>
          </p:nvSpPr>
          <p:spPr>
            <a:xfrm>
              <a:off x="0" y="0"/>
              <a:ext cx="182563" cy="639763"/>
            </a:xfrm>
            <a:prstGeom prst="roundRect">
              <a:avLst>
                <a:gd name="adj" fmla="val 875"/>
              </a:avLst>
            </a:prstGeom>
            <a:solidFill>
              <a:srgbClr val="CFE7F5"/>
            </a:solidFill>
            <a:ln w="9525" cap="flat">
              <a:solidFill>
                <a:srgbClr val="808080"/>
              </a:solidFill>
              <a:prstDash val="solid"/>
              <a:round/>
            </a:ln>
            <a:effectLst/>
          </p:spPr>
          <p:txBody>
            <a:bodyPr wrap="square" lIns="0" tIns="0" rIns="0" bIns="0" numCol="1" anchor="ctr">
              <a:no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500">
                  <a:latin typeface="Arial"/>
                  <a:ea typeface="Arial"/>
                  <a:cs typeface="Arial"/>
                  <a:sym typeface="Arial"/>
                </a:defRPr>
              </a:pPr>
              <a:endParaRPr/>
            </a:p>
          </p:txBody>
        </p:sp>
        <p:sp>
          <p:nvSpPr>
            <p:cNvPr id="154" name="Shape 154"/>
            <p:cNvSpPr/>
            <p:nvPr/>
          </p:nvSpPr>
          <p:spPr>
            <a:xfrm>
              <a:off x="464" y="124766"/>
              <a:ext cx="181634" cy="390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S</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F</a:t>
              </a:r>
            </a:p>
          </p:txBody>
        </p:sp>
      </p:grpSp>
      <p:sp>
        <p:nvSpPr>
          <p:cNvPr id="156" name="Shape 156"/>
          <p:cNvSpPr/>
          <p:nvPr/>
        </p:nvSpPr>
        <p:spPr>
          <a:xfrm>
            <a:off x="47626" y="63500"/>
            <a:ext cx="182058" cy="371555"/>
          </a:xfrm>
          <a:prstGeom prst="roundRect">
            <a:avLst>
              <a:gd name="adj" fmla="val 875"/>
            </a:avLst>
          </a:prstGeom>
          <a:solidFill>
            <a:srgbClr val="CFE7F5"/>
          </a:solidFill>
          <a:ln>
            <a:solidFill>
              <a:srgbClr val="808080"/>
            </a:solidFill>
            <a:round/>
          </a:ln>
        </p:spPr>
        <p:txBody>
          <a:bodyPr lIns="0" tIns="0" rIns="0" bIns="0" anchor="ctr"/>
          <a:lstStyle/>
          <a:p>
            <a:pPr lvl="0">
              <a:defRPr>
                <a:latin typeface="Arial"/>
                <a:ea typeface="Arial"/>
                <a:cs typeface="Arial"/>
                <a:sym typeface="Arial"/>
              </a:defRPr>
            </a:pPr>
            <a:endParaRPr/>
          </a:p>
        </p:txBody>
      </p:sp>
      <p:sp>
        <p:nvSpPr>
          <p:cNvPr id="157" name="Shape 157"/>
          <p:cNvSpPr/>
          <p:nvPr/>
        </p:nvSpPr>
        <p:spPr>
          <a:xfrm>
            <a:off x="338137" y="2721"/>
            <a:ext cx="1991925" cy="435629"/>
          </a:xfrm>
          <a:prstGeom prst="rect">
            <a:avLst/>
          </a:prstGeom>
          <a:ln w="12700">
            <a:miter lim="400000"/>
          </a:ln>
          <a:extLst>
            <a:ext uri="{C572A759-6A51-4108-AA02-DFA0A04FC94B}">
              <ma14:wrappingTextBoxFlag xmlns:ma14="http://schemas.microsoft.com/office/mac/drawingml/2011/main" val="1"/>
            </a:ext>
          </a:extLst>
        </p:spPr>
        <p:txBody>
          <a:bodyPr wrap="none" lIns="44999" tIns="44999" rIns="44999" bIns="44999">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a:latin typeface="Arial"/>
                <a:ea typeface="Arial"/>
                <a:cs typeface="Arial"/>
                <a:sym typeface="Arial"/>
              </a:defRPr>
            </a:lvl1pPr>
          </a:lstStyle>
          <a:p>
            <a:pPr lvl="0">
              <a:defRPr sz="1800"/>
            </a:pPr>
            <a:r>
              <a:rPr sz="2400" dirty="0"/>
              <a:t>= Intro x86-64</a:t>
            </a:r>
          </a:p>
        </p:txBody>
      </p:sp>
      <p:grpSp>
        <p:nvGrpSpPr>
          <p:cNvPr id="160" name="Group 160"/>
          <p:cNvGrpSpPr/>
          <p:nvPr/>
        </p:nvGrpSpPr>
        <p:grpSpPr>
          <a:xfrm>
            <a:off x="6126162" y="969962"/>
            <a:ext cx="182563" cy="639763"/>
            <a:chOff x="0" y="0"/>
            <a:chExt cx="182562" cy="639762"/>
          </a:xfrm>
        </p:grpSpPr>
        <p:sp>
          <p:nvSpPr>
            <p:cNvPr id="158" name="Shape 158"/>
            <p:cNvSpPr/>
            <p:nvPr/>
          </p:nvSpPr>
          <p:spPr>
            <a:xfrm>
              <a:off x="0" y="0"/>
              <a:ext cx="182563" cy="639763"/>
            </a:xfrm>
            <a:prstGeom prst="roundRect">
              <a:avLst>
                <a:gd name="adj" fmla="val 875"/>
              </a:avLst>
            </a:prstGeom>
            <a:solidFill>
              <a:srgbClr val="94BD5E"/>
            </a:solidFill>
            <a:ln w="9525" cap="flat">
              <a:solidFill>
                <a:srgbClr val="808080"/>
              </a:solidFill>
              <a:prstDash val="solid"/>
              <a:round/>
            </a:ln>
            <a:effectLst/>
          </p:spPr>
          <p:txBody>
            <a:bodyPr wrap="square" lIns="0" tIns="0" rIns="0" bIns="0" numCol="1" anchor="ctr">
              <a:no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600">
                  <a:latin typeface="Arial"/>
                  <a:ea typeface="Arial"/>
                  <a:cs typeface="Arial"/>
                  <a:sym typeface="Arial"/>
                </a:defRPr>
              </a:pPr>
              <a:endParaRPr/>
            </a:p>
          </p:txBody>
        </p:sp>
        <p:sp>
          <p:nvSpPr>
            <p:cNvPr id="159" name="Shape 159"/>
            <p:cNvSpPr/>
            <p:nvPr/>
          </p:nvSpPr>
          <p:spPr>
            <a:xfrm>
              <a:off x="464" y="124766"/>
              <a:ext cx="181634" cy="390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R</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F</a:t>
              </a:r>
            </a:p>
          </p:txBody>
        </p:sp>
      </p:grpSp>
      <p:grpSp>
        <p:nvGrpSpPr>
          <p:cNvPr id="163" name="Group 163"/>
          <p:cNvGrpSpPr/>
          <p:nvPr/>
        </p:nvGrpSpPr>
        <p:grpSpPr>
          <a:xfrm>
            <a:off x="6629400" y="942328"/>
            <a:ext cx="319088" cy="695031"/>
            <a:chOff x="0" y="-25192"/>
            <a:chExt cx="319087" cy="695029"/>
          </a:xfrm>
        </p:grpSpPr>
        <p:sp>
          <p:nvSpPr>
            <p:cNvPr id="161" name="Shape 161"/>
            <p:cNvSpPr/>
            <p:nvPr/>
          </p:nvSpPr>
          <p:spPr>
            <a:xfrm>
              <a:off x="0" y="2441"/>
              <a:ext cx="319088" cy="639763"/>
            </a:xfrm>
            <a:prstGeom prst="roundRect">
              <a:avLst>
                <a:gd name="adj" fmla="val 500"/>
              </a:avLst>
            </a:prstGeom>
            <a:solidFill>
              <a:srgbClr val="94BD5E"/>
            </a:solidFill>
            <a:ln w="9525" cap="flat">
              <a:solidFill>
                <a:srgbClr val="808080"/>
              </a:solidFill>
              <a:prstDash val="solid"/>
              <a:round/>
            </a:ln>
            <a:effectLst/>
          </p:spPr>
          <p:txBody>
            <a:bodyPr wrap="square" lIns="0" tIns="0" rIns="0" bIns="0" numCol="1" anchor="ctr">
              <a:no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000">
                  <a:latin typeface="Arial"/>
                  <a:ea typeface="Arial"/>
                  <a:cs typeface="Arial"/>
                  <a:sym typeface="Arial"/>
                </a:defRPr>
              </a:pPr>
              <a:endParaRPr/>
            </a:p>
          </p:txBody>
        </p:sp>
        <p:sp>
          <p:nvSpPr>
            <p:cNvPr id="162" name="Shape 162"/>
            <p:cNvSpPr/>
            <p:nvPr/>
          </p:nvSpPr>
          <p:spPr>
            <a:xfrm>
              <a:off x="472" y="-25193"/>
              <a:ext cx="318143" cy="6950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I</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O</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P</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L</a:t>
              </a:r>
            </a:p>
          </p:txBody>
        </p:sp>
      </p:grpSp>
      <p:grpSp>
        <p:nvGrpSpPr>
          <p:cNvPr id="166" name="Group 166"/>
          <p:cNvGrpSpPr/>
          <p:nvPr/>
        </p:nvGrpSpPr>
        <p:grpSpPr>
          <a:xfrm>
            <a:off x="7315200" y="969962"/>
            <a:ext cx="182563" cy="639763"/>
            <a:chOff x="0" y="0"/>
            <a:chExt cx="182562" cy="639762"/>
          </a:xfrm>
        </p:grpSpPr>
        <p:sp>
          <p:nvSpPr>
            <p:cNvPr id="164" name="Shape 164"/>
            <p:cNvSpPr/>
            <p:nvPr/>
          </p:nvSpPr>
          <p:spPr>
            <a:xfrm>
              <a:off x="0" y="0"/>
              <a:ext cx="182563" cy="639763"/>
            </a:xfrm>
            <a:prstGeom prst="roundRect">
              <a:avLst>
                <a:gd name="adj" fmla="val 875"/>
              </a:avLst>
            </a:prstGeom>
            <a:solidFill>
              <a:srgbClr val="94BD5E"/>
            </a:solidFill>
            <a:ln w="9525" cap="flat">
              <a:solidFill>
                <a:srgbClr val="808080"/>
              </a:solidFill>
              <a:prstDash val="solid"/>
              <a:round/>
            </a:ln>
            <a:effectLst/>
          </p:spPr>
          <p:txBody>
            <a:bodyPr wrap="square" lIns="0" tIns="0" rIns="0" bIns="0" numCol="1" anchor="ctr">
              <a:no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100">
                  <a:latin typeface="Arial"/>
                  <a:ea typeface="Arial"/>
                  <a:cs typeface="Arial"/>
                  <a:sym typeface="Arial"/>
                </a:defRPr>
              </a:pPr>
              <a:endParaRPr/>
            </a:p>
          </p:txBody>
        </p:sp>
        <p:sp>
          <p:nvSpPr>
            <p:cNvPr id="165" name="Shape 165"/>
            <p:cNvSpPr/>
            <p:nvPr/>
          </p:nvSpPr>
          <p:spPr>
            <a:xfrm>
              <a:off x="464" y="124766"/>
              <a:ext cx="181634" cy="390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I</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F</a:t>
              </a:r>
            </a:p>
          </p:txBody>
        </p:sp>
      </p:grpSp>
      <p:grpSp>
        <p:nvGrpSpPr>
          <p:cNvPr id="169" name="Group 169"/>
          <p:cNvGrpSpPr/>
          <p:nvPr/>
        </p:nvGrpSpPr>
        <p:grpSpPr>
          <a:xfrm>
            <a:off x="5262562" y="969962"/>
            <a:ext cx="182563" cy="639763"/>
            <a:chOff x="0" y="0"/>
            <a:chExt cx="182562" cy="639762"/>
          </a:xfrm>
        </p:grpSpPr>
        <p:sp>
          <p:nvSpPr>
            <p:cNvPr id="167" name="Shape 167"/>
            <p:cNvSpPr/>
            <p:nvPr/>
          </p:nvSpPr>
          <p:spPr>
            <a:xfrm>
              <a:off x="0" y="0"/>
              <a:ext cx="182563" cy="639763"/>
            </a:xfrm>
            <a:prstGeom prst="roundRect">
              <a:avLst>
                <a:gd name="adj" fmla="val 875"/>
              </a:avLst>
            </a:prstGeom>
            <a:solidFill>
              <a:srgbClr val="94BD5E"/>
            </a:solidFill>
            <a:ln w="9525" cap="flat">
              <a:solidFill>
                <a:srgbClr val="808080"/>
              </a:solidFill>
              <a:prstDash val="solid"/>
              <a:round/>
            </a:ln>
            <a:effectLst/>
          </p:spPr>
          <p:txBody>
            <a:bodyPr wrap="square" lIns="0" tIns="0" rIns="0" bIns="0" numCol="1" anchor="ctr">
              <a:no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600">
                  <a:latin typeface="Arial"/>
                  <a:ea typeface="Arial"/>
                  <a:cs typeface="Arial"/>
                  <a:sym typeface="Arial"/>
                </a:defRPr>
              </a:pPr>
              <a:endParaRPr/>
            </a:p>
          </p:txBody>
        </p:sp>
        <p:sp>
          <p:nvSpPr>
            <p:cNvPr id="168" name="Shape 168"/>
            <p:cNvSpPr/>
            <p:nvPr/>
          </p:nvSpPr>
          <p:spPr>
            <a:xfrm>
              <a:off x="464" y="124766"/>
              <a:ext cx="181634" cy="390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I</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D</a:t>
              </a:r>
            </a:p>
          </p:txBody>
        </p:sp>
      </p:grpSp>
      <p:grpSp>
        <p:nvGrpSpPr>
          <p:cNvPr id="172" name="Group 172"/>
          <p:cNvGrpSpPr/>
          <p:nvPr/>
        </p:nvGrpSpPr>
        <p:grpSpPr>
          <a:xfrm>
            <a:off x="7140575" y="968375"/>
            <a:ext cx="182563" cy="639763"/>
            <a:chOff x="0" y="0"/>
            <a:chExt cx="182562" cy="639762"/>
          </a:xfrm>
        </p:grpSpPr>
        <p:sp>
          <p:nvSpPr>
            <p:cNvPr id="170" name="Shape 170"/>
            <p:cNvSpPr/>
            <p:nvPr/>
          </p:nvSpPr>
          <p:spPr>
            <a:xfrm>
              <a:off x="0" y="0"/>
              <a:ext cx="182563" cy="639763"/>
            </a:xfrm>
            <a:prstGeom prst="roundRect">
              <a:avLst>
                <a:gd name="adj" fmla="val 875"/>
              </a:avLst>
            </a:prstGeom>
            <a:solidFill>
              <a:srgbClr val="CFE7F5"/>
            </a:solidFill>
            <a:ln w="9525" cap="flat">
              <a:solidFill>
                <a:srgbClr val="808080"/>
              </a:solidFill>
              <a:prstDash val="solid"/>
              <a:round/>
            </a:ln>
            <a:effectLst/>
          </p:spPr>
          <p:txBody>
            <a:bodyPr wrap="square" lIns="0" tIns="0" rIns="0" bIns="0" numCol="1" anchor="ctr">
              <a:no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600">
                  <a:latin typeface="Arial"/>
                  <a:ea typeface="Arial"/>
                  <a:cs typeface="Arial"/>
                  <a:sym typeface="Arial"/>
                </a:defRPr>
              </a:pPr>
              <a:endParaRPr/>
            </a:p>
          </p:txBody>
        </p:sp>
        <p:sp>
          <p:nvSpPr>
            <p:cNvPr id="171" name="Shape 171"/>
            <p:cNvSpPr/>
            <p:nvPr/>
          </p:nvSpPr>
          <p:spPr>
            <a:xfrm>
              <a:off x="464" y="124766"/>
              <a:ext cx="181634" cy="390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D</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F</a:t>
              </a:r>
            </a:p>
          </p:txBody>
        </p:sp>
      </p:grpSp>
      <p:grpSp>
        <p:nvGrpSpPr>
          <p:cNvPr id="175" name="Group 175"/>
          <p:cNvGrpSpPr/>
          <p:nvPr/>
        </p:nvGrpSpPr>
        <p:grpSpPr>
          <a:xfrm>
            <a:off x="6959600" y="968375"/>
            <a:ext cx="182563" cy="639763"/>
            <a:chOff x="0" y="0"/>
            <a:chExt cx="182562" cy="639762"/>
          </a:xfrm>
        </p:grpSpPr>
        <p:sp>
          <p:nvSpPr>
            <p:cNvPr id="173" name="Shape 173"/>
            <p:cNvSpPr/>
            <p:nvPr/>
          </p:nvSpPr>
          <p:spPr>
            <a:xfrm>
              <a:off x="0" y="0"/>
              <a:ext cx="182563" cy="639763"/>
            </a:xfrm>
            <a:prstGeom prst="roundRect">
              <a:avLst>
                <a:gd name="adj" fmla="val 875"/>
              </a:avLst>
            </a:prstGeom>
            <a:solidFill>
              <a:srgbClr val="CFE7F5"/>
            </a:solidFill>
            <a:ln w="9525" cap="flat">
              <a:solidFill>
                <a:srgbClr val="808080"/>
              </a:solidFill>
              <a:prstDash val="solid"/>
              <a:round/>
            </a:ln>
            <a:effectLst/>
          </p:spPr>
          <p:txBody>
            <a:bodyPr wrap="square" lIns="0" tIns="0" rIns="0" bIns="0" numCol="1" anchor="ctr">
              <a:no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600">
                  <a:latin typeface="Arial"/>
                  <a:ea typeface="Arial"/>
                  <a:cs typeface="Arial"/>
                  <a:sym typeface="Arial"/>
                </a:defRPr>
              </a:pPr>
              <a:endParaRPr/>
            </a:p>
          </p:txBody>
        </p:sp>
        <p:sp>
          <p:nvSpPr>
            <p:cNvPr id="174" name="Shape 174"/>
            <p:cNvSpPr/>
            <p:nvPr/>
          </p:nvSpPr>
          <p:spPr>
            <a:xfrm>
              <a:off x="464" y="124766"/>
              <a:ext cx="181634" cy="390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O</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F</a:t>
              </a:r>
            </a:p>
          </p:txBody>
        </p:sp>
      </p:grpSp>
      <p:grpSp>
        <p:nvGrpSpPr>
          <p:cNvPr id="178" name="Group 178"/>
          <p:cNvGrpSpPr/>
          <p:nvPr/>
        </p:nvGrpSpPr>
        <p:grpSpPr>
          <a:xfrm>
            <a:off x="8148637" y="968375"/>
            <a:ext cx="182563" cy="639763"/>
            <a:chOff x="0" y="0"/>
            <a:chExt cx="182562" cy="639762"/>
          </a:xfrm>
        </p:grpSpPr>
        <p:sp>
          <p:nvSpPr>
            <p:cNvPr id="176" name="Shape 176"/>
            <p:cNvSpPr/>
            <p:nvPr/>
          </p:nvSpPr>
          <p:spPr>
            <a:xfrm>
              <a:off x="0" y="0"/>
              <a:ext cx="182563" cy="639763"/>
            </a:xfrm>
            <a:prstGeom prst="roundRect">
              <a:avLst>
                <a:gd name="adj" fmla="val 875"/>
              </a:avLst>
            </a:prstGeom>
            <a:solidFill>
              <a:srgbClr val="CFE7F5"/>
            </a:solidFill>
            <a:ln w="9525" cap="flat">
              <a:solidFill>
                <a:srgbClr val="808080"/>
              </a:solidFill>
              <a:prstDash val="solid"/>
              <a:round/>
            </a:ln>
            <a:effectLst/>
          </p:spPr>
          <p:txBody>
            <a:bodyPr wrap="square" lIns="0" tIns="0" rIns="0" bIns="0" numCol="1" anchor="ctr">
              <a:no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600">
                  <a:latin typeface="Arial"/>
                  <a:ea typeface="Arial"/>
                  <a:cs typeface="Arial"/>
                  <a:sym typeface="Arial"/>
                </a:defRPr>
              </a:pPr>
              <a:endParaRPr/>
            </a:p>
          </p:txBody>
        </p:sp>
        <p:sp>
          <p:nvSpPr>
            <p:cNvPr id="177" name="Shape 177"/>
            <p:cNvSpPr/>
            <p:nvPr/>
          </p:nvSpPr>
          <p:spPr>
            <a:xfrm>
              <a:off x="464" y="124766"/>
              <a:ext cx="181634" cy="390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A</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F</a:t>
              </a:r>
            </a:p>
          </p:txBody>
        </p:sp>
      </p:grpSp>
      <p:grpSp>
        <p:nvGrpSpPr>
          <p:cNvPr id="181" name="Group 181"/>
          <p:cNvGrpSpPr/>
          <p:nvPr/>
        </p:nvGrpSpPr>
        <p:grpSpPr>
          <a:xfrm>
            <a:off x="8507412" y="968375"/>
            <a:ext cx="182563" cy="639763"/>
            <a:chOff x="0" y="0"/>
            <a:chExt cx="182562" cy="639762"/>
          </a:xfrm>
        </p:grpSpPr>
        <p:sp>
          <p:nvSpPr>
            <p:cNvPr id="179" name="Shape 179"/>
            <p:cNvSpPr/>
            <p:nvPr/>
          </p:nvSpPr>
          <p:spPr>
            <a:xfrm>
              <a:off x="0" y="0"/>
              <a:ext cx="182563" cy="639763"/>
            </a:xfrm>
            <a:prstGeom prst="roundRect">
              <a:avLst>
                <a:gd name="adj" fmla="val 875"/>
              </a:avLst>
            </a:prstGeom>
            <a:solidFill>
              <a:srgbClr val="CFE7F5"/>
            </a:solidFill>
            <a:ln w="9525" cap="flat">
              <a:solidFill>
                <a:srgbClr val="808080"/>
              </a:solidFill>
              <a:prstDash val="solid"/>
              <a:round/>
            </a:ln>
            <a:effectLst/>
          </p:spPr>
          <p:txBody>
            <a:bodyPr wrap="square" lIns="0" tIns="0" rIns="0" bIns="0" numCol="1" anchor="ctr">
              <a:no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600">
                  <a:latin typeface="Arial"/>
                  <a:ea typeface="Arial"/>
                  <a:cs typeface="Arial"/>
                  <a:sym typeface="Arial"/>
                </a:defRPr>
              </a:pPr>
              <a:endParaRPr/>
            </a:p>
          </p:txBody>
        </p:sp>
        <p:sp>
          <p:nvSpPr>
            <p:cNvPr id="180" name="Shape 180"/>
            <p:cNvSpPr/>
            <p:nvPr/>
          </p:nvSpPr>
          <p:spPr>
            <a:xfrm>
              <a:off x="464" y="124766"/>
              <a:ext cx="181634" cy="390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P</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F</a:t>
              </a:r>
            </a:p>
          </p:txBody>
        </p:sp>
      </p:grpSp>
      <p:grpSp>
        <p:nvGrpSpPr>
          <p:cNvPr id="184" name="Group 184"/>
          <p:cNvGrpSpPr/>
          <p:nvPr/>
        </p:nvGrpSpPr>
        <p:grpSpPr>
          <a:xfrm>
            <a:off x="8831262" y="968375"/>
            <a:ext cx="182563" cy="639763"/>
            <a:chOff x="0" y="0"/>
            <a:chExt cx="182562" cy="639762"/>
          </a:xfrm>
        </p:grpSpPr>
        <p:sp>
          <p:nvSpPr>
            <p:cNvPr id="182" name="Shape 182"/>
            <p:cNvSpPr/>
            <p:nvPr/>
          </p:nvSpPr>
          <p:spPr>
            <a:xfrm>
              <a:off x="0" y="0"/>
              <a:ext cx="182563" cy="639763"/>
            </a:xfrm>
            <a:prstGeom prst="roundRect">
              <a:avLst>
                <a:gd name="adj" fmla="val 875"/>
              </a:avLst>
            </a:prstGeom>
            <a:solidFill>
              <a:srgbClr val="CFE7F5"/>
            </a:solidFill>
            <a:ln w="9525" cap="flat">
              <a:solidFill>
                <a:srgbClr val="808080"/>
              </a:solidFill>
              <a:prstDash val="solid"/>
              <a:round/>
            </a:ln>
            <a:effectLst/>
          </p:spPr>
          <p:txBody>
            <a:bodyPr wrap="square" lIns="0" tIns="0" rIns="0" bIns="0" numCol="1" anchor="ctr">
              <a:no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600">
                  <a:latin typeface="Arial"/>
                  <a:ea typeface="Arial"/>
                  <a:cs typeface="Arial"/>
                  <a:sym typeface="Arial"/>
                </a:defRPr>
              </a:pPr>
              <a:endParaRPr/>
            </a:p>
          </p:txBody>
        </p:sp>
        <p:sp>
          <p:nvSpPr>
            <p:cNvPr id="183" name="Shape 183"/>
            <p:cNvSpPr/>
            <p:nvPr/>
          </p:nvSpPr>
          <p:spPr>
            <a:xfrm>
              <a:off x="464" y="124766"/>
              <a:ext cx="181634" cy="390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C</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F</a:t>
              </a:r>
            </a:p>
          </p:txBody>
        </p:sp>
      </p:grpSp>
      <p:sp>
        <p:nvSpPr>
          <p:cNvPr id="186" name="Shape 186"/>
          <p:cNvSpPr/>
          <p:nvPr/>
        </p:nvSpPr>
        <p:spPr>
          <a:xfrm>
            <a:off x="6681566" y="580469"/>
            <a:ext cx="212725" cy="212725"/>
          </a:xfrm>
          <a:custGeom>
            <a:avLst/>
            <a:gdLst/>
            <a:ahLst/>
            <a:cxnLst>
              <a:cxn ang="0">
                <a:pos x="wd2" y="hd2"/>
              </a:cxn>
              <a:cxn ang="5400000">
                <a:pos x="wd2" y="hd2"/>
              </a:cxn>
              <a:cxn ang="10800000">
                <a:pos x="wd2" y="hd2"/>
              </a:cxn>
              <a:cxn ang="16200000">
                <a:pos x="wd2" y="hd2"/>
              </a:cxn>
            </a:cxnLst>
            <a:rect l="0" t="0" r="r" b="b"/>
            <a:pathLst>
              <a:path w="21600" h="21600" extrusionOk="0">
                <a:moveTo>
                  <a:pt x="0" y="8250"/>
                </a:moveTo>
                <a:lnTo>
                  <a:pt x="8251" y="8251"/>
                </a:lnTo>
                <a:lnTo>
                  <a:pt x="10800" y="0"/>
                </a:lnTo>
                <a:lnTo>
                  <a:pt x="13349" y="8251"/>
                </a:lnTo>
                <a:lnTo>
                  <a:pt x="21600" y="8250"/>
                </a:lnTo>
                <a:lnTo>
                  <a:pt x="14925" y="13350"/>
                </a:lnTo>
                <a:lnTo>
                  <a:pt x="17475" y="21600"/>
                </a:lnTo>
                <a:lnTo>
                  <a:pt x="10800" y="16501"/>
                </a:lnTo>
                <a:lnTo>
                  <a:pt x="4125" y="21600"/>
                </a:lnTo>
                <a:lnTo>
                  <a:pt x="6675" y="13350"/>
                </a:lnTo>
                <a:close/>
              </a:path>
            </a:pathLst>
          </a:custGeom>
          <a:solidFill>
            <a:srgbClr val="FFFF00"/>
          </a:solidFill>
          <a:ln w="28440">
            <a:solidFill/>
            <a:miter/>
          </a:ln>
        </p:spPr>
        <p:txBody>
          <a:bodyPr lIns="0" tIns="0" rIns="0" bIns="0" anchor="ctr"/>
          <a:lstStyle/>
          <a:p>
            <a:pPr lvl="0">
              <a:defRPr>
                <a:latin typeface="Arial"/>
                <a:ea typeface="Arial"/>
                <a:cs typeface="Arial"/>
                <a:sym typeface="Arial"/>
              </a:defRPr>
            </a:pPr>
            <a:endParaRPr/>
          </a:p>
        </p:txBody>
      </p:sp>
      <p:grpSp>
        <p:nvGrpSpPr>
          <p:cNvPr id="189" name="Group 189"/>
          <p:cNvGrpSpPr/>
          <p:nvPr/>
        </p:nvGrpSpPr>
        <p:grpSpPr>
          <a:xfrm>
            <a:off x="7494587" y="969962"/>
            <a:ext cx="182563" cy="639763"/>
            <a:chOff x="0" y="0"/>
            <a:chExt cx="182562" cy="639762"/>
          </a:xfrm>
        </p:grpSpPr>
        <p:sp>
          <p:nvSpPr>
            <p:cNvPr id="187" name="Shape 187"/>
            <p:cNvSpPr/>
            <p:nvPr/>
          </p:nvSpPr>
          <p:spPr>
            <a:xfrm>
              <a:off x="0" y="0"/>
              <a:ext cx="182563" cy="639763"/>
            </a:xfrm>
            <a:prstGeom prst="roundRect">
              <a:avLst>
                <a:gd name="adj" fmla="val 875"/>
              </a:avLst>
            </a:prstGeom>
            <a:solidFill>
              <a:srgbClr val="94BD5E"/>
            </a:solidFill>
            <a:ln w="9525" cap="flat">
              <a:solidFill>
                <a:srgbClr val="808080"/>
              </a:solidFill>
              <a:prstDash val="solid"/>
              <a:round/>
            </a:ln>
            <a:effectLst/>
          </p:spPr>
          <p:txBody>
            <a:bodyPr wrap="square" lIns="0" tIns="0" rIns="0" bIns="0" numCol="1" anchor="ctr">
              <a:no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600">
                  <a:latin typeface="Arial"/>
                  <a:ea typeface="Arial"/>
                  <a:cs typeface="Arial"/>
                  <a:sym typeface="Arial"/>
                </a:defRPr>
              </a:pPr>
              <a:endParaRPr/>
            </a:p>
          </p:txBody>
        </p:sp>
        <p:sp>
          <p:nvSpPr>
            <p:cNvPr id="188" name="Shape 188"/>
            <p:cNvSpPr/>
            <p:nvPr/>
          </p:nvSpPr>
          <p:spPr>
            <a:xfrm>
              <a:off x="464" y="124766"/>
              <a:ext cx="181634" cy="3902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4999" tIns="44999" rIns="44999" bIns="44999" numCol="1"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T</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F</a:t>
              </a:r>
            </a:p>
          </p:txBody>
        </p:sp>
      </p:grpSp>
      <p:sp>
        <p:nvSpPr>
          <p:cNvPr id="190" name="Shape 190"/>
          <p:cNvSpPr/>
          <p:nvPr/>
        </p:nvSpPr>
        <p:spPr>
          <a:xfrm>
            <a:off x="0" y="6581775"/>
            <a:ext cx="4100116" cy="266415"/>
          </a:xfrm>
          <a:prstGeom prst="rect">
            <a:avLst/>
          </a:prstGeom>
          <a:ln w="12700">
            <a:miter lim="400000"/>
          </a:ln>
          <a:extLst>
            <a:ext uri="{C572A759-6A51-4108-AA02-DFA0A04FC94B}">
              <ma14:wrappingTextBoxFlag xmlns:ma14="http://schemas.microsoft.com/office/mac/drawingml/2011/main" val="1"/>
            </a:ext>
          </a:extLst>
        </p:spPr>
        <p:txBody>
          <a:bodyPr lIns="46799" tIns="46799" rIns="46799" bIns="46799">
            <a:spAutoFit/>
          </a:bodyPr>
          <a:lstStyle>
            <a:lvl1pPr marL="341312" indent="-339725">
              <a:spcBef>
                <a:spcPts val="300"/>
              </a:spcBef>
              <a:tabLst>
                <a:tab pos="901700" algn="l"/>
                <a:tab pos="1816100" algn="l"/>
                <a:tab pos="2730500" algn="l"/>
                <a:tab pos="3644900" algn="l"/>
                <a:tab pos="4559300" algn="l"/>
                <a:tab pos="5473700" algn="l"/>
                <a:tab pos="6388100" algn="l"/>
                <a:tab pos="7302500" algn="l"/>
                <a:tab pos="8216900" algn="l"/>
                <a:tab pos="9131300" algn="l"/>
                <a:tab pos="10045700" algn="l"/>
              </a:tabLst>
              <a:defRPr sz="1200">
                <a:latin typeface="Arial"/>
                <a:ea typeface="Arial"/>
                <a:cs typeface="Arial"/>
                <a:sym typeface="Arial"/>
              </a:defRPr>
            </a:lvl1pPr>
          </a:lstStyle>
          <a:p>
            <a:pPr lvl="0">
              <a:defRPr sz="1800"/>
            </a:pPr>
            <a:r>
              <a:rPr sz="1200"/>
              <a:t>Intel Vol 1 Sec 3.4.3.1 - page 3-21 - May 2012 manuals</a:t>
            </a:r>
          </a:p>
        </p:txBody>
      </p:sp>
      <p:sp>
        <p:nvSpPr>
          <p:cNvPr id="192" name="Shape 192"/>
          <p:cNvSpPr/>
          <p:nvPr/>
        </p:nvSpPr>
        <p:spPr>
          <a:xfrm>
            <a:off x="337632" y="435055"/>
            <a:ext cx="3076287" cy="435630"/>
          </a:xfrm>
          <a:prstGeom prst="rect">
            <a:avLst/>
          </a:prstGeom>
          <a:ln w="12700">
            <a:miter lim="400000"/>
          </a:ln>
          <a:extLst>
            <a:ext uri="{C572A759-6A51-4108-AA02-DFA0A04FC94B}">
              <ma14:wrappingTextBoxFlag xmlns:ma14="http://schemas.microsoft.com/office/mac/drawingml/2011/main" val="1"/>
            </a:ext>
          </a:extLst>
        </p:spPr>
        <p:txBody>
          <a:bodyPr wrap="none" lIns="44999" tIns="44999" rIns="44999" bIns="44999">
            <a:spAutoFit/>
          </a:bodyPr>
          <a:lstStyle>
            <a:lvl1pPr>
              <a:tabLst>
                <a:tab pos="914400" algn="l"/>
                <a:tab pos="1828800" algn="l"/>
                <a:tab pos="2743200" algn="l"/>
                <a:tab pos="3657600" algn="l"/>
                <a:tab pos="4572000" algn="l"/>
                <a:tab pos="5486400" algn="l"/>
                <a:tab pos="6400800" algn="l"/>
                <a:tab pos="7315200" algn="l"/>
                <a:tab pos="8229600" algn="l"/>
                <a:tab pos="9144000" algn="l"/>
                <a:tab pos="10058400" algn="l"/>
              </a:tabLst>
              <a:defRPr>
                <a:latin typeface="Arial"/>
                <a:ea typeface="Arial"/>
                <a:cs typeface="Arial"/>
                <a:sym typeface="Arial"/>
              </a:defRPr>
            </a:lvl1pPr>
          </a:lstStyle>
          <a:p>
            <a:pPr lvl="0">
              <a:defRPr sz="1800"/>
            </a:pPr>
            <a:r>
              <a:rPr sz="2400" dirty="0"/>
              <a:t>= Intermediate x86-64</a:t>
            </a:r>
          </a:p>
        </p:txBody>
      </p:sp>
      <p:sp>
        <p:nvSpPr>
          <p:cNvPr id="193" name="Shape 193"/>
          <p:cNvSpPr/>
          <p:nvPr/>
        </p:nvSpPr>
        <p:spPr>
          <a:xfrm>
            <a:off x="7824787" y="969962"/>
            <a:ext cx="182563" cy="639763"/>
          </a:xfrm>
          <a:prstGeom prst="roundRect">
            <a:avLst>
              <a:gd name="adj" fmla="val 875"/>
            </a:avLst>
          </a:prstGeom>
          <a:solidFill>
            <a:srgbClr val="CFE7F5"/>
          </a:solidFill>
          <a:ln>
            <a:solidFill>
              <a:srgbClr val="808080"/>
            </a:solidFill>
            <a:round/>
          </a:ln>
        </p:spPr>
        <p:txBody>
          <a:bodyPr lIns="0" tIns="0" rIns="0" bIns="0" anchor="ct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600">
                <a:latin typeface="Arial"/>
                <a:ea typeface="Arial"/>
                <a:cs typeface="Arial"/>
                <a:sym typeface="Arial"/>
              </a:defRPr>
            </a:pPr>
            <a:endParaRPr/>
          </a:p>
        </p:txBody>
      </p:sp>
      <p:sp>
        <p:nvSpPr>
          <p:cNvPr id="194" name="Shape 194"/>
          <p:cNvSpPr/>
          <p:nvPr/>
        </p:nvSpPr>
        <p:spPr>
          <a:xfrm>
            <a:off x="7825252" y="1094728"/>
            <a:ext cx="181634" cy="390231"/>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ctr">
            <a:spAutoFit/>
          </a:bodyPr>
          <a:lstStyle/>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Z</a:t>
            </a:r>
          </a:p>
          <a:p>
            <a:pPr lvl="0">
              <a:tabLst>
                <a:tab pos="914400" algn="l"/>
                <a:tab pos="1828800" algn="l"/>
                <a:tab pos="2743200" algn="l"/>
                <a:tab pos="3657600" algn="l"/>
                <a:tab pos="4572000" algn="l"/>
                <a:tab pos="5486400" algn="l"/>
                <a:tab pos="6400800" algn="l"/>
                <a:tab pos="7315200" algn="l"/>
                <a:tab pos="8229600" algn="l"/>
                <a:tab pos="9144000" algn="l"/>
                <a:tab pos="10058400" algn="l"/>
              </a:tabLst>
              <a:defRPr sz="1800"/>
            </a:pPr>
            <a:r>
              <a:rPr sz="1100">
                <a:latin typeface="Arial"/>
                <a:ea typeface="Arial"/>
                <a:cs typeface="Arial"/>
                <a:sym typeface="Arial"/>
              </a:rPr>
              <a:t>F</a:t>
            </a:r>
          </a:p>
        </p:txBody>
      </p:sp>
      <p:sp>
        <p:nvSpPr>
          <p:cNvPr id="47" name="Shape 156"/>
          <p:cNvSpPr/>
          <p:nvPr/>
        </p:nvSpPr>
        <p:spPr>
          <a:xfrm>
            <a:off x="47625" y="470854"/>
            <a:ext cx="182058" cy="371555"/>
          </a:xfrm>
          <a:prstGeom prst="roundRect">
            <a:avLst>
              <a:gd name="adj" fmla="val 875"/>
            </a:avLst>
          </a:prstGeom>
          <a:solidFill>
            <a:srgbClr val="93BD5E"/>
          </a:solidFill>
          <a:ln>
            <a:solidFill>
              <a:srgbClr val="808080"/>
            </a:solidFill>
            <a:round/>
          </a:ln>
        </p:spPr>
        <p:txBody>
          <a:bodyPr lIns="0" tIns="0" rIns="0" bIns="0" anchor="ctr"/>
          <a:lstStyle/>
          <a:p>
            <a:pPr lvl="0">
              <a:defRPr>
                <a:latin typeface="Arial"/>
                <a:ea typeface="Arial"/>
                <a:cs typeface="Arial"/>
                <a:sym typeface="Arial"/>
              </a:defRPr>
            </a:pPr>
            <a:endParaRPr/>
          </a:p>
        </p:txBody>
      </p:sp>
    </p:spTree>
    <p:extLst>
      <p:ext uri="{BB962C8B-B14F-4D97-AF65-F5344CB8AC3E}">
        <p14:creationId xmlns:p14="http://schemas.microsoft.com/office/powerpoint/2010/main" val="1637654944"/>
      </p:ext>
    </p:extLst>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Arial" pitchFamily="34" charset="0"/>
                <a:cs typeface="Arial" pitchFamily="34" charset="0"/>
              </a:rPr>
              <a:t>Port IO Assembly Examples</a:t>
            </a:r>
            <a:br>
              <a:rPr lang="en-US" dirty="0" smtClean="0">
                <a:latin typeface="Arial" pitchFamily="34" charset="0"/>
                <a:cs typeface="Arial" pitchFamily="34" charset="0"/>
              </a:rPr>
            </a:br>
            <a:r>
              <a:rPr lang="en-US" sz="1600" dirty="0" smtClean="0">
                <a:latin typeface="Arial" pitchFamily="34" charset="0"/>
                <a:cs typeface="Arial" pitchFamily="34" charset="0"/>
              </a:rPr>
              <a:t>(showing that you can either use an 8 bit immediate or a 16 bit register (dx) to specify port</a:t>
            </a:r>
            <a:br>
              <a:rPr lang="en-US" sz="1600" dirty="0" smtClean="0">
                <a:latin typeface="Arial" pitchFamily="34" charset="0"/>
                <a:cs typeface="Arial" pitchFamily="34" charset="0"/>
              </a:rPr>
            </a:br>
            <a:r>
              <a:rPr lang="en-US" sz="1600" dirty="0" smtClean="0">
                <a:latin typeface="Arial" pitchFamily="34" charset="0"/>
                <a:cs typeface="Arial" pitchFamily="34" charset="0"/>
              </a:rPr>
              <a:t>and 8 bit immediate or 8/16/32 bit registers (but only AL/AX/EAX) to specify the data being read/written)</a:t>
            </a:r>
            <a:endParaRPr lang="en-US" dirty="0"/>
          </a:p>
        </p:txBody>
      </p:sp>
      <p:sp>
        <p:nvSpPr>
          <p:cNvPr id="3" name="Content Placeholder 2"/>
          <p:cNvSpPr>
            <a:spLocks noGrp="1"/>
          </p:cNvSpPr>
          <p:nvPr>
            <p:ph idx="1"/>
          </p:nvPr>
        </p:nvSpPr>
        <p:spPr>
          <a:xfrm>
            <a:off x="0" y="1598476"/>
            <a:ext cx="2971800" cy="533400"/>
          </a:xfrm>
        </p:spPr>
        <p:txBody>
          <a:bodyPr>
            <a:normAutofit/>
          </a:bodyPr>
          <a:lstStyle/>
          <a:p>
            <a:pPr marL="0" indent="0">
              <a:buNone/>
            </a:pPr>
            <a:r>
              <a:rPr lang="en-US" sz="1800" dirty="0" smtClean="0">
                <a:latin typeface="Arial" pitchFamily="34" charset="0"/>
                <a:cs typeface="Arial" pitchFamily="34" charset="0"/>
              </a:rPr>
              <a:t>Read from port 0xB3:</a:t>
            </a:r>
          </a:p>
        </p:txBody>
      </p:sp>
      <p:sp>
        <p:nvSpPr>
          <p:cNvPr id="4" name="Content Placeholder 2"/>
          <p:cNvSpPr txBox="1">
            <a:spLocks/>
          </p:cNvSpPr>
          <p:nvPr/>
        </p:nvSpPr>
        <p:spPr>
          <a:xfrm>
            <a:off x="0" y="2362200"/>
            <a:ext cx="3291772"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solidFill>
                  <a:prstClr val="black"/>
                </a:solidFill>
                <a:latin typeface="Arial" pitchFamily="34" charset="0"/>
                <a:cs typeface="Arial" pitchFamily="34" charset="0"/>
              </a:rPr>
              <a:t>Write 0x1234 to port 0xB2:</a:t>
            </a:r>
          </a:p>
        </p:txBody>
      </p:sp>
      <p:sp>
        <p:nvSpPr>
          <p:cNvPr id="7" name="TextBox 6"/>
          <p:cNvSpPr txBox="1"/>
          <p:nvPr/>
        </p:nvSpPr>
        <p:spPr>
          <a:xfrm>
            <a:off x="3872709" y="2408875"/>
            <a:ext cx="1766092" cy="646331"/>
          </a:xfrm>
          <a:prstGeom prst="rect">
            <a:avLst/>
          </a:prstGeom>
          <a:noFill/>
          <a:ln>
            <a:solidFill>
              <a:schemeClr val="tx1"/>
            </a:solidFill>
          </a:ln>
        </p:spPr>
        <p:txBody>
          <a:bodyPr wrap="square" rtlCol="0">
            <a:spAutoFit/>
          </a:bodyPr>
          <a:lstStyle/>
          <a:p>
            <a:pPr defTabSz="914400"/>
            <a:r>
              <a:rPr lang="en-US" dirty="0" smtClean="0">
                <a:solidFill>
                  <a:prstClr val="black"/>
                </a:solidFill>
                <a:latin typeface="Calibri"/>
              </a:rPr>
              <a:t>MOV AX, 0x1234</a:t>
            </a:r>
          </a:p>
          <a:p>
            <a:pPr defTabSz="914400"/>
            <a:r>
              <a:rPr lang="en-US" dirty="0" smtClean="0">
                <a:solidFill>
                  <a:prstClr val="black"/>
                </a:solidFill>
                <a:latin typeface="Calibri"/>
              </a:rPr>
              <a:t>OUT 0xB2, AX</a:t>
            </a:r>
            <a:endParaRPr lang="en-US" dirty="0">
              <a:solidFill>
                <a:prstClr val="black"/>
              </a:solidFill>
              <a:latin typeface="Calibri"/>
            </a:endParaRPr>
          </a:p>
        </p:txBody>
      </p:sp>
      <p:sp>
        <p:nvSpPr>
          <p:cNvPr id="9" name="TextBox 8"/>
          <p:cNvSpPr txBox="1"/>
          <p:nvPr/>
        </p:nvSpPr>
        <p:spPr>
          <a:xfrm>
            <a:off x="5779136" y="2131876"/>
            <a:ext cx="1766116" cy="923330"/>
          </a:xfrm>
          <a:prstGeom prst="rect">
            <a:avLst/>
          </a:prstGeom>
          <a:noFill/>
          <a:ln>
            <a:solidFill>
              <a:schemeClr val="tx1"/>
            </a:solidFill>
          </a:ln>
        </p:spPr>
        <p:txBody>
          <a:bodyPr wrap="none" rtlCol="0">
            <a:spAutoFit/>
          </a:bodyPr>
          <a:lstStyle/>
          <a:p>
            <a:pPr defTabSz="914400"/>
            <a:r>
              <a:rPr lang="en-US" dirty="0" smtClean="0">
                <a:solidFill>
                  <a:prstClr val="black"/>
                </a:solidFill>
                <a:latin typeface="Calibri"/>
              </a:rPr>
              <a:t>MOV AX, 0x1234</a:t>
            </a:r>
          </a:p>
          <a:p>
            <a:pPr defTabSz="914400"/>
            <a:r>
              <a:rPr lang="en-US" dirty="0" smtClean="0">
                <a:solidFill>
                  <a:prstClr val="black"/>
                </a:solidFill>
                <a:latin typeface="Calibri"/>
              </a:rPr>
              <a:t>MOV DX, 0xB2</a:t>
            </a:r>
          </a:p>
          <a:p>
            <a:pPr defTabSz="914400"/>
            <a:r>
              <a:rPr lang="en-US" dirty="0" smtClean="0">
                <a:solidFill>
                  <a:prstClr val="black"/>
                </a:solidFill>
                <a:latin typeface="Calibri"/>
              </a:rPr>
              <a:t>OUT DX, AX</a:t>
            </a:r>
            <a:endParaRPr lang="en-US" dirty="0">
              <a:solidFill>
                <a:prstClr val="black"/>
              </a:solidFill>
              <a:latin typeface="Calibri"/>
            </a:endParaRPr>
          </a:p>
        </p:txBody>
      </p:sp>
      <p:sp>
        <p:nvSpPr>
          <p:cNvPr id="10" name="TextBox 9"/>
          <p:cNvSpPr txBox="1"/>
          <p:nvPr/>
        </p:nvSpPr>
        <p:spPr>
          <a:xfrm>
            <a:off x="3872708" y="3247072"/>
            <a:ext cx="1778218" cy="1200329"/>
          </a:xfrm>
          <a:prstGeom prst="rect">
            <a:avLst/>
          </a:prstGeom>
          <a:noFill/>
          <a:ln>
            <a:solidFill>
              <a:schemeClr val="tx1"/>
            </a:solidFill>
          </a:ln>
        </p:spPr>
        <p:txBody>
          <a:bodyPr wrap="square" rtlCol="0">
            <a:spAutoFit/>
          </a:bodyPr>
          <a:lstStyle/>
          <a:p>
            <a:pPr defTabSz="914400"/>
            <a:r>
              <a:rPr lang="en-US" dirty="0" smtClean="0">
                <a:solidFill>
                  <a:prstClr val="black"/>
                </a:solidFill>
                <a:latin typeface="Calibri"/>
              </a:rPr>
              <a:t>MOV DX, 0x70</a:t>
            </a:r>
          </a:p>
          <a:p>
            <a:pPr defTabSz="914400"/>
            <a:r>
              <a:rPr lang="en-US" dirty="0" smtClean="0">
                <a:solidFill>
                  <a:prstClr val="black"/>
                </a:solidFill>
                <a:latin typeface="Calibri"/>
              </a:rPr>
              <a:t>OUT DX, 0x05</a:t>
            </a:r>
          </a:p>
          <a:p>
            <a:pPr defTabSz="914400"/>
            <a:r>
              <a:rPr lang="en-US" dirty="0" smtClean="0">
                <a:solidFill>
                  <a:prstClr val="black"/>
                </a:solidFill>
                <a:latin typeface="Calibri"/>
              </a:rPr>
              <a:t>MOV DX, 0x71</a:t>
            </a:r>
          </a:p>
          <a:p>
            <a:pPr defTabSz="914400"/>
            <a:r>
              <a:rPr lang="en-US" dirty="0" smtClean="0">
                <a:solidFill>
                  <a:prstClr val="black"/>
                </a:solidFill>
                <a:latin typeface="Calibri"/>
              </a:rPr>
              <a:t>IN EAX, DX</a:t>
            </a:r>
            <a:endParaRPr lang="en-US" dirty="0">
              <a:solidFill>
                <a:prstClr val="black"/>
              </a:solidFill>
              <a:latin typeface="Calibri"/>
            </a:endParaRPr>
          </a:p>
        </p:txBody>
      </p:sp>
      <p:sp>
        <p:nvSpPr>
          <p:cNvPr id="11" name="TextBox 10"/>
          <p:cNvSpPr txBox="1"/>
          <p:nvPr/>
        </p:nvSpPr>
        <p:spPr>
          <a:xfrm>
            <a:off x="3886200" y="1616630"/>
            <a:ext cx="1246175" cy="369332"/>
          </a:xfrm>
          <a:prstGeom prst="rect">
            <a:avLst/>
          </a:prstGeom>
          <a:noFill/>
          <a:ln>
            <a:solidFill>
              <a:schemeClr val="tx1"/>
            </a:solidFill>
          </a:ln>
        </p:spPr>
        <p:txBody>
          <a:bodyPr wrap="none" rtlCol="0">
            <a:spAutoFit/>
          </a:bodyPr>
          <a:lstStyle/>
          <a:p>
            <a:pPr defTabSz="914400"/>
            <a:r>
              <a:rPr lang="en-US" dirty="0" smtClean="0">
                <a:solidFill>
                  <a:prstClr val="black"/>
                </a:solidFill>
                <a:latin typeface="Calibri"/>
              </a:rPr>
              <a:t>IN AL, 0xB3</a:t>
            </a:r>
            <a:endParaRPr lang="en-US" dirty="0">
              <a:solidFill>
                <a:prstClr val="black"/>
              </a:solidFill>
              <a:latin typeface="Calibri"/>
            </a:endParaRPr>
          </a:p>
        </p:txBody>
      </p:sp>
      <p:sp>
        <p:nvSpPr>
          <p:cNvPr id="13" name="Content Placeholder 2"/>
          <p:cNvSpPr txBox="1">
            <a:spLocks/>
          </p:cNvSpPr>
          <p:nvPr/>
        </p:nvSpPr>
        <p:spPr>
          <a:xfrm>
            <a:off x="0" y="3200400"/>
            <a:ext cx="43434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solidFill>
                  <a:prstClr val="black"/>
                </a:solidFill>
                <a:latin typeface="Arial" pitchFamily="34" charset="0"/>
                <a:cs typeface="Arial" pitchFamily="34" charset="0"/>
              </a:rPr>
              <a:t>Index/Data pair read offset 0x05:</a:t>
            </a:r>
          </a:p>
        </p:txBody>
      </p:sp>
      <p:sp>
        <p:nvSpPr>
          <p:cNvPr id="14" name="TextBox 13"/>
          <p:cNvSpPr txBox="1"/>
          <p:nvPr/>
        </p:nvSpPr>
        <p:spPr>
          <a:xfrm>
            <a:off x="5786575" y="3247072"/>
            <a:ext cx="1736051" cy="1477328"/>
          </a:xfrm>
          <a:prstGeom prst="rect">
            <a:avLst/>
          </a:prstGeom>
          <a:noFill/>
          <a:ln>
            <a:solidFill>
              <a:schemeClr val="tx1"/>
            </a:solidFill>
          </a:ln>
        </p:spPr>
        <p:txBody>
          <a:bodyPr wrap="square" rtlCol="0">
            <a:spAutoFit/>
          </a:bodyPr>
          <a:lstStyle/>
          <a:p>
            <a:pPr defTabSz="914400"/>
            <a:r>
              <a:rPr lang="en-US" dirty="0" smtClean="0">
                <a:solidFill>
                  <a:prstClr val="black"/>
                </a:solidFill>
                <a:latin typeface="Calibri"/>
              </a:rPr>
              <a:t>MOV AL, 0x05</a:t>
            </a:r>
          </a:p>
          <a:p>
            <a:pPr defTabSz="914400"/>
            <a:r>
              <a:rPr lang="en-US" dirty="0" smtClean="0">
                <a:solidFill>
                  <a:prstClr val="black"/>
                </a:solidFill>
                <a:latin typeface="Calibri"/>
              </a:rPr>
              <a:t>MOV DX, 0x70</a:t>
            </a:r>
          </a:p>
          <a:p>
            <a:pPr defTabSz="914400"/>
            <a:r>
              <a:rPr lang="en-US" dirty="0" smtClean="0">
                <a:solidFill>
                  <a:prstClr val="black"/>
                </a:solidFill>
                <a:latin typeface="Calibri"/>
              </a:rPr>
              <a:t>OUT DX, AL</a:t>
            </a:r>
          </a:p>
          <a:p>
            <a:pPr defTabSz="914400"/>
            <a:r>
              <a:rPr lang="en-US" dirty="0" smtClean="0">
                <a:solidFill>
                  <a:prstClr val="black"/>
                </a:solidFill>
                <a:latin typeface="Calibri"/>
              </a:rPr>
              <a:t>MOV DX, 0x71</a:t>
            </a:r>
          </a:p>
          <a:p>
            <a:pPr defTabSz="914400"/>
            <a:r>
              <a:rPr lang="en-US" dirty="0" smtClean="0">
                <a:solidFill>
                  <a:prstClr val="black"/>
                </a:solidFill>
                <a:latin typeface="Calibri"/>
              </a:rPr>
              <a:t>IN EAX, DX</a:t>
            </a:r>
            <a:endParaRPr lang="en-US" dirty="0">
              <a:solidFill>
                <a:prstClr val="black"/>
              </a:solidFill>
              <a:latin typeface="Calibri"/>
            </a:endParaRPr>
          </a:p>
        </p:txBody>
      </p:sp>
      <p:sp>
        <p:nvSpPr>
          <p:cNvPr id="16" name="Content Placeholder 2"/>
          <p:cNvSpPr txBox="1">
            <a:spLocks/>
          </p:cNvSpPr>
          <p:nvPr/>
        </p:nvSpPr>
        <p:spPr>
          <a:xfrm>
            <a:off x="-6626" y="4876800"/>
            <a:ext cx="43434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solidFill>
                  <a:prstClr val="black"/>
                </a:solidFill>
                <a:latin typeface="Arial" pitchFamily="34" charset="0"/>
                <a:cs typeface="Arial" pitchFamily="34" charset="0"/>
              </a:rPr>
              <a:t>Index/Data pair write to offset 0x05:</a:t>
            </a:r>
          </a:p>
        </p:txBody>
      </p:sp>
      <p:sp>
        <p:nvSpPr>
          <p:cNvPr id="17" name="TextBox 16"/>
          <p:cNvSpPr txBox="1"/>
          <p:nvPr/>
        </p:nvSpPr>
        <p:spPr>
          <a:xfrm>
            <a:off x="5779136" y="4947884"/>
            <a:ext cx="1743491" cy="1754327"/>
          </a:xfrm>
          <a:prstGeom prst="rect">
            <a:avLst/>
          </a:prstGeom>
          <a:noFill/>
          <a:ln>
            <a:solidFill>
              <a:schemeClr val="tx1"/>
            </a:solidFill>
          </a:ln>
        </p:spPr>
        <p:txBody>
          <a:bodyPr wrap="square" rtlCol="0">
            <a:spAutoFit/>
          </a:bodyPr>
          <a:lstStyle/>
          <a:p>
            <a:pPr defTabSz="914400"/>
            <a:r>
              <a:rPr lang="en-US" dirty="0" smtClean="0">
                <a:solidFill>
                  <a:prstClr val="black"/>
                </a:solidFill>
                <a:latin typeface="Calibri"/>
              </a:rPr>
              <a:t>MOV AL, 0x05</a:t>
            </a:r>
          </a:p>
          <a:p>
            <a:pPr defTabSz="914400"/>
            <a:r>
              <a:rPr lang="en-US" dirty="0" smtClean="0">
                <a:solidFill>
                  <a:prstClr val="black"/>
                </a:solidFill>
                <a:latin typeface="Calibri"/>
              </a:rPr>
              <a:t>MOV DX, 0x70</a:t>
            </a:r>
          </a:p>
          <a:p>
            <a:pPr defTabSz="914400"/>
            <a:r>
              <a:rPr lang="en-US" dirty="0" smtClean="0">
                <a:solidFill>
                  <a:prstClr val="black"/>
                </a:solidFill>
                <a:latin typeface="Calibri"/>
              </a:rPr>
              <a:t>OUT DX, AL</a:t>
            </a:r>
          </a:p>
          <a:p>
            <a:pPr defTabSz="914400"/>
            <a:r>
              <a:rPr lang="en-US" dirty="0" smtClean="0">
                <a:solidFill>
                  <a:prstClr val="black"/>
                </a:solidFill>
                <a:latin typeface="Calibri"/>
              </a:rPr>
              <a:t>MOV DX, 0x71</a:t>
            </a:r>
          </a:p>
          <a:p>
            <a:pPr defTabSz="914400"/>
            <a:r>
              <a:rPr lang="en-US" dirty="0" smtClean="0">
                <a:solidFill>
                  <a:prstClr val="black"/>
                </a:solidFill>
                <a:latin typeface="Calibri"/>
              </a:rPr>
              <a:t>MOV </a:t>
            </a:r>
            <a:r>
              <a:rPr lang="en-US" dirty="0">
                <a:solidFill>
                  <a:prstClr val="black"/>
                </a:solidFill>
                <a:latin typeface="Calibri"/>
              </a:rPr>
              <a:t>E</a:t>
            </a:r>
            <a:r>
              <a:rPr lang="en-US" dirty="0" smtClean="0">
                <a:solidFill>
                  <a:prstClr val="black"/>
                </a:solidFill>
                <a:latin typeface="Calibri"/>
              </a:rPr>
              <a:t>AX, 0x10</a:t>
            </a:r>
          </a:p>
          <a:p>
            <a:pPr defTabSz="914400"/>
            <a:r>
              <a:rPr lang="en-US" dirty="0">
                <a:solidFill>
                  <a:prstClr val="black"/>
                </a:solidFill>
                <a:latin typeface="Calibri"/>
              </a:rPr>
              <a:t>OUT DX, </a:t>
            </a:r>
            <a:r>
              <a:rPr lang="en-US" dirty="0" smtClean="0">
                <a:solidFill>
                  <a:prstClr val="black"/>
                </a:solidFill>
                <a:latin typeface="Calibri"/>
              </a:rPr>
              <a:t>EAX</a:t>
            </a:r>
            <a:endParaRPr lang="en-US" dirty="0">
              <a:solidFill>
                <a:prstClr val="black"/>
              </a:solidFill>
              <a:latin typeface="Calibri"/>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23</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278709729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071"/>
            <a:ext cx="8229600" cy="1143000"/>
          </a:xfrm>
        </p:spPr>
        <p:txBody>
          <a:bodyPr/>
          <a:lstStyle/>
          <a:p>
            <a:r>
              <a:rPr lang="en-US" dirty="0" smtClean="0">
                <a:latin typeface="Arial" pitchFamily="34" charset="0"/>
                <a:cs typeface="Arial" pitchFamily="34" charset="0"/>
              </a:rPr>
              <a:t>Port IO</a:t>
            </a:r>
            <a:endParaRPr lang="en-US" dirty="0"/>
          </a:p>
        </p:txBody>
      </p:sp>
      <p:sp>
        <p:nvSpPr>
          <p:cNvPr id="17" name="Rectangle 16"/>
          <p:cNvSpPr/>
          <p:nvPr/>
        </p:nvSpPr>
        <p:spPr>
          <a:xfrm>
            <a:off x="6172200" y="1238071"/>
            <a:ext cx="1981200" cy="14289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4" name="Rounded Rectangle 3"/>
          <p:cNvSpPr/>
          <p:nvPr/>
        </p:nvSpPr>
        <p:spPr>
          <a:xfrm>
            <a:off x="990600" y="1381160"/>
            <a:ext cx="1676400" cy="1133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latin typeface="Calibri"/>
              </a:rPr>
              <a:t>CPU</a:t>
            </a:r>
            <a:endParaRPr lang="en-US" dirty="0">
              <a:solidFill>
                <a:prstClr val="white"/>
              </a:solidFill>
              <a:latin typeface="Calibri"/>
            </a:endParaRPr>
          </a:p>
        </p:txBody>
      </p:sp>
      <p:sp>
        <p:nvSpPr>
          <p:cNvPr id="5" name="Right Arrow 4"/>
          <p:cNvSpPr/>
          <p:nvPr/>
        </p:nvSpPr>
        <p:spPr>
          <a:xfrm>
            <a:off x="2769705" y="1704925"/>
            <a:ext cx="3352800" cy="4846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3" name="TextBox 12"/>
          <p:cNvSpPr txBox="1"/>
          <p:nvPr/>
        </p:nvSpPr>
        <p:spPr>
          <a:xfrm>
            <a:off x="3567219" y="1219200"/>
            <a:ext cx="1846930" cy="1200329"/>
          </a:xfrm>
          <a:prstGeom prst="rect">
            <a:avLst/>
          </a:prstGeom>
          <a:noFill/>
          <a:ln>
            <a:solidFill>
              <a:schemeClr val="tx1"/>
            </a:solidFill>
          </a:ln>
        </p:spPr>
        <p:txBody>
          <a:bodyPr wrap="none" rtlCol="0">
            <a:spAutoFit/>
          </a:bodyPr>
          <a:lstStyle/>
          <a:p>
            <a:pPr defTabSz="914400"/>
            <a:endParaRPr lang="en-US" dirty="0" smtClean="0">
              <a:solidFill>
                <a:prstClr val="black"/>
              </a:solidFill>
              <a:latin typeface="Courier New" panose="02070309020205020404" pitchFamily="49" charset="0"/>
              <a:cs typeface="Courier New" panose="02070309020205020404" pitchFamily="49" charset="0"/>
            </a:endParaRPr>
          </a:p>
          <a:p>
            <a:pPr defTabSz="914400"/>
            <a:r>
              <a:rPr lang="en-US" dirty="0" smtClean="0">
                <a:solidFill>
                  <a:prstClr val="black"/>
                </a:solidFill>
                <a:latin typeface="Courier New" panose="02070309020205020404" pitchFamily="49" charset="0"/>
                <a:cs typeface="Courier New" panose="02070309020205020404" pitchFamily="49" charset="0"/>
              </a:rPr>
              <a:t>MOV DX, PORT</a:t>
            </a:r>
          </a:p>
          <a:p>
            <a:pPr defTabSz="914400"/>
            <a:r>
              <a:rPr lang="en-US" dirty="0" smtClean="0">
                <a:solidFill>
                  <a:prstClr val="black"/>
                </a:solidFill>
                <a:latin typeface="Courier New" panose="02070309020205020404" pitchFamily="49" charset="0"/>
                <a:cs typeface="Courier New" panose="02070309020205020404" pitchFamily="49" charset="0"/>
              </a:rPr>
              <a:t>OUT DX, IMM8</a:t>
            </a:r>
          </a:p>
          <a:p>
            <a:pPr defTabSz="914400"/>
            <a:endParaRPr lang="en-US" dirty="0" smtClean="0">
              <a:solidFill>
                <a:prstClr val="black"/>
              </a:solidFill>
              <a:latin typeface="Courier New" panose="02070309020205020404" pitchFamily="49" charset="0"/>
              <a:cs typeface="Courier New" panose="02070309020205020404" pitchFamily="49" charset="0"/>
            </a:endParaRPr>
          </a:p>
        </p:txBody>
      </p:sp>
      <p:sp>
        <p:nvSpPr>
          <p:cNvPr id="14" name="Content Placeholder 2"/>
          <p:cNvSpPr txBox="1">
            <a:spLocks/>
          </p:cNvSpPr>
          <p:nvPr/>
        </p:nvSpPr>
        <p:spPr>
          <a:xfrm>
            <a:off x="609600" y="4419600"/>
            <a:ext cx="8229600" cy="2286000"/>
          </a:xfrm>
          <a:prstGeom prst="rect">
            <a:avLst/>
          </a:prstGeom>
        </p:spPr>
        <p:txBody>
          <a:bodyPr vert="horz" lIns="91440" tIns="45720" rIns="91440" bIns="45720" rtlCol="0">
            <a:normAutofit lnSpcReduction="10000"/>
          </a:bodyPr>
          <a:lstStyle/>
          <a:p>
            <a:pPr marL="342900" indent="-342900" defTabSz="914400">
              <a:spcBef>
                <a:spcPct val="20000"/>
              </a:spcBef>
              <a:buFont typeface="Arial" pitchFamily="34" charset="0"/>
              <a:buChar char="•"/>
              <a:defRPr/>
            </a:pPr>
            <a:r>
              <a:rPr lang="en-US" sz="2400" dirty="0" smtClean="0">
                <a:solidFill>
                  <a:prstClr val="black"/>
                </a:solidFill>
                <a:latin typeface="Arial" pitchFamily="34" charset="0"/>
                <a:cs typeface="Arial" pitchFamily="34" charset="0"/>
              </a:rPr>
              <a:t>IMM8 (one byte constant) could be a command or data – that’s up to the interpretation by the device</a:t>
            </a:r>
          </a:p>
          <a:p>
            <a:pPr marL="342900" indent="-342900" defTabSz="914400">
              <a:spcBef>
                <a:spcPct val="20000"/>
              </a:spcBef>
              <a:buFont typeface="Arial" pitchFamily="34" charset="0"/>
              <a:buChar char="•"/>
              <a:defRPr/>
            </a:pPr>
            <a:r>
              <a:rPr lang="en-US" sz="2400" dirty="0" smtClean="0">
                <a:solidFill>
                  <a:prstClr val="black"/>
                </a:solidFill>
                <a:latin typeface="Arial" pitchFamily="34" charset="0"/>
                <a:cs typeface="Arial" pitchFamily="34" charset="0"/>
              </a:rPr>
              <a:t>It is not necessarily known what the black box on the end of a port does</a:t>
            </a:r>
          </a:p>
          <a:p>
            <a:pPr marL="342900" indent="-342900" defTabSz="914400">
              <a:spcBef>
                <a:spcPct val="20000"/>
              </a:spcBef>
              <a:buFont typeface="Arial" pitchFamily="34" charset="0"/>
              <a:buChar char="•"/>
              <a:defRPr/>
            </a:pPr>
            <a:r>
              <a:rPr lang="en-US" sz="2400" dirty="0" smtClean="0">
                <a:solidFill>
                  <a:prstClr val="black"/>
                </a:solidFill>
                <a:latin typeface="Arial" pitchFamily="34" charset="0"/>
                <a:cs typeface="Arial" pitchFamily="34" charset="0"/>
              </a:rPr>
              <a:t>Check your Controller Hub datasheet and/or the LPC decode registers (might offer clues)</a:t>
            </a:r>
          </a:p>
        </p:txBody>
      </p:sp>
      <p:sp>
        <p:nvSpPr>
          <p:cNvPr id="9" name="Rectangle 8"/>
          <p:cNvSpPr/>
          <p:nvPr/>
        </p:nvSpPr>
        <p:spPr>
          <a:xfrm>
            <a:off x="6172200" y="2876550"/>
            <a:ext cx="1981200" cy="124244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11" name="Rounded Rectangle 10"/>
          <p:cNvSpPr/>
          <p:nvPr/>
        </p:nvSpPr>
        <p:spPr>
          <a:xfrm>
            <a:off x="990600" y="2991678"/>
            <a:ext cx="1676400" cy="10472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latin typeface="Calibri"/>
              </a:rPr>
              <a:t>CPU</a:t>
            </a:r>
            <a:endParaRPr lang="en-US" dirty="0">
              <a:solidFill>
                <a:prstClr val="white"/>
              </a:solidFill>
              <a:latin typeface="Calibri"/>
            </a:endParaRPr>
          </a:p>
        </p:txBody>
      </p:sp>
      <p:sp>
        <p:nvSpPr>
          <p:cNvPr id="12" name="Right Arrow 11"/>
          <p:cNvSpPr/>
          <p:nvPr/>
        </p:nvSpPr>
        <p:spPr>
          <a:xfrm flipH="1">
            <a:off x="2743200" y="3253359"/>
            <a:ext cx="3352800" cy="4846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5" name="TextBox 14"/>
          <p:cNvSpPr txBox="1"/>
          <p:nvPr/>
        </p:nvSpPr>
        <p:spPr>
          <a:xfrm>
            <a:off x="3567219" y="2769526"/>
            <a:ext cx="1846930" cy="1200329"/>
          </a:xfrm>
          <a:prstGeom prst="rect">
            <a:avLst/>
          </a:prstGeom>
          <a:noFill/>
          <a:ln>
            <a:solidFill>
              <a:schemeClr val="tx1"/>
            </a:solidFill>
          </a:ln>
        </p:spPr>
        <p:txBody>
          <a:bodyPr wrap="none" rtlCol="0">
            <a:spAutoFit/>
          </a:bodyPr>
          <a:lstStyle/>
          <a:p>
            <a:pPr defTabSz="914400"/>
            <a:endParaRPr lang="en-US" dirty="0" smtClean="0">
              <a:solidFill>
                <a:prstClr val="black"/>
              </a:solidFill>
              <a:latin typeface="Courier New" panose="02070309020205020404" pitchFamily="49" charset="0"/>
              <a:cs typeface="Courier New" panose="02070309020205020404" pitchFamily="49" charset="0"/>
            </a:endParaRPr>
          </a:p>
          <a:p>
            <a:pPr defTabSz="914400"/>
            <a:r>
              <a:rPr lang="en-US" dirty="0" smtClean="0">
                <a:solidFill>
                  <a:prstClr val="black"/>
                </a:solidFill>
                <a:latin typeface="Courier New" panose="02070309020205020404" pitchFamily="49" charset="0"/>
                <a:cs typeface="Courier New" panose="02070309020205020404" pitchFamily="49" charset="0"/>
              </a:rPr>
              <a:t>MOV DX, PORT</a:t>
            </a:r>
          </a:p>
          <a:p>
            <a:pPr defTabSz="914400"/>
            <a:r>
              <a:rPr lang="en-US" dirty="0" smtClean="0">
                <a:solidFill>
                  <a:prstClr val="black"/>
                </a:solidFill>
                <a:latin typeface="Courier New" panose="02070309020205020404" pitchFamily="49" charset="0"/>
                <a:cs typeface="Courier New" panose="02070309020205020404" pitchFamily="49" charset="0"/>
              </a:rPr>
              <a:t>IN AX</a:t>
            </a:r>
            <a:r>
              <a:rPr lang="en-US" smtClean="0">
                <a:solidFill>
                  <a:prstClr val="black"/>
                </a:solidFill>
                <a:latin typeface="Courier New" panose="02070309020205020404" pitchFamily="49" charset="0"/>
                <a:cs typeface="Courier New" panose="02070309020205020404" pitchFamily="49" charset="0"/>
              </a:rPr>
              <a:t>, DX</a:t>
            </a:r>
            <a:endParaRPr lang="en-US" dirty="0" smtClean="0">
              <a:solidFill>
                <a:prstClr val="black"/>
              </a:solidFill>
              <a:latin typeface="Courier New" panose="02070309020205020404" pitchFamily="49" charset="0"/>
              <a:cs typeface="Courier New" panose="02070309020205020404" pitchFamily="49" charset="0"/>
            </a:endParaRPr>
          </a:p>
          <a:p>
            <a:pPr defTabSz="914400"/>
            <a:endParaRPr lang="en-US" dirty="0" smtClean="0">
              <a:solidFill>
                <a:prstClr val="black"/>
              </a:solidFill>
              <a:latin typeface="Courier New" panose="02070309020205020404" pitchFamily="49" charset="0"/>
              <a:cs typeface="Courier New" panose="02070309020205020404" pitchFamily="49" charset="0"/>
            </a:endParaRPr>
          </a:p>
        </p:txBody>
      </p:sp>
      <p:sp>
        <p:nvSpPr>
          <p:cNvPr id="16" name="TextBox 15"/>
          <p:cNvSpPr txBox="1"/>
          <p:nvPr/>
        </p:nvSpPr>
        <p:spPr>
          <a:xfrm>
            <a:off x="6627877" y="1767869"/>
            <a:ext cx="1069845" cy="369332"/>
          </a:xfrm>
          <a:prstGeom prst="rect">
            <a:avLst/>
          </a:prstGeom>
          <a:noFill/>
        </p:spPr>
        <p:txBody>
          <a:bodyPr wrap="none" rtlCol="0">
            <a:spAutoFit/>
          </a:bodyPr>
          <a:lstStyle/>
          <a:p>
            <a:pPr defTabSz="914400"/>
            <a:r>
              <a:rPr lang="en-US" dirty="0" smtClean="0">
                <a:solidFill>
                  <a:srgbClr val="FFFF00"/>
                </a:solidFill>
                <a:latin typeface="Calibri"/>
              </a:rPr>
              <a:t>Black Box</a:t>
            </a:r>
          </a:p>
        </p:txBody>
      </p:sp>
      <p:sp>
        <p:nvSpPr>
          <p:cNvPr id="18" name="TextBox 17"/>
          <p:cNvSpPr txBox="1"/>
          <p:nvPr/>
        </p:nvSpPr>
        <p:spPr>
          <a:xfrm>
            <a:off x="6627877" y="3311009"/>
            <a:ext cx="1069845" cy="369332"/>
          </a:xfrm>
          <a:prstGeom prst="rect">
            <a:avLst/>
          </a:prstGeom>
          <a:noFill/>
        </p:spPr>
        <p:txBody>
          <a:bodyPr wrap="none" rtlCol="0">
            <a:spAutoFit/>
          </a:bodyPr>
          <a:lstStyle/>
          <a:p>
            <a:pPr defTabSz="914400"/>
            <a:r>
              <a:rPr lang="en-US" dirty="0" smtClean="0">
                <a:solidFill>
                  <a:srgbClr val="FFFF00"/>
                </a:solidFill>
                <a:latin typeface="Calibri"/>
              </a:rPr>
              <a:t>Black Box</a:t>
            </a: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24</a:t>
            </a:fld>
            <a:endParaRPr lang="en-US">
              <a:solidFill>
                <a:prstClr val="black">
                  <a:tint val="75000"/>
                </a:prstClr>
              </a:solidFill>
              <a:latin typeface="Calibri"/>
            </a:endParaRPr>
          </a:p>
        </p:txBody>
      </p:sp>
    </p:spTree>
    <p:extLst>
      <p:ext uri="{BB962C8B-B14F-4D97-AF65-F5344CB8AC3E}">
        <p14:creationId xmlns:p14="http://schemas.microsoft.com/office/powerpoint/2010/main" val="250926275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ight Arrow 27"/>
          <p:cNvSpPr/>
          <p:nvPr/>
        </p:nvSpPr>
        <p:spPr>
          <a:xfrm>
            <a:off x="2769705" y="2571209"/>
            <a:ext cx="3326296" cy="4846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2" name="Title 1"/>
          <p:cNvSpPr>
            <a:spLocks noGrp="1"/>
          </p:cNvSpPr>
          <p:nvPr>
            <p:ph type="title"/>
          </p:nvPr>
        </p:nvSpPr>
        <p:spPr>
          <a:xfrm>
            <a:off x="457200" y="95071"/>
            <a:ext cx="8229600" cy="1143000"/>
          </a:xfrm>
        </p:spPr>
        <p:txBody>
          <a:bodyPr/>
          <a:lstStyle/>
          <a:p>
            <a:r>
              <a:rPr lang="en-US" dirty="0" smtClean="0">
                <a:latin typeface="Arial" pitchFamily="34" charset="0"/>
                <a:cs typeface="Arial" pitchFamily="34" charset="0"/>
              </a:rPr>
              <a:t>Port IO Index/Data Pair</a:t>
            </a:r>
            <a:endParaRPr lang="en-US" dirty="0"/>
          </a:p>
        </p:txBody>
      </p:sp>
      <p:sp>
        <p:nvSpPr>
          <p:cNvPr id="17" name="Rectangle 16"/>
          <p:cNvSpPr/>
          <p:nvPr/>
        </p:nvSpPr>
        <p:spPr>
          <a:xfrm>
            <a:off x="6172200" y="1609132"/>
            <a:ext cx="1981200" cy="17436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21" name="TextBox 20"/>
          <p:cNvSpPr txBox="1"/>
          <p:nvPr/>
        </p:nvSpPr>
        <p:spPr>
          <a:xfrm>
            <a:off x="6704077" y="1752600"/>
            <a:ext cx="1069845" cy="369332"/>
          </a:xfrm>
          <a:prstGeom prst="rect">
            <a:avLst/>
          </a:prstGeom>
          <a:noFill/>
        </p:spPr>
        <p:txBody>
          <a:bodyPr wrap="none" rtlCol="0">
            <a:spAutoFit/>
          </a:bodyPr>
          <a:lstStyle/>
          <a:p>
            <a:pPr defTabSz="914400"/>
            <a:r>
              <a:rPr lang="en-US" dirty="0" smtClean="0">
                <a:solidFill>
                  <a:srgbClr val="FFFF00"/>
                </a:solidFill>
                <a:latin typeface="Calibri"/>
              </a:rPr>
              <a:t>Black Box</a:t>
            </a:r>
          </a:p>
        </p:txBody>
      </p:sp>
      <p:sp>
        <p:nvSpPr>
          <p:cNvPr id="4" name="Rounded Rectangle 3"/>
          <p:cNvSpPr/>
          <p:nvPr/>
        </p:nvSpPr>
        <p:spPr>
          <a:xfrm>
            <a:off x="990600" y="1817475"/>
            <a:ext cx="1676400" cy="15144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dirty="0" smtClean="0">
                <a:solidFill>
                  <a:prstClr val="white"/>
                </a:solidFill>
                <a:latin typeface="Calibri"/>
              </a:rPr>
              <a:t>CPU</a:t>
            </a:r>
            <a:endParaRPr lang="en-US" dirty="0">
              <a:solidFill>
                <a:prstClr val="white"/>
              </a:solidFill>
              <a:latin typeface="Calibri"/>
            </a:endParaRPr>
          </a:p>
        </p:txBody>
      </p:sp>
      <p:sp>
        <p:nvSpPr>
          <p:cNvPr id="14" name="Content Placeholder 2"/>
          <p:cNvSpPr txBox="1">
            <a:spLocks/>
          </p:cNvSpPr>
          <p:nvPr/>
        </p:nvSpPr>
        <p:spPr>
          <a:xfrm>
            <a:off x="609600" y="4038600"/>
            <a:ext cx="8229600" cy="2667000"/>
          </a:xfrm>
          <a:prstGeom prst="rect">
            <a:avLst/>
          </a:prstGeom>
        </p:spPr>
        <p:txBody>
          <a:bodyPr vert="horz" lIns="91440" tIns="45720" rIns="91440" bIns="45720" rtlCol="0">
            <a:normAutofit fontScale="85000" lnSpcReduction="10000"/>
          </a:bodyPr>
          <a:lstStyle/>
          <a:p>
            <a:pPr marL="342900" indent="-342900" defTabSz="914400">
              <a:spcBef>
                <a:spcPct val="20000"/>
              </a:spcBef>
              <a:buFont typeface="Arial" pitchFamily="34" charset="0"/>
              <a:buChar char="•"/>
              <a:defRPr/>
            </a:pPr>
            <a:r>
              <a:rPr lang="en-US" sz="2400" dirty="0" smtClean="0">
                <a:solidFill>
                  <a:prstClr val="black"/>
                </a:solidFill>
                <a:latin typeface="Arial" pitchFamily="34" charset="0"/>
                <a:cs typeface="Arial" pitchFamily="34" charset="0"/>
              </a:rPr>
              <a:t>Some devices use an index/data pair for IO</a:t>
            </a:r>
          </a:p>
          <a:p>
            <a:pPr marL="342900" indent="-342900" defTabSz="914400">
              <a:spcBef>
                <a:spcPct val="20000"/>
              </a:spcBef>
              <a:buFont typeface="Arial" pitchFamily="34" charset="0"/>
              <a:buChar char="•"/>
              <a:defRPr/>
            </a:pPr>
            <a:r>
              <a:rPr lang="en-US" sz="2400" dirty="0" smtClean="0">
                <a:solidFill>
                  <a:prstClr val="black"/>
                </a:solidFill>
                <a:latin typeface="Arial" pitchFamily="34" charset="0"/>
                <a:cs typeface="Arial" pitchFamily="34" charset="0"/>
              </a:rPr>
              <a:t>An offset is written to the index port</a:t>
            </a:r>
          </a:p>
          <a:p>
            <a:pPr marL="342900" indent="-342900" defTabSz="914400">
              <a:spcBef>
                <a:spcPct val="20000"/>
              </a:spcBef>
              <a:buFont typeface="Arial" pitchFamily="34" charset="0"/>
              <a:buChar char="•"/>
              <a:defRPr/>
            </a:pPr>
            <a:r>
              <a:rPr lang="en-US" sz="2400" dirty="0" smtClean="0">
                <a:solidFill>
                  <a:prstClr val="black"/>
                </a:solidFill>
                <a:latin typeface="Arial" pitchFamily="34" charset="0"/>
                <a:cs typeface="Arial" pitchFamily="34" charset="0"/>
              </a:rPr>
              <a:t>Next a value is read from or written to that offset from the Data port</a:t>
            </a:r>
          </a:p>
          <a:p>
            <a:pPr marL="342900" indent="-342900" defTabSz="914400">
              <a:spcBef>
                <a:spcPct val="20000"/>
              </a:spcBef>
              <a:buFont typeface="Arial" pitchFamily="34" charset="0"/>
              <a:buChar char="•"/>
              <a:defRPr/>
            </a:pPr>
            <a:r>
              <a:rPr lang="en-US" sz="2400" dirty="0" smtClean="0">
                <a:solidFill>
                  <a:prstClr val="black"/>
                </a:solidFill>
                <a:latin typeface="Arial" pitchFamily="34" charset="0"/>
                <a:cs typeface="Arial" pitchFamily="34" charset="0"/>
              </a:rPr>
              <a:t>Devices such as this are CMOS, PCI, and the Keyboard Embedded Controller on the E6400 (per the below research) 	</a:t>
            </a:r>
          </a:p>
          <a:p>
            <a:pPr marL="800100" lvl="1" indent="-342900" defTabSz="914400">
              <a:spcBef>
                <a:spcPct val="20000"/>
              </a:spcBef>
              <a:buFont typeface="Arial" pitchFamily="34" charset="0"/>
              <a:buChar char="•"/>
              <a:defRPr/>
            </a:pPr>
            <a:r>
              <a:rPr lang="en-US" sz="2400" dirty="0" smtClean="0">
                <a:solidFill>
                  <a:prstClr val="black"/>
                </a:solidFill>
                <a:latin typeface="Arial" pitchFamily="34" charset="0"/>
                <a:cs typeface="Arial" pitchFamily="34" charset="0"/>
                <a:hlinkClick r:id="rId2"/>
              </a:rPr>
              <a:t>http://esec-lab.sogeti.com/dotclear/public/publications/11-recon-stickyfingers_slides.pdf</a:t>
            </a:r>
            <a:endParaRPr lang="en-US" sz="2400" dirty="0" smtClean="0">
              <a:solidFill>
                <a:prstClr val="black"/>
              </a:solidFill>
              <a:latin typeface="Arial" pitchFamily="34" charset="0"/>
              <a:cs typeface="Arial" pitchFamily="34" charset="0"/>
            </a:endParaRPr>
          </a:p>
        </p:txBody>
      </p:sp>
      <p:sp>
        <p:nvSpPr>
          <p:cNvPr id="3" name="Rectangle 2"/>
          <p:cNvSpPr/>
          <p:nvPr/>
        </p:nvSpPr>
        <p:spPr>
          <a:xfrm>
            <a:off x="6310668" y="2167831"/>
            <a:ext cx="1614131" cy="10668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cxnSp>
        <p:nvCxnSpPr>
          <p:cNvPr id="7" name="Straight Connector 6"/>
          <p:cNvCxnSpPr/>
          <p:nvPr/>
        </p:nvCxnSpPr>
        <p:spPr>
          <a:xfrm>
            <a:off x="6553200" y="2175841"/>
            <a:ext cx="0" cy="105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781800" y="2151549"/>
            <a:ext cx="0" cy="105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10400" y="2165902"/>
            <a:ext cx="0" cy="105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239000" y="2181083"/>
            <a:ext cx="0" cy="105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467600" y="2171836"/>
            <a:ext cx="0" cy="105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96200" y="2175841"/>
            <a:ext cx="0" cy="1058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310668" y="2328241"/>
            <a:ext cx="1614131" cy="4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310668" y="2510234"/>
            <a:ext cx="1614131" cy="4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287817" y="2707857"/>
            <a:ext cx="1614131" cy="4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287817" y="2889850"/>
            <a:ext cx="1614131" cy="4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310668" y="3047185"/>
            <a:ext cx="1614131" cy="4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261410" y="2182867"/>
            <a:ext cx="195442" cy="147790"/>
          </a:xfrm>
          <a:prstGeom prst="rect">
            <a:avLst/>
          </a:prstGeom>
          <a:pattFill prst="wdDnDiag">
            <a:fgClr>
              <a:srgbClr val="C00000"/>
            </a:fgClr>
            <a:bgClr>
              <a:schemeClr val="bg1"/>
            </a:bgClr>
          </a:patt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 name="Right Arrow 4"/>
          <p:cNvSpPr/>
          <p:nvPr/>
        </p:nvSpPr>
        <p:spPr>
          <a:xfrm>
            <a:off x="2769705" y="1998779"/>
            <a:ext cx="3326296" cy="484632"/>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6" name="TextBox 15"/>
          <p:cNvSpPr txBox="1"/>
          <p:nvPr/>
        </p:nvSpPr>
        <p:spPr>
          <a:xfrm>
            <a:off x="3678042" y="1521267"/>
            <a:ext cx="1595309" cy="1754327"/>
          </a:xfrm>
          <a:prstGeom prst="rect">
            <a:avLst/>
          </a:prstGeom>
          <a:noFill/>
          <a:ln>
            <a:solidFill>
              <a:schemeClr val="tx1"/>
            </a:solidFill>
          </a:ln>
        </p:spPr>
        <p:txBody>
          <a:bodyPr wrap="none" rtlCol="0">
            <a:spAutoFit/>
          </a:bodyPr>
          <a:lstStyle/>
          <a:p>
            <a:pPr defTabSz="914400"/>
            <a:endParaRPr lang="en-US" dirty="0" smtClean="0">
              <a:solidFill>
                <a:prstClr val="black"/>
              </a:solidFill>
              <a:latin typeface="Calibri"/>
            </a:endParaRPr>
          </a:p>
          <a:p>
            <a:pPr defTabSz="914400"/>
            <a:r>
              <a:rPr lang="en-US" dirty="0" smtClean="0">
                <a:solidFill>
                  <a:prstClr val="black"/>
                </a:solidFill>
                <a:latin typeface="Calibri"/>
              </a:rPr>
              <a:t>MOV DX, 0x70</a:t>
            </a:r>
          </a:p>
          <a:p>
            <a:pPr defTabSz="914400"/>
            <a:r>
              <a:rPr lang="en-US" dirty="0" smtClean="0">
                <a:solidFill>
                  <a:prstClr val="black"/>
                </a:solidFill>
                <a:latin typeface="Calibri"/>
              </a:rPr>
              <a:t>OUT DX, IMM8</a:t>
            </a:r>
          </a:p>
          <a:p>
            <a:pPr defTabSz="914400"/>
            <a:r>
              <a:rPr lang="en-US" dirty="0">
                <a:solidFill>
                  <a:prstClr val="black"/>
                </a:solidFill>
              </a:rPr>
              <a:t>MOV DX, </a:t>
            </a:r>
            <a:r>
              <a:rPr lang="en-US" dirty="0" smtClean="0">
                <a:solidFill>
                  <a:prstClr val="black"/>
                </a:solidFill>
              </a:rPr>
              <a:t>0x71</a:t>
            </a:r>
            <a:endParaRPr lang="en-US" dirty="0">
              <a:solidFill>
                <a:prstClr val="black"/>
              </a:solidFill>
            </a:endParaRPr>
          </a:p>
          <a:p>
            <a:pPr defTabSz="914400"/>
            <a:r>
              <a:rPr lang="en-US" dirty="0">
                <a:solidFill>
                  <a:prstClr val="black"/>
                </a:solidFill>
              </a:rPr>
              <a:t>OUT DX, </a:t>
            </a:r>
            <a:r>
              <a:rPr lang="en-US" dirty="0" smtClean="0">
                <a:solidFill>
                  <a:prstClr val="black"/>
                </a:solidFill>
              </a:rPr>
              <a:t>IMM8</a:t>
            </a:r>
            <a:endParaRPr lang="en-US" dirty="0">
              <a:solidFill>
                <a:prstClr val="black"/>
              </a:solidFill>
            </a:endParaRPr>
          </a:p>
          <a:p>
            <a:pPr defTabSz="914400"/>
            <a:endParaRPr lang="en-US" dirty="0" smtClean="0">
              <a:solidFill>
                <a:prstClr val="black"/>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25</a:t>
            </a:fld>
            <a:endParaRPr lang="en-US">
              <a:solidFill>
                <a:prstClr val="black">
                  <a:tint val="75000"/>
                </a:prstClr>
              </a:solidFill>
              <a:latin typeface="Calibri"/>
            </a:endParaRPr>
          </a:p>
        </p:txBody>
      </p:sp>
    </p:spTree>
    <p:extLst>
      <p:ext uri="{BB962C8B-B14F-4D97-AF65-F5344CB8AC3E}">
        <p14:creationId xmlns:p14="http://schemas.microsoft.com/office/powerpoint/2010/main" val="292130617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smtClean="0">
                <a:latin typeface="Arial" pitchFamily="34" charset="0"/>
                <a:cs typeface="Arial" pitchFamily="34" charset="0"/>
              </a:rPr>
              <a:t>Identifying Port I/O</a:t>
            </a:r>
            <a:endParaRPr lang="en-US" dirty="0"/>
          </a:p>
        </p:txBody>
      </p:sp>
      <p:sp>
        <p:nvSpPr>
          <p:cNvPr id="8" name="Content Placeholder 2"/>
          <p:cNvSpPr>
            <a:spLocks noGrp="1"/>
          </p:cNvSpPr>
          <p:nvPr>
            <p:ph idx="1"/>
          </p:nvPr>
        </p:nvSpPr>
        <p:spPr>
          <a:xfrm>
            <a:off x="457200" y="1371600"/>
            <a:ext cx="8229600" cy="5334000"/>
          </a:xfrm>
        </p:spPr>
        <p:txBody>
          <a:bodyPr>
            <a:normAutofit/>
          </a:bodyPr>
          <a:lstStyle/>
          <a:p>
            <a:r>
              <a:rPr lang="en-US" sz="2400" dirty="0" smtClean="0">
                <a:latin typeface="Arial" pitchFamily="34" charset="0"/>
                <a:cs typeface="Arial" pitchFamily="34" charset="0"/>
              </a:rPr>
              <a:t>First try deciphering port IO devices by using the datasheets (Controller Hub either ICH or PCH)</a:t>
            </a:r>
          </a:p>
          <a:p>
            <a:r>
              <a:rPr lang="en-US" sz="2400" dirty="0" smtClean="0">
                <a:latin typeface="Arial" pitchFamily="34" charset="0"/>
                <a:cs typeface="Arial" pitchFamily="34" charset="0"/>
              </a:rPr>
              <a:t>OS Dev</a:t>
            </a:r>
          </a:p>
          <a:p>
            <a:pPr lvl="1"/>
            <a:r>
              <a:rPr lang="en-US" sz="2000" dirty="0">
                <a:latin typeface="Arial" pitchFamily="34" charset="0"/>
                <a:cs typeface="Arial" pitchFamily="34" charset="0"/>
                <a:hlinkClick r:id="rId2"/>
              </a:rPr>
              <a:t>http://</a:t>
            </a:r>
            <a:r>
              <a:rPr lang="en-US" sz="2000" dirty="0" smtClean="0">
                <a:latin typeface="Arial" pitchFamily="34" charset="0"/>
                <a:cs typeface="Arial" pitchFamily="34" charset="0"/>
                <a:hlinkClick r:id="rId2"/>
              </a:rPr>
              <a:t>wiki.osdev.org/I/O_Ports</a:t>
            </a:r>
            <a:r>
              <a:rPr lang="en-US" sz="2000" dirty="0" smtClean="0">
                <a:latin typeface="Arial" pitchFamily="34" charset="0"/>
                <a:cs typeface="Arial" pitchFamily="34" charset="0"/>
              </a:rPr>
              <a:t> (which links you to...)</a:t>
            </a:r>
          </a:p>
          <a:p>
            <a:r>
              <a:rPr lang="en-US" sz="2400" dirty="0" err="1" smtClean="0">
                <a:latin typeface="Arial" pitchFamily="34" charset="0"/>
                <a:cs typeface="Arial" pitchFamily="34" charset="0"/>
              </a:rPr>
              <a:t>Boch’s</a:t>
            </a:r>
            <a:r>
              <a:rPr lang="en-US" sz="2400" dirty="0" smtClean="0">
                <a:latin typeface="Arial" pitchFamily="34" charset="0"/>
                <a:cs typeface="Arial" pitchFamily="34" charset="0"/>
              </a:rPr>
              <a:t> or Ralf’s</a:t>
            </a:r>
          </a:p>
          <a:p>
            <a:pPr lvl="1"/>
            <a:r>
              <a:rPr lang="en-US" sz="2000" dirty="0">
                <a:latin typeface="Arial" pitchFamily="34" charset="0"/>
                <a:cs typeface="Arial" pitchFamily="34" charset="0"/>
                <a:hlinkClick r:id="rId3"/>
              </a:rPr>
              <a:t>http://</a:t>
            </a:r>
            <a:r>
              <a:rPr lang="en-US" sz="2000" dirty="0" smtClean="0">
                <a:latin typeface="Arial" pitchFamily="34" charset="0"/>
                <a:cs typeface="Arial" pitchFamily="34" charset="0"/>
                <a:hlinkClick r:id="rId3"/>
              </a:rPr>
              <a:t>bochs.sourceforge.net/techspec/PORTS.LST</a:t>
            </a:r>
            <a:endParaRPr lang="en-US" sz="2000" dirty="0" smtClean="0">
              <a:latin typeface="Arial" pitchFamily="34" charset="0"/>
              <a:cs typeface="Arial" pitchFamily="34" charset="0"/>
            </a:endParaRPr>
          </a:p>
          <a:p>
            <a:pPr lvl="1"/>
            <a:r>
              <a:rPr lang="en-US" sz="2000" dirty="0" smtClean="0">
                <a:latin typeface="Arial" pitchFamily="34" charset="0"/>
                <a:cs typeface="Arial" pitchFamily="34" charset="0"/>
              </a:rPr>
              <a:t>Last change was in 11/6/94 and that’s just how it is with most BIOS information</a:t>
            </a:r>
          </a:p>
          <a:p>
            <a:r>
              <a:rPr lang="en-US" sz="2400" dirty="0" smtClean="0">
                <a:latin typeface="Arial" pitchFamily="34" charset="0"/>
                <a:cs typeface="Arial" pitchFamily="34" charset="0"/>
              </a:rPr>
              <a:t>Vendors can extend a device interface to any unoccupied IO address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844991"/>
            <a:ext cx="2514600" cy="2021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26</a:t>
            </a:fld>
            <a:endParaRPr lang="en-US">
              <a:solidFill>
                <a:prstClr val="black">
                  <a:tint val="75000"/>
                </a:prstClr>
              </a:solidFill>
              <a:latin typeface="Calibri"/>
            </a:endParaRPr>
          </a:p>
        </p:txBody>
      </p:sp>
    </p:spTree>
    <p:extLst>
      <p:ext uri="{BB962C8B-B14F-4D97-AF65-F5344CB8AC3E}">
        <p14:creationId xmlns:p14="http://schemas.microsoft.com/office/powerpoint/2010/main" val="348764385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UEFI indirection</a:t>
            </a:r>
            <a:endParaRPr lang="en-US" dirty="0"/>
          </a:p>
        </p:txBody>
      </p:sp>
      <p:sp>
        <p:nvSpPr>
          <p:cNvPr id="3" name="Content Placeholder 2"/>
          <p:cNvSpPr>
            <a:spLocks noGrp="1"/>
          </p:cNvSpPr>
          <p:nvPr>
            <p:ph idx="1"/>
          </p:nvPr>
        </p:nvSpPr>
        <p:spPr/>
        <p:txBody>
          <a:bodyPr>
            <a:normAutofit lnSpcReduction="10000"/>
          </a:bodyPr>
          <a:lstStyle/>
          <a:p>
            <a:r>
              <a:rPr lang="en-US" dirty="0" smtClean="0"/>
              <a:t>When we eventually get to UEFI you will see that there’s a lot of indirection.</a:t>
            </a:r>
          </a:p>
          <a:p>
            <a:r>
              <a:rPr lang="en-US" dirty="0" smtClean="0"/>
              <a:t>So this is just to say that if you were </a:t>
            </a:r>
            <a:r>
              <a:rPr lang="en-US" dirty="0" err="1" smtClean="0"/>
              <a:t>REing</a:t>
            </a:r>
            <a:r>
              <a:rPr lang="en-US" dirty="0" smtClean="0"/>
              <a:t> some code, while you might eventually find the actual IN/OUT instructions, it would suffice to find “</a:t>
            </a:r>
            <a:r>
              <a:rPr lang="en-US" b="1" dirty="0"/>
              <a:t>EFI_CPU_IO2_PROTOCOL.Io.Read() and </a:t>
            </a:r>
            <a:r>
              <a:rPr lang="en-US" b="1" dirty="0" err="1"/>
              <a:t>Io.Write</a:t>
            </a:r>
            <a:r>
              <a:rPr lang="en-US" b="1" dirty="0"/>
              <a:t>(</a:t>
            </a:r>
            <a:r>
              <a:rPr lang="en-US" b="1" dirty="0" smtClean="0"/>
              <a:t>)” </a:t>
            </a:r>
            <a:r>
              <a:rPr lang="en-US" dirty="0" smtClean="0"/>
              <a:t>which are functionally equivalent</a:t>
            </a:r>
          </a:p>
          <a:p>
            <a:pPr lvl="1"/>
            <a:r>
              <a:rPr lang="en-US" dirty="0" smtClean="0"/>
              <a:t>You can read more about them in the UEFI specs’ Volume 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27</a:t>
            </a:fld>
            <a:endParaRPr lang="en-US">
              <a:solidFill>
                <a:prstClr val="black">
                  <a:tint val="75000"/>
                </a:prstClr>
              </a:solidFill>
              <a:latin typeface="Calibri"/>
            </a:endParaRPr>
          </a:p>
        </p:txBody>
      </p:sp>
    </p:spTree>
    <p:extLst>
      <p:ext uri="{BB962C8B-B14F-4D97-AF65-F5344CB8AC3E}">
        <p14:creationId xmlns:p14="http://schemas.microsoft.com/office/powerpoint/2010/main" val="3035454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2588"/>
          <a:stretch/>
        </p:blipFill>
        <p:spPr bwMode="auto">
          <a:xfrm>
            <a:off x="5577649" y="304800"/>
            <a:ext cx="3490151" cy="4357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6625373" y="3240541"/>
            <a:ext cx="1391307" cy="1069643"/>
          </a:xfrm>
          <a:prstGeom prst="rect">
            <a:avLst/>
          </a:prstGeom>
          <a:solidFill>
            <a:schemeClr val="accent6">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6" name="Rectangle 5"/>
          <p:cNvSpPr/>
          <p:nvPr/>
        </p:nvSpPr>
        <p:spPr>
          <a:xfrm>
            <a:off x="381000" y="1905000"/>
            <a:ext cx="3581400" cy="207818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dirty="0">
              <a:solidFill>
                <a:prstClr val="white"/>
              </a:solidFill>
              <a:latin typeface="Calibri"/>
            </a:endParaRPr>
          </a:p>
        </p:txBody>
      </p:sp>
      <p:sp>
        <p:nvSpPr>
          <p:cNvPr id="3" name="Title 1"/>
          <p:cNvSpPr>
            <a:spLocks noGrp="1"/>
          </p:cNvSpPr>
          <p:nvPr>
            <p:ph type="title"/>
          </p:nvPr>
        </p:nvSpPr>
        <p:spPr>
          <a:xfrm>
            <a:off x="76200" y="0"/>
            <a:ext cx="5501449" cy="944562"/>
          </a:xfrm>
        </p:spPr>
        <p:txBody>
          <a:bodyPr>
            <a:normAutofit fontScale="90000"/>
          </a:bodyPr>
          <a:lstStyle/>
          <a:p>
            <a:r>
              <a:rPr lang="en-US" sz="3200" dirty="0" smtClean="0">
                <a:latin typeface="Arial" panose="020B0604020202020204" pitchFamily="34" charset="0"/>
                <a:cs typeface="Arial" panose="020B0604020202020204" pitchFamily="34" charset="0"/>
              </a:rPr>
              <a:t>Example: Port IO Configuring PCIEXBAR</a:t>
            </a:r>
            <a:endParaRPr lang="en-US" sz="3200" dirty="0">
              <a:latin typeface="Arial" panose="020B0604020202020204" pitchFamily="34" charset="0"/>
              <a:cs typeface="Arial" panose="020B0604020202020204" pitchFamily="34" charset="0"/>
            </a:endParaRPr>
          </a:p>
        </p:txBody>
      </p:sp>
      <p:sp>
        <p:nvSpPr>
          <p:cNvPr id="4" name="Content Placeholder 2"/>
          <p:cNvSpPr>
            <a:spLocks noGrp="1"/>
          </p:cNvSpPr>
          <p:nvPr>
            <p:ph idx="1"/>
          </p:nvPr>
        </p:nvSpPr>
        <p:spPr>
          <a:xfrm>
            <a:off x="457200" y="4876801"/>
            <a:ext cx="8229600" cy="1965434"/>
          </a:xfrm>
        </p:spPr>
        <p:txBody>
          <a:bodyPr>
            <a:normAutofit lnSpcReduction="10000"/>
          </a:bodyPr>
          <a:lstStyle/>
          <a:p>
            <a:r>
              <a:rPr lang="en-US" sz="2200" dirty="0" smtClean="0">
                <a:latin typeface="Arial" panose="020B0604020202020204" pitchFamily="34" charset="0"/>
                <a:cs typeface="Arial" panose="020B0604020202020204" pitchFamily="34" charset="0"/>
              </a:rPr>
              <a:t>On the Mobile 4-Series Chipset, the BIOS (executed by the CPU), configures the PCIEXBAR in the DRAM Controller</a:t>
            </a:r>
          </a:p>
          <a:p>
            <a:r>
              <a:rPr lang="en-US" sz="2200" dirty="0" smtClean="0">
                <a:latin typeface="Arial" panose="020B0604020202020204" pitchFamily="34" charset="0"/>
                <a:cs typeface="Arial" panose="020B0604020202020204" pitchFamily="34" charset="0"/>
              </a:rPr>
              <a:t>F800_0000h (on an E6400 with 4GB RAM for example)</a:t>
            </a:r>
          </a:p>
          <a:p>
            <a:r>
              <a:rPr lang="en-US" sz="2200" dirty="0" smtClean="0">
                <a:latin typeface="Arial" panose="020B0604020202020204" pitchFamily="34" charset="0"/>
                <a:cs typeface="Arial" panose="020B0604020202020204" pitchFamily="34" charset="0"/>
              </a:rPr>
              <a:t>PCI Memory range is now mapped</a:t>
            </a:r>
          </a:p>
          <a:p>
            <a:r>
              <a:rPr lang="en-US" sz="2200" dirty="0" smtClean="0">
                <a:latin typeface="Arial" panose="020B0604020202020204" pitchFamily="34" charset="0"/>
                <a:cs typeface="Arial" panose="020B0604020202020204" pitchFamily="34" charset="0"/>
              </a:rPr>
              <a:t>So how does this configuration actually occur?  PCI…</a:t>
            </a:r>
            <a:endParaRPr lang="en-US" sz="2200" dirty="0">
              <a:latin typeface="Arial" panose="020B0604020202020204" pitchFamily="34" charset="0"/>
              <a:cs typeface="Arial" panose="020B0604020202020204" pitchFamily="34" charset="0"/>
            </a:endParaRPr>
          </a:p>
        </p:txBody>
      </p:sp>
      <p:sp>
        <p:nvSpPr>
          <p:cNvPr id="8" name="TextBox 7"/>
          <p:cNvSpPr txBox="1"/>
          <p:nvPr/>
        </p:nvSpPr>
        <p:spPr>
          <a:xfrm>
            <a:off x="1613662" y="1905000"/>
            <a:ext cx="1116075" cy="461665"/>
          </a:xfrm>
          <a:prstGeom prst="rect">
            <a:avLst/>
          </a:prstGeom>
          <a:noFill/>
        </p:spPr>
        <p:txBody>
          <a:bodyPr wrap="none" rtlCol="0">
            <a:spAutoFit/>
          </a:bodyPr>
          <a:lstStyle/>
          <a:p>
            <a:pPr defTabSz="914400"/>
            <a:r>
              <a:rPr lang="en-US" sz="2400" dirty="0" smtClean="0">
                <a:solidFill>
                  <a:prstClr val="white"/>
                </a:solidFill>
                <a:latin typeface="Calibri"/>
              </a:rPr>
              <a:t>Chipset</a:t>
            </a:r>
            <a:endParaRPr lang="en-US" sz="2400" dirty="0">
              <a:solidFill>
                <a:prstClr val="white"/>
              </a:solidFill>
              <a:latin typeface="Calibri"/>
            </a:endParaRPr>
          </a:p>
        </p:txBody>
      </p:sp>
      <p:sp>
        <p:nvSpPr>
          <p:cNvPr id="18" name="Rectangle 17"/>
          <p:cNvSpPr/>
          <p:nvPr/>
        </p:nvSpPr>
        <p:spPr>
          <a:xfrm>
            <a:off x="609600" y="2519065"/>
            <a:ext cx="3107407" cy="1371600"/>
          </a:xfrm>
          <a:prstGeom prst="rect">
            <a:avLst/>
          </a:prstGeom>
          <a:solidFill>
            <a:schemeClr val="bg1"/>
          </a:solidFill>
          <a:ln>
            <a:solidFill>
              <a:schemeClr val="tx2">
                <a:lumMod val="60000"/>
                <a:lumOff val="4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5" name="Rectangle 14"/>
          <p:cNvSpPr/>
          <p:nvPr/>
        </p:nvSpPr>
        <p:spPr>
          <a:xfrm>
            <a:off x="5674471" y="4138143"/>
            <a:ext cx="914400" cy="336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graphicFrame>
        <p:nvGraphicFramePr>
          <p:cNvPr id="19" name="Table 18"/>
          <p:cNvGraphicFramePr>
            <a:graphicFrameLocks noGrp="1"/>
          </p:cNvGraphicFramePr>
          <p:nvPr>
            <p:extLst>
              <p:ext uri="{D42A27DB-BD31-4B8C-83A1-F6EECF244321}">
                <p14:modId xmlns:p14="http://schemas.microsoft.com/office/powerpoint/2010/main" val="1517052790"/>
              </p:ext>
            </p:extLst>
          </p:nvPr>
        </p:nvGraphicFramePr>
        <p:xfrm>
          <a:off x="638176" y="3204865"/>
          <a:ext cx="3069306" cy="627380"/>
        </p:xfrm>
        <a:graphic>
          <a:graphicData uri="http://schemas.openxmlformats.org/drawingml/2006/table">
            <a:tbl>
              <a:tblPr firstRow="1" bandRow="1">
                <a:tableStyleId>{F5AB1C69-6EDB-4FF4-983F-18BD219EF322}</a:tableStyleId>
              </a:tblPr>
              <a:tblGrid>
                <a:gridCol w="783307"/>
                <a:gridCol w="1066800"/>
                <a:gridCol w="1219199"/>
              </a:tblGrid>
              <a:tr h="313690">
                <a:tc>
                  <a:txBody>
                    <a:bodyPr/>
                    <a:lstStyle/>
                    <a:p>
                      <a:r>
                        <a:rPr lang="en-US" sz="1400" dirty="0" smtClean="0"/>
                        <a:t>Offset</a:t>
                      </a:r>
                      <a:endParaRPr lang="en-US" sz="1400" dirty="0"/>
                    </a:p>
                  </a:txBody>
                  <a:tcPr/>
                </a:tc>
                <a:tc>
                  <a:txBody>
                    <a:bodyPr/>
                    <a:lstStyle/>
                    <a:p>
                      <a:r>
                        <a:rPr lang="en-US" sz="1400" dirty="0" smtClean="0"/>
                        <a:t>Name</a:t>
                      </a:r>
                      <a:endParaRPr lang="en-US" sz="1400" dirty="0"/>
                    </a:p>
                  </a:txBody>
                  <a:tcPr/>
                </a:tc>
                <a:tc>
                  <a:txBody>
                    <a:bodyPr/>
                    <a:lstStyle/>
                    <a:p>
                      <a:r>
                        <a:rPr lang="en-US" sz="1400" dirty="0" smtClean="0"/>
                        <a:t>Value</a:t>
                      </a:r>
                      <a:endParaRPr lang="en-US" sz="1400" dirty="0"/>
                    </a:p>
                  </a:txBody>
                  <a:tcPr/>
                </a:tc>
              </a:tr>
              <a:tr h="313690">
                <a:tc>
                  <a:txBody>
                    <a:bodyPr/>
                    <a:lstStyle/>
                    <a:p>
                      <a:r>
                        <a:rPr lang="en-US" sz="1400" dirty="0" smtClean="0"/>
                        <a:t>60h</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smtClean="0"/>
                        <a:t>PCIEXBAR</a:t>
                      </a:r>
                      <a:endParaRPr lang="en-US" sz="1400" dirty="0">
                        <a:latin typeface="Courier New" panose="02070309020205020404" pitchFamily="49" charset="0"/>
                        <a:cs typeface="Courier New" panose="02070309020205020404" pitchFamily="49" charset="0"/>
                      </a:endParaRPr>
                    </a:p>
                  </a:txBody>
                  <a:tcPr/>
                </a:tc>
                <a:tc>
                  <a:txBody>
                    <a:bodyPr/>
                    <a:lstStyle/>
                    <a:p>
                      <a:r>
                        <a:rPr lang="en-US" sz="1400" dirty="0" smtClean="0"/>
                        <a:t>F8000001h</a:t>
                      </a:r>
                      <a:endParaRPr lang="en-US" sz="1400" dirty="0">
                        <a:latin typeface="Courier New" panose="02070309020205020404" pitchFamily="49" charset="0"/>
                        <a:cs typeface="Courier New" panose="02070309020205020404" pitchFamily="49" charset="0"/>
                      </a:endParaRPr>
                    </a:p>
                  </a:txBody>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256991359"/>
              </p:ext>
            </p:extLst>
          </p:nvPr>
        </p:nvGraphicFramePr>
        <p:xfrm>
          <a:off x="666751" y="2576850"/>
          <a:ext cx="3012157" cy="370840"/>
        </p:xfrm>
        <a:graphic>
          <a:graphicData uri="http://schemas.openxmlformats.org/drawingml/2006/table">
            <a:tbl>
              <a:tblPr firstRow="1" bandRow="1">
                <a:tableStyleId>{D7AC3CCA-C797-4891-BE02-D94E43425B78}</a:tableStyleId>
              </a:tblPr>
              <a:tblGrid>
                <a:gridCol w="1640097"/>
                <a:gridCol w="1372060"/>
              </a:tblGrid>
              <a:tr h="370840">
                <a:tc>
                  <a:txBody>
                    <a:bodyPr/>
                    <a:lstStyle/>
                    <a:p>
                      <a:r>
                        <a:rPr lang="en-US" sz="1600" dirty="0" smtClean="0"/>
                        <a:t>DRAM Controller</a:t>
                      </a:r>
                      <a:endParaRPr lang="en-US" sz="1600" dirty="0"/>
                    </a:p>
                  </a:txBody>
                  <a:tcPr/>
                </a:tc>
                <a:tc>
                  <a:txBody>
                    <a:bodyPr/>
                    <a:lstStyle/>
                    <a:p>
                      <a:r>
                        <a:rPr lang="en-US" sz="1600" dirty="0" smtClean="0"/>
                        <a:t>B0:D0:F0</a:t>
                      </a:r>
                      <a:endParaRPr lang="en-US" sz="1600" dirty="0"/>
                    </a:p>
                  </a:txBody>
                  <a:tcPr/>
                </a:tc>
              </a:tr>
            </a:tbl>
          </a:graphicData>
        </a:graphic>
      </p:graphicFrame>
      <p:cxnSp>
        <p:nvCxnSpPr>
          <p:cNvPr id="23" name="Straight Arrow Connector 22"/>
          <p:cNvCxnSpPr>
            <a:endCxn id="15" idx="3"/>
          </p:cNvCxnSpPr>
          <p:nvPr/>
        </p:nvCxnSpPr>
        <p:spPr>
          <a:xfrm>
            <a:off x="3505200" y="3664651"/>
            <a:ext cx="3083671" cy="641978"/>
          </a:xfrm>
          <a:prstGeom prst="straightConnector1">
            <a:avLst/>
          </a:prstGeom>
          <a:ln w="31750">
            <a:solidFill>
              <a:schemeClr val="tx2">
                <a:lumMod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047160" y="4158726"/>
            <a:ext cx="1043876" cy="276999"/>
          </a:xfrm>
          <a:prstGeom prst="rect">
            <a:avLst/>
          </a:prstGeom>
          <a:solidFill>
            <a:schemeClr val="bg1"/>
          </a:solidFill>
        </p:spPr>
        <p:txBody>
          <a:bodyPr wrap="none" rtlCol="0">
            <a:spAutoFit/>
          </a:bodyPr>
          <a:lstStyle/>
          <a:p>
            <a:pPr defTabSz="914400"/>
            <a:r>
              <a:rPr lang="en-US" sz="1200" b="1" dirty="0" smtClean="0">
                <a:solidFill>
                  <a:prstClr val="black"/>
                </a:solidFill>
                <a:latin typeface="Arial" panose="020B0604020202020204" pitchFamily="34" charset="0"/>
                <a:cs typeface="Arial" panose="020B0604020202020204" pitchFamily="34" charset="0"/>
              </a:rPr>
              <a:t>F800_0000h</a:t>
            </a:r>
            <a:endParaRPr lang="en-US" sz="1200" b="1" dirty="0">
              <a:solidFill>
                <a:prstClr val="black"/>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28</a:t>
            </a:fld>
            <a:endParaRPr lang="en-US">
              <a:solidFill>
                <a:prstClr val="black">
                  <a:tint val="75000"/>
                </a:prstClr>
              </a:solidFill>
              <a:latin typeface="Calibri"/>
            </a:endParaRPr>
          </a:p>
        </p:txBody>
      </p:sp>
    </p:spTree>
    <p:extLst>
      <p:ext uri="{BB962C8B-B14F-4D97-AF65-F5344CB8AC3E}">
        <p14:creationId xmlns:p14="http://schemas.microsoft.com/office/powerpoint/2010/main" val="416186053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itchFamily="34" charset="0"/>
                <a:cs typeface="Arial" pitchFamily="34" charset="0"/>
              </a:rPr>
              <a:t>Input/Output (I/O)</a:t>
            </a:r>
            <a:endParaRPr lang="en-US" dirty="0">
              <a:latin typeface="Arial" pitchFamily="34" charset="0"/>
              <a:cs typeface="Arial" pitchFamily="34" charset="0"/>
            </a:endParaRPr>
          </a:p>
        </p:txBody>
      </p:sp>
      <p:sp>
        <p:nvSpPr>
          <p:cNvPr id="3" name="Subtitle 2"/>
          <p:cNvSpPr>
            <a:spLocks noGrp="1"/>
          </p:cNvSpPr>
          <p:nvPr>
            <p:ph type="subTitle" idx="1"/>
          </p:nvPr>
        </p:nvSpPr>
        <p:spPr/>
        <p:txBody>
          <a:bodyPr/>
          <a:lstStyle/>
          <a:p>
            <a:r>
              <a:rPr lang="en-US" dirty="0" smtClean="0"/>
              <a:t>I/O, I/O, it’s off to work we go…</a:t>
            </a:r>
            <a:endParaRPr lang="en-US" dirty="0"/>
          </a:p>
        </p:txBody>
      </p:sp>
    </p:spTree>
    <p:extLst>
      <p:ext uri="{BB962C8B-B14F-4D97-AF65-F5344CB8AC3E}">
        <p14:creationId xmlns:p14="http://schemas.microsoft.com/office/powerpoint/2010/main" val="309094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2 Types of I/O</a:t>
            </a:r>
            <a:endParaRPr lang="en-US" dirty="0"/>
          </a:p>
        </p:txBody>
      </p:sp>
      <p:sp>
        <p:nvSpPr>
          <p:cNvPr id="3" name="Content Placeholder 2"/>
          <p:cNvSpPr>
            <a:spLocks noGrp="1"/>
          </p:cNvSpPr>
          <p:nvPr>
            <p:ph idx="1"/>
          </p:nvPr>
        </p:nvSpPr>
        <p:spPr>
          <a:xfrm>
            <a:off x="457200" y="1447800"/>
            <a:ext cx="8305800" cy="5181600"/>
          </a:xfrm>
        </p:spPr>
        <p:txBody>
          <a:bodyPr>
            <a:normAutofit fontScale="85000" lnSpcReduction="10000"/>
          </a:bodyPr>
          <a:lstStyle/>
          <a:p>
            <a:pPr marL="457200" indent="-457200">
              <a:buFont typeface="+mj-lt"/>
              <a:buAutoNum type="arabicPeriod"/>
            </a:pPr>
            <a:r>
              <a:rPr lang="en-US" sz="2400" dirty="0" smtClean="0">
                <a:latin typeface="Arial" pitchFamily="34" charset="0"/>
                <a:cs typeface="Arial" pitchFamily="34" charset="0"/>
              </a:rPr>
              <a:t>Memory-Mapped I/O (MMIO)</a:t>
            </a:r>
          </a:p>
          <a:p>
            <a:pPr marL="457200" indent="-457200">
              <a:buFont typeface="+mj-lt"/>
              <a:buAutoNum type="arabicPeriod"/>
            </a:pPr>
            <a:r>
              <a:rPr lang="en-US" sz="2400" dirty="0" smtClean="0">
                <a:latin typeface="Arial" pitchFamily="34" charset="0"/>
                <a:cs typeface="Arial" pitchFamily="34" charset="0"/>
              </a:rPr>
              <a:t>Port </a:t>
            </a:r>
            <a:r>
              <a:rPr lang="en-US" sz="2400" dirty="0">
                <a:latin typeface="Arial" pitchFamily="34" charset="0"/>
                <a:cs typeface="Arial" pitchFamily="34" charset="0"/>
              </a:rPr>
              <a:t>I/O (</a:t>
            </a:r>
            <a:r>
              <a:rPr lang="en-US" sz="2400" dirty="0" smtClean="0">
                <a:latin typeface="Arial" pitchFamily="34" charset="0"/>
                <a:cs typeface="Arial" pitchFamily="34" charset="0"/>
              </a:rPr>
              <a:t>PIO)</a:t>
            </a:r>
            <a:endParaRPr lang="en-US" sz="2400" dirty="0">
              <a:latin typeface="Arial" pitchFamily="34" charset="0"/>
              <a:cs typeface="Arial" pitchFamily="34" charset="0"/>
            </a:endParaRPr>
          </a:p>
          <a:p>
            <a:pPr lvl="1"/>
            <a:r>
              <a:rPr lang="en-US" sz="2000" dirty="0">
                <a:latin typeface="Arial" pitchFamily="34" charset="0"/>
                <a:cs typeface="Arial" pitchFamily="34" charset="0"/>
              </a:rPr>
              <a:t>Also called Isolated I/</a:t>
            </a:r>
            <a:r>
              <a:rPr lang="en-US" sz="2000" dirty="0" smtClean="0">
                <a:latin typeface="Arial" pitchFamily="34" charset="0"/>
                <a:cs typeface="Arial" pitchFamily="34" charset="0"/>
              </a:rPr>
              <a:t>O or port-mapped IO (PMIO)</a:t>
            </a:r>
            <a:endParaRPr lang="en-US" sz="2000" dirty="0">
              <a:latin typeface="Arial" pitchFamily="34" charset="0"/>
              <a:cs typeface="Arial" pitchFamily="34" charset="0"/>
            </a:endParaRPr>
          </a:p>
          <a:p>
            <a:r>
              <a:rPr lang="en-US" sz="2400" dirty="0" smtClean="0">
                <a:latin typeface="Arial" pitchFamily="34" charset="0"/>
                <a:cs typeface="Arial" pitchFamily="34" charset="0"/>
              </a:rPr>
              <a:t>X86 systems employ both-types of I/O</a:t>
            </a:r>
          </a:p>
          <a:p>
            <a:r>
              <a:rPr lang="en-US" sz="2400" dirty="0" smtClean="0">
                <a:latin typeface="Arial" pitchFamily="34" charset="0"/>
                <a:cs typeface="Arial" pitchFamily="34" charset="0"/>
              </a:rPr>
              <a:t>Both methods map peripheral devices</a:t>
            </a:r>
          </a:p>
          <a:p>
            <a:r>
              <a:rPr lang="en-US" sz="2400" dirty="0" smtClean="0">
                <a:latin typeface="Arial" pitchFamily="34" charset="0"/>
                <a:cs typeface="Arial" pitchFamily="34" charset="0"/>
              </a:rPr>
              <a:t>Address space of each is accessed using instructions</a:t>
            </a:r>
          </a:p>
          <a:p>
            <a:pPr lvl="1"/>
            <a:r>
              <a:rPr lang="en-US" sz="2000" dirty="0" smtClean="0">
                <a:latin typeface="Arial" pitchFamily="34" charset="0"/>
                <a:cs typeface="Arial" pitchFamily="34" charset="0"/>
              </a:rPr>
              <a:t>typically requires Ring 0 privileges </a:t>
            </a:r>
          </a:p>
          <a:p>
            <a:pPr lvl="1"/>
            <a:r>
              <a:rPr lang="en-US" sz="2000" dirty="0" smtClean="0">
                <a:latin typeface="Arial" pitchFamily="34" charset="0"/>
                <a:cs typeface="Arial" pitchFamily="34" charset="0"/>
              </a:rPr>
              <a:t>Real-Addressing mode has no implementation of rings, so no privilege escalation needed</a:t>
            </a:r>
          </a:p>
          <a:p>
            <a:r>
              <a:rPr lang="en-US" sz="2400" dirty="0" smtClean="0">
                <a:latin typeface="Arial" pitchFamily="34" charset="0"/>
                <a:cs typeface="Arial" pitchFamily="34" charset="0"/>
              </a:rPr>
              <a:t>I/O ports can be mapped so that they appear in the I/O address space or the physical-memory address space (memory mapped I/O) or both</a:t>
            </a:r>
          </a:p>
          <a:p>
            <a:pPr lvl="1"/>
            <a:r>
              <a:rPr lang="en-US" sz="2000" dirty="0" smtClean="0">
                <a:latin typeface="Arial" pitchFamily="34" charset="0"/>
                <a:cs typeface="Arial" pitchFamily="34" charset="0"/>
              </a:rPr>
              <a:t>Example: PCI configuration space in a </a:t>
            </a:r>
            <a:r>
              <a:rPr lang="en-US" sz="2000" dirty="0" err="1" smtClean="0">
                <a:latin typeface="Arial" pitchFamily="34" charset="0"/>
                <a:cs typeface="Arial" pitchFamily="34" charset="0"/>
              </a:rPr>
              <a:t>PCIe</a:t>
            </a:r>
            <a:r>
              <a:rPr lang="en-US" sz="2000" dirty="0" smtClean="0">
                <a:latin typeface="Arial" pitchFamily="34" charset="0"/>
                <a:cs typeface="Arial" pitchFamily="34" charset="0"/>
              </a:rPr>
              <a:t> system – both memory-mapped and accessible via port I/O. We’ll learn about that in the next section</a:t>
            </a:r>
          </a:p>
          <a:p>
            <a:r>
              <a:rPr lang="en-US" sz="2400" dirty="0" smtClean="0">
                <a:latin typeface="Arial" pitchFamily="34" charset="0"/>
                <a:cs typeface="Arial" pitchFamily="34" charset="0"/>
              </a:rPr>
              <a:t>The I/O Controller Hub contains the registers that are located in both the I/O Address Space and the Memory-Mapped address space</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4</a:t>
            </a:fld>
            <a:endParaRPr lang="en-US">
              <a:solidFill>
                <a:prstClr val="black">
                  <a:tint val="75000"/>
                </a:prstClr>
              </a:solidFill>
              <a:latin typeface="Calibri"/>
            </a:endParaRPr>
          </a:p>
        </p:txBody>
      </p:sp>
    </p:spTree>
    <p:extLst>
      <p:ext uri="{BB962C8B-B14F-4D97-AF65-F5344CB8AC3E}">
        <p14:creationId xmlns:p14="http://schemas.microsoft.com/office/powerpoint/2010/main" val="62990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Memory-Mapped I/O</a:t>
            </a:r>
            <a:r>
              <a:rPr lang="en-US" dirty="0" smtClean="0"/>
              <a:t>	</a:t>
            </a:r>
            <a:endParaRPr lang="en-US" dirty="0"/>
          </a:p>
        </p:txBody>
      </p:sp>
      <p:sp>
        <p:nvSpPr>
          <p:cNvPr id="3" name="Content Placeholder 2"/>
          <p:cNvSpPr>
            <a:spLocks noGrp="1"/>
          </p:cNvSpPr>
          <p:nvPr>
            <p:ph idx="1"/>
          </p:nvPr>
        </p:nvSpPr>
        <p:spPr>
          <a:xfrm>
            <a:off x="457200" y="1447800"/>
            <a:ext cx="8229600" cy="5334000"/>
          </a:xfrm>
        </p:spPr>
        <p:txBody>
          <a:bodyPr>
            <a:normAutofit/>
          </a:bodyPr>
          <a:lstStyle/>
          <a:p>
            <a:r>
              <a:rPr lang="en-US" sz="2400" dirty="0" smtClean="0">
                <a:latin typeface="Arial" pitchFamily="34" charset="0"/>
                <a:cs typeface="Arial" pitchFamily="34" charset="0"/>
              </a:rPr>
              <a:t>Devices can also be mapped to the physical address space instead of (or in addition to) the I/O address space</a:t>
            </a:r>
          </a:p>
          <a:p>
            <a:r>
              <a:rPr lang="en-US" sz="2400" dirty="0" smtClean="0">
                <a:latin typeface="Arial" pitchFamily="34" charset="0"/>
                <a:cs typeface="Arial" pitchFamily="34" charset="0"/>
              </a:rPr>
              <a:t>Even though it is a hardware device on the other end of that access request, you can operate on it like it's memory:</a:t>
            </a:r>
          </a:p>
          <a:p>
            <a:pPr lvl="1"/>
            <a:r>
              <a:rPr lang="en-US" sz="2000" dirty="0" smtClean="0">
                <a:latin typeface="Arial" pitchFamily="34" charset="0"/>
                <a:cs typeface="Arial" pitchFamily="34" charset="0"/>
              </a:rPr>
              <a:t>Any of the processor’s instructions that reference memory can be used to access an I/O port located at a physical-memory address (MOV, for example)</a:t>
            </a:r>
          </a:p>
          <a:p>
            <a:pPr lvl="1"/>
            <a:r>
              <a:rPr lang="en-US" sz="2000" dirty="0" smtClean="0">
                <a:latin typeface="Arial" pitchFamily="34" charset="0"/>
                <a:cs typeface="Arial" pitchFamily="34" charset="0"/>
              </a:rPr>
              <a:t>Operations like AND, OR, and TEST can be used on data at a memory-mapped address</a:t>
            </a:r>
          </a:p>
          <a:p>
            <a:r>
              <a:rPr lang="en-US" sz="2400" dirty="0" smtClean="0">
                <a:latin typeface="Arial" pitchFamily="34" charset="0"/>
                <a:cs typeface="Arial" pitchFamily="34" charset="0"/>
              </a:rPr>
              <a:t>Access byte, word, dword</a:t>
            </a:r>
          </a:p>
          <a:p>
            <a:r>
              <a:rPr lang="en-US" sz="2400" dirty="0" smtClean="0">
                <a:latin typeface="Arial" pitchFamily="34" charset="0"/>
                <a:cs typeface="Arial" pitchFamily="34" charset="0"/>
              </a:rPr>
              <a:t>The MOV instruction itself requires privileges only in protected mode based on the privilege level of the descriptor describing the segment</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5</a:t>
            </a:fld>
            <a:endParaRPr lang="en-US">
              <a:solidFill>
                <a:prstClr val="black">
                  <a:tint val="75000"/>
                </a:prstClr>
              </a:solidFill>
              <a:latin typeface="Calibri"/>
            </a:endParaRPr>
          </a:p>
        </p:txBody>
      </p:sp>
    </p:spTree>
    <p:extLst>
      <p:ext uri="{BB962C8B-B14F-4D97-AF65-F5344CB8AC3E}">
        <p14:creationId xmlns:p14="http://schemas.microsoft.com/office/powerpoint/2010/main" val="2475508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Memory-Mapped I/O</a:t>
            </a:r>
            <a:r>
              <a:rPr lang="en-US" dirty="0" smtClean="0"/>
              <a:t>	</a:t>
            </a:r>
            <a:endParaRPr lang="en-US" dirty="0"/>
          </a:p>
        </p:txBody>
      </p:sp>
      <p:sp>
        <p:nvSpPr>
          <p:cNvPr id="3" name="Content Placeholder 2"/>
          <p:cNvSpPr>
            <a:spLocks noGrp="1"/>
          </p:cNvSpPr>
          <p:nvPr>
            <p:ph idx="1"/>
          </p:nvPr>
        </p:nvSpPr>
        <p:spPr>
          <a:xfrm>
            <a:off x="457200" y="1447800"/>
            <a:ext cx="8229600" cy="5334000"/>
          </a:xfrm>
        </p:spPr>
        <p:txBody>
          <a:bodyPr>
            <a:normAutofit/>
          </a:bodyPr>
          <a:lstStyle/>
          <a:p>
            <a:r>
              <a:rPr lang="en-US" sz="2400" dirty="0">
                <a:latin typeface="Arial" pitchFamily="34" charset="0"/>
                <a:cs typeface="Arial" pitchFamily="34" charset="0"/>
              </a:rPr>
              <a:t>For people not accustomed to working in low-level space, the term memory mapping can be a little confusing, mainly because of how the term is often used, for example:</a:t>
            </a:r>
          </a:p>
          <a:p>
            <a:r>
              <a:rPr lang="en-US" sz="2400" dirty="0">
                <a:latin typeface="Arial" pitchFamily="34" charset="0"/>
                <a:cs typeface="Arial" pitchFamily="34" charset="0"/>
              </a:rPr>
              <a:t>“Device X is mapped to memory.”</a:t>
            </a:r>
          </a:p>
          <a:p>
            <a:r>
              <a:rPr lang="en-US" sz="2400" dirty="0" smtClean="0">
                <a:latin typeface="Arial" pitchFamily="34" charset="0"/>
                <a:cs typeface="Arial" pitchFamily="34" charset="0"/>
              </a:rPr>
              <a:t>People sometimes get confused by this phrasing:</a:t>
            </a:r>
          </a:p>
          <a:p>
            <a:pPr lvl="1"/>
            <a:r>
              <a:rPr lang="en-US" sz="2000" dirty="0">
                <a:latin typeface="Arial" pitchFamily="34" charset="0"/>
                <a:cs typeface="Arial" pitchFamily="34" charset="0"/>
              </a:rPr>
              <a:t>A</a:t>
            </a:r>
            <a:r>
              <a:rPr lang="en-US" sz="2000" dirty="0" smtClean="0">
                <a:latin typeface="Arial" pitchFamily="34" charset="0"/>
                <a:cs typeface="Arial" pitchFamily="34" charset="0"/>
              </a:rPr>
              <a:t>re </a:t>
            </a:r>
            <a:r>
              <a:rPr lang="en-US" sz="2000" dirty="0">
                <a:latin typeface="Arial" pitchFamily="34" charset="0"/>
                <a:cs typeface="Arial" pitchFamily="34" charset="0"/>
              </a:rPr>
              <a:t>it’s contents copied to </a:t>
            </a:r>
            <a:r>
              <a:rPr lang="en-US" sz="2000" dirty="0" smtClean="0">
                <a:latin typeface="Arial" pitchFamily="34" charset="0"/>
                <a:cs typeface="Arial" pitchFamily="34" charset="0"/>
              </a:rPr>
              <a:t>RAM? </a:t>
            </a:r>
            <a:r>
              <a:rPr lang="en-US" sz="2000" dirty="0">
                <a:latin typeface="Arial" pitchFamily="34" charset="0"/>
                <a:cs typeface="Arial" pitchFamily="34" charset="0"/>
              </a:rPr>
              <a:t>Or are memory accesses destined for that </a:t>
            </a:r>
            <a:r>
              <a:rPr lang="en-US" sz="2000" dirty="0" smtClean="0">
                <a:latin typeface="Arial" pitchFamily="34" charset="0"/>
                <a:cs typeface="Arial" pitchFamily="34" charset="0"/>
              </a:rPr>
              <a:t>memory range </a:t>
            </a:r>
            <a:r>
              <a:rPr lang="en-US" sz="2000" dirty="0">
                <a:latin typeface="Arial" pitchFamily="34" charset="0"/>
                <a:cs typeface="Arial" pitchFamily="34" charset="0"/>
              </a:rPr>
              <a:t>redirected (decoded) to the device?</a:t>
            </a:r>
          </a:p>
          <a:p>
            <a:r>
              <a:rPr lang="en-US" sz="2400" dirty="0">
                <a:latin typeface="Arial" pitchFamily="34" charset="0"/>
                <a:cs typeface="Arial" pitchFamily="34" charset="0"/>
              </a:rPr>
              <a:t>It’s the second one. Accesses destined to that memory range are decoded to the </a:t>
            </a:r>
            <a:r>
              <a:rPr lang="en-US" sz="2400" dirty="0" smtClean="0">
                <a:latin typeface="Arial" pitchFamily="34" charset="0"/>
                <a:cs typeface="Arial" pitchFamily="34" charset="0"/>
              </a:rPr>
              <a:t>device</a:t>
            </a:r>
            <a:endParaRPr lang="en-US" sz="24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6</a:t>
            </a:fld>
            <a:endParaRPr lang="en-US">
              <a:solidFill>
                <a:prstClr val="black">
                  <a:tint val="75000"/>
                </a:prstClr>
              </a:solidFill>
              <a:latin typeface="Calibri"/>
            </a:endParaRPr>
          </a:p>
        </p:txBody>
      </p:sp>
    </p:spTree>
    <p:extLst>
      <p:ext uri="{BB962C8B-B14F-4D97-AF65-F5344CB8AC3E}">
        <p14:creationId xmlns:p14="http://schemas.microsoft.com/office/powerpoint/2010/main" val="391256171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634"/>
            <a:ext cx="8229600" cy="1143000"/>
          </a:xfrm>
        </p:spPr>
        <p:txBody>
          <a:bodyPr>
            <a:normAutofit/>
          </a:bodyPr>
          <a:lstStyle/>
          <a:p>
            <a:r>
              <a:rPr lang="en-US" sz="3600" dirty="0" smtClean="0">
                <a:latin typeface="Arial" pitchFamily="34" charset="0"/>
                <a:cs typeface="Arial" pitchFamily="34" charset="0"/>
              </a:rPr>
              <a:t>Memory Mapped IO</a:t>
            </a:r>
            <a:endParaRPr lang="en-US" sz="3600" dirty="0"/>
          </a:p>
        </p:txBody>
      </p:sp>
      <p:sp>
        <p:nvSpPr>
          <p:cNvPr id="3" name="Content Placeholder 2"/>
          <p:cNvSpPr>
            <a:spLocks noGrp="1"/>
          </p:cNvSpPr>
          <p:nvPr>
            <p:ph idx="1"/>
          </p:nvPr>
        </p:nvSpPr>
        <p:spPr>
          <a:xfrm>
            <a:off x="4191000" y="1600200"/>
            <a:ext cx="4495800" cy="5029200"/>
          </a:xfrm>
        </p:spPr>
        <p:txBody>
          <a:bodyPr>
            <a:normAutofit lnSpcReduction="10000"/>
          </a:bodyPr>
          <a:lstStyle/>
          <a:p>
            <a:r>
              <a:rPr lang="en-US" sz="2400" dirty="0" smtClean="0">
                <a:latin typeface="Arial" pitchFamily="34" charset="0"/>
                <a:cs typeface="Arial" pitchFamily="34" charset="0"/>
              </a:rPr>
              <a:t>The colored regions are memory mapped devices</a:t>
            </a:r>
          </a:p>
          <a:p>
            <a:r>
              <a:rPr lang="en-US" sz="2400" dirty="0" smtClean="0">
                <a:latin typeface="Arial" pitchFamily="34" charset="0"/>
                <a:cs typeface="Arial" pitchFamily="34" charset="0"/>
              </a:rPr>
              <a:t>Accesses to these memory ranges are decoded to a device itself</a:t>
            </a:r>
          </a:p>
          <a:p>
            <a:r>
              <a:rPr lang="en-US" sz="2400" dirty="0" smtClean="0">
                <a:latin typeface="Arial" pitchFamily="34" charset="0"/>
                <a:cs typeface="Arial" pitchFamily="34" charset="0"/>
              </a:rPr>
              <a:t>Flash refers to the BIOS flash</a:t>
            </a:r>
          </a:p>
          <a:p>
            <a:r>
              <a:rPr lang="en-US" sz="2400" dirty="0" smtClean="0">
                <a:latin typeface="Arial" pitchFamily="34" charset="0"/>
                <a:cs typeface="Arial" pitchFamily="34" charset="0"/>
              </a:rPr>
              <a:t>APIC is the Advanced Programmable </a:t>
            </a:r>
            <a:r>
              <a:rPr lang="en-US" sz="2400" smtClean="0">
                <a:latin typeface="Arial" pitchFamily="34" charset="0"/>
                <a:cs typeface="Arial" pitchFamily="34" charset="0"/>
              </a:rPr>
              <a:t>Interrupt Controller</a:t>
            </a:r>
            <a:endParaRPr lang="en-US" sz="2400" dirty="0" smtClean="0">
              <a:latin typeface="Arial" pitchFamily="34" charset="0"/>
              <a:cs typeface="Arial" pitchFamily="34" charset="0"/>
            </a:endParaRPr>
          </a:p>
          <a:p>
            <a:r>
              <a:rPr lang="en-US" sz="2400" dirty="0" smtClean="0">
                <a:latin typeface="Arial" pitchFamily="34" charset="0"/>
                <a:cs typeface="Arial" pitchFamily="34" charset="0"/>
              </a:rPr>
              <a:t>PCI Memory range is programmed by BIOS in the PCIEXBAR </a:t>
            </a:r>
            <a:endParaRPr lang="en-US" sz="2400" dirty="0">
              <a:latin typeface="Arial" pitchFamily="34" charset="0"/>
              <a:cs typeface="Arial"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599"/>
            <a:ext cx="3627090" cy="515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458558" y="1526188"/>
            <a:ext cx="1600200" cy="343457"/>
          </a:xfrm>
          <a:prstGeom prst="rect">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6" name="Rectangle 5"/>
          <p:cNvSpPr/>
          <p:nvPr/>
        </p:nvSpPr>
        <p:spPr>
          <a:xfrm>
            <a:off x="1476112" y="1905000"/>
            <a:ext cx="1568669" cy="343457"/>
          </a:xfrm>
          <a:prstGeom prst="rect">
            <a:avLst/>
          </a:prstGeom>
          <a:solidFill>
            <a:schemeClr val="accent3">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7" name="Rectangle 6"/>
          <p:cNvSpPr/>
          <p:nvPr/>
        </p:nvSpPr>
        <p:spPr>
          <a:xfrm>
            <a:off x="1473124" y="2256649"/>
            <a:ext cx="1584356" cy="527772"/>
          </a:xfrm>
          <a:prstGeom prst="rect">
            <a:avLst/>
          </a:prstGeom>
          <a:solidFill>
            <a:schemeClr val="accent6">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7</a:t>
            </a:fld>
            <a:endParaRPr lang="en-US">
              <a:solidFill>
                <a:prstClr val="black">
                  <a:tint val="75000"/>
                </a:prstClr>
              </a:solidFill>
              <a:latin typeface="Calibri"/>
            </a:endParaRPr>
          </a:p>
        </p:txBody>
      </p:sp>
    </p:spTree>
    <p:extLst>
      <p:ext uri="{BB962C8B-B14F-4D97-AF65-F5344CB8AC3E}">
        <p14:creationId xmlns:p14="http://schemas.microsoft.com/office/powerpoint/2010/main" val="24077633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Peripherals that Map to Both</a:t>
            </a:r>
            <a:endParaRPr lang="en-US" dirty="0"/>
          </a:p>
        </p:txBody>
      </p:sp>
      <p:sp>
        <p:nvSpPr>
          <p:cNvPr id="3" name="Content Placeholder 2"/>
          <p:cNvSpPr>
            <a:spLocks noGrp="1"/>
          </p:cNvSpPr>
          <p:nvPr>
            <p:ph idx="1"/>
          </p:nvPr>
        </p:nvSpPr>
        <p:spPr>
          <a:xfrm>
            <a:off x="457200" y="1447800"/>
            <a:ext cx="8229600" cy="5105400"/>
          </a:xfrm>
        </p:spPr>
        <p:txBody>
          <a:bodyPr>
            <a:normAutofit/>
          </a:bodyPr>
          <a:lstStyle/>
          <a:p>
            <a:r>
              <a:rPr lang="en-US" sz="2400" dirty="0" smtClean="0">
                <a:latin typeface="Arial" pitchFamily="34" charset="0"/>
                <a:cs typeface="Arial" pitchFamily="34" charset="0"/>
              </a:rPr>
              <a:t>Devices can map to both memory and IO address space</a:t>
            </a:r>
          </a:p>
          <a:p>
            <a:r>
              <a:rPr lang="en-US" sz="2400" dirty="0" smtClean="0">
                <a:latin typeface="Arial" pitchFamily="34" charset="0"/>
                <a:cs typeface="Arial" pitchFamily="34" charset="0"/>
              </a:rPr>
              <a:t>PCI Express is a good example of devices that map to both the IO address space and the physical memory address space</a:t>
            </a:r>
          </a:p>
          <a:p>
            <a:r>
              <a:rPr lang="en-US" sz="2400" dirty="0" smtClean="0">
                <a:latin typeface="Arial" pitchFamily="34" charset="0"/>
                <a:cs typeface="Arial" pitchFamily="34" charset="0"/>
              </a:rPr>
              <a:t>Compatible PCI configuration space maps to IO Addresses CF8h and CFCh</a:t>
            </a:r>
          </a:p>
          <a:p>
            <a:r>
              <a:rPr lang="en-US" sz="2400" dirty="0" smtClean="0">
                <a:latin typeface="Arial" pitchFamily="34" charset="0"/>
                <a:cs typeface="Arial" pitchFamily="34" charset="0"/>
              </a:rPr>
              <a:t>Both Compatible PCI configuration space plus the extended header are also mapped to a memory location/size defined by the PCIEXBAR register located in the DRAM Controller</a:t>
            </a:r>
          </a:p>
          <a:p>
            <a:r>
              <a:rPr lang="en-US" sz="2400" dirty="0" smtClean="0">
                <a:latin typeface="Arial" pitchFamily="34" charset="0"/>
                <a:cs typeface="Arial" pitchFamily="34" charset="0"/>
              </a:rPr>
              <a:t>We'll get into this again once we get to PCI</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8</a:t>
            </a:fld>
            <a:endParaRPr lang="en-US">
              <a:solidFill>
                <a:prstClr val="black">
                  <a:tint val="75000"/>
                </a:prstClr>
              </a:solidFill>
              <a:latin typeface="Calibri"/>
            </a:endParaRPr>
          </a:p>
        </p:txBody>
      </p:sp>
    </p:spTree>
    <p:extLst>
      <p:ext uri="{BB962C8B-B14F-4D97-AF65-F5344CB8AC3E}">
        <p14:creationId xmlns:p14="http://schemas.microsoft.com/office/powerpoint/2010/main" val="1899981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a:bodyPr>
          <a:lstStyle/>
          <a:p>
            <a:r>
              <a:rPr lang="en-US" smtClean="0">
                <a:latin typeface="Arial" pitchFamily="34" charset="0"/>
                <a:cs typeface="Arial" pitchFamily="34" charset="0"/>
              </a:rPr>
              <a:t>Port I</a:t>
            </a:r>
            <a:r>
              <a:rPr lang="en-US" dirty="0" smtClean="0">
                <a:latin typeface="Arial" pitchFamily="34" charset="0"/>
                <a:cs typeface="Arial" pitchFamily="34" charset="0"/>
              </a:rPr>
              <a:t>/O Address Space</a:t>
            </a:r>
            <a:r>
              <a:rPr lang="en-US" dirty="0" smtClean="0"/>
              <a:t>	</a:t>
            </a:r>
            <a:endParaRPr lang="en-US" dirty="0"/>
          </a:p>
        </p:txBody>
      </p:sp>
      <p:sp>
        <p:nvSpPr>
          <p:cNvPr id="3" name="Content Placeholder 2"/>
          <p:cNvSpPr>
            <a:spLocks noGrp="1"/>
          </p:cNvSpPr>
          <p:nvPr>
            <p:ph idx="1"/>
          </p:nvPr>
        </p:nvSpPr>
        <p:spPr>
          <a:xfrm>
            <a:off x="457200" y="1219200"/>
            <a:ext cx="5257800" cy="5269468"/>
          </a:xfrm>
        </p:spPr>
        <p:txBody>
          <a:bodyPr>
            <a:normAutofit fontScale="77500" lnSpcReduction="20000"/>
          </a:bodyPr>
          <a:lstStyle/>
          <a:p>
            <a:r>
              <a:rPr lang="en-US" sz="2400" dirty="0" smtClean="0">
                <a:latin typeface="Arial" pitchFamily="34" charset="0"/>
                <a:cs typeface="Arial" pitchFamily="34" charset="0"/>
              </a:rPr>
              <a:t>Software </a:t>
            </a:r>
            <a:r>
              <a:rPr lang="en-US" sz="2400" dirty="0">
                <a:latin typeface="Arial" pitchFamily="34" charset="0"/>
                <a:cs typeface="Arial" pitchFamily="34" charset="0"/>
              </a:rPr>
              <a:t>and hardware architectures of x86 architecture support a separate address space called “I/O Address Space</a:t>
            </a:r>
            <a:r>
              <a:rPr lang="en-US" sz="2400" dirty="0" smtClean="0">
                <a:latin typeface="Arial" pitchFamily="34" charset="0"/>
                <a:cs typeface="Arial" pitchFamily="34" charset="0"/>
              </a:rPr>
              <a:t>”</a:t>
            </a:r>
          </a:p>
          <a:p>
            <a:pPr lvl="1"/>
            <a:r>
              <a:rPr lang="en-US" sz="2000" dirty="0" smtClean="0">
                <a:latin typeface="Arial" pitchFamily="34" charset="0"/>
                <a:cs typeface="Arial" pitchFamily="34" charset="0"/>
              </a:rPr>
              <a:t>Separate from memory space</a:t>
            </a:r>
            <a:endParaRPr lang="en-US" sz="2000" dirty="0">
              <a:latin typeface="Arial" pitchFamily="34" charset="0"/>
              <a:cs typeface="Arial" pitchFamily="34" charset="0"/>
            </a:endParaRPr>
          </a:p>
          <a:p>
            <a:r>
              <a:rPr lang="en-US" sz="2400" dirty="0">
                <a:latin typeface="Arial" pitchFamily="34" charset="0"/>
                <a:cs typeface="Arial" pitchFamily="34" charset="0"/>
              </a:rPr>
              <a:t>Access to this separate I/O space is handled through a set of I/O instructions</a:t>
            </a:r>
          </a:p>
          <a:p>
            <a:pPr lvl="1"/>
            <a:r>
              <a:rPr lang="en-US" sz="2000" dirty="0">
                <a:latin typeface="Arial" pitchFamily="34" charset="0"/>
                <a:cs typeface="Arial" pitchFamily="34" charset="0"/>
              </a:rPr>
              <a:t>IN,OUT, INS, OUTS</a:t>
            </a:r>
          </a:p>
          <a:p>
            <a:r>
              <a:rPr lang="en-US" sz="2400" dirty="0" smtClean="0">
                <a:latin typeface="Arial" pitchFamily="34" charset="0"/>
                <a:cs typeface="Arial" pitchFamily="34" charset="0"/>
              </a:rPr>
              <a:t>Access requires </a:t>
            </a:r>
            <a:r>
              <a:rPr lang="en-US" sz="2400" dirty="0">
                <a:latin typeface="Arial" pitchFamily="34" charset="0"/>
                <a:cs typeface="Arial" pitchFamily="34" charset="0"/>
              </a:rPr>
              <a:t>Ring0 </a:t>
            </a:r>
            <a:r>
              <a:rPr lang="en-US" sz="2400" dirty="0" smtClean="0">
                <a:latin typeface="Arial" pitchFamily="34" charset="0"/>
                <a:cs typeface="Arial" pitchFamily="34" charset="0"/>
              </a:rPr>
              <a:t>privileges</a:t>
            </a:r>
            <a:endParaRPr lang="en-US" sz="2400" dirty="0">
              <a:latin typeface="Arial" pitchFamily="34" charset="0"/>
              <a:cs typeface="Arial" pitchFamily="34" charset="0"/>
            </a:endParaRPr>
          </a:p>
          <a:p>
            <a:pPr lvl="1"/>
            <a:r>
              <a:rPr lang="en-US" sz="2000" dirty="0">
                <a:latin typeface="Arial" pitchFamily="34" charset="0"/>
                <a:cs typeface="Arial" pitchFamily="34" charset="0"/>
              </a:rPr>
              <a:t>Access requirement does not apply to all operating modes (like Real-Mode)</a:t>
            </a:r>
          </a:p>
          <a:p>
            <a:r>
              <a:rPr lang="en-US" sz="2400" dirty="0">
                <a:latin typeface="Arial" pitchFamily="34" charset="0"/>
                <a:cs typeface="Arial" pitchFamily="34" charset="0"/>
              </a:rPr>
              <a:t>The processor allows 64 KB+3 bytes to be addressed within the I/O space</a:t>
            </a:r>
          </a:p>
          <a:p>
            <a:r>
              <a:rPr lang="en-US" sz="2400" dirty="0" smtClean="0">
                <a:latin typeface="Arial" pitchFamily="34" charset="0"/>
                <a:cs typeface="Arial" pitchFamily="34" charset="0"/>
              </a:rPr>
              <a:t>Harkens </a:t>
            </a:r>
            <a:r>
              <a:rPr lang="en-US" sz="2400" dirty="0">
                <a:latin typeface="Arial" pitchFamily="34" charset="0"/>
                <a:cs typeface="Arial" pitchFamily="34" charset="0"/>
              </a:rPr>
              <a:t>back to a time when memory was not so plentiful</a:t>
            </a:r>
          </a:p>
          <a:p>
            <a:r>
              <a:rPr lang="en-US" sz="2400" dirty="0">
                <a:latin typeface="Arial" pitchFamily="34" charset="0"/>
                <a:cs typeface="Arial" pitchFamily="34" charset="0"/>
              </a:rPr>
              <a:t>You may never see port I/O when analyzing high-level applications, but in systems programming (and especially BIOS) you will see lots of port I/O</a:t>
            </a:r>
          </a:p>
          <a:p>
            <a:r>
              <a:rPr lang="en-US" sz="2400" dirty="0" smtClean="0">
                <a:latin typeface="Arial" pitchFamily="34" charset="0"/>
                <a:cs typeface="Arial" pitchFamily="34" charset="0"/>
              </a:rPr>
              <a:t>One of the biggest impediments to understanding what's going on in a BIOS</a:t>
            </a:r>
            <a:endParaRPr lang="en-US" sz="2400" dirty="0">
              <a:latin typeface="Arial" pitchFamily="34" charset="0"/>
              <a:cs typeface="Arial" pitchFamily="34" charset="0"/>
            </a:endParaRPr>
          </a:p>
        </p:txBody>
      </p:sp>
      <p:sp>
        <p:nvSpPr>
          <p:cNvPr id="5" name="Rectangle 4"/>
          <p:cNvSpPr/>
          <p:nvPr/>
        </p:nvSpPr>
        <p:spPr>
          <a:xfrm>
            <a:off x="6078843" y="1466431"/>
            <a:ext cx="1981200" cy="4953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6" name="TextBox 5"/>
          <p:cNvSpPr txBox="1"/>
          <p:nvPr/>
        </p:nvSpPr>
        <p:spPr>
          <a:xfrm>
            <a:off x="6078843" y="6079375"/>
            <a:ext cx="1981200" cy="338554"/>
          </a:xfrm>
          <a:prstGeom prst="rect">
            <a:avLst/>
          </a:prstGeom>
          <a:noFill/>
          <a:ln w="12700">
            <a:solidFill>
              <a:schemeClr val="tx1"/>
            </a:solidFill>
          </a:ln>
        </p:spPr>
        <p:txBody>
          <a:bodyPr wrap="square" rtlCol="0">
            <a:spAutoFit/>
          </a:bodyPr>
          <a:lstStyle/>
          <a:p>
            <a:pPr algn="ctr" defTabSz="914400"/>
            <a:r>
              <a:rPr lang="en-US" sz="1600" dirty="0" smtClean="0">
                <a:solidFill>
                  <a:prstClr val="black"/>
                </a:solidFill>
                <a:latin typeface="Calibri"/>
              </a:rPr>
              <a:t>Port 0</a:t>
            </a:r>
            <a:endParaRPr lang="en-US" sz="1600" dirty="0">
              <a:solidFill>
                <a:prstClr val="black"/>
              </a:solidFill>
              <a:latin typeface="Calibri"/>
            </a:endParaRPr>
          </a:p>
        </p:txBody>
      </p:sp>
      <p:sp>
        <p:nvSpPr>
          <p:cNvPr id="7" name="TextBox 6"/>
          <p:cNvSpPr txBox="1"/>
          <p:nvPr/>
        </p:nvSpPr>
        <p:spPr>
          <a:xfrm>
            <a:off x="6078843" y="5748650"/>
            <a:ext cx="1981200" cy="338554"/>
          </a:xfrm>
          <a:prstGeom prst="rect">
            <a:avLst/>
          </a:prstGeom>
          <a:noFill/>
          <a:ln w="12700">
            <a:solidFill>
              <a:schemeClr val="tx1"/>
            </a:solidFill>
          </a:ln>
        </p:spPr>
        <p:txBody>
          <a:bodyPr wrap="square" rtlCol="0">
            <a:spAutoFit/>
          </a:bodyPr>
          <a:lstStyle/>
          <a:p>
            <a:pPr algn="ctr" defTabSz="914400"/>
            <a:r>
              <a:rPr lang="en-US" sz="1600" dirty="0" smtClean="0">
                <a:solidFill>
                  <a:prstClr val="black"/>
                </a:solidFill>
                <a:latin typeface="Calibri"/>
              </a:rPr>
              <a:t>Port 1</a:t>
            </a:r>
            <a:endParaRPr lang="en-US" sz="1600" dirty="0">
              <a:solidFill>
                <a:prstClr val="black"/>
              </a:solidFill>
              <a:latin typeface="Calibri"/>
            </a:endParaRPr>
          </a:p>
        </p:txBody>
      </p:sp>
      <p:sp>
        <p:nvSpPr>
          <p:cNvPr id="8" name="TextBox 7"/>
          <p:cNvSpPr txBox="1"/>
          <p:nvPr/>
        </p:nvSpPr>
        <p:spPr>
          <a:xfrm>
            <a:off x="6078843" y="5412237"/>
            <a:ext cx="1981200" cy="338554"/>
          </a:xfrm>
          <a:prstGeom prst="rect">
            <a:avLst/>
          </a:prstGeom>
          <a:noFill/>
          <a:ln w="12700">
            <a:solidFill>
              <a:schemeClr val="tx1"/>
            </a:solidFill>
          </a:ln>
        </p:spPr>
        <p:txBody>
          <a:bodyPr wrap="square" rtlCol="0">
            <a:spAutoFit/>
          </a:bodyPr>
          <a:lstStyle/>
          <a:p>
            <a:pPr algn="ctr" defTabSz="914400"/>
            <a:r>
              <a:rPr lang="en-US" sz="1600" dirty="0" smtClean="0">
                <a:solidFill>
                  <a:prstClr val="black"/>
                </a:solidFill>
                <a:latin typeface="Calibri"/>
              </a:rPr>
              <a:t>Port 2</a:t>
            </a:r>
            <a:endParaRPr lang="en-US" sz="1600" dirty="0">
              <a:solidFill>
                <a:prstClr val="black"/>
              </a:solidFill>
              <a:latin typeface="Calibri"/>
            </a:endParaRPr>
          </a:p>
        </p:txBody>
      </p:sp>
      <p:sp>
        <p:nvSpPr>
          <p:cNvPr id="9" name="TextBox 8"/>
          <p:cNvSpPr txBox="1"/>
          <p:nvPr/>
        </p:nvSpPr>
        <p:spPr>
          <a:xfrm>
            <a:off x="6078843" y="5072181"/>
            <a:ext cx="1981200" cy="338554"/>
          </a:xfrm>
          <a:prstGeom prst="rect">
            <a:avLst/>
          </a:prstGeom>
          <a:noFill/>
          <a:ln w="12700">
            <a:solidFill>
              <a:schemeClr val="tx1"/>
            </a:solidFill>
          </a:ln>
        </p:spPr>
        <p:txBody>
          <a:bodyPr wrap="square" rtlCol="0">
            <a:spAutoFit/>
          </a:bodyPr>
          <a:lstStyle/>
          <a:p>
            <a:pPr algn="ctr" defTabSz="914400"/>
            <a:r>
              <a:rPr lang="en-US" sz="1600" dirty="0" smtClean="0">
                <a:solidFill>
                  <a:prstClr val="black"/>
                </a:solidFill>
                <a:latin typeface="Calibri"/>
              </a:rPr>
              <a:t>Port 3</a:t>
            </a:r>
            <a:endParaRPr lang="en-US" sz="1600" dirty="0">
              <a:solidFill>
                <a:prstClr val="black"/>
              </a:solidFill>
              <a:latin typeface="Calibri"/>
            </a:endParaRPr>
          </a:p>
        </p:txBody>
      </p:sp>
      <p:sp>
        <p:nvSpPr>
          <p:cNvPr id="10" name="TextBox 9"/>
          <p:cNvSpPr txBox="1"/>
          <p:nvPr/>
        </p:nvSpPr>
        <p:spPr>
          <a:xfrm>
            <a:off x="6078843" y="4741456"/>
            <a:ext cx="1981200" cy="338554"/>
          </a:xfrm>
          <a:prstGeom prst="rect">
            <a:avLst/>
          </a:prstGeom>
          <a:noFill/>
          <a:ln w="12700">
            <a:solidFill>
              <a:schemeClr val="tx1"/>
            </a:solidFill>
          </a:ln>
        </p:spPr>
        <p:txBody>
          <a:bodyPr wrap="square" rtlCol="0">
            <a:spAutoFit/>
          </a:bodyPr>
          <a:lstStyle/>
          <a:p>
            <a:pPr algn="ctr" defTabSz="914400"/>
            <a:r>
              <a:rPr lang="en-US" sz="1600" dirty="0" smtClean="0">
                <a:solidFill>
                  <a:prstClr val="black"/>
                </a:solidFill>
                <a:latin typeface="Calibri"/>
              </a:rPr>
              <a:t>Port 4</a:t>
            </a:r>
            <a:endParaRPr lang="en-US" sz="1600" dirty="0">
              <a:solidFill>
                <a:prstClr val="black"/>
              </a:solidFill>
              <a:latin typeface="Calibri"/>
            </a:endParaRPr>
          </a:p>
        </p:txBody>
      </p:sp>
      <p:sp>
        <p:nvSpPr>
          <p:cNvPr id="11" name="TextBox 10"/>
          <p:cNvSpPr txBox="1"/>
          <p:nvPr/>
        </p:nvSpPr>
        <p:spPr>
          <a:xfrm>
            <a:off x="6078843" y="1467933"/>
            <a:ext cx="1981200" cy="338554"/>
          </a:xfrm>
          <a:prstGeom prst="rect">
            <a:avLst/>
          </a:prstGeom>
          <a:noFill/>
          <a:ln w="12700">
            <a:solidFill>
              <a:schemeClr val="tx1"/>
            </a:solidFill>
          </a:ln>
        </p:spPr>
        <p:txBody>
          <a:bodyPr wrap="square" rtlCol="0">
            <a:spAutoFit/>
          </a:bodyPr>
          <a:lstStyle/>
          <a:p>
            <a:pPr algn="ctr" defTabSz="914400"/>
            <a:r>
              <a:rPr lang="en-US" sz="1600" dirty="0" smtClean="0">
                <a:solidFill>
                  <a:prstClr val="black"/>
                </a:solidFill>
                <a:latin typeface="Calibri"/>
              </a:rPr>
              <a:t>Port 65535</a:t>
            </a:r>
            <a:endParaRPr lang="en-US" sz="1600" dirty="0">
              <a:solidFill>
                <a:prstClr val="black"/>
              </a:solidFill>
              <a:latin typeface="Calibri"/>
            </a:endParaRPr>
          </a:p>
        </p:txBody>
      </p:sp>
      <p:sp>
        <p:nvSpPr>
          <p:cNvPr id="12" name="TextBox 11"/>
          <p:cNvSpPr txBox="1"/>
          <p:nvPr/>
        </p:nvSpPr>
        <p:spPr>
          <a:xfrm>
            <a:off x="8074951" y="6245423"/>
            <a:ext cx="829073" cy="307777"/>
          </a:xfrm>
          <a:prstGeom prst="rect">
            <a:avLst/>
          </a:prstGeom>
          <a:noFill/>
        </p:spPr>
        <p:txBody>
          <a:bodyPr wrap="none" rtlCol="0">
            <a:spAutoFit/>
          </a:bodyPr>
          <a:lstStyle/>
          <a:p>
            <a:pPr defTabSz="914400"/>
            <a:r>
              <a:rPr lang="en-US" sz="1400" b="1" dirty="0" smtClean="0">
                <a:solidFill>
                  <a:prstClr val="black"/>
                </a:solidFill>
                <a:latin typeface="Courier New" panose="02070309020205020404" pitchFamily="49" charset="0"/>
                <a:cs typeface="Courier New" panose="02070309020205020404" pitchFamily="49" charset="0"/>
              </a:rPr>
              <a:t>0x0000</a:t>
            </a:r>
            <a:endParaRPr lang="en-US" sz="1400" b="1" dirty="0">
              <a:solidFill>
                <a:prstClr val="black"/>
              </a:solidFill>
              <a:latin typeface="Courier New" panose="02070309020205020404" pitchFamily="49" charset="0"/>
              <a:cs typeface="Courier New" panose="02070309020205020404" pitchFamily="49" charset="0"/>
            </a:endParaRPr>
          </a:p>
        </p:txBody>
      </p:sp>
      <p:sp>
        <p:nvSpPr>
          <p:cNvPr id="13" name="TextBox 12"/>
          <p:cNvSpPr txBox="1"/>
          <p:nvPr/>
        </p:nvSpPr>
        <p:spPr>
          <a:xfrm>
            <a:off x="8080639" y="5926975"/>
            <a:ext cx="829073" cy="307777"/>
          </a:xfrm>
          <a:prstGeom prst="rect">
            <a:avLst/>
          </a:prstGeom>
          <a:noFill/>
        </p:spPr>
        <p:txBody>
          <a:bodyPr wrap="none" rtlCol="0">
            <a:spAutoFit/>
          </a:bodyPr>
          <a:lstStyle/>
          <a:p>
            <a:pPr defTabSz="914400"/>
            <a:r>
              <a:rPr lang="en-US" sz="1400" b="1" dirty="0" smtClean="0">
                <a:solidFill>
                  <a:prstClr val="black"/>
                </a:solidFill>
                <a:latin typeface="Courier New" panose="02070309020205020404" pitchFamily="49" charset="0"/>
                <a:cs typeface="Courier New" panose="02070309020205020404" pitchFamily="49" charset="0"/>
              </a:rPr>
              <a:t>0x0001</a:t>
            </a:r>
            <a:endParaRPr lang="en-US" sz="1400" b="1" dirty="0">
              <a:solidFill>
                <a:prstClr val="black"/>
              </a:solidFill>
              <a:latin typeface="Courier New" panose="02070309020205020404" pitchFamily="49" charset="0"/>
              <a:cs typeface="Courier New" panose="02070309020205020404" pitchFamily="49" charset="0"/>
            </a:endParaRPr>
          </a:p>
        </p:txBody>
      </p:sp>
      <p:sp>
        <p:nvSpPr>
          <p:cNvPr id="14" name="TextBox 13"/>
          <p:cNvSpPr txBox="1"/>
          <p:nvPr/>
        </p:nvSpPr>
        <p:spPr>
          <a:xfrm>
            <a:off x="8080639" y="5575543"/>
            <a:ext cx="829073" cy="307777"/>
          </a:xfrm>
          <a:prstGeom prst="rect">
            <a:avLst/>
          </a:prstGeom>
          <a:noFill/>
        </p:spPr>
        <p:txBody>
          <a:bodyPr wrap="none" rtlCol="0">
            <a:spAutoFit/>
          </a:bodyPr>
          <a:lstStyle/>
          <a:p>
            <a:pPr defTabSz="914400"/>
            <a:r>
              <a:rPr lang="en-US" sz="1400" b="1" dirty="0" smtClean="0">
                <a:solidFill>
                  <a:prstClr val="black"/>
                </a:solidFill>
                <a:latin typeface="Courier New" panose="02070309020205020404" pitchFamily="49" charset="0"/>
                <a:cs typeface="Courier New" panose="02070309020205020404" pitchFamily="49" charset="0"/>
              </a:rPr>
              <a:t>0x0002</a:t>
            </a:r>
            <a:endParaRPr lang="en-US" sz="1400" b="1" dirty="0">
              <a:solidFill>
                <a:prstClr val="black"/>
              </a:solidFill>
              <a:latin typeface="Courier New" panose="02070309020205020404" pitchFamily="49" charset="0"/>
              <a:cs typeface="Courier New" panose="02070309020205020404" pitchFamily="49" charset="0"/>
            </a:endParaRPr>
          </a:p>
        </p:txBody>
      </p:sp>
      <p:sp>
        <p:nvSpPr>
          <p:cNvPr id="15" name="TextBox 14"/>
          <p:cNvSpPr txBox="1"/>
          <p:nvPr/>
        </p:nvSpPr>
        <p:spPr>
          <a:xfrm>
            <a:off x="8086327" y="5257095"/>
            <a:ext cx="829073" cy="307777"/>
          </a:xfrm>
          <a:prstGeom prst="rect">
            <a:avLst/>
          </a:prstGeom>
          <a:noFill/>
        </p:spPr>
        <p:txBody>
          <a:bodyPr wrap="none" rtlCol="0">
            <a:spAutoFit/>
          </a:bodyPr>
          <a:lstStyle/>
          <a:p>
            <a:pPr defTabSz="914400"/>
            <a:r>
              <a:rPr lang="en-US" sz="1400" b="1" dirty="0" smtClean="0">
                <a:solidFill>
                  <a:prstClr val="black"/>
                </a:solidFill>
                <a:latin typeface="Courier New" panose="02070309020205020404" pitchFamily="49" charset="0"/>
                <a:cs typeface="Courier New" panose="02070309020205020404" pitchFamily="49" charset="0"/>
              </a:rPr>
              <a:t>0x0003</a:t>
            </a:r>
            <a:endParaRPr lang="en-US" sz="1400" b="1" dirty="0">
              <a:solidFill>
                <a:prstClr val="black"/>
              </a:solidFill>
              <a:latin typeface="Courier New" panose="02070309020205020404" pitchFamily="49" charset="0"/>
              <a:cs typeface="Courier New" panose="02070309020205020404" pitchFamily="49" charset="0"/>
            </a:endParaRPr>
          </a:p>
        </p:txBody>
      </p:sp>
      <p:sp>
        <p:nvSpPr>
          <p:cNvPr id="16" name="TextBox 15"/>
          <p:cNvSpPr txBox="1"/>
          <p:nvPr/>
        </p:nvSpPr>
        <p:spPr>
          <a:xfrm>
            <a:off x="8082911" y="4903391"/>
            <a:ext cx="829073" cy="307777"/>
          </a:xfrm>
          <a:prstGeom prst="rect">
            <a:avLst/>
          </a:prstGeom>
          <a:noFill/>
        </p:spPr>
        <p:txBody>
          <a:bodyPr wrap="none" rtlCol="0">
            <a:spAutoFit/>
          </a:bodyPr>
          <a:lstStyle/>
          <a:p>
            <a:pPr defTabSz="914400"/>
            <a:r>
              <a:rPr lang="en-US" sz="1400" b="1" dirty="0" smtClean="0">
                <a:solidFill>
                  <a:prstClr val="black"/>
                </a:solidFill>
                <a:latin typeface="Courier New" panose="02070309020205020404" pitchFamily="49" charset="0"/>
                <a:cs typeface="Courier New" panose="02070309020205020404" pitchFamily="49" charset="0"/>
              </a:rPr>
              <a:t>0x0004</a:t>
            </a:r>
            <a:endParaRPr lang="en-US" sz="1400" b="1" dirty="0">
              <a:solidFill>
                <a:prstClr val="black"/>
              </a:solidFill>
              <a:latin typeface="Courier New" panose="02070309020205020404" pitchFamily="49" charset="0"/>
              <a:cs typeface="Courier New" panose="02070309020205020404" pitchFamily="49" charset="0"/>
            </a:endParaRPr>
          </a:p>
        </p:txBody>
      </p:sp>
      <p:sp>
        <p:nvSpPr>
          <p:cNvPr id="17" name="TextBox 16"/>
          <p:cNvSpPr txBox="1"/>
          <p:nvPr/>
        </p:nvSpPr>
        <p:spPr>
          <a:xfrm>
            <a:off x="8074951" y="1646127"/>
            <a:ext cx="829073" cy="307777"/>
          </a:xfrm>
          <a:prstGeom prst="rect">
            <a:avLst/>
          </a:prstGeom>
          <a:noFill/>
        </p:spPr>
        <p:txBody>
          <a:bodyPr wrap="none" rtlCol="0">
            <a:spAutoFit/>
          </a:bodyPr>
          <a:lstStyle/>
          <a:p>
            <a:pPr defTabSz="914400"/>
            <a:r>
              <a:rPr lang="en-US" sz="1400" b="1" dirty="0" smtClean="0">
                <a:solidFill>
                  <a:prstClr val="black"/>
                </a:solidFill>
                <a:latin typeface="Courier New" panose="02070309020205020404" pitchFamily="49" charset="0"/>
                <a:cs typeface="Courier New" panose="02070309020205020404" pitchFamily="49" charset="0"/>
              </a:rPr>
              <a:t>0xFFFF</a:t>
            </a:r>
            <a:endParaRPr lang="en-US" sz="1400" b="1" dirty="0">
              <a:solidFill>
                <a:prstClr val="black"/>
              </a:solidFill>
              <a:latin typeface="Courier New" panose="02070309020205020404" pitchFamily="49" charset="0"/>
              <a:cs typeface="Courier New" panose="02070309020205020404" pitchFamily="49" charset="0"/>
            </a:endParaRPr>
          </a:p>
        </p:txBody>
      </p:sp>
      <p:sp>
        <p:nvSpPr>
          <p:cNvPr id="18" name="TextBox 17"/>
          <p:cNvSpPr txBox="1"/>
          <p:nvPr/>
        </p:nvSpPr>
        <p:spPr>
          <a:xfrm>
            <a:off x="6975439" y="3470967"/>
            <a:ext cx="232756" cy="738664"/>
          </a:xfrm>
          <a:prstGeom prst="rect">
            <a:avLst/>
          </a:prstGeom>
          <a:noFill/>
        </p:spPr>
        <p:txBody>
          <a:bodyPr wrap="none" rtlCol="0">
            <a:spAutoFit/>
          </a:bodyPr>
          <a:lstStyle/>
          <a:p>
            <a:pPr defTabSz="914400"/>
            <a:r>
              <a:rPr lang="en-US" sz="1400" b="1" dirty="0" smtClean="0">
                <a:solidFill>
                  <a:prstClr val="black"/>
                </a:solidFill>
                <a:latin typeface="Calibri"/>
              </a:rPr>
              <a:t>.</a:t>
            </a:r>
          </a:p>
          <a:p>
            <a:pPr defTabSz="914400"/>
            <a:r>
              <a:rPr lang="en-US" sz="1400" b="1" dirty="0" smtClean="0">
                <a:solidFill>
                  <a:prstClr val="black"/>
                </a:solidFill>
                <a:latin typeface="Calibri"/>
              </a:rPr>
              <a:t>.</a:t>
            </a:r>
          </a:p>
          <a:p>
            <a:pPr defTabSz="914400"/>
            <a:r>
              <a:rPr lang="en-US" sz="1400" b="1" dirty="0" smtClean="0">
                <a:solidFill>
                  <a:prstClr val="black"/>
                </a:solidFill>
                <a:latin typeface="Calibri"/>
              </a:rPr>
              <a:t>.</a:t>
            </a:r>
          </a:p>
        </p:txBody>
      </p:sp>
      <p:sp>
        <p:nvSpPr>
          <p:cNvPr id="19" name="TextBox 18"/>
          <p:cNvSpPr txBox="1"/>
          <p:nvPr/>
        </p:nvSpPr>
        <p:spPr>
          <a:xfrm>
            <a:off x="6078843" y="3105595"/>
            <a:ext cx="1981200" cy="369332"/>
          </a:xfrm>
          <a:prstGeom prst="rect">
            <a:avLst/>
          </a:prstGeom>
          <a:noFill/>
        </p:spPr>
        <p:txBody>
          <a:bodyPr wrap="square" rtlCol="0">
            <a:spAutoFit/>
          </a:bodyPr>
          <a:lstStyle/>
          <a:p>
            <a:pPr algn="ctr" defTabSz="914400"/>
            <a:r>
              <a:rPr lang="en-US" b="1" dirty="0" smtClean="0">
                <a:solidFill>
                  <a:prstClr val="black"/>
                </a:solidFill>
                <a:latin typeface="Calibri"/>
              </a:rPr>
              <a:t>I/O Address Space</a:t>
            </a:r>
            <a:endParaRPr lang="en-US" b="1" dirty="0">
              <a:solidFill>
                <a:prstClr val="black"/>
              </a:solidFill>
              <a:latin typeface="Calibri"/>
            </a:endParaRPr>
          </a:p>
        </p:txBody>
      </p:sp>
      <p:sp>
        <p:nvSpPr>
          <p:cNvPr id="20" name="TextBox 19"/>
          <p:cNvSpPr txBox="1"/>
          <p:nvPr/>
        </p:nvSpPr>
        <p:spPr>
          <a:xfrm>
            <a:off x="6979595" y="2304631"/>
            <a:ext cx="232756" cy="738664"/>
          </a:xfrm>
          <a:prstGeom prst="rect">
            <a:avLst/>
          </a:prstGeom>
          <a:noFill/>
        </p:spPr>
        <p:txBody>
          <a:bodyPr wrap="none" rtlCol="0">
            <a:spAutoFit/>
          </a:bodyPr>
          <a:lstStyle/>
          <a:p>
            <a:pPr defTabSz="914400"/>
            <a:r>
              <a:rPr lang="en-US" sz="1400" b="1" dirty="0" smtClean="0">
                <a:solidFill>
                  <a:prstClr val="black"/>
                </a:solidFill>
                <a:latin typeface="Calibri"/>
              </a:rPr>
              <a:t>.</a:t>
            </a:r>
          </a:p>
          <a:p>
            <a:pPr defTabSz="914400"/>
            <a:r>
              <a:rPr lang="en-US" sz="1400" b="1" dirty="0" smtClean="0">
                <a:solidFill>
                  <a:prstClr val="black"/>
                </a:solidFill>
                <a:latin typeface="Calibri"/>
              </a:rPr>
              <a:t>.</a:t>
            </a:r>
          </a:p>
          <a:p>
            <a:pPr defTabSz="914400"/>
            <a:r>
              <a:rPr lang="en-US" sz="1400" b="1" dirty="0" smtClean="0">
                <a:solidFill>
                  <a:prstClr val="black"/>
                </a:solidFill>
                <a:latin typeface="Calibri"/>
              </a:rPr>
              <a:t>.</a:t>
            </a:r>
          </a:p>
        </p:txBody>
      </p:sp>
      <p:sp>
        <p:nvSpPr>
          <p:cNvPr id="21" name="TextBox 20"/>
          <p:cNvSpPr txBox="1"/>
          <p:nvPr/>
        </p:nvSpPr>
        <p:spPr>
          <a:xfrm>
            <a:off x="0" y="6488668"/>
            <a:ext cx="3647793" cy="369332"/>
          </a:xfrm>
          <a:prstGeom prst="rect">
            <a:avLst/>
          </a:prstGeom>
          <a:noFill/>
        </p:spPr>
        <p:txBody>
          <a:bodyPr wrap="none" rtlCol="0">
            <a:spAutoFit/>
          </a:bodyPr>
          <a:lstStyle/>
          <a:p>
            <a:pPr defTabSz="914400"/>
            <a:r>
              <a:rPr lang="en-US" dirty="0" smtClean="0">
                <a:solidFill>
                  <a:prstClr val="black"/>
                </a:solidFill>
                <a:latin typeface="Calibri"/>
              </a:rPr>
              <a:t>Intel Programmer’s guide, Vol 1, 16.1</a:t>
            </a:r>
            <a:endParaRPr lang="en-US" dirty="0">
              <a:solidFill>
                <a:prstClr val="black"/>
              </a:solidFill>
              <a:latin typeface="Calibri"/>
            </a:endParaRPr>
          </a:p>
        </p:txBody>
      </p:sp>
      <p:sp>
        <p:nvSpPr>
          <p:cNvPr id="22" name="Slide Number Placeholder 21"/>
          <p:cNvSpPr>
            <a:spLocks noGrp="1"/>
          </p:cNvSpPr>
          <p:nvPr>
            <p:ph type="sldNum" sz="quarter" idx="12"/>
          </p:nvPr>
        </p:nvSpPr>
        <p:spPr/>
        <p:txBody>
          <a:bodyPr/>
          <a:lstStyle/>
          <a:p>
            <a:fld id="{B6F15528-21DE-4FAA-801E-634DDDAF4B2B}" type="slidenum">
              <a:rPr lang="en-US" smtClean="0">
                <a:solidFill>
                  <a:prstClr val="black">
                    <a:tint val="75000"/>
                  </a:prstClr>
                </a:solidFill>
                <a:latin typeface="Calibri"/>
              </a:rPr>
              <a:pPr/>
              <a:t>9</a:t>
            </a:fld>
            <a:endParaRPr lang="en-US">
              <a:solidFill>
                <a:prstClr val="black">
                  <a:tint val="75000"/>
                </a:prstClr>
              </a:solidFill>
              <a:latin typeface="Calibri"/>
            </a:endParaRPr>
          </a:p>
        </p:txBody>
      </p:sp>
    </p:spTree>
    <p:extLst>
      <p:ext uri="{BB962C8B-B14F-4D97-AF65-F5344CB8AC3E}">
        <p14:creationId xmlns:p14="http://schemas.microsoft.com/office/powerpoint/2010/main" val="379022685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89</TotalTime>
  <Words>2296</Words>
  <Application>Microsoft Macintosh PowerPoint</Application>
  <PresentationFormat>On-screen Show (4:3)</PresentationFormat>
  <Paragraphs>309</Paragraphs>
  <Slides>28</Slides>
  <Notes>5</Notes>
  <HiddenSlides>0</HiddenSlides>
  <MMClips>0</MMClip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Office Theme</vt:lpstr>
      <vt:lpstr>1_Office Theme</vt:lpstr>
      <vt:lpstr>Advanced x86: BIOS and System Management Mode Internals Input/Output</vt:lpstr>
      <vt:lpstr>All materials are licensed under a Creative Commons “Share Alike” license.</vt:lpstr>
      <vt:lpstr>Input/Output (I/O)</vt:lpstr>
      <vt:lpstr>2 Types of I/O</vt:lpstr>
      <vt:lpstr>Memory-Mapped I/O </vt:lpstr>
      <vt:lpstr>Memory-Mapped I/O </vt:lpstr>
      <vt:lpstr>Memory Mapped IO</vt:lpstr>
      <vt:lpstr>Peripherals that Map to Both</vt:lpstr>
      <vt:lpstr>Port I/O Address Space </vt:lpstr>
      <vt:lpstr>Port I/O Accesses</vt:lpstr>
      <vt:lpstr>How does the hardware distinguish between port IO and memory access?</vt:lpstr>
      <vt:lpstr>I/O Mapped Address Space</vt:lpstr>
      <vt:lpstr>1. Fixed I/O Ports</vt:lpstr>
      <vt:lpstr>Example: ICH 9 Fixed Range </vt:lpstr>
      <vt:lpstr>PowerPoint Presentation</vt:lpstr>
      <vt:lpstr>PowerPoint Presentation</vt:lpstr>
      <vt:lpstr>2. Variable I/O Ports</vt:lpstr>
      <vt:lpstr>Example: ICH 9 Variable IO Range</vt:lpstr>
      <vt:lpstr>IN - Input from Port</vt:lpstr>
      <vt:lpstr>OUT - Output to Port</vt:lpstr>
      <vt:lpstr>IO Privilege Level</vt:lpstr>
      <vt:lpstr>PowerPoint Presentation</vt:lpstr>
      <vt:lpstr>Port IO Assembly Examples (showing that you can either use an 8 bit immediate or a 16 bit register (dx) to specify port and 8 bit immediate or 8/16/32 bit registers (but only AL/AX/EAX) to specify the data being read/written)</vt:lpstr>
      <vt:lpstr>Port IO</vt:lpstr>
      <vt:lpstr>Port IO Index/Data Pair</vt:lpstr>
      <vt:lpstr>Identifying Port I/O</vt:lpstr>
      <vt:lpstr>UEFI indirection</vt:lpstr>
      <vt:lpstr>Example: Port IO Configuring PCIEXBAR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x86: BIOS and System Management Mode Internals Memory Map</dc:title>
  <dc:creator>a</dc:creator>
  <cp:lastModifiedBy>a</cp:lastModifiedBy>
  <cp:revision>51</cp:revision>
  <dcterms:created xsi:type="dcterms:W3CDTF">2015-01-31T01:29:31Z</dcterms:created>
  <dcterms:modified xsi:type="dcterms:W3CDTF">2015-10-14T06:42:10Z</dcterms:modified>
</cp:coreProperties>
</file>