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</p:sldMasterIdLst>
  <p:notesMasterIdLst>
    <p:notesMasterId r:id="rId57"/>
  </p:notesMasterIdLst>
  <p:sldIdLst>
    <p:sldId id="313" r:id="rId3"/>
    <p:sldId id="345" r:id="rId4"/>
    <p:sldId id="257" r:id="rId5"/>
    <p:sldId id="342" r:id="rId6"/>
    <p:sldId id="258" r:id="rId7"/>
    <p:sldId id="259" r:id="rId8"/>
    <p:sldId id="260" r:id="rId9"/>
    <p:sldId id="261" r:id="rId10"/>
    <p:sldId id="329" r:id="rId11"/>
    <p:sldId id="262" r:id="rId12"/>
    <p:sldId id="263" r:id="rId13"/>
    <p:sldId id="264" r:id="rId14"/>
    <p:sldId id="266" r:id="rId15"/>
    <p:sldId id="267" r:id="rId16"/>
    <p:sldId id="268" r:id="rId17"/>
    <p:sldId id="317" r:id="rId18"/>
    <p:sldId id="269" r:id="rId19"/>
    <p:sldId id="270" r:id="rId20"/>
    <p:sldId id="271" r:id="rId21"/>
    <p:sldId id="280" r:id="rId22"/>
    <p:sldId id="319" r:id="rId23"/>
    <p:sldId id="281" r:id="rId24"/>
    <p:sldId id="282" r:id="rId25"/>
    <p:sldId id="344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341" r:id="rId41"/>
    <p:sldId id="324" r:id="rId42"/>
    <p:sldId id="325" r:id="rId43"/>
    <p:sldId id="326" r:id="rId44"/>
    <p:sldId id="327" r:id="rId45"/>
    <p:sldId id="334" r:id="rId46"/>
    <p:sldId id="335" r:id="rId47"/>
    <p:sldId id="333" r:id="rId48"/>
    <p:sldId id="336" r:id="rId49"/>
    <p:sldId id="330" r:id="rId50"/>
    <p:sldId id="331" r:id="rId51"/>
    <p:sldId id="343" r:id="rId52"/>
    <p:sldId id="337" r:id="rId53"/>
    <p:sldId id="338" r:id="rId54"/>
    <p:sldId id="339" r:id="rId55"/>
    <p:sldId id="340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32" autoAdjust="0"/>
  </p:normalViewPr>
  <p:slideViewPr>
    <p:cSldViewPr snapToGrid="0" snapToObjects="1">
      <p:cViewPr varScale="1">
        <p:scale>
          <a:sx n="109" d="100"/>
          <a:sy n="109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notesMaster" Target="notesMasters/notes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22F0-2B3F-964C-9E7D-A133A5582DF0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A521C-F9DA-9C4B-A069-98E478F56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6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D7082-E91C-4A70-ABE3-58686BBA45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5846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If B0:D0:F0 Header type &amp; 0x80 then it’s a multi-controller device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F0 will control Bus 0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F1 will control bus 1 and so forth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012F4-82AF-452C-9B99-58AD7BC474BA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3332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If B0:D0:F0 Header type &amp; 0x80 then it’s a multi-controller device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F0 will control Bus 0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F1 will control bus 1 and so forth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012F4-82AF-452C-9B99-58AD7BC474BA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3332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A521C-F9DA-9C4B-A069-98E478F56C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49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If B0:D0:F0 Header type &amp; 0x80 then it’s a multi-controller device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F0 will control Bus 0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F1 will control bus 1 and so forth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012F4-82AF-452C-9B99-58AD7BC474BA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3332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If B0:D0:F0 Header type &amp; 0x80 then it’s a multi-controller device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F0 will control Bus 0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F1 will control bus 1 and so forth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012F4-82AF-452C-9B99-58AD7BC474BA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3332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If B0:D0:F0 Header type &amp; 0x80 then it’s a multi-controller device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F0 will control Bus 0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F1 will control bus 1 and so forth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012F4-82AF-452C-9B99-58AD7BC474BA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3332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If B0:D0:F0 Header type &amp; 0x80 then it’s a multi-controller device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F0 will control Bus 0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F1 </a:t>
            </a: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will control bus 1 and so forth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012F4-82AF-452C-9B99-58AD7BC474BA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3332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If B0:D0:F0 Header type &amp; 0x80 then it’s a multi-controller device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F0 will control Bus 0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F1 will control bus 1 and so forth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012F4-82AF-452C-9B99-58AD7BC474BA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33328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FIXME: need to double check the math on 64 bit BAR.</a:t>
            </a:r>
            <a:r>
              <a:rPr lang="en-US" baseline="0" dirty="0" smtClean="0"/>
              <a:t> I suspect it’s wrong/backwards or could be written more properly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A521C-F9DA-9C4B-A069-98E478F56CF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might</a:t>
            </a:r>
            <a:r>
              <a:rPr lang="en-US" baseline="0" dirty="0" smtClean="0"/>
              <a:t> it know that writing 1s is meant to check size? Maybe because if you write a 1 into bit 0, then bit 1 is reserved to 0, and thus writing a 1 into that reserved bit means its size checking time. Maybe test with a less-than-all-1s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D7082-E91C-4A70-ABE3-58686BBA45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1054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  <a:latin typeface="+mn-lt"/>
              </a:rPr>
              <a:t>Attribution condition: You must indicate that derivative work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+mn-lt"/>
              </a:rPr>
              <a:t>"Is derived from John Butterworth &amp; 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Xeno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Kovah’s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 ’Advanced Intel x86: </a:t>
            </a:r>
            <a:r>
              <a:rPr lang="en-US" sz="1200" dirty="0" smtClean="0"/>
              <a:t>BIOS and SMM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’ class posted at http://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opensecuritytraining.info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/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IntroBIOS.html</a:t>
            </a:r>
            <a:r>
              <a:rPr lang="en-US" sz="1200" smtClean="0">
                <a:solidFill>
                  <a:prstClr val="black"/>
                </a:solidFill>
                <a:latin typeface="+mn-lt"/>
              </a:rPr>
              <a:t>”</a:t>
            </a:r>
            <a:endParaRPr lang="en-US" sz="12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2E91C7F-A5F6-9A4D-B053-7F1F29C94874}" type="slidenum">
              <a:rPr lang="en-US" sz="1200">
                <a:solidFill>
                  <a:prstClr val="black"/>
                </a:solidFill>
              </a:rPr>
              <a:pPr/>
              <a:t>2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D7082-E91C-4A70-ABE3-58686BBA45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5296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Basically think</a:t>
            </a:r>
            <a:r>
              <a:rPr lang="en-US" baseline="0" dirty="0" smtClean="0"/>
              <a:t> of it as the PCI device has some default state, e.g. telling you whether it is 32 or 64 bit, whether it is </a:t>
            </a:r>
            <a:r>
              <a:rPr lang="en-US" baseline="0" dirty="0" err="1" smtClean="0"/>
              <a:t>prefetchable</a:t>
            </a:r>
            <a:r>
              <a:rPr lang="en-US" baseline="0" dirty="0" smtClean="0"/>
              <a:t>, whether it wants to map something into memory or IO, etc. The BIOS then comes along and saves this information, queries the mapping size by doing the write-1s, and then maps it wherever it wants to, and sets the appropriate command bits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D7082-E91C-4A70-ABE3-58686BBA45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53726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D7082-E91C-4A70-ABE3-58686BBA45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65080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"RCBA = mirror universe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spock</a:t>
            </a:r>
            <a:r>
              <a:rPr lang="en-US" baseline="0" dirty="0" smtClean="0"/>
              <a:t>, because it's the mirror of the ABCs. RCRB = RC Cola…because I wanted one of them to be RC Cola."</a:t>
            </a:r>
          </a:p>
          <a:p>
            <a:r>
              <a:rPr lang="en-US" baseline="0" dirty="0" smtClean="0"/>
              <a:t>Key thing to remember: "RCBA holds RCRB"</a:t>
            </a:r>
            <a:endParaRPr lang="en-US" dirty="0" smtClean="0"/>
          </a:p>
          <a:p>
            <a:r>
              <a:rPr lang="en-US" dirty="0" smtClean="0"/>
              <a:t>http://img1.wikia.nocookie.net/__cb20090608054928/memory-gamma/images/a/a7/Spock_(mirror).jpg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ecx.images-amazon.com</a:t>
            </a:r>
            <a:r>
              <a:rPr lang="en-US" dirty="0" smtClean="0"/>
              <a:t>/images/I/41SH8i1ZunL.jpg</a:t>
            </a:r>
          </a:p>
          <a:p>
            <a:r>
              <a:rPr lang="en-US" dirty="0" smtClean="0"/>
              <a:t>http://2.bp.blogspot.com/-78xSvq-r1ec/UPLWVmmR8kI/</a:t>
            </a:r>
            <a:r>
              <a:rPr lang="en-US" dirty="0" err="1" smtClean="0"/>
              <a:t>AAAAAAAABcw</a:t>
            </a:r>
            <a:r>
              <a:rPr lang="en-US" dirty="0" smtClean="0"/>
              <a:t>/Icea0Nvo_HQ/s1600/</a:t>
            </a:r>
            <a:r>
              <a:rPr lang="en-US" dirty="0" err="1" smtClean="0"/>
              <a:t>Spock+Goatee.tiff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D7082-E91C-4A70-ABE3-58686BBA45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65080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"And so when you put RCRB into CF8, out</a:t>
            </a:r>
            <a:r>
              <a:rPr lang="en-US" baseline="0" dirty="0" smtClean="0"/>
              <a:t> 'pops' (</a:t>
            </a:r>
            <a:r>
              <a:rPr lang="en-US" baseline="0" dirty="0" err="1" smtClean="0"/>
              <a:t>hyuk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hyuk</a:t>
            </a:r>
            <a:r>
              <a:rPr lang="en-US" baseline="0" dirty="0" smtClean="0"/>
              <a:t>) RCBA!"</a:t>
            </a:r>
          </a:p>
          <a:p>
            <a:r>
              <a:rPr lang="en-US" baseline="0" dirty="0" smtClean="0"/>
              <a:t>(it's a joke because in the US </a:t>
            </a:r>
            <a:r>
              <a:rPr lang="en-US" baseline="0" dirty="0" err="1" smtClean="0"/>
              <a:t>midwest</a:t>
            </a:r>
            <a:r>
              <a:rPr lang="en-US" baseline="0" dirty="0" smtClean="0"/>
              <a:t> we call soda pop just "pop")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D7082-E91C-4A70-ABE3-58686BBA45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21516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If B0:D0:F0 Header type &amp; 0x80 then it’s a multi-controller device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F0 will control Bus 0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F1 will control bus 1 and so forth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012F4-82AF-452C-9B99-58AD7BC474BA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33328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If B0:D0:F0 Header type &amp; 0x80 then it’s a multi-controller device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F0 will control Bus 0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F1 will control bus 1 and so forth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012F4-82AF-452C-9B99-58AD7BC474BA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33328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my least favorite way of finding where things are configured, but it *can</a:t>
            </a:r>
            <a:r>
              <a:rPr lang="en-US" baseline="0" smtClean="0"/>
              <a:t>*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012F4-82AF-452C-9B99-58AD7BC474BA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40161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We’ve either already mentioned these</a:t>
            </a:r>
            <a:r>
              <a:rPr lang="en-US" baseline="0" dirty="0" smtClean="0"/>
              <a:t> tools or will talk about them in more detail.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012F4-82AF-452C-9B99-58AD7BC474BA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40161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 at all that is done in just a few instructions.  BIOS is very concise code indeed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012F4-82AF-452C-9B99-58AD7BC474BA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4016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we’ll talk about Compatible PCI,</a:t>
            </a:r>
            <a:r>
              <a:rPr lang="en-US" baseline="0" dirty="0" smtClean="0"/>
              <a:t> then we’ll cover PCI Express afterwards.  Once you know PCI, PCI Express is just a logical extension with a few key differences.</a:t>
            </a:r>
            <a:endParaRPr lang="en-US" dirty="0" smtClean="0"/>
          </a:p>
          <a:p>
            <a:r>
              <a:rPr lang="en-US" dirty="0" smtClean="0"/>
              <a:t>You can call them “PCI systems” and not really be wrong to do so,</a:t>
            </a:r>
            <a:r>
              <a:rPr lang="en-US" baseline="0" dirty="0" smtClean="0"/>
              <a:t> at least logically.  Although a hardware guy might get mad but will concede your point if you specify logically.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012F4-82AF-452C-9B99-58AD7BC474BA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70014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Some things are easier to look at in text mode than graph mode (in my opinion) and this is one of them.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So this sets up a whole bunch of that memory map, which pretty much brings us full circle</a:t>
            </a:r>
            <a:r>
              <a:rPr lang="en-US" sz="1200" dirty="0" smtClean="0">
                <a:latin typeface="+mn-lt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+mn-lt"/>
                <a:cs typeface="+mn-cs"/>
              </a:rPr>
              <a:t>Some of these you’ll really have to look up for yourself.  DMIBAR, etc.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012F4-82AF-452C-9B99-58AD7BC474BA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5392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012F4-82AF-452C-9B99-58AD7BC474BA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3380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 so now</a:t>
            </a:r>
            <a:r>
              <a:rPr lang="en-US" baseline="0" dirty="0" smtClean="0"/>
              <a:t> the good stuff.  How does the software block diagram help us out?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012F4-82AF-452C-9B99-58AD7BC474BA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036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012F4-82AF-452C-9B99-58AD7BC474BA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7001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Ok so now</a:t>
            </a:r>
            <a:r>
              <a:rPr lang="en-US" baseline="0" dirty="0" smtClean="0"/>
              <a:t> the good stuff.  How does the software block diagram help us out?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012F4-82AF-452C-9B99-58AD7BC474BA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036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Bits 1:0 ensure</a:t>
            </a:r>
            <a:r>
              <a:rPr lang="en-US" baseline="0" dirty="0" smtClean="0"/>
              <a:t> 4-byte aligned addresses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012F4-82AF-452C-9B99-58AD7BC474BA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8689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Bits 1:0 ensure</a:t>
            </a:r>
            <a:r>
              <a:rPr lang="en-US" baseline="0" dirty="0" smtClean="0"/>
              <a:t> 4-byte aligned addresses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012F4-82AF-452C-9B99-58AD7BC474BA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8689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BC6C-D62F-9948-B8A2-935E8788ADA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262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D691-7D95-5E4D-837F-B75AC6D914A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53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5A0D-B451-C047-A4FA-35DD491D098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258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BC6C-D62F-9948-B8A2-935E8788ADA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1931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8983-EAEA-9640-B741-596E6424298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5751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377C-E047-E34E-BB7D-54CC1C666EC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9188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EAA9-FCFE-B741-8C7A-BE403A97EE3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927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F34A-51CA-984D-A888-12E753504B1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7549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AF7C-AA0D-1340-9106-64C779F1159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39000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6C42-5370-8C4A-9BB9-26D2211ABE9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568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1A68-DB9E-7C41-ACEE-EBA478D8FE9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556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8983-EAEA-9640-B741-596E6424298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78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F787-D978-9C48-B2E2-50EEA5BC8A7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53282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D691-7D95-5E4D-837F-B75AC6D914A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139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5A0D-B451-C047-A4FA-35DD491D098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398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377C-E047-E34E-BB7D-54CC1C666EC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87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EAA9-FCFE-B741-8C7A-BE403A97EE3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63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F34A-51CA-984D-A888-12E753504B1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012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AF7C-AA0D-1340-9106-64C779F1159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233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6C42-5370-8C4A-9BB9-26D2211ABE9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607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1A68-DB9E-7C41-ACEE-EBA478D8FE9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402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F787-D978-9C48-B2E2-50EEA5BC8A7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000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CF923EEC-FF47-FF45-8D80-A565D4A1073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306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CF923EEC-FF47-FF45-8D80-A565D4A1073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30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seclab.org/people/andrew/download/asia14.pdf" TargetMode="External"/><Relationship Id="rId3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indshare.com/files/ebooks/PCI%20Express%20System%20Architecture.pdf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4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4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pcisig.com/specifications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5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x86:</a:t>
            </a:r>
            <a:br>
              <a:rPr lang="en-US" dirty="0"/>
            </a:br>
            <a:r>
              <a:rPr lang="en-US" sz="4000" dirty="0"/>
              <a:t>BIOS and System Management Mode </a:t>
            </a:r>
            <a:r>
              <a:rPr lang="en-US" sz="4000" dirty="0" smtClean="0"/>
              <a:t>Internals</a:t>
            </a:r>
            <a:br>
              <a:rPr lang="en-US" sz="4000" dirty="0" smtClean="0"/>
            </a:br>
            <a:r>
              <a:rPr lang="en-US" sz="4000" i="1" dirty="0" smtClean="0"/>
              <a:t>PCI</a:t>
            </a:r>
            <a:endParaRPr lang="en-US" sz="4000" i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28609" t="3591" r="27540" b="6899"/>
          <a:stretch/>
        </p:blipFill>
        <p:spPr>
          <a:xfrm>
            <a:off x="3009900" y="3188296"/>
            <a:ext cx="3124200" cy="2438400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371600" y="1779140"/>
            <a:ext cx="6400800" cy="1275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Xeno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Kovah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 &amp;&amp; Corey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Kallenberg</a:t>
            </a:r>
            <a:endParaRPr lang="en-US" dirty="0" smtClean="0">
              <a:solidFill>
                <a:prstClr val="black">
                  <a:tint val="75000"/>
                </a:prstClr>
              </a:solidFill>
              <a:latin typeface="Calibri"/>
            </a:endParaRPr>
          </a:p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LegbaCore, LLC</a:t>
            </a:r>
          </a:p>
        </p:txBody>
      </p:sp>
    </p:spTree>
    <p:extLst>
      <p:ext uri="{BB962C8B-B14F-4D97-AF65-F5344CB8AC3E}">
        <p14:creationId xmlns:p14="http://schemas.microsoft.com/office/powerpoint/2010/main" val="138259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Generic PCIe Topology: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1066800"/>
            <a:ext cx="4038600" cy="56388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Root Complex connects the processor to the system memory and components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Same number of devices supported as PCI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Up to 256 PCIe buses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Up to 32 PCIe devices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Up to 8 Functions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Each Function can implement up to 4 KB of configuration space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C:\Users\johnb\Desktop\PCI Express topology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7" r="7184"/>
          <a:stretch/>
        </p:blipFill>
        <p:spPr bwMode="auto">
          <a:xfrm>
            <a:off x="0" y="1828800"/>
            <a:ext cx="5029200" cy="363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82560" y="3654405"/>
            <a:ext cx="4812754" cy="3275451"/>
            <a:chOff x="482560" y="3654405"/>
            <a:chExt cx="4812754" cy="3275451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887263" y="4596613"/>
              <a:ext cx="0" cy="9824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560" y="5574763"/>
              <a:ext cx="2404703" cy="1355093"/>
            </a:xfrm>
            <a:prstGeom prst="rect">
              <a:avLst/>
            </a:prstGeom>
          </p:spPr>
        </p:pic>
        <p:sp>
          <p:nvSpPr>
            <p:cNvPr id="10" name="Rounded Rectangular Callout 9"/>
            <p:cNvSpPr/>
            <p:nvPr/>
          </p:nvSpPr>
          <p:spPr>
            <a:xfrm>
              <a:off x="2623696" y="5579107"/>
              <a:ext cx="2671618" cy="850698"/>
            </a:xfrm>
            <a:prstGeom prst="wedgeRoundRectCallout">
              <a:avLst>
                <a:gd name="adj1" fmla="val -72137"/>
                <a:gd name="adj2" fmla="val -5106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BRIDGE?! </a:t>
              </a:r>
              <a:r>
                <a:rPr lang="en-US" dirty="0"/>
                <a:t>SWITCH?</a:t>
              </a:r>
              <a:r>
                <a:rPr lang="en-US" dirty="0" smtClean="0"/>
                <a:t>!</a:t>
              </a:r>
            </a:p>
            <a:p>
              <a:pPr algn="ctr"/>
              <a:r>
                <a:rPr lang="en-US" dirty="0" smtClean="0"/>
                <a:t>IT’S A NETWORK! </a:t>
              </a:r>
            </a:p>
            <a:p>
              <a:pPr algn="ctr"/>
              <a:r>
                <a:rPr lang="en-US" dirty="0" smtClean="0"/>
                <a:t>A NETWORK I TELL YOU!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583692" y="3654405"/>
              <a:ext cx="0" cy="19247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19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305800" cy="2514599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GMCH on the 4-Series Chipset is part of a Root Complex that connects the CPU to the graphics devices and the IO Controller Hub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Contains 2 RCRBs (Root Complex Register Blocks) 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Device configuration space, each is 4 KB, similar to extended configuration space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944562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4-Series Chipset PCIe Topology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99208" y="4163292"/>
            <a:ext cx="2920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4-Series Chipset datasheet</a:t>
            </a: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7" t="4838" r="3529" b="10073"/>
          <a:stretch/>
        </p:blipFill>
        <p:spPr bwMode="auto">
          <a:xfrm>
            <a:off x="1828800" y="1143000"/>
            <a:ext cx="5510464" cy="310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58552" y="3048000"/>
            <a:ext cx="149412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Root Complex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52679" y="2695074"/>
            <a:ext cx="1009721" cy="53759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741790">
            <a:off x="7297534" y="5486400"/>
            <a:ext cx="333829" cy="609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757303">
            <a:off x="7666489" y="5486400"/>
            <a:ext cx="333829" cy="60960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7916898" y="5229130"/>
            <a:ext cx="1227102" cy="457200"/>
          </a:xfrm>
          <a:prstGeom prst="wedgeEllipseCallout">
            <a:avLst>
              <a:gd name="adj1" fmla="val -37123"/>
              <a:gd name="adj2" fmla="val 8307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600" dirty="0" smtClean="0">
                <a:solidFill>
                  <a:prstClr val="white"/>
                </a:solidFill>
                <a:latin typeface="Calibri"/>
              </a:rPr>
              <a:t>Cheers!</a:t>
            </a:r>
            <a:endParaRPr lang="en-US" sz="160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003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066800"/>
            <a:ext cx="4191000" cy="56388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Chipset logical Bus 0 is highlighted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Direct Media Interface(DMI) is not PCI so from a hardware perspective, the Chipset is not entirely PCI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Logically, however, it is considered to be PCI and is configured as such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If a device (graphics card) were to be plugged into Host-PCI Express Bridge, it would be on a bus other than 0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According to documentation, the BIOS chooses the Bus number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7" t="2835" r="5156" b="3466"/>
          <a:stretch/>
        </p:blipFill>
        <p:spPr bwMode="auto">
          <a:xfrm>
            <a:off x="219808" y="1222128"/>
            <a:ext cx="4431323" cy="532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2485098" y="2370992"/>
            <a:ext cx="2930" cy="1667608"/>
          </a:xfrm>
          <a:prstGeom prst="line">
            <a:avLst/>
          </a:prstGeom>
          <a:ln w="508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466256" y="4953000"/>
            <a:ext cx="8598" cy="609600"/>
          </a:xfrm>
          <a:prstGeom prst="line">
            <a:avLst/>
          </a:prstGeom>
          <a:ln w="508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752600" y="5562600"/>
            <a:ext cx="1447800" cy="0"/>
          </a:xfrm>
          <a:prstGeom prst="line">
            <a:avLst/>
          </a:prstGeom>
          <a:ln w="508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057400" y="2778368"/>
            <a:ext cx="1143000" cy="0"/>
          </a:xfrm>
          <a:prstGeom prst="line">
            <a:avLst/>
          </a:prstGeom>
          <a:ln w="508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028093" y="3707424"/>
            <a:ext cx="1143000" cy="0"/>
          </a:xfrm>
          <a:prstGeom prst="line">
            <a:avLst/>
          </a:prstGeom>
          <a:ln w="508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Intra-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PCIe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Bus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1944" y="6550223"/>
            <a:ext cx="2920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4-Series Chipset datasheet</a:t>
            </a: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491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Configuration Space Accesses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two ways to access the compatible PCI configuration space registers (0 to 255)…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Port IO or Memory-mapped IO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…but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only one way to access the extended configuration space offered by PCI Express (255 to 4KB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Memory-mapped IO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Generally speaking, you will see accesses to PCI being performed via Port I/O in a couple situations: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When in Real Mode when accesses to 32-bit memory space is limited</a:t>
            </a:r>
          </a:p>
          <a:p>
            <a:pPr lvl="2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Real Mode may be reentered even after the system has transitioned to Protected mode (up to the vendor and their implementation, flat real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mode could pull it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off)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 have only seen this done in a Legacy BIOS, never in UEFI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Before PCIEXBAR has been configured</a:t>
            </a:r>
          </a:p>
          <a:p>
            <a:pPr lvl="2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Cause it enables MMIO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Outside of those situations, you’ll probably see PCI accesses performed via memory-mapped I/O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But of course this is all up to the developers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760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2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Compatible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PCI Configuration Space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This refers to the software generation of PCI configuration transactions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those generated by the CPU/BIOS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Compatible PCI provides 256 bytes of Configuration address space to the CPU/BIOS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CPU/BIOS programs the registers contained therein to configure the device and system parameters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Compatible PCI is configured using the port I/O address/data pair (CONFIG_ADDRESS, CONFIG_DATA)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Two 32-bit I/O locations are used to generate configuration transactions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CF8h (CONFIG_ADDRESS)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CFCh (CONFIG_DATA)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Curiously, these are never listed in the Fixed IO Address space registers in the applicable chipset datasheets, but are explicitly mentioned as CF8/CFC in the datasheets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030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2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I/O Port CONFIG_ADDRESS (CF8h)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124200"/>
            <a:ext cx="8458200" cy="3733800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32 bits (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GIMME BUS 0, DEVICE 31 (0x1F), Function 0, offset 0x88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Port CF8h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Bit 31 when set, all reads and writes to CONFIG_DATA are PCI Configuration transactions 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Bits 30:24 are read-only and must return 0 when read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Bits 23:16 select a specific Bus in the system (up to 256 buses)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Bits 15:11 specify a Device on the given Bus (up to 32 devices)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Bits 10:8 Specify the function of a device (up to 8 devices)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Bits 7:0 Select an offset within the Configuration Space (256 bytes </a:t>
            </a:r>
            <a:r>
              <a:rPr lang="en-US" sz="2200" u="sng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DWORD-aligned as bits 1:0 are hard-coded 0)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Addresses are often given in B/D/F, Offset notation (also written as B:D:F, Offset)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305800" cy="1433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71333" y="21247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63066" y="2124709"/>
            <a:ext cx="33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0019" y="2124709"/>
            <a:ext cx="29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86600" y="2124709"/>
            <a:ext cx="767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Offset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79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2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I/O Port CONFIG_ADDRESS (CF8h)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124200"/>
            <a:ext cx="8458200" cy="37338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THIS IS KEY!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YOU MUST UNDERSTAND THIS!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305800" cy="1433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71333" y="21247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063066" y="2124709"/>
            <a:ext cx="33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00019" y="2124709"/>
            <a:ext cx="29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86600" y="2124709"/>
            <a:ext cx="767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Offset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398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0456" y="1159042"/>
            <a:ext cx="3581400" cy="5181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Compatible PCI Configuration Registers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159042"/>
            <a:ext cx="4114800" cy="5545622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256 bytes 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Every PCI device implements this space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PCI Express further extends this to 4KB, we’ll cover that in a bit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First 0x40 bytes are the header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remaining bytes consist of a device dependent region, which consists of device-specific information per PCI SIG documentation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0456" y="2468343"/>
            <a:ext cx="3581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9285" y="1627910"/>
            <a:ext cx="3463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PCI Configuration Registers Header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81856" y="103999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00h</a:t>
            </a:r>
            <a:endParaRPr lang="en-US" sz="12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1489" y="232984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3Fh</a:t>
            </a:r>
            <a:endParaRPr lang="en-US" sz="12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3749842"/>
            <a:ext cx="261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Device Dependent Region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08779" y="6354098"/>
            <a:ext cx="1582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 byte = </a:t>
            </a:r>
            <a:r>
              <a:rPr lang="en-US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FFh</a:t>
            </a:r>
            <a:endParaRPr lang="en-US" sz="12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25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PCI Configuration Registers Header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142999"/>
            <a:ext cx="4114800" cy="5423165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This is what you should visualize when we're talking about access to specific “register number”/”offsets</a:t>
            </a:r>
            <a:b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in CONFIG_ADDRESS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3962400" cy="5470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566165"/>
            <a:ext cx="3591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0 header, General PCI Device, PCI Spec 2.3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03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2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I/O Port CONFIG_DATA (CFCh)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CONFIG_DATA can be accessed in DWORD, WORD, or BYTE configurations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Reads and Writes to CONFIG_DATA with Bit 31 in CONFIG_ADDRESS set/enabled results in a PCI Configuration transaction to the device specified in CONFIG_ADDRESS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PCI spec says that if Bit 31 is not enabled, then the transaction is forwarded out as Port I/O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379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All materials are licensed under a Creative Commons </a:t>
            </a:r>
            <a:r>
              <a:rPr lang="ja-JP" altLang="en-US" sz="360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3600">
                <a:latin typeface="Arial" charset="0"/>
                <a:ea typeface="ＭＳ Ｐゴシック" charset="0"/>
                <a:cs typeface="ＭＳ Ｐゴシック" charset="0"/>
              </a:rPr>
              <a:t>Share Alike</a:t>
            </a:r>
            <a:r>
              <a:rPr lang="ja-JP" altLang="en-US" sz="360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3600">
                <a:latin typeface="Arial" charset="0"/>
                <a:ea typeface="ＭＳ Ｐゴシック" charset="0"/>
                <a:cs typeface="ＭＳ Ｐゴシック" charset="0"/>
              </a:rPr>
              <a:t> license.</a:t>
            </a:r>
            <a:endParaRPr lang="en-US" sz="36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4864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http://creativecommons.org/licenses/by-sa/3.0/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A0190B3-9E64-8946-ADD2-447C9EEAC016}" type="slidenum">
              <a:rPr lang="en-US" sz="1400">
                <a:solidFill>
                  <a:prstClr val="black"/>
                </a:solidFill>
              </a:rPr>
              <a:pPr/>
              <a:t>2</a:t>
            </a:fld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6324600" cy="47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1"/>
          <p:cNvSpPr>
            <a:spLocks noChangeArrowheads="1"/>
          </p:cNvSpPr>
          <p:nvPr/>
        </p:nvSpPr>
        <p:spPr bwMode="auto">
          <a:xfrm>
            <a:off x="0" y="6427788"/>
            <a:ext cx="9144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/>
            <a:r>
              <a:rPr lang="en-US" sz="1100" dirty="0">
                <a:solidFill>
                  <a:prstClr val="black"/>
                </a:solidFill>
                <a:latin typeface="Calibri"/>
              </a:rPr>
              <a:t>Attribution condition: You must indicate that derivative work</a:t>
            </a:r>
          </a:p>
          <a:p>
            <a:pPr defTabSz="914400"/>
            <a:r>
              <a:rPr lang="en-US" sz="1100" dirty="0">
                <a:solidFill>
                  <a:prstClr val="black"/>
                </a:solidFill>
                <a:latin typeface="Calibri"/>
              </a:rPr>
              <a:t>"Is derived from 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John Butterworth &amp; 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Xeno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Kovah’s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 ’Advanced Intel </a:t>
            </a:r>
            <a:r>
              <a:rPr lang="en-US" sz="1100" dirty="0">
                <a:solidFill>
                  <a:prstClr val="black"/>
                </a:solidFill>
                <a:latin typeface="Calibri"/>
              </a:rPr>
              <a:t>x86: BIOS and 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SMM’ class posted at http://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opensecuritytraining.info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/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IntroBIOS.html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”</a:t>
            </a:r>
            <a:endParaRPr lang="en-US" sz="11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6034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0456" y="1159042"/>
            <a:ext cx="3581400" cy="5181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Compatible PCI Configuration Space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159042"/>
            <a:ext cx="4114800" cy="5545622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Implemented in PCIe too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PCI Configuration register 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256 bytes 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Every PCI device implements this space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PCI Express further extends this to 4KB, we’ll cover that in a bit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First 0x40 bytes are the header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remaining bytes consist of a device dependent region, which consists of device-specific information per PCI SIG documentation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0456" y="2468343"/>
            <a:ext cx="3581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9285" y="1627910"/>
            <a:ext cx="336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PCI Configuration Register Header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81856" y="103999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00h</a:t>
            </a:r>
            <a:endParaRPr lang="en-US" sz="12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1489" y="232984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3Fh</a:t>
            </a:r>
            <a:endParaRPr lang="en-US" sz="12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08779" y="6354098"/>
            <a:ext cx="1582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 byte = </a:t>
            </a:r>
            <a:r>
              <a:rPr lang="en-US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FFh</a:t>
            </a:r>
            <a:endParaRPr lang="en-US" sz="12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3749842"/>
            <a:ext cx="261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Device Dependent Region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718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0456" y="1159042"/>
            <a:ext cx="3581400" cy="5181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Compatible PCI Configuration Space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159042"/>
            <a:ext cx="4114800" cy="5545622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“Enhance header! Rotate 0 degrees!”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0456" y="2468343"/>
            <a:ext cx="3581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9285" y="1627910"/>
            <a:ext cx="336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PCI Configuration Register Header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81856" y="103999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00h</a:t>
            </a:r>
            <a:endParaRPr lang="en-US" sz="12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1489" y="2329843"/>
            <a:ext cx="461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3Fh</a:t>
            </a:r>
            <a:endParaRPr lang="en-US" sz="12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3749842"/>
            <a:ext cx="261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Device Dependent Region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08779" y="6354098"/>
            <a:ext cx="1582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 byte = </a:t>
            </a:r>
            <a:r>
              <a:rPr lang="en-US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FFh</a:t>
            </a:r>
            <a:endParaRPr lang="en-US" sz="12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196" y="1997242"/>
            <a:ext cx="3733569" cy="227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260"/>
            <a:ext cx="9144000" cy="944562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Compatible PCI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Configuration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Space Header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(aka "configuration space all up in your face!"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142999"/>
            <a:ext cx="4114800" cy="5423165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Implemented in PCIe too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Three header types (0-2)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Type 0 = General Device (this is what we care about)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Type 1 = PCI-to-PCI Bridge (rarely care)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Type 2 =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CardBus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Bridge (don’t care)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Shown is Type 0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Divided into 2 parts: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First 16 bytes (0-F) are standard and defined the same for all devices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remaining header bytes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are optional per the vendor, depending on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what function the device performs 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3962400" cy="5470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566165"/>
            <a:ext cx="3591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0 header, General PCI Device, PCI Spec 2.3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729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PCI Device Identification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819400"/>
            <a:ext cx="8534400" cy="3746765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Five fields (all required) can be used to identify the device and its basic functionality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Vendor ID identifies the manufacturer of the device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Allocated by the PCI SIG to ensure each is unique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Device ID identifies the particular device, set by the vendor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Revision ID is set by the vendor, viewed as an extension to Device ID (Intel is 8086h, AMD microcontrollers is 1022h)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Class Code used to identify the generic functionality of the device 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Header Type identifies what type of header to expect (per the previous slide, general, PCI bridge,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CardBus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bridge)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Bit 7 being set (0x80) indicates device is a multi-function device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170"/>
          <a:stretch/>
        </p:blipFill>
        <p:spPr bwMode="auto">
          <a:xfrm>
            <a:off x="2514600" y="1143000"/>
            <a:ext cx="3962400" cy="146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566165"/>
            <a:ext cx="2149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0 header, PCI Spec 2.3</a:t>
            </a:r>
            <a:endParaRPr lang="en-US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73274" y="1261245"/>
            <a:ext cx="3540252" cy="333355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73275" y="1942427"/>
            <a:ext cx="3534592" cy="314035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83396" y="2263805"/>
            <a:ext cx="864283" cy="317175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4936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PCI Vendor/Device 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You can see them even on a Windows machine that doesn’t have RWE</a:t>
            </a:r>
          </a:p>
          <a:p>
            <a:r>
              <a:rPr lang="en-US" sz="2000" dirty="0" smtClean="0"/>
              <a:t>Right click on Computer, select Manage</a:t>
            </a:r>
          </a:p>
          <a:p>
            <a:r>
              <a:rPr lang="en-US" sz="2000" dirty="0" smtClean="0"/>
              <a:t>Go to Device Manager (or just enter “Device Manager” from start menu)</a:t>
            </a:r>
          </a:p>
          <a:p>
            <a:r>
              <a:rPr lang="en-US" sz="2000" dirty="0" smtClean="0"/>
              <a:t>Right click on the device and select properties</a:t>
            </a:r>
          </a:p>
          <a:p>
            <a:r>
              <a:rPr lang="en-US" sz="2000" dirty="0" smtClean="0"/>
              <a:t>Go to “Details” tab and select  “Hardware Ids”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7166"/>
            <a:ext cx="9144000" cy="309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2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Base Address Registers (BARs)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143000"/>
            <a:ext cx="4114800" cy="5561664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Base Address Registers point to the location in the system address space where the PCI device will be located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device RAM, etc. (anything really, per the vendor)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BARs are R/W and the BIOS programs them to set up the Memory Map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PCI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Configuration Registers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provides space for up to 6 BARs (bytes 10h thru 27h)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BAR[0-5]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Each BAR is 32-bits wide to support 32-bit address space locations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Concatenating two 32-bit BARs provides 64-bit addressing capability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3962400" cy="5470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566165"/>
            <a:ext cx="1165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0 </a:t>
            </a: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endParaRPr lang="en-US" sz="1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2514600"/>
            <a:ext cx="3534592" cy="198120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206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847" y="4191000"/>
            <a:ext cx="8229600" cy="251460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Actual Base address is obtained by bitwise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ANDing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the value in bits 31:4 with FFFF_FFF0h (mask the low 4 bits)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Actual Base Address = (BAR[x] &amp; FFFF_FFF0h)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cleared Bit 0 indicates this will be located in memory address space, otherwise IO space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64-bit accessibility is provided by programming back-to-back BARs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(BAR[x] &amp; FFFF_FFF0h) : (BAR[x+1] &amp; FFFF_FFF0h)*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Meaning BAR[x] is the upper 32 bits, BAR[x+1] is the lower 32 bits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26"/>
          <a:stretch/>
        </p:blipFill>
        <p:spPr bwMode="auto">
          <a:xfrm rot="16200000">
            <a:off x="2627669" y="-39585"/>
            <a:ext cx="3117188" cy="53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Base Address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Register for Memory Space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9728" y="6578077"/>
            <a:ext cx="233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*OSDEV</a:t>
            </a:r>
            <a:r>
              <a:rPr lang="en-US" sz="1200" dirty="0">
                <a:solidFill>
                  <a:prstClr val="black"/>
                </a:solidFill>
                <a:latin typeface="Calibri"/>
              </a:rPr>
              <a:t>: http://wiki.osdev.org/PCI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916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2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Base Address Register for I/O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81940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Actual Base address is obtained by logically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ANDing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value in bits 31:4 with FFFF_FFF0h (mask the low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4 bits)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Actual Base Address = (Base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Address[31:2]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FFFF_FFFCh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If Bit 0 is 1, then the Base Address will be an offset in the port I/O address space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PCI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SIG recommends that devices are mapped to memory rather than I/O, because I/O can be fragmented 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Look at the Fixed and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ocatable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I/O ports in your friendly neighborhood ICH (or PCH)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datasheet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900"/>
          <a:stretch/>
        </p:blipFill>
        <p:spPr bwMode="auto">
          <a:xfrm rot="16200000">
            <a:off x="3548414" y="-1186214"/>
            <a:ext cx="1752600" cy="702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270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74" r="30020"/>
          <a:stretch/>
        </p:blipFill>
        <p:spPr bwMode="auto">
          <a:xfrm>
            <a:off x="1481789" y="1681768"/>
            <a:ext cx="3244292" cy="266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2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BAR Limit/Size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1447801"/>
            <a:ext cx="3657600" cy="38862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Base Address is half the information that’s needed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We need a limit to determine how this PCI device will be mapped into memory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How does the BIOS determine how much space the device needs?</a:t>
            </a:r>
          </a:p>
          <a:p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96"/>
          <a:stretch/>
        </p:blipFill>
        <p:spPr bwMode="auto">
          <a:xfrm rot="16200000">
            <a:off x="2684965" y="2784909"/>
            <a:ext cx="832720" cy="6113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Arrow Connector 19"/>
          <p:cNvCxnSpPr/>
          <p:nvPr/>
        </p:nvCxnSpPr>
        <p:spPr>
          <a:xfrm>
            <a:off x="1371600" y="2491903"/>
            <a:ext cx="258564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71600" y="2482175"/>
            <a:ext cx="0" cy="315662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21384" y="1668453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?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80318" y="1681768"/>
            <a:ext cx="1737719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882451" y="1853119"/>
            <a:ext cx="0" cy="67996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548718" y="1853119"/>
            <a:ext cx="209792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726080" y="5643008"/>
            <a:ext cx="1293720" cy="571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66800" y="5791200"/>
            <a:ext cx="449748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Address = (E000_0000h &amp; FFFF_FFF0h)</a:t>
            </a:r>
            <a:endParaRPr lang="en-US" sz="1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068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64"/>
            <a:ext cx="8229600" cy="944562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BAR Space Utilization (Size)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267200"/>
            <a:ext cx="8153400" cy="2362200"/>
          </a:xfrm>
        </p:spPr>
        <p:txBody>
          <a:bodyPr>
            <a:normAutofit fontScale="92500"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CPU/BIOS can write all 1’s to the BAR to determine how much address space the device needs by writing all 1’s to the BAR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 tip: save the original value first! ;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Device will return 0’s in all "I don’t care if they're set" bits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Or put another way, returns 1s in all the "don't set" bits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device returns the don’t care bits into the BAR thus telling you how much address space the device needs</a:t>
            </a:r>
          </a:p>
          <a:p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96"/>
          <a:stretch/>
        </p:blipFill>
        <p:spPr bwMode="auto">
          <a:xfrm rot="16200000">
            <a:off x="3116055" y="-1134854"/>
            <a:ext cx="821987" cy="5987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7737" y="1736388"/>
            <a:ext cx="57233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1111  1111  1111  1111  1111  1111  1111  1111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96"/>
          <a:stretch/>
        </p:blipFill>
        <p:spPr bwMode="auto">
          <a:xfrm rot="16200000">
            <a:off x="3130646" y="693946"/>
            <a:ext cx="821987" cy="5987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663106" y="3589652"/>
            <a:ext cx="57233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1111  1111  1111  0000  0000  0000  0000  0000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2443266" y="2451775"/>
            <a:ext cx="2131199" cy="82482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20400" y="2451775"/>
            <a:ext cx="97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Example</a:t>
            </a:r>
          </a:p>
          <a:p>
            <a:pPr algn="ctr"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return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41150" y="1743901"/>
            <a:ext cx="1726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FFFF_FFFFh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70003" y="3574263"/>
            <a:ext cx="1669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FFF0_0000h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086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PCI (and PCI Express)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All your base. base. base…</a:t>
            </a:r>
          </a:p>
          <a:p>
            <a:r>
              <a:rPr lang="en-US" dirty="0" smtClean="0"/>
              <a:t>all your base address registers are belong to PCI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25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 1: Determine Device Address Space Size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2438400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IEEE 1394 FireWire device on the E6400 has a BAR located at F1BFF800h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Bit 0 = 0, so it’s mapped to memory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Bits 2:1 = 00 so it’s 32-bit address space (below 4GB)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Bit 4 = 0, so it’s not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prefetchable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We can open up a memory window at F1BFF800h and see the device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99" b="48291"/>
          <a:stretch/>
        </p:blipFill>
        <p:spPr bwMode="auto">
          <a:xfrm>
            <a:off x="76200" y="914400"/>
            <a:ext cx="4842753" cy="2728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1217346" y="3179328"/>
            <a:ext cx="687654" cy="26264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52400" y="2743200"/>
            <a:ext cx="4648200" cy="58366"/>
          </a:xfrm>
          <a:custGeom>
            <a:avLst/>
            <a:gdLst>
              <a:gd name="connsiteX0" fmla="*/ 0 w 3063797"/>
              <a:gd name="connsiteY0" fmla="*/ 0 h 58366"/>
              <a:gd name="connsiteX1" fmla="*/ 126459 w 3063797"/>
              <a:gd name="connsiteY1" fmla="*/ 9728 h 58366"/>
              <a:gd name="connsiteX2" fmla="*/ 194553 w 3063797"/>
              <a:gd name="connsiteY2" fmla="*/ 29183 h 58366"/>
              <a:gd name="connsiteX3" fmla="*/ 291829 w 3063797"/>
              <a:gd name="connsiteY3" fmla="*/ 48639 h 58366"/>
              <a:gd name="connsiteX4" fmla="*/ 466927 w 3063797"/>
              <a:gd name="connsiteY4" fmla="*/ 58366 h 58366"/>
              <a:gd name="connsiteX5" fmla="*/ 1274323 w 3063797"/>
              <a:gd name="connsiteY5" fmla="*/ 48639 h 58366"/>
              <a:gd name="connsiteX6" fmla="*/ 1410510 w 3063797"/>
              <a:gd name="connsiteY6" fmla="*/ 38911 h 58366"/>
              <a:gd name="connsiteX7" fmla="*/ 1624519 w 3063797"/>
              <a:gd name="connsiteY7" fmla="*/ 29183 h 58366"/>
              <a:gd name="connsiteX8" fmla="*/ 2772383 w 3063797"/>
              <a:gd name="connsiteY8" fmla="*/ 38911 h 58366"/>
              <a:gd name="connsiteX9" fmla="*/ 2966936 w 3063797"/>
              <a:gd name="connsiteY9" fmla="*/ 48639 h 58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63797" h="58366">
                <a:moveTo>
                  <a:pt x="0" y="0"/>
                </a:moveTo>
                <a:cubicBezTo>
                  <a:pt x="42153" y="3243"/>
                  <a:pt x="84471" y="4788"/>
                  <a:pt x="126459" y="9728"/>
                </a:cubicBezTo>
                <a:cubicBezTo>
                  <a:pt x="167634" y="14572"/>
                  <a:pt x="158580" y="20881"/>
                  <a:pt x="194553" y="29183"/>
                </a:cubicBezTo>
                <a:cubicBezTo>
                  <a:pt x="226774" y="36619"/>
                  <a:pt x="258812" y="46805"/>
                  <a:pt x="291829" y="48639"/>
                </a:cubicBezTo>
                <a:lnTo>
                  <a:pt x="466927" y="58366"/>
                </a:lnTo>
                <a:lnTo>
                  <a:pt x="1274323" y="48639"/>
                </a:lnTo>
                <a:cubicBezTo>
                  <a:pt x="1319825" y="47701"/>
                  <a:pt x="1365069" y="41436"/>
                  <a:pt x="1410510" y="38911"/>
                </a:cubicBezTo>
                <a:cubicBezTo>
                  <a:pt x="1481810" y="34950"/>
                  <a:pt x="1553183" y="32426"/>
                  <a:pt x="1624519" y="29183"/>
                </a:cubicBezTo>
                <a:lnTo>
                  <a:pt x="2772383" y="38911"/>
                </a:lnTo>
                <a:cubicBezTo>
                  <a:pt x="3523571" y="50380"/>
                  <a:pt x="2533310" y="48639"/>
                  <a:pt x="2966936" y="48639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3" r="303" b="40279"/>
          <a:stretch/>
        </p:blipFill>
        <p:spPr bwMode="auto">
          <a:xfrm>
            <a:off x="4324350" y="1524000"/>
            <a:ext cx="4819650" cy="263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152400" y="1352144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Oval 8"/>
          <p:cNvSpPr/>
          <p:nvPr/>
        </p:nvSpPr>
        <p:spPr>
          <a:xfrm>
            <a:off x="914400" y="1352144"/>
            <a:ext cx="457200" cy="3810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7" name="Curved Connector 6"/>
          <p:cNvCxnSpPr>
            <a:stCxn id="9" idx="0"/>
            <a:endCxn id="15363" idx="0"/>
          </p:cNvCxnSpPr>
          <p:nvPr/>
        </p:nvCxnSpPr>
        <p:spPr>
          <a:xfrm rot="16200000" flipH="1">
            <a:off x="3852659" y="-1357515"/>
            <a:ext cx="171856" cy="5591175"/>
          </a:xfrm>
          <a:prstGeom prst="curvedConnector3">
            <a:avLst>
              <a:gd name="adj1" fmla="val -133018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351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3" r="303" b="40279"/>
          <a:stretch/>
        </p:blipFill>
        <p:spPr bwMode="auto">
          <a:xfrm>
            <a:off x="4324350" y="1524000"/>
            <a:ext cx="4819650" cy="2639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85" b="48255"/>
          <a:stretch/>
        </p:blipFill>
        <p:spPr bwMode="auto">
          <a:xfrm>
            <a:off x="76199" y="932234"/>
            <a:ext cx="4842753" cy="2710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1: Determine Device Address Space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259080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write all 1’s to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it just like the BIOS does to determine the size of the FireWire device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When you try this for yourself, try to pick a device that you know is not actively being used.  ;)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These things tend to not fail gracefully in my experience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But it’s nothing a reboot shouldn’t fix (but still, you have been warned, there is no guarantee the vendor has protected itself adequately from erroneous writes)  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Check the devices datasheet you might find something interesting</a:t>
            </a:r>
          </a:p>
        </p:txBody>
      </p:sp>
      <p:sp>
        <p:nvSpPr>
          <p:cNvPr id="5" name="Oval 4"/>
          <p:cNvSpPr/>
          <p:nvPr/>
        </p:nvSpPr>
        <p:spPr>
          <a:xfrm>
            <a:off x="1217346" y="3169600"/>
            <a:ext cx="687654" cy="26264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138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85" b="48442"/>
          <a:stretch/>
        </p:blipFill>
        <p:spPr bwMode="auto">
          <a:xfrm>
            <a:off x="76198" y="937098"/>
            <a:ext cx="4842753" cy="270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01" b="39982"/>
          <a:stretch/>
        </p:blipFill>
        <p:spPr bwMode="auto">
          <a:xfrm>
            <a:off x="4337570" y="1556818"/>
            <a:ext cx="4819650" cy="2629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1: Determine Device Address Space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2438400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device returns the value FFFF_F800h to the BAR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These are the don’t care bits which tell us the range of the device memory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~(FFFF_F800) = 7FFh, so the device’s mapped address range in memory is F1BF_F800h - (F1BF_F800 + 7FFh)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Also notice that when we change the value in the BAR, the device is no longer mapped to F1BF_F800h (as evident by all 0xFF’s)</a:t>
            </a:r>
          </a:p>
        </p:txBody>
      </p:sp>
      <p:sp>
        <p:nvSpPr>
          <p:cNvPr id="5" name="Oval 4"/>
          <p:cNvSpPr/>
          <p:nvPr/>
        </p:nvSpPr>
        <p:spPr>
          <a:xfrm>
            <a:off x="1217346" y="3169600"/>
            <a:ext cx="687654" cy="26264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4345480" y="2514600"/>
            <a:ext cx="4779064" cy="1752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30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85" b="48442"/>
          <a:stretch/>
        </p:blipFill>
        <p:spPr bwMode="auto">
          <a:xfrm>
            <a:off x="76198" y="937098"/>
            <a:ext cx="4842753" cy="270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95"/>
          <a:stretch/>
        </p:blipFill>
        <p:spPr bwMode="auto">
          <a:xfrm>
            <a:off x="4345482" y="1561810"/>
            <a:ext cx="4779064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1: Determine Device Address Space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962400"/>
            <a:ext cx="4345481" cy="28956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So let’s verify our mapped range: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We’ll view memory address F1BF_FF80h which is 80h bytes before our upper limit address as denoted by the red line</a:t>
            </a:r>
          </a:p>
        </p:txBody>
      </p:sp>
      <p:sp>
        <p:nvSpPr>
          <p:cNvPr id="8" name="Oval 7"/>
          <p:cNvSpPr/>
          <p:nvPr/>
        </p:nvSpPr>
        <p:spPr>
          <a:xfrm>
            <a:off x="4267200" y="2133600"/>
            <a:ext cx="3124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4231532" y="4173166"/>
            <a:ext cx="4766553" cy="48638"/>
          </a:xfrm>
          <a:custGeom>
            <a:avLst/>
            <a:gdLst>
              <a:gd name="connsiteX0" fmla="*/ 0 w 4766553"/>
              <a:gd name="connsiteY0" fmla="*/ 38911 h 48638"/>
              <a:gd name="connsiteX1" fmla="*/ 525294 w 4766553"/>
              <a:gd name="connsiteY1" fmla="*/ 48638 h 48638"/>
              <a:gd name="connsiteX2" fmla="*/ 651753 w 4766553"/>
              <a:gd name="connsiteY2" fmla="*/ 38911 h 48638"/>
              <a:gd name="connsiteX3" fmla="*/ 894945 w 4766553"/>
              <a:gd name="connsiteY3" fmla="*/ 29183 h 48638"/>
              <a:gd name="connsiteX4" fmla="*/ 1011677 w 4766553"/>
              <a:gd name="connsiteY4" fmla="*/ 9728 h 48638"/>
              <a:gd name="connsiteX5" fmla="*/ 1040859 w 4766553"/>
              <a:gd name="connsiteY5" fmla="*/ 0 h 48638"/>
              <a:gd name="connsiteX6" fmla="*/ 2889115 w 4766553"/>
              <a:gd name="connsiteY6" fmla="*/ 19455 h 48638"/>
              <a:gd name="connsiteX7" fmla="*/ 3122579 w 4766553"/>
              <a:gd name="connsiteY7" fmla="*/ 29183 h 48638"/>
              <a:gd name="connsiteX8" fmla="*/ 3443591 w 4766553"/>
              <a:gd name="connsiteY8" fmla="*/ 38911 h 48638"/>
              <a:gd name="connsiteX9" fmla="*/ 3978613 w 4766553"/>
              <a:gd name="connsiteY9" fmla="*/ 29183 h 48638"/>
              <a:gd name="connsiteX10" fmla="*/ 4416357 w 4766553"/>
              <a:gd name="connsiteY10" fmla="*/ 19455 h 48638"/>
              <a:gd name="connsiteX11" fmla="*/ 4766553 w 4766553"/>
              <a:gd name="connsiteY11" fmla="*/ 19455 h 4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66553" h="48638">
                <a:moveTo>
                  <a:pt x="0" y="38911"/>
                </a:moveTo>
                <a:lnTo>
                  <a:pt x="525294" y="48638"/>
                </a:lnTo>
                <a:cubicBezTo>
                  <a:pt x="567572" y="48638"/>
                  <a:pt x="609534" y="41133"/>
                  <a:pt x="651753" y="38911"/>
                </a:cubicBezTo>
                <a:cubicBezTo>
                  <a:pt x="732770" y="34647"/>
                  <a:pt x="813881" y="32426"/>
                  <a:pt x="894945" y="29183"/>
                </a:cubicBezTo>
                <a:cubicBezTo>
                  <a:pt x="933364" y="23694"/>
                  <a:pt x="973757" y="19208"/>
                  <a:pt x="1011677" y="9728"/>
                </a:cubicBezTo>
                <a:cubicBezTo>
                  <a:pt x="1021624" y="7241"/>
                  <a:pt x="1031132" y="3243"/>
                  <a:pt x="1040859" y="0"/>
                </a:cubicBezTo>
                <a:lnTo>
                  <a:pt x="2889115" y="19455"/>
                </a:lnTo>
                <a:cubicBezTo>
                  <a:pt x="2966988" y="21012"/>
                  <a:pt x="3044738" y="26452"/>
                  <a:pt x="3122579" y="29183"/>
                </a:cubicBezTo>
                <a:lnTo>
                  <a:pt x="3443591" y="38911"/>
                </a:lnTo>
                <a:lnTo>
                  <a:pt x="3978613" y="29183"/>
                </a:lnTo>
                <a:lnTo>
                  <a:pt x="4416357" y="19455"/>
                </a:lnTo>
                <a:cubicBezTo>
                  <a:pt x="4533080" y="18014"/>
                  <a:pt x="4649821" y="19455"/>
                  <a:pt x="4766553" y="19455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863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94" b="48473"/>
          <a:stretch/>
        </p:blipFill>
        <p:spPr bwMode="auto">
          <a:xfrm>
            <a:off x="87548" y="928991"/>
            <a:ext cx="4821676" cy="2704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95"/>
          <a:stretch/>
        </p:blipFill>
        <p:spPr bwMode="auto">
          <a:xfrm>
            <a:off x="4345482" y="1561810"/>
            <a:ext cx="4779064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1: Determine Device Address Space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86200"/>
            <a:ext cx="4345481" cy="29718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When we reset the BAR back to its original value (F1BF_F800h), the device is (re)mapped back to memory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And it shows our upper limit measurement was correct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It’s good to see for yourself how this world works</a:t>
            </a:r>
          </a:p>
        </p:txBody>
      </p:sp>
      <p:sp>
        <p:nvSpPr>
          <p:cNvPr id="4" name="Freeform 3"/>
          <p:cNvSpPr/>
          <p:nvPr/>
        </p:nvSpPr>
        <p:spPr>
          <a:xfrm>
            <a:off x="4231532" y="4173166"/>
            <a:ext cx="4766553" cy="48638"/>
          </a:xfrm>
          <a:custGeom>
            <a:avLst/>
            <a:gdLst>
              <a:gd name="connsiteX0" fmla="*/ 0 w 4766553"/>
              <a:gd name="connsiteY0" fmla="*/ 38911 h 48638"/>
              <a:gd name="connsiteX1" fmla="*/ 525294 w 4766553"/>
              <a:gd name="connsiteY1" fmla="*/ 48638 h 48638"/>
              <a:gd name="connsiteX2" fmla="*/ 651753 w 4766553"/>
              <a:gd name="connsiteY2" fmla="*/ 38911 h 48638"/>
              <a:gd name="connsiteX3" fmla="*/ 894945 w 4766553"/>
              <a:gd name="connsiteY3" fmla="*/ 29183 h 48638"/>
              <a:gd name="connsiteX4" fmla="*/ 1011677 w 4766553"/>
              <a:gd name="connsiteY4" fmla="*/ 9728 h 48638"/>
              <a:gd name="connsiteX5" fmla="*/ 1040859 w 4766553"/>
              <a:gd name="connsiteY5" fmla="*/ 0 h 48638"/>
              <a:gd name="connsiteX6" fmla="*/ 2889115 w 4766553"/>
              <a:gd name="connsiteY6" fmla="*/ 19455 h 48638"/>
              <a:gd name="connsiteX7" fmla="*/ 3122579 w 4766553"/>
              <a:gd name="connsiteY7" fmla="*/ 29183 h 48638"/>
              <a:gd name="connsiteX8" fmla="*/ 3443591 w 4766553"/>
              <a:gd name="connsiteY8" fmla="*/ 38911 h 48638"/>
              <a:gd name="connsiteX9" fmla="*/ 3978613 w 4766553"/>
              <a:gd name="connsiteY9" fmla="*/ 29183 h 48638"/>
              <a:gd name="connsiteX10" fmla="*/ 4416357 w 4766553"/>
              <a:gd name="connsiteY10" fmla="*/ 19455 h 48638"/>
              <a:gd name="connsiteX11" fmla="*/ 4766553 w 4766553"/>
              <a:gd name="connsiteY11" fmla="*/ 19455 h 4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66553" h="48638">
                <a:moveTo>
                  <a:pt x="0" y="38911"/>
                </a:moveTo>
                <a:lnTo>
                  <a:pt x="525294" y="48638"/>
                </a:lnTo>
                <a:cubicBezTo>
                  <a:pt x="567572" y="48638"/>
                  <a:pt x="609534" y="41133"/>
                  <a:pt x="651753" y="38911"/>
                </a:cubicBezTo>
                <a:cubicBezTo>
                  <a:pt x="732770" y="34647"/>
                  <a:pt x="813881" y="32426"/>
                  <a:pt x="894945" y="29183"/>
                </a:cubicBezTo>
                <a:cubicBezTo>
                  <a:pt x="933364" y="23694"/>
                  <a:pt x="973757" y="19208"/>
                  <a:pt x="1011677" y="9728"/>
                </a:cubicBezTo>
                <a:cubicBezTo>
                  <a:pt x="1021624" y="7241"/>
                  <a:pt x="1031132" y="3243"/>
                  <a:pt x="1040859" y="0"/>
                </a:cubicBezTo>
                <a:lnTo>
                  <a:pt x="2889115" y="19455"/>
                </a:lnTo>
                <a:cubicBezTo>
                  <a:pt x="2966988" y="21012"/>
                  <a:pt x="3044738" y="26452"/>
                  <a:pt x="3122579" y="29183"/>
                </a:cubicBezTo>
                <a:lnTo>
                  <a:pt x="3443591" y="38911"/>
                </a:lnTo>
                <a:lnTo>
                  <a:pt x="3978613" y="29183"/>
                </a:lnTo>
                <a:lnTo>
                  <a:pt x="4416357" y="19455"/>
                </a:lnTo>
                <a:cubicBezTo>
                  <a:pt x="4533080" y="18014"/>
                  <a:pt x="4649821" y="19455"/>
                  <a:pt x="4766553" y="19455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Oval 8"/>
          <p:cNvSpPr/>
          <p:nvPr/>
        </p:nvSpPr>
        <p:spPr>
          <a:xfrm>
            <a:off x="1217346" y="3169600"/>
            <a:ext cx="687654" cy="26264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670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85" b="48442"/>
          <a:stretch/>
        </p:blipFill>
        <p:spPr bwMode="auto">
          <a:xfrm>
            <a:off x="76198" y="937098"/>
            <a:ext cx="4842753" cy="270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3" r="303" b="37931"/>
          <a:stretch/>
        </p:blipFill>
        <p:spPr bwMode="auto">
          <a:xfrm>
            <a:off x="4322390" y="1535545"/>
            <a:ext cx="48196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 2: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Relocate the PCI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Device Mapping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24384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So as you noticed, when we changed the value in the BAR, the device was no longer mapped to memory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We wrote a value of all 1’s to it which is an invalid base address in itself (but is designed to return the mask)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So what if we write a valid* address for the device to be mapped to?</a:t>
            </a:r>
          </a:p>
        </p:txBody>
      </p:sp>
      <p:sp>
        <p:nvSpPr>
          <p:cNvPr id="5" name="Oval 4"/>
          <p:cNvSpPr/>
          <p:nvPr/>
        </p:nvSpPr>
        <p:spPr>
          <a:xfrm>
            <a:off x="1217346" y="3169600"/>
            <a:ext cx="687654" cy="26264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4345480" y="2438400"/>
            <a:ext cx="4779064" cy="1828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2970" y="6581001"/>
            <a:ext cx="5226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*Overlapping ranges are not checked for, “valid” means proceed at your own risk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980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82" b="48567"/>
          <a:stretch/>
        </p:blipFill>
        <p:spPr bwMode="auto">
          <a:xfrm>
            <a:off x="77819" y="935476"/>
            <a:ext cx="4842753" cy="270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95" b="37341"/>
          <a:stretch/>
        </p:blipFill>
        <p:spPr bwMode="auto">
          <a:xfrm>
            <a:off x="4355066" y="1573209"/>
            <a:ext cx="4779064" cy="2733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2: Relocate the PCI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Device Mapping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251460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Let’s try moving this to F1BF_F000h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On the E6400 I checked beforehand and saw that this address space appeared to be unused (was all 0xFF’s)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When we write F1BF_F000h to the BAR… the device has been relocated.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This is part of the way the CPU/BIOS builds the memory map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And you can too, with sufficient permissions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Not really a security issue, just a “how the world works” kind of example</a:t>
            </a:r>
          </a:p>
        </p:txBody>
      </p:sp>
      <p:sp>
        <p:nvSpPr>
          <p:cNvPr id="5" name="Oval 4"/>
          <p:cNvSpPr/>
          <p:nvPr/>
        </p:nvSpPr>
        <p:spPr>
          <a:xfrm>
            <a:off x="1217346" y="3198784"/>
            <a:ext cx="687654" cy="26264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267200" y="2129323"/>
            <a:ext cx="3124200" cy="457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180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Aside: Things to be aware of once you start learning down at this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8768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Here's a recent ASIA CCS paper evaluating whether past work on attacks that manipulate PCI (e.g. forcing MMIO overlap, configuration range overlap, </a:t>
            </a:r>
            <a:r>
              <a:rPr lang="en-US" dirty="0" err="1" smtClean="0"/>
              <a:t>etc</a:t>
            </a:r>
            <a:r>
              <a:rPr lang="en-US" dirty="0" smtClean="0"/>
              <a:t>) and other low level information for a pass-through device inside virtual environments (answer: doesn't seem like it, but they found a new attack :))</a:t>
            </a:r>
          </a:p>
          <a:p>
            <a:r>
              <a:rPr lang="en-US" dirty="0" smtClean="0"/>
              <a:t>On </a:t>
            </a:r>
            <a:r>
              <a:rPr lang="en-US" dirty="0"/>
              <a:t>the Feasibility of Software Attacks on </a:t>
            </a:r>
            <a:r>
              <a:rPr lang="en-US" dirty="0" smtClean="0"/>
              <a:t>Commodity Virtual </a:t>
            </a:r>
            <a:r>
              <a:rPr lang="en-US" dirty="0"/>
              <a:t>Machine Monitors via Direct Device </a:t>
            </a:r>
            <a:r>
              <a:rPr lang="en-US" dirty="0" smtClean="0"/>
              <a:t>Assignment – </a:t>
            </a:r>
            <a:r>
              <a:rPr lang="en-US" dirty="0" err="1" smtClean="0"/>
              <a:t>Pek</a:t>
            </a:r>
            <a:r>
              <a:rPr lang="en-US" dirty="0" smtClean="0"/>
              <a:t> et al.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https://www.iseclab.org/people/andrew/download/asia14.pdf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895600"/>
            <a:ext cx="53213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2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Command Register and Address Space Access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0999" y="3962400"/>
            <a:ext cx="4753327" cy="2743200"/>
          </a:xfrm>
        </p:spPr>
        <p:txBody>
          <a:bodyPr>
            <a:normAutofit fontScale="92500"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Determine whether a PCI device will respond to I/O accesses and Memory-Space accesses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BIOS must set the applicable bit(s) to 1 if the device will be mapped to memory and/or I/O space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Turning these off/on will un/map the device (BARs) in the address space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944" y="1143000"/>
            <a:ext cx="4710510" cy="2753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90600"/>
            <a:ext cx="3962400" cy="5470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905000" y="1456106"/>
            <a:ext cx="1767296" cy="322237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96785" y="1352144"/>
            <a:ext cx="247542" cy="38544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29787" y="1352144"/>
            <a:ext cx="247542" cy="385442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200400" y="1524000"/>
            <a:ext cx="1524000" cy="93224"/>
          </a:xfrm>
          <a:prstGeom prst="straightConnector1">
            <a:avLst/>
          </a:prstGeom>
          <a:ln w="158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782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28600"/>
            <a:ext cx="9081129" cy="944562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Lab: Use RWE to gather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nfo stored in the PCI configuration space</a:t>
            </a:r>
            <a:b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RTFM notes:</a:t>
            </a:r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0"/>
            <a:ext cx="679513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" y="2057400"/>
            <a:ext cx="4267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2133600"/>
            <a:ext cx="213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“Device 31, Function 0”</a:t>
            </a:r>
          </a:p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If the bus isn't specified by the Intel data sheet you can safely assume it's bus 0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2286000" y="2328334"/>
            <a:ext cx="1382889" cy="1862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2400" y="4373094"/>
            <a:ext cx="5788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Offset 0xF0 (and it’s 4 bytes big)</a:t>
            </a:r>
          </a:p>
          <a:p>
            <a:pPr defTabSz="914400"/>
            <a:endParaRPr lang="en-US" dirty="0">
              <a:solidFill>
                <a:prstClr val="black"/>
              </a:solidFill>
              <a:latin typeface="Calibri"/>
            </a:endParaRPr>
          </a:p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So now you have Bus/Device/Function/Offset = 0:1F:0:F0 (31 decimal = 0x1F), and can encode that into 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CONFIG_ADDRESS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034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PCI note: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We’re not really going to care about low level PCI protocol details</a:t>
            </a:r>
          </a:p>
          <a:p>
            <a:r>
              <a:rPr lang="en-US" dirty="0" smtClean="0"/>
              <a:t>We’re just going to care about the way that it’s exposed to the BIOS, so that we can understand the BIOS’s view of the world, and therefore interpret its actions accordingly</a:t>
            </a:r>
          </a:p>
          <a:p>
            <a:r>
              <a:rPr lang="en-US" dirty="0" smtClean="0"/>
              <a:t>If you care about the physical level details, you need to go out and get a big </a:t>
            </a:r>
            <a:r>
              <a:rPr lang="en-US" dirty="0" err="1" smtClean="0"/>
              <a:t>ol</a:t>
            </a:r>
            <a:r>
              <a:rPr lang="en-US" dirty="0" smtClean="0"/>
              <a:t>’ book (like the full version </a:t>
            </a:r>
            <a:r>
              <a:rPr lang="en-US" dirty="0"/>
              <a:t>of this </a:t>
            </a:r>
            <a:r>
              <a:rPr lang="en-US" dirty="0">
                <a:hlinkClick r:id="rId2"/>
              </a:rPr>
              <a:t>https://www.mindshare.com/files/ebooks/PCI%20Express%20System%</a:t>
            </a:r>
            <a:r>
              <a:rPr lang="en-US" dirty="0" smtClean="0">
                <a:hlinkClick r:id="rId2"/>
              </a:rPr>
              <a:t>20Architecture.pdf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24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6120" y="228600"/>
            <a:ext cx="6290679" cy="944562"/>
          </a:xfrm>
        </p:spPr>
        <p:txBody>
          <a:bodyPr>
            <a:noAutofit/>
          </a:bodyPr>
          <a:lstStyle/>
          <a:p>
            <a:pPr algn="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Lab: Use RWE to gather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nfo stored in the PCI configuration space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9812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Let’s find the RCRB address, since we’ll be using it to get to the SPI flash interface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Refer to your datasheet if doing on your own system but it should be at B0:D31:F0 (LPC device),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offset F0h 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0"/>
            <a:ext cx="679513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477000" y="3276600"/>
            <a:ext cx="1981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48000" y="4191000"/>
            <a:ext cx="2057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3259061"/>
            <a:ext cx="584200" cy="1066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06" y="306335"/>
            <a:ext cx="2003815" cy="17160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617343">
            <a:off x="310557" y="685800"/>
            <a:ext cx="584200" cy="1066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400" y="4078112"/>
            <a:ext cx="355600" cy="649357"/>
          </a:xfrm>
          <a:prstGeom prst="rect">
            <a:avLst/>
          </a:prstGeom>
        </p:spPr>
      </p:pic>
      <p:sp>
        <p:nvSpPr>
          <p:cNvPr id="18" name="Rounded Rectangular Callout 17"/>
          <p:cNvSpPr/>
          <p:nvPr/>
        </p:nvSpPr>
        <p:spPr>
          <a:xfrm>
            <a:off x="-1" y="1"/>
            <a:ext cx="2396121" cy="533400"/>
          </a:xfrm>
          <a:prstGeom prst="wedgeRoundRectCallout">
            <a:avLst>
              <a:gd name="adj1" fmla="val -3657"/>
              <a:gd name="adj2" fmla="val 9336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dirty="0" smtClean="0">
                <a:solidFill>
                  <a:prstClr val="white"/>
                </a:solidFill>
                <a:latin typeface="Calibri"/>
              </a:rPr>
              <a:t>This association is highly refreshing!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44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6469"/>
            <a:ext cx="8229600" cy="81173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Find Root Complex Register Block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(method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81600"/>
            <a:ext cx="8686800" cy="1600200"/>
          </a:xfrm>
        </p:spPr>
        <p:txBody>
          <a:bodyPr>
            <a:normAutofit fontScale="92500"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RCBA register holds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RCRB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It serves as a base address for memory mapped BARs such as the MCHBAR and SPIBAR (will be identified/explained as they come)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example Dell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E6400 with 4GB RAM, RCRB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was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FED1_8000h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743" y="1066800"/>
            <a:ext cx="513575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2314075" y="4591250"/>
            <a:ext cx="11430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1894974" y="2200175"/>
            <a:ext cx="3972425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29753" y="4315319"/>
            <a:ext cx="690961" cy="5917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86954" y="4499247"/>
            <a:ext cx="201446" cy="3678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4876800"/>
            <a:ext cx="584200" cy="749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111" y="4976743"/>
            <a:ext cx="355600" cy="6493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6563139"/>
            <a:ext cx="203200" cy="3710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200" y="26469"/>
            <a:ext cx="355600" cy="64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1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7526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CF8h and CFCh are adjacent DWORDs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LPC (B0:F31:D0, offset F0h) is 8000F8F0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So enter 8000F8F0 into port CF8h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65"/>
          <a:stretch/>
        </p:blipFill>
        <p:spPr bwMode="auto">
          <a:xfrm>
            <a:off x="838200" y="1371601"/>
            <a:ext cx="6903046" cy="3200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3421402" y="2502206"/>
            <a:ext cx="3429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64302" y="2869570"/>
            <a:ext cx="65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srgbClr val="C00000"/>
                </a:solidFill>
                <a:latin typeface="Calibri"/>
              </a:rPr>
              <a:t>CFCh</a:t>
            </a:r>
            <a:endParaRPr lang="en-US" dirty="0">
              <a:solidFill>
                <a:srgbClr val="C00000"/>
              </a:solidFill>
              <a:latin typeface="Calibri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05200" y="3146569"/>
            <a:ext cx="382806" cy="24473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5" idx="4"/>
          </p:cNvCxnSpPr>
          <p:nvPr/>
        </p:nvCxnSpPr>
        <p:spPr>
          <a:xfrm flipH="1">
            <a:off x="2286000" y="2199374"/>
            <a:ext cx="333375" cy="77242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419350" y="1818374"/>
            <a:ext cx="40005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1981200" y="3619902"/>
            <a:ext cx="609600" cy="45719"/>
          </a:xfrm>
          <a:custGeom>
            <a:avLst/>
            <a:gdLst>
              <a:gd name="connsiteX0" fmla="*/ 0 w 471638"/>
              <a:gd name="connsiteY0" fmla="*/ 9625 h 9625"/>
              <a:gd name="connsiteX1" fmla="*/ 211755 w 471638"/>
              <a:gd name="connsiteY1" fmla="*/ 0 h 9625"/>
              <a:gd name="connsiteX2" fmla="*/ 471638 w 471638"/>
              <a:gd name="connsiteY2" fmla="*/ 9625 h 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638" h="9625">
                <a:moveTo>
                  <a:pt x="0" y="9625"/>
                </a:moveTo>
                <a:cubicBezTo>
                  <a:pt x="70585" y="6417"/>
                  <a:pt x="141097" y="0"/>
                  <a:pt x="211755" y="0"/>
                </a:cubicBezTo>
                <a:cubicBezTo>
                  <a:pt x="298442" y="0"/>
                  <a:pt x="384951" y="9625"/>
                  <a:pt x="471638" y="9625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142509"/>
            <a:ext cx="584200" cy="7493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200" y="26469"/>
            <a:ext cx="355600" cy="64935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175" y="3665621"/>
            <a:ext cx="584200" cy="7493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19100" y="102669"/>
            <a:ext cx="8229600" cy="81173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Find Root Complex Register Block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(method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2)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12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102669"/>
            <a:ext cx="8229600" cy="81173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Find Root Complex Register Block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(method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2,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382000" cy="2743200"/>
          </a:xfrm>
        </p:spPr>
        <p:txBody>
          <a:bodyPr>
            <a:normAutofit fontScale="92500"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So we have now determined that the RCRB address is FED1_8000h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Bit 0 is just an enable bit, still a 32-bit physical address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Aside, the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dword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at CF8h resets itself. If you keep this IO window open you might see PCI port IO accesses (if there are processes running that perform this)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I have seen this occur on Windows 8 where the vendor/device ID of one of the PCI devices on the CPU is read every few seconds or so; I have not determined which process(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 are doing this</a:t>
            </a:r>
          </a:p>
          <a:p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62" r="16829" b="41369"/>
          <a:stretch/>
        </p:blipFill>
        <p:spPr bwMode="auto">
          <a:xfrm>
            <a:off x="909932" y="1143000"/>
            <a:ext cx="7042196" cy="266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/>
          <p:nvPr/>
        </p:nvSpPr>
        <p:spPr>
          <a:xfrm>
            <a:off x="3320312" y="2600425"/>
            <a:ext cx="1110717" cy="23822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31030" y="1924250"/>
            <a:ext cx="65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srgbClr val="C00000"/>
                </a:solidFill>
                <a:latin typeface="Calibri"/>
              </a:rPr>
              <a:t>CFCh</a:t>
            </a:r>
            <a:endParaRPr lang="en-US" dirty="0">
              <a:solidFill>
                <a:srgbClr val="C00000"/>
              </a:solidFill>
              <a:latin typeface="Calibri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267200" y="2201249"/>
            <a:ext cx="287534" cy="27525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200" y="26469"/>
            <a:ext cx="355600" cy="6493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2838651"/>
            <a:ext cx="355600" cy="64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7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PCI vs. </a:t>
            </a:r>
            <a:r>
              <a:rPr lang="en-US" dirty="0" err="1" smtClean="0"/>
              <a:t>PCIe</a:t>
            </a:r>
            <a:r>
              <a:rPr lang="en-US" dirty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space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95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0456" y="1159042"/>
            <a:ext cx="3581400" cy="5181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Compatible PCI Configuration Registers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159042"/>
            <a:ext cx="4114800" cy="5545622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This is your brain on PCI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0456" y="2468343"/>
            <a:ext cx="3581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9285" y="1627910"/>
            <a:ext cx="3463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PCI Configuration Registers Header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81856" y="103999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00h</a:t>
            </a:r>
            <a:endParaRPr lang="en-US" sz="12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1489" y="232984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3Fh</a:t>
            </a:r>
            <a:endParaRPr lang="en-US" sz="12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3749842"/>
            <a:ext cx="261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Device Dependent Region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08779" y="6354098"/>
            <a:ext cx="1582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 byte = </a:t>
            </a:r>
            <a:r>
              <a:rPr lang="en-US" sz="12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FFh</a:t>
            </a:r>
            <a:endParaRPr lang="en-US" sz="12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6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0456" y="1159042"/>
            <a:ext cx="3581400" cy="5181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PCIe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Configuration Space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1159042"/>
            <a:ext cx="4114800" cy="5545622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This is your brain on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PCIe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(hint: the scale just shifted)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0456" y="1718438"/>
            <a:ext cx="3581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9285" y="1248010"/>
            <a:ext cx="336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PCI Configuration Register Header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81856" y="103999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00h</a:t>
            </a:r>
            <a:endParaRPr lang="en-US" sz="12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81856" y="1567843"/>
            <a:ext cx="461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3Fh</a:t>
            </a:r>
            <a:endParaRPr lang="en-US" sz="12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81856" y="271884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FCh</a:t>
            </a:r>
            <a:endParaRPr lang="en-US" sz="12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2121413"/>
            <a:ext cx="261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Device Dependent Region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00456" y="2857345"/>
            <a:ext cx="3581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8200" y="4317908"/>
            <a:ext cx="2787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 smtClean="0">
                <a:solidFill>
                  <a:prstClr val="black"/>
                </a:solidFill>
                <a:latin typeface="Calibri"/>
              </a:rPr>
              <a:t>PCIe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Extended 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Config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Space</a:t>
            </a:r>
          </a:p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Device Dependent Region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08779" y="6354098"/>
            <a:ext cx="1675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 byte = </a:t>
            </a:r>
            <a:r>
              <a:rPr lang="en-US" sz="12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FFFh</a:t>
            </a:r>
            <a:endParaRPr lang="en-US" sz="12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75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PCIe</a:t>
            </a:r>
            <a:r>
              <a:rPr lang="en-US" dirty="0" smtClean="0"/>
              <a:t> Extended </a:t>
            </a:r>
            <a:r>
              <a:rPr lang="en-US" dirty="0" err="1" smtClean="0"/>
              <a:t>Config</a:t>
            </a:r>
            <a:r>
              <a:rPr lang="en-US" dirty="0" smtClean="0"/>
              <a:t> Space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BIOS needs to set the </a:t>
            </a:r>
            <a:r>
              <a:rPr lang="en-US" i="1" dirty="0" smtClean="0"/>
              <a:t>PCIEXBAR</a:t>
            </a:r>
            <a:r>
              <a:rPr lang="en-US" dirty="0" smtClean="0"/>
              <a:t> register to the location that it wants the memory controller to start routing to PCI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768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0"/>
            <a:ext cx="8013700" cy="436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4559300"/>
            <a:ext cx="7937500" cy="2260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-1817527" y="4732696"/>
            <a:ext cx="3942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3-series-express-chipset-family-datasheet.pdf</a:t>
            </a:r>
          </a:p>
        </p:txBody>
      </p:sp>
    </p:spTree>
    <p:extLst>
      <p:ext uri="{BB962C8B-B14F-4D97-AF65-F5344CB8AC3E}">
        <p14:creationId xmlns:p14="http://schemas.microsoft.com/office/powerpoint/2010/main" val="278841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PCIe</a:t>
            </a:r>
            <a:r>
              <a:rPr lang="en-US" dirty="0" smtClean="0"/>
              <a:t> Memory-Mapped </a:t>
            </a:r>
            <a:r>
              <a:rPr lang="en-US" dirty="0" err="1" smtClean="0"/>
              <a:t>Config</a:t>
            </a:r>
            <a:r>
              <a:rPr lang="en-US" dirty="0" smtClean="0"/>
              <a:t> Space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424210"/>
            <a:ext cx="8305800" cy="1433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426571"/>
              </p:ext>
            </p:extLst>
          </p:nvPr>
        </p:nvGraphicFramePr>
        <p:xfrm>
          <a:off x="457200" y="2909331"/>
          <a:ext cx="8118325" cy="7419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3239"/>
                <a:gridCol w="2013415"/>
                <a:gridCol w="1257609"/>
                <a:gridCol w="1190397"/>
                <a:gridCol w="1623665"/>
              </a:tblGrid>
              <a:tr h="741922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PCIEXBAR</a:t>
                      </a:r>
                      <a:r>
                        <a:rPr lang="en-US" i="0" dirty="0" smtClean="0"/>
                        <a:t>’s</a:t>
                      </a:r>
                    </a:p>
                    <a:p>
                      <a:pPr algn="ctr"/>
                      <a:r>
                        <a:rPr lang="en-US" dirty="0" smtClean="0"/>
                        <a:t>Bits</a:t>
                      </a:r>
                      <a:r>
                        <a:rPr lang="en-US" baseline="0" dirty="0" smtClean="0"/>
                        <a:t> 35:28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</a:t>
                      </a:r>
                    </a:p>
                    <a:p>
                      <a:pPr algn="ctr"/>
                      <a:r>
                        <a:rPr lang="en-US" dirty="0" smtClean="0"/>
                        <a:t>(8 bits)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Device</a:t>
                      </a:r>
                    </a:p>
                    <a:p>
                      <a:pPr algn="ctr"/>
                      <a:r>
                        <a:rPr lang="en-US" dirty="0" smtClean="0"/>
                        <a:t>(5 bits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Function</a:t>
                      </a:r>
                    </a:p>
                    <a:p>
                      <a:pPr algn="ctr"/>
                      <a:r>
                        <a:rPr lang="en-US" dirty="0" smtClean="0"/>
                        <a:t>(3 bits)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Offset</a:t>
                      </a:r>
                    </a:p>
                    <a:p>
                      <a:pPr algn="ctr"/>
                      <a:r>
                        <a:rPr lang="en-US" dirty="0" smtClean="0"/>
                        <a:t>(12 bits)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389055" y="2579428"/>
            <a:ext cx="8276825" cy="372088"/>
            <a:chOff x="389055" y="1468174"/>
            <a:chExt cx="8276825" cy="372088"/>
          </a:xfrm>
        </p:grpSpPr>
        <p:sp>
          <p:nvSpPr>
            <p:cNvPr id="9" name="TextBox 8"/>
            <p:cNvSpPr txBox="1"/>
            <p:nvPr/>
          </p:nvSpPr>
          <p:spPr>
            <a:xfrm>
              <a:off x="8364220" y="146817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89368" y="1470930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97873" y="146817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12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03299" y="146817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97260" y="146817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39427" y="146817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19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02412" y="146817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20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33446" y="146817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27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27406" y="1470930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28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9055" y="146817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35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81000" y="1848556"/>
            <a:ext cx="326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PCIe</a:t>
            </a:r>
            <a:r>
              <a:rPr lang="en-US" dirty="0" smtClean="0"/>
              <a:t> memory-mapped decoding: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9055" y="4357512"/>
            <a:ext cx="372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Compare to PCI IO-mapped decoding: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67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2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PCI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Peripheral Component Interconnect (PCI)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Also called Compatible PCI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It’s a bus protocol developed by Intel around 1993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Purpose is to attach/interconnect local hardware devices to a computer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PCI is integrated into the chipset, forming a “backbone”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Holds true for both Intel and AMD-based systems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Logically speaking, the Chipset is a PCI System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32-bit bus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with multiplexed address and data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lines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64-bit by performing two 32-bit reads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PCI component interface is processor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independent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The CPU/BIOS reads and writes to the configuration space to configure much of the system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Intel’s MCH/ICH chipsets implement PCI Local Bus Protocol 2.3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PCH chipsets implement PCI Express protocol (v. 2.0)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Still supports PCI 2.3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PCI standards are currently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maintained and defined by the PCI /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SIG: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http://www.pcisig.com/specifications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434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Optional 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slides after this to search for BIOS_CNTL instead of PCIEXBAR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662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537" y="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BIOS Analysis: Finding where the BIOS does PCI stuff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34290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Scenario: Let’s say we want to locate where in the executable BIOS the system programs the PCIEXBAR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Looking in our datasheet, we see that, on our sample system, it is located in the DRAM Controller, which is located at B0:D0:F0. The specific 64 bit register is then at offset 60-67h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So we know I/O accesses to this will be to 0x80000060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Remember, accesses to CONFIG_ADDRESS are always 4-byte aligned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It’s not elegant, but it is scriptable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95375"/>
            <a:ext cx="7077075" cy="202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126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BIOS Analysis: Finding PCI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23622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So with 80000060h in mind, let’s look at our BIOS binary which we dumped using Copernicus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Looking in IDA Pro (Free version works fine), we can go to Search -&gt; sequence of bytes, and enter: 60 00 00 80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Little endian byte order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Simplistic, perhaps even lame, yet yields useful results: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16137"/>
            <a:ext cx="4038600" cy="318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2362200" y="2311537"/>
            <a:ext cx="533400" cy="26264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6"/>
          <a:stretch/>
        </p:blipFill>
        <p:spPr bwMode="auto">
          <a:xfrm>
            <a:off x="4800600" y="1993694"/>
            <a:ext cx="4114799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895600" y="2442860"/>
            <a:ext cx="2133600" cy="90994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438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25" r="30508" b="39128"/>
          <a:stretch/>
        </p:blipFill>
        <p:spPr bwMode="auto">
          <a:xfrm>
            <a:off x="5537688" y="1374340"/>
            <a:ext cx="3492012" cy="1568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22" y="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BIOS Analysis: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Interpreting PCI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888" y="3581400"/>
            <a:ext cx="8612320" cy="28956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For example the following disassembly snapshot maps the PCI Express registers to memory address F800_0000h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Per the PCIEXBAR register definition in the datasheet, it also allocates 64MB of space for it in the memory map (bits 2:1) and then activates it (bit 0)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So interestingly not all devices/functions may be mapped to memory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configuration is very concise!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08" t="39134" b="39042"/>
          <a:stretch/>
        </p:blipFill>
        <p:spPr bwMode="auto">
          <a:xfrm>
            <a:off x="430696" y="1528685"/>
            <a:ext cx="2819400" cy="12153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410301" y="2212874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F800_0000h</a:t>
            </a: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99722" y="1745057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FC00_0000h</a:t>
            </a: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9" t="75625" r="33278" b="17359"/>
          <a:stretch/>
        </p:blipFill>
        <p:spPr bwMode="auto">
          <a:xfrm>
            <a:off x="6745356" y="1887862"/>
            <a:ext cx="2146852" cy="49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/>
          <p:cNvCxnSpPr/>
          <p:nvPr/>
        </p:nvCxnSpPr>
        <p:spPr>
          <a:xfrm flipV="1">
            <a:off x="5618325" y="1898945"/>
            <a:ext cx="3353397" cy="1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611701" y="2374879"/>
            <a:ext cx="3353397" cy="1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3429000" y="187401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50595" y="1879068"/>
            <a:ext cx="1736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PCI Express</a:t>
            </a:r>
          </a:p>
          <a:p>
            <a:pPr algn="ctr" defTabSz="914400"/>
            <a:r>
              <a:rPr lang="en-US" sz="1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 space</a:t>
            </a: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333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191" y="19878"/>
            <a:ext cx="8229600" cy="944562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Back to that Memory Map…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1143000"/>
            <a:ext cx="5638800" cy="5638800"/>
          </a:xfrm>
        </p:spPr>
        <p:txBody>
          <a:bodyPr>
            <a:normAutofit fontScale="92500"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Looking for 80000060h led us to a big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’ block of memory map configuration code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I’ll leave it up to you to verify, but this block (in order):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Sets the Egress Port Base Address to FEDA_5000h and enables it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Sets the MCH Memory Mapped Register Range Base to FEDA_0000h and enables it 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Allocates 64MB of memory for PCIEXBAR at base address F800_0000h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Sets DMIBAR to FEDA_4000h and enables it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And lastly it’s testing bit 49 (not a typo) in the Capabilities register to check whether the MCH is capable of supporting DDR SDRAM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You will find a lot more in the BIOS, but this is how its done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8" r="50372"/>
          <a:stretch/>
        </p:blipFill>
        <p:spPr bwMode="auto">
          <a:xfrm>
            <a:off x="437321" y="1373221"/>
            <a:ext cx="2173357" cy="4949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1066800"/>
            <a:ext cx="2743200" cy="556259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52400" y="2486026"/>
            <a:ext cx="2743200" cy="1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2400" y="3438524"/>
            <a:ext cx="2743200" cy="1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2400" y="4400549"/>
            <a:ext cx="2743200" cy="1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2400" y="5353049"/>
            <a:ext cx="2743200" cy="1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026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81200"/>
            <a:ext cx="6858000" cy="4522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Generic PCI Topology: 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Buses, Devices, and Functions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3581400" cy="4114800"/>
          </a:xfrm>
        </p:spPr>
        <p:txBody>
          <a:bodyPr>
            <a:normAutofit lnSpcReduction="10000"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Up to 256 Buses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Each Bus can have up to 32 devices attached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Each Device can extend up to 8 Functions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Buses are interconnected by Bridges</a:t>
            </a:r>
          </a:p>
          <a:p>
            <a:r>
              <a:rPr lang="en-US" sz="2400" dirty="0"/>
              <a:t>Multiple bridges can be connected through a b</a:t>
            </a:r>
            <a:r>
              <a:rPr lang="en-US" sz="2400" dirty="0" smtClean="0"/>
              <a:t>ridge </a:t>
            </a:r>
            <a:r>
              <a:rPr lang="en-US" sz="2400" dirty="0"/>
              <a:t>interface and are enumerated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895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PCI Address Spaces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PCI implements three address spaces:</a:t>
            </a:r>
          </a:p>
          <a:p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1) PCI Configuration Space (up to </a:t>
            </a:r>
            <a:r>
              <a:rPr lang="en-US" sz="2200" smtClean="0">
                <a:latin typeface="Arial" panose="020B0604020202020204" pitchFamily="34" charset="0"/>
                <a:cs typeface="Arial" panose="020B0604020202020204" pitchFamily="34" charset="0"/>
              </a:rPr>
              <a:t>256 Bytes)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Required/standard.  Defined in the specifications.  Every PCI device has a configuration space. 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2) PCI Memory-mapped space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Optional. Dependent on whether the device manufacturer needs to map system memory to the PCI device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3) PCI I/O-mapped space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Optional.  Same as PCI Memory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646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2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PCI Express (PCIe)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Peripheral Component Interconnect Express (PCIe)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Developed around 2004 (not just by Intel but a collective)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Packet-based transaction protocol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Very different from PCI at the hardware level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For software configuration purposes, it is mostly the same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Adds an extended configuration space of 4KB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Provides backwards compatibility for Compatible PCI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Adds 4KB of PCI Express Extended Capabilities registers 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Located in either the Configuration space starting at offset 256 (immediately following the Compatible PCI configuration space)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Or located at a MMIO location specified in the Root Complex Register Block (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58332" y="5901792"/>
            <a:ext cx="355600" cy="64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7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/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PCI Express (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PCIe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) Address Spaces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/>
          </a:bodyPr>
          <a:lstStyle/>
          <a:p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PCIe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implements four address spaces:</a:t>
            </a:r>
          </a:p>
          <a:p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1) PCIe Configuration Space (up to 4KBytes)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Required/standard. Defined in the specifications. Every PCIe device has its configuration space mapped to memory. 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Also provides the first 256 bytes of compatible PCI (memory-mapped and via port IO for backwards compatibility)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PCIe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Memory-mapped space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Optional. Dependent on whether the device manufacturer needs to map system memory to the PCI device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3) PCIe I/O-mapped space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Optional.  Same as PCI Memory Space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4) PCIe Message Space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For low-level protocol messaging/interrupts. We don’t get into this in this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691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443</TotalTime>
  <Words>4988</Words>
  <Application>Microsoft Macintosh PowerPoint</Application>
  <PresentationFormat>On-screen Show (4:3)</PresentationFormat>
  <Paragraphs>536</Paragraphs>
  <Slides>54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Office Theme</vt:lpstr>
      <vt:lpstr>1_Office Theme</vt:lpstr>
      <vt:lpstr>Advanced x86: BIOS and System Management Mode Internals PCI</vt:lpstr>
      <vt:lpstr>All materials are licensed under a Creative Commons “Share Alike” license.</vt:lpstr>
      <vt:lpstr>PCI (and PCI Express)</vt:lpstr>
      <vt:lpstr>PCI note:</vt:lpstr>
      <vt:lpstr>PCI</vt:lpstr>
      <vt:lpstr>Generic PCI Topology:  Buses, Devices, and Functions</vt:lpstr>
      <vt:lpstr>PCI Address Spaces</vt:lpstr>
      <vt:lpstr>PCI Express (PCIe)</vt:lpstr>
      <vt:lpstr>PCI Express (PCIe) Address Spaces</vt:lpstr>
      <vt:lpstr>Generic PCIe Topology: </vt:lpstr>
      <vt:lpstr>Mobile 4-Series Chipset PCIe Topology</vt:lpstr>
      <vt:lpstr>Intra-System PCIe Bus</vt:lpstr>
      <vt:lpstr>Configuration Space Accesses</vt:lpstr>
      <vt:lpstr>Compatible PCI Configuration Space</vt:lpstr>
      <vt:lpstr>I/O Port CONFIG_ADDRESS (CF8h)</vt:lpstr>
      <vt:lpstr>I/O Port CONFIG_ADDRESS (CF8h)</vt:lpstr>
      <vt:lpstr>Compatible PCI Configuration Registers</vt:lpstr>
      <vt:lpstr>PCI Configuration Registers Header</vt:lpstr>
      <vt:lpstr>I/O Port CONFIG_DATA (CFCh)</vt:lpstr>
      <vt:lpstr>Compatible PCI Configuration Space</vt:lpstr>
      <vt:lpstr>Compatible PCI Configuration Space</vt:lpstr>
      <vt:lpstr>Compatible PCI Configuration Space Header (aka "configuration space all up in your face!")</vt:lpstr>
      <vt:lpstr>PCI Device Identification</vt:lpstr>
      <vt:lpstr>Aside: PCI Vendor/Device IDs</vt:lpstr>
      <vt:lpstr>Base Address Registers (BARs)</vt:lpstr>
      <vt:lpstr>Base Address Register for Memory Space</vt:lpstr>
      <vt:lpstr>Base Address Register for I/O Space</vt:lpstr>
      <vt:lpstr>BAR Limit/Size</vt:lpstr>
      <vt:lpstr>BAR Space Utilization (Size)</vt:lpstr>
      <vt:lpstr>Ex 1: Determine Device Address Space Size</vt:lpstr>
      <vt:lpstr>Ex 1: Determine Device Address Space Size</vt:lpstr>
      <vt:lpstr>Ex 1: Determine Device Address Space Size</vt:lpstr>
      <vt:lpstr>Ex 1: Determine Device Address Space Size</vt:lpstr>
      <vt:lpstr>Ex 1: Determine Device Address Space Size</vt:lpstr>
      <vt:lpstr>Ex 2: Relocate the PCI Device Mapping</vt:lpstr>
      <vt:lpstr>Ex 2: Relocate the PCI Device Mapping</vt:lpstr>
      <vt:lpstr>Aside: Things to be aware of once you start learning down at this level</vt:lpstr>
      <vt:lpstr>Command Register and Address Space Access</vt:lpstr>
      <vt:lpstr>Lab: Use RWE to gather info stored in the PCI configuration space RTFM notes:</vt:lpstr>
      <vt:lpstr>Lab: Use RWE to gather info stored in the PCI configuration space</vt:lpstr>
      <vt:lpstr>Find Root Complex Register Block (method 1)</vt:lpstr>
      <vt:lpstr>Find Root Complex Register Block (method 2)</vt:lpstr>
      <vt:lpstr>Find Root Complex Register Block (method 2, cont)</vt:lpstr>
      <vt:lpstr>PCI vs. PCIe config space access</vt:lpstr>
      <vt:lpstr>Compatible PCI Configuration Registers</vt:lpstr>
      <vt:lpstr>PCIe Configuration Space</vt:lpstr>
      <vt:lpstr>PCIe Extended Config Space Access</vt:lpstr>
      <vt:lpstr>PowerPoint Presentation</vt:lpstr>
      <vt:lpstr>PCIe Memory-Mapped Config Space Access</vt:lpstr>
      <vt:lpstr>Optional TODO</vt:lpstr>
      <vt:lpstr>BIOS Analysis: Finding where the BIOS does PCI stuff</vt:lpstr>
      <vt:lpstr>BIOS Analysis: Finding PCI Configuration</vt:lpstr>
      <vt:lpstr>BIOS Analysis:  Interpreting PCI Configuration</vt:lpstr>
      <vt:lpstr>Back to that Memory Map…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x86: BIOS and System Management Mode Internals PCI</dc:title>
  <dc:creator>a</dc:creator>
  <cp:lastModifiedBy>a</cp:lastModifiedBy>
  <cp:revision>164</cp:revision>
  <dcterms:created xsi:type="dcterms:W3CDTF">2015-01-31T02:05:13Z</dcterms:created>
  <dcterms:modified xsi:type="dcterms:W3CDTF">2015-10-14T06:42:30Z</dcterms:modified>
</cp:coreProperties>
</file>