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9"/>
  </p:notesMasterIdLst>
  <p:sldIdLst>
    <p:sldId id="342" r:id="rId3"/>
    <p:sldId id="345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D4456-F9D7-9D45-B7CF-4648A80D9913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AA31F-F41A-B349-9A17-A2FD248B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0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John Butterworth &amp;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Kovah’s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’Advanced Intel x86: </a:t>
            </a:r>
            <a:r>
              <a:rPr lang="en-US" sz="1200" dirty="0" smtClean="0"/>
              <a:t>BIOS and SMM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’ class posted at http://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opensecuritytraining.info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IntroBIOS.html</a:t>
            </a:r>
            <a:r>
              <a:rPr lang="en-US" sz="1200" smtClean="0">
                <a:solidFill>
                  <a:prstClr val="black"/>
                </a:solidFill>
                <a:latin typeface="+mn-lt"/>
              </a:rPr>
              <a:t>”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BFB7-061E-40D4-800B-9DB28619B7B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08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02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44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321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31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51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18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27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54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900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6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56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23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328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39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98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213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66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892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62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13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737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35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dirty="0" smtClean="0"/>
              <a:t>Memory Map</a:t>
            </a:r>
            <a:endParaRPr lang="en-US" sz="40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371600" y="1779140"/>
            <a:ext cx="6400800" cy="127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Xeno</a:t>
            </a:r>
            <a:r>
              <a:rPr lang="en-US" dirty="0" smtClean="0"/>
              <a:t> </a:t>
            </a:r>
            <a:r>
              <a:rPr lang="en-US" dirty="0" err="1" smtClean="0"/>
              <a:t>Kovah</a:t>
            </a:r>
            <a:r>
              <a:rPr lang="en-US" dirty="0" smtClean="0"/>
              <a:t> &amp;&amp; Corey </a:t>
            </a:r>
            <a:r>
              <a:rPr lang="en-US" dirty="0" err="1" smtClean="0"/>
              <a:t>Kallenberg</a:t>
            </a:r>
            <a:endParaRPr lang="en-US" dirty="0" smtClean="0"/>
          </a:p>
          <a:p>
            <a:r>
              <a:rPr lang="en-US" dirty="0" smtClean="0"/>
              <a:t>LegbaCore, LLC</a:t>
            </a:r>
          </a:p>
        </p:txBody>
      </p:sp>
    </p:spTree>
    <p:extLst>
      <p:ext uri="{BB962C8B-B14F-4D97-AF65-F5344CB8AC3E}">
        <p14:creationId xmlns:p14="http://schemas.microsoft.com/office/powerpoint/2010/main" val="880537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John Butterworth &amp;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Kovah’s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BIOS and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SMM’ class posted at http://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opensecuritytraining.info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IntroBIOS.html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”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03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Map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143000"/>
            <a:ext cx="3429000" cy="54864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One of the primary responsibilities of the BIOS is to program the memory map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Many devices, in order to be useful, require their interfaces be extended to memory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Also this is how the BIOS can ensure information about the way it set up the system is passed to the operating system at the time of handoff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38" y="1600200"/>
            <a:ext cx="5027596" cy="442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514600" y="2710543"/>
            <a:ext cx="1143000" cy="609600"/>
          </a:xfrm>
          <a:prstGeom prst="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568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4 “Basic” Ranges in System Memory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458200" cy="28194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High Memory Range: Memory above 4GB (called Top of Upper Usable DRAM). Used for memory mapping and recoverable memory (system memory that overlaps with the PCI range) </a:t>
            </a:r>
          </a:p>
          <a:p>
            <a:pPr marL="857250" lvl="1" indent="-457200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TOM (Top of Upper Memory): size of physical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PCI Memory Address Range: Used for memory-mapped IO (TPM, APIC, Flash, PCI Express, devices on chipset, etc.)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Main Memory Address Range: Addressable memory from TOLUD (Top of Low Usable DRAM) down to 1 MB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Compatible Memory space: 1 MB and below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3737" r="1282" b="5663"/>
          <a:stretch/>
        </p:blipFill>
        <p:spPr bwMode="auto">
          <a:xfrm>
            <a:off x="1036320" y="1219200"/>
            <a:ext cx="709168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5772" y="833734"/>
            <a:ext cx="72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Calibri"/>
              </a:rPr>
              <a:t>TOUUD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9695" y="1981200"/>
            <a:ext cx="683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TOLUD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2691" y="1295400"/>
            <a:ext cx="540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TOM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" name="Straight Connector 5"/>
          <p:cNvCxnSpPr>
            <a:stCxn id="5" idx="3"/>
          </p:cNvCxnSpPr>
          <p:nvPr/>
        </p:nvCxnSpPr>
        <p:spPr>
          <a:xfrm flipV="1">
            <a:off x="2133600" y="987622"/>
            <a:ext cx="144780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819400" y="1063823"/>
            <a:ext cx="0" cy="3077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06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6" y="714375"/>
            <a:ext cx="432435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76200"/>
            <a:ext cx="3810000" cy="8382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Memory Map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130880"/>
            <a:ext cx="4114800" cy="549852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But on startup the processor is only aware of one memory range as we’ve seen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Often called the Boot Block, it contains the entry vector and uncompressed BIOS code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system automatically maps the top 16 MB of memory to the flash bios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Non-negotiable, does not matter if your system has &lt; 4 GB of memory, the system never actually accesses that memory.  Rather, it is mapped to the flash device.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rest of system memory needs to be configured by the BIOS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30139" y="899432"/>
            <a:ext cx="1865559" cy="424543"/>
          </a:xfrm>
          <a:prstGeom prst="rect">
            <a:avLst/>
          </a:prstGeom>
          <a:solidFill>
            <a:srgbClr val="00B05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30139" y="1371600"/>
            <a:ext cx="1865559" cy="5362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120" y="1781175"/>
            <a:ext cx="160020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005" y="5743575"/>
            <a:ext cx="160020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0" y="5681662"/>
            <a:ext cx="160020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6124" y="745543"/>
            <a:ext cx="5402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TOM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316" y="2085975"/>
            <a:ext cx="160020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8547" y="1130880"/>
            <a:ext cx="9669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FFFF_0000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02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95400" y="928300"/>
            <a:ext cx="3581400" cy="39648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Hardware Block Diagram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089633"/>
            <a:ext cx="8229600" cy="175260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Mobile 4-Series Chipset, the BIOS (executed by the CPU), configures the MCHBAR in the DRAM Controller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FEDA_0000h (on an E6400 with 4GB RAM for example)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MCHBAR is now added to the memory map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So how does this actually occur?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0800" y="1076012"/>
            <a:ext cx="1219200" cy="3672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928300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FFFF_FFFFh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13301" y="4585344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0000_0000h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30048" y="197822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FEDA_0000h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00800" y="1827311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94101" y="2125225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24000" y="1981200"/>
            <a:ext cx="3107407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27322"/>
              </p:ext>
            </p:extLst>
          </p:nvPr>
        </p:nvGraphicFramePr>
        <p:xfrm>
          <a:off x="1552576" y="2667000"/>
          <a:ext cx="3069306" cy="62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307"/>
                <a:gridCol w="1066800"/>
                <a:gridCol w="1219199"/>
              </a:tblGrid>
              <a:tr h="3136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Offset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48h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MCHBAR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FEDA0000h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55167"/>
              </p:ext>
            </p:extLst>
          </p:nvPr>
        </p:nvGraphicFramePr>
        <p:xfrm>
          <a:off x="1581151" y="2038985"/>
          <a:ext cx="301215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40097"/>
                <a:gridCol w="13720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DRAM Controller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B0:D0:F0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4495800" y="2132112"/>
            <a:ext cx="1898301" cy="932486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8062" y="1082188"/>
            <a:ext cx="111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prstClr val="white"/>
                </a:solidFill>
                <a:latin typeface="Calibri"/>
              </a:rPr>
              <a:t>Chipset</a:t>
            </a: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24000" y="3429000"/>
            <a:ext cx="3107407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688"/>
              </p:ext>
            </p:extLst>
          </p:nvPr>
        </p:nvGraphicFramePr>
        <p:xfrm>
          <a:off x="1552576" y="4114800"/>
          <a:ext cx="3069306" cy="627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3307"/>
                <a:gridCol w="1066800"/>
                <a:gridCol w="1219199"/>
              </a:tblGrid>
              <a:tr h="3136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Offset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</a:tr>
              <a:tr h="3136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60h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PCIEXBAR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F8000000h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15937"/>
              </p:ext>
            </p:extLst>
          </p:nvPr>
        </p:nvGraphicFramePr>
        <p:xfrm>
          <a:off x="1581151" y="3486785"/>
          <a:ext cx="3012157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40097"/>
                <a:gridCol w="13720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DRAM Controller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B0:D0:F0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Straight Arrow Connector 22"/>
          <p:cNvCxnSpPr>
            <a:endCxn id="2" idx="1"/>
          </p:cNvCxnSpPr>
          <p:nvPr/>
        </p:nvCxnSpPr>
        <p:spPr>
          <a:xfrm flipV="1">
            <a:off x="4495800" y="2912228"/>
            <a:ext cx="1905000" cy="1673116"/>
          </a:xfrm>
          <a:prstGeom prst="straightConnector1">
            <a:avLst/>
          </a:prstGeom>
          <a:ln w="31750">
            <a:solidFill>
              <a:schemeClr val="tx2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17547" y="2514600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10848" y="2912228"/>
            <a:ext cx="121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36747" y="2756821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F800_0000h</a:t>
            </a:r>
            <a:endParaRPr lang="en-US" sz="12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9906" y="2529323"/>
            <a:ext cx="1205174" cy="3848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14833" y="1834541"/>
            <a:ext cx="1210392" cy="283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836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</TotalTime>
  <Words>475</Words>
  <Application>Microsoft Macintosh PowerPoint</Application>
  <PresentationFormat>On-screen Show (4:3)</PresentationFormat>
  <Paragraphs>64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Advanced x86: BIOS and System Management Mode Internals Memory Map</vt:lpstr>
      <vt:lpstr>All materials are licensed under a Creative Commons “Share Alike” license.</vt:lpstr>
      <vt:lpstr>Memory Map</vt:lpstr>
      <vt:lpstr>4 “Basic” Ranges in System Memory</vt:lpstr>
      <vt:lpstr>Memory Map</vt:lpstr>
      <vt:lpstr>Hardware Block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x86: BIOS and System Management Mode Internals Memory Map</dc:title>
  <dc:creator>a</dc:creator>
  <cp:lastModifiedBy>a</cp:lastModifiedBy>
  <cp:revision>7</cp:revision>
  <dcterms:created xsi:type="dcterms:W3CDTF">2015-01-31T01:28:02Z</dcterms:created>
  <dcterms:modified xsi:type="dcterms:W3CDTF">2015-10-14T06:44:23Z</dcterms:modified>
</cp:coreProperties>
</file>