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 id="2147483696" r:id="rId3"/>
  </p:sldMasterIdLst>
  <p:notesMasterIdLst>
    <p:notesMasterId r:id="rId52"/>
  </p:notesMasterIdLst>
  <p:sldIdLst>
    <p:sldId id="393" r:id="rId4"/>
    <p:sldId id="401" r:id="rId5"/>
    <p:sldId id="263" r:id="rId6"/>
    <p:sldId id="400" r:id="rId7"/>
    <p:sldId id="264" r:id="rId8"/>
    <p:sldId id="266" r:id="rId9"/>
    <p:sldId id="267" r:id="rId10"/>
    <p:sldId id="268" r:id="rId11"/>
    <p:sldId id="396" r:id="rId12"/>
    <p:sldId id="269" r:id="rId13"/>
    <p:sldId id="270" r:id="rId14"/>
    <p:sldId id="271" r:id="rId15"/>
    <p:sldId id="272" r:id="rId16"/>
    <p:sldId id="273" r:id="rId17"/>
    <p:sldId id="275" r:id="rId18"/>
    <p:sldId id="277" r:id="rId19"/>
    <p:sldId id="278" r:id="rId20"/>
    <p:sldId id="279" r:id="rId21"/>
    <p:sldId id="280" r:id="rId22"/>
    <p:sldId id="281" r:id="rId23"/>
    <p:sldId id="282" r:id="rId24"/>
    <p:sldId id="283" r:id="rId25"/>
    <p:sldId id="284" r:id="rId26"/>
    <p:sldId id="285" r:id="rId27"/>
    <p:sldId id="399" r:id="rId28"/>
    <p:sldId id="286" r:id="rId29"/>
    <p:sldId id="398"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5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notesMaster" Target="notesMasters/notesMaster1.xml"/><Relationship Id="rId53" Type="http://schemas.openxmlformats.org/officeDocument/2006/relationships/printerSettings" Target="printerSettings/printerSettings1.bin"/><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8F3F90-410F-C94A-814F-E06490B514D8}" type="datetimeFigureOut">
              <a:rPr lang="en-US" smtClean="0"/>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EAA74A-DA52-604B-8CB9-A8B474247497}" type="slidenum">
              <a:rPr lang="en-US" smtClean="0"/>
              <a:t>‹#›</a:t>
            </a:fld>
            <a:endParaRPr lang="en-US"/>
          </a:p>
        </p:txBody>
      </p:sp>
    </p:spTree>
    <p:extLst>
      <p:ext uri="{BB962C8B-B14F-4D97-AF65-F5344CB8AC3E}">
        <p14:creationId xmlns:p14="http://schemas.microsoft.com/office/powerpoint/2010/main" val="851418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191584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16</a:t>
            </a:fld>
            <a:endParaRPr lang="en-US">
              <a:solidFill>
                <a:prstClr val="black"/>
              </a:solidFill>
              <a:latin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17</a:t>
            </a:fld>
            <a:endParaRPr lang="en-US">
              <a:solidFill>
                <a:prstClr val="black"/>
              </a:solidFill>
              <a:latin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18</a:t>
            </a:fld>
            <a:endParaRPr lang="en-US">
              <a:solidFill>
                <a:prstClr val="black"/>
              </a:solidFill>
              <a:latin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19</a:t>
            </a:fld>
            <a:endParaRPr lang="en-US">
              <a:solidFill>
                <a:prstClr val="black"/>
              </a:solidFill>
              <a:latin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CA87A1B1-3C67-4644-B389-CB469D6D1819}" type="slidenum">
              <a:rPr lang="en-US">
                <a:solidFill>
                  <a:prstClr val="black"/>
                </a:solidFill>
                <a:latin typeface="Calibri"/>
              </a:rPr>
              <a:pPr/>
              <a:t>20</a:t>
            </a:fld>
            <a:endParaRPr lang="en-US">
              <a:solidFill>
                <a:prstClr val="black"/>
              </a:solidFill>
              <a:latin typeface="Calibri"/>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a typeface="ＭＳ Ｐゴシック" charset="-128"/>
              </a:rPr>
              <a:t>The information cached in the segment register (visible and hidden) allows the processor to translate addresses without taking extra bus cycles to read the base address and limit from the segment descriptor. </a:t>
            </a:r>
          </a:p>
          <a:p>
            <a:pPr eaLnBrk="1" hangingPunct="1"/>
            <a:endParaRPr lang="en-US" dirty="0" smtClean="0">
              <a:ea typeface="ＭＳ Ｐゴシック"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23</a:t>
            </a:fld>
            <a:endParaRPr lang="en-US">
              <a:solidFill>
                <a:prstClr val="black"/>
              </a:solidFill>
              <a:latin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24</a:t>
            </a:fld>
            <a:endParaRPr lang="en-US">
              <a:solidFill>
                <a:prstClr val="black"/>
              </a:solidFill>
              <a:latin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26</a:t>
            </a:fld>
            <a:endParaRPr lang="en-US">
              <a:solidFill>
                <a:prstClr val="black"/>
              </a:solidFill>
              <a:latin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28</a:t>
            </a:fld>
            <a:endParaRPr lang="en-US">
              <a:solidFill>
                <a:prstClr val="black"/>
              </a:solidFill>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29</a:t>
            </a:fld>
            <a:endParaRPr lang="en-US">
              <a:solidFill>
                <a:prstClr val="black"/>
              </a:solidFill>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solidFill>
                  <a:prstClr val="black"/>
                </a:solidFill>
                <a:latin typeface="+mn-lt"/>
              </a:rPr>
              <a:t>Attribution condition: You must indicate that derivative work</a:t>
            </a:r>
          </a:p>
          <a:p>
            <a:r>
              <a:rPr lang="en-US" sz="1200" dirty="0" smtClean="0">
                <a:solidFill>
                  <a:prstClr val="black"/>
                </a:solidFill>
                <a:latin typeface="+mn-lt"/>
              </a:rPr>
              <a:t>"Is derived from John Butterworth &amp; </a:t>
            </a:r>
            <a:r>
              <a:rPr lang="en-US" sz="1200" dirty="0" err="1" smtClean="0">
                <a:solidFill>
                  <a:prstClr val="black"/>
                </a:solidFill>
                <a:latin typeface="+mn-lt"/>
              </a:rPr>
              <a:t>Xeno</a:t>
            </a:r>
            <a:r>
              <a:rPr lang="en-US" sz="1200" dirty="0" smtClean="0">
                <a:solidFill>
                  <a:prstClr val="black"/>
                </a:solidFill>
                <a:latin typeface="+mn-lt"/>
              </a:rPr>
              <a:t> </a:t>
            </a:r>
            <a:r>
              <a:rPr lang="en-US" sz="1200" dirty="0" err="1" smtClean="0">
                <a:solidFill>
                  <a:prstClr val="black"/>
                </a:solidFill>
                <a:latin typeface="+mn-lt"/>
              </a:rPr>
              <a:t>Kovah’s</a:t>
            </a:r>
            <a:r>
              <a:rPr lang="en-US" sz="1200" dirty="0" smtClean="0">
                <a:solidFill>
                  <a:prstClr val="black"/>
                </a:solidFill>
                <a:latin typeface="+mn-lt"/>
              </a:rPr>
              <a:t> ’Advanced Intel x86: </a:t>
            </a:r>
            <a:r>
              <a:rPr lang="en-US" sz="1200" dirty="0" smtClean="0"/>
              <a:t>BIOS and SMM</a:t>
            </a:r>
            <a:r>
              <a:rPr lang="en-US" sz="1200" dirty="0" smtClean="0">
                <a:solidFill>
                  <a:prstClr val="black"/>
                </a:solidFill>
                <a:latin typeface="+mn-lt"/>
              </a:rPr>
              <a:t>’ class posted at http://</a:t>
            </a:r>
            <a:r>
              <a:rPr lang="en-US" sz="1200" dirty="0" err="1" smtClean="0">
                <a:solidFill>
                  <a:prstClr val="black"/>
                </a:solidFill>
                <a:latin typeface="+mn-lt"/>
              </a:rPr>
              <a:t>opensecuritytraining.info</a:t>
            </a:r>
            <a:r>
              <a:rPr lang="en-US" sz="1200" dirty="0" smtClean="0">
                <a:solidFill>
                  <a:prstClr val="black"/>
                </a:solidFill>
                <a:latin typeface="+mn-lt"/>
              </a:rPr>
              <a:t>/</a:t>
            </a:r>
            <a:r>
              <a:rPr lang="en-US" sz="1200" dirty="0" err="1" smtClean="0">
                <a:solidFill>
                  <a:prstClr val="black"/>
                </a:solidFill>
                <a:latin typeface="+mn-lt"/>
              </a:rPr>
              <a:t>IntroBIOS.html</a:t>
            </a:r>
            <a:r>
              <a:rPr lang="en-US" sz="1200" smtClean="0">
                <a:solidFill>
                  <a:prstClr val="black"/>
                </a:solidFill>
                <a:latin typeface="+mn-lt"/>
              </a:rPr>
              <a:t>”</a:t>
            </a:r>
            <a:endParaRPr lang="en-US" sz="1200" dirty="0">
              <a:solidFill>
                <a:prstClr val="black"/>
              </a:solidFill>
              <a:latin typeface="+mn-lt"/>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82E91C7F-A5F6-9A4D-B053-7F1F29C94874}" type="slidenum">
              <a:rPr lang="en-US" sz="1200">
                <a:solidFill>
                  <a:prstClr val="black"/>
                </a:solidFill>
              </a:rPr>
              <a:pPr/>
              <a:t>2</a:t>
            </a:fld>
            <a:endParaRPr lang="en-US" sz="120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30</a:t>
            </a:fld>
            <a:endParaRPr lang="en-US">
              <a:solidFill>
                <a:prstClr val="black"/>
              </a:solidFill>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31</a:t>
            </a:fld>
            <a:endParaRPr lang="en-US">
              <a:solidFill>
                <a:prstClr val="black"/>
              </a:solidFill>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32</a:t>
            </a:fld>
            <a:endParaRPr lang="en-US">
              <a:solidFill>
                <a:prstClr val="black"/>
              </a:solidFill>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33</a:t>
            </a:fld>
            <a:endParaRPr lang="en-US">
              <a:solidFill>
                <a:prstClr val="black"/>
              </a:solidFill>
              <a:latin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34</a:t>
            </a:fld>
            <a:endParaRPr lang="en-US">
              <a:solidFill>
                <a:prstClr val="black"/>
              </a:solidFill>
              <a:latin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35</a:t>
            </a:fld>
            <a:endParaRPr lang="en-US">
              <a:solidFill>
                <a:prstClr val="black"/>
              </a:solidFill>
              <a:latin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Arial" panose="020B0604020202020204" pitchFamily="34" charset="0"/>
                <a:cs typeface="Arial" panose="020B0604020202020204" pitchFamily="34" charset="0"/>
              </a:rPr>
              <a:t>(remember this from Intermediate x86? ;))</a:t>
            </a:r>
          </a:p>
          <a:p>
            <a:r>
              <a:rPr lang="en-US" sz="1200" dirty="0" smtClean="0">
                <a:latin typeface="Arial" panose="020B0604020202020204" pitchFamily="34" charset="0"/>
                <a:cs typeface="Arial" panose="020B0604020202020204" pitchFamily="34" charset="0"/>
              </a:rPr>
              <a:t>the memory being pointed at contains a 16-bit "selector" (which refers to a segment entry in either the GDT or LDT), and a 32-bit offset from the beginning of the segment the selector refers to. The segment descriptor contains data about the segment, of course...including where in memory it starts</a:t>
            </a:r>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36</a:t>
            </a:fld>
            <a:endParaRPr lang="en-US">
              <a:solidFill>
                <a:prstClr val="black"/>
              </a:solidFill>
              <a:latin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37</a:t>
            </a:fld>
            <a:endParaRPr lang="en-US">
              <a:solidFill>
                <a:prstClr val="black"/>
              </a:solidFill>
              <a:latin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38</a:t>
            </a:fld>
            <a:endParaRPr lang="en-US">
              <a:solidFill>
                <a:prstClr val="black"/>
              </a:solidFill>
              <a:latin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39</a:t>
            </a:fld>
            <a:endParaRPr lang="en-US">
              <a:solidFill>
                <a:prstClr val="black"/>
              </a:solidFill>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4</a:t>
            </a:fld>
            <a:endParaRPr lang="en-US">
              <a:solidFill>
                <a:prstClr val="black"/>
              </a:solidFill>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40</a:t>
            </a:fld>
            <a:endParaRPr lang="en-US">
              <a:solidFill>
                <a:prstClr val="black"/>
              </a:solidFill>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41</a:t>
            </a:fld>
            <a:endParaRPr lang="en-US">
              <a:solidFill>
                <a:prstClr val="black"/>
              </a:solidFill>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42</a:t>
            </a:fld>
            <a:endParaRPr lang="en-US">
              <a:solidFill>
                <a:prstClr val="black"/>
              </a:solidFill>
              <a:latin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43</a:t>
            </a:fld>
            <a:endParaRPr lang="en-US">
              <a:solidFill>
                <a:prstClr val="black"/>
              </a:solidFill>
              <a:latin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44</a:t>
            </a:fld>
            <a:endParaRPr lang="en-US">
              <a:solidFill>
                <a:prstClr val="black"/>
              </a:solidFill>
              <a:latin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45</a:t>
            </a:fld>
            <a:endParaRPr lang="en-US">
              <a:solidFill>
                <a:prstClr val="black"/>
              </a:solidFill>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46</a:t>
            </a:fld>
            <a:endParaRPr lang="en-US">
              <a:solidFill>
                <a:prstClr val="black"/>
              </a:solidFill>
              <a:latin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What you</a:t>
            </a:r>
            <a:r>
              <a:rPr lang="en-US" baseline="0" smtClean="0"/>
              <a:t> talkin ‘bout Willis? </a:t>
            </a:r>
            <a:endParaRPr lang="en-US"/>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47</a:t>
            </a:fld>
            <a:endParaRPr lang="en-US">
              <a:solidFill>
                <a:prstClr val="black"/>
              </a:solidFill>
              <a:latin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www.walkwithgod.org</a:t>
            </a:r>
            <a:r>
              <a:rPr lang="en-US" dirty="0" smtClean="0"/>
              <a:t>/</a:t>
            </a:r>
            <a:r>
              <a:rPr lang="en-US" dirty="0" err="1" smtClean="0"/>
              <a:t>wp</a:t>
            </a:r>
            <a:r>
              <a:rPr lang="en-US" dirty="0" smtClean="0"/>
              <a:t>-content/uploads/2014/01/118-nails-on-a-chalkboard.jpg</a:t>
            </a:r>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solidFill>
                  <a:prstClr val="black"/>
                </a:solidFill>
                <a:latin typeface="Calibri"/>
              </a:rPr>
              <a:pPr/>
              <a:t>48</a:t>
            </a:fld>
            <a:endParaRPr lang="en-US">
              <a:solidFill>
                <a:prstClr val="black"/>
              </a:solidFill>
              <a:latin typeface="Calibri"/>
            </a:endParaRPr>
          </a:p>
        </p:txBody>
      </p:sp>
    </p:spTree>
    <p:extLst>
      <p:ext uri="{BB962C8B-B14F-4D97-AF65-F5344CB8AC3E}">
        <p14:creationId xmlns:p14="http://schemas.microsoft.com/office/powerpoint/2010/main" val="256999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5</a:t>
            </a:fld>
            <a:endParaRPr lang="en-US">
              <a:solidFill>
                <a:prstClr val="black"/>
              </a:solidFill>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a:t>
            </a:r>
            <a:r>
              <a:rPr lang="en-US" dirty="0" err="1" smtClean="0"/>
              <a:t>www.quickmeme.com</a:t>
            </a:r>
            <a:r>
              <a:rPr lang="en-US" dirty="0" smtClean="0"/>
              <a:t>/</a:t>
            </a:r>
            <a:r>
              <a:rPr lang="en-US" dirty="0" err="1" smtClean="0"/>
              <a:t>img</a:t>
            </a:r>
            <a:r>
              <a:rPr lang="en-US" dirty="0" smtClean="0"/>
              <a:t>/09/09853f2d5498f2b24d0147b5ea71ef1e8b383494a1e9b2e722ac461e737ea7ca.jpg</a:t>
            </a:r>
            <a:endParaRPr lang="en-US" dirty="0"/>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6</a:t>
            </a:fld>
            <a:endParaRPr lang="en-US">
              <a:solidFill>
                <a:prstClr val="black"/>
              </a:solidFill>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7</a:t>
            </a:fld>
            <a:endParaRPr lang="en-US">
              <a:solidFill>
                <a:prstClr val="black"/>
              </a:solidFill>
              <a:latin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8</a:t>
            </a:fld>
            <a:endParaRPr lang="en-US">
              <a:solidFill>
                <a:prstClr val="black"/>
              </a:solidFill>
              <a:latin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originally also</a:t>
            </a:r>
            <a:r>
              <a:rPr lang="en-US" baseline="0" dirty="0" smtClean="0"/>
              <a:t> included a statement:</a:t>
            </a:r>
          </a:p>
          <a:p>
            <a:r>
              <a:rPr lang="en-US" sz="1200" dirty="0" smtClean="0"/>
              <a:t>The BIOS flash on the E6400 is 1A_0000h bytes long (we’ll cover how to determine this in the flash BIOS section of class)</a:t>
            </a:r>
          </a:p>
          <a:p>
            <a:r>
              <a:rPr lang="en-US" sz="1200" dirty="0" smtClean="0"/>
              <a:t>4GB – 1A_0000h = FFE6_0000h</a:t>
            </a:r>
          </a:p>
          <a:p>
            <a:r>
              <a:rPr lang="en-US" sz="1200" dirty="0" smtClean="0"/>
              <a:t>Therefore, this bit is responsible for decoding a lower range of the BIOS</a:t>
            </a:r>
          </a:p>
          <a:p>
            <a:endParaRPr lang="en-US" dirty="0" smtClean="0"/>
          </a:p>
          <a:p>
            <a:r>
              <a:rPr lang="en-US" dirty="0" smtClean="0"/>
              <a:t>What is the point of that?</a:t>
            </a:r>
          </a:p>
          <a:p>
            <a:r>
              <a:rPr lang="en-US" dirty="0" smtClean="0"/>
              <a:t>ASDF</a:t>
            </a:r>
            <a:endParaRPr lang="en-US" dirty="0"/>
          </a:p>
        </p:txBody>
      </p:sp>
      <p:sp>
        <p:nvSpPr>
          <p:cNvPr id="4" name="Slide Number Placeholder 3"/>
          <p:cNvSpPr>
            <a:spLocks noGrp="1"/>
          </p:cNvSpPr>
          <p:nvPr>
            <p:ph type="sldNum" sz="quarter" idx="10"/>
          </p:nvPr>
        </p:nvSpPr>
        <p:spPr/>
        <p:txBody>
          <a:bodyPr/>
          <a:lstStyle/>
          <a:p>
            <a:fld id="{70EAA74A-DA52-604B-8CB9-A8B474247497}" type="slidenum">
              <a:rPr lang="en-US" smtClean="0"/>
              <a:t>11</a:t>
            </a:fld>
            <a:endParaRPr lang="en-US"/>
          </a:p>
        </p:txBody>
      </p:sp>
    </p:spTree>
    <p:extLst>
      <p:ext uri="{BB962C8B-B14F-4D97-AF65-F5344CB8AC3E}">
        <p14:creationId xmlns:p14="http://schemas.microsoft.com/office/powerpoint/2010/main" val="684176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could be a lab. Have students dump</a:t>
            </a:r>
            <a:r>
              <a:rPr lang="en-US" baseline="0" dirty="0" smtClean="0"/>
              <a:t> and everyone says what they have at their entry vector (because sometimes it has </a:t>
            </a:r>
            <a:r>
              <a:rPr lang="en-US" baseline="0" dirty="0" err="1" smtClean="0"/>
              <a:t>nops</a:t>
            </a:r>
            <a:r>
              <a:rPr lang="en-US" baseline="0" dirty="0" smtClean="0"/>
              <a:t>, sometimes it doesn't, </a:t>
            </a:r>
            <a:r>
              <a:rPr lang="en-US" baseline="0" dirty="0" err="1" smtClean="0"/>
              <a:t>etc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DCB6C09-24B6-4676-9E17-B83EC56B3D96}" type="slidenum">
              <a:rPr lang="en-US" smtClean="0">
                <a:solidFill>
                  <a:prstClr val="black"/>
                </a:solidFill>
                <a:latin typeface="Calibri"/>
              </a:rPr>
              <a:pPr/>
              <a:t>15</a:t>
            </a:fld>
            <a:endParaRPr lang="en-US">
              <a:solidFill>
                <a:prstClr val="black"/>
              </a:solidFill>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52593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30520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28860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52572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08462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81786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73896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806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43270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58930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8249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66766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83402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8322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0121927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91931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757512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891884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7927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075497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39000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75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272421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95561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053282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61393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0398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5733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736130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7190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2059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6705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851067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CF923EEC-FF47-FF45-8D80-A565D4A1073C}" type="datetime1">
              <a:rPr lang="en-US" smtClean="0">
                <a:solidFill>
                  <a:prstClr val="black">
                    <a:tint val="75000"/>
                  </a:prstClr>
                </a:solidFill>
                <a:latin typeface="Calibri"/>
              </a:rPr>
              <a:pPr defTabSz="914400"/>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14450270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CF923EEC-FF47-FF45-8D80-A565D4A1073C}" type="datetime1">
              <a:rPr lang="en-US" smtClean="0">
                <a:solidFill>
                  <a:prstClr val="black">
                    <a:tint val="75000"/>
                  </a:prstClr>
                </a:solidFill>
                <a:latin typeface="Calibri"/>
              </a:rPr>
              <a:pPr defTabSz="914400"/>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5048472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CF923EEC-FF47-FF45-8D80-A565D4A1073C}" type="datetime1">
              <a:rPr lang="en-US" smtClean="0">
                <a:solidFill>
                  <a:prstClr val="black">
                    <a:tint val="75000"/>
                  </a:prstClr>
                </a:solidFill>
                <a:latin typeface="Calibri"/>
              </a:rPr>
              <a:pPr defTabSz="914400"/>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1353014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hyperlink" Target="http://www.jamesmolloy.co.uk/tutorial_html/4.-The%20GDT%20and%20IDT.html"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5"/>
            <a:ext cx="9144000" cy="1470025"/>
          </a:xfrm>
        </p:spPr>
        <p:txBody>
          <a:bodyPr>
            <a:normAutofit fontScale="90000"/>
          </a:bodyPr>
          <a:lstStyle/>
          <a:p>
            <a:r>
              <a:rPr lang="en-US" dirty="0"/>
              <a:t>Advanced x86:</a:t>
            </a:r>
            <a:br>
              <a:rPr lang="en-US" dirty="0"/>
            </a:br>
            <a:r>
              <a:rPr lang="en-US" sz="4000" dirty="0"/>
              <a:t>BIOS and System Management Mode </a:t>
            </a:r>
            <a:r>
              <a:rPr lang="en-US" sz="4000" dirty="0" smtClean="0"/>
              <a:t>Internals</a:t>
            </a:r>
            <a:br>
              <a:rPr lang="en-US" sz="4000" dirty="0" smtClean="0"/>
            </a:br>
            <a:r>
              <a:rPr lang="en-US" sz="4000" i="1" dirty="0" smtClean="0"/>
              <a:t>Reset Vector</a:t>
            </a:r>
            <a:endParaRPr lang="en-US" sz="4000" i="1" dirty="0"/>
          </a:p>
        </p:txBody>
      </p:sp>
      <p:pic>
        <p:nvPicPr>
          <p:cNvPr id="12" name="Picture 11"/>
          <p:cNvPicPr>
            <a:picLocks noChangeAspect="1"/>
          </p:cNvPicPr>
          <p:nvPr/>
        </p:nvPicPr>
        <p:blipFill rotWithShape="1">
          <a:blip r:embed="rId3"/>
          <a:srcRect l="28609" t="3591" r="27540" b="6899"/>
          <a:stretch/>
        </p:blipFill>
        <p:spPr>
          <a:xfrm>
            <a:off x="3009900" y="3188296"/>
            <a:ext cx="3124200" cy="2438400"/>
          </a:xfrm>
          <a:prstGeom prst="rect">
            <a:avLst/>
          </a:prstGeom>
        </p:spPr>
      </p:pic>
      <p:sp>
        <p:nvSpPr>
          <p:cNvPr id="8" name="Subtitle 2"/>
          <p:cNvSpPr txBox="1">
            <a:spLocks/>
          </p:cNvSpPr>
          <p:nvPr/>
        </p:nvSpPr>
        <p:spPr>
          <a:xfrm>
            <a:off x="1371600" y="1779140"/>
            <a:ext cx="6400800" cy="12755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err="1" smtClean="0"/>
              <a:t>Xeno</a:t>
            </a:r>
            <a:r>
              <a:rPr lang="en-US" dirty="0" smtClean="0"/>
              <a:t> </a:t>
            </a:r>
            <a:r>
              <a:rPr lang="en-US" dirty="0" err="1" smtClean="0"/>
              <a:t>Kovah</a:t>
            </a:r>
            <a:r>
              <a:rPr lang="en-US" dirty="0" smtClean="0"/>
              <a:t> &amp;&amp; Corey </a:t>
            </a:r>
            <a:r>
              <a:rPr lang="en-US" dirty="0" err="1" smtClean="0"/>
              <a:t>Kallenberg</a:t>
            </a:r>
            <a:endParaRPr lang="en-US" dirty="0" smtClean="0"/>
          </a:p>
          <a:p>
            <a:r>
              <a:rPr lang="en-US" dirty="0" smtClean="0"/>
              <a:t>LegbaCore, LLC</a:t>
            </a:r>
          </a:p>
        </p:txBody>
      </p:sp>
    </p:spTree>
    <p:extLst>
      <p:ext uri="{BB962C8B-B14F-4D97-AF65-F5344CB8AC3E}">
        <p14:creationId xmlns:p14="http://schemas.microsoft.com/office/powerpoint/2010/main" val="79477397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02" y="1744894"/>
            <a:ext cx="3861198" cy="4066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419600" y="1295400"/>
            <a:ext cx="4572000" cy="5410200"/>
          </a:xfrm>
        </p:spPr>
        <p:txBody>
          <a:bodyPr>
            <a:normAutofit/>
          </a:bodyPr>
          <a:lstStyle/>
          <a:p>
            <a:r>
              <a:rPr lang="en-US" sz="2200" dirty="0" smtClean="0">
                <a:latin typeface="Arial" panose="020B0604020202020204" pitchFamily="34" charset="0"/>
                <a:cs typeface="Arial" panose="020B0604020202020204" pitchFamily="34" charset="0"/>
              </a:rPr>
              <a:t>Let’s look at some of the decoding (routing) of the BIOS to memory</a:t>
            </a:r>
          </a:p>
          <a:p>
            <a:r>
              <a:rPr lang="en-US" sz="2200" dirty="0" smtClean="0">
                <a:latin typeface="Arial" panose="020B0604020202020204" pitchFamily="34" charset="0"/>
                <a:cs typeface="Arial" panose="020B0604020202020204" pitchFamily="34" charset="0"/>
              </a:rPr>
              <a:t>Open RW Everything and click on the PCI tab to open up the PCI window</a:t>
            </a:r>
          </a:p>
          <a:p>
            <a:r>
              <a:rPr lang="en-US" sz="2200" dirty="0" smtClean="0">
                <a:latin typeface="Arial" panose="020B0604020202020204" pitchFamily="34" charset="0"/>
                <a:cs typeface="Arial" panose="020B0604020202020204" pitchFamily="34" charset="0"/>
              </a:rPr>
              <a:t>Click the drop-down tab and select Bus 00, Device 1F, Function 00</a:t>
            </a:r>
          </a:p>
          <a:p>
            <a:r>
              <a:rPr lang="en-US" sz="2200" dirty="0" smtClean="0">
                <a:latin typeface="Arial" panose="020B0604020202020204" pitchFamily="34" charset="0"/>
                <a:cs typeface="Arial" panose="020B0604020202020204" pitchFamily="34" charset="0"/>
              </a:rPr>
              <a:t>This is the LPC device</a:t>
            </a:r>
          </a:p>
          <a:p>
            <a:r>
              <a:rPr lang="en-US" sz="2200" dirty="0" smtClean="0">
                <a:latin typeface="Arial" panose="020B0604020202020204" pitchFamily="34" charset="0"/>
                <a:cs typeface="Arial" panose="020B0604020202020204" pitchFamily="34" charset="0"/>
              </a:rPr>
              <a:t>Click on the Word 16 bit button to arrange the PCI configuration registers into 16-bit words</a:t>
            </a:r>
          </a:p>
          <a:p>
            <a:r>
              <a:rPr lang="en-US" sz="2200" dirty="0" smtClean="0">
                <a:latin typeface="Arial" panose="020B0604020202020204" pitchFamily="34" charset="0"/>
                <a:cs typeface="Arial" panose="020B0604020202020204" pitchFamily="34" charset="0"/>
              </a:rPr>
              <a:t>Notice word offset D8-D9h</a:t>
            </a:r>
            <a:endParaRPr lang="en-US" sz="2200" dirty="0" smtClean="0"/>
          </a:p>
          <a:p>
            <a:endParaRPr lang="en-US" sz="2000" dirty="0" smtClean="0"/>
          </a:p>
          <a:p>
            <a:endParaRPr lang="en-US" sz="2000" dirty="0"/>
          </a:p>
        </p:txBody>
      </p:sp>
      <p:sp>
        <p:nvSpPr>
          <p:cNvPr id="4" name="Oval 3"/>
          <p:cNvSpPr/>
          <p:nvPr/>
        </p:nvSpPr>
        <p:spPr>
          <a:xfrm>
            <a:off x="2362200" y="5232115"/>
            <a:ext cx="609600" cy="330485"/>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7" name="Oval 6"/>
          <p:cNvSpPr/>
          <p:nvPr/>
        </p:nvSpPr>
        <p:spPr>
          <a:xfrm>
            <a:off x="300478" y="2971800"/>
            <a:ext cx="3839324" cy="381000"/>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8" name="Oval 7"/>
          <p:cNvSpPr/>
          <p:nvPr/>
        </p:nvSpPr>
        <p:spPr>
          <a:xfrm>
            <a:off x="365548" y="1981200"/>
            <a:ext cx="410324" cy="457200"/>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0" name="Oval 9"/>
          <p:cNvSpPr/>
          <p:nvPr/>
        </p:nvSpPr>
        <p:spPr>
          <a:xfrm>
            <a:off x="2393022" y="2691830"/>
            <a:ext cx="391340" cy="304800"/>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10</a:t>
            </a:fld>
            <a:endParaRPr lang="en-US">
              <a:solidFill>
                <a:prstClr val="black">
                  <a:tint val="75000"/>
                </a:prstClr>
              </a:solidFill>
              <a:latin typeface="Calibri"/>
            </a:endParaRPr>
          </a:p>
        </p:txBody>
      </p:sp>
      <p:sp>
        <p:nvSpPr>
          <p:cNvPr id="11" name="Title 1"/>
          <p:cNvSpPr>
            <a:spLocks noGrp="1"/>
          </p:cNvSpPr>
          <p:nvPr>
            <p:ph type="title"/>
          </p:nvPr>
        </p:nvSpPr>
        <p:spPr>
          <a:xfrm>
            <a:off x="457200" y="27398"/>
            <a:ext cx="8229600" cy="963202"/>
          </a:xfrm>
        </p:spPr>
        <p:txBody>
          <a:bodyPr>
            <a:normAutofit/>
          </a:bodyPr>
          <a:lstStyle/>
          <a:p>
            <a:r>
              <a:rPr lang="en-US" sz="3200" dirty="0"/>
              <a:t>Mini-Lab: BIOS Flash Decoding</a:t>
            </a:r>
          </a:p>
        </p:txBody>
      </p:sp>
    </p:spTree>
    <p:extLst>
      <p:ext uri="{BB962C8B-B14F-4D97-AF65-F5344CB8AC3E}">
        <p14:creationId xmlns:p14="http://schemas.microsoft.com/office/powerpoint/2010/main" val="48687433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400" y="1219200"/>
            <a:ext cx="3962400" cy="5486400"/>
          </a:xfrm>
        </p:spPr>
        <p:txBody>
          <a:bodyPr>
            <a:normAutofit/>
          </a:bodyPr>
          <a:lstStyle/>
          <a:p>
            <a:r>
              <a:rPr lang="en-US" sz="2000" dirty="0" smtClean="0"/>
              <a:t>Offset D8-D9h is FWH_DEC_EN1</a:t>
            </a:r>
          </a:p>
          <a:p>
            <a:r>
              <a:rPr lang="en-US" sz="2000" dirty="0" smtClean="0"/>
              <a:t>As stated, this controls the decoding of ranges to the FWH</a:t>
            </a:r>
          </a:p>
          <a:p>
            <a:r>
              <a:rPr lang="en-US" sz="2000" dirty="0" smtClean="0"/>
              <a:t>If your system uses SPI and not a Firmware Hub (and it does since FWH is very rare), it still decodes to the SPI BIOS</a:t>
            </a:r>
          </a:p>
          <a:p>
            <a:r>
              <a:rPr lang="en-US" sz="2000" dirty="0" smtClean="0"/>
              <a:t>We want bit 14 which decodes FFF0_0000h – FFF7_FFFFh</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86000"/>
            <a:ext cx="4672013" cy="2987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152400" y="4038600"/>
            <a:ext cx="4826499" cy="1066800"/>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11</a:t>
            </a:fld>
            <a:endParaRPr lang="en-US">
              <a:solidFill>
                <a:prstClr val="black">
                  <a:tint val="75000"/>
                </a:prstClr>
              </a:solidFill>
              <a:latin typeface="Calibri"/>
            </a:endParaRPr>
          </a:p>
        </p:txBody>
      </p:sp>
      <p:sp>
        <p:nvSpPr>
          <p:cNvPr id="6" name="TextBox 5"/>
          <p:cNvSpPr txBox="1"/>
          <p:nvPr/>
        </p:nvSpPr>
        <p:spPr>
          <a:xfrm>
            <a:off x="152399" y="5446353"/>
            <a:ext cx="4672013" cy="646331"/>
          </a:xfrm>
          <a:prstGeom prst="rect">
            <a:avLst/>
          </a:prstGeom>
          <a:noFill/>
        </p:spPr>
        <p:txBody>
          <a:bodyPr wrap="square" rtlCol="0">
            <a:spAutoFit/>
          </a:bodyPr>
          <a:lstStyle/>
          <a:p>
            <a:r>
              <a:rPr lang="en-US" b="1" i="1" u="sng" dirty="0" smtClean="0"/>
              <a:t>Note: “FWH” is substituted with “BIOS” in the above in the newer datasheets</a:t>
            </a:r>
            <a:endParaRPr lang="en-US" b="1" i="1" u="sng" dirty="0"/>
          </a:p>
        </p:txBody>
      </p:sp>
      <p:sp>
        <p:nvSpPr>
          <p:cNvPr id="11" name="Title 1"/>
          <p:cNvSpPr>
            <a:spLocks noGrp="1"/>
          </p:cNvSpPr>
          <p:nvPr>
            <p:ph type="title"/>
          </p:nvPr>
        </p:nvSpPr>
        <p:spPr>
          <a:xfrm>
            <a:off x="457200" y="27398"/>
            <a:ext cx="8229600" cy="963202"/>
          </a:xfrm>
        </p:spPr>
        <p:txBody>
          <a:bodyPr>
            <a:normAutofit/>
          </a:bodyPr>
          <a:lstStyle/>
          <a:p>
            <a:r>
              <a:rPr lang="en-US" sz="3200" dirty="0"/>
              <a:t>Mini-Lab: BIOS Flash Decoding</a:t>
            </a:r>
          </a:p>
        </p:txBody>
      </p:sp>
    </p:spTree>
    <p:extLst>
      <p:ext uri="{BB962C8B-B14F-4D97-AF65-F5344CB8AC3E}">
        <p14:creationId xmlns:p14="http://schemas.microsoft.com/office/powerpoint/2010/main" val="41812778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95" y="1508159"/>
            <a:ext cx="3861198" cy="4066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398"/>
            <a:ext cx="8229600" cy="963202"/>
          </a:xfrm>
        </p:spPr>
        <p:txBody>
          <a:bodyPr>
            <a:normAutofit/>
          </a:bodyPr>
          <a:lstStyle/>
          <a:p>
            <a:r>
              <a:rPr lang="en-US" sz="3200" dirty="0"/>
              <a:t>Mini-Lab: BIOS Flash Decoding</a:t>
            </a:r>
          </a:p>
        </p:txBody>
      </p:sp>
      <p:sp>
        <p:nvSpPr>
          <p:cNvPr id="3" name="Content Placeholder 2"/>
          <p:cNvSpPr>
            <a:spLocks noGrp="1"/>
          </p:cNvSpPr>
          <p:nvPr>
            <p:ph idx="1"/>
          </p:nvPr>
        </p:nvSpPr>
        <p:spPr>
          <a:xfrm>
            <a:off x="228600" y="5871138"/>
            <a:ext cx="3657600" cy="910662"/>
          </a:xfrm>
          <a:ln>
            <a:solidFill>
              <a:srgbClr val="C00000"/>
            </a:solidFill>
          </a:ln>
        </p:spPr>
        <p:txBody>
          <a:bodyPr>
            <a:normAutofit fontScale="92500" lnSpcReduction="10000"/>
          </a:bodyPr>
          <a:lstStyle/>
          <a:p>
            <a:r>
              <a:rPr lang="en-US" sz="2000" dirty="0" smtClean="0"/>
              <a:t>Therefore, with FWH_DEC_EN bit 14 asserted, we’re decoding to a portion of BIOS binary</a:t>
            </a:r>
          </a:p>
          <a:p>
            <a:endParaRPr lang="en-US" sz="2000" dirty="0" smtClean="0"/>
          </a:p>
          <a:p>
            <a:endParaRPr 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2209800"/>
            <a:ext cx="4819650"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4088900" y="3160371"/>
            <a:ext cx="4826499" cy="3230903"/>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6" name="Straight Arrow Connector 5"/>
          <p:cNvCxnSpPr>
            <a:stCxn id="3" idx="0"/>
          </p:cNvCxnSpPr>
          <p:nvPr/>
        </p:nvCxnSpPr>
        <p:spPr>
          <a:xfrm flipV="1">
            <a:off x="2057400" y="4775822"/>
            <a:ext cx="2038350" cy="1095316"/>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97104" y="1858767"/>
            <a:ext cx="457200" cy="330485"/>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6" name="Oval 15"/>
          <p:cNvSpPr/>
          <p:nvPr/>
        </p:nvSpPr>
        <p:spPr>
          <a:xfrm>
            <a:off x="4095750" y="2829886"/>
            <a:ext cx="2914650" cy="330485"/>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7" name="Content Placeholder 2"/>
          <p:cNvSpPr txBox="1">
            <a:spLocks/>
          </p:cNvSpPr>
          <p:nvPr/>
        </p:nvSpPr>
        <p:spPr>
          <a:xfrm>
            <a:off x="4495800" y="1064441"/>
            <a:ext cx="3429000" cy="887436"/>
          </a:xfrm>
          <a:prstGeom prst="rect">
            <a:avLst/>
          </a:prstGeom>
          <a:ln>
            <a:solidFill>
              <a:srgbClr val="C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prstClr val="black"/>
                </a:solidFill>
                <a:latin typeface="Calibri"/>
              </a:rPr>
              <a:t>Click Memory button and type address FFF00000</a:t>
            </a:r>
          </a:p>
          <a:p>
            <a:endParaRPr lang="en-US" sz="2000" dirty="0" smtClean="0">
              <a:solidFill>
                <a:prstClr val="black"/>
              </a:solidFill>
              <a:latin typeface="Calibri"/>
            </a:endParaRPr>
          </a:p>
          <a:p>
            <a:endParaRPr lang="en-US" sz="2000" dirty="0" smtClean="0">
              <a:solidFill>
                <a:prstClr val="black"/>
              </a:solidFill>
              <a:latin typeface="Calibri"/>
            </a:endParaRPr>
          </a:p>
          <a:p>
            <a:endParaRPr lang="en-US" sz="2000" dirty="0">
              <a:solidFill>
                <a:prstClr val="black"/>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12</a:t>
            </a:fld>
            <a:endParaRPr lang="en-US">
              <a:solidFill>
                <a:prstClr val="black">
                  <a:tint val="75000"/>
                </a:prstClr>
              </a:solidFill>
              <a:latin typeface="Calibri"/>
            </a:endParaRPr>
          </a:p>
        </p:txBody>
      </p:sp>
    </p:spTree>
    <p:extLst>
      <p:ext uri="{BB962C8B-B14F-4D97-AF65-F5344CB8AC3E}">
        <p14:creationId xmlns:p14="http://schemas.microsoft.com/office/powerpoint/2010/main" val="9691370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51" y="1390650"/>
            <a:ext cx="4135349" cy="3717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4" y="2133600"/>
            <a:ext cx="481012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4060004" y="3032748"/>
            <a:ext cx="4826499" cy="3230903"/>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6" name="Straight Arrow Connector 5"/>
          <p:cNvCxnSpPr>
            <a:stCxn id="12" idx="0"/>
          </p:cNvCxnSpPr>
          <p:nvPr/>
        </p:nvCxnSpPr>
        <p:spPr>
          <a:xfrm flipV="1">
            <a:off x="1949735" y="4648200"/>
            <a:ext cx="488665" cy="762000"/>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35235" y="5410200"/>
            <a:ext cx="3429000" cy="1295400"/>
          </a:xfrm>
          <a:prstGeom prst="rect">
            <a:avLst/>
          </a:prstGeom>
          <a:ln>
            <a:solidFill>
              <a:srgbClr val="C00000"/>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prstClr val="black"/>
                </a:solidFill>
                <a:latin typeface="Calibri"/>
              </a:rPr>
              <a:t>De-assert bit 14 (set to 0xBFCC)</a:t>
            </a:r>
          </a:p>
          <a:p>
            <a:r>
              <a:rPr lang="en-US" sz="2000" dirty="0" smtClean="0">
                <a:solidFill>
                  <a:prstClr val="black"/>
                </a:solidFill>
                <a:latin typeface="Calibri"/>
              </a:rPr>
              <a:t>Decoded to memory now</a:t>
            </a:r>
          </a:p>
          <a:p>
            <a:endParaRPr lang="en-US" sz="2000" dirty="0" smtClean="0">
              <a:solidFill>
                <a:prstClr val="black"/>
              </a:solidFill>
              <a:latin typeface="Calibri"/>
            </a:endParaRPr>
          </a:p>
          <a:p>
            <a:endParaRPr lang="en-US" sz="2000" dirty="0">
              <a:solidFill>
                <a:prstClr val="black"/>
              </a:solidFill>
              <a:latin typeface="Calibri"/>
            </a:endParaRPr>
          </a:p>
        </p:txBody>
      </p:sp>
      <p:sp>
        <p:nvSpPr>
          <p:cNvPr id="8" name="Content Placeholder 2"/>
          <p:cNvSpPr txBox="1">
            <a:spLocks/>
          </p:cNvSpPr>
          <p:nvPr/>
        </p:nvSpPr>
        <p:spPr>
          <a:xfrm>
            <a:off x="4495799" y="1064440"/>
            <a:ext cx="4390703" cy="992959"/>
          </a:xfrm>
          <a:prstGeom prst="rect">
            <a:avLst/>
          </a:prstGeom>
          <a:ln>
            <a:solidFill>
              <a:srgbClr val="C00000"/>
            </a:solidFill>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prstClr val="black"/>
                </a:solidFill>
                <a:latin typeface="Calibri"/>
              </a:rPr>
              <a:t>This memory range is still read-only</a:t>
            </a:r>
          </a:p>
          <a:p>
            <a:r>
              <a:rPr lang="en-US" sz="2000" dirty="0" smtClean="0">
                <a:solidFill>
                  <a:prstClr val="black"/>
                </a:solidFill>
                <a:latin typeface="Calibri"/>
              </a:rPr>
              <a:t>This example is to help provide a picture of the initial boot environment</a:t>
            </a:r>
          </a:p>
          <a:p>
            <a:endParaRPr lang="en-US" sz="2000" dirty="0" smtClean="0">
              <a:solidFill>
                <a:prstClr val="black"/>
              </a:solidFill>
              <a:latin typeface="Calibri"/>
            </a:endParaRPr>
          </a:p>
          <a:p>
            <a:endParaRPr lang="en-US" sz="2000" dirty="0" smtClean="0">
              <a:solidFill>
                <a:prstClr val="black"/>
              </a:solidFill>
              <a:latin typeface="Calibri"/>
            </a:endParaRPr>
          </a:p>
          <a:p>
            <a:endParaRPr lang="en-US" sz="2000" dirty="0">
              <a:solidFill>
                <a:prstClr val="black"/>
              </a:solidFill>
              <a:latin typeface="Calibri"/>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13</a:t>
            </a:fld>
            <a:endParaRPr lang="en-US">
              <a:solidFill>
                <a:prstClr val="black">
                  <a:tint val="75000"/>
                </a:prstClr>
              </a:solidFill>
              <a:latin typeface="Calibri"/>
            </a:endParaRPr>
          </a:p>
        </p:txBody>
      </p:sp>
      <p:sp>
        <p:nvSpPr>
          <p:cNvPr id="13" name="Title 1"/>
          <p:cNvSpPr>
            <a:spLocks noGrp="1"/>
          </p:cNvSpPr>
          <p:nvPr>
            <p:ph type="title"/>
          </p:nvPr>
        </p:nvSpPr>
        <p:spPr>
          <a:xfrm>
            <a:off x="457200" y="27398"/>
            <a:ext cx="8229600" cy="963202"/>
          </a:xfrm>
        </p:spPr>
        <p:txBody>
          <a:bodyPr>
            <a:normAutofit/>
          </a:bodyPr>
          <a:lstStyle/>
          <a:p>
            <a:r>
              <a:rPr lang="en-US" sz="3200" dirty="0"/>
              <a:t>Mini-Lab: BIOS Flash Decoding</a:t>
            </a:r>
          </a:p>
        </p:txBody>
      </p:sp>
    </p:spTree>
    <p:extLst>
      <p:ext uri="{BB962C8B-B14F-4D97-AF65-F5344CB8AC3E}">
        <p14:creationId xmlns:p14="http://schemas.microsoft.com/office/powerpoint/2010/main" val="31152204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44894"/>
            <a:ext cx="3861198" cy="4066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419600" y="1524000"/>
            <a:ext cx="4437152" cy="5029200"/>
          </a:xfrm>
        </p:spPr>
        <p:txBody>
          <a:bodyPr>
            <a:normAutofit/>
          </a:bodyPr>
          <a:lstStyle/>
          <a:p>
            <a:r>
              <a:rPr lang="en-US" sz="2200" dirty="0" smtClean="0">
                <a:latin typeface="Arial" panose="020B0604020202020204" pitchFamily="34" charset="0"/>
                <a:cs typeface="Arial" panose="020B0604020202020204" pitchFamily="34" charset="0"/>
              </a:rPr>
              <a:t>Reset it back to 0xFFCC</a:t>
            </a:r>
          </a:p>
          <a:p>
            <a:r>
              <a:rPr lang="en-US" sz="2200" dirty="0" smtClean="0">
                <a:latin typeface="Arial" panose="020B0604020202020204" pitchFamily="34" charset="0"/>
                <a:cs typeface="Arial" panose="020B0604020202020204" pitchFamily="34" charset="0"/>
              </a:rPr>
              <a:t>Couple of notes:</a:t>
            </a:r>
          </a:p>
          <a:p>
            <a:r>
              <a:rPr lang="en-US" sz="2200" dirty="0" smtClean="0">
                <a:latin typeface="Arial" panose="020B0604020202020204" pitchFamily="34" charset="0"/>
                <a:cs typeface="Arial" panose="020B0604020202020204" pitchFamily="34" charset="0"/>
              </a:rPr>
              <a:t>Your original values may differ since BIOS flips them on and off as the developers decided necessary</a:t>
            </a:r>
          </a:p>
          <a:p>
            <a:r>
              <a:rPr lang="en-US" sz="2200" smtClean="0">
                <a:latin typeface="Arial" panose="020B0604020202020204" pitchFamily="34" charset="0"/>
                <a:cs typeface="Arial" panose="020B0604020202020204" pitchFamily="34" charset="0"/>
              </a:rPr>
              <a:t>Bit </a:t>
            </a:r>
            <a:r>
              <a:rPr lang="en-US" sz="2200" dirty="0" smtClean="0">
                <a:latin typeface="Arial" panose="020B0604020202020204" pitchFamily="34" charset="0"/>
                <a:cs typeface="Arial" panose="020B0604020202020204" pitchFamily="34" charset="0"/>
              </a:rPr>
              <a:t>15 is Read Only and </a:t>
            </a:r>
            <a:r>
              <a:rPr lang="en-US" sz="2200" u="sng" dirty="0" smtClean="0">
                <a:latin typeface="Arial" panose="020B0604020202020204" pitchFamily="34" charset="0"/>
                <a:cs typeface="Arial" panose="020B0604020202020204" pitchFamily="34" charset="0"/>
              </a:rPr>
              <a:t>always</a:t>
            </a:r>
            <a:r>
              <a:rPr lang="en-US" sz="2200" dirty="0" smtClean="0">
                <a:latin typeface="Arial" panose="020B0604020202020204" pitchFamily="34" charset="0"/>
                <a:cs typeface="Arial" panose="020B0604020202020204" pitchFamily="34" charset="0"/>
              </a:rPr>
              <a:t> asserted</a:t>
            </a:r>
          </a:p>
          <a:p>
            <a:endParaRPr lang="en-US" sz="2000" dirty="0" smtClean="0"/>
          </a:p>
          <a:p>
            <a:endParaRPr lang="en-US" sz="2000" dirty="0" smtClean="0"/>
          </a:p>
          <a:p>
            <a:endParaRPr lang="en-US" sz="2000" dirty="0"/>
          </a:p>
        </p:txBody>
      </p:sp>
      <p:sp>
        <p:nvSpPr>
          <p:cNvPr id="4" name="Oval 3"/>
          <p:cNvSpPr/>
          <p:nvPr/>
        </p:nvSpPr>
        <p:spPr>
          <a:xfrm>
            <a:off x="2260998" y="5232115"/>
            <a:ext cx="609600" cy="330485"/>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14</a:t>
            </a:fld>
            <a:endParaRPr lang="en-US">
              <a:solidFill>
                <a:prstClr val="black">
                  <a:tint val="75000"/>
                </a:prstClr>
              </a:solidFill>
              <a:latin typeface="Calibri"/>
            </a:endParaRPr>
          </a:p>
        </p:txBody>
      </p:sp>
      <p:sp>
        <p:nvSpPr>
          <p:cNvPr id="8" name="Title 1"/>
          <p:cNvSpPr>
            <a:spLocks noGrp="1"/>
          </p:cNvSpPr>
          <p:nvPr>
            <p:ph type="title"/>
          </p:nvPr>
        </p:nvSpPr>
        <p:spPr>
          <a:xfrm>
            <a:off x="457200" y="27398"/>
            <a:ext cx="8229600" cy="963202"/>
          </a:xfrm>
        </p:spPr>
        <p:txBody>
          <a:bodyPr>
            <a:normAutofit/>
          </a:bodyPr>
          <a:lstStyle/>
          <a:p>
            <a:r>
              <a:rPr lang="en-US" sz="3200" dirty="0"/>
              <a:t>Mini-Lab: BIOS Flash Decoding</a:t>
            </a:r>
          </a:p>
        </p:txBody>
      </p:sp>
    </p:spTree>
    <p:extLst>
      <p:ext uri="{BB962C8B-B14F-4D97-AF65-F5344CB8AC3E}">
        <p14:creationId xmlns:p14="http://schemas.microsoft.com/office/powerpoint/2010/main" val="137312272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087" y="1295400"/>
            <a:ext cx="6497637"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70105" y="152400"/>
            <a:ext cx="8229600" cy="914400"/>
          </a:xfrm>
        </p:spPr>
        <p:txBody>
          <a:bodyPr>
            <a:normAutofit fontScale="90000"/>
          </a:bodyPr>
          <a:lstStyle/>
          <a:p>
            <a:r>
              <a:rPr lang="en-US" sz="3600" dirty="0" smtClean="0">
                <a:latin typeface="Arial" pitchFamily="34" charset="0"/>
                <a:cs typeface="Arial" pitchFamily="34" charset="0"/>
              </a:rPr>
              <a:t>Mini-data-collection Lab:</a:t>
            </a:r>
            <a:br>
              <a:rPr lang="en-US" sz="3600" dirty="0" smtClean="0">
                <a:latin typeface="Arial" pitchFamily="34" charset="0"/>
                <a:cs typeface="Arial" pitchFamily="34" charset="0"/>
              </a:rPr>
            </a:br>
            <a:r>
              <a:rPr lang="en-US" sz="3600" dirty="0" smtClean="0">
                <a:latin typeface="Arial" pitchFamily="34" charset="0"/>
                <a:cs typeface="Arial" pitchFamily="34" charset="0"/>
              </a:rPr>
              <a:t>Reset Vector in BIOS Binary</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57200" y="4343400"/>
            <a:ext cx="8229600" cy="2362200"/>
          </a:xfrm>
          <a:ln>
            <a:noFill/>
          </a:ln>
        </p:spPr>
        <p:txBody>
          <a:bodyPr>
            <a:normAutofit fontScale="92500"/>
          </a:bodyPr>
          <a:lstStyle/>
          <a:p>
            <a:r>
              <a:rPr lang="en-US" sz="2400" dirty="0" smtClean="0">
                <a:latin typeface="Arial" pitchFamily="34" charset="0"/>
                <a:cs typeface="Arial" pitchFamily="34" charset="0"/>
              </a:rPr>
              <a:t>If we dump the BIOS and look at it in a hex editor, at the end of the file we will see a jump instruction (near, relative jump)</a:t>
            </a:r>
          </a:p>
          <a:p>
            <a:r>
              <a:rPr lang="en-US" sz="2400" dirty="0" smtClean="0">
                <a:latin typeface="Arial" pitchFamily="34" charset="0"/>
                <a:cs typeface="Arial" pitchFamily="34" charset="0"/>
              </a:rPr>
              <a:t>The chipset aligns the flash so that the limit of the BIOS region (always either the only/last region on the flash) aligns with address FFFF_FFF0h</a:t>
            </a:r>
          </a:p>
          <a:p>
            <a:r>
              <a:rPr lang="en-US" sz="2400" dirty="0" smtClean="0">
                <a:latin typeface="Arial" pitchFamily="34" charset="0"/>
                <a:cs typeface="Arial" pitchFamily="34" charset="0"/>
              </a:rPr>
              <a:t>The CPU executes these instructions in 16-bit Real Mode</a:t>
            </a:r>
          </a:p>
          <a:p>
            <a:endParaRPr lang="en-US" sz="2400" dirty="0">
              <a:latin typeface="Arial" pitchFamily="34" charset="0"/>
              <a:cs typeface="Arial" pitchFamily="34" charset="0"/>
            </a:endParaRPr>
          </a:p>
        </p:txBody>
      </p:sp>
      <p:sp>
        <p:nvSpPr>
          <p:cNvPr id="6" name="Oval 5"/>
          <p:cNvSpPr/>
          <p:nvPr/>
        </p:nvSpPr>
        <p:spPr>
          <a:xfrm>
            <a:off x="2209800" y="3494926"/>
            <a:ext cx="838200" cy="330485"/>
          </a:xfrm>
          <a:prstGeom prst="ellipse">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15</a:t>
            </a:fld>
            <a:endParaRPr lang="en-US">
              <a:solidFill>
                <a:prstClr val="black">
                  <a:tint val="75000"/>
                </a:prstClr>
              </a:solidFill>
              <a:latin typeface="Calibri"/>
            </a:endParaRPr>
          </a:p>
        </p:txBody>
      </p:sp>
    </p:spTree>
    <p:extLst>
      <p:ext uri="{BB962C8B-B14F-4D97-AF65-F5344CB8AC3E}">
        <p14:creationId xmlns:p14="http://schemas.microsoft.com/office/powerpoint/2010/main" val="10321448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Real Mode Memory</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600200"/>
            <a:ext cx="8229600" cy="4876800"/>
          </a:xfrm>
        </p:spPr>
        <p:txBody>
          <a:bodyPr>
            <a:normAutofit/>
          </a:bodyPr>
          <a:lstStyle/>
          <a:p>
            <a:r>
              <a:rPr lang="en-US" sz="2400" dirty="0" smtClean="0">
                <a:latin typeface="Arial" pitchFamily="34" charset="0"/>
                <a:cs typeface="Arial" pitchFamily="34" charset="0"/>
              </a:rPr>
              <a:t>16-bit operating mode</a:t>
            </a:r>
          </a:p>
          <a:p>
            <a:r>
              <a:rPr lang="en-US" sz="2400" dirty="0" smtClean="0">
                <a:latin typeface="Arial" pitchFamily="34" charset="0"/>
                <a:cs typeface="Arial" pitchFamily="34" charset="0"/>
              </a:rPr>
              <a:t>Segmented memory model</a:t>
            </a:r>
          </a:p>
          <a:p>
            <a:r>
              <a:rPr lang="en-US" sz="2400" dirty="0" smtClean="0">
                <a:latin typeface="Arial" pitchFamily="34" charset="0"/>
                <a:cs typeface="Arial" pitchFamily="34" charset="0"/>
              </a:rPr>
              <a:t>When operating in real-address mode, the default addressing and operand size is 16 bits</a:t>
            </a:r>
          </a:p>
          <a:p>
            <a:r>
              <a:rPr lang="en-US" sz="2400" dirty="0" smtClean="0">
                <a:latin typeface="Arial" pitchFamily="34" charset="0"/>
                <a:cs typeface="Arial" pitchFamily="34" charset="0"/>
              </a:rPr>
              <a:t>An address-size override can be used in real-address mode to enable access to 32-bit addressing (like the extended general-purpose registers EAX, EDX, etc.) </a:t>
            </a:r>
          </a:p>
          <a:p>
            <a:r>
              <a:rPr lang="en-US" sz="2400" dirty="0" smtClean="0">
                <a:latin typeface="Arial" pitchFamily="34" charset="0"/>
                <a:cs typeface="Arial" pitchFamily="34" charset="0"/>
              </a:rPr>
              <a:t>However, the maximum allowable 32-bit linear address is still 000F_FFFFH (2</a:t>
            </a:r>
            <a:r>
              <a:rPr lang="en-US" sz="2400" baseline="30000" dirty="0" smtClean="0">
                <a:latin typeface="Arial" pitchFamily="34" charset="0"/>
                <a:cs typeface="Arial" pitchFamily="34" charset="0"/>
              </a:rPr>
              <a:t>20 </a:t>
            </a:r>
            <a:r>
              <a:rPr lang="en-US" sz="2400" dirty="0" smtClean="0">
                <a:latin typeface="Arial" pitchFamily="34" charset="0"/>
                <a:cs typeface="Arial" pitchFamily="34" charset="0"/>
              </a:rPr>
              <a:t>-1)</a:t>
            </a:r>
          </a:p>
          <a:p>
            <a:r>
              <a:rPr lang="en-US" sz="2400" dirty="0" smtClean="0">
                <a:latin typeface="Arial" pitchFamily="34" charset="0"/>
                <a:cs typeface="Arial" pitchFamily="34" charset="0"/>
              </a:rPr>
              <a:t>So how can it address FFFF_FFF0h?</a:t>
            </a:r>
          </a:p>
          <a:p>
            <a:pPr lvl="1"/>
            <a:r>
              <a:rPr lang="en-US" sz="2000" dirty="0" smtClean="0">
                <a:latin typeface="Arial" pitchFamily="34" charset="0"/>
                <a:cs typeface="Arial" pitchFamily="34" charset="0"/>
              </a:rPr>
              <a:t>We’ll answer that in a bit</a:t>
            </a:r>
            <a:endParaRPr lang="en-US"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16</a:t>
            </a:fld>
            <a:endParaRPr lang="en-US">
              <a:solidFill>
                <a:prstClr val="black">
                  <a:tint val="75000"/>
                </a:prstClr>
              </a:solidFill>
              <a:latin typeface="Calibri"/>
            </a:endParaRPr>
          </a:p>
        </p:txBody>
      </p:sp>
    </p:spTree>
    <p:extLst>
      <p:ext uri="{BB962C8B-B14F-4D97-AF65-F5344CB8AC3E}">
        <p14:creationId xmlns:p14="http://schemas.microsoft.com/office/powerpoint/2010/main" val="172249515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110"/>
            <a:ext cx="8229600" cy="1143000"/>
          </a:xfrm>
        </p:spPr>
        <p:txBody>
          <a:bodyPr>
            <a:normAutofit/>
          </a:bodyPr>
          <a:lstStyle/>
          <a:p>
            <a:r>
              <a:rPr lang="en-US" sz="3200" dirty="0" smtClean="0">
                <a:latin typeface="Arial" pitchFamily="34" charset="0"/>
                <a:cs typeface="Arial" pitchFamily="34" charset="0"/>
              </a:rPr>
              <a:t>Real Mode Addressing: Segment Registers</a:t>
            </a:r>
          </a:p>
        </p:txBody>
      </p:sp>
      <p:sp>
        <p:nvSpPr>
          <p:cNvPr id="3" name="Content Placeholder 2"/>
          <p:cNvSpPr>
            <a:spLocks noGrp="1"/>
          </p:cNvSpPr>
          <p:nvPr>
            <p:ph idx="1"/>
          </p:nvPr>
        </p:nvSpPr>
        <p:spPr>
          <a:xfrm>
            <a:off x="457200" y="3581400"/>
            <a:ext cx="8229600" cy="3200400"/>
          </a:xfrm>
        </p:spPr>
        <p:txBody>
          <a:bodyPr>
            <a:normAutofit fontScale="85000" lnSpcReduction="20000"/>
          </a:bodyPr>
          <a:lstStyle/>
          <a:p>
            <a:r>
              <a:rPr lang="en-US" sz="2400" dirty="0" smtClean="0">
                <a:latin typeface="Arial" pitchFamily="34" charset="0"/>
                <a:cs typeface="Arial" pitchFamily="34" charset="0"/>
              </a:rPr>
              <a:t>CS, DS, SS, ES, FS, GS</a:t>
            </a:r>
          </a:p>
          <a:p>
            <a:r>
              <a:rPr lang="en-US" sz="2400" dirty="0" smtClean="0">
                <a:latin typeface="Arial" pitchFamily="34" charset="0"/>
                <a:cs typeface="Arial" pitchFamily="34" charset="0"/>
              </a:rPr>
              <a:t>Only six segments can be active at any one time</a:t>
            </a:r>
          </a:p>
          <a:p>
            <a:r>
              <a:rPr lang="en-US" sz="2400" dirty="0" smtClean="0">
                <a:latin typeface="Arial" pitchFamily="34" charset="0"/>
                <a:cs typeface="Arial" pitchFamily="34" charset="0"/>
              </a:rPr>
              <a:t>16-bit segment selector contains a pointer to a memory segment of 64 Kbytes (max)</a:t>
            </a:r>
          </a:p>
          <a:p>
            <a:r>
              <a:rPr lang="en-US" sz="2400" dirty="0" smtClean="0">
                <a:latin typeface="Arial" pitchFamily="34" charset="0"/>
                <a:cs typeface="Arial" pitchFamily="34" charset="0"/>
              </a:rPr>
              <a:t>16-bit Effective address can access up to 64KB of memory address space</a:t>
            </a:r>
          </a:p>
          <a:p>
            <a:r>
              <a:rPr lang="en-US" sz="2400" dirty="0" smtClean="0">
                <a:latin typeface="Arial" pitchFamily="34" charset="0"/>
                <a:cs typeface="Arial" pitchFamily="34" charset="0"/>
              </a:rPr>
              <a:t>Segment Selector combines with effective address to provide a 20-bit linear address</a:t>
            </a:r>
          </a:p>
          <a:p>
            <a:r>
              <a:rPr lang="en-US" sz="2400" dirty="0" smtClean="0">
                <a:latin typeface="Arial" pitchFamily="34" charset="0"/>
                <a:cs typeface="Arial" pitchFamily="34" charset="0"/>
              </a:rPr>
              <a:t>So an application running in real mode can access an address space of up to 384 KB at a time (including stack segment) without switching segments</a:t>
            </a:r>
          </a:p>
        </p:txBody>
      </p:sp>
      <p:pic>
        <p:nvPicPr>
          <p:cNvPr id="7" name="Picture 3"/>
          <p:cNvPicPr>
            <a:picLocks noChangeAspect="1" noChangeArrowheads="1"/>
          </p:cNvPicPr>
          <p:nvPr/>
        </p:nvPicPr>
        <p:blipFill>
          <a:blip r:embed="rId3" cstate="print"/>
          <a:srcRect/>
          <a:stretch>
            <a:fillRect/>
          </a:stretch>
        </p:blipFill>
        <p:spPr bwMode="auto">
          <a:xfrm>
            <a:off x="1524000" y="1069765"/>
            <a:ext cx="5867400" cy="228303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17</a:t>
            </a:fld>
            <a:endParaRPr lang="en-US">
              <a:solidFill>
                <a:prstClr val="black">
                  <a:tint val="75000"/>
                </a:prstClr>
              </a:solidFill>
              <a:latin typeface="Calibri"/>
            </a:endParaRPr>
          </a:p>
        </p:txBody>
      </p:sp>
    </p:spTree>
    <p:extLst>
      <p:ext uri="{BB962C8B-B14F-4D97-AF65-F5344CB8AC3E}">
        <p14:creationId xmlns:p14="http://schemas.microsoft.com/office/powerpoint/2010/main" val="320612938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6" y="76200"/>
            <a:ext cx="8229600" cy="914400"/>
          </a:xfrm>
        </p:spPr>
        <p:txBody>
          <a:bodyPr>
            <a:normAutofit/>
          </a:bodyPr>
          <a:lstStyle/>
          <a:p>
            <a:r>
              <a:rPr lang="en-US" sz="3200" dirty="0" smtClean="0">
                <a:latin typeface="Arial" pitchFamily="34" charset="0"/>
                <a:cs typeface="Arial" pitchFamily="34" charset="0"/>
              </a:rPr>
              <a:t>Real Mode Addressing</a:t>
            </a:r>
          </a:p>
        </p:txBody>
      </p:sp>
      <p:sp>
        <p:nvSpPr>
          <p:cNvPr id="5" name="TextBox 4"/>
          <p:cNvSpPr txBox="1"/>
          <p:nvPr/>
        </p:nvSpPr>
        <p:spPr>
          <a:xfrm>
            <a:off x="0" y="6477000"/>
            <a:ext cx="3224794" cy="369332"/>
          </a:xfrm>
          <a:prstGeom prst="rect">
            <a:avLst/>
          </a:prstGeom>
          <a:noFill/>
        </p:spPr>
        <p:txBody>
          <a:bodyPr wrap="none" rtlCol="0">
            <a:spAutoFit/>
          </a:bodyPr>
          <a:lstStyle/>
          <a:p>
            <a:pPr defTabSz="914400"/>
            <a:r>
              <a:rPr lang="en-US" dirty="0" smtClean="0">
                <a:solidFill>
                  <a:prstClr val="black"/>
                </a:solidFill>
                <a:latin typeface="Calibri"/>
              </a:rPr>
              <a:t>Intel  Developers Manual, 20.1.1</a:t>
            </a:r>
            <a:endParaRPr lang="en-US" dirty="0">
              <a:solidFill>
                <a:prstClr val="black"/>
              </a:solidFill>
              <a:latin typeface="Calibri"/>
            </a:endParaRPr>
          </a:p>
        </p:txBody>
      </p:sp>
      <p:pic>
        <p:nvPicPr>
          <p:cNvPr id="4099" name="Picture 3"/>
          <p:cNvPicPr>
            <a:picLocks noChangeAspect="1" noChangeArrowheads="1"/>
          </p:cNvPicPr>
          <p:nvPr/>
        </p:nvPicPr>
        <p:blipFill>
          <a:blip r:embed="rId3" cstate="print"/>
          <a:srcRect/>
          <a:stretch>
            <a:fillRect/>
          </a:stretch>
        </p:blipFill>
        <p:spPr bwMode="auto">
          <a:xfrm>
            <a:off x="305655" y="1371600"/>
            <a:ext cx="4788507" cy="1863233"/>
          </a:xfrm>
          <a:prstGeom prst="rect">
            <a:avLst/>
          </a:prstGeom>
          <a:noFill/>
          <a:ln w="9525">
            <a:noFill/>
            <a:miter lim="800000"/>
            <a:headEnd/>
            <a:tailEnd/>
          </a:ln>
        </p:spPr>
      </p:pic>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866345" y="3810000"/>
            <a:ext cx="3667125" cy="1843087"/>
          </a:xfrm>
          <a:prstGeom prst="rect">
            <a:avLst/>
          </a:prstGeom>
          <a:noFill/>
          <a:ln w="9525">
            <a:solidFill>
              <a:schemeClr val="tx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Content Placeholder 2"/>
          <p:cNvSpPr>
            <a:spLocks noGrp="1"/>
          </p:cNvSpPr>
          <p:nvPr>
            <p:ph idx="1"/>
          </p:nvPr>
        </p:nvSpPr>
        <p:spPr>
          <a:xfrm>
            <a:off x="5181600" y="1066800"/>
            <a:ext cx="3505200" cy="5594866"/>
          </a:xfrm>
        </p:spPr>
        <p:txBody>
          <a:bodyPr>
            <a:normAutofit fontScale="92500" lnSpcReduction="10000"/>
          </a:bodyPr>
          <a:lstStyle/>
          <a:p>
            <a:r>
              <a:rPr lang="en-US" sz="2400" dirty="0" smtClean="0">
                <a:latin typeface="Arial" pitchFamily="34" charset="0"/>
                <a:cs typeface="Arial" pitchFamily="34" charset="0"/>
              </a:rPr>
              <a:t>As shown in Figure 20-1 in the Intel SW Developers guide</a:t>
            </a:r>
          </a:p>
          <a:p>
            <a:r>
              <a:rPr lang="en-US" sz="2400" dirty="0" smtClean="0">
                <a:latin typeface="Arial" pitchFamily="34" charset="0"/>
                <a:cs typeface="Arial" pitchFamily="34" charset="0"/>
              </a:rPr>
              <a:t>The Segment Selector (CS, DS, SS, etc.) is left-shifted 4 bits</a:t>
            </a:r>
          </a:p>
          <a:p>
            <a:r>
              <a:rPr lang="en-US" sz="2400" dirty="0" smtClean="0">
                <a:latin typeface="Arial" pitchFamily="34" charset="0"/>
                <a:cs typeface="Arial" pitchFamily="34" charset="0"/>
              </a:rPr>
              <a:t>The 16-bit Segment Selector is then added to a 16-bit effective address (or offset if you will) within the segment</a:t>
            </a:r>
          </a:p>
          <a:p>
            <a:r>
              <a:rPr lang="en-US" sz="2400" dirty="0" smtClean="0">
                <a:latin typeface="Arial" pitchFamily="34" charset="0"/>
                <a:cs typeface="Arial" pitchFamily="34" charset="0"/>
              </a:rPr>
              <a:t>Remember, upon entry into the BIOS, all linear addresses are translated as physical</a:t>
            </a:r>
            <a:r>
              <a:rPr lang="en-US" sz="2400" dirty="0">
                <a:latin typeface="Arial" pitchFamily="34" charset="0"/>
                <a:cs typeface="Arial" pitchFamily="34" charset="0"/>
              </a:rPr>
              <a:t> </a:t>
            </a:r>
            <a:r>
              <a:rPr lang="en-US" sz="2400" dirty="0" smtClean="0">
                <a:latin typeface="Arial" pitchFamily="34" charset="0"/>
                <a:cs typeface="Arial" pitchFamily="34" charset="0"/>
              </a:rPr>
              <a:t>(per CR0)</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18</a:t>
            </a:fld>
            <a:endParaRPr lang="en-US">
              <a:solidFill>
                <a:prstClr val="black">
                  <a:tint val="75000"/>
                </a:prstClr>
              </a:solidFill>
              <a:latin typeface="Calibri"/>
            </a:endParaRPr>
          </a:p>
        </p:txBody>
      </p:sp>
    </p:spTree>
    <p:extLst>
      <p:ext uri="{BB962C8B-B14F-4D97-AF65-F5344CB8AC3E}">
        <p14:creationId xmlns:p14="http://schemas.microsoft.com/office/powerpoint/2010/main" val="91248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6" y="76200"/>
            <a:ext cx="8229600" cy="914400"/>
          </a:xfrm>
        </p:spPr>
        <p:txBody>
          <a:bodyPr>
            <a:normAutofit/>
          </a:bodyPr>
          <a:lstStyle/>
          <a:p>
            <a:r>
              <a:rPr lang="en-US" sz="3200" dirty="0" smtClean="0">
                <a:latin typeface="Arial" pitchFamily="34" charset="0"/>
                <a:cs typeface="Arial" pitchFamily="34" charset="0"/>
              </a:rPr>
              <a:t>Real Mode Addressing Problem: Overlap</a:t>
            </a:r>
          </a:p>
        </p:txBody>
      </p:sp>
      <p:sp>
        <p:nvSpPr>
          <p:cNvPr id="5" name="TextBox 4"/>
          <p:cNvSpPr txBox="1"/>
          <p:nvPr/>
        </p:nvSpPr>
        <p:spPr>
          <a:xfrm>
            <a:off x="0" y="6477000"/>
            <a:ext cx="3224794" cy="369332"/>
          </a:xfrm>
          <a:prstGeom prst="rect">
            <a:avLst/>
          </a:prstGeom>
          <a:noFill/>
        </p:spPr>
        <p:txBody>
          <a:bodyPr wrap="none" rtlCol="0">
            <a:spAutoFit/>
          </a:bodyPr>
          <a:lstStyle/>
          <a:p>
            <a:pPr defTabSz="914400"/>
            <a:r>
              <a:rPr lang="en-US" dirty="0" smtClean="0">
                <a:solidFill>
                  <a:prstClr val="black"/>
                </a:solidFill>
                <a:latin typeface="Calibri"/>
              </a:rPr>
              <a:t>Intel  Developers Manual, 20.1.1</a:t>
            </a:r>
            <a:endParaRPr lang="en-US" dirty="0">
              <a:solidFill>
                <a:prstClr val="black"/>
              </a:solidFill>
              <a:latin typeface="Calibri"/>
            </a:endParaRPr>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149"/>
          <a:stretch/>
        </p:blipFill>
        <p:spPr bwMode="auto">
          <a:xfrm>
            <a:off x="609600" y="1600200"/>
            <a:ext cx="3667125" cy="3839110"/>
          </a:xfrm>
          <a:prstGeom prst="rect">
            <a:avLst/>
          </a:prstGeom>
          <a:noFill/>
          <a:ln w="9525">
            <a:solidFill>
              <a:schemeClr val="tx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7" name="Content Placeholder 2"/>
          <p:cNvSpPr>
            <a:spLocks noGrp="1"/>
          </p:cNvSpPr>
          <p:nvPr>
            <p:ph idx="1"/>
          </p:nvPr>
        </p:nvSpPr>
        <p:spPr>
          <a:xfrm>
            <a:off x="4724400" y="1371600"/>
            <a:ext cx="4114800" cy="5181600"/>
          </a:xfrm>
        </p:spPr>
        <p:txBody>
          <a:bodyPr>
            <a:normAutofit/>
          </a:bodyPr>
          <a:lstStyle/>
          <a:p>
            <a:r>
              <a:rPr lang="en-US" sz="2400" dirty="0" smtClean="0">
                <a:latin typeface="Arial" pitchFamily="34" charset="0"/>
                <a:cs typeface="Arial" pitchFamily="34" charset="0"/>
              </a:rPr>
              <a:t>Addresses in different segments can overlap</a:t>
            </a:r>
          </a:p>
          <a:p>
            <a:r>
              <a:rPr lang="en-US" sz="2400" dirty="0" smtClean="0">
                <a:latin typeface="Arial" pitchFamily="34" charset="0"/>
                <a:cs typeface="Arial" pitchFamily="34" charset="0"/>
              </a:rPr>
              <a:t>Given such a limited environment it’s no wonder we want to choose a different operating mode as soon as possible</a:t>
            </a:r>
          </a:p>
          <a:p>
            <a:endParaRPr lang="en-US" sz="2400" dirty="0">
              <a:latin typeface="Arial" pitchFamily="34" charset="0"/>
              <a:cs typeface="Arial" pitchFamily="34" charset="0"/>
            </a:endParaRPr>
          </a:p>
        </p:txBody>
      </p:sp>
      <p:sp>
        <p:nvSpPr>
          <p:cNvPr id="3" name="Oval 2"/>
          <p:cNvSpPr/>
          <p:nvPr/>
        </p:nvSpPr>
        <p:spPr>
          <a:xfrm>
            <a:off x="2819400" y="2763748"/>
            <a:ext cx="15240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9" name="Oval 8"/>
          <p:cNvSpPr/>
          <p:nvPr/>
        </p:nvSpPr>
        <p:spPr>
          <a:xfrm>
            <a:off x="2819400" y="4790326"/>
            <a:ext cx="15240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19</a:t>
            </a:fld>
            <a:endParaRPr lang="en-US">
              <a:solidFill>
                <a:prstClr val="black">
                  <a:tint val="75000"/>
                </a:prstClr>
              </a:solidFill>
              <a:latin typeface="Calibri"/>
            </a:endParaRPr>
          </a:p>
        </p:txBody>
      </p:sp>
    </p:spTree>
    <p:extLst>
      <p:ext uri="{BB962C8B-B14F-4D97-AF65-F5344CB8AC3E}">
        <p14:creationId xmlns:p14="http://schemas.microsoft.com/office/powerpoint/2010/main" val="138706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pPr eaLnBrk="1" hangingPunct="1"/>
            <a:r>
              <a:rPr lang="en-US" sz="3600">
                <a:latin typeface="Arial" charset="0"/>
                <a:ea typeface="ＭＳ Ｐゴシック" charset="0"/>
                <a:cs typeface="ＭＳ Ｐゴシック" charset="0"/>
              </a:rPr>
              <a:t>All materials are licensed under a Creative Commons </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Share Alike</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 license.</a:t>
            </a:r>
            <a:endParaRPr lang="en-US" sz="3600">
              <a:latin typeface="Arial" charset="0"/>
              <a:ea typeface="ＭＳ Ｐゴシック" charset="0"/>
              <a:cs typeface="ＭＳ Ｐゴシック" charset="0"/>
            </a:endParaRPr>
          </a:p>
        </p:txBody>
      </p:sp>
      <p:sp>
        <p:nvSpPr>
          <p:cNvPr id="28674" name="Content Placeholder 2"/>
          <p:cNvSpPr>
            <a:spLocks noGrp="1"/>
          </p:cNvSpPr>
          <p:nvPr>
            <p:ph idx="1"/>
          </p:nvPr>
        </p:nvSpPr>
        <p:spPr>
          <a:xfrm>
            <a:off x="685800" y="1066800"/>
            <a:ext cx="7772400" cy="5486400"/>
          </a:xfrm>
        </p:spPr>
        <p:txBody>
          <a:bodyPr/>
          <a:lstStyle/>
          <a:p>
            <a:pPr marL="0" indent="0" algn="ctr" eaLnBrk="1" hangingPunct="1">
              <a:buFontTx/>
              <a:buNone/>
            </a:pPr>
            <a:r>
              <a:rPr lang="en-US" sz="2400">
                <a:latin typeface="Arial" charset="0"/>
                <a:ea typeface="ＭＳ Ｐゴシック" charset="0"/>
                <a:cs typeface="ＭＳ Ｐゴシック" charset="0"/>
              </a:rPr>
              <a:t>http://creativecommons.org/licenses/by-sa/3.0/</a:t>
            </a:r>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1A0190B3-9E64-8946-ADD2-447C9EEAC016}" type="slidenum">
              <a:rPr lang="en-US" sz="1400">
                <a:solidFill>
                  <a:prstClr val="black"/>
                </a:solidFill>
              </a:rPr>
              <a:pPr/>
              <a:t>2</a:t>
            </a:fld>
            <a:endParaRPr lang="en-US" sz="1400" dirty="0">
              <a:solidFill>
                <a:prstClr val="black"/>
              </a:solidFill>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63246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0" y="6427788"/>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a:r>
              <a:rPr lang="en-US" sz="1100" dirty="0">
                <a:solidFill>
                  <a:prstClr val="black"/>
                </a:solidFill>
                <a:latin typeface="Calibri"/>
              </a:rPr>
              <a:t>Attribution condition: You must indicate that derivative work</a:t>
            </a:r>
          </a:p>
          <a:p>
            <a:pPr defTabSz="914400"/>
            <a:r>
              <a:rPr lang="en-US" sz="1100" dirty="0">
                <a:solidFill>
                  <a:prstClr val="black"/>
                </a:solidFill>
                <a:latin typeface="Calibri"/>
              </a:rPr>
              <a:t>"Is derived from </a:t>
            </a:r>
            <a:r>
              <a:rPr lang="en-US" sz="1100" dirty="0" smtClean="0">
                <a:solidFill>
                  <a:prstClr val="black"/>
                </a:solidFill>
                <a:latin typeface="Calibri"/>
              </a:rPr>
              <a:t>John Butterworth &amp; </a:t>
            </a:r>
            <a:r>
              <a:rPr lang="en-US" sz="1100" dirty="0" err="1" smtClean="0">
                <a:solidFill>
                  <a:prstClr val="black"/>
                </a:solidFill>
                <a:latin typeface="Calibri"/>
              </a:rPr>
              <a:t>Xeno</a:t>
            </a:r>
            <a:r>
              <a:rPr lang="en-US" sz="1100" dirty="0" smtClean="0">
                <a:solidFill>
                  <a:prstClr val="black"/>
                </a:solidFill>
                <a:latin typeface="Calibri"/>
              </a:rPr>
              <a:t> </a:t>
            </a:r>
            <a:r>
              <a:rPr lang="en-US" sz="1100" dirty="0" err="1" smtClean="0">
                <a:solidFill>
                  <a:prstClr val="black"/>
                </a:solidFill>
                <a:latin typeface="Calibri"/>
              </a:rPr>
              <a:t>Kovah’s</a:t>
            </a:r>
            <a:r>
              <a:rPr lang="en-US" sz="1100" dirty="0" smtClean="0">
                <a:solidFill>
                  <a:prstClr val="black"/>
                </a:solidFill>
                <a:latin typeface="Calibri"/>
              </a:rPr>
              <a:t> ’Advanced Intel </a:t>
            </a:r>
            <a:r>
              <a:rPr lang="en-US" sz="1100" dirty="0">
                <a:solidFill>
                  <a:prstClr val="black"/>
                </a:solidFill>
                <a:latin typeface="Calibri"/>
              </a:rPr>
              <a:t>x86: BIOS and </a:t>
            </a:r>
            <a:r>
              <a:rPr lang="en-US" sz="1100" dirty="0" smtClean="0">
                <a:solidFill>
                  <a:prstClr val="black"/>
                </a:solidFill>
                <a:latin typeface="Calibri"/>
              </a:rPr>
              <a:t>SMM’ class posted at http://</a:t>
            </a:r>
            <a:r>
              <a:rPr lang="en-US" sz="1100" dirty="0" err="1" smtClean="0">
                <a:solidFill>
                  <a:prstClr val="black"/>
                </a:solidFill>
                <a:latin typeface="Calibri"/>
              </a:rPr>
              <a:t>opensecuritytraining.info</a:t>
            </a:r>
            <a:r>
              <a:rPr lang="en-US" sz="1100" dirty="0" smtClean="0">
                <a:solidFill>
                  <a:prstClr val="black"/>
                </a:solidFill>
                <a:latin typeface="Calibri"/>
              </a:rPr>
              <a:t>/</a:t>
            </a:r>
            <a:r>
              <a:rPr lang="en-US" sz="1100" dirty="0" err="1" smtClean="0">
                <a:solidFill>
                  <a:prstClr val="black"/>
                </a:solidFill>
                <a:latin typeface="Calibri"/>
              </a:rPr>
              <a:t>IntroBIOS.html</a:t>
            </a:r>
            <a:r>
              <a:rPr lang="en-US" sz="1100" dirty="0" smtClean="0">
                <a:solidFill>
                  <a:prstClr val="black"/>
                </a:solidFill>
                <a:latin typeface="Calibri"/>
              </a:rPr>
              <a:t>”</a:t>
            </a:r>
            <a:endParaRPr lang="en-US" sz="1100" dirty="0">
              <a:solidFill>
                <a:prstClr val="black"/>
              </a:solidFill>
              <a:latin typeface="Calibri"/>
            </a:endParaRPr>
          </a:p>
        </p:txBody>
      </p:sp>
    </p:spTree>
    <p:extLst>
      <p:ext uri="{BB962C8B-B14F-4D97-AF65-F5344CB8AC3E}">
        <p14:creationId xmlns:p14="http://schemas.microsoft.com/office/powerpoint/2010/main" val="4960344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p>
            <a:fld id="{DCE59D70-4FE5-4329-92E5-BD2DB8A154F5}" type="slidenum">
              <a:rPr lang="en-US">
                <a:solidFill>
                  <a:prstClr val="black">
                    <a:tint val="75000"/>
                  </a:prstClr>
                </a:solidFill>
                <a:latin typeface="Calibri"/>
              </a:rPr>
              <a:pPr/>
              <a:t>20</a:t>
            </a:fld>
            <a:endParaRPr lang="en-US">
              <a:solidFill>
                <a:prstClr val="black">
                  <a:tint val="75000"/>
                </a:prstClr>
              </a:solidFill>
              <a:latin typeface="Calibri"/>
            </a:endParaRPr>
          </a:p>
        </p:txBody>
      </p:sp>
      <p:sp>
        <p:nvSpPr>
          <p:cNvPr id="70659" name="Rectangle 2"/>
          <p:cNvSpPr>
            <a:spLocks noGrp="1" noChangeArrowheads="1"/>
          </p:cNvSpPr>
          <p:nvPr>
            <p:ph type="title"/>
          </p:nvPr>
        </p:nvSpPr>
        <p:spPr>
          <a:xfrm>
            <a:off x="685800" y="76200"/>
            <a:ext cx="7772400" cy="990600"/>
          </a:xfrm>
        </p:spPr>
        <p:txBody>
          <a:bodyPr>
            <a:normAutofit/>
          </a:bodyPr>
          <a:lstStyle/>
          <a:p>
            <a:r>
              <a:rPr lang="en-US" sz="3600" dirty="0" smtClean="0"/>
              <a:t>F:FFF0 != FFFF:FFF0</a:t>
            </a:r>
          </a:p>
        </p:txBody>
      </p:sp>
      <p:sp>
        <p:nvSpPr>
          <p:cNvPr id="70660" name="Rectangle 3"/>
          <p:cNvSpPr>
            <a:spLocks noGrp="1" noChangeArrowheads="1"/>
          </p:cNvSpPr>
          <p:nvPr>
            <p:ph type="body" idx="1"/>
          </p:nvPr>
        </p:nvSpPr>
        <p:spPr>
          <a:xfrm>
            <a:off x="685800" y="1295400"/>
            <a:ext cx="7772400" cy="4114800"/>
          </a:xfrm>
        </p:spPr>
        <p:txBody>
          <a:bodyPr/>
          <a:lstStyle/>
          <a:p>
            <a:r>
              <a:rPr lang="en-US" sz="2400" dirty="0" smtClean="0">
                <a:latin typeface="Arial" pitchFamily="34" charset="0"/>
                <a:cs typeface="Arial" pitchFamily="34" charset="0"/>
              </a:rPr>
              <a:t>Every segment register has a “visible” part and a “hidden” part. </a:t>
            </a:r>
          </a:p>
          <a:p>
            <a:pPr eaLnBrk="1" hangingPunct="1"/>
            <a:r>
              <a:rPr lang="en-US" sz="2400" dirty="0" smtClean="0">
                <a:latin typeface="Arial" pitchFamily="34" charset="0"/>
                <a:cs typeface="Arial" pitchFamily="34" charset="0"/>
              </a:rPr>
              <a:t>Intel sometimes refers to the “hidden part” as the “descriptor cache”</a:t>
            </a:r>
          </a:p>
          <a:p>
            <a:r>
              <a:rPr lang="en-US" sz="2400" dirty="0" smtClean="0">
                <a:latin typeface="Arial" pitchFamily="34" charset="0"/>
                <a:cs typeface="Arial" pitchFamily="34" charset="0"/>
              </a:rPr>
              <a:t>It’s called “cache” because it stores the descriptor info so that the processor doesn’t have to resolve it each time a memory address is accessed</a:t>
            </a:r>
          </a:p>
        </p:txBody>
      </p:sp>
      <p:pic>
        <p:nvPicPr>
          <p:cNvPr id="8" name="Picture 4" descr="SegmentRegisters"/>
          <p:cNvPicPr>
            <a:picLocks noChangeAspect="1" noChangeArrowheads="1"/>
          </p:cNvPicPr>
          <p:nvPr/>
        </p:nvPicPr>
        <p:blipFill>
          <a:blip r:embed="rId3" cstate="print"/>
          <a:srcRect/>
          <a:stretch>
            <a:fillRect/>
          </a:stretch>
        </p:blipFill>
        <p:spPr bwMode="auto">
          <a:xfrm>
            <a:off x="2024009" y="4267200"/>
            <a:ext cx="5168900" cy="2362200"/>
          </a:xfrm>
          <a:prstGeom prst="rect">
            <a:avLst/>
          </a:prstGeom>
          <a:noFill/>
          <a:ln w="9525">
            <a:noFill/>
            <a:miter lim="800000"/>
            <a:headEnd/>
            <a:tailEnd/>
          </a:ln>
        </p:spPr>
      </p:pic>
    </p:spTree>
    <p:extLst>
      <p:ext uri="{BB962C8B-B14F-4D97-AF65-F5344CB8AC3E}">
        <p14:creationId xmlns:p14="http://schemas.microsoft.com/office/powerpoint/2010/main" val="376381156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Descriptor Cache</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600200"/>
            <a:ext cx="8229600" cy="4572000"/>
          </a:xfrm>
        </p:spPr>
        <p:txBody>
          <a:bodyPr>
            <a:normAutofit fontScale="92500"/>
          </a:bodyPr>
          <a:lstStyle/>
          <a:p>
            <a:r>
              <a:rPr lang="en-US" sz="2400" dirty="0" smtClean="0">
                <a:latin typeface="Arial" pitchFamily="34" charset="0"/>
                <a:cs typeface="Arial" pitchFamily="34" charset="0"/>
              </a:rPr>
              <a:t>“When a segment selector is loaded into the visible part of a segment register, the processor also loads the hidden part of the segment register with the base address, segment limit, and [access information] from the segment descriptor pointed to by the segment selector.”</a:t>
            </a:r>
          </a:p>
          <a:p>
            <a:r>
              <a:rPr lang="en-US" sz="2400" dirty="0" smtClean="0">
                <a:latin typeface="Arial" pitchFamily="34" charset="0"/>
                <a:cs typeface="Arial" pitchFamily="34" charset="0"/>
              </a:rPr>
              <a:t>Real Mode doesn’t have protected mode style access-control so the [</a:t>
            </a:r>
            <a:r>
              <a:rPr lang="en-US" sz="2400" dirty="0">
                <a:latin typeface="Arial" pitchFamily="34" charset="0"/>
                <a:cs typeface="Arial" pitchFamily="34" charset="0"/>
              </a:rPr>
              <a:t>access information] part </a:t>
            </a:r>
            <a:r>
              <a:rPr lang="en-US" sz="2400" dirty="0" smtClean="0">
                <a:latin typeface="Arial" pitchFamily="34" charset="0"/>
                <a:cs typeface="Arial" pitchFamily="34" charset="0"/>
              </a:rPr>
              <a:t>is ignored</a:t>
            </a:r>
          </a:p>
          <a:p>
            <a:r>
              <a:rPr lang="en-US" sz="2400" dirty="0" smtClean="0">
                <a:latin typeface="Arial" pitchFamily="34" charset="0"/>
                <a:cs typeface="Arial" pitchFamily="34" charset="0"/>
              </a:rPr>
              <a:t>This means that the hidden part isn’t modified until </a:t>
            </a:r>
            <a:r>
              <a:rPr lang="en-US" sz="2400" u="sng" dirty="0" smtClean="0">
                <a:latin typeface="Arial" pitchFamily="34" charset="0"/>
                <a:cs typeface="Arial" pitchFamily="34" charset="0"/>
              </a:rPr>
              <a:t>after</a:t>
            </a:r>
            <a:r>
              <a:rPr lang="en-US" sz="2400" dirty="0" smtClean="0">
                <a:latin typeface="Arial" pitchFamily="34" charset="0"/>
                <a:cs typeface="Arial" pitchFamily="34" charset="0"/>
              </a:rPr>
              <a:t> a value is loaded into the segment selector</a:t>
            </a:r>
          </a:p>
          <a:p>
            <a:r>
              <a:rPr lang="en-US" sz="2400" dirty="0" smtClean="0">
                <a:latin typeface="Arial" pitchFamily="34" charset="0"/>
                <a:cs typeface="Arial" pitchFamily="34" charset="0"/>
              </a:rPr>
              <a:t>So the </a:t>
            </a:r>
            <a:r>
              <a:rPr lang="en-US" sz="2400" dirty="0">
                <a:latin typeface="Arial" pitchFamily="34" charset="0"/>
                <a:cs typeface="Arial" pitchFamily="34" charset="0"/>
              </a:rPr>
              <a:t>moment CS is modified, the CS.BASE of FFFF_0000H is </a:t>
            </a:r>
            <a:r>
              <a:rPr lang="en-US" sz="2400" dirty="0" smtClean="0">
                <a:latin typeface="Arial" pitchFamily="34" charset="0"/>
                <a:cs typeface="Arial" pitchFamily="34" charset="0"/>
              </a:rPr>
              <a:t>replaced </a:t>
            </a:r>
            <a:r>
              <a:rPr lang="en-US" sz="2400" dirty="0">
                <a:latin typeface="Arial" pitchFamily="34" charset="0"/>
                <a:cs typeface="Arial" pitchFamily="34" charset="0"/>
              </a:rPr>
              <a:t>with </a:t>
            </a:r>
            <a:r>
              <a:rPr lang="en-US" sz="2400" dirty="0" smtClean="0">
                <a:latin typeface="Arial" pitchFamily="34" charset="0"/>
                <a:cs typeface="Arial" pitchFamily="34" charset="0"/>
              </a:rPr>
              <a:t>the new value of CS (</a:t>
            </a:r>
            <a:r>
              <a:rPr lang="en-US" sz="2400" dirty="0">
                <a:latin typeface="Arial" pitchFamily="34" charset="0"/>
                <a:cs typeface="Arial" pitchFamily="34" charset="0"/>
              </a:rPr>
              <a:t>left shifted 4 bits</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6" name="TextBox 5"/>
          <p:cNvSpPr txBox="1"/>
          <p:nvPr/>
        </p:nvSpPr>
        <p:spPr>
          <a:xfrm>
            <a:off x="0" y="6488668"/>
            <a:ext cx="2889189" cy="369332"/>
          </a:xfrm>
          <a:prstGeom prst="rect">
            <a:avLst/>
          </a:prstGeom>
          <a:noFill/>
        </p:spPr>
        <p:txBody>
          <a:bodyPr wrap="none" rtlCol="0">
            <a:spAutoFit/>
          </a:bodyPr>
          <a:lstStyle/>
          <a:p>
            <a:pPr defTabSz="914400"/>
            <a:r>
              <a:rPr lang="en-US" dirty="0" smtClean="0">
                <a:solidFill>
                  <a:prstClr val="black"/>
                </a:solidFill>
                <a:latin typeface="Calibri"/>
              </a:rPr>
              <a:t>Intel SW Dev, </a:t>
            </a:r>
            <a:r>
              <a:rPr lang="en-US" dirty="0" err="1" smtClean="0">
                <a:solidFill>
                  <a:prstClr val="black"/>
                </a:solidFill>
                <a:latin typeface="Calibri"/>
              </a:rPr>
              <a:t>Vol</a:t>
            </a:r>
            <a:r>
              <a:rPr lang="en-US" dirty="0" smtClean="0">
                <a:solidFill>
                  <a:prstClr val="black"/>
                </a:solidFill>
                <a:latin typeface="Calibri"/>
              </a:rPr>
              <a:t> 3, Sec 3.4.3</a:t>
            </a:r>
            <a:endParaRPr lang="en-US" dirty="0">
              <a:solidFill>
                <a:prstClr val="black"/>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21</a:t>
            </a:fld>
            <a:endParaRPr lang="en-US">
              <a:solidFill>
                <a:prstClr val="black">
                  <a:tint val="75000"/>
                </a:prstClr>
              </a:solidFill>
              <a:latin typeface="Calibri"/>
            </a:endParaRPr>
          </a:p>
        </p:txBody>
      </p:sp>
    </p:spTree>
    <p:extLst>
      <p:ext uri="{BB962C8B-B14F-4D97-AF65-F5344CB8AC3E}">
        <p14:creationId xmlns:p14="http://schemas.microsoft.com/office/powerpoint/2010/main" val="62512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cstate="print"/>
          <a:srcRect l="12043" t="1699" r="11208" b="1471"/>
          <a:stretch/>
        </p:blipFill>
        <p:spPr bwMode="auto">
          <a:xfrm>
            <a:off x="4815471" y="1752600"/>
            <a:ext cx="4161574" cy="3962400"/>
          </a:xfrm>
          <a:prstGeom prst="rect">
            <a:avLst/>
          </a:prstGeom>
          <a:noFill/>
          <a:ln w="9525">
            <a:noFill/>
            <a:miter lim="800000"/>
            <a:headEnd/>
            <a:tailEnd/>
          </a:ln>
        </p:spPr>
      </p:pic>
      <p:sp>
        <p:nvSpPr>
          <p:cNvPr id="2" name="Title 1"/>
          <p:cNvSpPr>
            <a:spLocks noGrp="1"/>
          </p:cNvSpPr>
          <p:nvPr>
            <p:ph type="title"/>
          </p:nvPr>
        </p:nvSpPr>
        <p:spPr>
          <a:xfrm>
            <a:off x="457200" y="228600"/>
            <a:ext cx="8229600" cy="868362"/>
          </a:xfrm>
        </p:spPr>
        <p:txBody>
          <a:bodyPr>
            <a:normAutofit/>
          </a:bodyPr>
          <a:lstStyle/>
          <a:p>
            <a:r>
              <a:rPr lang="en-US" sz="3600" dirty="0" smtClean="0">
                <a:latin typeface="Arial" pitchFamily="34" charset="0"/>
                <a:cs typeface="Arial" pitchFamily="34" charset="0"/>
              </a:rPr>
              <a:t>CS.BASE + EIP</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152400" y="1524000"/>
            <a:ext cx="4114800" cy="4876800"/>
          </a:xfrm>
        </p:spPr>
        <p:txBody>
          <a:bodyPr>
            <a:normAutofit fontScale="92500" lnSpcReduction="10000"/>
          </a:bodyPr>
          <a:lstStyle/>
          <a:p>
            <a:r>
              <a:rPr lang="en-US" sz="2400" i="1" dirty="0" smtClean="0">
                <a:latin typeface="Arial" pitchFamily="34" charset="0"/>
                <a:cs typeface="Arial" pitchFamily="34" charset="0"/>
              </a:rPr>
              <a:t>CS.BASE is pre-set to FFFF_0000H upon CPU reset/power-up</a:t>
            </a:r>
          </a:p>
          <a:p>
            <a:r>
              <a:rPr lang="en-US" sz="2400" dirty="0" smtClean="0">
                <a:latin typeface="Arial" pitchFamily="34" charset="0"/>
                <a:cs typeface="Arial" pitchFamily="34" charset="0"/>
              </a:rPr>
              <a:t>EIP set to 0000_FFF0H</a:t>
            </a:r>
          </a:p>
          <a:p>
            <a:r>
              <a:rPr lang="en-US" sz="2400" dirty="0" smtClean="0">
                <a:latin typeface="Arial" pitchFamily="34" charset="0"/>
                <a:cs typeface="Arial" pitchFamily="34" charset="0"/>
              </a:rPr>
              <a:t>So even though CS is set to F000H, CS.BASE+EIP makes FFFF_FFF0H</a:t>
            </a:r>
          </a:p>
          <a:p>
            <a:r>
              <a:rPr lang="en-US" sz="2400" dirty="0" smtClean="0">
                <a:latin typeface="Arial" pitchFamily="34" charset="0"/>
                <a:cs typeface="Arial" pitchFamily="34" charset="0"/>
              </a:rPr>
              <a:t>So when you see references to CS:IP upon power-up being equal to F:FFF0h, respectively, now you know how what it really means and how it equates to an entry vector at FFFF_FFF0h</a:t>
            </a:r>
          </a:p>
          <a:p>
            <a:endParaRPr lang="en-US" sz="2400" dirty="0" smtClean="0">
              <a:latin typeface="Arial" pitchFamily="34" charset="0"/>
              <a:cs typeface="Arial" pitchFamily="34" charset="0"/>
            </a:endParaRPr>
          </a:p>
          <a:p>
            <a:endParaRPr lang="en-US" sz="2400" dirty="0" smtClean="0">
              <a:latin typeface="Arial" pitchFamily="34" charset="0"/>
              <a:cs typeface="Arial" pitchFamily="34" charset="0"/>
            </a:endParaRPr>
          </a:p>
        </p:txBody>
      </p:sp>
      <p:sp>
        <p:nvSpPr>
          <p:cNvPr id="10" name="TextBox 9"/>
          <p:cNvSpPr txBox="1"/>
          <p:nvPr/>
        </p:nvSpPr>
        <p:spPr>
          <a:xfrm>
            <a:off x="0" y="6488668"/>
            <a:ext cx="1758943" cy="369332"/>
          </a:xfrm>
          <a:prstGeom prst="rect">
            <a:avLst/>
          </a:prstGeom>
          <a:noFill/>
        </p:spPr>
        <p:txBody>
          <a:bodyPr wrap="none" rtlCol="0">
            <a:spAutoFit/>
          </a:bodyPr>
          <a:lstStyle/>
          <a:p>
            <a:pPr defTabSz="914400"/>
            <a:r>
              <a:rPr lang="en-US" dirty="0" smtClean="0">
                <a:solidFill>
                  <a:prstClr val="black"/>
                </a:solidFill>
                <a:latin typeface="Calibri"/>
              </a:rPr>
              <a:t>Vol. 3, Figure 9-3</a:t>
            </a:r>
            <a:endParaRPr lang="en-US" dirty="0">
              <a:solidFill>
                <a:prstClr val="black"/>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22</a:t>
            </a:fld>
            <a:endParaRPr lang="en-US">
              <a:solidFill>
                <a:prstClr val="black">
                  <a:tint val="75000"/>
                </a:prstClr>
              </a:solidFill>
              <a:latin typeface="Calibri"/>
            </a:endParaRPr>
          </a:p>
        </p:txBody>
      </p:sp>
    </p:spTree>
    <p:extLst>
      <p:ext uri="{BB962C8B-B14F-4D97-AF65-F5344CB8AC3E}">
        <p14:creationId xmlns:p14="http://schemas.microsoft.com/office/powerpoint/2010/main" val="27973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Reset Vector</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371600"/>
            <a:ext cx="8001000" cy="5301734"/>
          </a:xfrm>
        </p:spPr>
        <p:txBody>
          <a:bodyPr>
            <a:normAutofit/>
          </a:bodyPr>
          <a:lstStyle/>
          <a:p>
            <a:r>
              <a:rPr lang="en-US" sz="2400" dirty="0" smtClean="0">
                <a:latin typeface="Arial" pitchFamily="34" charset="0"/>
                <a:cs typeface="Arial" pitchFamily="34" charset="0"/>
              </a:rPr>
              <a:t>So upon startup, while the processor stays in Real Mode, it can access only the memory range FFFF_0000h to FFFF_FFFFh.</a:t>
            </a:r>
          </a:p>
          <a:p>
            <a:r>
              <a:rPr lang="en-US" sz="2400" dirty="0" smtClean="0">
                <a:latin typeface="Arial" pitchFamily="34" charset="0"/>
                <a:cs typeface="Arial" pitchFamily="34" charset="0"/>
              </a:rPr>
              <a:t>If BIOS were to modify CS while still in Real Mode, the processor would only be able to address 0_0000h to F_FFFFh. </a:t>
            </a:r>
          </a:p>
          <a:p>
            <a:pPr lvl="1"/>
            <a:r>
              <a:rPr lang="en-US" sz="2400" dirty="0" smtClean="0">
                <a:latin typeface="Arial" pitchFamily="34" charset="0"/>
                <a:cs typeface="Arial" pitchFamily="34" charset="0"/>
              </a:rPr>
              <a:t>PAM0 helps out by mapping this range to high memory (another decoder)</a:t>
            </a:r>
          </a:p>
          <a:p>
            <a:r>
              <a:rPr lang="en-US" sz="2400" dirty="0" smtClean="0">
                <a:latin typeface="Arial" pitchFamily="34" charset="0"/>
                <a:cs typeface="Arial" pitchFamily="34" charset="0"/>
              </a:rPr>
              <a:t>So therefore if your BIOS is large enough that it is mapped below FFFF_0000H and you want to access that part of it, you best get yourself into Protected Mode ASAP. </a:t>
            </a:r>
          </a:p>
          <a:p>
            <a:pPr lvl="1"/>
            <a:r>
              <a:rPr lang="en-US" sz="2000" dirty="0" smtClean="0">
                <a:latin typeface="Arial" pitchFamily="34" charset="0"/>
                <a:cs typeface="Arial" pitchFamily="34" charset="0"/>
              </a:rPr>
              <a:t>And this is typically what they do</a:t>
            </a:r>
            <a:endParaRPr lang="en-US" sz="2400" dirty="0" smtClean="0">
              <a:latin typeface="Arial" pitchFamily="34" charset="0"/>
              <a:cs typeface="Arial" pitchFamily="34" charset="0"/>
            </a:endParaRPr>
          </a:p>
          <a:p>
            <a:endParaRPr lang="en-US" sz="2400" dirty="0" smtClean="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23</a:t>
            </a:fld>
            <a:endParaRPr lang="en-US">
              <a:solidFill>
                <a:prstClr val="black">
                  <a:tint val="75000"/>
                </a:prstClr>
              </a:solidFill>
              <a:latin typeface="Calibri"/>
            </a:endParaRPr>
          </a:p>
        </p:txBody>
      </p:sp>
    </p:spTree>
    <p:extLst>
      <p:ext uri="{BB962C8B-B14F-4D97-AF65-F5344CB8AC3E}">
        <p14:creationId xmlns:p14="http://schemas.microsoft.com/office/powerpoint/2010/main" val="3702260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57200"/>
            <a:ext cx="3457575"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p:spPr>
        <p:txBody>
          <a:bodyPr>
            <a:normAutofit/>
          </a:bodyPr>
          <a:lstStyle/>
          <a:p>
            <a:r>
              <a:rPr lang="en-US" sz="3200" dirty="0" smtClean="0">
                <a:latin typeface="Arial" pitchFamily="34" charset="0"/>
                <a:cs typeface="Arial" pitchFamily="34" charset="0"/>
              </a:rPr>
              <a:t>Analyzing</a:t>
            </a:r>
            <a:r>
              <a:rPr lang="en-US" sz="3200" i="1" dirty="0" smtClean="0">
                <a:latin typeface="Arial" pitchFamily="34" charset="0"/>
                <a:cs typeface="Arial" pitchFamily="34" charset="0"/>
              </a:rPr>
              <a:t> </a:t>
            </a:r>
            <a:r>
              <a:rPr lang="en-US" sz="3200" i="1" smtClean="0">
                <a:latin typeface="Arial" pitchFamily="34" charset="0"/>
                <a:cs typeface="Arial" pitchFamily="34" charset="0"/>
              </a:rPr>
              <a:t>any</a:t>
            </a:r>
            <a:r>
              <a:rPr lang="en-US" sz="3200" smtClean="0">
                <a:latin typeface="Arial" pitchFamily="34" charset="0"/>
                <a:cs typeface="Arial" pitchFamily="34" charset="0"/>
              </a:rPr>
              <a:t> x86 BIOS </a:t>
            </a:r>
            <a:r>
              <a:rPr lang="en-US" sz="3200" dirty="0" smtClean="0">
                <a:latin typeface="Arial" pitchFamily="34" charset="0"/>
                <a:cs typeface="Arial" pitchFamily="34" charset="0"/>
              </a:rPr>
              <a:t>Binary</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191000" y="1143000"/>
            <a:ext cx="4572000" cy="5554732"/>
          </a:xfrm>
        </p:spPr>
        <p:txBody>
          <a:bodyPr>
            <a:normAutofit/>
          </a:bodyPr>
          <a:lstStyle/>
          <a:p>
            <a:r>
              <a:rPr lang="en-US" sz="2400" dirty="0" smtClean="0">
                <a:latin typeface="Arial" pitchFamily="34" charset="0"/>
                <a:cs typeface="Arial" pitchFamily="34" charset="0"/>
              </a:rPr>
              <a:t>With UEFI we can usually skip straight to analyzing code we care about.</a:t>
            </a:r>
          </a:p>
          <a:p>
            <a:r>
              <a:rPr lang="en-US" sz="2400" dirty="0" smtClean="0">
                <a:latin typeface="Arial" pitchFamily="34" charset="0"/>
                <a:cs typeface="Arial" pitchFamily="34" charset="0"/>
              </a:rPr>
              <a:t>But what if you want to analyze a legacy BIOS, or some other non-UEFI x86 BIOS like </a:t>
            </a:r>
            <a:r>
              <a:rPr lang="en-US" sz="2400" dirty="0" err="1" smtClean="0">
                <a:latin typeface="Arial" pitchFamily="34" charset="0"/>
                <a:cs typeface="Arial" pitchFamily="34" charset="0"/>
              </a:rPr>
              <a:t>CoreBoot</a:t>
            </a:r>
            <a:r>
              <a:rPr lang="en-US" sz="2400" dirty="0" smtClean="0">
                <a:latin typeface="Arial" pitchFamily="34" charset="0"/>
                <a:cs typeface="Arial" pitchFamily="34" charset="0"/>
              </a:rPr>
              <a:t>?</a:t>
            </a:r>
          </a:p>
          <a:p>
            <a:r>
              <a:rPr lang="en-US" sz="2400" dirty="0" smtClean="0">
                <a:latin typeface="Arial" pitchFamily="34" charset="0"/>
                <a:cs typeface="Arial" pitchFamily="34" charset="0"/>
              </a:rPr>
              <a:t>In that case you may need to do as the computer does, and really read starting from the first instruction</a:t>
            </a:r>
          </a:p>
          <a:p>
            <a:r>
              <a:rPr lang="en-US" sz="2400" dirty="0" smtClean="0">
                <a:latin typeface="Arial" pitchFamily="34" charset="0"/>
                <a:cs typeface="Arial" pitchFamily="34" charset="0"/>
              </a:rPr>
              <a:t>The subsequent slides provide the generic process to do that</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24</a:t>
            </a:fld>
            <a:endParaRPr lang="en-US">
              <a:solidFill>
                <a:prstClr val="black">
                  <a:tint val="75000"/>
                </a:prstClr>
              </a:solidFill>
              <a:latin typeface="Calibri"/>
            </a:endParaRPr>
          </a:p>
        </p:txBody>
      </p:sp>
    </p:spTree>
    <p:extLst>
      <p:ext uri="{BB962C8B-B14F-4D97-AF65-F5344CB8AC3E}">
        <p14:creationId xmlns:p14="http://schemas.microsoft.com/office/powerpoint/2010/main" val="3822628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dream deferred</a:t>
            </a:r>
            <a:endParaRPr lang="en-US" dirty="0"/>
          </a:p>
        </p:txBody>
      </p:sp>
      <p:sp>
        <p:nvSpPr>
          <p:cNvPr id="3" name="Content Placeholder 2"/>
          <p:cNvSpPr>
            <a:spLocks noGrp="1"/>
          </p:cNvSpPr>
          <p:nvPr>
            <p:ph idx="1"/>
          </p:nvPr>
        </p:nvSpPr>
        <p:spPr/>
        <p:txBody>
          <a:bodyPr>
            <a:normAutofit lnSpcReduction="10000"/>
          </a:bodyPr>
          <a:lstStyle/>
          <a:p>
            <a:r>
              <a:rPr lang="en-US" dirty="0" smtClean="0"/>
              <a:t>We’re going to hold off on the rest of the entry vector analysis for now, and go back to it later if we have time.</a:t>
            </a:r>
          </a:p>
          <a:p>
            <a:pPr lvl="1"/>
            <a:r>
              <a:rPr lang="en-US" dirty="0" smtClean="0"/>
              <a:t>We never have time ;)</a:t>
            </a:r>
          </a:p>
          <a:p>
            <a:r>
              <a:rPr lang="en-US" dirty="0" smtClean="0"/>
              <a:t>I left the slides in here for if you want to try to go through an equivalent process</a:t>
            </a:r>
          </a:p>
          <a:p>
            <a:pPr lvl="1"/>
            <a:r>
              <a:rPr lang="en-US" dirty="0" smtClean="0"/>
              <a:t>Note: I know the slides are a little hard to follow and occasionally make jumps in intuition. I’ve been wanting to clean these up from John’s version, but haven’t had time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25</a:t>
            </a:fld>
            <a:endParaRPr lang="en-US">
              <a:solidFill>
                <a:prstClr val="black">
                  <a:tint val="75000"/>
                </a:prstClr>
              </a:solidFill>
              <a:latin typeface="Calibri"/>
            </a:endParaRPr>
          </a:p>
        </p:txBody>
      </p:sp>
    </p:spTree>
    <p:extLst>
      <p:ext uri="{BB962C8B-B14F-4D97-AF65-F5344CB8AC3E}">
        <p14:creationId xmlns:p14="http://schemas.microsoft.com/office/powerpoint/2010/main" val="3608557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sz="3600" dirty="0" smtClean="0">
                <a:latin typeface="Arial" pitchFamily="34" charset="0"/>
                <a:cs typeface="Arial" pitchFamily="34" charset="0"/>
              </a:rPr>
              <a:t>1: Disassemble the BIOS Binary</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648200" y="1143000"/>
            <a:ext cx="4267200" cy="5638800"/>
          </a:xfrm>
        </p:spPr>
        <p:txBody>
          <a:bodyPr>
            <a:normAutofit lnSpcReduction="10000"/>
          </a:bodyPr>
          <a:lstStyle/>
          <a:p>
            <a:r>
              <a:rPr lang="en-US" sz="2000" dirty="0" smtClean="0">
                <a:latin typeface="Arial" pitchFamily="34" charset="0"/>
                <a:cs typeface="Arial" pitchFamily="34" charset="0"/>
              </a:rPr>
              <a:t>Acquire a dump of the BIOS flash from a tool like </a:t>
            </a:r>
            <a:r>
              <a:rPr lang="en-US" sz="2000" dirty="0" err="1" smtClean="0">
                <a:latin typeface="Arial" pitchFamily="34" charset="0"/>
                <a:cs typeface="Arial" pitchFamily="34" charset="0"/>
              </a:rPr>
              <a:t>Flashrom</a:t>
            </a:r>
            <a:r>
              <a:rPr lang="en-US" sz="2000" dirty="0" smtClean="0">
                <a:latin typeface="Arial" pitchFamily="34" charset="0"/>
                <a:cs typeface="Arial" pitchFamily="34" charset="0"/>
              </a:rPr>
              <a:t> or Copernicus and open it in IDA</a:t>
            </a:r>
          </a:p>
          <a:p>
            <a:r>
              <a:rPr lang="en-US" sz="2000" dirty="0" smtClean="0">
                <a:latin typeface="Arial" pitchFamily="34" charset="0"/>
                <a:cs typeface="Arial" pitchFamily="34" charset="0"/>
              </a:rPr>
              <a:t>Intel 80x86 </a:t>
            </a:r>
            <a:r>
              <a:rPr lang="en-US" sz="2000" dirty="0" err="1" smtClean="0">
                <a:latin typeface="Arial" pitchFamily="34" charset="0"/>
                <a:cs typeface="Arial" pitchFamily="34" charset="0"/>
              </a:rPr>
              <a:t>metapc</a:t>
            </a:r>
            <a:r>
              <a:rPr lang="en-US" sz="2000" dirty="0" smtClean="0">
                <a:latin typeface="Arial" pitchFamily="34" charset="0"/>
                <a:cs typeface="Arial" pitchFamily="34" charset="0"/>
              </a:rPr>
              <a:t> setting is fine regardless of IDA version</a:t>
            </a:r>
          </a:p>
          <a:p>
            <a:r>
              <a:rPr lang="en-US" sz="2000" dirty="0" smtClean="0">
                <a:latin typeface="Arial" pitchFamily="34" charset="0"/>
                <a:cs typeface="Arial" pitchFamily="34" charset="0"/>
              </a:rPr>
              <a:t>Choose to disassemble in </a:t>
            </a:r>
            <a:r>
              <a:rPr lang="en-US" sz="2000" dirty="0" smtClean="0">
                <a:solidFill>
                  <a:srgbClr val="FF0000"/>
                </a:solidFill>
                <a:latin typeface="Arial" pitchFamily="34" charset="0"/>
                <a:cs typeface="Arial" pitchFamily="34" charset="0"/>
              </a:rPr>
              <a:t>32-bit </a:t>
            </a:r>
            <a:r>
              <a:rPr lang="en-US" sz="2000" dirty="0" smtClean="0">
                <a:latin typeface="Arial" pitchFamily="34" charset="0"/>
                <a:cs typeface="Arial" pitchFamily="34" charset="0"/>
              </a:rPr>
              <a:t>mode</a:t>
            </a:r>
            <a:endParaRPr lang="en-US" sz="2000" dirty="0">
              <a:latin typeface="Arial" pitchFamily="34" charset="0"/>
              <a:cs typeface="Arial" pitchFamily="34" charset="0"/>
            </a:endParaRPr>
          </a:p>
          <a:p>
            <a:r>
              <a:rPr lang="en-US" sz="2000" dirty="0" smtClean="0">
                <a:latin typeface="Arial" pitchFamily="34" charset="0"/>
                <a:cs typeface="Arial" pitchFamily="34" charset="0"/>
              </a:rPr>
              <a:t>Not a typo, most BIOS’ jump into 32-bit protected mode as soon as possible</a:t>
            </a:r>
          </a:p>
          <a:p>
            <a:pPr lvl="1"/>
            <a:r>
              <a:rPr lang="en-US" sz="1900" dirty="0" smtClean="0">
                <a:latin typeface="Arial" pitchFamily="34" charset="0"/>
                <a:cs typeface="Arial" pitchFamily="34" charset="0"/>
              </a:rPr>
              <a:t>If your BIOS is much older, just edit the segment to 16-bit</a:t>
            </a:r>
          </a:p>
          <a:p>
            <a:r>
              <a:rPr lang="en-US" sz="2000" dirty="0" smtClean="0">
                <a:latin typeface="Arial" pitchFamily="34" charset="0"/>
                <a:cs typeface="Arial" pitchFamily="34" charset="0"/>
              </a:rPr>
              <a:t>I have the full version of IDA Pro but am using Free version 5.0 to show you that this works with that version</a:t>
            </a:r>
          </a:p>
          <a:p>
            <a:r>
              <a:rPr lang="en-US" sz="2000" dirty="0" smtClean="0">
                <a:latin typeface="Arial" pitchFamily="34" charset="0"/>
                <a:cs typeface="Arial" pitchFamily="34" charset="0"/>
              </a:rPr>
              <a:t>Other debuggers like </a:t>
            </a:r>
            <a:r>
              <a:rPr lang="en-US" sz="2000" dirty="0" err="1" smtClean="0">
                <a:latin typeface="Arial" pitchFamily="34" charset="0"/>
                <a:cs typeface="Arial" pitchFamily="34" charset="0"/>
              </a:rPr>
              <a:t>OllyDbg</a:t>
            </a:r>
            <a:r>
              <a:rPr lang="en-US" sz="2000" dirty="0" smtClean="0">
                <a:latin typeface="Arial" pitchFamily="34" charset="0"/>
                <a:cs typeface="Arial" pitchFamily="34" charset="0"/>
              </a:rPr>
              <a:t> should also work</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292" t="16164" r="21769" b="12541"/>
          <a:stretch/>
        </p:blipFill>
        <p:spPr bwMode="auto">
          <a:xfrm>
            <a:off x="152400" y="1371600"/>
            <a:ext cx="4326672" cy="5161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26</a:t>
            </a:fld>
            <a:endParaRPr lang="en-US">
              <a:solidFill>
                <a:prstClr val="black">
                  <a:tint val="75000"/>
                </a:prstClr>
              </a:solidFill>
              <a:latin typeface="Calibri"/>
            </a:endParaRPr>
          </a:p>
        </p:txBody>
      </p:sp>
    </p:spTree>
    <p:extLst>
      <p:ext uri="{BB962C8B-B14F-4D97-AF65-F5344CB8AC3E}">
        <p14:creationId xmlns:p14="http://schemas.microsoft.com/office/powerpoint/2010/main" val="4291473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FIXME</a:t>
            </a:r>
            <a:endParaRPr lang="en-US" dirty="0"/>
          </a:p>
        </p:txBody>
      </p:sp>
      <p:sp>
        <p:nvSpPr>
          <p:cNvPr id="3" name="Content Placeholder 2"/>
          <p:cNvSpPr>
            <a:spLocks noGrp="1"/>
          </p:cNvSpPr>
          <p:nvPr>
            <p:ph idx="1"/>
          </p:nvPr>
        </p:nvSpPr>
        <p:spPr/>
        <p:txBody>
          <a:bodyPr/>
          <a:lstStyle/>
          <a:p>
            <a:r>
              <a:rPr lang="en-US" dirty="0" smtClean="0"/>
              <a:t>Update procedure for new IDA demo 6.6</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27</a:t>
            </a:fld>
            <a:endParaRPr lang="en-US">
              <a:solidFill>
                <a:prstClr val="black">
                  <a:tint val="75000"/>
                </a:prstClr>
              </a:solidFill>
              <a:latin typeface="Calibri"/>
            </a:endParaRPr>
          </a:p>
        </p:txBody>
      </p:sp>
    </p:spTree>
    <p:extLst>
      <p:ext uri="{BB962C8B-B14F-4D97-AF65-F5344CB8AC3E}">
        <p14:creationId xmlns:p14="http://schemas.microsoft.com/office/powerpoint/2010/main" val="296355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pitchFamily="34" charset="0"/>
                <a:cs typeface="Arial" pitchFamily="34" charset="0"/>
              </a:rPr>
              <a:t>2: Rebase the Program</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5334000" y="1600200"/>
            <a:ext cx="3581400" cy="4888468"/>
          </a:xfrm>
        </p:spPr>
        <p:txBody>
          <a:bodyPr>
            <a:normAutofit/>
          </a:bodyPr>
          <a:lstStyle/>
          <a:p>
            <a:r>
              <a:rPr lang="en-US" sz="2000" dirty="0" smtClean="0">
                <a:latin typeface="Arial" pitchFamily="34" charset="0"/>
                <a:cs typeface="Arial" pitchFamily="34" charset="0"/>
              </a:rPr>
              <a:t>First thing we’re going to do is rebase the program </a:t>
            </a:r>
          </a:p>
          <a:p>
            <a:r>
              <a:rPr lang="en-US" sz="2000" dirty="0" smtClean="0">
                <a:latin typeface="Arial" pitchFamily="34" charset="0"/>
                <a:cs typeface="Arial" pitchFamily="34" charset="0"/>
              </a:rPr>
              <a:t>We know the entire image of this BIOS is mapped to memory so that its upper address boundary is at  FFFF_FFFFh with the entry vector at FFFF_FFF0h</a:t>
            </a:r>
          </a:p>
          <a:p>
            <a:r>
              <a:rPr lang="en-US" sz="2000" dirty="0" smtClean="0">
                <a:latin typeface="Arial" pitchFamily="34" charset="0"/>
                <a:cs typeface="Arial" pitchFamily="34" charset="0"/>
              </a:rPr>
              <a:t>Let’s touch these up to reflect this</a:t>
            </a: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22441"/>
          <a:stretch/>
        </p:blipFill>
        <p:spPr bwMode="auto">
          <a:xfrm>
            <a:off x="152400" y="1752600"/>
            <a:ext cx="5114925" cy="4100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28</a:t>
            </a:fld>
            <a:endParaRPr lang="en-US">
              <a:solidFill>
                <a:prstClr val="black">
                  <a:tint val="75000"/>
                </a:prstClr>
              </a:solidFill>
              <a:latin typeface="Calibri"/>
            </a:endParaRPr>
          </a:p>
        </p:txBody>
      </p:sp>
    </p:spTree>
    <p:extLst>
      <p:ext uri="{BB962C8B-B14F-4D97-AF65-F5344CB8AC3E}">
        <p14:creationId xmlns:p14="http://schemas.microsoft.com/office/powerpoint/2010/main" val="735572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600" dirty="0" smtClean="0">
                <a:latin typeface="Arial" pitchFamily="34" charset="0"/>
                <a:cs typeface="Arial" pitchFamily="34" charset="0"/>
              </a:rPr>
              <a:t>2.1: Rebase the Program</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5334000" y="1295400"/>
            <a:ext cx="3733800" cy="5486400"/>
          </a:xfrm>
        </p:spPr>
        <p:txBody>
          <a:bodyPr>
            <a:noAutofit/>
          </a:bodyPr>
          <a:lstStyle/>
          <a:p>
            <a:r>
              <a:rPr lang="en-US" sz="1900" dirty="0" smtClean="0">
                <a:latin typeface="Arial" pitchFamily="34" charset="0"/>
                <a:cs typeface="Arial" pitchFamily="34" charset="0"/>
              </a:rPr>
              <a:t>In this lab our file contains only the BIOS portion of the flash.</a:t>
            </a:r>
          </a:p>
          <a:p>
            <a:r>
              <a:rPr lang="en-US" sz="1900" dirty="0" smtClean="0">
                <a:latin typeface="Arial" pitchFamily="34" charset="0"/>
                <a:cs typeface="Arial" pitchFamily="34" charset="0"/>
              </a:rPr>
              <a:t>The value to enter is:</a:t>
            </a:r>
          </a:p>
          <a:p>
            <a:r>
              <a:rPr lang="en-US" sz="1900" dirty="0" smtClean="0">
                <a:latin typeface="Arial" pitchFamily="34" charset="0"/>
                <a:cs typeface="Arial" pitchFamily="34" charset="0"/>
              </a:rPr>
              <a:t>4 GB – (Size of BIOS Binary)</a:t>
            </a:r>
          </a:p>
          <a:p>
            <a:r>
              <a:rPr lang="en-US" sz="1900" dirty="0" smtClean="0">
                <a:latin typeface="Arial" pitchFamily="34" charset="0"/>
                <a:cs typeface="Arial" pitchFamily="34" charset="0"/>
              </a:rPr>
              <a:t>For this lab it is 0xFFE60000</a:t>
            </a:r>
          </a:p>
          <a:p>
            <a:pPr lvl="1"/>
            <a:r>
              <a:rPr lang="en-US" sz="1800" dirty="0" smtClean="0">
                <a:latin typeface="Arial" pitchFamily="34" charset="0"/>
                <a:cs typeface="Arial" pitchFamily="34" charset="0"/>
              </a:rPr>
              <a:t>(for BIOS Length 1A0000h)</a:t>
            </a:r>
          </a:p>
          <a:p>
            <a:r>
              <a:rPr lang="en-US" sz="1900" dirty="0" smtClean="0">
                <a:latin typeface="Arial" pitchFamily="34" charset="0"/>
                <a:cs typeface="Arial" pitchFamily="34" charset="0"/>
              </a:rPr>
              <a:t>Example: If you had a 2 MB BIOS binary you would rebase the program to FFE0_0000h</a:t>
            </a:r>
          </a:p>
          <a:p>
            <a:r>
              <a:rPr lang="en-US" sz="1900" dirty="0" smtClean="0">
                <a:latin typeface="Arial" pitchFamily="34" charset="0"/>
                <a:cs typeface="Arial" pitchFamily="34" charset="0"/>
              </a:rPr>
              <a:t>The idea is for the entry vector at FFFF_FFF0h in memory to be displayed in IDA at linear address FFFF_FFF0h</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470535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228600" y="5867399"/>
            <a:ext cx="5181600" cy="914401"/>
          </a:xfrm>
          <a:prstGeom prst="rect">
            <a:avLst/>
          </a:prstGeom>
          <a:ln>
            <a:solidFill>
              <a:srgbClr val="FF0000"/>
            </a:solidFill>
          </a:ln>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prstClr val="black"/>
                </a:solidFill>
                <a:latin typeface="Arial" pitchFamily="34" charset="0"/>
                <a:cs typeface="Arial" pitchFamily="34" charset="0"/>
              </a:rPr>
              <a:t>If you encounter a size-related error, open the binary file with a hex editor (like </a:t>
            </a:r>
            <a:r>
              <a:rPr lang="en-US" sz="2000" dirty="0" err="1" smtClean="0">
                <a:solidFill>
                  <a:prstClr val="black"/>
                </a:solidFill>
                <a:latin typeface="Arial" pitchFamily="34" charset="0"/>
                <a:cs typeface="Arial" pitchFamily="34" charset="0"/>
              </a:rPr>
              <a:t>HxD</a:t>
            </a:r>
            <a:r>
              <a:rPr lang="en-US" sz="2000" dirty="0" smtClean="0">
                <a:solidFill>
                  <a:prstClr val="black"/>
                </a:solidFill>
                <a:latin typeface="Arial" pitchFamily="34" charset="0"/>
                <a:cs typeface="Arial" pitchFamily="34" charset="0"/>
              </a:rPr>
              <a:t>) and delete the last byte.  Then re-open the binary in IDA and rebase it. Still treat it like it were its original size.</a:t>
            </a: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a:p>
            <a:endParaRPr lang="en-US" sz="2000" dirty="0" smtClean="0">
              <a:solidFill>
                <a:prstClr val="black"/>
              </a:solidFill>
              <a:latin typeface="Arial" pitchFamily="34" charset="0"/>
              <a:cs typeface="Arial" pitchFamily="34" charset="0"/>
            </a:endParaRPr>
          </a:p>
        </p:txBody>
      </p:sp>
      <p:sp>
        <p:nvSpPr>
          <p:cNvPr id="4" name="TextBox 3"/>
          <p:cNvSpPr txBox="1"/>
          <p:nvPr/>
        </p:nvSpPr>
        <p:spPr>
          <a:xfrm>
            <a:off x="142126" y="5720759"/>
            <a:ext cx="434734" cy="1015663"/>
          </a:xfrm>
          <a:prstGeom prst="rect">
            <a:avLst/>
          </a:prstGeom>
          <a:noFill/>
        </p:spPr>
        <p:txBody>
          <a:bodyPr wrap="none" rtlCol="0">
            <a:spAutoFit/>
          </a:bodyPr>
          <a:lstStyle/>
          <a:p>
            <a:pPr defTabSz="914400"/>
            <a:r>
              <a:rPr lang="en-US" sz="6000" b="1" dirty="0" smtClean="0">
                <a:solidFill>
                  <a:srgbClr val="FF0000"/>
                </a:solidFill>
                <a:latin typeface="Calibri"/>
              </a:rPr>
              <a:t>!</a:t>
            </a:r>
            <a:endParaRPr lang="en-US" sz="6000" b="1" dirty="0">
              <a:solidFill>
                <a:srgbClr val="FF0000"/>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29</a:t>
            </a:fld>
            <a:endParaRPr lang="en-US">
              <a:solidFill>
                <a:prstClr val="black">
                  <a:tint val="75000"/>
                </a:prstClr>
              </a:solidFill>
              <a:latin typeface="Calibri"/>
            </a:endParaRPr>
          </a:p>
        </p:txBody>
      </p:sp>
    </p:spTree>
    <p:extLst>
      <p:ext uri="{BB962C8B-B14F-4D97-AF65-F5344CB8AC3E}">
        <p14:creationId xmlns:p14="http://schemas.microsoft.com/office/powerpoint/2010/main" val="320403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Reset Vector </a:t>
            </a:r>
            <a:br>
              <a:rPr lang="en-US" dirty="0" smtClean="0"/>
            </a:br>
            <a:r>
              <a:rPr lang="en-US" dirty="0" smtClean="0"/>
              <a:t>Execution Environment</a:t>
            </a:r>
            <a:endParaRPr lang="en-US" dirty="0"/>
          </a:p>
        </p:txBody>
      </p:sp>
      <p:pic>
        <p:nvPicPr>
          <p:cNvPr id="5" name="Picture 4"/>
          <p:cNvPicPr>
            <a:picLocks noChangeAspect="1"/>
          </p:cNvPicPr>
          <p:nvPr/>
        </p:nvPicPr>
        <p:blipFill>
          <a:blip r:embed="rId2"/>
          <a:stretch>
            <a:fillRect/>
          </a:stretch>
        </p:blipFill>
        <p:spPr>
          <a:xfrm>
            <a:off x="3778250" y="3843070"/>
            <a:ext cx="1587500" cy="1333500"/>
          </a:xfrm>
          <a:prstGeom prst="rect">
            <a:avLst/>
          </a:prstGeom>
        </p:spPr>
      </p:pic>
    </p:spTree>
    <p:extLst>
      <p:ext uri="{BB962C8B-B14F-4D97-AF65-F5344CB8AC3E}">
        <p14:creationId xmlns:p14="http://schemas.microsoft.com/office/powerpoint/2010/main" val="284680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a:bodyPr>
          <a:lstStyle/>
          <a:p>
            <a:r>
              <a:rPr lang="en-US" sz="3200" dirty="0" smtClean="0">
                <a:latin typeface="Arial" pitchFamily="34" charset="0"/>
                <a:cs typeface="Arial" pitchFamily="34" charset="0"/>
              </a:rPr>
              <a:t>2.2: </a:t>
            </a:r>
            <a:r>
              <a:rPr lang="en-US" sz="3200" dirty="0">
                <a:latin typeface="Arial" pitchFamily="34" charset="0"/>
                <a:cs typeface="Arial" pitchFamily="34" charset="0"/>
              </a:rPr>
              <a:t>Rebase the Program</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5181600" y="1447800"/>
            <a:ext cx="3657600" cy="5334000"/>
          </a:xfrm>
        </p:spPr>
        <p:txBody>
          <a:bodyPr>
            <a:normAutofit/>
          </a:bodyPr>
          <a:lstStyle/>
          <a:p>
            <a:r>
              <a:rPr lang="en-US" sz="2000" dirty="0" smtClean="0">
                <a:latin typeface="Arial" pitchFamily="34" charset="0"/>
                <a:cs typeface="Arial" pitchFamily="34" charset="0"/>
              </a:rPr>
              <a:t>You know you have done it right when you see executable instructions at FFFF_FFF0h, such as:</a:t>
            </a:r>
          </a:p>
          <a:p>
            <a:r>
              <a:rPr lang="en-US" sz="2000" dirty="0" smtClean="0">
                <a:latin typeface="Arial" pitchFamily="34" charset="0"/>
                <a:cs typeface="Arial" pitchFamily="34" charset="0"/>
              </a:rPr>
              <a:t>E9 </a:t>
            </a:r>
            <a:r>
              <a:rPr lang="en-US" sz="2000" dirty="0">
                <a:latin typeface="Arial" pitchFamily="34" charset="0"/>
                <a:cs typeface="Arial" pitchFamily="34" charset="0"/>
              </a:rPr>
              <a:t>3D </a:t>
            </a:r>
            <a:r>
              <a:rPr lang="en-US" sz="2000" dirty="0" smtClean="0">
                <a:latin typeface="Arial" pitchFamily="34" charset="0"/>
                <a:cs typeface="Arial" pitchFamily="34" charset="0"/>
              </a:rPr>
              <a:t>FE</a:t>
            </a:r>
          </a:p>
          <a:p>
            <a:r>
              <a:rPr lang="en-US" sz="2000" dirty="0" smtClean="0">
                <a:latin typeface="Arial" pitchFamily="34" charset="0"/>
                <a:cs typeface="Arial" pitchFamily="34" charset="0"/>
              </a:rPr>
              <a:t>E9 is a relative JMP instruction (JMP FE3Dh)</a:t>
            </a:r>
          </a:p>
          <a:p>
            <a:r>
              <a:rPr lang="en-US" sz="2000" dirty="0" smtClean="0">
                <a:latin typeface="Arial" pitchFamily="34" charset="0"/>
                <a:cs typeface="Arial" pitchFamily="34" charset="0"/>
              </a:rPr>
              <a:t>Note: The JMP instruction may be preceded by a WBINVD instruction or a couple NOP instructions</a:t>
            </a:r>
          </a:p>
          <a:p>
            <a:pPr lvl="1"/>
            <a:r>
              <a:rPr lang="en-US" sz="1600" dirty="0" smtClean="0">
                <a:latin typeface="Arial" pitchFamily="34" charset="0"/>
                <a:cs typeface="Arial" pitchFamily="34" charset="0"/>
              </a:rPr>
              <a:t>In this case, these instructions will be at FFFF_FFF0h instead of the JMP</a:t>
            </a:r>
          </a:p>
          <a:p>
            <a:r>
              <a:rPr lang="en-US" sz="2000" dirty="0" smtClean="0">
                <a:latin typeface="Arial" pitchFamily="34" charset="0"/>
                <a:cs typeface="Arial" pitchFamily="34" charset="0"/>
              </a:rPr>
              <a:t>There always will be a JMP here following those</a:t>
            </a:r>
          </a:p>
          <a:p>
            <a:endParaRPr lang="en-US" sz="2000" dirty="0">
              <a:latin typeface="Arial" pitchFamily="34" charset="0"/>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3999"/>
            <a:ext cx="4562475"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1066800" y="3657600"/>
            <a:ext cx="12192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30</a:t>
            </a:fld>
            <a:endParaRPr lang="en-US">
              <a:solidFill>
                <a:prstClr val="black">
                  <a:tint val="75000"/>
                </a:prstClr>
              </a:solidFill>
              <a:latin typeface="Calibri"/>
            </a:endParaRPr>
          </a:p>
        </p:txBody>
      </p:sp>
    </p:spTree>
    <p:extLst>
      <p:ext uri="{BB962C8B-B14F-4D97-AF65-F5344CB8AC3E}">
        <p14:creationId xmlns:p14="http://schemas.microsoft.com/office/powerpoint/2010/main" val="3590075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normAutofit fontScale="90000"/>
          </a:bodyPr>
          <a:lstStyle/>
          <a:p>
            <a:r>
              <a:rPr lang="en-US" sz="3600" dirty="0">
                <a:latin typeface="Arial" pitchFamily="34" charset="0"/>
                <a:cs typeface="Arial" pitchFamily="34" charset="0"/>
              </a:rPr>
              <a:t>3</a:t>
            </a:r>
            <a:r>
              <a:rPr lang="en-US" sz="3600" dirty="0" smtClean="0">
                <a:latin typeface="Arial" pitchFamily="34" charset="0"/>
                <a:cs typeface="Arial" pitchFamily="34" charset="0"/>
              </a:rPr>
              <a:t>. Determine IDA Segments: </a:t>
            </a:r>
            <a:br>
              <a:rPr lang="en-US" sz="3600" dirty="0" smtClean="0">
                <a:latin typeface="Arial" pitchFamily="34" charset="0"/>
                <a:cs typeface="Arial" pitchFamily="34" charset="0"/>
              </a:rPr>
            </a:br>
            <a:r>
              <a:rPr lang="en-US" sz="3600" dirty="0" smtClean="0">
                <a:latin typeface="Arial" pitchFamily="34" charset="0"/>
                <a:cs typeface="Arial" pitchFamily="34" charset="0"/>
              </a:rPr>
              <a:t>Manually Analyze the Reset Vector JMP</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5181600" y="1447800"/>
            <a:ext cx="3657600" cy="5334000"/>
          </a:xfrm>
        </p:spPr>
        <p:txBody>
          <a:bodyPr>
            <a:normAutofit/>
          </a:bodyPr>
          <a:lstStyle/>
          <a:p>
            <a:r>
              <a:rPr lang="en-US" sz="2000" dirty="0" smtClean="0">
                <a:latin typeface="Arial" pitchFamily="34" charset="0"/>
                <a:cs typeface="Arial" pitchFamily="34" charset="0"/>
              </a:rPr>
              <a:t>So now we want to create some IDA segments to help us (and IDA) interpret the disassembly</a:t>
            </a:r>
          </a:p>
          <a:p>
            <a:r>
              <a:rPr lang="en-US" sz="2000" dirty="0" smtClean="0">
                <a:latin typeface="Arial" pitchFamily="34" charset="0"/>
                <a:cs typeface="Arial" pitchFamily="34" charset="0"/>
              </a:rPr>
              <a:t>One goal is to keep the 16-bit segment that contains the entry vector as small as possible</a:t>
            </a:r>
          </a:p>
          <a:p>
            <a:pPr lvl="1"/>
            <a:r>
              <a:rPr lang="en-US" sz="1600" dirty="0" smtClean="0">
                <a:latin typeface="Arial" pitchFamily="34" charset="0"/>
                <a:cs typeface="Arial" pitchFamily="34" charset="0"/>
              </a:rPr>
              <a:t>From experience, BIOS takes a FAR JMP away from here after entering protected mode</a:t>
            </a:r>
          </a:p>
          <a:p>
            <a:r>
              <a:rPr lang="en-US" sz="2000" dirty="0" smtClean="0">
                <a:latin typeface="Arial" pitchFamily="34" charset="0"/>
                <a:cs typeface="Arial" pitchFamily="34" charset="0"/>
              </a:rPr>
              <a:t>JMP FE3Dh is relative to the address following the JMP:</a:t>
            </a:r>
          </a:p>
          <a:p>
            <a:r>
              <a:rPr lang="en-US" sz="2000" dirty="0" smtClean="0">
                <a:latin typeface="Arial" pitchFamily="34" charset="0"/>
                <a:cs typeface="Arial" pitchFamily="34" charset="0"/>
              </a:rPr>
              <a:t>FFFF_FFF3h, in this case</a:t>
            </a:r>
            <a:endParaRPr lang="en-US" sz="2000" dirty="0">
              <a:latin typeface="Arial" pitchFamily="34" charset="0"/>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3999"/>
            <a:ext cx="4562475"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90600" y="3494184"/>
            <a:ext cx="3581400" cy="43462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31</a:t>
            </a:fld>
            <a:endParaRPr lang="en-US">
              <a:solidFill>
                <a:prstClr val="black">
                  <a:tint val="75000"/>
                </a:prstClr>
              </a:solidFill>
              <a:latin typeface="Calibri"/>
            </a:endParaRPr>
          </a:p>
        </p:txBody>
      </p:sp>
    </p:spTree>
    <p:extLst>
      <p:ext uri="{BB962C8B-B14F-4D97-AF65-F5344CB8AC3E}">
        <p14:creationId xmlns:p14="http://schemas.microsoft.com/office/powerpoint/2010/main" val="1025570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802" y="135673"/>
            <a:ext cx="8229600" cy="1143000"/>
          </a:xfrm>
        </p:spPr>
        <p:txBody>
          <a:bodyPr>
            <a:normAutofit/>
          </a:bodyPr>
          <a:lstStyle/>
          <a:p>
            <a:r>
              <a:rPr lang="en-US" sz="3600" dirty="0" smtClean="0">
                <a:latin typeface="Arial" pitchFamily="34" charset="0"/>
                <a:cs typeface="Arial" pitchFamily="34" charset="0"/>
              </a:rPr>
              <a:t>3.1: JMP rel16</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304800" y="3276600"/>
            <a:ext cx="8458200" cy="3276600"/>
          </a:xfrm>
        </p:spPr>
        <p:txBody>
          <a:bodyPr>
            <a:normAutofit lnSpcReduction="10000"/>
          </a:bodyPr>
          <a:lstStyle/>
          <a:p>
            <a:r>
              <a:rPr lang="en-US" sz="2000" dirty="0" smtClean="0">
                <a:latin typeface="Arial" pitchFamily="34" charset="0"/>
                <a:cs typeface="Arial" pitchFamily="34" charset="0"/>
              </a:rPr>
              <a:t>The address following our JMP instruction is </a:t>
            </a:r>
            <a:r>
              <a:rPr lang="en-US" sz="2000" dirty="0">
                <a:latin typeface="Arial" pitchFamily="34" charset="0"/>
                <a:cs typeface="Arial" pitchFamily="34" charset="0"/>
              </a:rPr>
              <a:t>FFFF_FFF3h </a:t>
            </a:r>
            <a:endParaRPr lang="en-US" sz="1800" dirty="0" smtClean="0">
              <a:latin typeface="Arial" pitchFamily="34" charset="0"/>
              <a:cs typeface="Arial" pitchFamily="34" charset="0"/>
            </a:endParaRPr>
          </a:p>
          <a:p>
            <a:pPr lvl="1"/>
            <a:r>
              <a:rPr lang="en-US" sz="1800" dirty="0" smtClean="0">
                <a:latin typeface="Arial" pitchFamily="34" charset="0"/>
                <a:cs typeface="Arial" pitchFamily="34" charset="0"/>
              </a:rPr>
              <a:t>We’ll treat it like a 64KB segment (FFF3h) for easier readability</a:t>
            </a:r>
          </a:p>
          <a:p>
            <a:pPr lvl="1"/>
            <a:r>
              <a:rPr lang="en-US" sz="1800" dirty="0" smtClean="0">
                <a:latin typeface="Arial" pitchFamily="34" charset="0"/>
                <a:cs typeface="Arial" pitchFamily="34" charset="0"/>
              </a:rPr>
              <a:t>Technically it is a 64KB segment so we don’t have to worry about this assumption throwing off our calculation</a:t>
            </a:r>
            <a:endParaRPr lang="en-US" sz="1800" dirty="0">
              <a:latin typeface="Arial" pitchFamily="34" charset="0"/>
              <a:cs typeface="Arial" pitchFamily="34" charset="0"/>
            </a:endParaRPr>
          </a:p>
          <a:p>
            <a:r>
              <a:rPr lang="en-US" sz="2000" dirty="0" smtClean="0">
                <a:latin typeface="Arial" pitchFamily="34" charset="0"/>
                <a:cs typeface="Arial" pitchFamily="34" charset="0"/>
              </a:rPr>
              <a:t>Take </a:t>
            </a:r>
            <a:r>
              <a:rPr lang="en-US" sz="2000" dirty="0">
                <a:latin typeface="Arial" pitchFamily="34" charset="0"/>
                <a:cs typeface="Arial" pitchFamily="34" charset="0"/>
              </a:rPr>
              <a:t>the 2’s compliment of </a:t>
            </a:r>
            <a:r>
              <a:rPr lang="en-US" sz="2000" dirty="0" smtClean="0">
                <a:latin typeface="Arial" pitchFamily="34" charset="0"/>
                <a:cs typeface="Arial" pitchFamily="34" charset="0"/>
              </a:rPr>
              <a:t>the operand in the JMP FE3Dh instruction:</a:t>
            </a:r>
            <a:endParaRPr lang="en-US" sz="2000" dirty="0">
              <a:latin typeface="Arial" pitchFamily="34" charset="0"/>
              <a:cs typeface="Arial" pitchFamily="34" charset="0"/>
            </a:endParaRPr>
          </a:p>
          <a:p>
            <a:pPr marL="800100" lvl="1" indent="-342900">
              <a:buFont typeface="+mj-lt"/>
              <a:buAutoNum type="arabicPeriod"/>
            </a:pPr>
            <a:r>
              <a:rPr lang="en-US" sz="1800" dirty="0" smtClean="0">
                <a:latin typeface="Arial" pitchFamily="34" charset="0"/>
                <a:cs typeface="Arial" pitchFamily="34" charset="0"/>
              </a:rPr>
              <a:t>(FE3Dh – </a:t>
            </a:r>
            <a:r>
              <a:rPr lang="en-US" sz="1800" dirty="0">
                <a:latin typeface="Arial" pitchFamily="34" charset="0"/>
                <a:cs typeface="Arial" pitchFamily="34" charset="0"/>
              </a:rPr>
              <a:t>1) = </a:t>
            </a:r>
            <a:r>
              <a:rPr lang="en-US" sz="1800" dirty="0" smtClean="0">
                <a:latin typeface="Arial" pitchFamily="34" charset="0"/>
                <a:cs typeface="Arial" pitchFamily="34" charset="0"/>
              </a:rPr>
              <a:t>FE3Ch</a:t>
            </a:r>
            <a:endParaRPr lang="en-US" sz="1800" dirty="0">
              <a:latin typeface="Arial" pitchFamily="34" charset="0"/>
              <a:cs typeface="Arial" pitchFamily="34" charset="0"/>
            </a:endParaRPr>
          </a:p>
          <a:p>
            <a:pPr marL="800100" lvl="1" indent="-342900">
              <a:buFont typeface="+mj-lt"/>
              <a:buAutoNum type="arabicPeriod"/>
            </a:pPr>
            <a:r>
              <a:rPr lang="en-US" sz="1800" dirty="0" smtClean="0">
                <a:latin typeface="Arial" pitchFamily="34" charset="0"/>
                <a:cs typeface="Arial" pitchFamily="34" charset="0"/>
              </a:rPr>
              <a:t>~FE3Ch </a:t>
            </a:r>
            <a:r>
              <a:rPr lang="en-US" sz="1800" dirty="0">
                <a:latin typeface="Arial" pitchFamily="34" charset="0"/>
                <a:cs typeface="Arial" pitchFamily="34" charset="0"/>
              </a:rPr>
              <a:t>= </a:t>
            </a:r>
            <a:r>
              <a:rPr lang="en-US" sz="1800" dirty="0" smtClean="0">
                <a:latin typeface="Arial" pitchFamily="34" charset="0"/>
                <a:cs typeface="Arial" pitchFamily="34" charset="0"/>
              </a:rPr>
              <a:t>01C3h</a:t>
            </a:r>
            <a:endParaRPr lang="en-US" sz="1800" dirty="0">
              <a:latin typeface="Arial" pitchFamily="34" charset="0"/>
              <a:cs typeface="Arial" pitchFamily="34" charset="0"/>
            </a:endParaRPr>
          </a:p>
          <a:p>
            <a:r>
              <a:rPr lang="en-US" sz="2000" dirty="0" smtClean="0">
                <a:latin typeface="Arial" pitchFamily="34" charset="0"/>
                <a:cs typeface="Arial" pitchFamily="34" charset="0"/>
              </a:rPr>
              <a:t>Subtract this displacement from the address following the JMP instruction to find the destination:</a:t>
            </a:r>
            <a:endParaRPr lang="en-US" sz="2000" dirty="0">
              <a:latin typeface="Arial" pitchFamily="34" charset="0"/>
              <a:cs typeface="Arial" pitchFamily="34" charset="0"/>
            </a:endParaRPr>
          </a:p>
          <a:p>
            <a:r>
              <a:rPr lang="en-US" sz="2000" dirty="0" smtClean="0">
                <a:latin typeface="Arial" pitchFamily="34" charset="0"/>
                <a:cs typeface="Arial" pitchFamily="34" charset="0"/>
              </a:rPr>
              <a:t>FFF3h </a:t>
            </a:r>
            <a:r>
              <a:rPr lang="en-US" sz="2000" dirty="0">
                <a:latin typeface="Arial" pitchFamily="34" charset="0"/>
                <a:cs typeface="Arial" pitchFamily="34" charset="0"/>
              </a:rPr>
              <a:t>– </a:t>
            </a:r>
            <a:r>
              <a:rPr lang="en-US" sz="2000" dirty="0" smtClean="0">
                <a:latin typeface="Arial" pitchFamily="34" charset="0"/>
                <a:cs typeface="Arial" pitchFamily="34" charset="0"/>
              </a:rPr>
              <a:t>01C3h </a:t>
            </a:r>
            <a:r>
              <a:rPr lang="en-US" sz="2000" dirty="0">
                <a:latin typeface="Arial" pitchFamily="34" charset="0"/>
                <a:cs typeface="Arial" pitchFamily="34" charset="0"/>
              </a:rPr>
              <a:t>= </a:t>
            </a:r>
            <a:r>
              <a:rPr lang="en-US" sz="2000" b="1" dirty="0" smtClean="0">
                <a:solidFill>
                  <a:srgbClr val="C00000"/>
                </a:solidFill>
                <a:latin typeface="Arial" pitchFamily="34" charset="0"/>
                <a:cs typeface="Arial" pitchFamily="34" charset="0"/>
              </a:rPr>
              <a:t>FE30h</a:t>
            </a:r>
            <a:endParaRPr lang="en-US" sz="2000" b="1" dirty="0">
              <a:solidFill>
                <a:srgbClr val="C00000"/>
              </a:solidFill>
              <a:latin typeface="Arial" pitchFamily="34" charset="0"/>
              <a:cs typeface="Arial" pitchFamily="34" charset="0"/>
            </a:endParaRPr>
          </a:p>
        </p:txBody>
      </p:sp>
      <p:sp>
        <p:nvSpPr>
          <p:cNvPr id="10" name="TextBox 9"/>
          <p:cNvSpPr txBox="1"/>
          <p:nvPr/>
        </p:nvSpPr>
        <p:spPr>
          <a:xfrm>
            <a:off x="0" y="6553200"/>
            <a:ext cx="4950907" cy="307777"/>
          </a:xfrm>
          <a:prstGeom prst="rect">
            <a:avLst/>
          </a:prstGeom>
          <a:noFill/>
        </p:spPr>
        <p:txBody>
          <a:bodyPr wrap="none" rtlCol="0">
            <a:spAutoFit/>
          </a:bodyPr>
          <a:lstStyle/>
          <a:p>
            <a:pPr defTabSz="914400"/>
            <a:r>
              <a:rPr lang="en-US" sz="1400" dirty="0" smtClean="0">
                <a:solidFill>
                  <a:prstClr val="black"/>
                </a:solidFill>
                <a:latin typeface="Calibri"/>
              </a:rPr>
              <a:t>Intel SW Developers Guide, Vol. </a:t>
            </a:r>
            <a:r>
              <a:rPr lang="en-US" sz="1400" dirty="0">
                <a:solidFill>
                  <a:prstClr val="black"/>
                </a:solidFill>
                <a:latin typeface="Calibri"/>
              </a:rPr>
              <a:t>2, Intel Instruction Set Reference </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8001000" cy="20002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Rectangle 3"/>
          <p:cNvSpPr/>
          <p:nvPr/>
        </p:nvSpPr>
        <p:spPr>
          <a:xfrm>
            <a:off x="457200" y="2102349"/>
            <a:ext cx="8001000" cy="56465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32</a:t>
            </a:fld>
            <a:endParaRPr lang="en-US">
              <a:solidFill>
                <a:prstClr val="black">
                  <a:tint val="75000"/>
                </a:prstClr>
              </a:solidFill>
              <a:latin typeface="Calibri"/>
            </a:endParaRPr>
          </a:p>
        </p:txBody>
      </p:sp>
    </p:spTree>
    <p:extLst>
      <p:ext uri="{BB962C8B-B14F-4D97-AF65-F5344CB8AC3E}">
        <p14:creationId xmlns:p14="http://schemas.microsoft.com/office/powerpoint/2010/main" val="744112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428"/>
            <a:ext cx="8229600" cy="1090772"/>
          </a:xfrm>
        </p:spPr>
        <p:txBody>
          <a:bodyPr>
            <a:normAutofit/>
          </a:bodyPr>
          <a:lstStyle/>
          <a:p>
            <a:r>
              <a:rPr lang="en-US" sz="3600" dirty="0" smtClean="0">
                <a:latin typeface="Arial" pitchFamily="34" charset="0"/>
                <a:cs typeface="Arial" pitchFamily="34" charset="0"/>
              </a:rPr>
              <a:t>3.2: Determine Segment Boundary</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869094" y="1295400"/>
            <a:ext cx="3886200" cy="5410200"/>
          </a:xfrm>
        </p:spPr>
        <p:txBody>
          <a:bodyPr>
            <a:normAutofit fontScale="92500" lnSpcReduction="20000"/>
          </a:bodyPr>
          <a:lstStyle/>
          <a:p>
            <a:r>
              <a:rPr lang="en-US" sz="2000" dirty="0" smtClean="0">
                <a:latin typeface="Arial" pitchFamily="34" charset="0"/>
                <a:cs typeface="Arial" pitchFamily="34" charset="0"/>
              </a:rPr>
              <a:t>So we know the destination of the JMP at the entry vector is FFFF_FE30h</a:t>
            </a:r>
          </a:p>
          <a:p>
            <a:r>
              <a:rPr lang="en-US" sz="2200" dirty="0" smtClean="0">
                <a:latin typeface="Arial" pitchFamily="34" charset="0"/>
                <a:cs typeface="Arial" pitchFamily="34" charset="0"/>
              </a:rPr>
              <a:t>We can now make an assumption that the address FFFF_FE</a:t>
            </a:r>
            <a:r>
              <a:rPr lang="en-US" sz="2200" dirty="0" smtClean="0">
                <a:solidFill>
                  <a:srgbClr val="C00000"/>
                </a:solidFill>
                <a:latin typeface="Arial" pitchFamily="34" charset="0"/>
                <a:cs typeface="Arial" pitchFamily="34" charset="0"/>
              </a:rPr>
              <a:t>00</a:t>
            </a:r>
            <a:r>
              <a:rPr lang="en-US" sz="2200" dirty="0" smtClean="0">
                <a:latin typeface="Arial" pitchFamily="34" charset="0"/>
                <a:cs typeface="Arial" pitchFamily="34" charset="0"/>
              </a:rPr>
              <a:t>h can serve as a segment boundary for us</a:t>
            </a:r>
          </a:p>
          <a:p>
            <a:r>
              <a:rPr lang="en-US" sz="2200" dirty="0" smtClean="0">
                <a:latin typeface="Arial" pitchFamily="34" charset="0"/>
                <a:cs typeface="Arial" pitchFamily="34" charset="0"/>
              </a:rPr>
              <a:t>Our goal is to keep the segment containing the entry JMP as small as possible</a:t>
            </a:r>
          </a:p>
          <a:p>
            <a:r>
              <a:rPr lang="en-US" sz="2200" dirty="0" smtClean="0">
                <a:latin typeface="Arial" pitchFamily="34" charset="0"/>
                <a:cs typeface="Arial" pitchFamily="34" charset="0"/>
              </a:rPr>
              <a:t>The assumption is that code will be aligned and will take a far JMP to a lower address space</a:t>
            </a:r>
          </a:p>
          <a:p>
            <a:r>
              <a:rPr lang="en-US" sz="2200" dirty="0" smtClean="0">
                <a:latin typeface="Arial" pitchFamily="34" charset="0"/>
                <a:cs typeface="Arial" pitchFamily="34" charset="0"/>
              </a:rPr>
              <a:t>This assumption is based on experience, but could vary</a:t>
            </a:r>
          </a:p>
          <a:p>
            <a:r>
              <a:rPr lang="en-US" sz="2200" dirty="0" smtClean="0">
                <a:latin typeface="Arial" pitchFamily="34" charset="0"/>
                <a:cs typeface="Arial" pitchFamily="34" charset="0"/>
              </a:rPr>
              <a:t>Remember these are segments to help IDA translate our disassembly, not necessarily mimic the system</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2434"/>
          <a:stretch/>
        </p:blipFill>
        <p:spPr bwMode="auto">
          <a:xfrm>
            <a:off x="152400" y="1600200"/>
            <a:ext cx="4461685"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76200" y="2165196"/>
            <a:ext cx="46482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33</a:t>
            </a:fld>
            <a:endParaRPr lang="en-US">
              <a:solidFill>
                <a:prstClr val="black">
                  <a:tint val="75000"/>
                </a:prstClr>
              </a:solidFill>
              <a:latin typeface="Calibri"/>
            </a:endParaRPr>
          </a:p>
        </p:txBody>
      </p:sp>
    </p:spTree>
    <p:extLst>
      <p:ext uri="{BB962C8B-B14F-4D97-AF65-F5344CB8AC3E}">
        <p14:creationId xmlns:p14="http://schemas.microsoft.com/office/powerpoint/2010/main" val="124138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US" sz="3600" dirty="0" smtClean="0">
                <a:latin typeface="Arial" pitchFamily="34" charset="0"/>
                <a:cs typeface="Arial" pitchFamily="34" charset="0"/>
              </a:rPr>
              <a:t>4: Create Initial 16-bit Segment</a:t>
            </a:r>
            <a:endParaRPr lang="en-US" sz="3600" dirty="0">
              <a:latin typeface="Arial" pitchFamily="34" charset="0"/>
              <a:cs typeface="Arial" pitchFamily="34" charset="0"/>
            </a:endParaRPr>
          </a:p>
        </p:txBody>
      </p:sp>
      <p:sp>
        <p:nvSpPr>
          <p:cNvPr id="3" name="Content Placeholder 2"/>
          <p:cNvSpPr>
            <a:spLocks noGrp="1"/>
          </p:cNvSpPr>
          <p:nvPr>
            <p:ph idx="1"/>
          </p:nvPr>
        </p:nvSpPr>
        <p:spPr>
          <a:xfrm>
            <a:off x="4495800" y="1203841"/>
            <a:ext cx="4495800" cy="4892159"/>
          </a:xfrm>
        </p:spPr>
        <p:txBody>
          <a:bodyPr>
            <a:normAutofit/>
          </a:bodyPr>
          <a:lstStyle/>
          <a:p>
            <a:r>
              <a:rPr lang="en-US" sz="2000" dirty="0" smtClean="0">
                <a:latin typeface="Arial" pitchFamily="34" charset="0"/>
                <a:cs typeface="Arial" pitchFamily="34" charset="0"/>
              </a:rPr>
              <a:t>Edit –&gt; Segments –&gt; Create Segment</a:t>
            </a:r>
          </a:p>
          <a:p>
            <a:r>
              <a:rPr lang="en-US" sz="2000" dirty="0" smtClean="0">
                <a:latin typeface="Arial" pitchFamily="34" charset="0"/>
                <a:cs typeface="Arial" pitchFamily="34" charset="0"/>
              </a:rPr>
              <a:t>Pick any segment name you want</a:t>
            </a:r>
          </a:p>
          <a:p>
            <a:r>
              <a:rPr lang="en-US" sz="2000" dirty="0">
                <a:latin typeface="Arial" pitchFamily="34" charset="0"/>
                <a:cs typeface="Arial" pitchFamily="34" charset="0"/>
              </a:rPr>
              <a:t>Class can be any text name</a:t>
            </a:r>
          </a:p>
          <a:p>
            <a:r>
              <a:rPr lang="en-US" sz="2000" dirty="0">
                <a:latin typeface="Arial" pitchFamily="34" charset="0"/>
                <a:cs typeface="Arial" pitchFamily="34" charset="0"/>
              </a:rPr>
              <a:t>16-bit segment</a:t>
            </a:r>
          </a:p>
          <a:p>
            <a:r>
              <a:rPr lang="en-US" sz="2000" dirty="0" smtClean="0">
                <a:latin typeface="Arial" pitchFamily="34" charset="0"/>
                <a:cs typeface="Arial" pitchFamily="34" charset="0"/>
              </a:rPr>
              <a:t>Start Address = </a:t>
            </a:r>
            <a:r>
              <a:rPr lang="en-US" sz="2000" dirty="0" smtClean="0">
                <a:solidFill>
                  <a:srgbClr val="C00000"/>
                </a:solidFill>
                <a:latin typeface="Arial" pitchFamily="34" charset="0"/>
                <a:cs typeface="Arial" pitchFamily="34" charset="0"/>
              </a:rPr>
              <a:t>0xFFFFFE00</a:t>
            </a:r>
          </a:p>
          <a:p>
            <a:r>
              <a:rPr lang="en-US" sz="2000" dirty="0" smtClean="0">
                <a:latin typeface="Arial" pitchFamily="34" charset="0"/>
                <a:cs typeface="Arial" pitchFamily="34" charset="0"/>
              </a:rPr>
              <a:t>End Address  = 0xFFFFFFFE</a:t>
            </a:r>
          </a:p>
          <a:p>
            <a:pPr lvl="1"/>
            <a:r>
              <a:rPr lang="en-US" sz="1600" dirty="0" smtClean="0">
                <a:latin typeface="Arial" pitchFamily="34" charset="0"/>
                <a:cs typeface="Arial" pitchFamily="34" charset="0"/>
              </a:rPr>
              <a:t>Remember: IDA Does not like the address FFFFFFFF (-1) !!</a:t>
            </a:r>
          </a:p>
          <a:p>
            <a:pPr lvl="1"/>
            <a:r>
              <a:rPr lang="en-US" sz="1600" dirty="0" smtClean="0">
                <a:latin typeface="Arial" pitchFamily="34" charset="0"/>
                <a:cs typeface="Arial" pitchFamily="34" charset="0"/>
              </a:rPr>
              <a:t>Actually, according to IDA documentation, the 32-bit version of IDA doesn’t “like” any address at or above FF00_0000h </a:t>
            </a:r>
            <a:r>
              <a:rPr lang="en-US" sz="1600" dirty="0" smtClean="0">
                <a:latin typeface="Arial" pitchFamily="34" charset="0"/>
                <a:cs typeface="Arial" pitchFamily="34" charset="0"/>
                <a:sym typeface="Wingdings" panose="05000000000000000000" pitchFamily="2" charset="2"/>
              </a:rPr>
              <a:t></a:t>
            </a:r>
            <a:endParaRPr lang="en-US" sz="1600" dirty="0" smtClean="0">
              <a:latin typeface="Arial" pitchFamily="34" charset="0"/>
              <a:cs typeface="Arial" pitchFamily="34" charset="0"/>
            </a:endParaRPr>
          </a:p>
          <a:p>
            <a:r>
              <a:rPr lang="en-US" sz="2000" dirty="0" smtClean="0">
                <a:latin typeface="Arial" pitchFamily="34" charset="0"/>
                <a:cs typeface="Arial" pitchFamily="34" charset="0"/>
              </a:rPr>
              <a:t>Base = 0x0FFFF000</a:t>
            </a:r>
          </a:p>
          <a:p>
            <a:pPr lvl="1"/>
            <a:r>
              <a:rPr lang="en-US" sz="1600" dirty="0" smtClean="0">
                <a:latin typeface="Arial" pitchFamily="34" charset="0"/>
                <a:cs typeface="Arial" pitchFamily="34" charset="0"/>
              </a:rPr>
              <a:t>CS.BASE = FFFF_0000h on boot</a:t>
            </a:r>
          </a:p>
        </p:txBody>
      </p:sp>
      <p:sp>
        <p:nvSpPr>
          <p:cNvPr id="4" name="TextBox 3"/>
          <p:cNvSpPr txBox="1"/>
          <p:nvPr/>
        </p:nvSpPr>
        <p:spPr>
          <a:xfrm>
            <a:off x="2131571" y="6096000"/>
            <a:ext cx="6250429" cy="646331"/>
          </a:xfrm>
          <a:prstGeom prst="rect">
            <a:avLst/>
          </a:prstGeom>
          <a:noFill/>
          <a:ln>
            <a:solidFill>
              <a:srgbClr val="C00000"/>
            </a:solidFill>
          </a:ln>
        </p:spPr>
        <p:txBody>
          <a:bodyPr wrap="none" rtlCol="0">
            <a:spAutoFit/>
          </a:bodyPr>
          <a:lstStyle/>
          <a:p>
            <a:pPr defTabSz="914400"/>
            <a:r>
              <a:rPr lang="en-US" dirty="0">
                <a:solidFill>
                  <a:prstClr val="black"/>
                </a:solidFill>
                <a:latin typeface="Courier New" panose="02070309020205020404" pitchFamily="49" charset="0"/>
                <a:cs typeface="Courier New" panose="02070309020205020404" pitchFamily="49" charset="0"/>
              </a:rPr>
              <a:t>VirtualAddress = LinearAddress - </a:t>
            </a:r>
            <a:r>
              <a:rPr lang="en-US" dirty="0" smtClean="0">
                <a:solidFill>
                  <a:prstClr val="black"/>
                </a:solidFill>
                <a:latin typeface="Courier New" panose="02070309020205020404" pitchFamily="49" charset="0"/>
                <a:cs typeface="Courier New" panose="02070309020205020404" pitchFamily="49" charset="0"/>
              </a:rPr>
              <a:t>(</a:t>
            </a:r>
            <a:r>
              <a:rPr lang="en-US" b="1" dirty="0" smtClean="0">
                <a:solidFill>
                  <a:prstClr val="black"/>
                </a:solidFill>
                <a:latin typeface="Courier New" panose="02070309020205020404" pitchFamily="49" charset="0"/>
                <a:cs typeface="Courier New" panose="02070309020205020404" pitchFamily="49" charset="0"/>
              </a:rPr>
              <a:t>Base</a:t>
            </a:r>
            <a:r>
              <a:rPr lang="en-US" dirty="0" smtClean="0">
                <a:solidFill>
                  <a:prstClr val="black"/>
                </a:solidFill>
                <a:latin typeface="Courier New" panose="02070309020205020404" pitchFamily="49" charset="0"/>
                <a:cs typeface="Courier New" panose="02070309020205020404" pitchFamily="49" charset="0"/>
              </a:rPr>
              <a:t> &lt;&lt; </a:t>
            </a:r>
            <a:r>
              <a:rPr lang="en-US" dirty="0">
                <a:solidFill>
                  <a:prstClr val="black"/>
                </a:solidFill>
                <a:latin typeface="Courier New" panose="02070309020205020404" pitchFamily="49" charset="0"/>
                <a:cs typeface="Courier New" panose="02070309020205020404" pitchFamily="49" charset="0"/>
              </a:rPr>
              <a:t>4</a:t>
            </a:r>
            <a:r>
              <a:rPr lang="en-US" dirty="0" smtClean="0">
                <a:solidFill>
                  <a:prstClr val="black"/>
                </a:solidFill>
                <a:latin typeface="Courier New" panose="02070309020205020404" pitchFamily="49" charset="0"/>
                <a:cs typeface="Courier New" panose="02070309020205020404" pitchFamily="49" charset="0"/>
              </a:rPr>
              <a:t>)</a:t>
            </a:r>
          </a:p>
          <a:p>
            <a:pPr defTabSz="914400"/>
            <a:r>
              <a:rPr lang="en-US" dirty="0">
                <a:solidFill>
                  <a:prstClr val="black"/>
                </a:solidFill>
                <a:latin typeface="Courier New" panose="02070309020205020404" pitchFamily="49" charset="0"/>
                <a:cs typeface="Courier New" panose="02070309020205020404" pitchFamily="49" charset="0"/>
              </a:rPr>
              <a:t> </a:t>
            </a:r>
            <a:r>
              <a:rPr lang="en-US" dirty="0" smtClean="0">
                <a:solidFill>
                  <a:prstClr val="black"/>
                </a:solidFill>
                <a:latin typeface="Courier New" panose="02070309020205020404" pitchFamily="49" charset="0"/>
                <a:cs typeface="Courier New" panose="02070309020205020404" pitchFamily="49" charset="0"/>
              </a:rPr>
              <a:t>         FFF0       FFFF:FFF0 – (</a:t>
            </a:r>
            <a:r>
              <a:rPr lang="en-US" b="1" dirty="0" smtClean="0">
                <a:solidFill>
                  <a:prstClr val="black"/>
                </a:solidFill>
                <a:latin typeface="Courier New" panose="02070309020205020404" pitchFamily="49" charset="0"/>
                <a:cs typeface="Courier New" panose="02070309020205020404" pitchFamily="49" charset="0"/>
              </a:rPr>
              <a:t>Base</a:t>
            </a:r>
            <a:r>
              <a:rPr lang="en-US" dirty="0" smtClean="0">
                <a:solidFill>
                  <a:prstClr val="black"/>
                </a:solidFill>
                <a:latin typeface="Courier New" panose="02070309020205020404" pitchFamily="49" charset="0"/>
                <a:cs typeface="Courier New" panose="02070309020205020404" pitchFamily="49" charset="0"/>
              </a:rPr>
              <a:t> &lt;&lt; 4)</a:t>
            </a:r>
          </a:p>
        </p:txBody>
      </p:sp>
      <p:cxnSp>
        <p:nvCxnSpPr>
          <p:cNvPr id="6" name="Curved Connector 5"/>
          <p:cNvCxnSpPr>
            <a:endCxn id="4" idx="3"/>
          </p:cNvCxnSpPr>
          <p:nvPr/>
        </p:nvCxnSpPr>
        <p:spPr>
          <a:xfrm>
            <a:off x="7391402" y="5486400"/>
            <a:ext cx="990598" cy="932766"/>
          </a:xfrm>
          <a:prstGeom prst="curvedConnector3">
            <a:avLst>
              <a:gd name="adj1" fmla="val 152345"/>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4118"/>
            <a:ext cx="453390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34</a:t>
            </a:fld>
            <a:endParaRPr lang="en-US">
              <a:solidFill>
                <a:prstClr val="black">
                  <a:tint val="75000"/>
                </a:prstClr>
              </a:solidFill>
              <a:latin typeface="Calibri"/>
            </a:endParaRPr>
          </a:p>
        </p:txBody>
      </p:sp>
    </p:spTree>
    <p:extLst>
      <p:ext uri="{BB962C8B-B14F-4D97-AF65-F5344CB8AC3E}">
        <p14:creationId xmlns:p14="http://schemas.microsoft.com/office/powerpoint/2010/main" val="1345917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0796"/>
          <a:stretch/>
        </p:blipFill>
        <p:spPr bwMode="auto">
          <a:xfrm>
            <a:off x="609600" y="1248937"/>
            <a:ext cx="4038600" cy="114671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57200" y="76200"/>
            <a:ext cx="8229600" cy="990600"/>
          </a:xfrm>
        </p:spPr>
        <p:txBody>
          <a:bodyPr>
            <a:normAutofit/>
          </a:bodyPr>
          <a:lstStyle/>
          <a:p>
            <a:r>
              <a:rPr lang="en-US" sz="3600" dirty="0">
                <a:latin typeface="Arial" pitchFamily="34" charset="0"/>
                <a:cs typeface="Arial" pitchFamily="34" charset="0"/>
              </a:rPr>
              <a:t>5</a:t>
            </a:r>
            <a:r>
              <a:rPr lang="en-US" sz="3600" dirty="0" smtClean="0">
                <a:latin typeface="Arial" pitchFamily="34" charset="0"/>
                <a:cs typeface="Arial" pitchFamily="34" charset="0"/>
              </a:rPr>
              <a:t>: Identify Memory Model</a:t>
            </a:r>
            <a:endParaRPr lang="en-US" sz="3600" dirty="0">
              <a:latin typeface="Arial" pitchFamily="34" charset="0"/>
              <a:cs typeface="Arial" pitchFamily="34" charset="0"/>
            </a:endParaRPr>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16797"/>
          <a:stretch/>
        </p:blipFill>
        <p:spPr bwMode="auto">
          <a:xfrm>
            <a:off x="254623" y="3700347"/>
            <a:ext cx="5040351" cy="2571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Content Placeholder 2"/>
          <p:cNvSpPr>
            <a:spLocks noGrp="1"/>
          </p:cNvSpPr>
          <p:nvPr>
            <p:ph idx="1"/>
          </p:nvPr>
        </p:nvSpPr>
        <p:spPr>
          <a:xfrm>
            <a:off x="5486400" y="1066801"/>
            <a:ext cx="3505200" cy="5543550"/>
          </a:xfrm>
        </p:spPr>
        <p:txBody>
          <a:bodyPr>
            <a:normAutofit/>
          </a:bodyPr>
          <a:lstStyle/>
          <a:p>
            <a:r>
              <a:rPr lang="en-US" sz="2000" dirty="0" smtClean="0">
                <a:latin typeface="Arial" pitchFamily="34" charset="0"/>
                <a:cs typeface="Arial" pitchFamily="34" charset="0"/>
              </a:rPr>
              <a:t>Once this segment is created, IDA “automagically” recognizes the destination of the entry vector jump</a:t>
            </a:r>
          </a:p>
          <a:p>
            <a:r>
              <a:rPr lang="en-US" sz="2000" dirty="0" smtClean="0">
                <a:latin typeface="Arial" pitchFamily="34" charset="0"/>
                <a:cs typeface="Arial" pitchFamily="34" charset="0"/>
              </a:rPr>
              <a:t>What we see here is the BIOS preparing to enter protected mode</a:t>
            </a:r>
          </a:p>
          <a:p>
            <a:r>
              <a:rPr lang="en-US" sz="2000" dirty="0" smtClean="0">
                <a:latin typeface="Arial" pitchFamily="34" charset="0"/>
                <a:cs typeface="Arial" pitchFamily="34" charset="0"/>
              </a:rPr>
              <a:t>Likely it will be using a flat memory model </a:t>
            </a:r>
          </a:p>
          <a:p>
            <a:r>
              <a:rPr lang="en-US" sz="2000" dirty="0" smtClean="0">
                <a:latin typeface="Arial" pitchFamily="34" charset="0"/>
                <a:cs typeface="Arial" pitchFamily="34" charset="0"/>
              </a:rPr>
              <a:t>Note the ‘8’ in the far jump operand</a:t>
            </a:r>
          </a:p>
          <a:p>
            <a:r>
              <a:rPr lang="en-US" sz="2000" dirty="0" smtClean="0">
                <a:latin typeface="Arial" pitchFamily="34" charset="0"/>
                <a:cs typeface="Arial" pitchFamily="34" charset="0"/>
              </a:rPr>
              <a:t>That references the entry at offset 8 in the GDT </a:t>
            </a:r>
          </a:p>
          <a:p>
            <a:r>
              <a:rPr lang="en-US" sz="2000" dirty="0" smtClean="0">
                <a:latin typeface="Arial" pitchFamily="34" charset="0"/>
                <a:cs typeface="Arial" pitchFamily="34" charset="0"/>
              </a:rPr>
              <a:t>Now let’s look at that LGDT instruction</a:t>
            </a:r>
          </a:p>
        </p:txBody>
      </p:sp>
      <p:cxnSp>
        <p:nvCxnSpPr>
          <p:cNvPr id="15" name="Curved Connector 14"/>
          <p:cNvCxnSpPr/>
          <p:nvPr/>
        </p:nvCxnSpPr>
        <p:spPr>
          <a:xfrm rot="5400000">
            <a:off x="2552701" y="2781300"/>
            <a:ext cx="1981200" cy="685801"/>
          </a:xfrm>
          <a:prstGeom prst="curvedConnector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114800" y="5874597"/>
            <a:ext cx="228600" cy="3515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0" name="Freeform 9"/>
          <p:cNvSpPr/>
          <p:nvPr/>
        </p:nvSpPr>
        <p:spPr>
          <a:xfrm flipV="1">
            <a:off x="2518215" y="4373880"/>
            <a:ext cx="2564883" cy="45719"/>
          </a:xfrm>
          <a:custGeom>
            <a:avLst/>
            <a:gdLst>
              <a:gd name="connsiteX0" fmla="*/ 0 w 324464"/>
              <a:gd name="connsiteY0" fmla="*/ 0 h 0"/>
              <a:gd name="connsiteX1" fmla="*/ 324464 w 324464"/>
              <a:gd name="connsiteY1" fmla="*/ 0 h 0"/>
            </a:gdLst>
            <a:ahLst/>
            <a:cxnLst>
              <a:cxn ang="0">
                <a:pos x="connsiteX0" y="connsiteY0"/>
              </a:cxn>
              <a:cxn ang="0">
                <a:pos x="connsiteX1" y="connsiteY1"/>
              </a:cxn>
            </a:cxnLst>
            <a:rect l="l" t="t" r="r" b="b"/>
            <a:pathLst>
              <a:path w="324464">
                <a:moveTo>
                  <a:pt x="0" y="0"/>
                </a:moveTo>
                <a:lnTo>
                  <a:pt x="324464" y="0"/>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35</a:t>
            </a:fld>
            <a:endParaRPr lang="en-US">
              <a:solidFill>
                <a:prstClr val="black">
                  <a:tint val="75000"/>
                </a:prstClr>
              </a:solidFill>
              <a:latin typeface="Calibri"/>
            </a:endParaRPr>
          </a:p>
        </p:txBody>
      </p:sp>
    </p:spTree>
    <p:extLst>
      <p:ext uri="{BB962C8B-B14F-4D97-AF65-F5344CB8AC3E}">
        <p14:creationId xmlns:p14="http://schemas.microsoft.com/office/powerpoint/2010/main" val="292351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smtClean="0">
                <a:latin typeface="Arial" pitchFamily="34" charset="0"/>
                <a:cs typeface="Arial" pitchFamily="34" charset="0"/>
              </a:rPr>
              <a:t>5.1: LGDT Instruction</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385709" y="3124200"/>
            <a:ext cx="8534400" cy="3505200"/>
          </a:xfrm>
        </p:spPr>
        <p:txBody>
          <a:bodyPr>
            <a:normAutofit lnSpcReduction="10000"/>
          </a:bodyPr>
          <a:lstStyle/>
          <a:p>
            <a:r>
              <a:rPr lang="en-US" sz="2000" dirty="0" smtClean="0">
                <a:latin typeface="Arial" panose="020B0604020202020204" pitchFamily="34" charset="0"/>
                <a:cs typeface="Arial" panose="020B0604020202020204" pitchFamily="34" charset="0"/>
              </a:rPr>
              <a:t>LGDT loads </a:t>
            </a:r>
            <a:r>
              <a:rPr lang="en-US" sz="2000" dirty="0">
                <a:latin typeface="Arial" panose="020B0604020202020204" pitchFamily="34" charset="0"/>
                <a:cs typeface="Arial" panose="020B0604020202020204" pitchFamily="34" charset="0"/>
              </a:rPr>
              <a:t>the values in the source operand into the global descriptor table register (GDTR</a:t>
            </a:r>
            <a:r>
              <a:rPr lang="en-US" sz="2000" dirty="0" smtClean="0">
                <a:latin typeface="Arial" panose="020B0604020202020204" pitchFamily="34" charset="0"/>
                <a:cs typeface="Arial" panose="020B0604020202020204" pitchFamily="34" charset="0"/>
              </a:rPr>
              <a:t>)</a:t>
            </a:r>
          </a:p>
          <a:p>
            <a:r>
              <a:rPr lang="en-US" sz="2000" dirty="0" smtClean="0">
                <a:latin typeface="Arial" panose="020B0604020202020204" pitchFamily="34" charset="0"/>
                <a:cs typeface="Arial" panose="020B0604020202020204" pitchFamily="34" charset="0"/>
              </a:rPr>
              <a:t>The operand specifies a 6-byte structure containing the size of the table (2-bytes) and a 4-byte pointer to the location of the table data</a:t>
            </a:r>
          </a:p>
          <a:p>
            <a:r>
              <a:rPr lang="en-US" sz="2000" dirty="0" smtClean="0">
                <a:latin typeface="Arial" panose="020B0604020202020204" pitchFamily="34" charset="0"/>
                <a:cs typeface="Arial" panose="020B0604020202020204" pitchFamily="34" charset="0"/>
              </a:rPr>
              <a:t>The table data contains segment bases, limits, access rights</a:t>
            </a:r>
          </a:p>
          <a:p>
            <a:r>
              <a:rPr lang="en-US" sz="2000" dirty="0" smtClean="0">
                <a:latin typeface="Arial" panose="020B0604020202020204" pitchFamily="34" charset="0"/>
                <a:cs typeface="Arial" panose="020B0604020202020204" pitchFamily="34" charset="0"/>
              </a:rPr>
              <a:t>More than likely it will be a single base of 0000_0000h and a limit of FFFF_FFFFh</a:t>
            </a:r>
          </a:p>
          <a:p>
            <a:r>
              <a:rPr lang="en-US" sz="2000" dirty="0" smtClean="0">
                <a:latin typeface="Arial" panose="020B0604020202020204" pitchFamily="34" charset="0"/>
                <a:cs typeface="Arial" panose="020B0604020202020204" pitchFamily="34" charset="0"/>
              </a:rPr>
              <a:t>If this is true, then they are using a Flat Memory Model</a:t>
            </a:r>
          </a:p>
          <a:p>
            <a:pPr lvl="1"/>
            <a:r>
              <a:rPr lang="en-US" sz="1800" dirty="0" smtClean="0">
                <a:latin typeface="Arial" panose="020B0604020202020204" pitchFamily="34" charset="0"/>
                <a:cs typeface="Arial" panose="020B0604020202020204" pitchFamily="34" charset="0"/>
              </a:rPr>
              <a:t>And you shall rejoice!</a:t>
            </a:r>
          </a:p>
          <a:p>
            <a:pPr lvl="1"/>
            <a:r>
              <a:rPr lang="en-US" sz="1800" dirty="0" smtClean="0">
                <a:latin typeface="Arial" panose="020B0604020202020204" pitchFamily="34" charset="0"/>
                <a:cs typeface="Arial" panose="020B0604020202020204" pitchFamily="34" charset="0"/>
              </a:rPr>
              <a:t>Really there is no point in not using the flat memory model, you can generally just assume they are</a:t>
            </a:r>
            <a:endParaRPr lang="en-US" sz="1800" dirty="0">
              <a:latin typeface="Arial" panose="020B0604020202020204" pitchFamily="34" charset="0"/>
              <a:cs typeface="Arial" panose="020B0604020202020204"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87249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0" y="0"/>
            <a:ext cx="5404281" cy="307777"/>
          </a:xfrm>
          <a:prstGeom prst="rect">
            <a:avLst/>
          </a:prstGeom>
          <a:noFill/>
        </p:spPr>
        <p:txBody>
          <a:bodyPr wrap="none" rtlCol="0">
            <a:spAutoFit/>
          </a:bodyPr>
          <a:lstStyle/>
          <a:p>
            <a:pPr defTabSz="914400"/>
            <a:r>
              <a:rPr lang="en-US" sz="1400" dirty="0" smtClean="0">
                <a:solidFill>
                  <a:prstClr val="black"/>
                </a:solidFill>
                <a:latin typeface="Calibri"/>
              </a:rPr>
              <a:t>All of the following GDT information is also covered in Intermediate x86</a:t>
            </a:r>
            <a:endParaRPr lang="en-US" sz="1400" dirty="0">
              <a:solidFill>
                <a:prstClr val="black"/>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36</a:t>
            </a:fld>
            <a:endParaRPr lang="en-US">
              <a:solidFill>
                <a:prstClr val="black">
                  <a:tint val="75000"/>
                </a:prstClr>
              </a:solidFill>
              <a:latin typeface="Calibri"/>
            </a:endParaRPr>
          </a:p>
        </p:txBody>
      </p:sp>
    </p:spTree>
    <p:extLst>
      <p:ext uri="{BB962C8B-B14F-4D97-AF65-F5344CB8AC3E}">
        <p14:creationId xmlns:p14="http://schemas.microsoft.com/office/powerpoint/2010/main" val="433201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sz="3200" dirty="0" smtClean="0">
                <a:latin typeface="Arial" pitchFamily="34" charset="0"/>
                <a:cs typeface="Arial" pitchFamily="34" charset="0"/>
              </a:rPr>
              <a:t>5.2: Import GDT/IDT Structures</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5486400" y="990599"/>
            <a:ext cx="3505200" cy="5638801"/>
          </a:xfrm>
        </p:spPr>
        <p:txBody>
          <a:bodyPr>
            <a:normAutofit lnSpcReduction="10000"/>
          </a:bodyPr>
          <a:lstStyle/>
          <a:p>
            <a:r>
              <a:rPr lang="en-US" sz="2000" dirty="0" smtClean="0">
                <a:latin typeface="Arial" pitchFamily="34" charset="0"/>
                <a:cs typeface="Arial" pitchFamily="34" charset="0"/>
              </a:rPr>
              <a:t>You can import these structures into IDA by parsing the file “</a:t>
            </a:r>
            <a:r>
              <a:rPr lang="en-US" sz="2000" dirty="0" err="1" smtClean="0">
                <a:latin typeface="Arial" pitchFamily="34" charset="0"/>
                <a:cs typeface="Arial" pitchFamily="34" charset="0"/>
              </a:rPr>
              <a:t>descriptors.h</a:t>
            </a:r>
            <a:r>
              <a:rPr lang="en-US" sz="2000" dirty="0" smtClean="0">
                <a:latin typeface="Arial" pitchFamily="34" charset="0"/>
                <a:cs typeface="Arial" pitchFamily="34" charset="0"/>
              </a:rPr>
              <a:t>” </a:t>
            </a:r>
          </a:p>
          <a:p>
            <a:r>
              <a:rPr lang="en-US" sz="2000" dirty="0" smtClean="0">
                <a:latin typeface="Arial" pitchFamily="34" charset="0"/>
                <a:cs typeface="Arial" pitchFamily="34" charset="0"/>
              </a:rPr>
              <a:t>Screenshot included so you can enter them manually if necessary</a:t>
            </a:r>
          </a:p>
          <a:p>
            <a:r>
              <a:rPr lang="en-US" sz="2000" dirty="0" smtClean="0">
                <a:latin typeface="Arial" pitchFamily="34" charset="0"/>
                <a:cs typeface="Arial" pitchFamily="34" charset="0"/>
              </a:rPr>
              <a:t>IDT structures are also provided</a:t>
            </a:r>
          </a:p>
          <a:p>
            <a:r>
              <a:rPr lang="en-US" sz="2000" dirty="0" smtClean="0">
                <a:latin typeface="Arial" pitchFamily="34" charset="0"/>
                <a:cs typeface="Arial" pitchFamily="34" charset="0"/>
              </a:rPr>
              <a:t>Importing structures like this is very useful for analyzing BIOS</a:t>
            </a:r>
          </a:p>
          <a:p>
            <a:r>
              <a:rPr lang="en-US" sz="2000" dirty="0" smtClean="0">
                <a:latin typeface="Arial" pitchFamily="34" charset="0"/>
                <a:cs typeface="Arial" pitchFamily="34" charset="0"/>
              </a:rPr>
              <a:t>Legacy BIOS is filled with proprietary structure definitions</a:t>
            </a:r>
          </a:p>
          <a:p>
            <a:r>
              <a:rPr lang="en-US" sz="2000" dirty="0" smtClean="0">
                <a:latin typeface="Arial" pitchFamily="34" charset="0"/>
                <a:cs typeface="Arial" pitchFamily="34" charset="0"/>
              </a:rPr>
              <a:t>Contrasted with UEFI structures which are defined in a publically-released standard</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7829"/>
          <a:stretch/>
        </p:blipFill>
        <p:spPr bwMode="auto">
          <a:xfrm>
            <a:off x="152400" y="870466"/>
            <a:ext cx="5201159" cy="5606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562" y="6550223"/>
            <a:ext cx="6521529" cy="307777"/>
          </a:xfrm>
          <a:prstGeom prst="rect">
            <a:avLst/>
          </a:prstGeom>
          <a:noFill/>
        </p:spPr>
        <p:txBody>
          <a:bodyPr wrap="none" rtlCol="0">
            <a:spAutoFit/>
          </a:bodyPr>
          <a:lstStyle/>
          <a:p>
            <a:pPr defTabSz="914400"/>
            <a:r>
              <a:rPr lang="en-US" sz="1400" dirty="0">
                <a:solidFill>
                  <a:prstClr val="black"/>
                </a:solidFill>
                <a:latin typeface="Arial" pitchFamily="34" charset="0"/>
                <a:cs typeface="Arial" pitchFamily="34" charset="0"/>
                <a:hlinkClick r:id="rId4"/>
              </a:rPr>
              <a:t>http://www.jamesmolloy.co.uk/tutorial_html/4.-</a:t>
            </a:r>
            <a:r>
              <a:rPr lang="en-US" sz="1400" dirty="0" smtClean="0">
                <a:solidFill>
                  <a:prstClr val="black"/>
                </a:solidFill>
                <a:latin typeface="Arial" pitchFamily="34" charset="0"/>
                <a:cs typeface="Arial" pitchFamily="34" charset="0"/>
                <a:hlinkClick r:id="rId4"/>
              </a:rPr>
              <a:t>The%20GDT%20and%20IDT.html</a:t>
            </a:r>
            <a:endParaRPr lang="en-US" sz="1400" dirty="0">
              <a:solidFill>
                <a:prstClr val="black"/>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37</a:t>
            </a:fld>
            <a:endParaRPr lang="en-US">
              <a:solidFill>
                <a:prstClr val="black">
                  <a:tint val="75000"/>
                </a:prstClr>
              </a:solidFill>
              <a:latin typeface="Calibri"/>
            </a:endParaRPr>
          </a:p>
        </p:txBody>
      </p:sp>
    </p:spTree>
    <p:extLst>
      <p:ext uri="{BB962C8B-B14F-4D97-AF65-F5344CB8AC3E}">
        <p14:creationId xmlns:p14="http://schemas.microsoft.com/office/powerpoint/2010/main" val="3822927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smtClean="0">
                <a:latin typeface="Arial" pitchFamily="34" charset="0"/>
                <a:cs typeface="Arial" pitchFamily="34" charset="0"/>
              </a:rPr>
              <a:t>5.3: Define </a:t>
            </a:r>
            <a:r>
              <a:rPr lang="en-US" sz="3200" dirty="0" err="1" smtClean="0">
                <a:latin typeface="Arial" pitchFamily="34" charset="0"/>
                <a:cs typeface="Arial" pitchFamily="34" charset="0"/>
              </a:rPr>
              <a:t>GdtPtr</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152400" y="4191000"/>
            <a:ext cx="8839199" cy="2514600"/>
          </a:xfrm>
        </p:spPr>
        <p:txBody>
          <a:bodyPr>
            <a:normAutofit/>
          </a:bodyPr>
          <a:lstStyle/>
          <a:p>
            <a:r>
              <a:rPr lang="en-US" sz="2000" dirty="0" smtClean="0">
                <a:latin typeface="Arial" pitchFamily="34" charset="0"/>
                <a:cs typeface="Arial" pitchFamily="34" charset="0"/>
              </a:rPr>
              <a:t>Go to the address referenced by the operand to the LGDT instruction</a:t>
            </a:r>
          </a:p>
          <a:p>
            <a:r>
              <a:rPr lang="en-US" sz="2000" dirty="0" smtClean="0">
                <a:latin typeface="Arial" pitchFamily="34" charset="0"/>
                <a:cs typeface="Arial" pitchFamily="34" charset="0"/>
              </a:rPr>
              <a:t>IDA will have already tried to interpret this and failed, undefine</a:t>
            </a:r>
            <a:r>
              <a:rPr lang="en-US" sz="2000" dirty="0">
                <a:latin typeface="Arial" pitchFamily="34" charset="0"/>
                <a:cs typeface="Arial" pitchFamily="34" charset="0"/>
              </a:rPr>
              <a:t> </a:t>
            </a:r>
            <a:r>
              <a:rPr lang="en-US" sz="2000" dirty="0" smtClean="0">
                <a:latin typeface="Arial" pitchFamily="34" charset="0"/>
                <a:cs typeface="Arial" pitchFamily="34" charset="0"/>
              </a:rPr>
              <a:t>that</a:t>
            </a:r>
          </a:p>
          <a:p>
            <a:r>
              <a:rPr lang="en-US" sz="2000" dirty="0" smtClean="0">
                <a:latin typeface="Arial" pitchFamily="34" charset="0"/>
                <a:cs typeface="Arial" pitchFamily="34" charset="0"/>
              </a:rPr>
              <a:t>Now define it as structure of type </a:t>
            </a:r>
            <a:r>
              <a:rPr lang="en-US" sz="2000" dirty="0" err="1" smtClean="0">
                <a:latin typeface="Arial" pitchFamily="34" charset="0"/>
                <a:cs typeface="Arial" pitchFamily="34" charset="0"/>
              </a:rPr>
              <a:t>GdtPtr</a:t>
            </a: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As per the structure definition, the first member is the size of the GDT table and the second is a pointer to the location of the GDT entries</a:t>
            </a:r>
          </a:p>
          <a:p>
            <a:r>
              <a:rPr lang="en-US" sz="2000" dirty="0" smtClean="0">
                <a:latin typeface="Arial" pitchFamily="34" charset="0"/>
                <a:cs typeface="Arial" pitchFamily="34" charset="0"/>
              </a:rPr>
              <a:t>That pointer won’t translate properly for us, but we can tell where the entries are defined just by looking at the value</a:t>
            </a:r>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0550" b="57495"/>
          <a:stretch/>
        </p:blipFill>
        <p:spPr bwMode="auto">
          <a:xfrm>
            <a:off x="2514600" y="3335594"/>
            <a:ext cx="4139381" cy="5506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Freeform 4"/>
          <p:cNvSpPr/>
          <p:nvPr/>
        </p:nvSpPr>
        <p:spPr>
          <a:xfrm flipV="1">
            <a:off x="5778970" y="3617013"/>
            <a:ext cx="751928" cy="45719"/>
          </a:xfrm>
          <a:custGeom>
            <a:avLst/>
            <a:gdLst>
              <a:gd name="connsiteX0" fmla="*/ 0 w 324464"/>
              <a:gd name="connsiteY0" fmla="*/ 0 h 0"/>
              <a:gd name="connsiteX1" fmla="*/ 324464 w 324464"/>
              <a:gd name="connsiteY1" fmla="*/ 0 h 0"/>
            </a:gdLst>
            <a:ahLst/>
            <a:cxnLst>
              <a:cxn ang="0">
                <a:pos x="connsiteX0" y="connsiteY0"/>
              </a:cxn>
              <a:cxn ang="0">
                <a:pos x="connsiteX1" y="connsiteY1"/>
              </a:cxn>
            </a:cxnLst>
            <a:rect l="l" t="t" r="r" b="b"/>
            <a:pathLst>
              <a:path w="324464">
                <a:moveTo>
                  <a:pt x="0" y="0"/>
                </a:moveTo>
                <a:lnTo>
                  <a:pt x="324464" y="0"/>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3" name="Oval 12"/>
          <p:cNvSpPr/>
          <p:nvPr/>
        </p:nvSpPr>
        <p:spPr>
          <a:xfrm>
            <a:off x="5257800" y="3431460"/>
            <a:ext cx="457200" cy="19910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8609"/>
          <a:stretch/>
        </p:blipFill>
        <p:spPr bwMode="auto">
          <a:xfrm>
            <a:off x="1404938" y="1219201"/>
            <a:ext cx="6334125" cy="14347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4" name="Down Arrow 13"/>
          <p:cNvSpPr/>
          <p:nvPr/>
        </p:nvSpPr>
        <p:spPr>
          <a:xfrm>
            <a:off x="4584290" y="2819400"/>
            <a:ext cx="484632" cy="342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38</a:t>
            </a:fld>
            <a:endParaRPr lang="en-US">
              <a:solidFill>
                <a:prstClr val="black">
                  <a:tint val="75000"/>
                </a:prstClr>
              </a:solidFill>
              <a:latin typeface="Calibri"/>
            </a:endParaRPr>
          </a:p>
        </p:txBody>
      </p:sp>
    </p:spTree>
    <p:extLst>
      <p:ext uri="{BB962C8B-B14F-4D97-AF65-F5344CB8AC3E}">
        <p14:creationId xmlns:p14="http://schemas.microsoft.com/office/powerpoint/2010/main" val="1060865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smtClean="0">
                <a:latin typeface="Arial" pitchFamily="34" charset="0"/>
                <a:cs typeface="Arial" pitchFamily="34" charset="0"/>
              </a:rPr>
              <a:t>5.4: Define GDT Entries</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5410200" y="1066800"/>
            <a:ext cx="3581399" cy="5638800"/>
          </a:xfrm>
        </p:spPr>
        <p:txBody>
          <a:bodyPr>
            <a:normAutofit fontScale="92500" lnSpcReduction="20000"/>
          </a:bodyPr>
          <a:lstStyle/>
          <a:p>
            <a:r>
              <a:rPr lang="en-US" sz="2000" dirty="0" smtClean="0">
                <a:latin typeface="Arial" pitchFamily="34" charset="0"/>
                <a:cs typeface="Arial" pitchFamily="34" charset="0"/>
              </a:rPr>
              <a:t>We know it’s location is in our 16-bit segment </a:t>
            </a:r>
          </a:p>
          <a:p>
            <a:r>
              <a:rPr lang="en-US" sz="2000" dirty="0" smtClean="0">
                <a:latin typeface="Arial" pitchFamily="34" charset="0"/>
                <a:cs typeface="Arial" pitchFamily="34" charset="0"/>
              </a:rPr>
              <a:t>Manually go there by jumping to seg:FF00</a:t>
            </a:r>
          </a:p>
          <a:p>
            <a:r>
              <a:rPr lang="en-US" sz="2000" dirty="0" smtClean="0">
                <a:latin typeface="Arial" pitchFamily="34" charset="0"/>
                <a:cs typeface="Arial" pitchFamily="34" charset="0"/>
              </a:rPr>
              <a:t>This is where the GDT entries are defined</a:t>
            </a:r>
          </a:p>
          <a:p>
            <a:r>
              <a:rPr lang="en-US" sz="2000" dirty="0" smtClean="0">
                <a:latin typeface="Arial" pitchFamily="34" charset="0"/>
                <a:cs typeface="Arial" pitchFamily="34" charset="0"/>
              </a:rPr>
              <a:t>Look at the structure definition in peewee.h to interpret</a:t>
            </a:r>
          </a:p>
          <a:p>
            <a:r>
              <a:rPr lang="en-US" sz="2000" dirty="0" smtClean="0">
                <a:latin typeface="Arial" pitchFamily="34" charset="0"/>
                <a:cs typeface="Arial" pitchFamily="34" charset="0"/>
              </a:rPr>
              <a:t>The table size is 0x78 bytes, but we only want the second entry into the table at offset 8:</a:t>
            </a:r>
          </a:p>
          <a:p>
            <a:r>
              <a:rPr lang="en-US" sz="2000" dirty="0" smtClean="0">
                <a:latin typeface="Arial" pitchFamily="34" charset="0"/>
                <a:cs typeface="Arial" pitchFamily="34" charset="0"/>
              </a:rPr>
              <a:t>BASE = </a:t>
            </a:r>
            <a:r>
              <a:rPr lang="en-US" sz="2000" dirty="0" smtClean="0">
                <a:solidFill>
                  <a:srgbClr val="C00000"/>
                </a:solidFill>
                <a:latin typeface="Arial" pitchFamily="34" charset="0"/>
                <a:cs typeface="Arial" pitchFamily="34" charset="0"/>
              </a:rPr>
              <a:t>0000_0000h</a:t>
            </a:r>
          </a:p>
          <a:p>
            <a:r>
              <a:rPr lang="en-US" sz="2000" dirty="0" smtClean="0">
                <a:latin typeface="Arial" pitchFamily="34" charset="0"/>
                <a:cs typeface="Arial" pitchFamily="34" charset="0"/>
              </a:rPr>
              <a:t>LIMIT = FFFF_FFFFh</a:t>
            </a:r>
          </a:p>
          <a:p>
            <a:r>
              <a:rPr lang="en-US" sz="2000" dirty="0" smtClean="0">
                <a:latin typeface="Arial" pitchFamily="34" charset="0"/>
                <a:cs typeface="Arial" pitchFamily="34" charset="0"/>
              </a:rPr>
              <a:t>This is the flat memory model</a:t>
            </a:r>
          </a:p>
          <a:p>
            <a:r>
              <a:rPr lang="en-US" sz="2000" dirty="0" smtClean="0">
                <a:latin typeface="Arial" pitchFamily="34" charset="0"/>
                <a:cs typeface="Arial" pitchFamily="34" charset="0"/>
              </a:rPr>
              <a:t>These descriptors will be used by the subsequent code so you can fill out the rest as needed</a:t>
            </a:r>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0550" b="57495"/>
          <a:stretch/>
        </p:blipFill>
        <p:spPr bwMode="auto">
          <a:xfrm>
            <a:off x="457200" y="1219200"/>
            <a:ext cx="4139381" cy="5506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11381"/>
          <a:stretch/>
        </p:blipFill>
        <p:spPr bwMode="auto">
          <a:xfrm>
            <a:off x="152400" y="2524432"/>
            <a:ext cx="5149031"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Curved Connector 7"/>
          <p:cNvCxnSpPr>
            <a:stCxn id="7" idx="2"/>
          </p:cNvCxnSpPr>
          <p:nvPr/>
        </p:nvCxnSpPr>
        <p:spPr>
          <a:xfrm rot="5400000">
            <a:off x="2361227" y="1915179"/>
            <a:ext cx="2260511" cy="1529134"/>
          </a:xfrm>
          <a:prstGeom prst="curvedConnector3">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6397340"/>
            <a:ext cx="5300362" cy="461665"/>
          </a:xfrm>
          <a:prstGeom prst="rect">
            <a:avLst/>
          </a:prstGeom>
          <a:noFill/>
        </p:spPr>
        <p:txBody>
          <a:bodyPr wrap="none" rtlCol="0">
            <a:spAutoFit/>
          </a:bodyPr>
          <a:lstStyle/>
          <a:p>
            <a:pPr defTabSz="914400"/>
            <a:r>
              <a:rPr lang="en-US" sz="1200" dirty="0" smtClean="0">
                <a:solidFill>
                  <a:prstClr val="black"/>
                </a:solidFill>
                <a:latin typeface="Calibri"/>
              </a:rPr>
              <a:t>*There may be a superior way to set up our segments so that it all “just works” </a:t>
            </a:r>
          </a:p>
          <a:p>
            <a:pPr defTabSz="914400"/>
            <a:r>
              <a:rPr lang="en-US" sz="1200" dirty="0" smtClean="0">
                <a:solidFill>
                  <a:prstClr val="black"/>
                </a:solidFill>
                <a:latin typeface="Calibri"/>
              </a:rPr>
              <a:t>but I have not found it yet. Also, disregard the different segment names.</a:t>
            </a:r>
            <a:endParaRPr lang="en-US" sz="1200" dirty="0">
              <a:solidFill>
                <a:prstClr val="black"/>
              </a:solidFill>
              <a:latin typeface="Calibri"/>
            </a:endParaRPr>
          </a:p>
        </p:txBody>
      </p:sp>
      <p:sp>
        <p:nvSpPr>
          <p:cNvPr id="7" name="Rectangle 6"/>
          <p:cNvSpPr/>
          <p:nvPr/>
        </p:nvSpPr>
        <p:spPr>
          <a:xfrm>
            <a:off x="4040698" y="1284249"/>
            <a:ext cx="430702" cy="26524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2" name="Freeform 11"/>
          <p:cNvSpPr/>
          <p:nvPr/>
        </p:nvSpPr>
        <p:spPr>
          <a:xfrm flipV="1">
            <a:off x="2406705" y="4083203"/>
            <a:ext cx="2850473" cy="45719"/>
          </a:xfrm>
          <a:custGeom>
            <a:avLst/>
            <a:gdLst>
              <a:gd name="connsiteX0" fmla="*/ 0 w 324464"/>
              <a:gd name="connsiteY0" fmla="*/ 0 h 0"/>
              <a:gd name="connsiteX1" fmla="*/ 324464 w 324464"/>
              <a:gd name="connsiteY1" fmla="*/ 0 h 0"/>
            </a:gdLst>
            <a:ahLst/>
            <a:cxnLst>
              <a:cxn ang="0">
                <a:pos x="connsiteX0" y="connsiteY0"/>
              </a:cxn>
              <a:cxn ang="0">
                <a:pos x="connsiteX1" y="connsiteY1"/>
              </a:cxn>
            </a:cxnLst>
            <a:rect l="l" t="t" r="r" b="b"/>
            <a:pathLst>
              <a:path w="324464">
                <a:moveTo>
                  <a:pt x="0" y="0"/>
                </a:moveTo>
                <a:lnTo>
                  <a:pt x="324464" y="0"/>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39</a:t>
            </a:fld>
            <a:endParaRPr lang="en-US">
              <a:solidFill>
                <a:prstClr val="black">
                  <a:tint val="75000"/>
                </a:prstClr>
              </a:solidFill>
              <a:latin typeface="Calibri"/>
            </a:endParaRPr>
          </a:p>
        </p:txBody>
      </p:sp>
    </p:spTree>
    <p:extLst>
      <p:ext uri="{BB962C8B-B14F-4D97-AF65-F5344CB8AC3E}">
        <p14:creationId xmlns:p14="http://schemas.microsoft.com/office/powerpoint/2010/main" val="1696182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itchFamily="34" charset="0"/>
                <a:cs typeface="Arial" pitchFamily="34" charset="0"/>
              </a:rPr>
              <a:t>Real-Address Mode (Real Mode)</a:t>
            </a:r>
            <a:endParaRPr lang="en-US" dirty="0">
              <a:latin typeface="Arial" pitchFamily="34" charset="0"/>
              <a:cs typeface="Arial" pitchFamily="34" charset="0"/>
            </a:endParaRPr>
          </a:p>
        </p:txBody>
      </p:sp>
      <p:sp>
        <p:nvSpPr>
          <p:cNvPr id="3" name="Content Placeholder 2"/>
          <p:cNvSpPr>
            <a:spLocks noGrp="1"/>
          </p:cNvSpPr>
          <p:nvPr>
            <p:ph idx="1"/>
          </p:nvPr>
        </p:nvSpPr>
        <p:spPr>
          <a:xfrm>
            <a:off x="457200" y="1600200"/>
            <a:ext cx="8229600" cy="4876800"/>
          </a:xfrm>
        </p:spPr>
        <p:txBody>
          <a:bodyPr>
            <a:normAutofit/>
          </a:bodyPr>
          <a:lstStyle/>
          <a:p>
            <a:r>
              <a:rPr lang="en-US" sz="2400" dirty="0" smtClean="0">
                <a:latin typeface="Arial" pitchFamily="34" charset="0"/>
                <a:cs typeface="Arial" pitchFamily="34" charset="0"/>
              </a:rPr>
              <a:t>The original x86 operating mode</a:t>
            </a:r>
          </a:p>
          <a:p>
            <a:r>
              <a:rPr lang="en-US" sz="2400" dirty="0" smtClean="0">
                <a:latin typeface="Arial" pitchFamily="34" charset="0"/>
                <a:cs typeface="Arial" pitchFamily="34" charset="0"/>
              </a:rPr>
              <a:t>Referred to as “Real Mode” for short</a:t>
            </a:r>
          </a:p>
          <a:p>
            <a:r>
              <a:rPr lang="en-US" sz="2400" dirty="0" smtClean="0">
                <a:latin typeface="Arial" pitchFamily="34" charset="0"/>
                <a:cs typeface="Arial" pitchFamily="34" charset="0"/>
              </a:rPr>
              <a:t>Introduced way back in 8086/8088 processors</a:t>
            </a:r>
          </a:p>
          <a:p>
            <a:r>
              <a:rPr lang="en-US" sz="2400" dirty="0" smtClean="0">
                <a:latin typeface="Arial" pitchFamily="34" charset="0"/>
                <a:cs typeface="Arial" pitchFamily="34" charset="0"/>
              </a:rPr>
              <a:t>Was the only operating mode until Protected Mode (with its "virtual addresses") was introduced in the Intel 286</a:t>
            </a:r>
          </a:p>
          <a:p>
            <a:r>
              <a:rPr lang="en-US" sz="2400" dirty="0" smtClean="0">
                <a:latin typeface="Arial" pitchFamily="34" charset="0"/>
                <a:cs typeface="Arial" pitchFamily="34" charset="0"/>
              </a:rPr>
              <a:t>Exists today solely for compatibility so that code written for 8086 will still run on a modern processor </a:t>
            </a:r>
          </a:p>
          <a:p>
            <a:pPr lvl="1"/>
            <a:r>
              <a:rPr lang="en-US" sz="2000" dirty="0" smtClean="0">
                <a:latin typeface="Arial" pitchFamily="34" charset="0"/>
                <a:cs typeface="Arial" pitchFamily="34" charset="0"/>
              </a:rPr>
              <a:t>Someday processors will boot into protected mode instead</a:t>
            </a:r>
          </a:p>
          <a:p>
            <a:r>
              <a:rPr lang="en-US" sz="2400" dirty="0" smtClean="0">
                <a:latin typeface="Arial" pitchFamily="34" charset="0"/>
                <a:cs typeface="Arial" pitchFamily="34" charset="0"/>
              </a:rPr>
              <a:t>In the BIOS’ I have looked at, the general theme seems to be to get out of Real Mode as fast as possible</a:t>
            </a:r>
          </a:p>
          <a:p>
            <a:r>
              <a:rPr lang="en-US" sz="2400" dirty="0" smtClean="0">
                <a:latin typeface="Arial" pitchFamily="34" charset="0"/>
                <a:cs typeface="Arial" pitchFamily="34" charset="0"/>
              </a:rPr>
              <a:t>Therefore we won’t stay here long either</a:t>
            </a:r>
          </a:p>
          <a:p>
            <a:endParaRPr lang="en-US" sz="2000" dirty="0" smtClean="0">
              <a:latin typeface="Arial" pitchFamily="34" charset="0"/>
              <a:cs typeface="Arial" pitchFamily="34" charset="0"/>
            </a:endParaRPr>
          </a:p>
          <a:p>
            <a:endParaRPr lang="en-US"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389620903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smtClean="0">
                <a:latin typeface="Arial" pitchFamily="34" charset="0"/>
                <a:cs typeface="Arial" pitchFamily="34" charset="0"/>
              </a:rPr>
              <a:t>5.5: Full GDT</a:t>
            </a:r>
            <a:endParaRPr lang="en-US" sz="3200" dirty="0">
              <a:latin typeface="Arial" pitchFamily="34" charset="0"/>
              <a:cs typeface="Arial"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658" y="1110089"/>
            <a:ext cx="6975142" cy="189615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352800"/>
            <a:ext cx="5222542" cy="318379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ectangle 5"/>
          <p:cNvSpPr/>
          <p:nvPr/>
        </p:nvSpPr>
        <p:spPr>
          <a:xfrm>
            <a:off x="5954751" y="2058166"/>
            <a:ext cx="1970049" cy="227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9" name="Content Placeholder 2"/>
          <p:cNvSpPr>
            <a:spLocks noGrp="1"/>
          </p:cNvSpPr>
          <p:nvPr>
            <p:ph idx="1"/>
          </p:nvPr>
        </p:nvSpPr>
        <p:spPr>
          <a:xfrm>
            <a:off x="5298742" y="3352800"/>
            <a:ext cx="3692857" cy="3352800"/>
          </a:xfrm>
        </p:spPr>
        <p:txBody>
          <a:bodyPr>
            <a:normAutofit/>
          </a:bodyPr>
          <a:lstStyle/>
          <a:p>
            <a:r>
              <a:rPr lang="en-US" sz="2000" dirty="0" smtClean="0">
                <a:latin typeface="Arial" pitchFamily="34" charset="0"/>
                <a:cs typeface="Arial" pitchFamily="34" charset="0"/>
              </a:rPr>
              <a:t>The GdtEntry structure definition in peewee.h can be used to interpret the GDT entries</a:t>
            </a:r>
          </a:p>
          <a:p>
            <a:r>
              <a:rPr lang="en-US" sz="2000" dirty="0" smtClean="0">
                <a:latin typeface="Arial" pitchFamily="34" charset="0"/>
                <a:cs typeface="Arial" pitchFamily="34" charset="0"/>
              </a:rPr>
              <a:t>Each structure is 8 bytes in size</a:t>
            </a:r>
          </a:p>
          <a:p>
            <a:r>
              <a:rPr lang="en-US" sz="2000" dirty="0" smtClean="0">
                <a:latin typeface="Arial" pitchFamily="34" charset="0"/>
                <a:cs typeface="Arial" pitchFamily="34" charset="0"/>
              </a:rPr>
              <a:t>The FAR JMP is referencing the second entry (offset 8)</a:t>
            </a:r>
          </a:p>
          <a:p>
            <a:r>
              <a:rPr lang="en-US" sz="2000" dirty="0" smtClean="0">
                <a:latin typeface="Arial" pitchFamily="34" charset="0"/>
                <a:cs typeface="Arial" pitchFamily="34" charset="0"/>
              </a:rPr>
              <a:t>Base 0, Limit FFFF_FFFFh</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40</a:t>
            </a:fld>
            <a:endParaRPr lang="en-US">
              <a:solidFill>
                <a:prstClr val="black">
                  <a:tint val="75000"/>
                </a:prstClr>
              </a:solidFill>
              <a:latin typeface="Calibri"/>
            </a:endParaRPr>
          </a:p>
        </p:txBody>
      </p:sp>
    </p:spTree>
    <p:extLst>
      <p:ext uri="{BB962C8B-B14F-4D97-AF65-F5344CB8AC3E}">
        <p14:creationId xmlns:p14="http://schemas.microsoft.com/office/powerpoint/2010/main" val="3229980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smtClean="0">
                <a:latin typeface="Arial" pitchFamily="34" charset="0"/>
                <a:cs typeface="Arial" pitchFamily="34" charset="0"/>
              </a:rPr>
              <a:t>5.5: Full GDT</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304800" y="5029200"/>
            <a:ext cx="8686800" cy="1676400"/>
          </a:xfrm>
        </p:spPr>
        <p:txBody>
          <a:bodyPr>
            <a:normAutofit/>
          </a:bodyPr>
          <a:lstStyle/>
          <a:p>
            <a:r>
              <a:rPr lang="en-US" sz="2000" dirty="0" smtClean="0">
                <a:latin typeface="Arial" pitchFamily="34" charset="0"/>
                <a:cs typeface="Arial" pitchFamily="34" charset="0"/>
              </a:rPr>
              <a:t>Here is the entire GDT for reference. You don’t need an expensive debugger to analyze BIOS (but it does save a lot of time)</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143000"/>
            <a:ext cx="6248401" cy="3475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41</a:t>
            </a:fld>
            <a:endParaRPr lang="en-US">
              <a:solidFill>
                <a:prstClr val="black">
                  <a:tint val="75000"/>
                </a:prstClr>
              </a:solidFill>
              <a:latin typeface="Calibri"/>
            </a:endParaRPr>
          </a:p>
        </p:txBody>
      </p:sp>
    </p:spTree>
    <p:extLst>
      <p:ext uri="{BB962C8B-B14F-4D97-AF65-F5344CB8AC3E}">
        <p14:creationId xmlns:p14="http://schemas.microsoft.com/office/powerpoint/2010/main" val="461340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smtClean="0">
                <a:latin typeface="Arial" pitchFamily="34" charset="0"/>
                <a:cs typeface="Arial" pitchFamily="34" charset="0"/>
              </a:rPr>
              <a:t>6: Create the 32-bit BIOS segment</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228600" y="3124200"/>
            <a:ext cx="5334000" cy="3581400"/>
          </a:xfrm>
        </p:spPr>
        <p:txBody>
          <a:bodyPr>
            <a:normAutofit/>
          </a:bodyPr>
          <a:lstStyle/>
          <a:p>
            <a:r>
              <a:rPr lang="en-US" sz="2000" dirty="0" smtClean="0">
                <a:latin typeface="Arial" pitchFamily="34" charset="0"/>
                <a:cs typeface="Arial" pitchFamily="34" charset="0"/>
              </a:rPr>
              <a:t>Now create the 32-bit segment</a:t>
            </a:r>
          </a:p>
          <a:p>
            <a:r>
              <a:rPr lang="en-US" sz="2000" dirty="0" smtClean="0">
                <a:latin typeface="Arial" pitchFamily="34" charset="0"/>
                <a:cs typeface="Arial" pitchFamily="34" charset="0"/>
              </a:rPr>
              <a:t>Start address is FFFF_FFFFh - &lt;size of the BIOS region&gt; + 1</a:t>
            </a:r>
          </a:p>
          <a:p>
            <a:pPr lvl="1"/>
            <a:r>
              <a:rPr lang="en-US" sz="1600" dirty="0" smtClean="0">
                <a:latin typeface="Arial" pitchFamily="34" charset="0"/>
                <a:cs typeface="Arial" pitchFamily="34" charset="0"/>
              </a:rPr>
              <a:t>FFFF_FFFFh – 1A_0000h in this example</a:t>
            </a:r>
          </a:p>
          <a:p>
            <a:pPr lvl="1"/>
            <a:r>
              <a:rPr lang="en-US" sz="1600" dirty="0" smtClean="0">
                <a:latin typeface="Arial" pitchFamily="34" charset="0"/>
                <a:cs typeface="Arial" pitchFamily="34" charset="0"/>
              </a:rPr>
              <a:t>SPI regions will be explained more during BIOS flash portion of the course</a:t>
            </a:r>
          </a:p>
          <a:p>
            <a:r>
              <a:rPr lang="en-US" sz="2000" dirty="0" smtClean="0">
                <a:latin typeface="Arial" pitchFamily="34" charset="0"/>
                <a:cs typeface="Arial" pitchFamily="34" charset="0"/>
              </a:rPr>
              <a:t>End Address is our segment boundary Address</a:t>
            </a:r>
          </a:p>
          <a:p>
            <a:pPr lvl="1"/>
            <a:r>
              <a:rPr lang="en-US" sz="1600" dirty="0" smtClean="0">
                <a:latin typeface="Arial" pitchFamily="34" charset="0"/>
                <a:cs typeface="Arial" pitchFamily="34" charset="0"/>
              </a:rPr>
              <a:t>FFFF_FE00h in this example</a:t>
            </a:r>
          </a:p>
          <a:p>
            <a:r>
              <a:rPr lang="en-US" sz="2000" dirty="0" smtClean="0">
                <a:latin typeface="Arial" pitchFamily="34" charset="0"/>
                <a:cs typeface="Arial" pitchFamily="34" charset="0"/>
              </a:rPr>
              <a:t>Base Address matches that of the GDT table, entry 8 (0000_0000h)</a:t>
            </a: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0" y="3048000"/>
            <a:ext cx="32385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676" t="75897" r="4061"/>
          <a:stretch/>
        </p:blipFill>
        <p:spPr bwMode="auto">
          <a:xfrm>
            <a:off x="228600" y="1512332"/>
            <a:ext cx="6152745" cy="13832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228600" y="1143000"/>
            <a:ext cx="2035109" cy="369332"/>
          </a:xfrm>
          <a:prstGeom prst="rect">
            <a:avLst/>
          </a:prstGeom>
          <a:noFill/>
        </p:spPr>
        <p:txBody>
          <a:bodyPr wrap="none" rtlCol="0">
            <a:spAutoFit/>
          </a:bodyPr>
          <a:lstStyle/>
          <a:p>
            <a:pPr defTabSz="914400"/>
            <a:r>
              <a:rPr lang="en-US" dirty="0" smtClean="0">
                <a:solidFill>
                  <a:prstClr val="black"/>
                </a:solidFill>
                <a:latin typeface="Calibri"/>
              </a:rPr>
              <a:t>Copernicus_Log.txt</a:t>
            </a:r>
            <a:endParaRPr lang="en-US" dirty="0">
              <a:solidFill>
                <a:prstClr val="black"/>
              </a:solidFill>
              <a:latin typeface="Calibri"/>
            </a:endParaRPr>
          </a:p>
        </p:txBody>
      </p:sp>
      <p:sp>
        <p:nvSpPr>
          <p:cNvPr id="5" name="Rectangle 4"/>
          <p:cNvSpPr/>
          <p:nvPr/>
        </p:nvSpPr>
        <p:spPr>
          <a:xfrm>
            <a:off x="228601" y="1874206"/>
            <a:ext cx="6152744" cy="237376"/>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42</a:t>
            </a:fld>
            <a:endParaRPr lang="en-US">
              <a:solidFill>
                <a:prstClr val="black">
                  <a:tint val="75000"/>
                </a:prstClr>
              </a:solidFill>
              <a:latin typeface="Calibri"/>
            </a:endParaRPr>
          </a:p>
        </p:txBody>
      </p:sp>
    </p:spTree>
    <p:extLst>
      <p:ext uri="{BB962C8B-B14F-4D97-AF65-F5344CB8AC3E}">
        <p14:creationId xmlns:p14="http://schemas.microsoft.com/office/powerpoint/2010/main" val="2921295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US" sz="3600" dirty="0" smtClean="0">
                <a:latin typeface="Arial" pitchFamily="34" charset="0"/>
                <a:cs typeface="Arial" pitchFamily="34" charset="0"/>
              </a:rPr>
              <a:t>7: Touch up the Far Jump</a:t>
            </a:r>
            <a:endParaRPr lang="en-US" sz="3600" dirty="0">
              <a:latin typeface="Arial" pitchFamily="34" charset="0"/>
              <a:cs typeface="Arial" pitchFamily="34" charset="0"/>
            </a:endParaRPr>
          </a:p>
        </p:txBody>
      </p:sp>
      <p:pic>
        <p:nvPicPr>
          <p:cNvPr id="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61" t="19603" r="5412" b="24029"/>
          <a:stretch/>
        </p:blipFill>
        <p:spPr bwMode="auto">
          <a:xfrm>
            <a:off x="977590" y="4785850"/>
            <a:ext cx="3888164" cy="1767349"/>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3" name="Content Placeholder 2"/>
          <p:cNvSpPr>
            <a:spLocks noGrp="1"/>
          </p:cNvSpPr>
          <p:nvPr>
            <p:ph idx="1"/>
          </p:nvPr>
        </p:nvSpPr>
        <p:spPr>
          <a:xfrm>
            <a:off x="5486400" y="1066800"/>
            <a:ext cx="3505200" cy="5638799"/>
          </a:xfrm>
        </p:spPr>
        <p:txBody>
          <a:bodyPr>
            <a:normAutofit/>
          </a:bodyPr>
          <a:lstStyle/>
          <a:p>
            <a:r>
              <a:rPr lang="en-US" sz="2000" dirty="0" smtClean="0">
                <a:latin typeface="Arial" pitchFamily="34" charset="0"/>
                <a:cs typeface="Arial" pitchFamily="34" charset="0"/>
              </a:rPr>
              <a:t>So we know that this is loading the descriptor entry at offset 8 in the GDT</a:t>
            </a:r>
          </a:p>
          <a:p>
            <a:r>
              <a:rPr lang="en-US" sz="2000" dirty="0" smtClean="0">
                <a:latin typeface="Arial" pitchFamily="34" charset="0"/>
                <a:cs typeface="Arial" pitchFamily="34" charset="0"/>
              </a:rPr>
              <a:t>We can visually inspect the operand of this JMP to see that it’s going to  FFFF_0100h</a:t>
            </a:r>
          </a:p>
          <a:p>
            <a:r>
              <a:rPr lang="en-US" sz="2000" dirty="0" smtClean="0">
                <a:latin typeface="Arial" pitchFamily="34" charset="0"/>
                <a:cs typeface="Arial" pitchFamily="34" charset="0"/>
              </a:rPr>
              <a:t>We can manually fix this operand</a:t>
            </a:r>
          </a:p>
          <a:p>
            <a:r>
              <a:rPr lang="en-US" sz="2000" dirty="0" smtClean="0">
                <a:latin typeface="Arial" pitchFamily="34" charset="0"/>
                <a:cs typeface="Arial" pitchFamily="34" charset="0"/>
              </a:rPr>
              <a:t>Right click the operand and select ‘Manual’</a:t>
            </a:r>
          </a:p>
          <a:p>
            <a:r>
              <a:rPr lang="en-US" sz="2000" dirty="0" smtClean="0">
                <a:latin typeface="Arial" pitchFamily="34" charset="0"/>
                <a:cs typeface="Arial" pitchFamily="34" charset="0"/>
              </a:rPr>
              <a:t>Change it to:</a:t>
            </a:r>
          </a:p>
          <a:p>
            <a:r>
              <a:rPr lang="en-US" sz="2000" dirty="0" smtClean="0">
                <a:latin typeface="Arial" pitchFamily="34" charset="0"/>
                <a:cs typeface="Arial" pitchFamily="34" charset="0"/>
              </a:rPr>
              <a:t>bios:FFFF0100h</a:t>
            </a:r>
          </a:p>
          <a:p>
            <a:r>
              <a:rPr lang="en-US" sz="2000" dirty="0" smtClean="0">
                <a:latin typeface="Arial" pitchFamily="34" charset="0"/>
                <a:cs typeface="Arial" pitchFamily="34" charset="0"/>
              </a:rPr>
              <a:t>Uncheck ‘Check Operand’</a:t>
            </a:r>
          </a:p>
          <a:p>
            <a:r>
              <a:rPr lang="en-US" sz="2000" dirty="0" smtClean="0">
                <a:latin typeface="Arial" pitchFamily="34" charset="0"/>
                <a:cs typeface="Arial" pitchFamily="34" charset="0"/>
              </a:rPr>
              <a:t>A little ugly </a:t>
            </a:r>
          </a:p>
        </p:txBody>
      </p:sp>
      <p:pic>
        <p:nvPicPr>
          <p:cNvPr id="717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888" t="10997" r="26796"/>
          <a:stretch/>
        </p:blipFill>
        <p:spPr bwMode="auto">
          <a:xfrm>
            <a:off x="231058" y="1049593"/>
            <a:ext cx="5142271" cy="34419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Oval 10"/>
          <p:cNvSpPr/>
          <p:nvPr/>
        </p:nvSpPr>
        <p:spPr>
          <a:xfrm>
            <a:off x="2160640" y="4129547"/>
            <a:ext cx="3249560" cy="28513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43</a:t>
            </a:fld>
            <a:endParaRPr lang="en-US">
              <a:solidFill>
                <a:prstClr val="black">
                  <a:tint val="75000"/>
                </a:prstClr>
              </a:solidFill>
              <a:latin typeface="Calibri"/>
            </a:endParaRPr>
          </a:p>
        </p:txBody>
      </p:sp>
    </p:spTree>
    <p:extLst>
      <p:ext uri="{BB962C8B-B14F-4D97-AF65-F5344CB8AC3E}">
        <p14:creationId xmlns:p14="http://schemas.microsoft.com/office/powerpoint/2010/main" val="2158777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57200"/>
            <a:ext cx="3457575"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76200"/>
            <a:ext cx="8229600" cy="1143000"/>
          </a:xfrm>
        </p:spPr>
        <p:txBody>
          <a:bodyPr>
            <a:normAutofit/>
          </a:bodyPr>
          <a:lstStyle/>
          <a:p>
            <a:r>
              <a:rPr lang="en-US" sz="3200" dirty="0" smtClean="0">
                <a:latin typeface="Arial" pitchFamily="34" charset="0"/>
                <a:cs typeface="Arial" pitchFamily="34" charset="0"/>
              </a:rPr>
              <a:t>Welcome to BIOS Analysis</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191000" y="1211332"/>
            <a:ext cx="4572000" cy="5522843"/>
          </a:xfrm>
        </p:spPr>
        <p:txBody>
          <a:bodyPr>
            <a:noAutofit/>
          </a:bodyPr>
          <a:lstStyle/>
          <a:p>
            <a:r>
              <a:rPr lang="en-US" sz="2000" dirty="0" smtClean="0">
                <a:latin typeface="Arial" pitchFamily="34" charset="0"/>
                <a:cs typeface="Arial" pitchFamily="34" charset="0"/>
              </a:rPr>
              <a:t>Converting the binary at FFFF_0100h to code provides you the entry point to the real BIOS initialization</a:t>
            </a:r>
          </a:p>
          <a:p>
            <a:r>
              <a:rPr lang="en-US" sz="2000" dirty="0" smtClean="0">
                <a:latin typeface="Arial" pitchFamily="34" charset="0"/>
                <a:cs typeface="Arial" pitchFamily="34" charset="0"/>
              </a:rPr>
              <a:t>Up until this point everything we covered is pretty standard across many </a:t>
            </a:r>
            <a:r>
              <a:rPr lang="en-US" sz="2000" dirty="0" err="1" smtClean="0">
                <a:latin typeface="Arial" pitchFamily="34" charset="0"/>
                <a:cs typeface="Arial" pitchFamily="34" charset="0"/>
              </a:rPr>
              <a:t>BIOSes</a:t>
            </a:r>
            <a:endParaRPr lang="en-US" sz="2000" dirty="0" smtClean="0">
              <a:latin typeface="Arial" pitchFamily="34" charset="0"/>
              <a:cs typeface="Arial" pitchFamily="34" charset="0"/>
            </a:endParaRPr>
          </a:p>
          <a:p>
            <a:pPr lvl="1"/>
            <a:r>
              <a:rPr lang="en-US" sz="1800" dirty="0" smtClean="0">
                <a:latin typeface="Arial" pitchFamily="34" charset="0"/>
                <a:cs typeface="Arial" pitchFamily="34" charset="0"/>
              </a:rPr>
              <a:t>This applies to UEFI BIOS too</a:t>
            </a:r>
          </a:p>
          <a:p>
            <a:pPr lvl="1"/>
            <a:r>
              <a:rPr lang="en-US" sz="1800" dirty="0" smtClean="0">
                <a:latin typeface="Arial" pitchFamily="34" charset="0"/>
                <a:cs typeface="Arial" pitchFamily="34" charset="0"/>
              </a:rPr>
              <a:t>Even really old BIOS will basically follow the path we took, perhaps staying in real mode longer though</a:t>
            </a:r>
          </a:p>
          <a:p>
            <a:r>
              <a:rPr lang="en-US" sz="2000" dirty="0" smtClean="0">
                <a:latin typeface="Arial" pitchFamily="34" charset="0"/>
                <a:cs typeface="Arial" pitchFamily="34" charset="0"/>
              </a:rPr>
              <a:t>From here on though, if legacy, it’s completely proprietary to the OEM (data structures, etc.)</a:t>
            </a:r>
          </a:p>
          <a:p>
            <a:r>
              <a:rPr lang="en-US" sz="2000" dirty="0" smtClean="0">
                <a:latin typeface="Arial" pitchFamily="34" charset="0"/>
                <a:cs typeface="Arial" pitchFamily="34" charset="0"/>
              </a:rPr>
              <a:t>By contrast, UEFI is standardized from head to toe</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44</a:t>
            </a:fld>
            <a:endParaRPr lang="en-US">
              <a:solidFill>
                <a:prstClr val="black">
                  <a:tint val="75000"/>
                </a:prstClr>
              </a:solidFill>
              <a:latin typeface="Calibri"/>
            </a:endParaRPr>
          </a:p>
        </p:txBody>
      </p:sp>
    </p:spTree>
    <p:extLst>
      <p:ext uri="{BB962C8B-B14F-4D97-AF65-F5344CB8AC3E}">
        <p14:creationId xmlns:p14="http://schemas.microsoft.com/office/powerpoint/2010/main" val="3886762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sz="3200" dirty="0" smtClean="0">
                <a:latin typeface="Arial" pitchFamily="34" charset="0"/>
                <a:cs typeface="Arial" pitchFamily="34" charset="0"/>
              </a:rPr>
              <a:t>Why so Ugly? IDA Segments</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953000" y="1219200"/>
            <a:ext cx="4038600" cy="5486400"/>
          </a:xfrm>
        </p:spPr>
        <p:txBody>
          <a:bodyPr>
            <a:normAutofit/>
          </a:bodyPr>
          <a:lstStyle/>
          <a:p>
            <a:r>
              <a:rPr lang="en-US" sz="2000" dirty="0" smtClean="0">
                <a:latin typeface="Arial" pitchFamily="34" charset="0"/>
                <a:cs typeface="Arial" pitchFamily="34" charset="0"/>
              </a:rPr>
              <a:t>IDA can’t combine 16-bit and 32-bit instructions in the same segment</a:t>
            </a:r>
          </a:p>
          <a:p>
            <a:r>
              <a:rPr lang="en-US" sz="2000" dirty="0" smtClean="0">
                <a:latin typeface="Arial" pitchFamily="34" charset="0"/>
                <a:cs typeface="Arial" pitchFamily="34" charset="0"/>
              </a:rPr>
              <a:t>We could have created another 32-bit segment to account for the processor entering 32-bit protected mode</a:t>
            </a:r>
          </a:p>
          <a:p>
            <a:r>
              <a:rPr lang="en-US" sz="2000" dirty="0" smtClean="0">
                <a:latin typeface="Arial" pitchFamily="34" charset="0"/>
                <a:cs typeface="Arial" pitchFamily="34" charset="0"/>
              </a:rPr>
              <a:t>But then we’d have to create 4 segments</a:t>
            </a:r>
          </a:p>
          <a:p>
            <a:r>
              <a:rPr lang="en-US" sz="2000" dirty="0" smtClean="0">
                <a:latin typeface="Arial" pitchFamily="34" charset="0"/>
                <a:cs typeface="Arial" pitchFamily="34" charset="0"/>
              </a:rPr>
              <a:t>Not really necessary since we can visually inspect it and determine what’s going on </a:t>
            </a:r>
          </a:p>
          <a:p>
            <a:r>
              <a:rPr lang="en-US" sz="2000" dirty="0" smtClean="0">
                <a:latin typeface="Arial" pitchFamily="34" charset="0"/>
                <a:cs typeface="Arial" pitchFamily="34" charset="0"/>
              </a:rPr>
              <a:t>Fudging it is okay since the important stuff happens after all this</a:t>
            </a:r>
          </a:p>
        </p:txBody>
      </p:sp>
      <p:sp>
        <p:nvSpPr>
          <p:cNvPr id="6" name="TextBox 5"/>
          <p:cNvSpPr txBox="1"/>
          <p:nvPr/>
        </p:nvSpPr>
        <p:spPr>
          <a:xfrm>
            <a:off x="1518992" y="4707481"/>
            <a:ext cx="2440174" cy="923330"/>
          </a:xfrm>
          <a:prstGeom prst="rect">
            <a:avLst/>
          </a:prstGeom>
          <a:solidFill>
            <a:schemeClr val="accent6">
              <a:lumMod val="75000"/>
            </a:schemeClr>
          </a:solidFill>
        </p:spPr>
        <p:txBody>
          <a:bodyPr wrap="square" rtlCol="0">
            <a:spAutoFit/>
          </a:bodyPr>
          <a:lstStyle/>
          <a:p>
            <a:pPr algn="ctr" defTabSz="914400"/>
            <a:endParaRPr lang="en-US" dirty="0" smtClean="0">
              <a:solidFill>
                <a:prstClr val="black"/>
              </a:solidFill>
              <a:latin typeface="Calibri"/>
            </a:endParaRPr>
          </a:p>
          <a:p>
            <a:pPr algn="ctr" defTabSz="914400"/>
            <a:r>
              <a:rPr lang="en-US" dirty="0" smtClean="0">
                <a:solidFill>
                  <a:prstClr val="black"/>
                </a:solidFill>
                <a:latin typeface="Calibri"/>
              </a:rPr>
              <a:t>32-bit</a:t>
            </a:r>
          </a:p>
          <a:p>
            <a:pPr algn="ctr" defTabSz="914400"/>
            <a:endParaRPr lang="en-US" dirty="0">
              <a:solidFill>
                <a:prstClr val="black"/>
              </a:solidFill>
              <a:latin typeface="Calibri"/>
            </a:endParaRPr>
          </a:p>
        </p:txBody>
      </p:sp>
      <p:sp>
        <p:nvSpPr>
          <p:cNvPr id="7" name="TextBox 6"/>
          <p:cNvSpPr txBox="1"/>
          <p:nvPr/>
        </p:nvSpPr>
        <p:spPr>
          <a:xfrm>
            <a:off x="1518991" y="5616634"/>
            <a:ext cx="2440175" cy="923330"/>
          </a:xfrm>
          <a:prstGeom prst="rect">
            <a:avLst/>
          </a:prstGeom>
          <a:solidFill>
            <a:srgbClr val="00B050"/>
          </a:solidFill>
        </p:spPr>
        <p:txBody>
          <a:bodyPr wrap="square" rtlCol="0">
            <a:spAutoFit/>
          </a:bodyPr>
          <a:lstStyle/>
          <a:p>
            <a:pPr algn="ctr" defTabSz="914400"/>
            <a:endParaRPr lang="en-US" dirty="0" smtClean="0">
              <a:solidFill>
                <a:prstClr val="black"/>
              </a:solidFill>
              <a:latin typeface="Calibri"/>
            </a:endParaRPr>
          </a:p>
          <a:p>
            <a:pPr algn="ctr" defTabSz="914400"/>
            <a:r>
              <a:rPr lang="en-US" dirty="0" smtClean="0">
                <a:solidFill>
                  <a:prstClr val="black"/>
                </a:solidFill>
                <a:latin typeface="Calibri"/>
              </a:rPr>
              <a:t>16-bit</a:t>
            </a:r>
          </a:p>
          <a:p>
            <a:pPr algn="ctr" defTabSz="914400"/>
            <a:endParaRPr lang="en-US" dirty="0">
              <a:solidFill>
                <a:prstClr val="black"/>
              </a:solidFill>
              <a:latin typeface="Calibri"/>
            </a:endParaRPr>
          </a:p>
        </p:txBody>
      </p:sp>
      <p:sp>
        <p:nvSpPr>
          <p:cNvPr id="8" name="TextBox 7"/>
          <p:cNvSpPr txBox="1"/>
          <p:nvPr/>
        </p:nvSpPr>
        <p:spPr>
          <a:xfrm>
            <a:off x="1518991" y="3783644"/>
            <a:ext cx="2440175" cy="923330"/>
          </a:xfrm>
          <a:prstGeom prst="rect">
            <a:avLst/>
          </a:prstGeom>
          <a:solidFill>
            <a:srgbClr val="00B050"/>
          </a:solidFill>
        </p:spPr>
        <p:txBody>
          <a:bodyPr wrap="square" rtlCol="0">
            <a:spAutoFit/>
          </a:bodyPr>
          <a:lstStyle/>
          <a:p>
            <a:pPr algn="ctr" defTabSz="914400"/>
            <a:endParaRPr lang="en-US" dirty="0" smtClean="0">
              <a:solidFill>
                <a:prstClr val="black"/>
              </a:solidFill>
              <a:latin typeface="Calibri"/>
            </a:endParaRPr>
          </a:p>
          <a:p>
            <a:pPr algn="ctr" defTabSz="914400"/>
            <a:r>
              <a:rPr lang="en-US" dirty="0" smtClean="0">
                <a:solidFill>
                  <a:prstClr val="black"/>
                </a:solidFill>
                <a:latin typeface="Calibri"/>
              </a:rPr>
              <a:t>16-bit</a:t>
            </a:r>
          </a:p>
          <a:p>
            <a:pPr algn="ctr" defTabSz="914400"/>
            <a:endParaRPr lang="en-US" dirty="0">
              <a:solidFill>
                <a:prstClr val="black"/>
              </a:solidFill>
              <a:latin typeface="Calibri"/>
            </a:endParaRPr>
          </a:p>
        </p:txBody>
      </p:sp>
      <p:sp>
        <p:nvSpPr>
          <p:cNvPr id="10" name="TextBox 9"/>
          <p:cNvSpPr txBox="1"/>
          <p:nvPr/>
        </p:nvSpPr>
        <p:spPr>
          <a:xfrm>
            <a:off x="241289" y="6336268"/>
            <a:ext cx="1279517" cy="369332"/>
          </a:xfrm>
          <a:prstGeom prst="rect">
            <a:avLst/>
          </a:prstGeom>
          <a:noFill/>
        </p:spPr>
        <p:txBody>
          <a:bodyPr wrap="none" rtlCol="0">
            <a:spAutoFit/>
          </a:bodyPr>
          <a:lstStyle/>
          <a:p>
            <a:pPr defTabSz="914400"/>
            <a:r>
              <a:rPr lang="en-US" dirty="0" smtClean="0">
                <a:solidFill>
                  <a:prstClr val="black"/>
                </a:solidFill>
                <a:latin typeface="Calibri"/>
              </a:rPr>
              <a:t>FFFF_FFF0h</a:t>
            </a:r>
            <a:endParaRPr lang="en-US" dirty="0">
              <a:solidFill>
                <a:prstClr val="black"/>
              </a:solidFill>
              <a:latin typeface="Calibri"/>
            </a:endParaRPr>
          </a:p>
        </p:txBody>
      </p:sp>
      <p:sp>
        <p:nvSpPr>
          <p:cNvPr id="11" name="TextBox 10"/>
          <p:cNvSpPr txBox="1"/>
          <p:nvPr/>
        </p:nvSpPr>
        <p:spPr>
          <a:xfrm>
            <a:off x="232473" y="3598978"/>
            <a:ext cx="1297150" cy="369332"/>
          </a:xfrm>
          <a:prstGeom prst="rect">
            <a:avLst/>
          </a:prstGeom>
          <a:noFill/>
        </p:spPr>
        <p:txBody>
          <a:bodyPr wrap="none" rtlCol="0">
            <a:spAutoFit/>
          </a:bodyPr>
          <a:lstStyle/>
          <a:p>
            <a:pPr defTabSz="914400"/>
            <a:r>
              <a:rPr lang="en-US" dirty="0" smtClean="0">
                <a:solidFill>
                  <a:prstClr val="black"/>
                </a:solidFill>
                <a:latin typeface="Calibri"/>
              </a:rPr>
              <a:t>FFFF_FE30h</a:t>
            </a:r>
            <a:endParaRPr lang="en-US" dirty="0">
              <a:solidFill>
                <a:prstClr val="black"/>
              </a:solidFill>
              <a:latin typeface="Calibri"/>
            </a:endParaRPr>
          </a:p>
        </p:txBody>
      </p:sp>
      <p:sp>
        <p:nvSpPr>
          <p:cNvPr id="12" name="TextBox 11"/>
          <p:cNvSpPr txBox="1"/>
          <p:nvPr/>
        </p:nvSpPr>
        <p:spPr>
          <a:xfrm>
            <a:off x="232473" y="4522308"/>
            <a:ext cx="1297150" cy="369332"/>
          </a:xfrm>
          <a:prstGeom prst="rect">
            <a:avLst/>
          </a:prstGeom>
          <a:noFill/>
        </p:spPr>
        <p:txBody>
          <a:bodyPr wrap="none" rtlCol="0">
            <a:spAutoFit/>
          </a:bodyPr>
          <a:lstStyle/>
          <a:p>
            <a:pPr defTabSz="914400"/>
            <a:r>
              <a:rPr lang="en-US" dirty="0" smtClean="0">
                <a:solidFill>
                  <a:prstClr val="black"/>
                </a:solidFill>
                <a:latin typeface="Calibri"/>
              </a:rPr>
              <a:t>FFFF_FE48h</a:t>
            </a:r>
            <a:endParaRPr lang="en-US" dirty="0">
              <a:solidFill>
                <a:prstClr val="black"/>
              </a:solidFill>
              <a:latin typeface="Calibri"/>
            </a:endParaRPr>
          </a:p>
        </p:txBody>
      </p:sp>
      <p:sp>
        <p:nvSpPr>
          <p:cNvPr id="13" name="TextBox 12"/>
          <p:cNvSpPr txBox="1"/>
          <p:nvPr/>
        </p:nvSpPr>
        <p:spPr>
          <a:xfrm>
            <a:off x="250108" y="5431968"/>
            <a:ext cx="1297150" cy="369332"/>
          </a:xfrm>
          <a:prstGeom prst="rect">
            <a:avLst/>
          </a:prstGeom>
          <a:noFill/>
        </p:spPr>
        <p:txBody>
          <a:bodyPr wrap="none" rtlCol="0">
            <a:spAutoFit/>
          </a:bodyPr>
          <a:lstStyle/>
          <a:p>
            <a:pPr defTabSz="914400"/>
            <a:r>
              <a:rPr lang="en-US" dirty="0" smtClean="0">
                <a:solidFill>
                  <a:prstClr val="black"/>
                </a:solidFill>
                <a:latin typeface="Calibri"/>
              </a:rPr>
              <a:t>FFFF_FE51h</a:t>
            </a:r>
            <a:endParaRPr lang="en-US" dirty="0">
              <a:solidFill>
                <a:prstClr val="black"/>
              </a:solidFill>
              <a:latin typeface="Calibri"/>
            </a:endParaRPr>
          </a:p>
        </p:txBody>
      </p:sp>
      <p:sp>
        <p:nvSpPr>
          <p:cNvPr id="14" name="TextBox 13"/>
          <p:cNvSpPr txBox="1"/>
          <p:nvPr/>
        </p:nvSpPr>
        <p:spPr>
          <a:xfrm>
            <a:off x="1503085" y="1371600"/>
            <a:ext cx="2440176" cy="923330"/>
          </a:xfrm>
          <a:prstGeom prst="rect">
            <a:avLst/>
          </a:prstGeom>
          <a:solidFill>
            <a:schemeClr val="accent6">
              <a:lumMod val="75000"/>
            </a:schemeClr>
          </a:solidFill>
        </p:spPr>
        <p:txBody>
          <a:bodyPr wrap="square" rtlCol="0">
            <a:spAutoFit/>
          </a:bodyPr>
          <a:lstStyle/>
          <a:p>
            <a:pPr algn="ctr" defTabSz="914400"/>
            <a:endParaRPr lang="en-US" dirty="0" smtClean="0">
              <a:solidFill>
                <a:prstClr val="black"/>
              </a:solidFill>
              <a:latin typeface="Calibri"/>
            </a:endParaRPr>
          </a:p>
          <a:p>
            <a:pPr algn="ctr" defTabSz="914400"/>
            <a:r>
              <a:rPr lang="en-US" dirty="0" smtClean="0">
                <a:solidFill>
                  <a:prstClr val="black"/>
                </a:solidFill>
                <a:latin typeface="Calibri"/>
              </a:rPr>
              <a:t>32-bit</a:t>
            </a:r>
          </a:p>
          <a:p>
            <a:pPr algn="ctr" defTabSz="914400"/>
            <a:endParaRPr lang="en-US" dirty="0">
              <a:solidFill>
                <a:prstClr val="black"/>
              </a:solidFill>
              <a:latin typeface="Calibri"/>
            </a:endParaRPr>
          </a:p>
        </p:txBody>
      </p:sp>
      <p:sp>
        <p:nvSpPr>
          <p:cNvPr id="24" name="Rectangle 23"/>
          <p:cNvSpPr/>
          <p:nvPr/>
        </p:nvSpPr>
        <p:spPr>
          <a:xfrm>
            <a:off x="1503085" y="1371600"/>
            <a:ext cx="2440176" cy="51683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5" name="TextBox 24"/>
          <p:cNvSpPr txBox="1"/>
          <p:nvPr/>
        </p:nvSpPr>
        <p:spPr>
          <a:xfrm>
            <a:off x="3877694" y="2928119"/>
            <a:ext cx="76200" cy="577081"/>
          </a:xfrm>
          <a:prstGeom prst="rect">
            <a:avLst/>
          </a:prstGeom>
          <a:solidFill>
            <a:schemeClr val="bg1"/>
          </a:solidFill>
        </p:spPr>
        <p:txBody>
          <a:bodyPr wrap="square" rtlCol="0">
            <a:spAutoFit/>
          </a:bodyPr>
          <a:lstStyle/>
          <a:p>
            <a:pPr defTabSz="914400"/>
            <a:r>
              <a:rPr lang="en-US" sz="1050" b="1" dirty="0" smtClean="0">
                <a:solidFill>
                  <a:prstClr val="black"/>
                </a:solidFill>
                <a:latin typeface="Courier New" panose="02070309020205020404" pitchFamily="49" charset="0"/>
                <a:cs typeface="Courier New" panose="02070309020205020404" pitchFamily="49" charset="0"/>
              </a:rPr>
              <a:t>.</a:t>
            </a:r>
          </a:p>
          <a:p>
            <a:pPr defTabSz="914400"/>
            <a:r>
              <a:rPr lang="en-US" sz="1050" b="1" dirty="0" smtClean="0">
                <a:solidFill>
                  <a:prstClr val="black"/>
                </a:solidFill>
                <a:latin typeface="Courier New" panose="02070309020205020404" pitchFamily="49" charset="0"/>
                <a:cs typeface="Courier New" panose="02070309020205020404" pitchFamily="49" charset="0"/>
              </a:rPr>
              <a:t>.</a:t>
            </a:r>
          </a:p>
          <a:p>
            <a:pPr defTabSz="914400"/>
            <a:r>
              <a:rPr lang="en-US" sz="1050" b="1" dirty="0">
                <a:solidFill>
                  <a:prstClr val="black"/>
                </a:solidFill>
                <a:latin typeface="Courier New" panose="02070309020205020404" pitchFamily="49" charset="0"/>
                <a:cs typeface="Courier New" panose="02070309020205020404" pitchFamily="49" charset="0"/>
              </a:rPr>
              <a:t>.</a:t>
            </a:r>
            <a:endParaRPr lang="en-US" b="1" dirty="0">
              <a:solidFill>
                <a:prstClr val="black"/>
              </a:solidFill>
              <a:latin typeface="Courier New" panose="02070309020205020404" pitchFamily="49" charset="0"/>
              <a:cs typeface="Courier New" panose="02070309020205020404" pitchFamily="49" charset="0"/>
            </a:endParaRPr>
          </a:p>
        </p:txBody>
      </p:sp>
      <p:sp>
        <p:nvSpPr>
          <p:cNvPr id="26" name="TextBox 25"/>
          <p:cNvSpPr txBox="1"/>
          <p:nvPr/>
        </p:nvSpPr>
        <p:spPr>
          <a:xfrm>
            <a:off x="1444606" y="2928119"/>
            <a:ext cx="76200" cy="577081"/>
          </a:xfrm>
          <a:prstGeom prst="rect">
            <a:avLst/>
          </a:prstGeom>
          <a:solidFill>
            <a:schemeClr val="bg1"/>
          </a:solidFill>
        </p:spPr>
        <p:txBody>
          <a:bodyPr wrap="square" rtlCol="0">
            <a:spAutoFit/>
          </a:bodyPr>
          <a:lstStyle/>
          <a:p>
            <a:pPr defTabSz="914400"/>
            <a:r>
              <a:rPr lang="en-US" sz="1050" b="1" dirty="0" smtClean="0">
                <a:solidFill>
                  <a:prstClr val="black"/>
                </a:solidFill>
                <a:latin typeface="Courier New" panose="02070309020205020404" pitchFamily="49" charset="0"/>
                <a:cs typeface="Courier New" panose="02070309020205020404" pitchFamily="49" charset="0"/>
              </a:rPr>
              <a:t>.</a:t>
            </a:r>
          </a:p>
          <a:p>
            <a:pPr defTabSz="914400"/>
            <a:r>
              <a:rPr lang="en-US" sz="1050" b="1" dirty="0" smtClean="0">
                <a:solidFill>
                  <a:prstClr val="black"/>
                </a:solidFill>
                <a:latin typeface="Courier New" panose="02070309020205020404" pitchFamily="49" charset="0"/>
                <a:cs typeface="Courier New" panose="02070309020205020404" pitchFamily="49" charset="0"/>
              </a:rPr>
              <a:t>.</a:t>
            </a:r>
          </a:p>
          <a:p>
            <a:pPr defTabSz="914400"/>
            <a:r>
              <a:rPr lang="en-US" sz="1050" b="1" dirty="0">
                <a:solidFill>
                  <a:prstClr val="black"/>
                </a:solidFill>
                <a:latin typeface="Courier New" panose="02070309020205020404" pitchFamily="49" charset="0"/>
                <a:cs typeface="Courier New" panose="02070309020205020404" pitchFamily="49" charset="0"/>
              </a:rPr>
              <a:t>.</a:t>
            </a:r>
            <a:endParaRPr lang="en-US" b="1" dirty="0">
              <a:solidFill>
                <a:prstClr val="black"/>
              </a:solidFill>
              <a:latin typeface="Courier New" panose="02070309020205020404" pitchFamily="49" charset="0"/>
              <a:cs typeface="Courier New" panose="02070309020205020404" pitchFamily="49" charset="0"/>
            </a:endParaRPr>
          </a:p>
        </p:txBody>
      </p:sp>
      <p:sp>
        <p:nvSpPr>
          <p:cNvPr id="27" name="Curved Up Arrow 26"/>
          <p:cNvSpPr/>
          <p:nvPr/>
        </p:nvSpPr>
        <p:spPr>
          <a:xfrm rot="16200000">
            <a:off x="2912097" y="4733022"/>
            <a:ext cx="2882364" cy="731520"/>
          </a:xfrm>
          <a:prstGeom prst="curvedUpArrow">
            <a:avLst/>
          </a:prstGeom>
          <a:solidFill>
            <a:srgbClr val="FFC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black"/>
              </a:solidFill>
              <a:latin typeface="Calibri"/>
            </a:endParaRPr>
          </a:p>
        </p:txBody>
      </p:sp>
      <p:sp>
        <p:nvSpPr>
          <p:cNvPr id="28" name="Curved Up Arrow 27"/>
          <p:cNvSpPr/>
          <p:nvPr/>
        </p:nvSpPr>
        <p:spPr>
          <a:xfrm rot="16200000" flipH="1">
            <a:off x="3977273" y="4524094"/>
            <a:ext cx="369332" cy="365761"/>
          </a:xfrm>
          <a:prstGeom prst="curvedUpArrow">
            <a:avLst/>
          </a:prstGeom>
          <a:solidFill>
            <a:srgbClr val="FFC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black"/>
              </a:solidFill>
              <a:latin typeface="Calibri"/>
            </a:endParaRPr>
          </a:p>
        </p:txBody>
      </p:sp>
      <p:sp>
        <p:nvSpPr>
          <p:cNvPr id="29" name="Curved Up Arrow 28"/>
          <p:cNvSpPr/>
          <p:nvPr/>
        </p:nvSpPr>
        <p:spPr>
          <a:xfrm rot="16200000">
            <a:off x="2159922" y="3052157"/>
            <a:ext cx="4397434" cy="731520"/>
          </a:xfrm>
          <a:prstGeom prst="curvedUpArrow">
            <a:avLst/>
          </a:prstGeom>
          <a:solidFill>
            <a:srgbClr val="FFC000"/>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black"/>
              </a:solidFill>
              <a:latin typeface="Calibri"/>
            </a:endParaRPr>
          </a:p>
        </p:txBody>
      </p:sp>
      <p:sp>
        <p:nvSpPr>
          <p:cNvPr id="30" name="TextBox 29"/>
          <p:cNvSpPr txBox="1"/>
          <p:nvPr/>
        </p:nvSpPr>
        <p:spPr>
          <a:xfrm>
            <a:off x="181065" y="1174899"/>
            <a:ext cx="1313180" cy="369332"/>
          </a:xfrm>
          <a:prstGeom prst="rect">
            <a:avLst/>
          </a:prstGeom>
          <a:noFill/>
        </p:spPr>
        <p:txBody>
          <a:bodyPr wrap="none" rtlCol="0">
            <a:spAutoFit/>
          </a:bodyPr>
          <a:lstStyle/>
          <a:p>
            <a:pPr defTabSz="914400"/>
            <a:r>
              <a:rPr lang="en-US" dirty="0" smtClean="0">
                <a:solidFill>
                  <a:prstClr val="black"/>
                </a:solidFill>
                <a:latin typeface="Calibri"/>
              </a:rPr>
              <a:t>FFFF_0100h</a:t>
            </a:r>
            <a:endParaRPr lang="en-US" dirty="0">
              <a:solidFill>
                <a:prstClr val="black"/>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45</a:t>
            </a:fld>
            <a:endParaRPr lang="en-US">
              <a:solidFill>
                <a:prstClr val="black">
                  <a:tint val="75000"/>
                </a:prstClr>
              </a:solidFill>
              <a:latin typeface="Calibri"/>
            </a:endParaRPr>
          </a:p>
        </p:txBody>
      </p:sp>
    </p:spTree>
    <p:extLst>
      <p:ext uri="{BB962C8B-B14F-4D97-AF65-F5344CB8AC3E}">
        <p14:creationId xmlns:p14="http://schemas.microsoft.com/office/powerpoint/2010/main" val="4109676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smtClean="0">
                <a:latin typeface="Arial" pitchFamily="34" charset="0"/>
                <a:cs typeface="Arial" pitchFamily="34" charset="0"/>
              </a:rPr>
              <a:t>BIOS Reset Vector Analysis: Short Cut 1</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4495800" y="1211332"/>
            <a:ext cx="4419600" cy="5522843"/>
          </a:xfrm>
        </p:spPr>
        <p:txBody>
          <a:bodyPr>
            <a:noAutofit/>
          </a:bodyPr>
          <a:lstStyle/>
          <a:p>
            <a:r>
              <a:rPr lang="en-US" sz="2000" dirty="0" smtClean="0">
                <a:latin typeface="Arial" pitchFamily="34" charset="0"/>
                <a:cs typeface="Arial" pitchFamily="34" charset="0"/>
              </a:rPr>
              <a:t>You can likely skip a few of the steps and make some assumptions to get to the initialization code faster:</a:t>
            </a:r>
          </a:p>
          <a:p>
            <a:r>
              <a:rPr lang="en-US" sz="2000" dirty="0" smtClean="0">
                <a:latin typeface="Arial" pitchFamily="34" charset="0"/>
                <a:cs typeface="Arial" pitchFamily="34" charset="0"/>
              </a:rPr>
              <a:t>Open your BIOS binary file in IDA same as before</a:t>
            </a:r>
          </a:p>
          <a:p>
            <a:r>
              <a:rPr lang="en-US" sz="2000" dirty="0" smtClean="0">
                <a:latin typeface="Arial" pitchFamily="34" charset="0"/>
                <a:cs typeface="Arial" pitchFamily="34" charset="0"/>
              </a:rPr>
              <a:t>Rebase the program, same as before</a:t>
            </a:r>
          </a:p>
          <a:p>
            <a:r>
              <a:rPr lang="en-US" sz="2000" dirty="0" smtClean="0">
                <a:latin typeface="Arial" pitchFamily="34" charset="0"/>
                <a:cs typeface="Arial" pitchFamily="34" charset="0"/>
              </a:rPr>
              <a:t>Don’t bother analyzing the entry vector JMP, just create a 16-bit segment the exact same as before, except:</a:t>
            </a:r>
          </a:p>
          <a:p>
            <a:pPr lvl="1"/>
            <a:r>
              <a:rPr lang="en-US" sz="1800" dirty="0" smtClean="0">
                <a:latin typeface="Arial" pitchFamily="34" charset="0"/>
                <a:cs typeface="Arial" pitchFamily="34" charset="0"/>
              </a:rPr>
              <a:t>Start Address: </a:t>
            </a:r>
            <a:r>
              <a:rPr lang="en-US" sz="1800" dirty="0" smtClean="0">
                <a:solidFill>
                  <a:srgbClr val="C00000"/>
                </a:solidFill>
                <a:latin typeface="Arial" pitchFamily="34" charset="0"/>
                <a:cs typeface="Arial" pitchFamily="34" charset="0"/>
              </a:rPr>
              <a:t>0xFFFFFFF0</a:t>
            </a:r>
          </a:p>
          <a:p>
            <a:pPr lvl="1"/>
            <a:r>
              <a:rPr lang="en-US" sz="1800" dirty="0" smtClean="0">
                <a:latin typeface="Arial" pitchFamily="34" charset="0"/>
                <a:cs typeface="Arial" pitchFamily="34" charset="0"/>
              </a:rPr>
              <a:t>We can count on IDA being smart enough to interpret this properly even though it makes our segment a little odd</a:t>
            </a: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7169" t="-3996"/>
          <a:stretch/>
        </p:blipFill>
        <p:spPr bwMode="auto">
          <a:xfrm>
            <a:off x="152399" y="1371600"/>
            <a:ext cx="4372803"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228600" y="3048000"/>
            <a:ext cx="2667000" cy="28513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46</a:t>
            </a:fld>
            <a:endParaRPr lang="en-US">
              <a:solidFill>
                <a:prstClr val="black">
                  <a:tint val="75000"/>
                </a:prstClr>
              </a:solidFill>
              <a:latin typeface="Calibri"/>
            </a:endParaRPr>
          </a:p>
        </p:txBody>
      </p:sp>
    </p:spTree>
    <p:extLst>
      <p:ext uri="{BB962C8B-B14F-4D97-AF65-F5344CB8AC3E}">
        <p14:creationId xmlns:p14="http://schemas.microsoft.com/office/powerpoint/2010/main" val="1602911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dirty="0">
                <a:latin typeface="Arial" pitchFamily="34" charset="0"/>
                <a:cs typeface="Arial" pitchFamily="34" charset="0"/>
              </a:rPr>
              <a:t>BIOS </a:t>
            </a:r>
            <a:r>
              <a:rPr lang="en-US" sz="3200" dirty="0" smtClean="0">
                <a:latin typeface="Arial" pitchFamily="34" charset="0"/>
                <a:cs typeface="Arial" pitchFamily="34" charset="0"/>
              </a:rPr>
              <a:t>Reset Vector </a:t>
            </a:r>
            <a:r>
              <a:rPr lang="en-US" sz="3200" dirty="0">
                <a:latin typeface="Arial" pitchFamily="34" charset="0"/>
                <a:cs typeface="Arial" pitchFamily="34" charset="0"/>
              </a:rPr>
              <a:t>Analysis: Short Cut </a:t>
            </a:r>
            <a:r>
              <a:rPr lang="en-US" sz="3200" dirty="0" smtClean="0">
                <a:latin typeface="Arial" pitchFamily="34" charset="0"/>
                <a:cs typeface="Arial" pitchFamily="34" charset="0"/>
              </a:rPr>
              <a:t>2</a:t>
            </a:r>
            <a:endParaRPr lang="en-US" sz="3200" dirty="0">
              <a:latin typeface="Arial" pitchFamily="34" charset="0"/>
              <a:cs typeface="Arial" pitchFamily="34" charset="0"/>
            </a:endParaRPr>
          </a:p>
        </p:txBody>
      </p:sp>
      <p:sp>
        <p:nvSpPr>
          <p:cNvPr id="3" name="Content Placeholder 2"/>
          <p:cNvSpPr>
            <a:spLocks noGrp="1"/>
          </p:cNvSpPr>
          <p:nvPr>
            <p:ph idx="1"/>
          </p:nvPr>
        </p:nvSpPr>
        <p:spPr>
          <a:xfrm>
            <a:off x="5334000" y="1049594"/>
            <a:ext cx="3581400" cy="5684582"/>
          </a:xfrm>
        </p:spPr>
        <p:txBody>
          <a:bodyPr>
            <a:noAutofit/>
          </a:bodyPr>
          <a:lstStyle/>
          <a:p>
            <a:r>
              <a:rPr lang="en-US" sz="2400" dirty="0" smtClean="0">
                <a:latin typeface="Arial" pitchFamily="34" charset="0"/>
                <a:cs typeface="Arial" pitchFamily="34" charset="0"/>
              </a:rPr>
              <a:t>Follow the entry JMP</a:t>
            </a:r>
          </a:p>
          <a:p>
            <a:pPr lvl="1"/>
            <a:r>
              <a:rPr lang="en-US" sz="1800" dirty="0" smtClean="0">
                <a:latin typeface="Arial" pitchFamily="34" charset="0"/>
                <a:cs typeface="Arial" pitchFamily="34" charset="0"/>
              </a:rPr>
              <a:t>Notice that IDA automagically modified our segment so it begins at seg:FE30</a:t>
            </a:r>
          </a:p>
          <a:p>
            <a:r>
              <a:rPr lang="en-US" sz="2000" dirty="0" smtClean="0">
                <a:latin typeface="Arial" pitchFamily="34" charset="0"/>
                <a:cs typeface="Arial" pitchFamily="34" charset="0"/>
              </a:rPr>
              <a:t>Manually touch up the FAR JMP same as before</a:t>
            </a:r>
          </a:p>
          <a:p>
            <a:r>
              <a:rPr lang="en-US" sz="2000" dirty="0" smtClean="0">
                <a:latin typeface="Arial" pitchFamily="34" charset="0"/>
                <a:cs typeface="Arial" pitchFamily="34" charset="0"/>
              </a:rPr>
              <a:t>We could optionally create a 32-bit segment here just to ensure it has a base of 0h </a:t>
            </a:r>
          </a:p>
          <a:p>
            <a:pPr lvl="1"/>
            <a:r>
              <a:rPr lang="en-US" sz="1800" u="sng" dirty="0" smtClean="0">
                <a:latin typeface="Arial" pitchFamily="34" charset="0"/>
                <a:cs typeface="Arial" pitchFamily="34" charset="0"/>
              </a:rPr>
              <a:t>Assume</a:t>
            </a:r>
            <a:r>
              <a:rPr lang="en-US" sz="1800" dirty="0" smtClean="0">
                <a:latin typeface="Arial" pitchFamily="34" charset="0"/>
                <a:cs typeface="Arial" pitchFamily="34" charset="0"/>
              </a:rPr>
              <a:t> a flat memory model</a:t>
            </a:r>
            <a:endParaRPr lang="en-US" sz="1800" dirty="0">
              <a:latin typeface="Arial" pitchFamily="34" charset="0"/>
              <a:cs typeface="Arial" pitchFamily="34" charset="0"/>
            </a:endParaRPr>
          </a:p>
          <a:p>
            <a:r>
              <a:rPr lang="en-US" sz="2000" dirty="0" smtClean="0">
                <a:latin typeface="Arial" pitchFamily="34" charset="0"/>
                <a:cs typeface="Arial" pitchFamily="34" charset="0"/>
              </a:rPr>
              <a:t>Now we can go to the real BIOS initialization code entry, just like before!</a:t>
            </a:r>
          </a:p>
          <a:p>
            <a:r>
              <a:rPr lang="en-US" sz="2000" dirty="0" smtClean="0">
                <a:latin typeface="Arial" pitchFamily="34" charset="0"/>
                <a:cs typeface="Arial" pitchFamily="34" charset="0"/>
              </a:rPr>
              <a:t>This shortcut doesn’t always work </a:t>
            </a:r>
          </a:p>
        </p:txBody>
      </p:sp>
      <p:pic>
        <p:nvPicPr>
          <p:cNvPr id="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61" t="19603" r="5412" b="24029"/>
          <a:stretch/>
        </p:blipFill>
        <p:spPr bwMode="auto">
          <a:xfrm>
            <a:off x="825190" y="4785850"/>
            <a:ext cx="3888164" cy="1767349"/>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888" t="10997" r="26796"/>
          <a:stretch/>
        </p:blipFill>
        <p:spPr bwMode="auto">
          <a:xfrm>
            <a:off x="78658" y="1049593"/>
            <a:ext cx="5142271" cy="344190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Oval 7"/>
          <p:cNvSpPr/>
          <p:nvPr/>
        </p:nvSpPr>
        <p:spPr>
          <a:xfrm>
            <a:off x="2008240" y="4129547"/>
            <a:ext cx="3249560" cy="28513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47</a:t>
            </a:fld>
            <a:endParaRPr lang="en-US">
              <a:solidFill>
                <a:prstClr val="black">
                  <a:tint val="75000"/>
                </a:prstClr>
              </a:solidFill>
              <a:latin typeface="Calibri"/>
            </a:endParaRPr>
          </a:p>
        </p:txBody>
      </p:sp>
    </p:spTree>
    <p:extLst>
      <p:ext uri="{BB962C8B-B14F-4D97-AF65-F5344CB8AC3E}">
        <p14:creationId xmlns:p14="http://schemas.microsoft.com/office/powerpoint/2010/main" val="1940257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Scratch the surface</a:t>
            </a:r>
            <a:endParaRPr lang="en-US" dirty="0"/>
          </a:p>
        </p:txBody>
      </p:sp>
      <p:sp>
        <p:nvSpPr>
          <p:cNvPr id="3" name="Content Placeholder 2"/>
          <p:cNvSpPr>
            <a:spLocks noGrp="1"/>
          </p:cNvSpPr>
          <p:nvPr>
            <p:ph idx="1"/>
          </p:nvPr>
        </p:nvSpPr>
        <p:spPr/>
        <p:txBody>
          <a:bodyPr/>
          <a:lstStyle/>
          <a:p>
            <a:r>
              <a:rPr lang="en-US" dirty="0" smtClean="0"/>
              <a:t>Repeat the process we just did for the E6400 BIOS on each of your BIOS dumps</a:t>
            </a:r>
          </a:p>
          <a:p>
            <a:r>
              <a:rPr lang="en-US" dirty="0" smtClean="0"/>
              <a:t>We'll see if there are any where it leads to early confusion</a:t>
            </a:r>
            <a:endParaRPr lang="en-US" dirty="0"/>
          </a:p>
        </p:txBody>
      </p:sp>
      <p:pic>
        <p:nvPicPr>
          <p:cNvPr id="4" name="Picture 3"/>
          <p:cNvPicPr>
            <a:picLocks noChangeAspect="1"/>
          </p:cNvPicPr>
          <p:nvPr/>
        </p:nvPicPr>
        <p:blipFill>
          <a:blip r:embed="rId3"/>
          <a:stretch>
            <a:fillRect/>
          </a:stretch>
        </p:blipFill>
        <p:spPr>
          <a:xfrm>
            <a:off x="3429000" y="4318000"/>
            <a:ext cx="2540000" cy="25400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48</a:t>
            </a:fld>
            <a:endParaRPr lang="en-US">
              <a:solidFill>
                <a:prstClr val="black">
                  <a:tint val="75000"/>
                </a:prstClr>
              </a:solidFill>
              <a:latin typeface="Calibri"/>
            </a:endParaRPr>
          </a:p>
        </p:txBody>
      </p:sp>
    </p:spTree>
    <p:extLst>
      <p:ext uri="{BB962C8B-B14F-4D97-AF65-F5344CB8AC3E}">
        <p14:creationId xmlns:p14="http://schemas.microsoft.com/office/powerpoint/2010/main" val="96408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64532"/>
            <a:ext cx="5884737" cy="1066800"/>
          </a:xfrm>
        </p:spPr>
        <p:txBody>
          <a:bodyPr>
            <a:normAutofit/>
          </a:bodyPr>
          <a:lstStyle/>
          <a:p>
            <a:r>
              <a:rPr lang="en-US" sz="3600" dirty="0">
                <a:latin typeface="Arial" pitchFamily="34" charset="0"/>
                <a:cs typeface="Arial" pitchFamily="34" charset="0"/>
              </a:rPr>
              <a:t>Processor State After Reset</a:t>
            </a:r>
            <a:endParaRPr lang="en-US" sz="3600" dirty="0" smtClean="0">
              <a:latin typeface="Arial" pitchFamily="34" charset="0"/>
              <a:cs typeface="Arial" pitchFamily="34" charset="0"/>
            </a:endParaRPr>
          </a:p>
        </p:txBody>
      </p:sp>
      <p:sp>
        <p:nvSpPr>
          <p:cNvPr id="3" name="Content Placeholder 2"/>
          <p:cNvSpPr>
            <a:spLocks noGrp="1"/>
          </p:cNvSpPr>
          <p:nvPr>
            <p:ph idx="1"/>
          </p:nvPr>
        </p:nvSpPr>
        <p:spPr>
          <a:xfrm>
            <a:off x="3200400" y="1295400"/>
            <a:ext cx="5486400" cy="5410200"/>
          </a:xfrm>
        </p:spPr>
        <p:txBody>
          <a:bodyPr>
            <a:normAutofit fontScale="85000" lnSpcReduction="20000"/>
          </a:bodyPr>
          <a:lstStyle/>
          <a:p>
            <a:r>
              <a:rPr lang="en-US" sz="2400" dirty="0" smtClean="0">
                <a:latin typeface="Arial" pitchFamily="34" charset="0"/>
                <a:cs typeface="Arial" pitchFamily="34" charset="0"/>
              </a:rPr>
              <a:t>EAX, EBX, ECX, EBP, ESI, EDI, ESP are all reset to 0</a:t>
            </a:r>
          </a:p>
          <a:p>
            <a:r>
              <a:rPr lang="en-US" sz="2400" dirty="0" smtClean="0">
                <a:latin typeface="Arial" pitchFamily="34" charset="0"/>
                <a:cs typeface="Arial" pitchFamily="34" charset="0"/>
              </a:rPr>
              <a:t>EDX contains the CPU stepping identification </a:t>
            </a:r>
            <a:r>
              <a:rPr lang="en-US" sz="2400" dirty="0">
                <a:latin typeface="Arial" pitchFamily="34" charset="0"/>
                <a:cs typeface="Arial" pitchFamily="34" charset="0"/>
              </a:rPr>
              <a:t>information </a:t>
            </a:r>
            <a:endParaRPr lang="en-US" sz="2400" dirty="0" smtClean="0">
              <a:latin typeface="Arial" pitchFamily="34" charset="0"/>
              <a:cs typeface="Arial" pitchFamily="34" charset="0"/>
            </a:endParaRPr>
          </a:p>
          <a:p>
            <a:pPr lvl="1"/>
            <a:r>
              <a:rPr lang="en-US" sz="2000" dirty="0" smtClean="0">
                <a:latin typeface="Arial" pitchFamily="34" charset="0"/>
                <a:cs typeface="Arial" pitchFamily="34" charset="0"/>
              </a:rPr>
              <a:t>Same info returned in EAX when CPUID is called with EAX initialized to ‘1’</a:t>
            </a:r>
          </a:p>
          <a:p>
            <a:pPr lvl="1"/>
            <a:r>
              <a:rPr lang="en-US" sz="2000" dirty="0" smtClean="0">
                <a:latin typeface="Arial" pitchFamily="34" charset="0"/>
                <a:cs typeface="Arial" pitchFamily="34" charset="0"/>
              </a:rPr>
              <a:t>*This will vary of course, the value in the table to the left corresponds to the Core2Duo inside the E6400</a:t>
            </a:r>
          </a:p>
          <a:p>
            <a:r>
              <a:rPr lang="en-US" sz="2400" dirty="0" smtClean="0">
                <a:latin typeface="Arial" pitchFamily="34" charset="0"/>
                <a:cs typeface="Arial" pitchFamily="34" charset="0"/>
              </a:rPr>
              <a:t>The base registers are 0 with the exception of CS which is initialized with F000</a:t>
            </a:r>
          </a:p>
          <a:p>
            <a:r>
              <a:rPr lang="en-US" sz="2400" dirty="0" smtClean="0">
                <a:latin typeface="Arial" pitchFamily="34" charset="0"/>
                <a:cs typeface="Arial" pitchFamily="34" charset="0"/>
              </a:rPr>
              <a:t>EIP (or IP since it’s 16-bit mode) is initialized with (0000)FFF0</a:t>
            </a:r>
          </a:p>
          <a:p>
            <a:pPr lvl="1"/>
            <a:r>
              <a:rPr lang="en-US" sz="2000" dirty="0" smtClean="0">
                <a:latin typeface="Arial" pitchFamily="34" charset="0"/>
                <a:cs typeface="Arial" pitchFamily="34" charset="0"/>
              </a:rPr>
              <a:t>CS:IP = F:FFF0h</a:t>
            </a:r>
          </a:p>
          <a:p>
            <a:r>
              <a:rPr lang="en-US" sz="2400" dirty="0" smtClean="0">
                <a:latin typeface="Arial" pitchFamily="34" charset="0"/>
                <a:cs typeface="Arial" pitchFamily="34" charset="0"/>
              </a:rPr>
              <a:t>EFLAGS is 00000002h</a:t>
            </a:r>
          </a:p>
          <a:p>
            <a:pPr lvl="1"/>
            <a:r>
              <a:rPr lang="en-US" sz="2000" dirty="0" smtClean="0">
                <a:latin typeface="Arial" pitchFamily="34" charset="0"/>
                <a:cs typeface="Arial" pitchFamily="34" charset="0"/>
              </a:rPr>
              <a:t>Only hard-coded bit 1 is asserted</a:t>
            </a:r>
          </a:p>
          <a:p>
            <a:pPr lvl="1"/>
            <a:r>
              <a:rPr lang="en-US" sz="2000" dirty="0" smtClean="0">
                <a:latin typeface="Arial" pitchFamily="34" charset="0"/>
                <a:cs typeface="Arial" pitchFamily="34" charset="0"/>
              </a:rPr>
              <a:t>If I were sitting at a breakpoint at the entry vector, then bit 16 (resume flag) would be asserted indicating that debug exceptions (#DB) are disabled.</a:t>
            </a:r>
          </a:p>
        </p:txBody>
      </p:sp>
      <p:graphicFrame>
        <p:nvGraphicFramePr>
          <p:cNvPr id="4" name="Table 3"/>
          <p:cNvGraphicFramePr>
            <a:graphicFrameLocks noGrp="1" noChangeAspect="1"/>
          </p:cNvGraphicFramePr>
          <p:nvPr>
            <p:extLst>
              <p:ext uri="{D42A27DB-BD31-4B8C-83A1-F6EECF244321}">
                <p14:modId xmlns:p14="http://schemas.microsoft.com/office/powerpoint/2010/main" val="1463363613"/>
              </p:ext>
            </p:extLst>
          </p:nvPr>
        </p:nvGraphicFramePr>
        <p:xfrm>
          <a:off x="304800" y="685800"/>
          <a:ext cx="2506884" cy="5802648"/>
        </p:xfrm>
        <a:graphic>
          <a:graphicData uri="http://schemas.openxmlformats.org/drawingml/2006/table">
            <a:tbl>
              <a:tblPr firstRow="1" bandRow="1">
                <a:tableStyleId>{F5AB1C69-6EDB-4FF4-983F-18BD219EF322}</a:tableStyleId>
              </a:tblPr>
              <a:tblGrid>
                <a:gridCol w="1066795"/>
                <a:gridCol w="1440089"/>
              </a:tblGrid>
              <a:tr h="232965">
                <a:tc>
                  <a:txBody>
                    <a:bodyPr/>
                    <a:lstStyle/>
                    <a:p>
                      <a:r>
                        <a:rPr lang="en-US" dirty="0" smtClean="0"/>
                        <a:t>Name</a:t>
                      </a:r>
                      <a:endParaRPr lang="en-US" dirty="0"/>
                    </a:p>
                  </a:txBody>
                  <a:tcPr/>
                </a:tc>
                <a:tc>
                  <a:txBody>
                    <a:bodyPr/>
                    <a:lstStyle/>
                    <a:p>
                      <a:r>
                        <a:rPr lang="en-US" dirty="0" smtClean="0"/>
                        <a:t>Value</a:t>
                      </a:r>
                      <a:endParaRPr lang="en-US" dirty="0"/>
                    </a:p>
                  </a:txBody>
                  <a:tcPr/>
                </a:tc>
              </a:tr>
              <a:tr h="232965">
                <a:tc>
                  <a:txBody>
                    <a:bodyPr/>
                    <a:lstStyle/>
                    <a:p>
                      <a:r>
                        <a:rPr lang="en-US" sz="1600" b="1" dirty="0" smtClean="0">
                          <a:latin typeface="Courier New" panose="02070309020205020404" pitchFamily="49" charset="0"/>
                          <a:cs typeface="Courier New" panose="02070309020205020404" pitchFamily="49" charset="0"/>
                        </a:rPr>
                        <a:t>EAX</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00000000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EBX</a:t>
                      </a:r>
                      <a:endParaRPr lang="en-US" sz="1600" b="1"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Courier New" panose="02070309020205020404" pitchFamily="49" charset="0"/>
                          <a:cs typeface="Courier New" panose="02070309020205020404" pitchFamily="49" charset="0"/>
                        </a:rPr>
                        <a:t>00000000</a:t>
                      </a:r>
                    </a:p>
                  </a:txBody>
                  <a:tcPr/>
                </a:tc>
              </a:tr>
              <a:tr h="232965">
                <a:tc>
                  <a:txBody>
                    <a:bodyPr/>
                    <a:lstStyle/>
                    <a:p>
                      <a:r>
                        <a:rPr lang="en-US" sz="1600" b="1" dirty="0" smtClean="0">
                          <a:latin typeface="Courier New" panose="02070309020205020404" pitchFamily="49" charset="0"/>
                          <a:cs typeface="Courier New" panose="02070309020205020404" pitchFamily="49" charset="0"/>
                        </a:rPr>
                        <a:t>ECX</a:t>
                      </a:r>
                      <a:endParaRPr lang="en-US" sz="1600" b="1"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latin typeface="Courier New" panose="02070309020205020404" pitchFamily="49" charset="0"/>
                          <a:cs typeface="Courier New" panose="02070309020205020404" pitchFamily="49" charset="0"/>
                        </a:rPr>
                        <a:t>00000000</a:t>
                      </a:r>
                    </a:p>
                  </a:txBody>
                  <a:tcPr/>
                </a:tc>
              </a:tr>
              <a:tr h="232965">
                <a:tc>
                  <a:txBody>
                    <a:bodyPr/>
                    <a:lstStyle/>
                    <a:p>
                      <a:r>
                        <a:rPr lang="en-US" sz="1600" b="1" dirty="0" smtClean="0">
                          <a:latin typeface="Courier New" panose="02070309020205020404" pitchFamily="49" charset="0"/>
                          <a:cs typeface="Courier New" panose="02070309020205020404" pitchFamily="49" charset="0"/>
                        </a:rPr>
                        <a:t>EDX</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00010676*</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EBP</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00000000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ESI</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00000000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EDI</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00000000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ESP</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00000000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CS</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F000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DS</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SS</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ES</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FS</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GS</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a:t>
                      </a:r>
                      <a:endParaRPr lang="en-US" sz="1600" b="1" dirty="0">
                        <a:latin typeface="Courier New" panose="02070309020205020404" pitchFamily="49" charset="0"/>
                        <a:cs typeface="Courier New" panose="02070309020205020404" pitchFamily="49" charset="0"/>
                      </a:endParaRPr>
                    </a:p>
                  </a:txBody>
                  <a:tcPr/>
                </a:tc>
              </a:tr>
              <a:tr h="232965">
                <a:tc>
                  <a:txBody>
                    <a:bodyPr/>
                    <a:lstStyle/>
                    <a:p>
                      <a:r>
                        <a:rPr lang="en-US" sz="1600" b="1" dirty="0" smtClean="0">
                          <a:latin typeface="Courier New" panose="02070309020205020404" pitchFamily="49" charset="0"/>
                          <a:cs typeface="Courier New" panose="02070309020205020404" pitchFamily="49" charset="0"/>
                        </a:rPr>
                        <a:t>EIP</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0000FFF0</a:t>
                      </a:r>
                      <a:endParaRPr lang="en-US" sz="1600" b="1" dirty="0">
                        <a:latin typeface="Courier New" panose="02070309020205020404" pitchFamily="49" charset="0"/>
                        <a:cs typeface="Courier New" panose="02070309020205020404" pitchFamily="49" charset="0"/>
                      </a:endParaRPr>
                    </a:p>
                  </a:txBody>
                  <a:tcPr/>
                </a:tc>
              </a:tr>
              <a:tr h="407688">
                <a:tc>
                  <a:txBody>
                    <a:bodyPr/>
                    <a:lstStyle/>
                    <a:p>
                      <a:r>
                        <a:rPr lang="en-US" sz="1600" b="1" dirty="0" smtClean="0">
                          <a:latin typeface="Courier New" panose="02070309020205020404" pitchFamily="49" charset="0"/>
                          <a:cs typeface="Courier New" panose="02070309020205020404" pitchFamily="49" charset="0"/>
                        </a:rPr>
                        <a:t>EFLAGS</a:t>
                      </a:r>
                      <a:endParaRPr lang="en-US" sz="1600" b="1" dirty="0">
                        <a:latin typeface="Courier New" panose="02070309020205020404" pitchFamily="49" charset="0"/>
                        <a:cs typeface="Courier New" panose="02070309020205020404" pitchFamily="49" charset="0"/>
                      </a:endParaRPr>
                    </a:p>
                  </a:txBody>
                  <a:tcPr/>
                </a:tc>
                <a:tc>
                  <a:txBody>
                    <a:bodyPr/>
                    <a:lstStyle/>
                    <a:p>
                      <a:r>
                        <a:rPr lang="en-US" sz="1600" b="1" dirty="0" smtClean="0">
                          <a:latin typeface="Courier New" panose="02070309020205020404" pitchFamily="49" charset="0"/>
                          <a:cs typeface="Courier New" panose="02070309020205020404" pitchFamily="49" charset="0"/>
                        </a:rPr>
                        <a:t>00000002</a:t>
                      </a:r>
                      <a:endParaRPr lang="en-US" sz="1600" b="1" dirty="0">
                        <a:latin typeface="Courier New" panose="02070309020205020404" pitchFamily="49" charset="0"/>
                        <a:cs typeface="Courier New" panose="02070309020205020404" pitchFamily="49" charset="0"/>
                      </a:endParaRPr>
                    </a:p>
                  </a:txBody>
                  <a:tcPr/>
                </a:tc>
              </a:tr>
            </a:tbl>
          </a:graphicData>
        </a:graphic>
      </p:graphicFrame>
      <p:sp>
        <p:nvSpPr>
          <p:cNvPr id="5" name="TextBox 4"/>
          <p:cNvSpPr txBox="1"/>
          <p:nvPr/>
        </p:nvSpPr>
        <p:spPr>
          <a:xfrm>
            <a:off x="304800" y="228600"/>
            <a:ext cx="2520626" cy="369332"/>
          </a:xfrm>
          <a:prstGeom prst="rect">
            <a:avLst/>
          </a:prstGeom>
          <a:noFill/>
        </p:spPr>
        <p:txBody>
          <a:bodyPr wrap="none" rtlCol="0">
            <a:spAutoFit/>
          </a:bodyPr>
          <a:lstStyle/>
          <a:p>
            <a:pPr defTabSz="914400"/>
            <a:r>
              <a:rPr lang="en-US" dirty="0" smtClean="0">
                <a:solidFill>
                  <a:prstClr val="black"/>
                </a:solidFill>
                <a:latin typeface="Calibri"/>
              </a:rPr>
              <a:t>E6400 Registers at </a:t>
            </a:r>
            <a:r>
              <a:rPr lang="en-US" dirty="0">
                <a:solidFill>
                  <a:prstClr val="black"/>
                </a:solidFill>
                <a:latin typeface="Calibri"/>
              </a:rPr>
              <a:t>Reset </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5</a:t>
            </a:fld>
            <a:endParaRPr lang="en-US">
              <a:solidFill>
                <a:prstClr val="black">
                  <a:tint val="75000"/>
                </a:prstClr>
              </a:solidFill>
              <a:latin typeface="Calibri"/>
            </a:endParaRPr>
          </a:p>
        </p:txBody>
      </p:sp>
    </p:spTree>
    <p:extLst>
      <p:ext uri="{BB962C8B-B14F-4D97-AF65-F5344CB8AC3E}">
        <p14:creationId xmlns:p14="http://schemas.microsoft.com/office/powerpoint/2010/main" val="92978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61165"/>
            <a:ext cx="8229600" cy="3644435"/>
          </a:xfrm>
        </p:spPr>
        <p:txBody>
          <a:bodyPr>
            <a:normAutofit/>
          </a:bodyPr>
          <a:lstStyle/>
          <a:p>
            <a:r>
              <a:rPr lang="en-US" sz="2400" dirty="0">
                <a:latin typeface="Arial" pitchFamily="34" charset="0"/>
                <a:cs typeface="Arial" pitchFamily="34" charset="0"/>
              </a:rPr>
              <a:t>Control registers CR2, CR3, and CR4 are all 0 </a:t>
            </a:r>
          </a:p>
          <a:p>
            <a:r>
              <a:rPr lang="en-US" sz="2400" dirty="0">
                <a:latin typeface="Arial" pitchFamily="34" charset="0"/>
                <a:cs typeface="Arial" pitchFamily="34" charset="0"/>
              </a:rPr>
              <a:t>CR0 is 6000_0010h (likely since Pentium)</a:t>
            </a:r>
          </a:p>
          <a:p>
            <a:r>
              <a:rPr lang="en-US" sz="2400" dirty="0">
                <a:latin typeface="Arial" pitchFamily="34" charset="0"/>
                <a:cs typeface="Arial" pitchFamily="34" charset="0"/>
              </a:rPr>
              <a:t>Paging (bit 31) is disabled</a:t>
            </a:r>
          </a:p>
          <a:p>
            <a:pPr lvl="1"/>
            <a:r>
              <a:rPr lang="en-US" sz="2000" dirty="0">
                <a:latin typeface="Arial" pitchFamily="34" charset="0"/>
                <a:cs typeface="Arial" pitchFamily="34" charset="0"/>
              </a:rPr>
              <a:t>All linear addresses are treated as physical addresses</a:t>
            </a:r>
          </a:p>
          <a:p>
            <a:r>
              <a:rPr lang="en-US" sz="2400" dirty="0" smtClean="0">
                <a:latin typeface="Arial" pitchFamily="34" charset="0"/>
                <a:cs typeface="Arial" pitchFamily="34" charset="0"/>
              </a:rPr>
              <a:t>Protection Enable (bit 0) is </a:t>
            </a:r>
            <a:r>
              <a:rPr lang="en-US" sz="2400" dirty="0" smtClean="0">
                <a:solidFill>
                  <a:srgbClr val="FF0000"/>
                </a:solidFill>
                <a:latin typeface="Arial" pitchFamily="34" charset="0"/>
                <a:cs typeface="Arial" pitchFamily="34" charset="0"/>
              </a:rPr>
              <a:t>0</a:t>
            </a:r>
          </a:p>
          <a:p>
            <a:pPr lvl="1"/>
            <a:r>
              <a:rPr lang="en-US" sz="2000" i="1" dirty="0" smtClean="0">
                <a:latin typeface="Arial" pitchFamily="34" charset="0"/>
                <a:cs typeface="Arial" pitchFamily="34" charset="0"/>
              </a:rPr>
              <a:t>0 indicates that we are in Real Mode</a:t>
            </a:r>
          </a:p>
          <a:p>
            <a:pPr lvl="1"/>
            <a:r>
              <a:rPr lang="en-US" sz="2000" dirty="0" smtClean="0">
                <a:latin typeface="Arial" pitchFamily="34" charset="0"/>
                <a:cs typeface="Arial" pitchFamily="34" charset="0"/>
              </a:rPr>
              <a:t>1 indicates we are in Protected Mode</a:t>
            </a:r>
          </a:p>
          <a:p>
            <a:r>
              <a:rPr lang="en-US" sz="2400" dirty="0" smtClean="0">
                <a:latin typeface="Arial" pitchFamily="34" charset="0"/>
                <a:cs typeface="Arial" pitchFamily="34" charset="0"/>
              </a:rPr>
              <a:t>All the other bits are 0</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75675" r="3413"/>
          <a:stretch/>
        </p:blipFill>
        <p:spPr bwMode="auto">
          <a:xfrm>
            <a:off x="228600" y="1143000"/>
            <a:ext cx="8721475" cy="1841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992151" y="1489652"/>
            <a:ext cx="218011" cy="898466"/>
          </a:xfrm>
          <a:prstGeom prst="rect">
            <a:avLst/>
          </a:prstGeom>
          <a:solidFill>
            <a:srgbClr val="FF0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9" name="TextBox 8"/>
          <p:cNvSpPr txBox="1"/>
          <p:nvPr/>
        </p:nvSpPr>
        <p:spPr>
          <a:xfrm>
            <a:off x="4800600" y="2406134"/>
            <a:ext cx="3429000" cy="369332"/>
          </a:xfrm>
          <a:prstGeom prst="rect">
            <a:avLst/>
          </a:prstGeom>
          <a:noFill/>
        </p:spPr>
        <p:txBody>
          <a:bodyPr wrap="square" rtlCol="0">
            <a:spAutoFit/>
          </a:bodyPr>
          <a:lstStyle/>
          <a:p>
            <a:pPr defTabSz="914400"/>
            <a:r>
              <a:rPr lang="en-US" dirty="0" smtClean="0">
                <a:solidFill>
                  <a:prstClr val="black"/>
                </a:solidFill>
                <a:latin typeface="Calibri"/>
              </a:rPr>
              <a:t>Most notable bits are high-lighted</a:t>
            </a:r>
            <a:endParaRPr lang="en-US" dirty="0">
              <a:solidFill>
                <a:prstClr val="black"/>
              </a:solidFill>
              <a:latin typeface="Calibri"/>
            </a:endParaRPr>
          </a:p>
        </p:txBody>
      </p:sp>
      <p:pic>
        <p:nvPicPr>
          <p:cNvPr id="4" name="Picture 3"/>
          <p:cNvPicPr>
            <a:picLocks noChangeAspect="1"/>
          </p:cNvPicPr>
          <p:nvPr/>
        </p:nvPicPr>
        <p:blipFill>
          <a:blip r:embed="rId4"/>
          <a:stretch>
            <a:fillRect/>
          </a:stretch>
        </p:blipFill>
        <p:spPr>
          <a:xfrm>
            <a:off x="5738983" y="4857750"/>
            <a:ext cx="1587500" cy="13335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6</a:t>
            </a:fld>
            <a:endParaRPr lang="en-US">
              <a:solidFill>
                <a:prstClr val="black">
                  <a:tint val="75000"/>
                </a:prstClr>
              </a:solidFill>
              <a:latin typeface="Calibri"/>
            </a:endParaRPr>
          </a:p>
        </p:txBody>
      </p:sp>
      <p:sp>
        <p:nvSpPr>
          <p:cNvPr id="10" name="Title 1"/>
          <p:cNvSpPr>
            <a:spLocks noGrp="1"/>
          </p:cNvSpPr>
          <p:nvPr>
            <p:ph type="title"/>
          </p:nvPr>
        </p:nvSpPr>
        <p:spPr>
          <a:xfrm>
            <a:off x="474537" y="65926"/>
            <a:ext cx="8229600" cy="1066800"/>
          </a:xfrm>
        </p:spPr>
        <p:txBody>
          <a:bodyPr>
            <a:normAutofit fontScale="90000"/>
          </a:bodyPr>
          <a:lstStyle/>
          <a:p>
            <a:r>
              <a:rPr lang="en-US" sz="3200" dirty="0">
                <a:latin typeface="Arial" pitchFamily="34" charset="0"/>
                <a:cs typeface="Arial" pitchFamily="34" charset="0"/>
              </a:rPr>
              <a:t>Processor State After Reset: </a:t>
            </a:r>
            <a:r>
              <a:rPr lang="en-US" sz="3200" dirty="0" smtClean="0">
                <a:latin typeface="Arial" pitchFamily="34" charset="0"/>
                <a:cs typeface="Arial" pitchFamily="34" charset="0"/>
              </a:rPr>
              <a:t/>
            </a:r>
            <a:br>
              <a:rPr lang="en-US" sz="3200" dirty="0" smtClean="0">
                <a:latin typeface="Arial" pitchFamily="34" charset="0"/>
                <a:cs typeface="Arial" pitchFamily="34" charset="0"/>
              </a:rPr>
            </a:br>
            <a:r>
              <a:rPr lang="en-US" sz="3200" dirty="0" smtClean="0">
                <a:latin typeface="Arial" pitchFamily="34" charset="0"/>
                <a:cs typeface="Arial" pitchFamily="34" charset="0"/>
              </a:rPr>
              <a:t>Control Registers (CRs)</a:t>
            </a:r>
          </a:p>
        </p:txBody>
      </p:sp>
    </p:spTree>
    <p:extLst>
      <p:ext uri="{BB962C8B-B14F-4D97-AF65-F5344CB8AC3E}">
        <p14:creationId xmlns:p14="http://schemas.microsoft.com/office/powerpoint/2010/main" val="8404865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Straight Connector 42"/>
          <p:cNvCxnSpPr/>
          <p:nvPr/>
        </p:nvCxnSpPr>
        <p:spPr>
          <a:xfrm flipH="1">
            <a:off x="2993571" y="2654476"/>
            <a:ext cx="3243198" cy="1788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2993571" y="2654476"/>
            <a:ext cx="4081397" cy="28322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87484" y="183970"/>
            <a:ext cx="8229600" cy="944562"/>
          </a:xfrm>
        </p:spPr>
        <p:txBody>
          <a:bodyPr>
            <a:normAutofit/>
          </a:bodyPr>
          <a:lstStyle/>
          <a:p>
            <a:r>
              <a:rPr lang="en-US" sz="3600" dirty="0" smtClean="0">
                <a:latin typeface="Arial" pitchFamily="34" charset="0"/>
                <a:cs typeface="Arial" pitchFamily="34" charset="0"/>
              </a:rPr>
              <a:t>Reset Vector</a:t>
            </a:r>
            <a:endParaRPr lang="en-US" sz="3600" dirty="0">
              <a:latin typeface="Arial" pitchFamily="34" charset="0"/>
              <a:cs typeface="Arial" pitchFamily="34" charset="0"/>
            </a:endParaRPr>
          </a:p>
        </p:txBody>
      </p:sp>
      <p:sp>
        <p:nvSpPr>
          <p:cNvPr id="25" name="Rectangle 24"/>
          <p:cNvSpPr/>
          <p:nvPr/>
        </p:nvSpPr>
        <p:spPr>
          <a:xfrm>
            <a:off x="2153175" y="4419797"/>
            <a:ext cx="838200" cy="10639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pic>
        <p:nvPicPr>
          <p:cNvPr id="26" name="Picture 6" descr="C:\Projects\SMAC\Slides\NSC\pics\Q35 Chipset Plain Stripped Minim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482" y="1143000"/>
            <a:ext cx="2234298" cy="47434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3102"/>
          <a:stretch/>
        </p:blipFill>
        <p:spPr bwMode="auto">
          <a:xfrm>
            <a:off x="1516130" y="1264738"/>
            <a:ext cx="5570413" cy="769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7" name="Straight Connector 26"/>
          <p:cNvCxnSpPr/>
          <p:nvPr/>
        </p:nvCxnSpPr>
        <p:spPr>
          <a:xfrm>
            <a:off x="1484851" y="4973481"/>
            <a:ext cx="6672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45192" y="2654476"/>
            <a:ext cx="1540935" cy="338554"/>
          </a:xfrm>
          <a:prstGeom prst="rect">
            <a:avLst/>
          </a:prstGeom>
          <a:noFill/>
        </p:spPr>
        <p:txBody>
          <a:bodyPr wrap="none" rtlCol="0">
            <a:spAutoFit/>
          </a:bodyPr>
          <a:lstStyle/>
          <a:p>
            <a:pPr defTabSz="914400">
              <a:spcAft>
                <a:spcPts val="600"/>
              </a:spcAft>
            </a:pPr>
            <a:r>
              <a:rPr lang="en-US" sz="1600" dirty="0" smtClean="0">
                <a:solidFill>
                  <a:prstClr val="black"/>
                </a:solidFill>
                <a:latin typeface="Calibri"/>
                <a:ea typeface="Verdana" pitchFamily="34" charset="0"/>
                <a:cs typeface="Verdana" pitchFamily="34" charset="0"/>
              </a:rPr>
              <a:t>System Memory</a:t>
            </a:r>
            <a:endParaRPr lang="en-US" sz="1600" dirty="0">
              <a:solidFill>
                <a:prstClr val="black"/>
              </a:solidFill>
              <a:latin typeface="Calibri"/>
              <a:ea typeface="Verdana" pitchFamily="34" charset="0"/>
              <a:cs typeface="Verdana" pitchFamily="34" charset="0"/>
            </a:endParaRPr>
          </a:p>
        </p:txBody>
      </p:sp>
      <p:sp>
        <p:nvSpPr>
          <p:cNvPr id="30" name="Rectangle 29"/>
          <p:cNvSpPr/>
          <p:nvPr/>
        </p:nvSpPr>
        <p:spPr>
          <a:xfrm>
            <a:off x="1981200" y="4550274"/>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31" name="TextBox 30"/>
          <p:cNvSpPr txBox="1"/>
          <p:nvPr/>
        </p:nvSpPr>
        <p:spPr>
          <a:xfrm>
            <a:off x="2030897" y="5485062"/>
            <a:ext cx="1148071" cy="276999"/>
          </a:xfrm>
          <a:prstGeom prst="rect">
            <a:avLst/>
          </a:prstGeom>
          <a:noFill/>
        </p:spPr>
        <p:txBody>
          <a:bodyPr wrap="none" rtlCol="0">
            <a:spAutoFit/>
          </a:bodyPr>
          <a:lstStyle/>
          <a:p>
            <a:pPr algn="ctr" defTabSz="914400">
              <a:spcAft>
                <a:spcPts val="600"/>
              </a:spcAft>
            </a:pPr>
            <a:r>
              <a:rPr lang="en-US" sz="1200" dirty="0" smtClean="0">
                <a:solidFill>
                  <a:prstClr val="black"/>
                </a:solidFill>
                <a:latin typeface="Calibri"/>
                <a:ea typeface="Verdana" pitchFamily="34" charset="0"/>
                <a:cs typeface="Verdana" pitchFamily="34" charset="0"/>
              </a:rPr>
              <a:t>BIOS Flash Chip</a:t>
            </a:r>
            <a:endParaRPr lang="en-US" sz="1200" dirty="0">
              <a:solidFill>
                <a:prstClr val="black"/>
              </a:solidFill>
              <a:latin typeface="Calibri"/>
              <a:ea typeface="Verdana" pitchFamily="34" charset="0"/>
              <a:cs typeface="Verdana" pitchFamily="34" charset="0"/>
            </a:endParaRPr>
          </a:p>
        </p:txBody>
      </p:sp>
      <p:sp>
        <p:nvSpPr>
          <p:cNvPr id="32" name="TextBox 31"/>
          <p:cNvSpPr txBox="1"/>
          <p:nvPr/>
        </p:nvSpPr>
        <p:spPr>
          <a:xfrm>
            <a:off x="1954065" y="1824485"/>
            <a:ext cx="284052" cy="307777"/>
          </a:xfrm>
          <a:prstGeom prst="rect">
            <a:avLst/>
          </a:prstGeom>
          <a:noFill/>
        </p:spPr>
        <p:txBody>
          <a:bodyPr wrap="none" rtlCol="0">
            <a:spAutoFit/>
          </a:bodyPr>
          <a:lstStyle/>
          <a:p>
            <a:pPr defTabSz="914400">
              <a:spcAft>
                <a:spcPts val="600"/>
              </a:spcAft>
            </a:pPr>
            <a:r>
              <a:rPr lang="en-US" sz="1400" b="1" dirty="0" smtClean="0">
                <a:solidFill>
                  <a:prstClr val="black"/>
                </a:solidFill>
                <a:latin typeface="Calibri"/>
                <a:ea typeface="Verdana" pitchFamily="34" charset="0"/>
                <a:cs typeface="Verdana" pitchFamily="34" charset="0"/>
              </a:rPr>
              <a:t>0</a:t>
            </a:r>
            <a:endParaRPr lang="en-US" sz="1400" b="1" dirty="0">
              <a:solidFill>
                <a:prstClr val="black"/>
              </a:solidFill>
              <a:latin typeface="Calibri"/>
              <a:ea typeface="Verdana" pitchFamily="34" charset="0"/>
              <a:cs typeface="Verdana" pitchFamily="34" charset="0"/>
            </a:endParaRPr>
          </a:p>
        </p:txBody>
      </p:sp>
      <p:sp>
        <p:nvSpPr>
          <p:cNvPr id="33" name="TextBox 32"/>
          <p:cNvSpPr txBox="1"/>
          <p:nvPr/>
        </p:nvSpPr>
        <p:spPr>
          <a:xfrm>
            <a:off x="7091180" y="1824485"/>
            <a:ext cx="580819" cy="307777"/>
          </a:xfrm>
          <a:prstGeom prst="rect">
            <a:avLst/>
          </a:prstGeom>
          <a:noFill/>
        </p:spPr>
        <p:txBody>
          <a:bodyPr wrap="square" rtlCol="0">
            <a:spAutoFit/>
          </a:bodyPr>
          <a:lstStyle/>
          <a:p>
            <a:pPr defTabSz="914400">
              <a:spcAft>
                <a:spcPts val="600"/>
              </a:spcAft>
            </a:pPr>
            <a:r>
              <a:rPr lang="en-US" sz="1400" b="1" dirty="0" smtClean="0">
                <a:solidFill>
                  <a:prstClr val="black"/>
                </a:solidFill>
                <a:latin typeface="Calibri"/>
                <a:ea typeface="Verdana" pitchFamily="34" charset="0"/>
                <a:cs typeface="Verdana" pitchFamily="34" charset="0"/>
              </a:rPr>
              <a:t>4GB</a:t>
            </a:r>
            <a:endParaRPr lang="en-US" sz="1400" b="1" dirty="0">
              <a:solidFill>
                <a:prstClr val="black"/>
              </a:solidFill>
              <a:latin typeface="Calibri"/>
              <a:ea typeface="Verdana" pitchFamily="34" charset="0"/>
              <a:cs typeface="Verdana" pitchFamily="34" charset="0"/>
            </a:endParaRPr>
          </a:p>
        </p:txBody>
      </p:sp>
      <p:sp>
        <p:nvSpPr>
          <p:cNvPr id="34" name="Rectangle 33"/>
          <p:cNvSpPr/>
          <p:nvPr/>
        </p:nvSpPr>
        <p:spPr>
          <a:xfrm>
            <a:off x="370780" y="6596390"/>
            <a:ext cx="4572000" cy="261610"/>
          </a:xfrm>
          <a:prstGeom prst="rect">
            <a:avLst/>
          </a:prstGeom>
        </p:spPr>
        <p:txBody>
          <a:bodyPr>
            <a:spAutoFit/>
          </a:bodyPr>
          <a:lstStyle/>
          <a:p>
            <a:pPr defTabSz="914400"/>
            <a:r>
              <a:rPr lang="en-US" sz="1100" dirty="0">
                <a:solidFill>
                  <a:prstClr val="black"/>
                </a:solidFill>
                <a:latin typeface="Calibri"/>
              </a:rPr>
              <a:t>www.intel.com/.../</a:t>
            </a:r>
            <a:r>
              <a:rPr lang="en-US" sz="1100" b="1" dirty="0">
                <a:solidFill>
                  <a:prstClr val="black"/>
                </a:solidFill>
                <a:latin typeface="Calibri"/>
              </a:rPr>
              <a:t>datasheet</a:t>
            </a:r>
            <a:r>
              <a:rPr lang="en-US" sz="1100" dirty="0">
                <a:solidFill>
                  <a:prstClr val="black"/>
                </a:solidFill>
                <a:latin typeface="Calibri"/>
              </a:rPr>
              <a:t>/</a:t>
            </a:r>
            <a:r>
              <a:rPr lang="en-US" sz="1100" b="1" dirty="0">
                <a:solidFill>
                  <a:prstClr val="black"/>
                </a:solidFill>
                <a:latin typeface="Calibri"/>
              </a:rPr>
              <a:t>io</a:t>
            </a:r>
            <a:r>
              <a:rPr lang="en-US" sz="1100" dirty="0">
                <a:solidFill>
                  <a:prstClr val="black"/>
                </a:solidFill>
                <a:latin typeface="Calibri"/>
              </a:rPr>
              <a:t>-</a:t>
            </a:r>
            <a:r>
              <a:rPr lang="en-US" sz="1100" b="1" dirty="0">
                <a:solidFill>
                  <a:prstClr val="black"/>
                </a:solidFill>
                <a:latin typeface="Calibri"/>
              </a:rPr>
              <a:t>controller</a:t>
            </a:r>
            <a:r>
              <a:rPr lang="en-US" sz="1100" dirty="0">
                <a:solidFill>
                  <a:prstClr val="black"/>
                </a:solidFill>
                <a:latin typeface="Calibri"/>
              </a:rPr>
              <a:t>-</a:t>
            </a:r>
            <a:r>
              <a:rPr lang="en-US" sz="1100" b="1" dirty="0">
                <a:solidFill>
                  <a:prstClr val="black"/>
                </a:solidFill>
                <a:latin typeface="Calibri"/>
              </a:rPr>
              <a:t>hub</a:t>
            </a:r>
            <a:r>
              <a:rPr lang="en-US" sz="1100" dirty="0">
                <a:solidFill>
                  <a:prstClr val="black"/>
                </a:solidFill>
                <a:latin typeface="Calibri"/>
              </a:rPr>
              <a:t>-</a:t>
            </a:r>
            <a:r>
              <a:rPr lang="en-US" sz="1100" b="1" dirty="0">
                <a:solidFill>
                  <a:prstClr val="black"/>
                </a:solidFill>
                <a:latin typeface="Calibri"/>
              </a:rPr>
              <a:t>9</a:t>
            </a:r>
            <a:r>
              <a:rPr lang="en-US" sz="1100" dirty="0">
                <a:solidFill>
                  <a:prstClr val="black"/>
                </a:solidFill>
                <a:latin typeface="Calibri"/>
              </a:rPr>
              <a:t>-</a:t>
            </a:r>
            <a:r>
              <a:rPr lang="en-US" sz="1100" b="1" dirty="0">
                <a:solidFill>
                  <a:prstClr val="black"/>
                </a:solidFill>
                <a:latin typeface="Calibri"/>
              </a:rPr>
              <a:t>datasheet</a:t>
            </a:r>
            <a:r>
              <a:rPr lang="en-US" sz="1100" dirty="0">
                <a:solidFill>
                  <a:prstClr val="black"/>
                </a:solidFill>
                <a:latin typeface="Calibri"/>
              </a:rPr>
              <a:t>.pdf</a:t>
            </a:r>
          </a:p>
        </p:txBody>
      </p:sp>
      <p:sp>
        <p:nvSpPr>
          <p:cNvPr id="35" name="Rectangle 34"/>
          <p:cNvSpPr/>
          <p:nvPr/>
        </p:nvSpPr>
        <p:spPr>
          <a:xfrm>
            <a:off x="1575084" y="3761823"/>
            <a:ext cx="1048372" cy="351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36" name="Rectangle 35"/>
          <p:cNvSpPr/>
          <p:nvPr/>
        </p:nvSpPr>
        <p:spPr>
          <a:xfrm>
            <a:off x="1982298" y="4791967"/>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37" name="Rectangle 36"/>
          <p:cNvSpPr/>
          <p:nvPr/>
        </p:nvSpPr>
        <p:spPr>
          <a:xfrm>
            <a:off x="1981200" y="5033618"/>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38" name="Rectangle 37"/>
          <p:cNvSpPr/>
          <p:nvPr/>
        </p:nvSpPr>
        <p:spPr>
          <a:xfrm>
            <a:off x="1982298" y="5242653"/>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39" name="Rectangle 38"/>
          <p:cNvSpPr/>
          <p:nvPr/>
        </p:nvSpPr>
        <p:spPr>
          <a:xfrm>
            <a:off x="2992473" y="4550274"/>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40" name="Rectangle 39"/>
          <p:cNvSpPr/>
          <p:nvPr/>
        </p:nvSpPr>
        <p:spPr>
          <a:xfrm>
            <a:off x="2993571" y="4791967"/>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41" name="Rectangle 40"/>
          <p:cNvSpPr/>
          <p:nvPr/>
        </p:nvSpPr>
        <p:spPr>
          <a:xfrm>
            <a:off x="2992473" y="5033618"/>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42" name="Rectangle 41"/>
          <p:cNvSpPr/>
          <p:nvPr/>
        </p:nvSpPr>
        <p:spPr>
          <a:xfrm>
            <a:off x="2993571" y="5242653"/>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45" name="Rectangle 44"/>
          <p:cNvSpPr/>
          <p:nvPr/>
        </p:nvSpPr>
        <p:spPr>
          <a:xfrm>
            <a:off x="2099270" y="2045476"/>
            <a:ext cx="4975698" cy="59841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 name="Rectangle 45"/>
          <p:cNvSpPr/>
          <p:nvPr/>
        </p:nvSpPr>
        <p:spPr>
          <a:xfrm>
            <a:off x="6236768" y="2056062"/>
            <a:ext cx="838200" cy="5878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7" name="TextBox 46"/>
          <p:cNvSpPr txBox="1"/>
          <p:nvPr/>
        </p:nvSpPr>
        <p:spPr>
          <a:xfrm rot="19198091">
            <a:off x="6743423" y="1545605"/>
            <a:ext cx="1021433" cy="307777"/>
          </a:xfrm>
          <a:prstGeom prst="rect">
            <a:avLst/>
          </a:prstGeom>
          <a:noFill/>
        </p:spPr>
        <p:txBody>
          <a:bodyPr wrap="none" rtlCol="0">
            <a:spAutoFit/>
          </a:bodyPr>
          <a:lstStyle/>
          <a:p>
            <a:pPr defTabSz="914400">
              <a:spcAft>
                <a:spcPts val="600"/>
              </a:spcAft>
            </a:pPr>
            <a:r>
              <a:rPr lang="en-US" sz="1400" b="1" dirty="0" smtClean="0">
                <a:solidFill>
                  <a:prstClr val="black"/>
                </a:solidFill>
                <a:latin typeface="Calibri"/>
                <a:ea typeface="Verdana" pitchFamily="34" charset="0"/>
                <a:cs typeface="Verdana" pitchFamily="34" charset="0"/>
              </a:rPr>
              <a:t>0xFFFFFFF0</a:t>
            </a:r>
            <a:endParaRPr lang="en-US" sz="1400" b="1" dirty="0">
              <a:solidFill>
                <a:prstClr val="black"/>
              </a:solidFill>
              <a:latin typeface="Calibri"/>
              <a:ea typeface="Verdana" pitchFamily="34" charset="0"/>
              <a:cs typeface="Verdana" pitchFamily="34" charset="0"/>
            </a:endParaRPr>
          </a:p>
        </p:txBody>
      </p:sp>
      <p:cxnSp>
        <p:nvCxnSpPr>
          <p:cNvPr id="48" name="Straight Connector 47"/>
          <p:cNvCxnSpPr/>
          <p:nvPr/>
        </p:nvCxnSpPr>
        <p:spPr>
          <a:xfrm>
            <a:off x="6934200" y="2056062"/>
            <a:ext cx="0" cy="5984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178929" y="5364562"/>
            <a:ext cx="79647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166862" y="4442484"/>
            <a:ext cx="820606" cy="10442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4" name="Rectangle 53"/>
          <p:cNvSpPr/>
          <p:nvPr/>
        </p:nvSpPr>
        <p:spPr>
          <a:xfrm>
            <a:off x="735043" y="5639656"/>
            <a:ext cx="576629" cy="30260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5" name="TextBox 54"/>
          <p:cNvSpPr txBox="1"/>
          <p:nvPr/>
        </p:nvSpPr>
        <p:spPr>
          <a:xfrm>
            <a:off x="1047742" y="5270324"/>
            <a:ext cx="830677" cy="369332"/>
          </a:xfrm>
          <a:prstGeom prst="rect">
            <a:avLst/>
          </a:prstGeom>
          <a:noFill/>
        </p:spPr>
        <p:txBody>
          <a:bodyPr wrap="none" rtlCol="0">
            <a:spAutoFit/>
          </a:bodyPr>
          <a:lstStyle/>
          <a:p>
            <a:pPr defTabSz="914400"/>
            <a:r>
              <a:rPr lang="en-US" dirty="0" smtClean="0">
                <a:solidFill>
                  <a:prstClr val="black"/>
                </a:solidFill>
                <a:latin typeface="Calibri"/>
              </a:rPr>
              <a:t>LPC I/F</a:t>
            </a:r>
            <a:endParaRPr lang="en-US" dirty="0">
              <a:solidFill>
                <a:prstClr val="black"/>
              </a:solidFill>
              <a:latin typeface="Calibri"/>
            </a:endParaRPr>
          </a:p>
        </p:txBody>
      </p:sp>
      <p:cxnSp>
        <p:nvCxnSpPr>
          <p:cNvPr id="56" name="Straight Connector 55"/>
          <p:cNvCxnSpPr>
            <a:endCxn id="54" idx="0"/>
          </p:cNvCxnSpPr>
          <p:nvPr/>
        </p:nvCxnSpPr>
        <p:spPr>
          <a:xfrm>
            <a:off x="1023358" y="5242653"/>
            <a:ext cx="0" cy="397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19600" y="3505200"/>
            <a:ext cx="4572000" cy="3243590"/>
          </a:xfrm>
          <a:solidFill>
            <a:schemeClr val="bg1"/>
          </a:solidFill>
        </p:spPr>
        <p:txBody>
          <a:bodyPr>
            <a:normAutofit lnSpcReduction="10000"/>
          </a:bodyPr>
          <a:lstStyle/>
          <a:p>
            <a:r>
              <a:rPr lang="en-US" sz="2200" dirty="0" smtClean="0">
                <a:latin typeface="Arial" pitchFamily="34" charset="0"/>
                <a:cs typeface="Arial" pitchFamily="34" charset="0"/>
              </a:rPr>
              <a:t>At system reset, the an initial (“bootstrap”) processor begins execution at the reset vector </a:t>
            </a:r>
          </a:p>
          <a:p>
            <a:r>
              <a:rPr lang="en-US" sz="2200" dirty="0" smtClean="0">
                <a:latin typeface="Arial" pitchFamily="34" charset="0"/>
                <a:cs typeface="Arial" pitchFamily="34" charset="0"/>
              </a:rPr>
              <a:t>The reset vector is always located on flash at "memory" address FFFF_FFF0h</a:t>
            </a:r>
          </a:p>
          <a:p>
            <a:pPr lvl="1"/>
            <a:r>
              <a:rPr lang="en-US" sz="1800" dirty="0" smtClean="0">
                <a:latin typeface="Arial" pitchFamily="34" charset="0"/>
                <a:cs typeface="Arial" pitchFamily="34" charset="0"/>
              </a:rPr>
              <a:t>The whole chip is mapped to memory but not all of it is readable due to protections on the flash device itself</a:t>
            </a:r>
            <a:endParaRPr lang="en-US" sz="22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7</a:t>
            </a:fld>
            <a:endParaRPr lang="en-US">
              <a:solidFill>
                <a:prstClr val="black">
                  <a:tint val="75000"/>
                </a:prstClr>
              </a:solidFill>
              <a:latin typeface="Calibri"/>
            </a:endParaRPr>
          </a:p>
        </p:txBody>
      </p:sp>
    </p:spTree>
    <p:extLst>
      <p:ext uri="{BB962C8B-B14F-4D97-AF65-F5344CB8AC3E}">
        <p14:creationId xmlns:p14="http://schemas.microsoft.com/office/powerpoint/2010/main" val="7120942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 presetClass="entr" presetSubtype="0" fill="hold" grpId="0" nodeType="withEffect">
                                  <p:stCondLst>
                                    <p:cond delay="50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32"/>
                                        </p:tgtEl>
                                        <p:attrNameLst>
                                          <p:attrName>style.visibility</p:attrName>
                                        </p:attrNameLst>
                                      </p:cBhvr>
                                      <p:to>
                                        <p:strVal val="visible"/>
                                      </p:to>
                                    </p:set>
                                  </p:childTnLst>
                                </p:cTn>
                              </p:par>
                              <p:par>
                                <p:cTn id="15" presetID="10" presetClass="entr" presetSubtype="0" fill="hold" grpId="0" nodeType="with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nodeType="withEffect">
                                  <p:stCondLst>
                                    <p:cond delay="50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 presetClass="entr" presetSubtype="0" fill="hold" grpId="0" nodeType="withEffect">
                                  <p:stCondLst>
                                    <p:cond delay="500"/>
                                  </p:stCondLst>
                                  <p:childTnLst>
                                    <p:set>
                                      <p:cBhvr>
                                        <p:cTn id="49"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p:bldP spid="30" grpId="0" animBg="1"/>
      <p:bldP spid="31" grpId="0"/>
      <p:bldP spid="32" grpId="0"/>
      <p:bldP spid="33" grpId="0"/>
      <p:bldP spid="36" grpId="0" animBg="1"/>
      <p:bldP spid="37" grpId="0" animBg="1"/>
      <p:bldP spid="38" grpId="0" animBg="1"/>
      <p:bldP spid="39" grpId="0" animBg="1"/>
      <p:bldP spid="40" grpId="0" animBg="1"/>
      <p:bldP spid="41" grpId="0" animBg="1"/>
      <p:bldP spid="42" grpId="0" animBg="1"/>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latin typeface="Arial" pitchFamily="34" charset="0"/>
                <a:cs typeface="Arial" pitchFamily="34" charset="0"/>
              </a:rPr>
              <a:t>Reset Vector Decoding</a:t>
            </a:r>
            <a:endParaRPr lang="en-US" sz="3600" dirty="0">
              <a:latin typeface="Arial" pitchFamily="34" charset="0"/>
              <a:cs typeface="Arial" pitchFamily="34" charset="0"/>
            </a:endParaRPr>
          </a:p>
        </p:txBody>
      </p:sp>
      <p:sp>
        <p:nvSpPr>
          <p:cNvPr id="25" name="Rectangle 24"/>
          <p:cNvSpPr/>
          <p:nvPr/>
        </p:nvSpPr>
        <p:spPr>
          <a:xfrm>
            <a:off x="2153175" y="4419797"/>
            <a:ext cx="838200" cy="10639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pic>
        <p:nvPicPr>
          <p:cNvPr id="26" name="Picture 6" descr="C:\Projects\SMAC\Slides\NSC\pics\Q35 Chipset Plain Stripped Minim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482" y="1143000"/>
            <a:ext cx="2234298" cy="474345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a:off x="1484851" y="4973481"/>
            <a:ext cx="6672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45192" y="2654476"/>
            <a:ext cx="1540935" cy="338554"/>
          </a:xfrm>
          <a:prstGeom prst="rect">
            <a:avLst/>
          </a:prstGeom>
          <a:noFill/>
        </p:spPr>
        <p:txBody>
          <a:bodyPr wrap="none" rtlCol="0">
            <a:spAutoFit/>
          </a:bodyPr>
          <a:lstStyle/>
          <a:p>
            <a:pPr defTabSz="914400">
              <a:spcAft>
                <a:spcPts val="600"/>
              </a:spcAft>
            </a:pPr>
            <a:r>
              <a:rPr lang="en-US" sz="1600" dirty="0" smtClean="0">
                <a:solidFill>
                  <a:prstClr val="black"/>
                </a:solidFill>
                <a:latin typeface="Calibri"/>
                <a:ea typeface="Verdana" pitchFamily="34" charset="0"/>
                <a:cs typeface="Verdana" pitchFamily="34" charset="0"/>
              </a:rPr>
              <a:t>System Memory</a:t>
            </a:r>
            <a:endParaRPr lang="en-US" sz="1600" dirty="0">
              <a:solidFill>
                <a:prstClr val="black"/>
              </a:solidFill>
              <a:latin typeface="Calibri"/>
              <a:ea typeface="Verdana" pitchFamily="34" charset="0"/>
              <a:cs typeface="Verdana" pitchFamily="34" charset="0"/>
            </a:endParaRPr>
          </a:p>
        </p:txBody>
      </p:sp>
      <p:sp>
        <p:nvSpPr>
          <p:cNvPr id="30" name="Rectangle 29"/>
          <p:cNvSpPr/>
          <p:nvPr/>
        </p:nvSpPr>
        <p:spPr>
          <a:xfrm>
            <a:off x="1981200" y="4550274"/>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31" name="TextBox 30"/>
          <p:cNvSpPr txBox="1"/>
          <p:nvPr/>
        </p:nvSpPr>
        <p:spPr>
          <a:xfrm>
            <a:off x="2030897" y="5485062"/>
            <a:ext cx="1148071" cy="276999"/>
          </a:xfrm>
          <a:prstGeom prst="rect">
            <a:avLst/>
          </a:prstGeom>
          <a:noFill/>
        </p:spPr>
        <p:txBody>
          <a:bodyPr wrap="none" rtlCol="0">
            <a:spAutoFit/>
          </a:bodyPr>
          <a:lstStyle/>
          <a:p>
            <a:pPr algn="ctr" defTabSz="914400">
              <a:spcAft>
                <a:spcPts val="600"/>
              </a:spcAft>
            </a:pPr>
            <a:r>
              <a:rPr lang="en-US" sz="1200" dirty="0" smtClean="0">
                <a:solidFill>
                  <a:prstClr val="black"/>
                </a:solidFill>
                <a:latin typeface="Calibri"/>
                <a:ea typeface="Verdana" pitchFamily="34" charset="0"/>
                <a:cs typeface="Verdana" pitchFamily="34" charset="0"/>
              </a:rPr>
              <a:t>BIOS Flash Chip</a:t>
            </a:r>
            <a:endParaRPr lang="en-US" sz="1200" dirty="0">
              <a:solidFill>
                <a:prstClr val="black"/>
              </a:solidFill>
              <a:latin typeface="Calibri"/>
              <a:ea typeface="Verdana" pitchFamily="34" charset="0"/>
              <a:cs typeface="Verdana" pitchFamily="34" charset="0"/>
            </a:endParaRPr>
          </a:p>
        </p:txBody>
      </p:sp>
      <p:sp>
        <p:nvSpPr>
          <p:cNvPr id="32" name="TextBox 31"/>
          <p:cNvSpPr txBox="1"/>
          <p:nvPr/>
        </p:nvSpPr>
        <p:spPr>
          <a:xfrm>
            <a:off x="1954065" y="1824485"/>
            <a:ext cx="284052" cy="307777"/>
          </a:xfrm>
          <a:prstGeom prst="rect">
            <a:avLst/>
          </a:prstGeom>
          <a:noFill/>
        </p:spPr>
        <p:txBody>
          <a:bodyPr wrap="none" rtlCol="0">
            <a:spAutoFit/>
          </a:bodyPr>
          <a:lstStyle/>
          <a:p>
            <a:pPr defTabSz="914400">
              <a:spcAft>
                <a:spcPts val="600"/>
              </a:spcAft>
            </a:pPr>
            <a:r>
              <a:rPr lang="en-US" sz="1400" b="1" dirty="0" smtClean="0">
                <a:solidFill>
                  <a:prstClr val="black"/>
                </a:solidFill>
                <a:latin typeface="Calibri"/>
                <a:ea typeface="Verdana" pitchFamily="34" charset="0"/>
                <a:cs typeface="Verdana" pitchFamily="34" charset="0"/>
              </a:rPr>
              <a:t>0</a:t>
            </a:r>
            <a:endParaRPr lang="en-US" sz="1400" b="1" dirty="0">
              <a:solidFill>
                <a:prstClr val="black"/>
              </a:solidFill>
              <a:latin typeface="Calibri"/>
              <a:ea typeface="Verdana" pitchFamily="34" charset="0"/>
              <a:cs typeface="Verdana" pitchFamily="34" charset="0"/>
            </a:endParaRPr>
          </a:p>
        </p:txBody>
      </p:sp>
      <p:sp>
        <p:nvSpPr>
          <p:cNvPr id="33" name="TextBox 32"/>
          <p:cNvSpPr txBox="1"/>
          <p:nvPr/>
        </p:nvSpPr>
        <p:spPr>
          <a:xfrm>
            <a:off x="7091180" y="1824485"/>
            <a:ext cx="580819" cy="307777"/>
          </a:xfrm>
          <a:prstGeom prst="rect">
            <a:avLst/>
          </a:prstGeom>
          <a:noFill/>
        </p:spPr>
        <p:txBody>
          <a:bodyPr wrap="square" rtlCol="0">
            <a:spAutoFit/>
          </a:bodyPr>
          <a:lstStyle/>
          <a:p>
            <a:pPr defTabSz="914400">
              <a:spcAft>
                <a:spcPts val="600"/>
              </a:spcAft>
            </a:pPr>
            <a:r>
              <a:rPr lang="en-US" sz="1400" b="1" dirty="0" smtClean="0">
                <a:solidFill>
                  <a:prstClr val="black"/>
                </a:solidFill>
                <a:latin typeface="Calibri"/>
                <a:ea typeface="Verdana" pitchFamily="34" charset="0"/>
                <a:cs typeface="Verdana" pitchFamily="34" charset="0"/>
              </a:rPr>
              <a:t>4GB</a:t>
            </a:r>
            <a:endParaRPr lang="en-US" sz="1400" b="1" dirty="0">
              <a:solidFill>
                <a:prstClr val="black"/>
              </a:solidFill>
              <a:latin typeface="Calibri"/>
              <a:ea typeface="Verdana" pitchFamily="34" charset="0"/>
              <a:cs typeface="Verdana" pitchFamily="34" charset="0"/>
            </a:endParaRPr>
          </a:p>
        </p:txBody>
      </p:sp>
      <p:sp>
        <p:nvSpPr>
          <p:cNvPr id="34" name="Rectangle 33"/>
          <p:cNvSpPr/>
          <p:nvPr/>
        </p:nvSpPr>
        <p:spPr>
          <a:xfrm>
            <a:off x="370780" y="6596390"/>
            <a:ext cx="4572000" cy="261610"/>
          </a:xfrm>
          <a:prstGeom prst="rect">
            <a:avLst/>
          </a:prstGeom>
        </p:spPr>
        <p:txBody>
          <a:bodyPr>
            <a:spAutoFit/>
          </a:bodyPr>
          <a:lstStyle/>
          <a:p>
            <a:pPr defTabSz="914400"/>
            <a:r>
              <a:rPr lang="en-US" sz="1100" dirty="0">
                <a:solidFill>
                  <a:prstClr val="black"/>
                </a:solidFill>
                <a:latin typeface="Calibri"/>
              </a:rPr>
              <a:t>www.intel.com/.../</a:t>
            </a:r>
            <a:r>
              <a:rPr lang="en-US" sz="1100" b="1" dirty="0">
                <a:solidFill>
                  <a:prstClr val="black"/>
                </a:solidFill>
                <a:latin typeface="Calibri"/>
              </a:rPr>
              <a:t>datasheet</a:t>
            </a:r>
            <a:r>
              <a:rPr lang="en-US" sz="1100" dirty="0">
                <a:solidFill>
                  <a:prstClr val="black"/>
                </a:solidFill>
                <a:latin typeface="Calibri"/>
              </a:rPr>
              <a:t>/</a:t>
            </a:r>
            <a:r>
              <a:rPr lang="en-US" sz="1100" b="1" dirty="0">
                <a:solidFill>
                  <a:prstClr val="black"/>
                </a:solidFill>
                <a:latin typeface="Calibri"/>
              </a:rPr>
              <a:t>io</a:t>
            </a:r>
            <a:r>
              <a:rPr lang="en-US" sz="1100" dirty="0">
                <a:solidFill>
                  <a:prstClr val="black"/>
                </a:solidFill>
                <a:latin typeface="Calibri"/>
              </a:rPr>
              <a:t>-</a:t>
            </a:r>
            <a:r>
              <a:rPr lang="en-US" sz="1100" b="1" dirty="0">
                <a:solidFill>
                  <a:prstClr val="black"/>
                </a:solidFill>
                <a:latin typeface="Calibri"/>
              </a:rPr>
              <a:t>controller</a:t>
            </a:r>
            <a:r>
              <a:rPr lang="en-US" sz="1100" dirty="0">
                <a:solidFill>
                  <a:prstClr val="black"/>
                </a:solidFill>
                <a:latin typeface="Calibri"/>
              </a:rPr>
              <a:t>-</a:t>
            </a:r>
            <a:r>
              <a:rPr lang="en-US" sz="1100" b="1" dirty="0">
                <a:solidFill>
                  <a:prstClr val="black"/>
                </a:solidFill>
                <a:latin typeface="Calibri"/>
              </a:rPr>
              <a:t>hub</a:t>
            </a:r>
            <a:r>
              <a:rPr lang="en-US" sz="1100" dirty="0">
                <a:solidFill>
                  <a:prstClr val="black"/>
                </a:solidFill>
                <a:latin typeface="Calibri"/>
              </a:rPr>
              <a:t>-</a:t>
            </a:r>
            <a:r>
              <a:rPr lang="en-US" sz="1100" b="1" dirty="0">
                <a:solidFill>
                  <a:prstClr val="black"/>
                </a:solidFill>
                <a:latin typeface="Calibri"/>
              </a:rPr>
              <a:t>9</a:t>
            </a:r>
            <a:r>
              <a:rPr lang="en-US" sz="1100" dirty="0">
                <a:solidFill>
                  <a:prstClr val="black"/>
                </a:solidFill>
                <a:latin typeface="Calibri"/>
              </a:rPr>
              <a:t>-</a:t>
            </a:r>
            <a:r>
              <a:rPr lang="en-US" sz="1100" b="1" dirty="0">
                <a:solidFill>
                  <a:prstClr val="black"/>
                </a:solidFill>
                <a:latin typeface="Calibri"/>
              </a:rPr>
              <a:t>datasheet</a:t>
            </a:r>
            <a:r>
              <a:rPr lang="en-US" sz="1100" dirty="0">
                <a:solidFill>
                  <a:prstClr val="black"/>
                </a:solidFill>
                <a:latin typeface="Calibri"/>
              </a:rPr>
              <a:t>.pdf</a:t>
            </a:r>
          </a:p>
        </p:txBody>
      </p:sp>
      <p:sp>
        <p:nvSpPr>
          <p:cNvPr id="35" name="Rectangle 34"/>
          <p:cNvSpPr/>
          <p:nvPr/>
        </p:nvSpPr>
        <p:spPr>
          <a:xfrm>
            <a:off x="1575084" y="3761823"/>
            <a:ext cx="1048372" cy="351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36" name="Rectangle 35"/>
          <p:cNvSpPr/>
          <p:nvPr/>
        </p:nvSpPr>
        <p:spPr>
          <a:xfrm>
            <a:off x="1982298" y="4791967"/>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37" name="Rectangle 36"/>
          <p:cNvSpPr/>
          <p:nvPr/>
        </p:nvSpPr>
        <p:spPr>
          <a:xfrm>
            <a:off x="1981200" y="5033618"/>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38" name="Rectangle 37"/>
          <p:cNvSpPr/>
          <p:nvPr/>
        </p:nvSpPr>
        <p:spPr>
          <a:xfrm>
            <a:off x="1982298" y="5242653"/>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39" name="Rectangle 38"/>
          <p:cNvSpPr/>
          <p:nvPr/>
        </p:nvSpPr>
        <p:spPr>
          <a:xfrm>
            <a:off x="2992473" y="4550274"/>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40" name="Rectangle 39"/>
          <p:cNvSpPr/>
          <p:nvPr/>
        </p:nvSpPr>
        <p:spPr>
          <a:xfrm>
            <a:off x="2993571" y="4791967"/>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41" name="Rectangle 40"/>
          <p:cNvSpPr/>
          <p:nvPr/>
        </p:nvSpPr>
        <p:spPr>
          <a:xfrm>
            <a:off x="2992473" y="5033618"/>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42" name="Rectangle 41"/>
          <p:cNvSpPr/>
          <p:nvPr/>
        </p:nvSpPr>
        <p:spPr>
          <a:xfrm>
            <a:off x="2993571" y="5242653"/>
            <a:ext cx="171975" cy="12190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mtClean="0">
              <a:solidFill>
                <a:prstClr val="black"/>
              </a:solidFill>
              <a:latin typeface="Calibri"/>
            </a:endParaRPr>
          </a:p>
        </p:txBody>
      </p:sp>
      <p:sp>
        <p:nvSpPr>
          <p:cNvPr id="45" name="Rectangle 44"/>
          <p:cNvSpPr/>
          <p:nvPr/>
        </p:nvSpPr>
        <p:spPr>
          <a:xfrm>
            <a:off x="2099270" y="2045476"/>
            <a:ext cx="4975698" cy="59841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6" name="Rectangle 45"/>
          <p:cNvSpPr/>
          <p:nvPr/>
        </p:nvSpPr>
        <p:spPr>
          <a:xfrm>
            <a:off x="6236768" y="2056062"/>
            <a:ext cx="838200" cy="5878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47" name="TextBox 46"/>
          <p:cNvSpPr txBox="1"/>
          <p:nvPr/>
        </p:nvSpPr>
        <p:spPr>
          <a:xfrm rot="19198091">
            <a:off x="6743423" y="1545605"/>
            <a:ext cx="1021433" cy="307777"/>
          </a:xfrm>
          <a:prstGeom prst="rect">
            <a:avLst/>
          </a:prstGeom>
          <a:noFill/>
        </p:spPr>
        <p:txBody>
          <a:bodyPr wrap="none" rtlCol="0">
            <a:spAutoFit/>
          </a:bodyPr>
          <a:lstStyle/>
          <a:p>
            <a:pPr defTabSz="914400">
              <a:spcAft>
                <a:spcPts val="600"/>
              </a:spcAft>
            </a:pPr>
            <a:r>
              <a:rPr lang="en-US" sz="1400" b="1" dirty="0" smtClean="0">
                <a:solidFill>
                  <a:prstClr val="black"/>
                </a:solidFill>
                <a:latin typeface="Calibri"/>
                <a:ea typeface="Verdana" pitchFamily="34" charset="0"/>
                <a:cs typeface="Verdana" pitchFamily="34" charset="0"/>
              </a:rPr>
              <a:t>0xFFFFFFF0</a:t>
            </a:r>
            <a:endParaRPr lang="en-US" sz="1400" b="1" dirty="0">
              <a:solidFill>
                <a:prstClr val="black"/>
              </a:solidFill>
              <a:latin typeface="Calibri"/>
              <a:ea typeface="Verdana" pitchFamily="34" charset="0"/>
              <a:cs typeface="Verdana" pitchFamily="34" charset="0"/>
            </a:endParaRPr>
          </a:p>
        </p:txBody>
      </p:sp>
      <p:cxnSp>
        <p:nvCxnSpPr>
          <p:cNvPr id="48" name="Straight Connector 47"/>
          <p:cNvCxnSpPr/>
          <p:nvPr/>
        </p:nvCxnSpPr>
        <p:spPr>
          <a:xfrm>
            <a:off x="6934200" y="2056062"/>
            <a:ext cx="0" cy="59841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178929" y="5364562"/>
            <a:ext cx="79647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2166862" y="4442484"/>
            <a:ext cx="820606" cy="104427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4" name="Rectangle 53"/>
          <p:cNvSpPr/>
          <p:nvPr/>
        </p:nvSpPr>
        <p:spPr>
          <a:xfrm>
            <a:off x="735043" y="5639656"/>
            <a:ext cx="576629" cy="30260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5" name="TextBox 54"/>
          <p:cNvSpPr txBox="1"/>
          <p:nvPr/>
        </p:nvSpPr>
        <p:spPr>
          <a:xfrm>
            <a:off x="1047742" y="5270324"/>
            <a:ext cx="830677" cy="369332"/>
          </a:xfrm>
          <a:prstGeom prst="rect">
            <a:avLst/>
          </a:prstGeom>
          <a:noFill/>
        </p:spPr>
        <p:txBody>
          <a:bodyPr wrap="none" rtlCol="0">
            <a:spAutoFit/>
          </a:bodyPr>
          <a:lstStyle/>
          <a:p>
            <a:pPr defTabSz="914400"/>
            <a:r>
              <a:rPr lang="en-US" dirty="0" smtClean="0">
                <a:solidFill>
                  <a:prstClr val="black"/>
                </a:solidFill>
                <a:latin typeface="Calibri"/>
              </a:rPr>
              <a:t>LPC I/F</a:t>
            </a:r>
            <a:endParaRPr lang="en-US" dirty="0">
              <a:solidFill>
                <a:prstClr val="black"/>
              </a:solidFill>
              <a:latin typeface="Calibri"/>
            </a:endParaRPr>
          </a:p>
        </p:txBody>
      </p:sp>
      <p:cxnSp>
        <p:nvCxnSpPr>
          <p:cNvPr id="56" name="Straight Connector 55"/>
          <p:cNvCxnSpPr>
            <a:endCxn id="54" idx="0"/>
          </p:cNvCxnSpPr>
          <p:nvPr/>
        </p:nvCxnSpPr>
        <p:spPr>
          <a:xfrm>
            <a:off x="1023358" y="5242653"/>
            <a:ext cx="0" cy="397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993571" y="2654476"/>
            <a:ext cx="3243198" cy="1788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993571" y="2654476"/>
            <a:ext cx="4081397" cy="283228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70202" y="3947278"/>
            <a:ext cx="4572000" cy="2834567"/>
          </a:xfrm>
          <a:solidFill>
            <a:schemeClr val="bg1"/>
          </a:solidFill>
        </p:spPr>
        <p:txBody>
          <a:bodyPr>
            <a:normAutofit/>
          </a:bodyPr>
          <a:lstStyle/>
          <a:p>
            <a:r>
              <a:rPr lang="en-US" sz="2200" dirty="0" smtClean="0">
                <a:latin typeface="Arial" pitchFamily="34" charset="0"/>
                <a:cs typeface="Arial" pitchFamily="34" charset="0"/>
              </a:rPr>
              <a:t>Decoding (</a:t>
            </a:r>
            <a:r>
              <a:rPr lang="en-US" sz="2200" dirty="0">
                <a:latin typeface="Arial" pitchFamily="34" charset="0"/>
                <a:cs typeface="Arial" pitchFamily="34" charset="0"/>
              </a:rPr>
              <a:t>r</a:t>
            </a:r>
            <a:r>
              <a:rPr lang="en-US" sz="2200" dirty="0" smtClean="0">
                <a:latin typeface="Arial" pitchFamily="34" charset="0"/>
                <a:cs typeface="Arial" pitchFamily="34" charset="0"/>
              </a:rPr>
              <a:t>outing</a:t>
            </a:r>
            <a:r>
              <a:rPr lang="en-US" sz="2200" dirty="0">
                <a:latin typeface="Arial" pitchFamily="34" charset="0"/>
                <a:cs typeface="Arial" pitchFamily="34" charset="0"/>
              </a:rPr>
              <a:t>)</a:t>
            </a:r>
            <a:r>
              <a:rPr lang="en-US" sz="2200" dirty="0" smtClean="0">
                <a:latin typeface="Arial" pitchFamily="34" charset="0"/>
                <a:cs typeface="Arial" pitchFamily="34" charset="0"/>
              </a:rPr>
              <a:t> is performed via decoders located in the chipset</a:t>
            </a:r>
          </a:p>
          <a:p>
            <a:r>
              <a:rPr lang="en-US" sz="2200" dirty="0" smtClean="0">
                <a:latin typeface="Arial" pitchFamily="34" charset="0"/>
                <a:cs typeface="Arial" pitchFamily="34" charset="0"/>
              </a:rPr>
              <a:t>As far as the CPU is concerned it is fetching instructions from memory</a:t>
            </a:r>
          </a:p>
          <a:p>
            <a:r>
              <a:rPr lang="en-US" sz="2200" dirty="0" smtClean="0">
                <a:latin typeface="Arial" pitchFamily="34" charset="0"/>
                <a:cs typeface="Arial" pitchFamily="34" charset="0"/>
              </a:rPr>
              <a:t>But in fact it’s from the </a:t>
            </a:r>
            <a:r>
              <a:rPr lang="en-US" sz="2200" smtClean="0">
                <a:latin typeface="Arial" pitchFamily="34" charset="0"/>
                <a:cs typeface="Arial" pitchFamily="34" charset="0"/>
              </a:rPr>
              <a:t>SPI flash</a:t>
            </a:r>
            <a:endParaRPr lang="en-US" sz="2200" dirty="0" smtClean="0">
              <a:latin typeface="Arial" pitchFamily="34" charset="0"/>
              <a:cs typeface="Arial" pitchFamily="34" charset="0"/>
            </a:endParaRPr>
          </a:p>
          <a:p>
            <a:endParaRPr lang="en-US" sz="2200" dirty="0" smtClean="0">
              <a:latin typeface="Arial" pitchFamily="34" charset="0"/>
              <a:cs typeface="Arial" pitchFamily="34" charset="0"/>
            </a:endParaRPr>
          </a:p>
          <a:p>
            <a:endParaRPr lang="en-US" sz="2000" dirty="0" smtClean="0">
              <a:latin typeface="Arial" pitchFamily="34" charset="0"/>
              <a:cs typeface="Arial" pitchFamily="34" charset="0"/>
            </a:endParaRPr>
          </a:p>
          <a:p>
            <a:endParaRPr lang="en-US" sz="2400" dirty="0">
              <a:latin typeface="Arial" pitchFamily="34" charset="0"/>
              <a:cs typeface="Arial" pitchFamily="34" charset="0"/>
            </a:endParaRPr>
          </a:p>
        </p:txBody>
      </p:sp>
      <p:cxnSp>
        <p:nvCxnSpPr>
          <p:cNvPr id="6" name="Curved Connector 5"/>
          <p:cNvCxnSpPr>
            <a:endCxn id="46" idx="0"/>
          </p:cNvCxnSpPr>
          <p:nvPr/>
        </p:nvCxnSpPr>
        <p:spPr>
          <a:xfrm>
            <a:off x="1311672" y="1371600"/>
            <a:ext cx="5344196" cy="684462"/>
          </a:xfrm>
          <a:prstGeom prst="curvedConnector2">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Curved Connector 7"/>
          <p:cNvCxnSpPr>
            <a:stCxn id="46" idx="0"/>
            <a:endCxn id="53" idx="1"/>
          </p:cNvCxnSpPr>
          <p:nvPr/>
        </p:nvCxnSpPr>
        <p:spPr>
          <a:xfrm rot="16200000" flipH="1" flipV="1">
            <a:off x="2957085" y="1265838"/>
            <a:ext cx="2908559" cy="4489006"/>
          </a:xfrm>
          <a:prstGeom prst="curvedConnector4">
            <a:avLst>
              <a:gd name="adj1" fmla="val 10982"/>
              <a:gd name="adj2" fmla="val 126148"/>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Down Arrow 19"/>
          <p:cNvSpPr/>
          <p:nvPr/>
        </p:nvSpPr>
        <p:spPr>
          <a:xfrm rot="16200000">
            <a:off x="2125024" y="4806632"/>
            <a:ext cx="293061" cy="33369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8</a:t>
            </a:fld>
            <a:endParaRPr lang="en-US">
              <a:solidFill>
                <a:prstClr val="black">
                  <a:tint val="75000"/>
                </a:prstClr>
              </a:solidFill>
              <a:latin typeface="Calibri"/>
            </a:endParaRPr>
          </a:p>
        </p:txBody>
      </p:sp>
    </p:spTree>
    <p:extLst>
      <p:ext uri="{BB962C8B-B14F-4D97-AF65-F5344CB8AC3E}">
        <p14:creationId xmlns:p14="http://schemas.microsoft.com/office/powerpoint/2010/main" val="566178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 presetClass="entr" presetSubtype="0" fill="hold" grpId="0" nodeType="withEffect">
                                  <p:stCondLst>
                                    <p:cond delay="50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32"/>
                                        </p:tgtEl>
                                        <p:attrNameLst>
                                          <p:attrName>style.visibility</p:attrName>
                                        </p:attrNameLst>
                                      </p:cBhvr>
                                      <p:to>
                                        <p:strVal val="visible"/>
                                      </p:to>
                                    </p:set>
                                  </p:childTnLst>
                                </p:cTn>
                              </p:par>
                              <p:par>
                                <p:cTn id="15" presetID="10" presetClass="entr" presetSubtype="0" fill="hold" grpId="0" nodeType="withEffect">
                                  <p:stCondLst>
                                    <p:cond delay="5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nodeType="withEffect">
                                  <p:stCondLst>
                                    <p:cond delay="50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par>
                                <p:cTn id="48" presetID="1" presetClass="entr" presetSubtype="0" fill="hold" grpId="0" nodeType="withEffect">
                                  <p:stCondLst>
                                    <p:cond delay="500"/>
                                  </p:stCondLst>
                                  <p:childTnLst>
                                    <p:set>
                                      <p:cBhvr>
                                        <p:cTn id="49"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p:bldP spid="30" grpId="0" animBg="1"/>
      <p:bldP spid="31" grpId="0"/>
      <p:bldP spid="32" grpId="0"/>
      <p:bldP spid="33" grpId="0"/>
      <p:bldP spid="36" grpId="0" animBg="1"/>
      <p:bldP spid="37" grpId="0" animBg="1"/>
      <p:bldP spid="38" grpId="0" animBg="1"/>
      <p:bldP spid="39" grpId="0" animBg="1"/>
      <p:bldP spid="40" grpId="0" animBg="1"/>
      <p:bldP spid="41" grpId="0" animBg="1"/>
      <p:bldP spid="42" grpId="0" animBg="1"/>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Forensics People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the top of memory always contains a memory-mapped copy of part of the SPI flash chip, that means it should theoretically show up in memory forensic dumps (e.g. those given out by memory forensic challenges)</a:t>
            </a:r>
          </a:p>
          <a:p>
            <a:r>
              <a:rPr lang="en-US" dirty="0" smtClean="0"/>
              <a:t>I’ve never had time to test this, but you should see if you can go grab some memory forensics dumps and determine whether there is a complete copy of the BIOS in the memory dump, or only a partial copy (and if partial, where it ends)</a:t>
            </a:r>
          </a:p>
          <a:p>
            <a:pPr lvl="1"/>
            <a:r>
              <a:rPr lang="en-US" dirty="0" smtClean="0"/>
              <a:t>Probably should start by testing on a system you have known BIOS dump for</a:t>
            </a:r>
          </a:p>
          <a:p>
            <a:pPr lvl="1"/>
            <a:r>
              <a:rPr lang="en-US" dirty="0"/>
              <a:t>As I mentioned before, virtual machines have virtual </a:t>
            </a:r>
            <a:r>
              <a:rPr lang="en-US" dirty="0" err="1"/>
              <a:t>BIOSes</a:t>
            </a:r>
            <a:r>
              <a:rPr lang="en-US" dirty="0"/>
              <a:t>, so </a:t>
            </a:r>
            <a:r>
              <a:rPr lang="en-US" dirty="0" smtClean="0"/>
              <a:t>you could also determine if the dump was taken off a virtual machine by comparing against some virtual </a:t>
            </a:r>
            <a:r>
              <a:rPr lang="en-US" dirty="0" err="1" smtClean="0"/>
              <a:t>BIOSes</a:t>
            </a:r>
            <a:endParaRPr lang="en-US" dirty="0" smtClean="0"/>
          </a:p>
          <a:p>
            <a:r>
              <a:rPr lang="en-US" dirty="0" smtClean="0"/>
              <a:t>Let me know what you find! :)</a:t>
            </a:r>
          </a:p>
          <a:p>
            <a:pPr lvl="1"/>
            <a:r>
              <a:rPr lang="en-US" dirty="0" smtClean="0"/>
              <a:t>A volatility plugin to carve BIOS out of </a:t>
            </a:r>
            <a:r>
              <a:rPr lang="en-US" dirty="0" err="1" smtClean="0"/>
              <a:t>memdumps</a:t>
            </a:r>
            <a:r>
              <a:rPr lang="en-US" dirty="0" smtClean="0"/>
              <a:t> would be cool </a:t>
            </a:r>
            <a:r>
              <a:rPr lang="en-US" dirty="0" smtClean="0">
                <a:sym typeface="Wingdings"/>
              </a:rPr>
              <a:t></a:t>
            </a:r>
          </a:p>
          <a:p>
            <a:pPr lvl="2"/>
            <a:r>
              <a:rPr lang="en-US" dirty="0" smtClean="0"/>
              <a:t>IIRC someone might have done this now, but I can’t find the link again…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9</a:t>
            </a:fld>
            <a:endParaRPr lang="en-US">
              <a:solidFill>
                <a:prstClr val="black">
                  <a:tint val="75000"/>
                </a:prstClr>
              </a:solidFill>
              <a:latin typeface="Calibri"/>
            </a:endParaRPr>
          </a:p>
        </p:txBody>
      </p:sp>
    </p:spTree>
    <p:extLst>
      <p:ext uri="{BB962C8B-B14F-4D97-AF65-F5344CB8AC3E}">
        <p14:creationId xmlns:p14="http://schemas.microsoft.com/office/powerpoint/2010/main" val="722545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66</TotalTime>
  <Words>4361</Words>
  <Application>Microsoft Macintosh PowerPoint</Application>
  <PresentationFormat>On-screen Show (4:3)</PresentationFormat>
  <Paragraphs>500</Paragraphs>
  <Slides>48</Slides>
  <Notes>38</Notes>
  <HiddenSlides>0</HiddenSlides>
  <MMClips>0</MMClips>
  <ScaleCrop>false</ScaleCrop>
  <HeadingPairs>
    <vt:vector size="4" baseType="variant">
      <vt:variant>
        <vt:lpstr>Theme</vt:lpstr>
      </vt:variant>
      <vt:variant>
        <vt:i4>3</vt:i4>
      </vt:variant>
      <vt:variant>
        <vt:lpstr>Slide Titles</vt:lpstr>
      </vt:variant>
      <vt:variant>
        <vt:i4>48</vt:i4>
      </vt:variant>
    </vt:vector>
  </HeadingPairs>
  <TitlesOfParts>
    <vt:vector size="51" baseType="lpstr">
      <vt:lpstr>Office Theme</vt:lpstr>
      <vt:lpstr>1_Office Theme</vt:lpstr>
      <vt:lpstr>2_Office Theme</vt:lpstr>
      <vt:lpstr>Advanced x86: BIOS and System Management Mode Internals Reset Vector</vt:lpstr>
      <vt:lpstr>All materials are licensed under a Creative Commons “Share Alike” license.</vt:lpstr>
      <vt:lpstr>Reset Vector  Execution Environment</vt:lpstr>
      <vt:lpstr>Real-Address Mode (Real Mode)</vt:lpstr>
      <vt:lpstr>Processor State After Reset</vt:lpstr>
      <vt:lpstr>Processor State After Reset:  Control Registers (CRs)</vt:lpstr>
      <vt:lpstr>Reset Vector</vt:lpstr>
      <vt:lpstr>Reset Vector Decoding</vt:lpstr>
      <vt:lpstr>Aside: Forensics People</vt:lpstr>
      <vt:lpstr>Mini-Lab: BIOS Flash Decoding</vt:lpstr>
      <vt:lpstr>Mini-Lab: BIOS Flash Decoding</vt:lpstr>
      <vt:lpstr>Mini-Lab: BIOS Flash Decoding</vt:lpstr>
      <vt:lpstr>Mini-Lab: BIOS Flash Decoding</vt:lpstr>
      <vt:lpstr>Mini-Lab: BIOS Flash Decoding</vt:lpstr>
      <vt:lpstr>Mini-data-collection Lab: Reset Vector in BIOS Binary</vt:lpstr>
      <vt:lpstr>Real Mode Memory</vt:lpstr>
      <vt:lpstr>Real Mode Addressing: Segment Registers</vt:lpstr>
      <vt:lpstr>Real Mode Addressing</vt:lpstr>
      <vt:lpstr>Real Mode Addressing Problem: Overlap</vt:lpstr>
      <vt:lpstr>F:FFF0 != FFFF:FFF0</vt:lpstr>
      <vt:lpstr>Descriptor Cache</vt:lpstr>
      <vt:lpstr>CS.BASE + EIP</vt:lpstr>
      <vt:lpstr>Reset Vector</vt:lpstr>
      <vt:lpstr>Analyzing any x86 BIOS Binary</vt:lpstr>
      <vt:lpstr>A dream deferred</vt:lpstr>
      <vt:lpstr>1: Disassemble the BIOS Binary</vt:lpstr>
      <vt:lpstr>FIXME</vt:lpstr>
      <vt:lpstr>2: Rebase the Program</vt:lpstr>
      <vt:lpstr>2.1: Rebase the Program</vt:lpstr>
      <vt:lpstr>2.2: Rebase the Program</vt:lpstr>
      <vt:lpstr>3. Determine IDA Segments:  Manually Analyze the Reset Vector JMP</vt:lpstr>
      <vt:lpstr>3.1: JMP rel16</vt:lpstr>
      <vt:lpstr>3.2: Determine Segment Boundary</vt:lpstr>
      <vt:lpstr>4: Create Initial 16-bit Segment</vt:lpstr>
      <vt:lpstr>5: Identify Memory Model</vt:lpstr>
      <vt:lpstr>5.1: LGDT Instruction</vt:lpstr>
      <vt:lpstr>5.2: Import GDT/IDT Structures</vt:lpstr>
      <vt:lpstr>5.3: Define GdtPtr</vt:lpstr>
      <vt:lpstr>5.4: Define GDT Entries</vt:lpstr>
      <vt:lpstr>5.5: Full GDT</vt:lpstr>
      <vt:lpstr>5.5: Full GDT</vt:lpstr>
      <vt:lpstr>6: Create the 32-bit BIOS segment</vt:lpstr>
      <vt:lpstr>7: Touch up the Far Jump</vt:lpstr>
      <vt:lpstr>Welcome to BIOS Analysis</vt:lpstr>
      <vt:lpstr>Why so Ugly? IDA Segments</vt:lpstr>
      <vt:lpstr>BIOS Reset Vector Analysis: Short Cut 1</vt:lpstr>
      <vt:lpstr>BIOS Reset Vector Analysis: Short Cut 2</vt:lpstr>
      <vt:lpstr>Lab: Scratch the surface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 Boot Process Summary</dc:title>
  <dc:creator>a</dc:creator>
  <cp:lastModifiedBy>a</cp:lastModifiedBy>
  <cp:revision>44</cp:revision>
  <dcterms:created xsi:type="dcterms:W3CDTF">2015-01-31T01:20:20Z</dcterms:created>
  <dcterms:modified xsi:type="dcterms:W3CDTF">2015-10-14T06:44:46Z</dcterms:modified>
</cp:coreProperties>
</file>