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  <p:sldMasterId id="2147483696" r:id="rId3"/>
    <p:sldMasterId id="2147483703" r:id="rId4"/>
    <p:sldMasterId id="2147483710" r:id="rId5"/>
    <p:sldMasterId id="2147483722" r:id="rId6"/>
  </p:sldMasterIdLst>
  <p:notesMasterIdLst>
    <p:notesMasterId r:id="rId49"/>
  </p:notesMasterIdLst>
  <p:sldIdLst>
    <p:sldId id="275" r:id="rId7"/>
    <p:sldId id="315" r:id="rId8"/>
    <p:sldId id="313" r:id="rId9"/>
    <p:sldId id="257" r:id="rId10"/>
    <p:sldId id="274" r:id="rId11"/>
    <p:sldId id="258" r:id="rId12"/>
    <p:sldId id="259" r:id="rId13"/>
    <p:sldId id="260" r:id="rId14"/>
    <p:sldId id="261" r:id="rId15"/>
    <p:sldId id="314" r:id="rId16"/>
    <p:sldId id="262" r:id="rId17"/>
    <p:sldId id="263" r:id="rId18"/>
    <p:sldId id="264" r:id="rId19"/>
    <p:sldId id="279" r:id="rId20"/>
    <p:sldId id="280" r:id="rId21"/>
    <p:sldId id="281" r:id="rId22"/>
    <p:sldId id="287" r:id="rId23"/>
    <p:sldId id="284" r:id="rId24"/>
    <p:sldId id="286" r:id="rId25"/>
    <p:sldId id="308" r:id="rId26"/>
    <p:sldId id="309" r:id="rId27"/>
    <p:sldId id="307" r:id="rId28"/>
    <p:sldId id="297" r:id="rId29"/>
    <p:sldId id="298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10" r:id="rId47"/>
    <p:sldId id="31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0971C-B061-ED44-8546-1878583C15DA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943FB-0E84-BD4E-815E-F5BA8D355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846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http://th04.deviantart.net/fs71/PRE/f/2012/220/9/6/dragon_knight_by_nickhuddlestonartist-d58112b.png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144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best possible case, where the BIOS is exposed for easy </a:t>
            </a:r>
            <a:r>
              <a:rPr lang="en-US" dirty="0" err="1" smtClean="0"/>
              <a:t>reflash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D0818-5643-0943-AC52-C0C8484D11C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6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Attribution condition: You must indicate that derivative work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"Is derived from John Butterworth &amp;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Xeno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Kovah’s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’Advanced Intel x86: </a:t>
            </a:r>
            <a:r>
              <a:rPr lang="en-US" sz="1200" dirty="0" smtClean="0"/>
              <a:t>BIOS and SMM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’ class posted at http://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opensecuritytraining.info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IntroBIOS.html</a:t>
            </a:r>
            <a:r>
              <a:rPr lang="en-US" sz="1200" smtClean="0">
                <a:solidFill>
                  <a:prstClr val="black"/>
                </a:solidFill>
                <a:latin typeface="+mn-lt"/>
              </a:rPr>
              <a:t>”</a:t>
            </a:r>
            <a:endParaRPr lang="en-US" sz="1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E91C7F-A5F6-9A4D-B053-7F1F29C94874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2680-AB81-453B-AB3F-317425E2C0B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paste in images</a:t>
            </a:r>
            <a:r>
              <a:rPr lang="en-US" baseline="0" dirty="0" smtClean="0"/>
              <a:t> from ICH datasheet and circle applicable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2680-AB81-453B-AB3F-317425E2C0B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paste in images</a:t>
            </a:r>
            <a:r>
              <a:rPr lang="en-US" baseline="0" dirty="0" smtClean="0"/>
              <a:t> from ICH datasheet and circle applicable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2680-AB81-453B-AB3F-317425E2C0B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paste in images</a:t>
            </a:r>
            <a:r>
              <a:rPr lang="en-US" baseline="0" dirty="0" smtClean="0"/>
              <a:t> from ICH datasheet and circle applicable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2680-AB81-453B-AB3F-317425E2C0B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superradnow.files.wordpress.com</a:t>
            </a:r>
            <a:r>
              <a:rPr lang="en-US" dirty="0" smtClean="0"/>
              <a:t>/2012/09/</a:t>
            </a:r>
            <a:r>
              <a:rPr lang="en-US" dirty="0" err="1" smtClean="0"/>
              <a:t>spy.jpeg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white"/>
                </a:solidFill>
                <a:latin typeface="+mn-lt"/>
              </a:rPr>
              <a:t>http://</a:t>
            </a:r>
            <a:r>
              <a:rPr lang="en-US" sz="1200" dirty="0" err="1" smtClean="0">
                <a:solidFill>
                  <a:prstClr val="white"/>
                </a:solidFill>
                <a:latin typeface="+mn-lt"/>
              </a:rPr>
              <a:t>www.creativeuncut.com</a:t>
            </a:r>
            <a:r>
              <a:rPr lang="en-US" sz="1200" dirty="0" smtClean="0">
                <a:solidFill>
                  <a:prstClr val="white"/>
                </a:solidFill>
                <a:latin typeface="+mn-lt"/>
              </a:rPr>
              <a:t>/gallery-11/gw2-dragon-eye.html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943FB-0E84-BD4E-815E-F5BA8D3553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5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4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8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052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9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1170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6880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82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011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912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910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97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939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161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724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defTabSz="914400">
              <a:spcAft>
                <a:spcPct val="0"/>
              </a:spcAft>
            </a:pPr>
            <a:r>
              <a:rPr lang="en-US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© 2014 The MITRE Corporation. All rights reserved.</a:t>
            </a:r>
            <a:endParaRPr lang="en-US" alt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srgbClr val="005F9E"/>
              </a:solidFill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9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6" y="6594600"/>
            <a:ext cx="5832560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2014 The MITRE Corporation. All rights reserved.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31562" y="6541093"/>
            <a:ext cx="25335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defTabSz="914400">
              <a:spcAft>
                <a:spcPct val="0"/>
              </a:spcAft>
            </a:pPr>
            <a:r>
              <a:rPr lang="en-US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</a:rPr>
              <a:t>© 2014 The MITRE Corporation. All rights reserved.</a:t>
            </a:r>
            <a:endParaRPr lang="en-US" alt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srgbClr val="005F9E"/>
              </a:solidFill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40520" y="106913"/>
            <a:ext cx="8030418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sz="1200" smtClean="0">
                <a:solidFill>
                  <a:srgbClr val="005F9E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Center or Organization Name Here</a:t>
            </a:r>
            <a:endParaRPr lang="en-US" sz="1200">
              <a:solidFill>
                <a:srgbClr val="005F9E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4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34"/>
          <p:cNvSpPr txBox="1">
            <a:spLocks noChangeArrowheads="1"/>
          </p:cNvSpPr>
          <p:nvPr userDrawn="1"/>
        </p:nvSpPr>
        <p:spPr bwMode="auto">
          <a:xfrm>
            <a:off x="6288502" y="6590252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defTabSz="914400">
              <a:spcAft>
                <a:spcPct val="0"/>
              </a:spcAft>
            </a:pPr>
            <a:r>
              <a:rPr lang="en-US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© 2013 </a:t>
            </a:r>
            <a:r>
              <a:rPr lang="en-US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The MITRE Corporation. All </a:t>
            </a:r>
            <a:r>
              <a:rPr lang="en-US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rights reserved</a:t>
            </a:r>
            <a:r>
              <a:rPr lang="en-US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.</a:t>
            </a:r>
            <a:endParaRPr lang="en-US" alt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 userDrawn="1"/>
        </p:nvSpPr>
        <p:spPr bwMode="auto">
          <a:xfrm>
            <a:off x="740520" y="6564989"/>
            <a:ext cx="198120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lnSpc>
                <a:spcPts val="1300"/>
              </a:lnSpc>
              <a:spcAft>
                <a:spcPct val="0"/>
              </a:spcAft>
            </a:pPr>
            <a:r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For </a:t>
            </a:r>
            <a:r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internal </a:t>
            </a:r>
            <a:r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MITRE </a:t>
            </a:r>
            <a:r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use</a:t>
            </a:r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srgbClr val="005F9E"/>
              </a:solidFill>
              <a:latin typeface="Arial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9" y="6250820"/>
            <a:ext cx="670505" cy="243820"/>
          </a:xfrm>
          <a:prstGeom prst="rect">
            <a:avLst/>
          </a:prstGeom>
        </p:spPr>
      </p:pic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 smtClean="0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smtClean="0"/>
              <a:t>Section 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252242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spcAft>
                <a:spcPts val="600"/>
              </a:spcAft>
              <a:defRPr/>
            </a:pPr>
            <a:r>
              <a:rPr lang="en-US" sz="1000" smtClean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smtClean="0">
                <a:solidFill>
                  <a:prstClr val="black"/>
                </a:solidFill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</a:rPr>
              <a:pPr algn="r" defTabSz="914400">
                <a:spcAft>
                  <a:spcPts val="600"/>
                </a:spcAft>
                <a:defRPr/>
              </a:pPr>
              <a:t>‹#›</a:t>
            </a:fld>
            <a:r>
              <a:rPr lang="en-US" sz="1000" smtClean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1000" smtClean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 </a:t>
            </a:r>
            <a:endParaRPr lang="en-US" sz="100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1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6" y="6594600"/>
            <a:ext cx="5832560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 	For internal MITRE use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39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3771" y="6613071"/>
            <a:ext cx="5669280" cy="203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© 2013 The MITRE Corporation. All rights reserved. 	For internal MITRE use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5022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defTabSz="914400">
              <a:spcAft>
                <a:spcPct val="0"/>
              </a:spcAft>
            </a:pPr>
            <a:r>
              <a:rPr lang="en-US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© 2014 The MITRE Corporation. All rights reserved.</a:t>
            </a:r>
            <a:endParaRPr lang="en-US" alt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srgbClr val="005F9E"/>
              </a:solidFill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7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595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6" y="6594600"/>
            <a:ext cx="5832560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2014 The MITRE Corporation. All rights reserved.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7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31562" y="6541093"/>
            <a:ext cx="25335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defTabSz="914400">
              <a:spcAft>
                <a:spcPct val="0"/>
              </a:spcAft>
            </a:pPr>
            <a:r>
              <a:rPr lang="en-US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</a:rPr>
              <a:t>© 2014 The MITRE Corporation. All rights reserved.</a:t>
            </a:r>
            <a:endParaRPr lang="en-US" alt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srgbClr val="005F9E"/>
              </a:solidFill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40520" y="106913"/>
            <a:ext cx="8030418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sz="1200" smtClean="0">
                <a:solidFill>
                  <a:srgbClr val="005F9E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Center or Organization Name Here</a:t>
            </a:r>
            <a:endParaRPr lang="en-US" sz="1200">
              <a:solidFill>
                <a:srgbClr val="005F9E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4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34"/>
          <p:cNvSpPr txBox="1">
            <a:spLocks noChangeArrowheads="1"/>
          </p:cNvSpPr>
          <p:nvPr userDrawn="1"/>
        </p:nvSpPr>
        <p:spPr bwMode="auto">
          <a:xfrm>
            <a:off x="6288502" y="6590252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defTabSz="914400">
              <a:spcAft>
                <a:spcPct val="0"/>
              </a:spcAft>
            </a:pPr>
            <a:r>
              <a:rPr lang="en-US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© 2013 </a:t>
            </a:r>
            <a:r>
              <a:rPr lang="en-US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The MITRE Corporation. All </a:t>
            </a:r>
            <a:r>
              <a:rPr lang="en-US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rights reserved</a:t>
            </a:r>
            <a:r>
              <a:rPr lang="en-US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.</a:t>
            </a:r>
            <a:endParaRPr lang="en-US" alt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 userDrawn="1"/>
        </p:nvSpPr>
        <p:spPr bwMode="auto">
          <a:xfrm>
            <a:off x="740520" y="6564989"/>
            <a:ext cx="198120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lnSpc>
                <a:spcPts val="1300"/>
              </a:lnSpc>
              <a:spcAft>
                <a:spcPct val="0"/>
              </a:spcAft>
            </a:pPr>
            <a:r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For </a:t>
            </a:r>
            <a:r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internal </a:t>
            </a:r>
            <a:r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MITRE </a:t>
            </a:r>
            <a:r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use</a:t>
            </a:r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srgbClr val="005F9E"/>
              </a:solidFill>
              <a:latin typeface="Arial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9" y="6250820"/>
            <a:ext cx="670505" cy="243820"/>
          </a:xfrm>
          <a:prstGeom prst="rect">
            <a:avLst/>
          </a:prstGeom>
        </p:spPr>
      </p:pic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 smtClean="0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smtClean="0"/>
              <a:t>Section 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252242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spcAft>
                <a:spcPts val="600"/>
              </a:spcAft>
              <a:defRPr/>
            </a:pPr>
            <a:r>
              <a:rPr lang="en-US" sz="1000" smtClean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smtClean="0">
                <a:solidFill>
                  <a:prstClr val="black"/>
                </a:solidFill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</a:rPr>
              <a:pPr algn="r" defTabSz="914400">
                <a:spcAft>
                  <a:spcPts val="600"/>
                </a:spcAft>
                <a:defRPr/>
              </a:pPr>
              <a:t>‹#›</a:t>
            </a:fld>
            <a:r>
              <a:rPr lang="en-US" sz="1000" smtClean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1000" smtClean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 </a:t>
            </a:r>
            <a:endParaRPr lang="en-US" sz="100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3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6" y="6594600"/>
            <a:ext cx="5832560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 	For internal MITRE use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96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3771" y="6613071"/>
            <a:ext cx="5669280" cy="203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© 2013 The MITRE Corporation. All rights reserved. 	For internal MITRE use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03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defTabSz="914400">
              <a:spcAft>
                <a:spcPct val="0"/>
              </a:spcAft>
            </a:pPr>
            <a:r>
              <a:rPr lang="en-US" altLang="en-US" sz="800" smtClean="0">
                <a:solidFill>
                  <a:prstClr val="white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© 2013 </a:t>
            </a:r>
            <a:r>
              <a:rPr lang="en-US" altLang="en-US" sz="800" dirty="0" smtClean="0">
                <a:solidFill>
                  <a:prstClr val="white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The MITRE Corporation. All </a:t>
            </a:r>
            <a:r>
              <a:rPr lang="en-US" altLang="en-US" sz="800" smtClean="0">
                <a:solidFill>
                  <a:prstClr val="white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rights reserved</a:t>
            </a:r>
            <a:r>
              <a:rPr lang="en-US" altLang="en-US" sz="800" dirty="0" smtClean="0">
                <a:solidFill>
                  <a:prstClr val="white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altLang="en-US" sz="800" dirty="0">
              <a:solidFill>
                <a:prstClr val="white">
                  <a:lumMod val="50000"/>
                  <a:lumOff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prstClr val="white"/>
              </a:solidFill>
              <a:latin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srgbClr val="EEECE1"/>
              </a:solidFill>
              <a:latin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663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  <a:latin typeface="Calibri"/>
              </a:rPr>
              <a:t>© 2013 The MITRE Corporation. All rights reserved. 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89975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white">
                    <a:lumMod val="50000"/>
                    <a:lumOff val="50000"/>
                  </a:prstClr>
                </a:solidFill>
                <a:latin typeface="Calibri"/>
              </a:rPr>
              <a:t>© 2013 The MITRE Corporation. All rights reserved. 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572219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  <a:latin typeface="Calibri"/>
              </a:rPr>
              <a:t>© 2013 The MITRE Corporation. All rights reserved. 	For internal MITRE use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40281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white">
                    <a:lumMod val="50000"/>
                    <a:lumOff val="50000"/>
                  </a:prstClr>
                </a:solidFill>
                <a:latin typeface="Calibri"/>
              </a:rPr>
              <a:t>© 2013 The MITRE Corporation. All rights reserved. 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54563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274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white">
                    <a:lumMod val="50000"/>
                    <a:lumOff val="50000"/>
                  </a:prstClr>
                </a:solidFill>
                <a:latin typeface="Calibri"/>
              </a:rPr>
              <a:t>© 2013 The MITRE Corporation. All rights reserved. 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456750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  <a:latin typeface="Calibri"/>
              </a:rPr>
              <a:t>© 2013 The MITRE Corporation. All rights reserved. 	For internal MITRE use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2293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white">
                    <a:lumMod val="50000"/>
                    <a:lumOff val="50000"/>
                  </a:prstClr>
                </a:solidFill>
                <a:latin typeface="Calibri"/>
              </a:rPr>
              <a:t>© 2013 The MITRE Corporation. All rights reserved. 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522753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white">
                    <a:lumMod val="50000"/>
                    <a:lumOff val="50000"/>
                  </a:prstClr>
                </a:solidFill>
                <a:latin typeface="Calibri"/>
              </a:rPr>
              <a:t>© 2013 The MITRE Corporation. All rights reserved. 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678881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white">
                    <a:lumMod val="50000"/>
                    <a:lumOff val="50000"/>
                  </a:prstClr>
                </a:solidFill>
                <a:latin typeface="Calibri"/>
              </a:rPr>
              <a:t>© 2013 The MITRE Corporation. All rights reserved. 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15631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white">
                    <a:lumMod val="50000"/>
                    <a:lumOff val="50000"/>
                  </a:prstClr>
                </a:solidFill>
                <a:latin typeface="Calibri"/>
              </a:rPr>
              <a:t>© 2013 The MITRE Corporation. All rights reserved. 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9219858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defTabSz="914400">
              <a:spcAft>
                <a:spcPct val="0"/>
              </a:spcAft>
            </a:pPr>
            <a:r>
              <a:rPr lang="en-US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© 2014 The MITRE Corporation. All rights reserved.</a:t>
            </a:r>
            <a:endParaRPr lang="en-US" alt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srgbClr val="005F9E"/>
              </a:solidFill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2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6" y="6594600"/>
            <a:ext cx="5832560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2014 The MITRE Corporation. All rights reserved.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7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31562" y="6541093"/>
            <a:ext cx="25335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defTabSz="914400">
              <a:spcAft>
                <a:spcPct val="0"/>
              </a:spcAft>
            </a:pPr>
            <a:r>
              <a:rPr lang="en-US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</a:rPr>
              <a:t>© 2014 The MITRE Corporation. All rights reserved.</a:t>
            </a:r>
            <a:endParaRPr lang="en-US" alt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srgbClr val="005F9E"/>
              </a:solidFill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40520" y="106913"/>
            <a:ext cx="8030418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sz="1200" smtClean="0">
                <a:solidFill>
                  <a:srgbClr val="005F9E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Center or Organization Name Here</a:t>
            </a:r>
            <a:endParaRPr lang="en-US" sz="1200">
              <a:solidFill>
                <a:srgbClr val="005F9E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 </a:t>
            </a: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 defTabSz="914400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95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34"/>
          <p:cNvSpPr txBox="1">
            <a:spLocks noChangeArrowheads="1"/>
          </p:cNvSpPr>
          <p:nvPr userDrawn="1"/>
        </p:nvSpPr>
        <p:spPr bwMode="auto">
          <a:xfrm>
            <a:off x="6288502" y="6590252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defTabSz="914400">
              <a:spcAft>
                <a:spcPct val="0"/>
              </a:spcAft>
            </a:pPr>
            <a:r>
              <a:rPr lang="en-US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© 2013 </a:t>
            </a:r>
            <a:r>
              <a:rPr lang="en-US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The MITRE Corporation. All </a:t>
            </a:r>
            <a:r>
              <a:rPr lang="en-US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rights reserved</a:t>
            </a:r>
            <a:r>
              <a:rPr lang="en-US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.</a:t>
            </a:r>
            <a:endParaRPr lang="en-US" alt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 userDrawn="1"/>
        </p:nvSpPr>
        <p:spPr bwMode="auto">
          <a:xfrm>
            <a:off x="740520" y="6564989"/>
            <a:ext cx="198120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lnSpc>
                <a:spcPts val="1300"/>
              </a:lnSpc>
              <a:spcAft>
                <a:spcPct val="0"/>
              </a:spcAft>
            </a:pPr>
            <a:r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For </a:t>
            </a:r>
            <a:r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internal </a:t>
            </a:r>
            <a:r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MITRE </a:t>
            </a:r>
            <a:r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use</a:t>
            </a:r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srgbClr val="005F9E"/>
              </a:solidFill>
              <a:latin typeface="Arial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9" y="6250820"/>
            <a:ext cx="670505" cy="243820"/>
          </a:xfrm>
          <a:prstGeom prst="rect">
            <a:avLst/>
          </a:prstGeom>
        </p:spPr>
      </p:pic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 smtClean="0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smtClean="0"/>
              <a:t>Section 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252242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spcAft>
                <a:spcPts val="600"/>
              </a:spcAft>
              <a:defRPr/>
            </a:pPr>
            <a:r>
              <a:rPr lang="en-US" sz="1000" smtClean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smtClean="0">
                <a:solidFill>
                  <a:prstClr val="black"/>
                </a:solidFill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</a:rPr>
              <a:pPr algn="r" defTabSz="914400">
                <a:spcAft>
                  <a:spcPts val="600"/>
                </a:spcAft>
                <a:defRPr/>
              </a:pPr>
              <a:t>‹#›</a:t>
            </a:fld>
            <a:r>
              <a:rPr lang="en-US" sz="1000" smtClean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1000" smtClean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 </a:t>
            </a:r>
            <a:endParaRPr lang="en-US" sz="100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31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6" y="6594600"/>
            <a:ext cx="5832560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 	For internal MITRE use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01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3771" y="6613071"/>
            <a:ext cx="5669280" cy="203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© 2013 The MITRE Corporation. All rights reserved. 	For internal MITRE use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167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7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theme" Target="../theme/theme3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theme" Target="../theme/theme4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theme" Target="../theme/theme6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896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30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alt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2014 The MITRE Corporation. All rights reserved.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srgbClr val="005F9E"/>
              </a:solidFill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47" y="6540145"/>
            <a:ext cx="670505" cy="2438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24431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spcAft>
                <a:spcPts val="600"/>
              </a:spcAft>
              <a:defRPr/>
            </a:pPr>
            <a:r>
              <a:rPr lang="en-US" sz="1000" smtClean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smtClean="0">
                <a:solidFill>
                  <a:prstClr val="black"/>
                </a:solidFill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</a:rPr>
              <a:pPr algn="r" defTabSz="914400">
                <a:spcAft>
                  <a:spcPts val="600"/>
                </a:spcAft>
                <a:defRPr/>
              </a:pPr>
              <a:t>‹#›</a:t>
            </a:fld>
            <a:r>
              <a:rPr lang="en-US" sz="1000" smtClean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1000" smtClean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 </a:t>
            </a:r>
            <a:endParaRPr lang="en-US" sz="100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2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3028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19213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60000"/>
        <a:buFont typeface="Wingdings" pitchFamily="2" charset="2"/>
        <a:buChar char="q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81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Helvetica LT Std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30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alt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2014 The MITRE Corporation. All rights reserved.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srgbClr val="005F9E"/>
              </a:solidFill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47" y="6540145"/>
            <a:ext cx="670505" cy="2438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24431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spcAft>
                <a:spcPts val="600"/>
              </a:spcAft>
              <a:defRPr/>
            </a:pPr>
            <a:r>
              <a:rPr lang="en-US" sz="1000" smtClean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smtClean="0">
                <a:solidFill>
                  <a:prstClr val="black"/>
                </a:solidFill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</a:rPr>
              <a:pPr algn="r" defTabSz="914400">
                <a:spcAft>
                  <a:spcPts val="600"/>
                </a:spcAft>
                <a:defRPr/>
              </a:pPr>
              <a:t>‹#›</a:t>
            </a:fld>
            <a:r>
              <a:rPr lang="en-US" sz="1000" smtClean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1000" smtClean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 </a:t>
            </a:r>
            <a:endParaRPr lang="en-US" sz="100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4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3028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19213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60000"/>
        <a:buFont typeface="Wingdings" pitchFamily="2" charset="2"/>
        <a:buChar char="q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81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Helvetica LT Std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en-US" smtClean="0">
                <a:solidFill>
                  <a:prstClr val="white">
                    <a:lumMod val="50000"/>
                    <a:lumOff val="50000"/>
                  </a:prstClr>
                </a:solidFill>
                <a:latin typeface="Calibri"/>
              </a:rPr>
              <a:t>© 2013 The MITRE Corporation. All rights reserved. 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855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30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alt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2014 The MITRE Corporation. All rights reserved.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b="1" smtClean="0">
              <a:solidFill>
                <a:srgbClr val="005F9E"/>
              </a:solidFill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47" y="6540145"/>
            <a:ext cx="670505" cy="2438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24431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spcAft>
                <a:spcPts val="600"/>
              </a:spcAft>
              <a:defRPr/>
            </a:pPr>
            <a:r>
              <a:rPr lang="en-US" sz="1000" smtClean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smtClean="0">
                <a:solidFill>
                  <a:prstClr val="black"/>
                </a:solidFill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</a:rPr>
              <a:pPr algn="r" defTabSz="914400">
                <a:spcAft>
                  <a:spcPts val="600"/>
                </a:spcAft>
                <a:defRPr/>
              </a:pPr>
              <a:t>‹#›</a:t>
            </a:fld>
            <a:r>
              <a:rPr lang="en-US" sz="1000" smtClean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1000" smtClean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 </a:t>
            </a:r>
            <a:endParaRPr lang="en-US" sz="100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3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3028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19213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60000"/>
        <a:buFont typeface="Wingdings" pitchFamily="2" charset="2"/>
        <a:buChar char="q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81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Helvetica LT Std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7.pn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7.png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7.png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7.pn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7.png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7.png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x86:</a:t>
            </a:r>
            <a:br>
              <a:rPr lang="en-US" dirty="0"/>
            </a:br>
            <a:r>
              <a:rPr lang="en-US" sz="4000" dirty="0"/>
              <a:t>BIOS and System Management Mode </a:t>
            </a:r>
            <a:r>
              <a:rPr lang="en-US" sz="4000" dirty="0" smtClean="0"/>
              <a:t>Internals</a:t>
            </a:r>
            <a:br>
              <a:rPr lang="en-US" sz="4000" dirty="0" smtClean="0"/>
            </a:br>
            <a:r>
              <a:rPr lang="en-US" sz="4000" i="1" dirty="0" smtClean="0"/>
              <a:t>SPI Flash Programming</a:t>
            </a:r>
            <a:endParaRPr lang="en-US" sz="40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8609" t="3591" r="27540" b="6899"/>
          <a:stretch/>
        </p:blipFill>
        <p:spPr>
          <a:xfrm>
            <a:off x="3009900" y="3188296"/>
            <a:ext cx="3124200" cy="24384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371600" y="1779140"/>
            <a:ext cx="6400800" cy="127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Xeno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Kovah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 &amp;&amp; Corey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Kallenberg</a:t>
            </a:r>
            <a:endParaRPr lang="en-US" dirty="0" smtClean="0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LegbaCore, LLC</a:t>
            </a:r>
          </a:p>
        </p:txBody>
      </p:sp>
    </p:spTree>
    <p:extLst>
      <p:ext uri="{BB962C8B-B14F-4D97-AF65-F5344CB8AC3E}">
        <p14:creationId xmlns:p14="http://schemas.microsoft.com/office/powerpoint/2010/main" val="29087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Programming Control 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7" y="2810473"/>
            <a:ext cx="8164545" cy="157070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36" y="1497079"/>
            <a:ext cx="7237128" cy="128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461552"/>
            <a:ext cx="8229600" cy="1278924"/>
          </a:xfrm>
        </p:spPr>
        <p:txBody>
          <a:bodyPr>
            <a:normAutofit/>
          </a:bodyPr>
          <a:lstStyle/>
          <a:p>
            <a:r>
              <a:rPr lang="en-US" dirty="0" smtClean="0"/>
              <a:t>Set the type </a:t>
            </a:r>
            <a:r>
              <a:rPr lang="en-US" smtClean="0"/>
              <a:t>to read (bits 2:1 == 00b)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05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 Programming Control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7892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Initiates the SPI I/O cycle</a:t>
            </a:r>
          </a:p>
          <a:p>
            <a:pPr lvl="1"/>
            <a:r>
              <a:rPr lang="en-US" dirty="0" smtClean="0"/>
              <a:t>Used by programming app (Copernicus)</a:t>
            </a:r>
          </a:p>
          <a:p>
            <a:r>
              <a:rPr lang="en-US" dirty="0" smtClean="0"/>
              <a:t>Defines the number of bits to read (or write) in the I/O cycle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36" y="2798805"/>
            <a:ext cx="5884192" cy="1044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03" y="3943350"/>
            <a:ext cx="57626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02" y="5121876"/>
            <a:ext cx="57626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6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SPI Programming Status </a:t>
            </a:r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68" y="1506623"/>
            <a:ext cx="8229600" cy="1743204"/>
          </a:xfrm>
        </p:spPr>
        <p:txBody>
          <a:bodyPr>
            <a:normAutofit/>
          </a:bodyPr>
          <a:lstStyle/>
          <a:p>
            <a:r>
              <a:rPr lang="en-US" dirty="0" smtClean="0"/>
              <a:t>Indicates that an SPI I/O cycle is in progress</a:t>
            </a:r>
          </a:p>
          <a:p>
            <a:r>
              <a:rPr lang="en-US" dirty="0" smtClean="0"/>
              <a:t>Set automatically by hardware, nothing we need to really care much about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9"/>
          <a:stretch/>
        </p:blipFill>
        <p:spPr bwMode="auto">
          <a:xfrm>
            <a:off x="1263288" y="3338964"/>
            <a:ext cx="6391133" cy="115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89" y="4760184"/>
            <a:ext cx="6530693" cy="157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14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 Programming Status Register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8" y="1439562"/>
            <a:ext cx="8229600" cy="166462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Indicates the SPI I/O cycle has completed </a:t>
            </a:r>
          </a:p>
          <a:p>
            <a:r>
              <a:rPr lang="en-US" dirty="0" smtClean="0"/>
              <a:t>Software must poll on this bit to determine when the hardware is done reading/writing data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67" y="4564019"/>
            <a:ext cx="6380249" cy="171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9"/>
          <a:stretch/>
        </p:blipFill>
        <p:spPr bwMode="auto">
          <a:xfrm>
            <a:off x="1230525" y="3104185"/>
            <a:ext cx="6391133" cy="115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04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the flash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5151"/>
            <a:ext cx="8229600" cy="1448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BIOS reading software sets </a:t>
            </a:r>
            <a:r>
              <a:rPr lang="en-US" dirty="0"/>
              <a:t>up the location it wants to read (as part of reading the entire chip) and how many bytes to read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30601" y="1498599"/>
            <a:ext cx="2700040" cy="298873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FADDR=00000…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FDATA0=00000…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FDONE=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SCIP=0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FCYCLE=0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FGO=0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487751" y="2992966"/>
            <a:ext cx="3642850" cy="1030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667609">
            <a:off x="2506812" y="3168639"/>
            <a:ext cx="360597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FADDR = 0x1000, FCYCLE=00(read)</a:t>
            </a:r>
          </a:p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FDBC = 111111b (64 byte read)</a:t>
            </a:r>
            <a:endParaRPr lang="en-US" sz="1600" dirty="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8489" y="3231444"/>
            <a:ext cx="1869262" cy="1636889"/>
          </a:xfrm>
          <a:prstGeom prst="roundRect">
            <a:avLst/>
          </a:prstGeom>
          <a:solidFill>
            <a:schemeClr val="tx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Ring 0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01" y="3727009"/>
            <a:ext cx="82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9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the flash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5151"/>
            <a:ext cx="8229600" cy="1448474"/>
          </a:xfrm>
        </p:spPr>
        <p:txBody>
          <a:bodyPr>
            <a:normAutofit/>
          </a:bodyPr>
          <a:lstStyle/>
          <a:p>
            <a:r>
              <a:rPr lang="en-US" dirty="0"/>
              <a:t>BIOS reading software says </a:t>
            </a:r>
            <a:r>
              <a:rPr lang="en-US" dirty="0" smtClean="0"/>
              <a:t>to start the read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30601" y="1498599"/>
            <a:ext cx="2700040" cy="298873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FADDR=0x1000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FDATA0=00000…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FDONE=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SCIP=0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FCYCLE=0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FGO=0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487751" y="2992966"/>
            <a:ext cx="3642850" cy="1030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602388">
            <a:off x="3220481" y="3175001"/>
            <a:ext cx="2404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HSFC |= 1 (aka FGO=1)</a:t>
            </a:r>
            <a:endParaRPr lang="en-US" sz="1600" dirty="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8489" y="3231444"/>
            <a:ext cx="1869262" cy="1636889"/>
          </a:xfrm>
          <a:prstGeom prst="roundRect">
            <a:avLst/>
          </a:prstGeom>
          <a:solidFill>
            <a:schemeClr val="tx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Ring 0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01" y="3727009"/>
            <a:ext cx="82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1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the flash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5151"/>
            <a:ext cx="8229600" cy="14484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Cycle in progress</a:t>
            </a:r>
          </a:p>
          <a:p>
            <a:r>
              <a:rPr lang="en-US" dirty="0" smtClean="0"/>
              <a:t>We need to poll on FDONE, waiting for it to be set to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30601" y="1498599"/>
            <a:ext cx="2700040" cy="298873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FADDR=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0x1000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FDATA0=00000…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FDONE=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0</a:t>
            </a:r>
          </a:p>
          <a:p>
            <a:pPr algn="ctr" defTabSz="914400"/>
            <a:r>
              <a:rPr lang="en-US" b="1" dirty="0" smtClean="0">
                <a:solidFill>
                  <a:prstClr val="black"/>
                </a:solidFill>
                <a:latin typeface="Arial"/>
              </a:rPr>
              <a:t>SCIP=1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FCYCLE=0</a:t>
            </a:r>
          </a:p>
          <a:p>
            <a:pPr algn="ctr" defTabSz="914400"/>
            <a:r>
              <a:rPr lang="en-US" b="1" dirty="0" smtClean="0">
                <a:solidFill>
                  <a:prstClr val="black"/>
                </a:solidFill>
                <a:latin typeface="Arial"/>
              </a:rPr>
              <a:t>FGO=1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8489" y="3231444"/>
            <a:ext cx="1869262" cy="1636889"/>
          </a:xfrm>
          <a:prstGeom prst="roundRect">
            <a:avLst/>
          </a:prstGeom>
          <a:solidFill>
            <a:schemeClr val="tx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Ring 0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01" y="3727009"/>
            <a:ext cx="82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4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the flash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5151"/>
            <a:ext cx="8229600" cy="1448474"/>
          </a:xfrm>
        </p:spPr>
        <p:txBody>
          <a:bodyPr>
            <a:normAutofit/>
          </a:bodyPr>
          <a:lstStyle/>
          <a:p>
            <a:r>
              <a:rPr lang="en-US" dirty="0" smtClean="0"/>
              <a:t>Once the cycle is done (FDONE=1) we can do read the FDATA registers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30600" y="1498599"/>
            <a:ext cx="2787621" cy="298873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FADDR=0x1000</a:t>
            </a:r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b="1" dirty="0" smtClean="0">
                <a:solidFill>
                  <a:prstClr val="black"/>
                </a:solidFill>
                <a:latin typeface="Arial"/>
              </a:rPr>
              <a:t>FDATA0</a:t>
            </a:r>
            <a:r>
              <a:rPr lang="en-US" b="1" dirty="0">
                <a:solidFill>
                  <a:prstClr val="black"/>
                </a:solidFill>
                <a:latin typeface="Arial"/>
              </a:rPr>
              <a:t>=0xf005ba11</a:t>
            </a:r>
            <a:endParaRPr lang="en-US" b="1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b="1" dirty="0">
                <a:solidFill>
                  <a:prstClr val="black"/>
                </a:solidFill>
                <a:latin typeface="Arial"/>
              </a:rPr>
              <a:t>FDONE</a:t>
            </a:r>
            <a:r>
              <a:rPr lang="en-US" b="1" dirty="0" smtClean="0">
                <a:solidFill>
                  <a:prstClr val="black"/>
                </a:solidFill>
                <a:latin typeface="Arial"/>
              </a:rPr>
              <a:t>=1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SCIP=0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FCYCLE=0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FGO=0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8489" y="3231444"/>
            <a:ext cx="1869262" cy="1636889"/>
            <a:chOff x="618489" y="3231444"/>
            <a:chExt cx="1869262" cy="1636889"/>
          </a:xfrm>
        </p:grpSpPr>
        <p:sp>
          <p:nvSpPr>
            <p:cNvPr id="17" name="Rounded Rectangle 16"/>
            <p:cNvSpPr/>
            <p:nvPr/>
          </p:nvSpPr>
          <p:spPr>
            <a:xfrm>
              <a:off x="618489" y="3231444"/>
              <a:ext cx="1869262" cy="1636889"/>
            </a:xfrm>
            <a:prstGeom prst="roundRect">
              <a:avLst/>
            </a:prstGeom>
            <a:solidFill>
              <a:schemeClr val="tx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Ring 0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001" y="3727009"/>
              <a:ext cx="8255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61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the flash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5151"/>
            <a:ext cx="8229600" cy="14484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BIOS reading software </a:t>
            </a:r>
            <a:r>
              <a:rPr lang="en-US" dirty="0" smtClean="0"/>
              <a:t>will get the contents out of the FDATA register(s) and store to memory and/or disk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30601" y="1498599"/>
            <a:ext cx="2700040" cy="298873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FADDR=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0x1000</a:t>
            </a:r>
          </a:p>
          <a:p>
            <a:pPr algn="ctr" defTabSz="914400"/>
            <a:r>
              <a:rPr lang="en-US" b="1" dirty="0" smtClean="0">
                <a:solidFill>
                  <a:prstClr val="black"/>
                </a:solidFill>
                <a:latin typeface="Arial"/>
              </a:rPr>
              <a:t>FDATA0=0xf005ba11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b="1" dirty="0">
                <a:solidFill>
                  <a:prstClr val="black"/>
                </a:solidFill>
                <a:latin typeface="Arial"/>
              </a:rPr>
              <a:t>FDONE</a:t>
            </a:r>
            <a:r>
              <a:rPr lang="en-US" b="1" dirty="0" smtClean="0">
                <a:solidFill>
                  <a:prstClr val="black"/>
                </a:solidFill>
                <a:latin typeface="Arial"/>
              </a:rPr>
              <a:t>=1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SCIP=0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FCYCLE=0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FGO=</a:t>
            </a:r>
            <a:r>
              <a:rPr lang="en-US" dirty="0">
                <a:solidFill>
                  <a:prstClr val="black"/>
                </a:solidFill>
                <a:latin typeface="Arial"/>
              </a:rPr>
              <a:t>0</a:t>
            </a:r>
            <a:endParaRPr lang="en-US" dirty="0" smtClean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2487751" y="2992966"/>
            <a:ext cx="3642850" cy="1030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672240">
            <a:off x="3523263" y="3203223"/>
            <a:ext cx="1488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Read FDATA0</a:t>
            </a:r>
            <a:endParaRPr lang="en-US" sz="1600" dirty="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84930" y="3145366"/>
            <a:ext cx="3642850" cy="10301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672240">
            <a:off x="3700117" y="3595510"/>
            <a:ext cx="1241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0xf005ba11</a:t>
            </a:r>
            <a:endParaRPr lang="en-US" sz="1600" dirty="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8489" y="3231444"/>
            <a:ext cx="1869262" cy="1636889"/>
            <a:chOff x="618489" y="3231444"/>
            <a:chExt cx="1869262" cy="1636889"/>
          </a:xfrm>
        </p:grpSpPr>
        <p:sp>
          <p:nvSpPr>
            <p:cNvPr id="22" name="Rounded Rectangle 21"/>
            <p:cNvSpPr/>
            <p:nvPr/>
          </p:nvSpPr>
          <p:spPr>
            <a:xfrm>
              <a:off x="618489" y="3231444"/>
              <a:ext cx="1869262" cy="1636889"/>
            </a:xfrm>
            <a:prstGeom prst="roundRect">
              <a:avLst/>
            </a:prstGeom>
            <a:solidFill>
              <a:schemeClr val="tx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Ring 0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001" y="3727009"/>
              <a:ext cx="8255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651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Lab: RYOFC!</a:t>
            </a:r>
            <a:br>
              <a:rPr lang="en-US" dirty="0" smtClean="0"/>
            </a:br>
            <a:r>
              <a:rPr lang="en-US" sz="2700" dirty="0" smtClean="0"/>
              <a:t>(Read Your Own Flash Chip!)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We’re going to be cool and manually program the flash registers in RWE to </a:t>
            </a:r>
            <a:r>
              <a:rPr lang="en-US" sz="1800" i="1" dirty="0" smtClean="0"/>
              <a:t>read</a:t>
            </a:r>
            <a:r>
              <a:rPr lang="en-US" sz="1800" dirty="0" smtClean="0"/>
              <a:t> the reset vector from our flash chip</a:t>
            </a:r>
          </a:p>
          <a:p>
            <a:r>
              <a:rPr lang="en-US" sz="1800" dirty="0" smtClean="0"/>
              <a:t>DISCLAIMER! DISCLAIMER! DISCLAIMER!</a:t>
            </a:r>
          </a:p>
          <a:p>
            <a:r>
              <a:rPr lang="en-US" sz="1800" b="1" i="1" u="sng" dirty="0" smtClean="0"/>
              <a:t>Don’t follow along unless you’re super careful! You could accidentally brick your system! :D</a:t>
            </a:r>
          </a:p>
          <a:p>
            <a:r>
              <a:rPr lang="en-US" sz="1800" b="1" i="1" u="sng" dirty="0" smtClean="0"/>
              <a:t>I am not responsible if you brick your system (or your enemies’ :P)</a:t>
            </a:r>
          </a:p>
          <a:p>
            <a:r>
              <a:rPr lang="en-US" sz="1800" dirty="0" smtClean="0"/>
              <a:t>DISCLAIMER! DISCLAIMER! DISCLAIMER!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09" y="3947819"/>
            <a:ext cx="2910181" cy="291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1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All materials are licensed under a Creative Commons 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Share Alike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 license.</a:t>
            </a:r>
            <a:endParaRPr lang="en-US" sz="36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486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http://creativecommons.org/licenses/by-sa/3.0/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0190B3-9E64-8946-ADD2-447C9EEAC016}" type="slidenum">
              <a:rPr lang="en-US" sz="1400">
                <a:solidFill>
                  <a:prstClr val="black"/>
                </a:solidFill>
              </a:rPr>
              <a:pPr/>
              <a:t>2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24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6427788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Attribution condition: You must indicate that derivative work</a:t>
            </a:r>
          </a:p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"Is derived from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John Butterworth &amp;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Xeno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Kovah’s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’Advanced Intel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x86: BIOS and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SMM’ class posted at http://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opensecuritytraining.info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IntroBIOS.html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”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47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69" y="922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Access: 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SPI Base Address Register (SPIBAR)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3886200"/>
            <a:ext cx="8382000" cy="2819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SPI extends it’s Base Address Registers (BARs) to memory starting at an address called SPIBAR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SPIBAR is offset from the Root Complex Register Block (RCRB)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offset from RCRB is chipset-dependent, but will be listed in the SPI section of the datasheet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125" y="1419728"/>
            <a:ext cx="3581400" cy="2357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03699" y="1207532"/>
            <a:ext cx="1219200" cy="2221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32947" y="213062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SPIBAR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74725" y="2164851"/>
            <a:ext cx="3107407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51443"/>
              </p:ext>
            </p:extLst>
          </p:nvPr>
        </p:nvGraphicFramePr>
        <p:xfrm>
          <a:off x="903301" y="2850651"/>
          <a:ext cx="3069306" cy="62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307"/>
                <a:gridCol w="1066800"/>
                <a:gridCol w="1219199"/>
              </a:tblGrid>
              <a:tr h="3136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Offset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F0h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RCBA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FED18000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91514"/>
              </p:ext>
            </p:extLst>
          </p:nvPr>
        </p:nvGraphicFramePr>
        <p:xfrm>
          <a:off x="931876" y="2222636"/>
          <a:ext cx="301215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40097"/>
                <a:gridCol w="13720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LPC Device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B0:D31:F0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V="1">
            <a:off x="3770325" y="3111602"/>
            <a:ext cx="2533374" cy="184662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70712" y="1562796"/>
            <a:ext cx="154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ICH or PCH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320446" y="3111599"/>
            <a:ext cx="1219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39646" y="295771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RCRB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17732" y="1374869"/>
            <a:ext cx="1210392" cy="9075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SPIBAR</a:t>
            </a:r>
            <a:endParaRPr lang="en-US" dirty="0"/>
          </a:p>
        </p:txBody>
      </p:sp>
      <p:sp>
        <p:nvSpPr>
          <p:cNvPr id="44" name="Right Brace 43"/>
          <p:cNvSpPr/>
          <p:nvPr/>
        </p:nvSpPr>
        <p:spPr>
          <a:xfrm>
            <a:off x="7574462" y="2421523"/>
            <a:ext cx="184881" cy="53618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726862" y="2504950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425248" y="3364468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105400"/>
            <a:ext cx="230414" cy="4207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429000"/>
            <a:ext cx="355600" cy="4560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429000"/>
            <a:ext cx="230414" cy="42075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971800"/>
            <a:ext cx="230414" cy="4207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1678305"/>
            <a:ext cx="685800" cy="531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70" y="0"/>
            <a:ext cx="1032130" cy="7999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4267200"/>
            <a:ext cx="685800" cy="5314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28600" y="4572000"/>
            <a:ext cx="685800" cy="5314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7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53200" y="952699"/>
            <a:ext cx="1032130" cy="799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Lab: Locate SPIBAR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632" y="3276600"/>
            <a:ext cx="4648200" cy="3276601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Per your datasheet, the SPI host interface registers (SPIBAR) is located at an offset from RCRB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Mobile 4-Series chipset on our lab laptop, SPIBAR is located at: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RCRB + 3800h = FED1_B800h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7" y="1219200"/>
            <a:ext cx="6011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4"/>
          <a:stretch/>
        </p:blipFill>
        <p:spPr bwMode="auto">
          <a:xfrm>
            <a:off x="104272" y="3276600"/>
            <a:ext cx="4302407" cy="322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994608" y="6172200"/>
            <a:ext cx="914400" cy="15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0937" y="1676401"/>
            <a:ext cx="6019800" cy="12668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2200" y="3733800"/>
            <a:ext cx="431800" cy="7885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200" y="5791200"/>
            <a:ext cx="431800" cy="7885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80999" y="6331512"/>
            <a:ext cx="614761" cy="5264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2001" y="6450182"/>
            <a:ext cx="201446" cy="367857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1371600" y="6400800"/>
            <a:ext cx="990600" cy="304800"/>
          </a:xfrm>
          <a:prstGeom prst="wedgeRoundRectCallout">
            <a:avLst>
              <a:gd name="adj1" fmla="val -110917"/>
              <a:gd name="adj2" fmla="val 24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déjà vu!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867400"/>
            <a:ext cx="685800" cy="5314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587" y="4665345"/>
            <a:ext cx="567813" cy="4400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71187" y="4692015"/>
            <a:ext cx="533400" cy="413385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“Fun things to do in SMM”!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2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1 – Manipulate Copernicus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within the OS, targeted hooks into Copernicus code</a:t>
            </a:r>
          </a:p>
          <a:p>
            <a:r>
              <a:rPr lang="en-US" dirty="0" smtClean="0"/>
              <a:t>From within the OS with “</a:t>
            </a:r>
            <a:r>
              <a:rPr lang="en-US" dirty="0" err="1" smtClean="0"/>
              <a:t>DDefy</a:t>
            </a:r>
            <a:r>
              <a:rPr lang="en-US" dirty="0" smtClean="0"/>
              <a:t>” [20] rootkit style hooks into file writing routines</a:t>
            </a:r>
          </a:p>
          <a:p>
            <a:r>
              <a:rPr lang="en-US" dirty="0" smtClean="0"/>
              <a:t>From within the HD controller firmware [21][22][23]</a:t>
            </a:r>
          </a:p>
          <a:p>
            <a:r>
              <a:rPr lang="en-US" dirty="0" smtClean="0"/>
              <a:t>From within the OS with a network packet filter driver</a:t>
            </a:r>
          </a:p>
          <a:p>
            <a:r>
              <a:rPr lang="en-US" dirty="0" smtClean="0"/>
              <a:t>From within the NIC firmware [24][25]</a:t>
            </a:r>
          </a:p>
          <a:p>
            <a:r>
              <a:rPr lang="en-US" dirty="0" smtClean="0"/>
              <a:t>Etc. Lots more options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547" y="0"/>
            <a:ext cx="8107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From https</a:t>
            </a:r>
            <a:r>
              <a:rPr lang="en-US" sz="1600" dirty="0"/>
              <a:t>://</a:t>
            </a:r>
            <a:r>
              <a:rPr lang="en-US" sz="1600" dirty="0" err="1"/>
              <a:t>cansecwest.com</a:t>
            </a:r>
            <a:r>
              <a:rPr lang="en-US" sz="1600" dirty="0"/>
              <a:t>/slides/2014/Copernicus2-SENTER_the-Dragon-CSW.pptx</a:t>
            </a:r>
          </a:p>
        </p:txBody>
      </p:sp>
    </p:spTree>
    <p:extLst>
      <p:ext uri="{BB962C8B-B14F-4D97-AF65-F5344CB8AC3E}">
        <p14:creationId xmlns:p14="http://schemas.microsoft.com/office/powerpoint/2010/main" val="338789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 2 – A new generic attack.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6751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It is possible for SMM to be notified when SPI reads or writes occur</a:t>
            </a:r>
          </a:p>
          <a:p>
            <a:r>
              <a:rPr lang="en-US" dirty="0" smtClean="0"/>
              <a:t>An attacker who controls the BIOS controls the setup of SMM</a:t>
            </a:r>
          </a:p>
          <a:p>
            <a:r>
              <a:rPr lang="en-US" dirty="0" smtClean="0"/>
              <a:t>In this way a BIOS-infecting attacker can perform a SMM </a:t>
            </a:r>
            <a:r>
              <a:rPr lang="en-US" dirty="0" err="1" smtClean="0"/>
              <a:t>MitM</a:t>
            </a:r>
            <a:r>
              <a:rPr lang="en-US" dirty="0" smtClean="0"/>
              <a:t> attack against those who would try to read the BIOS to integrity check it</a:t>
            </a:r>
          </a:p>
          <a:p>
            <a:r>
              <a:rPr lang="en-US" dirty="0" smtClean="0"/>
              <a:t>We call our SMM </a:t>
            </a:r>
            <a:r>
              <a:rPr lang="en-US" dirty="0" err="1" smtClean="0"/>
              <a:t>MitM</a:t>
            </a:r>
            <a:r>
              <a:rPr lang="en-US" dirty="0" smtClean="0"/>
              <a:t> “</a:t>
            </a:r>
            <a:r>
              <a:rPr lang="en-US" dirty="0" err="1" smtClean="0"/>
              <a:t>Smite’em</a:t>
            </a:r>
            <a:r>
              <a:rPr lang="en-US" dirty="0" smtClean="0"/>
              <a:t>, the Stealthy”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  <a:latin typeface="Calibri"/>
              </a:rPr>
              <a:t>© 2013 The MITRE Corporation. All rights reserved. 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447" y="3968183"/>
            <a:ext cx="4816361" cy="288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6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Eye of </a:t>
            </a:r>
            <a:r>
              <a:rPr lang="en-US" dirty="0"/>
              <a:t>the dragon </a:t>
            </a:r>
            <a:r>
              <a:rPr lang="en-US" dirty="0" smtClean="0"/>
              <a:t>- FSMIE - </a:t>
            </a:r>
            <a:r>
              <a:rPr lang="en-US" dirty="0" err="1" smtClean="0"/>
              <a:t>hw</a:t>
            </a:r>
            <a:r>
              <a:rPr lang="en-US" dirty="0" smtClean="0"/>
              <a:t> </a:t>
            </a:r>
            <a:r>
              <a:rPr lang="en-US" dirty="0"/>
              <a:t>sequencing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what allows an attacker in SMM to know when someone is trying to access the flash chip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Flash Cycle Done bit is set to 1 after every read and write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641854"/>
            <a:ext cx="72485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43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the flash chip in the presence of </a:t>
            </a:r>
            <a:r>
              <a:rPr lang="en-US" dirty="0" err="1" smtClean="0"/>
              <a:t>Smite'em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5151"/>
            <a:ext cx="8229600" cy="1448474"/>
          </a:xfrm>
        </p:spPr>
        <p:txBody>
          <a:bodyPr>
            <a:normAutofit/>
          </a:bodyPr>
          <a:lstStyle/>
          <a:p>
            <a:r>
              <a:rPr lang="en-US" dirty="0" smtClean="0"/>
              <a:t>BIOS reading software sets </a:t>
            </a:r>
            <a:r>
              <a:rPr lang="en-US" dirty="0"/>
              <a:t>up the location it wants to read (as part of reading the entire chip) and how many bytes to read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30601" y="1498599"/>
            <a:ext cx="2700040" cy="298873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FADDR=00000…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FDATA0=00000…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FDONE=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SCIP=0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FCYCLE=0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FGO=0</a:t>
            </a:r>
          </a:p>
          <a:p>
            <a:pPr algn="ctr" defTabSz="914400"/>
            <a:r>
              <a:rPr lang="en-US" u="sng" dirty="0" smtClean="0">
                <a:solidFill>
                  <a:prstClr val="black"/>
                </a:solidFill>
                <a:latin typeface="Arial"/>
              </a:rPr>
              <a:t>FSMIE=1(already set)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8489" y="1499730"/>
            <a:ext cx="1869262" cy="927005"/>
            <a:chOff x="844267" y="1499730"/>
            <a:chExt cx="1869262" cy="927005"/>
          </a:xfrm>
        </p:grpSpPr>
        <p:sp>
          <p:nvSpPr>
            <p:cNvPr id="7" name="Rounded Rectangle 6"/>
            <p:cNvSpPr/>
            <p:nvPr/>
          </p:nvSpPr>
          <p:spPr>
            <a:xfrm>
              <a:off x="844267" y="1499730"/>
              <a:ext cx="1869262" cy="914400"/>
            </a:xfrm>
            <a:prstGeom prst="roundRect">
              <a:avLst/>
            </a:prstGeom>
            <a:solidFill>
              <a:schemeClr val="accent5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SMM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r>
                <a:rPr lang="en-US" dirty="0" err="1" smtClean="0">
                  <a:solidFill>
                    <a:prstClr val="black"/>
                  </a:solidFill>
                  <a:latin typeface="Arial"/>
                </a:rPr>
                <a:t>Smite'em</a:t>
              </a:r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080" y="1800132"/>
              <a:ext cx="1044338" cy="626603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487751" y="2992966"/>
            <a:ext cx="3642850" cy="1030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667609">
            <a:off x="2506812" y="3168639"/>
            <a:ext cx="360597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FADDR = 0x1000, FCYCLE=00(read)</a:t>
            </a:r>
          </a:p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FDBC = 111111b (64 byte read)</a:t>
            </a:r>
            <a:endParaRPr lang="en-US" sz="1600" dirty="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8489" y="3231444"/>
            <a:ext cx="1869262" cy="1636889"/>
          </a:xfrm>
          <a:prstGeom prst="roundRect">
            <a:avLst/>
          </a:prstGeom>
          <a:solidFill>
            <a:schemeClr val="tx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Ring 0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01" y="3727009"/>
            <a:ext cx="82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8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the flash chip in the presence of </a:t>
            </a:r>
            <a:r>
              <a:rPr lang="en-US" dirty="0" err="1" smtClean="0"/>
              <a:t>Smite'em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5151"/>
            <a:ext cx="8229600" cy="1448474"/>
          </a:xfrm>
        </p:spPr>
        <p:txBody>
          <a:bodyPr>
            <a:normAutofit/>
          </a:bodyPr>
          <a:lstStyle/>
          <a:p>
            <a:r>
              <a:rPr lang="en-US" dirty="0"/>
              <a:t>BIOS reading software says </a:t>
            </a:r>
            <a:r>
              <a:rPr lang="en-US" dirty="0" smtClean="0"/>
              <a:t>to start the read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30601" y="1498599"/>
            <a:ext cx="2700040" cy="298873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FADDR=0x1000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FDATA0=00000…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FDONE=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SCIP=0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FCYCLE=0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FGO=0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FSMIE=1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8489" y="1499730"/>
            <a:ext cx="1869262" cy="927005"/>
            <a:chOff x="844267" y="1499730"/>
            <a:chExt cx="1869262" cy="927005"/>
          </a:xfrm>
        </p:grpSpPr>
        <p:sp>
          <p:nvSpPr>
            <p:cNvPr id="7" name="Rounded Rectangle 6"/>
            <p:cNvSpPr/>
            <p:nvPr/>
          </p:nvSpPr>
          <p:spPr>
            <a:xfrm>
              <a:off x="844267" y="1499730"/>
              <a:ext cx="1869262" cy="914400"/>
            </a:xfrm>
            <a:prstGeom prst="roundRect">
              <a:avLst/>
            </a:prstGeom>
            <a:solidFill>
              <a:schemeClr val="accent5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SMM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r>
                <a:rPr lang="en-US" dirty="0" err="1" smtClean="0">
                  <a:solidFill>
                    <a:prstClr val="black"/>
                  </a:solidFill>
                  <a:latin typeface="Arial"/>
                </a:rPr>
                <a:t>Smite'em</a:t>
              </a:r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080" y="1800132"/>
              <a:ext cx="1044338" cy="626603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487751" y="2992966"/>
            <a:ext cx="3642850" cy="1030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602388">
            <a:off x="3220481" y="3175001"/>
            <a:ext cx="2404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HSFC |= 1 (aka FGO=1)</a:t>
            </a:r>
            <a:endParaRPr lang="en-US" sz="1600" dirty="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8489" y="3231444"/>
            <a:ext cx="1869262" cy="1636889"/>
          </a:xfrm>
          <a:prstGeom prst="roundRect">
            <a:avLst/>
          </a:prstGeom>
          <a:solidFill>
            <a:schemeClr val="tx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Ring 0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01" y="3727009"/>
            <a:ext cx="82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1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the flash chip in the presence of </a:t>
            </a:r>
            <a:r>
              <a:rPr lang="en-US" dirty="0" err="1" smtClean="0"/>
              <a:t>Smite'em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5151"/>
            <a:ext cx="8229600" cy="1448474"/>
          </a:xfrm>
        </p:spPr>
        <p:txBody>
          <a:bodyPr>
            <a:normAutofit/>
          </a:bodyPr>
          <a:lstStyle/>
          <a:p>
            <a:r>
              <a:rPr lang="en-US" dirty="0" smtClean="0"/>
              <a:t>Cycle in progress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30601" y="1498599"/>
            <a:ext cx="2700040" cy="298873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FADDR=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0x1000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FDATA0=00000…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FDONE=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0</a:t>
            </a:r>
          </a:p>
          <a:p>
            <a:pPr algn="ctr" defTabSz="914400"/>
            <a:r>
              <a:rPr lang="en-US" b="1" dirty="0" smtClean="0">
                <a:solidFill>
                  <a:prstClr val="black"/>
                </a:solidFill>
                <a:latin typeface="Arial"/>
              </a:rPr>
              <a:t>SCIP=1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FCYCLE=0</a:t>
            </a:r>
          </a:p>
          <a:p>
            <a:pPr algn="ctr" defTabSz="914400"/>
            <a:r>
              <a:rPr lang="en-US" b="1" dirty="0" smtClean="0">
                <a:solidFill>
                  <a:prstClr val="black"/>
                </a:solidFill>
                <a:latin typeface="Arial"/>
              </a:rPr>
              <a:t>FGO=1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FSMIE=1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8489" y="1499730"/>
            <a:ext cx="1869262" cy="927005"/>
            <a:chOff x="844267" y="1499730"/>
            <a:chExt cx="1869262" cy="927005"/>
          </a:xfrm>
        </p:grpSpPr>
        <p:sp>
          <p:nvSpPr>
            <p:cNvPr id="7" name="Rounded Rectangle 6"/>
            <p:cNvSpPr/>
            <p:nvPr/>
          </p:nvSpPr>
          <p:spPr>
            <a:xfrm>
              <a:off x="844267" y="1499730"/>
              <a:ext cx="1869262" cy="914400"/>
            </a:xfrm>
            <a:prstGeom prst="roundRect">
              <a:avLst/>
            </a:prstGeom>
            <a:solidFill>
              <a:schemeClr val="accent5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SMM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r>
                <a:rPr lang="en-US" dirty="0" err="1" smtClean="0">
                  <a:solidFill>
                    <a:prstClr val="black"/>
                  </a:solidFill>
                  <a:latin typeface="Arial"/>
                </a:rPr>
                <a:t>Smite'em</a:t>
              </a:r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080" y="1800132"/>
              <a:ext cx="1044338" cy="626603"/>
            </a:xfrm>
            <a:prstGeom prst="rect">
              <a:avLst/>
            </a:prstGeom>
          </p:spPr>
        </p:pic>
      </p:grpSp>
      <p:sp>
        <p:nvSpPr>
          <p:cNvPr id="13" name="Rounded Rectangle 12"/>
          <p:cNvSpPr/>
          <p:nvPr/>
        </p:nvSpPr>
        <p:spPr>
          <a:xfrm>
            <a:off x="618489" y="3231444"/>
            <a:ext cx="1869262" cy="1636889"/>
          </a:xfrm>
          <a:prstGeom prst="roundRect">
            <a:avLst/>
          </a:prstGeom>
          <a:solidFill>
            <a:schemeClr val="tx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Ring 0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01" y="3727009"/>
            <a:ext cx="82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the flash chip in the presence of </a:t>
            </a:r>
            <a:r>
              <a:rPr lang="en-US" dirty="0" err="1" smtClean="0"/>
              <a:t>Smite'em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5151"/>
            <a:ext cx="8229600" cy="1448474"/>
          </a:xfrm>
        </p:spPr>
        <p:txBody>
          <a:bodyPr>
            <a:normAutofit/>
          </a:bodyPr>
          <a:lstStyle/>
          <a:p>
            <a:r>
              <a:rPr lang="en-US" dirty="0" smtClean="0"/>
              <a:t>Once the cycle is done, and the data is available for reading, if the FSMIE = 1, an SMI is triggered, giving </a:t>
            </a:r>
            <a:r>
              <a:rPr lang="en-US" dirty="0" err="1" smtClean="0"/>
              <a:t>Smite'em</a:t>
            </a:r>
            <a:r>
              <a:rPr lang="en-US" dirty="0" smtClean="0"/>
              <a:t> the first look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30600" y="1498599"/>
            <a:ext cx="2787621" cy="298873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FADDR=0x1000</a:t>
            </a:r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b="1" dirty="0" smtClean="0">
                <a:solidFill>
                  <a:prstClr val="black"/>
                </a:solidFill>
                <a:latin typeface="Arial"/>
              </a:rPr>
              <a:t>FDATA0=</a:t>
            </a:r>
            <a:r>
              <a:rPr lang="en-US" b="1" dirty="0">
                <a:solidFill>
                  <a:prstClr val="black"/>
                </a:solidFill>
                <a:latin typeface="Arial"/>
              </a:rPr>
              <a:t>0x1badd00d</a:t>
            </a:r>
            <a:endParaRPr lang="en-US" b="1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b="1" dirty="0">
                <a:solidFill>
                  <a:prstClr val="black"/>
                </a:solidFill>
                <a:latin typeface="Arial"/>
              </a:rPr>
              <a:t>FDONE</a:t>
            </a:r>
            <a:r>
              <a:rPr lang="en-US" b="1" dirty="0" smtClean="0">
                <a:solidFill>
                  <a:prstClr val="black"/>
                </a:solidFill>
                <a:latin typeface="Arial"/>
              </a:rPr>
              <a:t>=1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SCIP=0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FCYCLE=0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FGO=0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FSMIE=1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8489" y="1499730"/>
            <a:ext cx="1869262" cy="927005"/>
            <a:chOff x="844267" y="1499730"/>
            <a:chExt cx="1869262" cy="927005"/>
          </a:xfrm>
        </p:grpSpPr>
        <p:sp>
          <p:nvSpPr>
            <p:cNvPr id="7" name="Rounded Rectangle 6"/>
            <p:cNvSpPr/>
            <p:nvPr/>
          </p:nvSpPr>
          <p:spPr>
            <a:xfrm>
              <a:off x="844267" y="1499730"/>
              <a:ext cx="1869262" cy="914400"/>
            </a:xfrm>
            <a:prstGeom prst="roundRect">
              <a:avLst/>
            </a:prstGeom>
            <a:solidFill>
              <a:schemeClr val="accent5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SMM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r>
                <a:rPr lang="en-US" dirty="0" err="1" smtClean="0">
                  <a:solidFill>
                    <a:prstClr val="black"/>
                  </a:solidFill>
                  <a:latin typeface="Arial"/>
                </a:rPr>
                <a:t>Smite'em</a:t>
              </a:r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080" y="1800132"/>
              <a:ext cx="1044338" cy="626603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>
            <a:endCxn id="7" idx="3"/>
          </p:cNvCxnSpPr>
          <p:nvPr/>
        </p:nvCxnSpPr>
        <p:spPr>
          <a:xfrm flipH="1" flipV="1">
            <a:off x="2487751" y="1956930"/>
            <a:ext cx="1110582" cy="45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4000" y="1651000"/>
            <a:ext cx="54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SMI</a:t>
            </a:r>
            <a:endParaRPr lang="en-US" sz="1600" dirty="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8489" y="3231444"/>
            <a:ext cx="1869262" cy="1636889"/>
            <a:chOff x="618489" y="3231444"/>
            <a:chExt cx="1869262" cy="1636889"/>
          </a:xfrm>
        </p:grpSpPr>
        <p:sp>
          <p:nvSpPr>
            <p:cNvPr id="17" name="Rounded Rectangle 16"/>
            <p:cNvSpPr/>
            <p:nvPr/>
          </p:nvSpPr>
          <p:spPr>
            <a:xfrm>
              <a:off x="618489" y="3231444"/>
              <a:ext cx="1869262" cy="1636889"/>
            </a:xfrm>
            <a:prstGeom prst="roundRect">
              <a:avLst/>
            </a:prstGeom>
            <a:solidFill>
              <a:schemeClr val="tx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Ring 0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5001" y="3727009"/>
              <a:ext cx="8255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03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not really going to care about low level SPI protocol details</a:t>
            </a:r>
          </a:p>
          <a:p>
            <a:r>
              <a:rPr lang="en-US" dirty="0" smtClean="0"/>
              <a:t>We’re just going to care about the way that it’s exposed to the BIOS, so that we can understand the BIOS’s view of the world, and therefore interpret its actions accordingly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24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the flash chip in the presence of </a:t>
            </a:r>
            <a:r>
              <a:rPr lang="en-US" dirty="0" err="1" smtClean="0"/>
              <a:t>Smite'em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5151"/>
            <a:ext cx="8229600" cy="1448474"/>
          </a:xfrm>
        </p:spPr>
        <p:txBody>
          <a:bodyPr>
            <a:normAutofit/>
          </a:bodyPr>
          <a:lstStyle/>
          <a:p>
            <a:r>
              <a:rPr lang="en-US" dirty="0" err="1" smtClean="0"/>
              <a:t>Smite'em</a:t>
            </a:r>
            <a:r>
              <a:rPr lang="en-US" dirty="0" smtClean="0"/>
              <a:t> can change any data that would reveal its presence to the original benign data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30601" y="1498599"/>
            <a:ext cx="2700040" cy="298873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FADDR=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0x1000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FDATA0=0x1badd00d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b="1" dirty="0">
                <a:solidFill>
                  <a:prstClr val="black"/>
                </a:solidFill>
                <a:latin typeface="Arial"/>
              </a:rPr>
              <a:t>FDONE</a:t>
            </a:r>
            <a:r>
              <a:rPr lang="en-US" b="1" dirty="0" smtClean="0">
                <a:solidFill>
                  <a:prstClr val="black"/>
                </a:solidFill>
                <a:latin typeface="Arial"/>
              </a:rPr>
              <a:t>=1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SCIP=0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FCYCLE=0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FGO=0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FSMIE=1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8489" y="1499730"/>
            <a:ext cx="1869262" cy="927005"/>
            <a:chOff x="844267" y="1499730"/>
            <a:chExt cx="1869262" cy="927005"/>
          </a:xfrm>
        </p:grpSpPr>
        <p:sp>
          <p:nvSpPr>
            <p:cNvPr id="7" name="Rounded Rectangle 6"/>
            <p:cNvSpPr/>
            <p:nvPr/>
          </p:nvSpPr>
          <p:spPr>
            <a:xfrm>
              <a:off x="844267" y="1499730"/>
              <a:ext cx="1869262" cy="914400"/>
            </a:xfrm>
            <a:prstGeom prst="roundRect">
              <a:avLst/>
            </a:prstGeom>
            <a:solidFill>
              <a:schemeClr val="accent5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SMM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r>
                <a:rPr lang="en-US" dirty="0" err="1" smtClean="0">
                  <a:solidFill>
                    <a:prstClr val="black"/>
                  </a:solidFill>
                  <a:latin typeface="Arial"/>
                </a:rPr>
                <a:t>Smite'em</a:t>
              </a:r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080" y="1800132"/>
              <a:ext cx="1044338" cy="626603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>
            <a:off x="2487751" y="1956930"/>
            <a:ext cx="3642850" cy="1036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905981">
            <a:off x="3250806" y="2173111"/>
            <a:ext cx="2117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FDATA0=0xf005ba11</a:t>
            </a:r>
            <a:endParaRPr lang="en-US" sz="1600" dirty="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18489" y="3231444"/>
            <a:ext cx="1869262" cy="1636889"/>
            <a:chOff x="618489" y="3231444"/>
            <a:chExt cx="1869262" cy="1636889"/>
          </a:xfrm>
        </p:grpSpPr>
        <p:sp>
          <p:nvSpPr>
            <p:cNvPr id="24" name="Rounded Rectangle 23"/>
            <p:cNvSpPr/>
            <p:nvPr/>
          </p:nvSpPr>
          <p:spPr>
            <a:xfrm>
              <a:off x="618489" y="3231444"/>
              <a:ext cx="1869262" cy="1636889"/>
            </a:xfrm>
            <a:prstGeom prst="roundRect">
              <a:avLst/>
            </a:prstGeom>
            <a:solidFill>
              <a:schemeClr val="tx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Ring 0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5001" y="3727009"/>
              <a:ext cx="8255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468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the flash chip in the presence of </a:t>
            </a:r>
            <a:r>
              <a:rPr lang="en-US" dirty="0" err="1" smtClean="0"/>
              <a:t>Smite'em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5151"/>
            <a:ext cx="8229600" cy="1448474"/>
          </a:xfrm>
        </p:spPr>
        <p:txBody>
          <a:bodyPr>
            <a:normAutofit/>
          </a:bodyPr>
          <a:lstStyle/>
          <a:p>
            <a:r>
              <a:rPr lang="en-US" dirty="0"/>
              <a:t>BIOS reading software will </a:t>
            </a:r>
            <a:r>
              <a:rPr lang="en-US" dirty="0" smtClean="0"/>
              <a:t>be misled!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30601" y="1498599"/>
            <a:ext cx="2700040" cy="298873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FADDR=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0x1000</a:t>
            </a:r>
          </a:p>
          <a:p>
            <a:pPr algn="ctr" defTabSz="914400"/>
            <a:r>
              <a:rPr lang="en-US" b="1" dirty="0" smtClean="0">
                <a:solidFill>
                  <a:prstClr val="black"/>
                </a:solidFill>
                <a:latin typeface="Arial"/>
              </a:rPr>
              <a:t>FDATA0=0xf005ba11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b="1" dirty="0">
                <a:solidFill>
                  <a:prstClr val="black"/>
                </a:solidFill>
                <a:latin typeface="Arial"/>
              </a:rPr>
              <a:t>FDONE</a:t>
            </a:r>
            <a:r>
              <a:rPr lang="en-US" b="1" dirty="0" smtClean="0">
                <a:solidFill>
                  <a:prstClr val="black"/>
                </a:solidFill>
                <a:latin typeface="Arial"/>
              </a:rPr>
              <a:t>=1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SCIP=0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FCYCLE=0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FGO=0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FSMIE=1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8489" y="1499730"/>
            <a:ext cx="1869262" cy="927005"/>
            <a:chOff x="844267" y="1499730"/>
            <a:chExt cx="1869262" cy="927005"/>
          </a:xfrm>
        </p:grpSpPr>
        <p:sp>
          <p:nvSpPr>
            <p:cNvPr id="7" name="Rounded Rectangle 6"/>
            <p:cNvSpPr/>
            <p:nvPr/>
          </p:nvSpPr>
          <p:spPr>
            <a:xfrm>
              <a:off x="844267" y="1499730"/>
              <a:ext cx="1869262" cy="914400"/>
            </a:xfrm>
            <a:prstGeom prst="roundRect">
              <a:avLst/>
            </a:prstGeom>
            <a:solidFill>
              <a:schemeClr val="accent5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SMM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r>
                <a:rPr lang="en-US" dirty="0" err="1" smtClean="0">
                  <a:solidFill>
                    <a:prstClr val="black"/>
                  </a:solidFill>
                  <a:latin typeface="Arial"/>
                </a:rPr>
                <a:t>Smite'em</a:t>
              </a:r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080" y="1800132"/>
              <a:ext cx="1044338" cy="626603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2487751" y="2992966"/>
            <a:ext cx="3642850" cy="1030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672240">
            <a:off x="3523263" y="3203223"/>
            <a:ext cx="1488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Read FDATA0</a:t>
            </a:r>
            <a:endParaRPr lang="en-US" sz="1600" dirty="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84930" y="3145366"/>
            <a:ext cx="3642850" cy="10301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672240">
            <a:off x="3700117" y="3595510"/>
            <a:ext cx="1241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0xf005ba11</a:t>
            </a:r>
            <a:endParaRPr lang="en-US" sz="1600" dirty="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8489" y="3231444"/>
            <a:ext cx="1869262" cy="1636889"/>
            <a:chOff x="618489" y="3231444"/>
            <a:chExt cx="1869262" cy="1636889"/>
          </a:xfrm>
        </p:grpSpPr>
        <p:sp>
          <p:nvSpPr>
            <p:cNvPr id="22" name="Rounded Rectangle 21"/>
            <p:cNvSpPr/>
            <p:nvPr/>
          </p:nvSpPr>
          <p:spPr>
            <a:xfrm>
              <a:off x="618489" y="3231444"/>
              <a:ext cx="1869262" cy="1636889"/>
            </a:xfrm>
            <a:prstGeom prst="roundRect">
              <a:avLst/>
            </a:prstGeom>
            <a:solidFill>
              <a:schemeClr val="tx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Ring 0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5001" y="3727009"/>
              <a:ext cx="8255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494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it can't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Flashrom</a:t>
            </a:r>
            <a:r>
              <a:rPr lang="en-US" dirty="0" smtClean="0"/>
              <a:t> 0.9.7 source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you don't account for </a:t>
            </a:r>
            <a:r>
              <a:rPr lang="en-US" dirty="0" err="1"/>
              <a:t>hw</a:t>
            </a:r>
            <a:r>
              <a:rPr lang="en-US" dirty="0"/>
              <a:t>/</a:t>
            </a:r>
            <a:r>
              <a:rPr lang="en-US" dirty="0" err="1"/>
              <a:t>sw</a:t>
            </a:r>
            <a:r>
              <a:rPr lang="en-US" dirty="0"/>
              <a:t> sequencing's FSMIE bit (as no previous software did), you will just lose and provide false assurances of a lack of BIOS </a:t>
            </a:r>
            <a:r>
              <a:rPr lang="en-US" dirty="0" smtClean="0"/>
              <a:t>compromise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2014 The MITRE Corporation. All rights reserved.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333"/>
            <a:ext cx="9144000" cy="11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8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don't know can bite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The basic solution would seem to be just for querying tools to set FSMIE = 0 before trying to read</a:t>
            </a:r>
          </a:p>
          <a:p>
            <a:r>
              <a:rPr lang="en-US" dirty="0" smtClean="0"/>
              <a:t>Multiple ways for an adversary to counter</a:t>
            </a:r>
          </a:p>
          <a:p>
            <a:pPr lvl="1"/>
            <a:r>
              <a:rPr lang="en-US" dirty="0" smtClean="0"/>
              <a:t>Kernel agent </a:t>
            </a:r>
            <a:r>
              <a:rPr lang="en-US" dirty="0"/>
              <a:t>c</a:t>
            </a:r>
            <a:r>
              <a:rPr lang="en-US" dirty="0" smtClean="0"/>
              <a:t>ontinuously setting FSMIE = 1</a:t>
            </a:r>
          </a:p>
          <a:p>
            <a:pPr lvl="2"/>
            <a:r>
              <a:rPr lang="en-US" dirty="0" smtClean="0"/>
              <a:t>So you just clear it and check if it's getting re-set, and if so…?</a:t>
            </a:r>
          </a:p>
          <a:p>
            <a:pPr lvl="1"/>
            <a:r>
              <a:rPr lang="en-US" dirty="0" smtClean="0"/>
              <a:t>VMX interception of MMIO to SPI space, falsifying that you successfully cleared FSMIE</a:t>
            </a:r>
          </a:p>
          <a:p>
            <a:pPr lvl="2"/>
            <a:r>
              <a:rPr lang="en-US" dirty="0" smtClean="0"/>
              <a:t>But then if they're using VMX too, they can also just directly forge FDATA</a:t>
            </a:r>
          </a:p>
          <a:p>
            <a:pPr lvl="1"/>
            <a:r>
              <a:rPr lang="en-US" dirty="0" smtClean="0"/>
              <a:t>Target your security software specifically</a:t>
            </a:r>
          </a:p>
          <a:p>
            <a:pPr lvl="2"/>
            <a:r>
              <a:rPr lang="en-US" dirty="0" smtClean="0"/>
              <a:t>If your tool is good enough to detect attacker, he's incentivized to go after you specifically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2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Terror at 35,000 feet (high level overview)</a:t>
            </a:r>
            <a:br>
              <a:rPr lang="en-US" dirty="0" smtClean="0"/>
            </a:br>
            <a:r>
              <a:rPr lang="en-US" dirty="0" smtClean="0"/>
              <a:t>Another attack…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Let's assume that </a:t>
            </a:r>
            <a:r>
              <a:rPr lang="en-US" dirty="0" err="1" smtClean="0"/>
              <a:t>Smite'em</a:t>
            </a:r>
            <a:r>
              <a:rPr lang="en-US" dirty="0" smtClean="0"/>
              <a:t> wants to pick another generic, low-effort way to avoid detection (i.e. doesn't want to use VMX until absolutely necessary)</a:t>
            </a:r>
          </a:p>
          <a:p>
            <a:r>
              <a:rPr lang="en-US" dirty="0" err="1" smtClean="0"/>
              <a:t>Smite'em</a:t>
            </a:r>
            <a:r>
              <a:rPr lang="en-US" dirty="0"/>
              <a:t> </a:t>
            </a:r>
            <a:r>
              <a:rPr lang="en-US" dirty="0" smtClean="0"/>
              <a:t>recruits a </a:t>
            </a:r>
            <a:r>
              <a:rPr lang="en-US" i="1" dirty="0" smtClean="0"/>
              <a:t>Dragon Knight </a:t>
            </a:r>
            <a:r>
              <a:rPr lang="en-US" dirty="0"/>
              <a:t>a</a:t>
            </a:r>
            <a:r>
              <a:rPr lang="en-US" dirty="0" smtClean="0"/>
              <a:t>vatar</a:t>
            </a:r>
          </a:p>
          <a:p>
            <a:pPr lvl="1"/>
            <a:r>
              <a:rPr lang="en-US" dirty="0" smtClean="0"/>
              <a:t>Could be kernel-based code or a DMA </a:t>
            </a:r>
            <a:r>
              <a:rPr lang="en-US" dirty="0"/>
              <a:t>device and independent of </a:t>
            </a:r>
            <a:r>
              <a:rPr lang="en-US" dirty="0" smtClean="0"/>
              <a:t>CPU</a:t>
            </a:r>
          </a:p>
          <a:p>
            <a:r>
              <a:rPr lang="en-US" dirty="0" smtClean="0"/>
              <a:t>Avatar polls SPI configuration registers to detect if an SPI cycle is in progress</a:t>
            </a:r>
          </a:p>
          <a:p>
            <a:r>
              <a:rPr lang="en-US" dirty="0" smtClean="0"/>
              <a:t>Upon detecting an SPI cycle in progress, the avatar triggers an SMI</a:t>
            </a:r>
          </a:p>
          <a:p>
            <a:r>
              <a:rPr lang="en-US" dirty="0" err="1" smtClean="0"/>
              <a:t>Smite’em</a:t>
            </a:r>
            <a:r>
              <a:rPr lang="en-US" dirty="0" smtClean="0"/>
              <a:t> running in SMM has exclusive access to the CPU, and can stall until the cycle completes and then replace the data read from flash before Copernicus can read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the flash chip in the presence of </a:t>
            </a:r>
            <a:r>
              <a:rPr lang="en-US" dirty="0" err="1" smtClean="0"/>
              <a:t>Smite'em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5151"/>
            <a:ext cx="8229600" cy="1448474"/>
          </a:xfrm>
        </p:spPr>
        <p:txBody>
          <a:bodyPr>
            <a:normAutofit/>
          </a:bodyPr>
          <a:lstStyle/>
          <a:p>
            <a:r>
              <a:rPr lang="en-US" dirty="0" smtClean="0"/>
              <a:t>Copernicus sets up the location it wants to read (as part of reading the entire chip) and how many bytes to read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30601" y="1498599"/>
            <a:ext cx="2700040" cy="298873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FADDR=00000…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FDATA0=00000…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FDONE=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SCIP=0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FCYCLE=0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FGO=0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FSMIE=0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8489" y="1499730"/>
            <a:ext cx="1869262" cy="927005"/>
            <a:chOff x="844267" y="1499730"/>
            <a:chExt cx="1869262" cy="927005"/>
          </a:xfrm>
        </p:grpSpPr>
        <p:sp>
          <p:nvSpPr>
            <p:cNvPr id="7" name="Rounded Rectangle 6"/>
            <p:cNvSpPr/>
            <p:nvPr/>
          </p:nvSpPr>
          <p:spPr>
            <a:xfrm>
              <a:off x="844267" y="1499730"/>
              <a:ext cx="1869262" cy="914400"/>
            </a:xfrm>
            <a:prstGeom prst="roundRect">
              <a:avLst/>
            </a:prstGeom>
            <a:solidFill>
              <a:schemeClr val="accent5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SMM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r>
                <a:rPr lang="en-US" dirty="0" err="1" smtClean="0">
                  <a:solidFill>
                    <a:prstClr val="black"/>
                  </a:solidFill>
                  <a:latin typeface="Arial"/>
                </a:rPr>
                <a:t>Smite'em</a:t>
              </a:r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080" y="1800132"/>
              <a:ext cx="1044338" cy="62660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 rot="20667609">
            <a:off x="2506812" y="3168639"/>
            <a:ext cx="360597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FADDR = 0x1000, FCYCLE=00(read)</a:t>
            </a:r>
          </a:p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FDBC = 111111b (64 byte read)</a:t>
            </a:r>
            <a:endParaRPr lang="en-US" sz="1600" dirty="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18489" y="3231444"/>
            <a:ext cx="1869262" cy="1636889"/>
            <a:chOff x="618489" y="3231444"/>
            <a:chExt cx="1869262" cy="1636889"/>
          </a:xfrm>
        </p:grpSpPr>
        <p:sp>
          <p:nvSpPr>
            <p:cNvPr id="18" name="Rounded Rectangle 17"/>
            <p:cNvSpPr/>
            <p:nvPr/>
          </p:nvSpPr>
          <p:spPr>
            <a:xfrm>
              <a:off x="618489" y="3231444"/>
              <a:ext cx="1869262" cy="1636889"/>
            </a:xfrm>
            <a:prstGeom prst="roundRect">
              <a:avLst/>
            </a:prstGeom>
            <a:solidFill>
              <a:schemeClr val="tx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Ring 0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692" y="3931356"/>
              <a:ext cx="647700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1113" y="3936999"/>
              <a:ext cx="605010" cy="929923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271889" y="2992966"/>
            <a:ext cx="3858712" cy="11133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59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the flash chip in the presence of </a:t>
            </a:r>
            <a:r>
              <a:rPr lang="en-US" dirty="0" err="1" smtClean="0"/>
              <a:t>Smite'em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5151"/>
            <a:ext cx="8229600" cy="1448474"/>
          </a:xfrm>
        </p:spPr>
        <p:txBody>
          <a:bodyPr>
            <a:normAutofit/>
          </a:bodyPr>
          <a:lstStyle/>
          <a:p>
            <a:r>
              <a:rPr lang="en-US" dirty="0" smtClean="0"/>
              <a:t>Then says go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30601" y="1498599"/>
            <a:ext cx="2700040" cy="298873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FADDR=0x1000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FDATA0=00000…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FDONE=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SCIP=0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FCYCLE=0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FGO=0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FSMIE=0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8489" y="1499730"/>
            <a:ext cx="1869262" cy="927005"/>
            <a:chOff x="844267" y="1499730"/>
            <a:chExt cx="1869262" cy="927005"/>
          </a:xfrm>
        </p:grpSpPr>
        <p:sp>
          <p:nvSpPr>
            <p:cNvPr id="7" name="Rounded Rectangle 6"/>
            <p:cNvSpPr/>
            <p:nvPr/>
          </p:nvSpPr>
          <p:spPr>
            <a:xfrm>
              <a:off x="844267" y="1499730"/>
              <a:ext cx="1869262" cy="914400"/>
            </a:xfrm>
            <a:prstGeom prst="roundRect">
              <a:avLst/>
            </a:prstGeom>
            <a:solidFill>
              <a:schemeClr val="accent5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SMM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r>
                <a:rPr lang="en-US" dirty="0" err="1" smtClean="0">
                  <a:solidFill>
                    <a:prstClr val="black"/>
                  </a:solidFill>
                  <a:latin typeface="Arial"/>
                </a:rPr>
                <a:t>Smite'em</a:t>
              </a:r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080" y="1800132"/>
              <a:ext cx="1044338" cy="62660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 rot="20667609">
            <a:off x="3878230" y="3231445"/>
            <a:ext cx="863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FGO=1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8489" y="3231444"/>
            <a:ext cx="1869262" cy="1636889"/>
            <a:chOff x="618489" y="3231444"/>
            <a:chExt cx="1869262" cy="1636889"/>
          </a:xfrm>
        </p:grpSpPr>
        <p:sp>
          <p:nvSpPr>
            <p:cNvPr id="17" name="Rounded Rectangle 16"/>
            <p:cNvSpPr/>
            <p:nvPr/>
          </p:nvSpPr>
          <p:spPr>
            <a:xfrm>
              <a:off x="618489" y="3231444"/>
              <a:ext cx="1869262" cy="1636889"/>
            </a:xfrm>
            <a:prstGeom prst="roundRect">
              <a:avLst/>
            </a:prstGeom>
            <a:solidFill>
              <a:schemeClr val="tx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Ring 0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692" y="3931356"/>
              <a:ext cx="647700" cy="9144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1113" y="3936999"/>
              <a:ext cx="605010" cy="929923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257778" y="2992966"/>
            <a:ext cx="3872823" cy="11274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6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the flash chip in the presence of </a:t>
            </a:r>
            <a:r>
              <a:rPr lang="en-US" dirty="0" err="1" smtClean="0"/>
              <a:t>Smite'em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5151"/>
            <a:ext cx="8229600" cy="1448474"/>
          </a:xfrm>
        </p:spPr>
        <p:txBody>
          <a:bodyPr>
            <a:normAutofit/>
          </a:bodyPr>
          <a:lstStyle/>
          <a:p>
            <a:r>
              <a:rPr lang="en-US" dirty="0" smtClean="0"/>
              <a:t>Copernicus sets up the location it wants to read (as part of reading the entire chip) and how many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30601" y="1498599"/>
            <a:ext cx="2700040" cy="298873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FADDR=0x1000</a:t>
            </a:r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FDATA0=00000…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FDONE=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0</a:t>
            </a:r>
          </a:p>
          <a:p>
            <a:pPr algn="ctr" defTabSz="914400"/>
            <a:r>
              <a:rPr lang="en-US" b="1" dirty="0" smtClean="0">
                <a:solidFill>
                  <a:prstClr val="black"/>
                </a:solidFill>
                <a:latin typeface="Arial"/>
              </a:rPr>
              <a:t>SCIP=1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FCYCLE=0</a:t>
            </a:r>
          </a:p>
          <a:p>
            <a:pPr algn="ctr" defTabSz="914400"/>
            <a:r>
              <a:rPr lang="en-US" b="1" dirty="0" smtClean="0">
                <a:solidFill>
                  <a:prstClr val="black"/>
                </a:solidFill>
                <a:latin typeface="Arial"/>
              </a:rPr>
              <a:t>FGO=1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FSMIE=0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8489" y="1499730"/>
            <a:ext cx="1869262" cy="927005"/>
            <a:chOff x="844267" y="1499730"/>
            <a:chExt cx="1869262" cy="927005"/>
          </a:xfrm>
        </p:grpSpPr>
        <p:sp>
          <p:nvSpPr>
            <p:cNvPr id="7" name="Rounded Rectangle 6"/>
            <p:cNvSpPr/>
            <p:nvPr/>
          </p:nvSpPr>
          <p:spPr>
            <a:xfrm>
              <a:off x="844267" y="1499730"/>
              <a:ext cx="1869262" cy="914400"/>
            </a:xfrm>
            <a:prstGeom prst="roundRect">
              <a:avLst/>
            </a:prstGeom>
            <a:solidFill>
              <a:schemeClr val="accent5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SMM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r>
                <a:rPr lang="en-US" dirty="0" err="1" smtClean="0">
                  <a:solidFill>
                    <a:prstClr val="black"/>
                  </a:solidFill>
                  <a:latin typeface="Arial"/>
                </a:rPr>
                <a:t>Smite'em</a:t>
              </a:r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080" y="1800132"/>
              <a:ext cx="1044338" cy="62660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 rot="20966432">
            <a:off x="2678603" y="3013417"/>
            <a:ext cx="306486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Poll for SCIP=1 and once found</a:t>
            </a:r>
          </a:p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poll faster for FDONE=1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8489" y="3231444"/>
            <a:ext cx="1869262" cy="1636889"/>
            <a:chOff x="618489" y="3231444"/>
            <a:chExt cx="1869262" cy="1636889"/>
          </a:xfrm>
        </p:grpSpPr>
        <p:sp>
          <p:nvSpPr>
            <p:cNvPr id="17" name="Rounded Rectangle 16"/>
            <p:cNvSpPr/>
            <p:nvPr/>
          </p:nvSpPr>
          <p:spPr>
            <a:xfrm>
              <a:off x="618489" y="3231444"/>
              <a:ext cx="1869262" cy="1636889"/>
            </a:xfrm>
            <a:prstGeom prst="roundRect">
              <a:avLst/>
            </a:prstGeom>
            <a:solidFill>
              <a:schemeClr val="tx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Ring 0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692" y="3931356"/>
              <a:ext cx="647700" cy="9144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1113" y="3936999"/>
              <a:ext cx="605010" cy="929923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>
            <a:stCxn id="18" idx="0"/>
            <a:endCxn id="6" idx="1"/>
          </p:cNvCxnSpPr>
          <p:nvPr/>
        </p:nvCxnSpPr>
        <p:spPr>
          <a:xfrm flipV="1">
            <a:off x="1122542" y="2992966"/>
            <a:ext cx="5008059" cy="938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57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the flash chip in the presence of </a:t>
            </a:r>
            <a:r>
              <a:rPr lang="en-US" dirty="0" err="1" smtClean="0"/>
              <a:t>Smite'em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5151"/>
            <a:ext cx="8229600" cy="1448474"/>
          </a:xfrm>
        </p:spPr>
        <p:txBody>
          <a:bodyPr>
            <a:normAutofit/>
          </a:bodyPr>
          <a:lstStyle/>
          <a:p>
            <a:r>
              <a:rPr lang="en-US" dirty="0" smtClean="0"/>
              <a:t>Once it sees the data, it tries not to race with Copernicus, but instead stops itself and Copernicus by signaling </a:t>
            </a:r>
            <a:r>
              <a:rPr lang="en-US" dirty="0" err="1" smtClean="0"/>
              <a:t>Smite'em</a:t>
            </a:r>
            <a:r>
              <a:rPr lang="en-US" dirty="0" smtClean="0"/>
              <a:t> with an SMI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30600" y="1498599"/>
            <a:ext cx="2815843" cy="298873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FADDR=0x1000</a:t>
            </a:r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b="1" dirty="0" smtClean="0">
                <a:solidFill>
                  <a:prstClr val="black"/>
                </a:solidFill>
                <a:latin typeface="Arial"/>
              </a:rPr>
              <a:t>FDATA0=0x1badd00d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b="1" dirty="0">
                <a:solidFill>
                  <a:prstClr val="black"/>
                </a:solidFill>
                <a:latin typeface="Arial"/>
              </a:rPr>
              <a:t>FDONE</a:t>
            </a:r>
            <a:r>
              <a:rPr lang="en-US" b="1" dirty="0" smtClean="0">
                <a:solidFill>
                  <a:prstClr val="black"/>
                </a:solidFill>
                <a:latin typeface="Arial"/>
              </a:rPr>
              <a:t>=</a:t>
            </a:r>
            <a:r>
              <a:rPr lang="en-US" b="1" dirty="0">
                <a:solidFill>
                  <a:prstClr val="black"/>
                </a:solidFill>
                <a:latin typeface="Arial"/>
              </a:rPr>
              <a:t>1</a:t>
            </a:r>
            <a:endParaRPr lang="en-US" b="1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b="1" dirty="0" smtClean="0">
                <a:solidFill>
                  <a:prstClr val="black"/>
                </a:solidFill>
                <a:latin typeface="Arial"/>
              </a:rPr>
              <a:t>SCIP=0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FCYCLE=0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FGO=0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FSMIE=0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8489" y="1499730"/>
            <a:ext cx="1869262" cy="927005"/>
            <a:chOff x="844267" y="1499730"/>
            <a:chExt cx="1869262" cy="927005"/>
          </a:xfrm>
        </p:grpSpPr>
        <p:sp>
          <p:nvSpPr>
            <p:cNvPr id="7" name="Rounded Rectangle 6"/>
            <p:cNvSpPr/>
            <p:nvPr/>
          </p:nvSpPr>
          <p:spPr>
            <a:xfrm>
              <a:off x="844267" y="1499730"/>
              <a:ext cx="1869262" cy="914400"/>
            </a:xfrm>
            <a:prstGeom prst="roundRect">
              <a:avLst/>
            </a:prstGeom>
            <a:solidFill>
              <a:schemeClr val="accent5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SMM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r>
                <a:rPr lang="en-US" dirty="0" err="1" smtClean="0">
                  <a:solidFill>
                    <a:prstClr val="black"/>
                  </a:solidFill>
                  <a:latin typeface="Arial"/>
                </a:rPr>
                <a:t>Smite'em</a:t>
              </a:r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080" y="1800132"/>
              <a:ext cx="1044338" cy="626603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058333" y="2511778"/>
            <a:ext cx="54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SMI</a:t>
            </a:r>
            <a:endParaRPr lang="en-US" sz="1600" dirty="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18489" y="3231444"/>
            <a:ext cx="1869262" cy="1636889"/>
            <a:chOff x="618489" y="3231444"/>
            <a:chExt cx="1869262" cy="1636889"/>
          </a:xfrm>
        </p:grpSpPr>
        <p:sp>
          <p:nvSpPr>
            <p:cNvPr id="23" name="Rounded Rectangle 22"/>
            <p:cNvSpPr/>
            <p:nvPr/>
          </p:nvSpPr>
          <p:spPr>
            <a:xfrm>
              <a:off x="618489" y="3231444"/>
              <a:ext cx="1869262" cy="1636889"/>
            </a:xfrm>
            <a:prstGeom prst="roundRect">
              <a:avLst/>
            </a:prstGeom>
            <a:solidFill>
              <a:schemeClr val="tx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Ring 0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692" y="3931356"/>
              <a:ext cx="647700" cy="9144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1113" y="3936999"/>
              <a:ext cx="605010" cy="929923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>
            <a:stCxn id="24" idx="0"/>
          </p:cNvCxnSpPr>
          <p:nvPr/>
        </p:nvCxnSpPr>
        <p:spPr>
          <a:xfrm flipH="1" flipV="1">
            <a:off x="1114778" y="2398889"/>
            <a:ext cx="7764" cy="15324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the flash chip in the presence of </a:t>
            </a:r>
            <a:r>
              <a:rPr lang="en-US" dirty="0" err="1" smtClean="0"/>
              <a:t>Smite'em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5151"/>
            <a:ext cx="8229600" cy="1448474"/>
          </a:xfrm>
        </p:spPr>
        <p:txBody>
          <a:bodyPr>
            <a:normAutofit/>
          </a:bodyPr>
          <a:lstStyle/>
          <a:p>
            <a:r>
              <a:rPr lang="en-US" dirty="0" err="1" smtClean="0"/>
              <a:t>Smite'em</a:t>
            </a:r>
            <a:r>
              <a:rPr lang="en-US" dirty="0" smtClean="0"/>
              <a:t> then cleans up as usual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2013 The MITRE Corporation.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30600" y="1498599"/>
            <a:ext cx="2815843" cy="298873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Arial"/>
              </a:rPr>
              <a:t>FADDR=0x1000</a:t>
            </a:r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b="1" dirty="0" smtClean="0">
                <a:solidFill>
                  <a:prstClr val="black"/>
                </a:solidFill>
                <a:latin typeface="Arial"/>
              </a:rPr>
              <a:t>FDATA0=0x1badd00d</a:t>
            </a:r>
          </a:p>
          <a:p>
            <a:pPr algn="ctr" defTabSz="914400"/>
            <a:endParaRPr lang="en-US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b="1" dirty="0">
                <a:solidFill>
                  <a:prstClr val="black"/>
                </a:solidFill>
                <a:latin typeface="Arial"/>
              </a:rPr>
              <a:t>FDONE</a:t>
            </a:r>
            <a:r>
              <a:rPr lang="en-US" b="1" dirty="0" smtClean="0">
                <a:solidFill>
                  <a:prstClr val="black"/>
                </a:solidFill>
                <a:latin typeface="Arial"/>
              </a:rPr>
              <a:t>=</a:t>
            </a:r>
            <a:r>
              <a:rPr lang="en-US" b="1" dirty="0">
                <a:solidFill>
                  <a:prstClr val="black"/>
                </a:solidFill>
                <a:latin typeface="Arial"/>
              </a:rPr>
              <a:t>1</a:t>
            </a:r>
            <a:endParaRPr lang="en-US" b="1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r>
              <a:rPr lang="en-US" b="1" dirty="0" smtClean="0">
                <a:solidFill>
                  <a:prstClr val="black"/>
                </a:solidFill>
                <a:latin typeface="Arial"/>
              </a:rPr>
              <a:t>SCIP=0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FCYCLE=0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FGO=0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Arial"/>
              </a:rPr>
              <a:t>FSMIE=0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8489" y="1499730"/>
            <a:ext cx="1869262" cy="927005"/>
            <a:chOff x="844267" y="1499730"/>
            <a:chExt cx="1869262" cy="927005"/>
          </a:xfrm>
        </p:grpSpPr>
        <p:sp>
          <p:nvSpPr>
            <p:cNvPr id="7" name="Rounded Rectangle 6"/>
            <p:cNvSpPr/>
            <p:nvPr/>
          </p:nvSpPr>
          <p:spPr>
            <a:xfrm>
              <a:off x="844267" y="1499730"/>
              <a:ext cx="1869262" cy="914400"/>
            </a:xfrm>
            <a:prstGeom prst="roundRect">
              <a:avLst/>
            </a:prstGeom>
            <a:solidFill>
              <a:schemeClr val="accent5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SMM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r>
                <a:rPr lang="en-US" dirty="0" err="1" smtClean="0">
                  <a:solidFill>
                    <a:prstClr val="black"/>
                  </a:solidFill>
                  <a:latin typeface="Arial"/>
                </a:rPr>
                <a:t>Smite'em</a:t>
              </a:r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080" y="1800132"/>
              <a:ext cx="1044338" cy="626603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2487751" y="1956930"/>
            <a:ext cx="3642849" cy="1036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905981">
            <a:off x="3250806" y="2173111"/>
            <a:ext cx="2117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FDATA0=0xf005ba11</a:t>
            </a:r>
            <a:endParaRPr lang="en-US" sz="1600" dirty="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8489" y="3231444"/>
            <a:ext cx="1869262" cy="1636889"/>
            <a:chOff x="618489" y="3231444"/>
            <a:chExt cx="1869262" cy="1636889"/>
          </a:xfrm>
        </p:grpSpPr>
        <p:sp>
          <p:nvSpPr>
            <p:cNvPr id="5" name="Rounded Rectangle 4"/>
            <p:cNvSpPr/>
            <p:nvPr/>
          </p:nvSpPr>
          <p:spPr>
            <a:xfrm>
              <a:off x="618489" y="3231444"/>
              <a:ext cx="1869262" cy="1636889"/>
            </a:xfrm>
            <a:prstGeom prst="roundRect">
              <a:avLst/>
            </a:prstGeom>
            <a:solidFill>
              <a:schemeClr val="tx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Ring 0</a:t>
              </a: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>
                <a:solidFill>
                  <a:prstClr val="black"/>
                </a:solidFill>
                <a:latin typeface="Arial"/>
              </a:endParaRPr>
            </a:p>
            <a:p>
              <a:pPr algn="ctr" defTabSz="914400"/>
              <a:endParaRPr lang="en-US" dirty="0" smtClean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692" y="3931356"/>
              <a:ext cx="647700" cy="9144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1113" y="3936999"/>
              <a:ext cx="605010" cy="92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968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SPI (Serial Peripheral Interface)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5762" y="2400690"/>
            <a:ext cx="3817006" cy="377910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Intel provides a programmable interface to the SPI flash device</a:t>
            </a:r>
          </a:p>
          <a:p>
            <a:pPr lvl="1"/>
            <a:r>
              <a:rPr lang="en-US" dirty="0" smtClean="0"/>
              <a:t>System BIOS lives here</a:t>
            </a:r>
          </a:p>
          <a:p>
            <a:pPr lvl="1"/>
            <a:r>
              <a:rPr lang="en-US" dirty="0" smtClean="0"/>
              <a:t>Other stuff does too</a:t>
            </a:r>
          </a:p>
          <a:p>
            <a:r>
              <a:rPr lang="en-US" dirty="0" smtClean="0"/>
              <a:t>Copernicus programs this interface to dump a binary of the SPI flash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t="4014"/>
          <a:stretch/>
        </p:blipFill>
        <p:spPr bwMode="auto">
          <a:xfrm>
            <a:off x="451849" y="2141193"/>
            <a:ext cx="4261426" cy="323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Brace 3"/>
          <p:cNvSpPr/>
          <p:nvPr/>
        </p:nvSpPr>
        <p:spPr>
          <a:xfrm>
            <a:off x="4762863" y="2289477"/>
            <a:ext cx="476402" cy="3230519"/>
          </a:xfrm>
          <a:prstGeom prst="leftBrace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0021" y="3781166"/>
            <a:ext cx="605481" cy="258333"/>
          </a:xfrm>
          <a:prstGeom prst="rect">
            <a:avLst/>
          </a:prstGeom>
          <a:solidFill>
            <a:srgbClr val="C00000">
              <a:alpha val="37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mtClea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778" y="6531803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Intel IO Controller Hub 10 Datasheet, page 31 </a:t>
            </a:r>
            <a:endParaRPr lang="en-US" sz="1400" b="1" dirty="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1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luck next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then implemented a basic “Copernicus 2” that used Intel TXT to try and defeat this</a:t>
            </a:r>
          </a:p>
          <a:p>
            <a:pPr lvl="1"/>
            <a:r>
              <a:rPr lang="en-US" dirty="0" smtClean="0"/>
              <a:t>We care about </a:t>
            </a:r>
            <a:r>
              <a:rPr lang="en-US" i="1" dirty="0" smtClean="0"/>
              <a:t>trustworthy</a:t>
            </a:r>
            <a:r>
              <a:rPr lang="en-US" dirty="0" smtClean="0"/>
              <a:t> detection tools. It’s no good to have detection tools if your attacker can easily bypass them and give you a </a:t>
            </a:r>
            <a:r>
              <a:rPr lang="en-US" i="1" dirty="0" smtClean="0"/>
              <a:t>false sense of trust </a:t>
            </a:r>
            <a:r>
              <a:rPr lang="en-US" dirty="0" smtClean="0"/>
              <a:t>that your system is clean</a:t>
            </a:r>
          </a:p>
          <a:p>
            <a:pPr lvl="2"/>
            <a:r>
              <a:rPr lang="en-US" dirty="0" smtClean="0"/>
              <a:t>But we know that we have to start somewhere</a:t>
            </a:r>
          </a:p>
          <a:p>
            <a:r>
              <a:rPr lang="en-US" dirty="0" smtClean="0"/>
              <a:t>We thought it would work because the manuals implied that TXT automatically suppresses SMIs until they’re explicitly turned back on</a:t>
            </a:r>
          </a:p>
          <a:p>
            <a:pPr lvl="1"/>
            <a:r>
              <a:rPr lang="en-US" dirty="0" smtClean="0"/>
              <a:t>It turned out that it does on *old* hardware, but newer hardware turns on SMIs automatically, so our TXT code is back to being vulnerable to SMM subversion until STMs are available</a:t>
            </a:r>
          </a:p>
          <a:p>
            <a:pPr lvl="2"/>
            <a:r>
              <a:rPr lang="en-US" dirty="0" smtClean="0"/>
              <a:t>That’s part of why we want STMs so much</a:t>
            </a:r>
          </a:p>
          <a:p>
            <a:pPr lvl="1"/>
            <a:r>
              <a:rPr lang="en-US" dirty="0" smtClean="0"/>
              <a:t>:’( </a:t>
            </a:r>
          </a:p>
          <a:p>
            <a:pPr lvl="1"/>
            <a:r>
              <a:rPr lang="en-US" dirty="0" smtClean="0"/>
              <a:t>TT</a:t>
            </a:r>
          </a:p>
          <a:p>
            <a:r>
              <a:rPr lang="en-US" dirty="0" smtClean="0"/>
              <a:t>Our only consolation is that Copernicus 2 *does* take OS level attackers off the table…But really if we’re trying to detect BIOS level attackers, we need to counter SMM in order for it to matter</a:t>
            </a:r>
          </a:p>
        </p:txBody>
      </p:sp>
    </p:spTree>
    <p:extLst>
      <p:ext uri="{BB962C8B-B14F-4D97-AF65-F5344CB8AC3E}">
        <p14:creationId xmlns:p14="http://schemas.microsoft.com/office/powerpoint/2010/main" val="1377513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Coming soon?(ever?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“Copernicus 3” would take our existing research on “timing-based attestation” and port it into TXT-land</a:t>
            </a:r>
          </a:p>
          <a:p>
            <a:r>
              <a:rPr lang="en-US" dirty="0" smtClean="0"/>
              <a:t>Unfortunately since I said that idea while I was at MITRE, even though I didn’t implement it, probably MITRE owns the idea and I can’t do it without their permission/cooperation :-/</a:t>
            </a:r>
          </a:p>
          <a:p>
            <a:r>
              <a:rPr lang="en-US" dirty="0" smtClean="0"/>
              <a:t>So for today, your only option is…</a:t>
            </a:r>
          </a:p>
        </p:txBody>
      </p:sp>
    </p:spTree>
    <p:extLst>
      <p:ext uri="{BB962C8B-B14F-4D97-AF65-F5344CB8AC3E}">
        <p14:creationId xmlns:p14="http://schemas.microsoft.com/office/powerpoint/2010/main" val="2383010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0077"/>
            <a:ext cx="9144000" cy="91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7" r="79619" b="63851"/>
          <a:stretch/>
        </p:blipFill>
        <p:spPr bwMode="auto">
          <a:xfrm>
            <a:off x="0" y="785646"/>
            <a:ext cx="1863657" cy="10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-76200"/>
            <a:ext cx="2895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Trustworthy BIOS malware detection!</a:t>
            </a:r>
          </a:p>
          <a:p>
            <a:pPr marL="0" indent="0">
              <a:buFont typeface="Arial"/>
              <a:buNone/>
            </a:pPr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(note: doesn’t measure SMM :))</a:t>
            </a:r>
            <a:endParaRPr lang="en-US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1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you should think of reading &amp; writing the flash chip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786351"/>
            <a:ext cx="1799132" cy="1047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053" y="4652482"/>
            <a:ext cx="1799132" cy="10479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ICH or PCH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053" y="2786351"/>
            <a:ext cx="1799132" cy="1047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</a:p>
          <a:p>
            <a:pPr algn="ctr"/>
            <a:r>
              <a:rPr lang="en-US" sz="1400" dirty="0" smtClean="0"/>
              <a:t>(“SPIBAR” = RCRB + X</a:t>
            </a:r>
          </a:p>
          <a:p>
            <a:pPr algn="ctr"/>
            <a:r>
              <a:rPr lang="en-US" sz="1400" dirty="0" smtClean="0"/>
              <a:t>MMIO to ICH or PCH)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532291" y="4652482"/>
            <a:ext cx="1799132" cy="1047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Chip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2256332" y="3310334"/>
            <a:ext cx="132472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5380185" y="5176465"/>
            <a:ext cx="115210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83983" y="4771319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5" idx="0"/>
          </p:cNvCxnSpPr>
          <p:nvPr/>
        </p:nvCxnSpPr>
        <p:spPr>
          <a:xfrm>
            <a:off x="4480619" y="3834316"/>
            <a:ext cx="0" cy="818166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 rot="5400000">
            <a:off x="2573461" y="-131314"/>
            <a:ext cx="690462" cy="49229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73558" y="160276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you see/need to care about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836828" y="3834315"/>
            <a:ext cx="578494" cy="18661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21805" y="456199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696523" y="3115006"/>
            <a:ext cx="237803" cy="4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0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the SPI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RCBA holds RCRB</a:t>
            </a:r>
          </a:p>
          <a:p>
            <a:r>
              <a:rPr lang="en-US" dirty="0" smtClean="0"/>
              <a:t>RCRB + X = SPIBAR </a:t>
            </a:r>
          </a:p>
          <a:p>
            <a:pPr lvl="1"/>
            <a:r>
              <a:rPr lang="en-US" dirty="0" smtClean="0"/>
              <a:t>(for X = 0x3800 on all newer systems, but not old ones)</a:t>
            </a:r>
          </a:p>
          <a:p>
            <a:r>
              <a:rPr lang="en-US" dirty="0" smtClean="0"/>
              <a:t>SPIBAR + Y = flash programming registers</a:t>
            </a:r>
          </a:p>
          <a:p>
            <a:r>
              <a:rPr lang="en-US" dirty="0" smtClean="0"/>
              <a:t>An app can choose either “Hardware Sequencing” (meaning the hardware picks the actual SPI commands that get sent for read/write) or Software Sequencing (meaning you pick the actual SPI commands)</a:t>
            </a:r>
          </a:p>
          <a:p>
            <a:pPr lvl="1"/>
            <a:r>
              <a:rPr lang="en-US" dirty="0" smtClean="0"/>
              <a:t>For simplicity of discussion, we’ll be referring to only those operations/details pertaining to Hardware Sequencing</a:t>
            </a:r>
          </a:p>
          <a:p>
            <a:pPr lvl="2"/>
            <a:r>
              <a:rPr lang="en-US" dirty="0" smtClean="0"/>
              <a:t>Software Sequencing just offers a little more fine-grain control</a:t>
            </a:r>
          </a:p>
          <a:p>
            <a:pPr lvl="1"/>
            <a:endParaRPr lang="en-US" dirty="0"/>
          </a:p>
          <a:p>
            <a:pPr marL="287338" lvl="1" indent="0">
              <a:buNone/>
            </a:pPr>
            <a:r>
              <a:rPr lang="en-US" sz="1200" dirty="0" smtClean="0"/>
              <a:t>All SPI registers in the following slides are from:</a:t>
            </a:r>
          </a:p>
          <a:p>
            <a:pPr marL="287338" lvl="1" indent="0">
              <a:buNone/>
            </a:pPr>
            <a:r>
              <a:rPr lang="en-US" sz="1200" dirty="0"/>
              <a:t>http://</a:t>
            </a:r>
            <a:r>
              <a:rPr lang="en-US" sz="1200" dirty="0" err="1"/>
              <a:t>www.intel.com</a:t>
            </a:r>
            <a:r>
              <a:rPr lang="en-US" sz="1200" dirty="0"/>
              <a:t>/content/www/us/en/</a:t>
            </a:r>
            <a:r>
              <a:rPr lang="en-US" sz="1200" dirty="0" err="1"/>
              <a:t>io</a:t>
            </a:r>
            <a:r>
              <a:rPr lang="en-US" sz="1200" dirty="0"/>
              <a:t>/io-controller-hub-10-family-datasheet.html</a:t>
            </a:r>
            <a:endParaRPr lang="en-US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74" y="1228553"/>
            <a:ext cx="926974" cy="793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617343">
            <a:off x="3541609" y="1528422"/>
            <a:ext cx="209343" cy="38227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709938" y="1242280"/>
            <a:ext cx="1853614" cy="533401"/>
          </a:xfrm>
          <a:prstGeom prst="wedgeRoundRectCallout">
            <a:avLst>
              <a:gd name="adj1" fmla="val -62892"/>
              <a:gd name="adj2" fmla="val 1939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You’re welcome!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035" y="1881294"/>
            <a:ext cx="795023" cy="616143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4709938" y="1930141"/>
            <a:ext cx="1853614" cy="533401"/>
          </a:xfrm>
          <a:prstGeom prst="wedgeRoundRectCallout">
            <a:avLst>
              <a:gd name="adj1" fmla="val -62892"/>
              <a:gd name="adj2" fmla="val 1939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err="1" smtClean="0">
                <a:solidFill>
                  <a:prstClr val="white"/>
                </a:solidFill>
                <a:latin typeface="Calibri"/>
              </a:rPr>
              <a:t>Bwahahaha</a:t>
            </a:r>
            <a:r>
              <a:rPr lang="en-US" dirty="0" smtClean="0">
                <a:solidFill>
                  <a:prstClr val="white"/>
                </a:solidFill>
                <a:latin typeface="Calibri"/>
              </a:rPr>
              <a:t>!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675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Since I didn’t have anywhere better to put this…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3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SPI </a:t>
            </a:r>
            <a:r>
              <a:rPr lang="en-US" dirty="0"/>
              <a:t>Programming </a:t>
            </a:r>
            <a:r>
              <a:rPr lang="en-US" dirty="0" smtClean="0"/>
              <a:t>Flash Address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889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Specifies starting address of the SPI I/O cycle</a:t>
            </a:r>
          </a:p>
          <a:p>
            <a:pPr lvl="1"/>
            <a:r>
              <a:rPr lang="en-US" dirty="0" smtClean="0"/>
              <a:t>Flash address, not a system RAM address</a:t>
            </a:r>
          </a:p>
          <a:p>
            <a:pPr lvl="1"/>
            <a:r>
              <a:rPr lang="en-US" dirty="0" smtClean="0"/>
              <a:t>Valid range is 0 to &lt;size of flash chip – 1&gt;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15" y="3058297"/>
            <a:ext cx="6248887" cy="122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15" y="4611901"/>
            <a:ext cx="6317574" cy="1517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0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 Programming Data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665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Contains the data we just read from the SPI flash (up to 64 bytes), or data we’re about to write to the flash chip</a:t>
            </a:r>
          </a:p>
          <a:p>
            <a:r>
              <a:rPr lang="en-US" dirty="0" smtClean="0"/>
              <a:t>R/W (since it can be used to specify data to write to flash)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070" y="3057306"/>
            <a:ext cx="5509355" cy="109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22"/>
          <a:stretch/>
        </p:blipFill>
        <p:spPr bwMode="auto">
          <a:xfrm>
            <a:off x="1986197" y="4408826"/>
            <a:ext cx="5485228" cy="76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58"/>
          <a:stretch/>
        </p:blipFill>
        <p:spPr bwMode="auto">
          <a:xfrm>
            <a:off x="1962878" y="5741601"/>
            <a:ext cx="5550005" cy="39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25514" y="502955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3200" b="1" dirty="0" smtClean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…</a:t>
            </a:r>
            <a:endParaRPr lang="en-US" sz="1600" b="1" dirty="0">
              <a:solidFill>
                <a:prstClr val="black"/>
              </a:solidFill>
              <a:latin typeface="Arial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74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TRE2013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FFFFFF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MITRE Corpora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MITRE2013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FFFFFF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MITRE Corpora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MITRE2013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FFFFFF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MITRE Corpora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2698</Words>
  <Application>Microsoft Macintosh PowerPoint</Application>
  <PresentationFormat>On-screen Show (4:3)</PresentationFormat>
  <Paragraphs>465</Paragraphs>
  <Slides>42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Office Theme</vt:lpstr>
      <vt:lpstr>1_Office Theme</vt:lpstr>
      <vt:lpstr>MITRE2013</vt:lpstr>
      <vt:lpstr>1_MITRE2013</vt:lpstr>
      <vt:lpstr>Black</vt:lpstr>
      <vt:lpstr>2_MITRE2013</vt:lpstr>
      <vt:lpstr>Advanced x86: BIOS and System Management Mode Internals SPI Flash Programming</vt:lpstr>
      <vt:lpstr>All materials are licensed under a Creative Commons “Share Alike” license.</vt:lpstr>
      <vt:lpstr>SPI note:</vt:lpstr>
      <vt:lpstr>SPI (Serial Peripheral Interface) Flash</vt:lpstr>
      <vt:lpstr>How you should think of reading &amp; writing the flash chip</vt:lpstr>
      <vt:lpstr>Programming the SPI Flash</vt:lpstr>
      <vt:lpstr>Since I didn’t have anywhere better to put this…</vt:lpstr>
      <vt:lpstr>SPI Programming Flash Address Register</vt:lpstr>
      <vt:lpstr>SPI Programming Data Registers</vt:lpstr>
      <vt:lpstr>SPI Programming Control Register</vt:lpstr>
      <vt:lpstr>SPI Programming Control Register</vt:lpstr>
      <vt:lpstr>SPI Programming Status Register</vt:lpstr>
      <vt:lpstr>SPI Programming Status Register 2</vt:lpstr>
      <vt:lpstr>Reading the flash chip</vt:lpstr>
      <vt:lpstr>Reading the flash chip</vt:lpstr>
      <vt:lpstr>Reading the flash chip</vt:lpstr>
      <vt:lpstr>Reading the flash chip</vt:lpstr>
      <vt:lpstr>Reading the flash chip</vt:lpstr>
      <vt:lpstr>Lab: RYOFC! (Read Your Own Flash Chip!)</vt:lpstr>
      <vt:lpstr>Register Access:  SPI Base Address Register (SPIBAR)</vt:lpstr>
      <vt:lpstr>Lab: Locate SPIBAR</vt:lpstr>
      <vt:lpstr>Back to “Fun things to do in SMM”!</vt:lpstr>
      <vt:lpstr>Attack 1 – Manipulate Copernicus output</vt:lpstr>
      <vt:lpstr>Attack 2 – A new generic attack.</vt:lpstr>
      <vt:lpstr>Eye of the dragon - FSMIE - hw sequencing</vt:lpstr>
      <vt:lpstr>Reading the flash chip in the presence of Smite'em</vt:lpstr>
      <vt:lpstr>Reading the flash chip in the presence of Smite'em</vt:lpstr>
      <vt:lpstr>Reading the flash chip in the presence of Smite'em</vt:lpstr>
      <vt:lpstr>Reading the flash chip in the presence of Smite'em</vt:lpstr>
      <vt:lpstr>Reading the flash chip in the presence of Smite'em</vt:lpstr>
      <vt:lpstr>Reading the flash chip in the presence of Smite'em</vt:lpstr>
      <vt:lpstr>Think it can't happen?</vt:lpstr>
      <vt:lpstr>What you don't know can bite you</vt:lpstr>
      <vt:lpstr>Terror at 35,000 feet (high level overview) Another attack…</vt:lpstr>
      <vt:lpstr>Reading the flash chip in the presence of Smite'em</vt:lpstr>
      <vt:lpstr>Reading the flash chip in the presence of Smite'em</vt:lpstr>
      <vt:lpstr>Reading the flash chip in the presence of Smite'em</vt:lpstr>
      <vt:lpstr>Reading the flash chip in the presence of Smite'em</vt:lpstr>
      <vt:lpstr>Reading the flash chip in the presence of Smite'em</vt:lpstr>
      <vt:lpstr>Better luck next time?</vt:lpstr>
      <vt:lpstr>Coming soon?(ever?)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35</cp:revision>
  <dcterms:created xsi:type="dcterms:W3CDTF">2015-02-04T21:40:12Z</dcterms:created>
  <dcterms:modified xsi:type="dcterms:W3CDTF">2015-10-14T07:11:21Z</dcterms:modified>
</cp:coreProperties>
</file>