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33"/>
  </p:notesMasterIdLst>
  <p:sldIdLst>
    <p:sldId id="366" r:id="rId3"/>
    <p:sldId id="379" r:id="rId4"/>
    <p:sldId id="257" r:id="rId5"/>
    <p:sldId id="258" r:id="rId6"/>
    <p:sldId id="259" r:id="rId7"/>
    <p:sldId id="260" r:id="rId8"/>
    <p:sldId id="261" r:id="rId9"/>
    <p:sldId id="262" r:id="rId10"/>
    <p:sldId id="373" r:id="rId11"/>
    <p:sldId id="263" r:id="rId12"/>
    <p:sldId id="264" r:id="rId13"/>
    <p:sldId id="270" r:id="rId14"/>
    <p:sldId id="271" r:id="rId15"/>
    <p:sldId id="272" r:id="rId16"/>
    <p:sldId id="273" r:id="rId17"/>
    <p:sldId id="274" r:id="rId18"/>
    <p:sldId id="275" r:id="rId19"/>
    <p:sldId id="276" r:id="rId20"/>
    <p:sldId id="277" r:id="rId21"/>
    <p:sldId id="278" r:id="rId22"/>
    <p:sldId id="279" r:id="rId23"/>
    <p:sldId id="369" r:id="rId24"/>
    <p:sldId id="378" r:id="rId25"/>
    <p:sldId id="374" r:id="rId26"/>
    <p:sldId id="375" r:id="rId27"/>
    <p:sldId id="376" r:id="rId28"/>
    <p:sldId id="377" r:id="rId29"/>
    <p:sldId id="370" r:id="rId30"/>
    <p:sldId id="371" r:id="rId31"/>
    <p:sldId id="37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00" d="100"/>
          <a:sy n="100" d="100"/>
        </p:scale>
        <p:origin x="-16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90B1F-E81F-2540-9EAC-46798454D371}" type="datetimeFigureOut">
              <a:rPr lang="en-US" smtClean="0"/>
              <a:t>10/14/15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B69303-DF70-EE49-90DF-E590800B001F}" type="slidenum">
              <a:rPr lang="en-US" smtClean="0"/>
              <a:t>‹#›</a:t>
            </a:fld>
            <a:endParaRPr lang="en-US"/>
          </a:p>
        </p:txBody>
      </p:sp>
    </p:spTree>
    <p:extLst>
      <p:ext uri="{BB962C8B-B14F-4D97-AF65-F5344CB8AC3E}">
        <p14:creationId xmlns:p14="http://schemas.microsoft.com/office/powerpoint/2010/main" val="25358722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7082-E91C-4A70-ABE3-58686BBA458D}"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191584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FDBAR = food bar = http://</a:t>
            </a:r>
            <a:r>
              <a:rPr lang="en-US" dirty="0" err="1" smtClean="0"/>
              <a:t>www.grocery.com</a:t>
            </a:r>
            <a:r>
              <a:rPr lang="en-US" dirty="0" smtClean="0"/>
              <a:t>/</a:t>
            </a:r>
            <a:r>
              <a:rPr lang="en-US" dirty="0" err="1" smtClean="0"/>
              <a:t>wp</a:t>
            </a:r>
            <a:r>
              <a:rPr lang="en-US" dirty="0" smtClean="0"/>
              <a:t>-content/uploads/2013/05/organic-food-bar-active-</a:t>
            </a:r>
            <a:r>
              <a:rPr lang="en-US" dirty="0" err="1" smtClean="0"/>
              <a:t>greens.jpg</a:t>
            </a:r>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10</a:t>
            </a:fld>
            <a:endParaRPr lang="en-US">
              <a:solidFill>
                <a:prstClr val="black"/>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11</a:t>
            </a:fld>
            <a:endParaRPr lang="en-US">
              <a:solidFill>
                <a:prstClr val="black"/>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12</a:t>
            </a:fld>
            <a:endParaRPr lang="en-US">
              <a:solidFill>
                <a:prstClr val="black"/>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ASDF</a:t>
            </a:r>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14</a:t>
            </a:fld>
            <a:endParaRPr lang="en-US">
              <a:solidFill>
                <a:prstClr val="black"/>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FD region needs to be made write-protected from ALL masters during manufacturing.  Never supposed</a:t>
            </a:r>
            <a:r>
              <a:rPr lang="en-US" baseline="0" dirty="0" smtClean="0"/>
              <a:t> to change.</a:t>
            </a:r>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15</a:t>
            </a:fld>
            <a:endParaRPr lang="en-US">
              <a:solidFill>
                <a:prstClr val="black"/>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http://img4.wikia.nocookie.net/__cb20110829153234/</a:t>
            </a:r>
            <a:r>
              <a:rPr lang="en-US" dirty="0" err="1" smtClean="0"/>
              <a:t>marvel_dc</a:t>
            </a:r>
            <a:r>
              <a:rPr lang="en-US" dirty="0" smtClean="0"/>
              <a:t>/images/4/48/</a:t>
            </a:r>
            <a:r>
              <a:rPr lang="en-US" dirty="0" err="1" smtClean="0"/>
              <a:t>Flash_Sega_Master_System.jpg</a:t>
            </a:r>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16</a:t>
            </a:fld>
            <a:endParaRPr lang="en-US">
              <a:solidFill>
                <a:prstClr val="black"/>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 a tool that analyzes</a:t>
            </a:r>
            <a:r>
              <a:rPr lang="en-US" baseline="0" dirty="0" smtClean="0"/>
              <a:t> a dumped binary, rather than reading from the chip. SPI programming should be handled in the advanced course.</a:t>
            </a:r>
          </a:p>
          <a:p>
            <a:r>
              <a:rPr lang="en-US" baseline="0" dirty="0" smtClean="0"/>
              <a:t>Pop quiz: what Controller Hub family is this dump from?</a:t>
            </a:r>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17</a:t>
            </a:fld>
            <a:endParaRPr lang="en-US">
              <a:solidFill>
                <a:prstClr val="black"/>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18</a:t>
            </a:fld>
            <a:endParaRPr lang="en-US">
              <a:solidFill>
                <a:prstClr val="black"/>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an</a:t>
            </a:r>
            <a:r>
              <a:rPr lang="en-US" baseline="0" dirty="0" smtClean="0"/>
              <a:t> alternate slide format to the one prior. </a:t>
            </a:r>
          </a:p>
          <a:p>
            <a:endParaRPr lang="en-US" baseline="0" dirty="0" smtClean="0"/>
          </a:p>
          <a:p>
            <a:r>
              <a:rPr lang="en-US" baseline="0" dirty="0" smtClean="0"/>
              <a:t>I think I like the prior one better.  Not sure.</a:t>
            </a:r>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19</a:t>
            </a:fld>
            <a:endParaRPr lang="en-US">
              <a:solidFill>
                <a:prstClr val="black"/>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20</a:t>
            </a:fld>
            <a:endParaRPr lang="en-US">
              <a:solidFill>
                <a:prstClr val="black"/>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solidFill>
                  <a:prstClr val="black"/>
                </a:solidFill>
                <a:latin typeface="+mn-lt"/>
              </a:rPr>
              <a:t>Attribution condition: You must indicate that derivative work</a:t>
            </a:r>
          </a:p>
          <a:p>
            <a:r>
              <a:rPr lang="en-US" sz="1200" dirty="0" smtClean="0">
                <a:solidFill>
                  <a:prstClr val="black"/>
                </a:solidFill>
                <a:latin typeface="+mn-lt"/>
              </a:rPr>
              <a:t>"Is derived from John Butterworth &amp; </a:t>
            </a:r>
            <a:r>
              <a:rPr lang="en-US" sz="1200" dirty="0" err="1" smtClean="0">
                <a:solidFill>
                  <a:prstClr val="black"/>
                </a:solidFill>
                <a:latin typeface="+mn-lt"/>
              </a:rPr>
              <a:t>Xeno</a:t>
            </a:r>
            <a:r>
              <a:rPr lang="en-US" sz="1200" dirty="0" smtClean="0">
                <a:solidFill>
                  <a:prstClr val="black"/>
                </a:solidFill>
                <a:latin typeface="+mn-lt"/>
              </a:rPr>
              <a:t> </a:t>
            </a:r>
            <a:r>
              <a:rPr lang="en-US" sz="1200" dirty="0" err="1" smtClean="0">
                <a:solidFill>
                  <a:prstClr val="black"/>
                </a:solidFill>
                <a:latin typeface="+mn-lt"/>
              </a:rPr>
              <a:t>Kovah’s</a:t>
            </a:r>
            <a:r>
              <a:rPr lang="en-US" sz="1200" dirty="0" smtClean="0">
                <a:solidFill>
                  <a:prstClr val="black"/>
                </a:solidFill>
                <a:latin typeface="+mn-lt"/>
              </a:rPr>
              <a:t> ’Advanced Intel x86: </a:t>
            </a:r>
            <a:r>
              <a:rPr lang="en-US" sz="1200" dirty="0" smtClean="0"/>
              <a:t>BIOS and SMM</a:t>
            </a:r>
            <a:r>
              <a:rPr lang="en-US" sz="1200" dirty="0" smtClean="0">
                <a:solidFill>
                  <a:prstClr val="black"/>
                </a:solidFill>
                <a:latin typeface="+mn-lt"/>
              </a:rPr>
              <a:t>’ class posted at http://</a:t>
            </a:r>
            <a:r>
              <a:rPr lang="en-US" sz="1200" dirty="0" err="1" smtClean="0">
                <a:solidFill>
                  <a:prstClr val="black"/>
                </a:solidFill>
                <a:latin typeface="+mn-lt"/>
              </a:rPr>
              <a:t>opensecuritytraining.info</a:t>
            </a:r>
            <a:r>
              <a:rPr lang="en-US" sz="1200" dirty="0" smtClean="0">
                <a:solidFill>
                  <a:prstClr val="black"/>
                </a:solidFill>
                <a:latin typeface="+mn-lt"/>
              </a:rPr>
              <a:t>/</a:t>
            </a:r>
            <a:r>
              <a:rPr lang="en-US" sz="1200" dirty="0" err="1" smtClean="0">
                <a:solidFill>
                  <a:prstClr val="black"/>
                </a:solidFill>
                <a:latin typeface="+mn-lt"/>
              </a:rPr>
              <a:t>IntroBIOS.html</a:t>
            </a:r>
            <a:r>
              <a:rPr lang="en-US" sz="1200" smtClean="0">
                <a:solidFill>
                  <a:prstClr val="black"/>
                </a:solidFill>
                <a:latin typeface="+mn-lt"/>
              </a:rPr>
              <a:t>”</a:t>
            </a:r>
            <a:endParaRPr lang="en-US" sz="1200" dirty="0">
              <a:solidFill>
                <a:prstClr val="black"/>
              </a:solidFill>
              <a:latin typeface="+mn-lt"/>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82E91C7F-A5F6-9A4D-B053-7F1F29C94874}" type="slidenum">
              <a:rPr lang="en-US" sz="1200">
                <a:solidFill>
                  <a:prstClr val="black"/>
                </a:solidFill>
              </a:rPr>
              <a:pPr/>
              <a:t>2</a:t>
            </a:fld>
            <a:endParaRPr lang="en-US" sz="120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an</a:t>
            </a:r>
            <a:r>
              <a:rPr lang="en-US" baseline="0" dirty="0" smtClean="0"/>
              <a:t> alternate slide format to the one prior. </a:t>
            </a:r>
          </a:p>
          <a:p>
            <a:endParaRPr lang="en-US" baseline="0" dirty="0" smtClean="0"/>
          </a:p>
          <a:p>
            <a:r>
              <a:rPr lang="en-US" baseline="0" dirty="0" smtClean="0"/>
              <a:t>I think I like the prior one better.  Not sure.</a:t>
            </a:r>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21</a:t>
            </a:fld>
            <a:endParaRPr lang="en-US">
              <a:solidFill>
                <a:prstClr val="black"/>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23</a:t>
            </a:fld>
            <a:endParaRPr lang="en-US">
              <a:solidFill>
                <a:prstClr val="black"/>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24</a:t>
            </a:fld>
            <a:endParaRPr lang="en-US">
              <a:solidFill>
                <a:prstClr val="black"/>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25</a:t>
            </a:fld>
            <a:endParaRPr lang="en-US">
              <a:solidFill>
                <a:prstClr val="black"/>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26</a:t>
            </a:fld>
            <a:endParaRPr lang="en-US">
              <a:solidFill>
                <a:prstClr val="black"/>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27</a:t>
            </a:fld>
            <a:endParaRPr lang="en-US">
              <a:solidFill>
                <a:prstClr val="black"/>
              </a:solidFill>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soft strap data is read prior to the de-assertion of</a:t>
            </a:r>
            <a:r>
              <a:rPr lang="en-US" baseline="0" dirty="0" smtClean="0"/>
              <a:t> reset to both the Mgt. Engine and the host system.</a:t>
            </a:r>
          </a:p>
          <a:p>
            <a:r>
              <a:rPr lang="en-US" baseline="0" dirty="0" smtClean="0"/>
              <a:t>Systems exit sleep mode and such via a de-assertion of a reset (different types, SLP_SUS# for instance).</a:t>
            </a:r>
          </a:p>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28</a:t>
            </a:fld>
            <a:endParaRPr lang="en-US">
              <a:solidFill>
                <a:prstClr val="black"/>
              </a:solidFill>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29</a:t>
            </a:fld>
            <a:endParaRPr lang="en-US">
              <a:solidFill>
                <a:prstClr val="black"/>
              </a:solidFill>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30</a:t>
            </a:fld>
            <a:endParaRPr lang="en-US">
              <a:solidFill>
                <a:prstClr val="black"/>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a:t>
            </a:r>
            <a:r>
              <a:rPr lang="en-US" baseline="0" dirty="0" smtClean="0"/>
              <a:t> think platform data was added for ICH9?  ICH8 had only 4 regions I think.</a:t>
            </a:r>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3</a:t>
            </a:fld>
            <a:endParaRPr lang="en-US">
              <a:solidFill>
                <a:prstClr val="black"/>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a:t>
            </a:r>
            <a:r>
              <a:rPr lang="en-US" baseline="0" dirty="0" smtClean="0"/>
              <a:t> think platform data was added for ICH9?  ICH8 had only 4 regions I think.</a:t>
            </a:r>
          </a:p>
          <a:p>
            <a:r>
              <a:rPr lang="en-US" baseline="0" dirty="0" smtClean="0"/>
              <a:t>Note: I wanted to do a "Fred + Greg = FREG!" picture, but there's literally no famous </a:t>
            </a:r>
            <a:r>
              <a:rPr lang="en-US" baseline="0" dirty="0" err="1" smtClean="0"/>
              <a:t>gregs</a:t>
            </a:r>
            <a:r>
              <a:rPr lang="en-US" baseline="0" dirty="0" smtClean="0"/>
              <a:t>!  Just enter "Greg" into </a:t>
            </a:r>
            <a:r>
              <a:rPr lang="en-US" baseline="0" dirty="0" err="1" smtClean="0"/>
              <a:t>google</a:t>
            </a:r>
            <a:r>
              <a:rPr lang="en-US" baseline="0" dirty="0" smtClean="0"/>
              <a:t> images and see for yourself!</a:t>
            </a:r>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4</a:t>
            </a:fld>
            <a:endParaRPr lang="en-US">
              <a:solidFill>
                <a:prstClr val="black"/>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5</a:t>
            </a:fld>
            <a:endParaRPr lang="en-US">
              <a:solidFill>
                <a:prstClr val="black"/>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6</a:t>
            </a:fld>
            <a:endParaRPr lang="en-US">
              <a:solidFill>
                <a:prstClr val="black"/>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put this in</a:t>
            </a:r>
            <a:r>
              <a:rPr lang="en-US" baseline="0" dirty="0" smtClean="0"/>
              <a:t> the Appendix for reference and keep just the PCH one here in actual SPI section</a:t>
            </a:r>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7</a:t>
            </a:fld>
            <a:endParaRPr lang="en-US">
              <a:solidFill>
                <a:prstClr val="black"/>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8</a:t>
            </a:fld>
            <a:endParaRPr lang="en-US">
              <a:solidFill>
                <a:prstClr val="black"/>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2973FB-7864-4B70-9813-6E1FC204C727}" type="slidenum">
              <a:rPr lang="en-US" smtClean="0">
                <a:solidFill>
                  <a:prstClr val="black"/>
                </a:solidFill>
                <a:latin typeface="Calibri"/>
              </a:rPr>
              <a:pPr/>
              <a:t>9</a:t>
            </a:fld>
            <a:endParaRPr lang="en-US">
              <a:solidFill>
                <a:prstClr val="black"/>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D7F5AE-33A9-2842-A59A-2AE1ADA4A322}"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2734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1407F4-539D-A94B-9BA0-F9BCBE756723}"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0374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B74D0-1ADF-5C48-B4DA-DB90E3F370EE}"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10692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DBC6C-D62F-9948-B8A2-935E8788ADA4}"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54175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8983-EAEA-9640-B741-596E6424298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46881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C377C-E047-E34E-BB7D-54CC1C666EC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27164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DEAA9-FCFE-B741-8C7A-BE403A97EE3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80824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F34A-51CA-984D-A888-12E753504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55648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CAF7C-AA0D-1340-9106-64C779F11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38522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6C42-5370-8C4A-9BB9-26D2211ABE9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694140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41A68-DB9E-7C41-ACEE-EBA478D8FE9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0220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3D349-148D-764B-8D69-E5B3256DDFE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1533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EF787-D978-9C48-B2E2-50EEA5BC8A7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05032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D691-7D95-5E4D-837F-B75AC6D914A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95986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55A0D-B451-C047-A4FA-35DD491D098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7411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C873F-C131-C544-B74A-95D8DC512D7A}"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2297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F781E4-BD8F-E44C-8ED9-F99D1C2903C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522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B958BD-8A36-6B4F-8DFC-C73E5A223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8746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13E58B-3BED-5C41-A285-F6C0E9A45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782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3C2C6-4475-C340-A4D7-292CFD815EF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6635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3131F-1EA9-B24D-B836-4BBC79DD663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3669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6C199-BEE0-2846-8FEB-B7D63FDE60E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574299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F818768F-E5BB-FF4E-B5F7-D98A25068EFC}" type="datetime1">
              <a:rPr lang="en-US" smtClean="0">
                <a:solidFill>
                  <a:prstClr val="black">
                    <a:tint val="75000"/>
                  </a:prstClr>
                </a:solidFill>
                <a:latin typeface="Calibri"/>
              </a:rPr>
              <a:pPr defTabSz="914400"/>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532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latin typeface="Calibri"/>
              </a:rPr>
              <a:pPr defTabSz="914400"/>
              <a:t>‹#›</a:t>
            </a:fld>
            <a:endParaRPr lang="en-US">
              <a:solidFill>
                <a:prstClr val="black">
                  <a:tint val="75000"/>
                </a:prstClr>
              </a:solidFill>
              <a:latin typeface="Calibri"/>
            </a:endParaRPr>
          </a:p>
        </p:txBody>
      </p:sp>
    </p:spTree>
    <p:extLst>
      <p:ext uri="{BB962C8B-B14F-4D97-AF65-F5344CB8AC3E}">
        <p14:creationId xmlns:p14="http://schemas.microsoft.com/office/powerpoint/2010/main" val="11063467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CF923EEC-FF47-FF45-8D80-A565D4A1073C}" type="datetime1">
              <a:rPr lang="en-US" smtClean="0">
                <a:solidFill>
                  <a:prstClr val="black">
                    <a:tint val="75000"/>
                  </a:prstClr>
                </a:solidFill>
                <a:latin typeface="Calibri"/>
              </a:rPr>
              <a:pPr defTabSz="914400"/>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latin typeface="Calibri"/>
              </a:rPr>
              <a:pPr defTabSz="914400"/>
              <a:t>‹#›</a:t>
            </a:fld>
            <a:endParaRPr lang="en-US">
              <a:solidFill>
                <a:prstClr val="black">
                  <a:tint val="75000"/>
                </a:prstClr>
              </a:solidFill>
              <a:latin typeface="Calibri"/>
            </a:endParaRPr>
          </a:p>
        </p:txBody>
      </p:sp>
    </p:spTree>
    <p:extLst>
      <p:ext uri="{BB962C8B-B14F-4D97-AF65-F5344CB8AC3E}">
        <p14:creationId xmlns:p14="http://schemas.microsoft.com/office/powerpoint/2010/main" val="7548756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5"/>
            <a:ext cx="9144000" cy="1470025"/>
          </a:xfrm>
        </p:spPr>
        <p:txBody>
          <a:bodyPr>
            <a:normAutofit fontScale="90000"/>
          </a:bodyPr>
          <a:lstStyle/>
          <a:p>
            <a:r>
              <a:rPr lang="en-US" dirty="0"/>
              <a:t>Advanced x86:</a:t>
            </a:r>
            <a:br>
              <a:rPr lang="en-US" dirty="0"/>
            </a:br>
            <a:r>
              <a:rPr lang="en-US" sz="4000" dirty="0"/>
              <a:t>BIOS and System Management Mode </a:t>
            </a:r>
            <a:r>
              <a:rPr lang="en-US" sz="4000" dirty="0" smtClean="0"/>
              <a:t>Internals</a:t>
            </a:r>
            <a:br>
              <a:rPr lang="en-US" sz="4000" dirty="0" smtClean="0"/>
            </a:br>
            <a:r>
              <a:rPr lang="en-US" sz="4000" i="1" dirty="0" smtClean="0"/>
              <a:t>Flash Descriptor</a:t>
            </a:r>
            <a:endParaRPr lang="en-US" sz="4000" i="1" dirty="0"/>
          </a:p>
        </p:txBody>
      </p:sp>
      <p:sp>
        <p:nvSpPr>
          <p:cNvPr id="3" name="Subtitle 2"/>
          <p:cNvSpPr>
            <a:spLocks noGrp="1"/>
          </p:cNvSpPr>
          <p:nvPr>
            <p:ph type="subTitle" idx="1"/>
          </p:nvPr>
        </p:nvSpPr>
        <p:spPr>
          <a:xfrm>
            <a:off x="1371600" y="1779140"/>
            <a:ext cx="6400800" cy="1275533"/>
          </a:xfrm>
        </p:spPr>
        <p:txBody>
          <a:bodyPr>
            <a:normAutofit/>
          </a:bodyPr>
          <a:lstStyle/>
          <a:p>
            <a:r>
              <a:rPr lang="en-US" dirty="0" err="1"/>
              <a:t>Xeno</a:t>
            </a:r>
            <a:r>
              <a:rPr lang="en-US" dirty="0"/>
              <a:t> </a:t>
            </a:r>
            <a:r>
              <a:rPr lang="en-US" dirty="0" err="1" smtClean="0"/>
              <a:t>Kovah</a:t>
            </a:r>
            <a:r>
              <a:rPr lang="en-US" dirty="0" smtClean="0"/>
              <a:t> &amp;&amp; Corey </a:t>
            </a:r>
            <a:r>
              <a:rPr lang="en-US" dirty="0" err="1" smtClean="0"/>
              <a:t>Kallenberg</a:t>
            </a:r>
            <a:endParaRPr lang="en-US" dirty="0"/>
          </a:p>
          <a:p>
            <a:r>
              <a:rPr lang="en-US" dirty="0" smtClean="0"/>
              <a:t>LegbaCore, LLC</a:t>
            </a:r>
          </a:p>
        </p:txBody>
      </p:sp>
      <p:pic>
        <p:nvPicPr>
          <p:cNvPr id="12" name="Picture 11"/>
          <p:cNvPicPr>
            <a:picLocks noChangeAspect="1"/>
          </p:cNvPicPr>
          <p:nvPr/>
        </p:nvPicPr>
        <p:blipFill rotWithShape="1">
          <a:blip r:embed="rId3"/>
          <a:srcRect l="28609" t="3591" r="27540" b="6899"/>
          <a:stretch/>
        </p:blipFill>
        <p:spPr>
          <a:xfrm>
            <a:off x="3009900" y="3188296"/>
            <a:ext cx="3124200" cy="2438400"/>
          </a:xfrm>
          <a:prstGeom prst="rect">
            <a:avLst/>
          </a:prstGeom>
        </p:spPr>
      </p:pic>
    </p:spTree>
    <p:extLst>
      <p:ext uri="{BB962C8B-B14F-4D97-AF65-F5344CB8AC3E}">
        <p14:creationId xmlns:p14="http://schemas.microsoft.com/office/powerpoint/2010/main" val="11564487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371600"/>
            <a:ext cx="5638800" cy="5147411"/>
          </a:xfrm>
        </p:spPr>
        <p:txBody>
          <a:bodyPr>
            <a:normAutofit lnSpcReduction="10000"/>
          </a:bodyPr>
          <a:lstStyle/>
          <a:p>
            <a:r>
              <a:rPr lang="en-US" sz="2400" dirty="0" smtClean="0">
                <a:latin typeface="Arial" panose="020B0604020202020204" pitchFamily="34" charset="0"/>
                <a:cs typeface="Arial" panose="020B0604020202020204" pitchFamily="34" charset="0"/>
              </a:rPr>
              <a:t>Signature 0FF0A55Ah identifies a </a:t>
            </a:r>
            <a:r>
              <a:rPr lang="en-US" sz="2400" dirty="0">
                <a:latin typeface="Arial" panose="020B0604020202020204" pitchFamily="34" charset="0"/>
                <a:cs typeface="Arial" panose="020B0604020202020204" pitchFamily="34" charset="0"/>
              </a:rPr>
              <a:t>valid </a:t>
            </a:r>
            <a:r>
              <a:rPr lang="en-US" sz="2400" dirty="0" smtClean="0">
                <a:latin typeface="Arial" panose="020B0604020202020204" pitchFamily="34" charset="0"/>
                <a:cs typeface="Arial" panose="020B0604020202020204" pitchFamily="34" charset="0"/>
              </a:rPr>
              <a:t>flash descriptor </a:t>
            </a:r>
          </a:p>
          <a:p>
            <a:r>
              <a:rPr lang="en-US" sz="2400" dirty="0" smtClean="0">
                <a:latin typeface="Arial" panose="020B0604020202020204" pitchFamily="34" charset="0"/>
                <a:cs typeface="Arial" panose="020B0604020202020204" pitchFamily="34" charset="0"/>
              </a:rPr>
              <a:t>A valid flash descriptor indicates the SPI flash is operating in Descriptor mode</a:t>
            </a:r>
          </a:p>
          <a:p>
            <a:r>
              <a:rPr lang="en-US" sz="2400" dirty="0" smtClean="0">
                <a:latin typeface="Arial" panose="020B0604020202020204" pitchFamily="34" charset="0"/>
                <a:cs typeface="Arial" panose="020B0604020202020204" pitchFamily="34" charset="0"/>
              </a:rPr>
              <a:t>PCH and Management Engine each require a valid flash descriptor</a:t>
            </a:r>
            <a:endParaRPr lang="en-US" sz="20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Located at </a:t>
            </a:r>
            <a:r>
              <a:rPr lang="en-US" sz="2400" dirty="0" smtClean="0">
                <a:latin typeface="Arial" panose="020B0604020202020204" pitchFamily="34" charset="0"/>
                <a:cs typeface="Arial" panose="020B0604020202020204" pitchFamily="34" charset="0"/>
              </a:rPr>
              <a:t>FDBAR + 0000h</a:t>
            </a:r>
          </a:p>
          <a:p>
            <a:pPr lvl="1"/>
            <a:r>
              <a:rPr lang="en-US" sz="2000" dirty="0" smtClean="0">
                <a:latin typeface="Arial" panose="020B0604020202020204" pitchFamily="34" charset="0"/>
                <a:cs typeface="Arial" panose="020B0604020202020204" pitchFamily="34" charset="0"/>
              </a:rPr>
              <a:t>FDBAR defined </a:t>
            </a:r>
            <a:r>
              <a:rPr lang="en-US" sz="2000" dirty="0">
                <a:latin typeface="Arial" panose="020B0604020202020204" pitchFamily="34" charset="0"/>
                <a:cs typeface="Arial" panose="020B0604020202020204" pitchFamily="34" charset="0"/>
              </a:rPr>
              <a:t>in bits 12:0 in FREG0 (located in SPIBAR)</a:t>
            </a:r>
          </a:p>
          <a:p>
            <a:r>
              <a:rPr lang="en-US" sz="2400" dirty="0" smtClean="0">
                <a:latin typeface="Arial" panose="020B0604020202020204" pitchFamily="34" charset="0"/>
                <a:cs typeface="Arial" panose="020B0604020202020204" pitchFamily="34" charset="0"/>
              </a:rPr>
              <a:t>Signature </a:t>
            </a:r>
            <a:r>
              <a:rPr lang="en-US" sz="2400" dirty="0">
                <a:latin typeface="Arial" panose="020B0604020202020204" pitchFamily="34" charset="0"/>
                <a:cs typeface="Arial" panose="020B0604020202020204" pitchFamily="34" charset="0"/>
              </a:rPr>
              <a:t>offset is located at 0 on ICH8, ICH9, and </a:t>
            </a:r>
            <a:r>
              <a:rPr lang="en-US" sz="2400" dirty="0" smtClean="0">
                <a:latin typeface="Arial" panose="020B0604020202020204" pitchFamily="34" charset="0"/>
                <a:cs typeface="Arial" panose="020B0604020202020204" pitchFamily="34" charset="0"/>
              </a:rPr>
              <a:t>ICH10</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In PCH it has been moved to 0x10 and bytes 0 thru 0x0F are Reserved</a:t>
            </a:r>
          </a:p>
          <a:p>
            <a:endParaRPr lang="en-US" sz="24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17"/>
          <a:stretch/>
        </p:blipFill>
        <p:spPr bwMode="auto">
          <a:xfrm>
            <a:off x="6096000" y="381000"/>
            <a:ext cx="2362200" cy="617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6933" y="0"/>
            <a:ext cx="6036733" cy="1143000"/>
          </a:xfrm>
        </p:spPr>
        <p:txBody>
          <a:bodyPr/>
          <a:lstStyle/>
          <a:p>
            <a:r>
              <a:rPr lang="en-US" dirty="0" smtClean="0">
                <a:latin typeface="Arial" panose="020B0604020202020204" pitchFamily="34" charset="0"/>
                <a:cs typeface="Arial" panose="020B0604020202020204" pitchFamily="34" charset="0"/>
              </a:rPr>
              <a:t>Signature</a:t>
            </a:r>
            <a:endParaRPr lang="en-US" dirty="0">
              <a:latin typeface="Arial" panose="020B0604020202020204" pitchFamily="34" charset="0"/>
              <a:cs typeface="Arial" panose="020B0604020202020204" pitchFamily="34" charset="0"/>
            </a:endParaRPr>
          </a:p>
        </p:txBody>
      </p:sp>
      <p:sp>
        <p:nvSpPr>
          <p:cNvPr id="6" name="Oval 5"/>
          <p:cNvSpPr/>
          <p:nvPr/>
        </p:nvSpPr>
        <p:spPr>
          <a:xfrm>
            <a:off x="6874932" y="5974644"/>
            <a:ext cx="1447799" cy="6858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pic>
        <p:nvPicPr>
          <p:cNvPr id="7" name="Picture 6"/>
          <p:cNvPicPr>
            <a:picLocks noChangeAspect="1"/>
          </p:cNvPicPr>
          <p:nvPr/>
        </p:nvPicPr>
        <p:blipFill>
          <a:blip r:embed="rId4"/>
          <a:stretch>
            <a:fillRect/>
          </a:stretch>
        </p:blipFill>
        <p:spPr>
          <a:xfrm>
            <a:off x="3581401" y="4572000"/>
            <a:ext cx="469490" cy="363855"/>
          </a:xfrm>
          <a:prstGeom prst="rect">
            <a:avLst/>
          </a:prstGeom>
        </p:spPr>
      </p:pic>
      <p:sp>
        <p:nvSpPr>
          <p:cNvPr id="2" name="TextBox 1"/>
          <p:cNvSpPr txBox="1"/>
          <p:nvPr/>
        </p:nvSpPr>
        <p:spPr>
          <a:xfrm>
            <a:off x="8229600" y="6248400"/>
            <a:ext cx="825867" cy="369332"/>
          </a:xfrm>
          <a:prstGeom prst="rect">
            <a:avLst/>
          </a:prstGeom>
          <a:noFill/>
        </p:spPr>
        <p:txBody>
          <a:bodyPr wrap="none" rtlCol="0">
            <a:spAutoFit/>
          </a:bodyPr>
          <a:lstStyle/>
          <a:p>
            <a:pPr defTabSz="914400"/>
            <a:r>
              <a:rPr lang="en-US" dirty="0" smtClean="0">
                <a:solidFill>
                  <a:prstClr val="black"/>
                </a:solidFill>
                <a:latin typeface="Calibri"/>
              </a:rPr>
              <a:t>FDBAR</a:t>
            </a:r>
            <a:endParaRPr lang="en-US" dirty="0">
              <a:solidFill>
                <a:prstClr val="black"/>
              </a:solidFill>
              <a:latin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10</a:t>
            </a:fld>
            <a:endParaRPr lang="en-US">
              <a:solidFill>
                <a:prstClr val="black">
                  <a:tint val="75000"/>
                </a:prstClr>
              </a:solidFill>
              <a:latin typeface="Calibri"/>
            </a:endParaRPr>
          </a:p>
        </p:txBody>
      </p:sp>
    </p:spTree>
    <p:extLst>
      <p:ext uri="{BB962C8B-B14F-4D97-AF65-F5344CB8AC3E}">
        <p14:creationId xmlns:p14="http://schemas.microsoft.com/office/powerpoint/2010/main" val="12209432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524000"/>
            <a:ext cx="5638800" cy="4995011"/>
          </a:xfrm>
        </p:spPr>
        <p:txBody>
          <a:bodyPr>
            <a:normAutofit/>
          </a:bodyPr>
          <a:lstStyle/>
          <a:p>
            <a:r>
              <a:rPr lang="en-US" sz="2400" dirty="0">
                <a:latin typeface="Arial" panose="020B0604020202020204" pitchFamily="34" charset="0"/>
                <a:cs typeface="Arial" panose="020B0604020202020204" pitchFamily="34" charset="0"/>
              </a:rPr>
              <a:t>Describes the data structure of the Flash Descriptor </a:t>
            </a:r>
          </a:p>
          <a:p>
            <a:r>
              <a:rPr lang="en-US" sz="2400" dirty="0">
                <a:latin typeface="Arial" panose="020B0604020202020204" pitchFamily="34" charset="0"/>
                <a:cs typeface="Arial" panose="020B0604020202020204" pitchFamily="34" charset="0"/>
              </a:rPr>
              <a:t>number of sections in the descriptor</a:t>
            </a:r>
          </a:p>
          <a:p>
            <a:r>
              <a:rPr lang="en-US" sz="2400" dirty="0">
                <a:latin typeface="Arial" panose="020B0604020202020204" pitchFamily="34" charset="0"/>
                <a:cs typeface="Arial" panose="020B0604020202020204" pitchFamily="34" charset="0"/>
              </a:rPr>
              <a:t>pointers to these sections as well as the size of each section</a:t>
            </a:r>
          </a:p>
          <a:p>
            <a:r>
              <a:rPr lang="en-US" sz="2400" dirty="0">
                <a:latin typeface="Arial" panose="020B0604020202020204" pitchFamily="34" charset="0"/>
                <a:cs typeface="Arial" panose="020B0604020202020204" pitchFamily="34" charset="0"/>
              </a:rPr>
              <a:t># of physical SPI flash chips </a:t>
            </a:r>
            <a:r>
              <a:rPr lang="en-US" sz="2400" dirty="0" smtClean="0">
                <a:latin typeface="Arial" panose="020B0604020202020204" pitchFamily="34" charset="0"/>
                <a:cs typeface="Arial" panose="020B0604020202020204" pitchFamily="34" charset="0"/>
              </a:rPr>
              <a:t>present</a:t>
            </a:r>
          </a:p>
          <a:p>
            <a:pPr marL="0" indent="0">
              <a:buNone/>
            </a:pPr>
            <a:endParaRPr lang="en-US" sz="20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17"/>
          <a:stretch/>
        </p:blipFill>
        <p:spPr bwMode="auto">
          <a:xfrm>
            <a:off x="6096000" y="381000"/>
            <a:ext cx="2362200" cy="617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6933" y="0"/>
            <a:ext cx="6036733" cy="1143000"/>
          </a:xfrm>
        </p:spPr>
        <p:txBody>
          <a:bodyPr/>
          <a:lstStyle/>
          <a:p>
            <a:r>
              <a:rPr lang="en-US" dirty="0" smtClean="0">
                <a:latin typeface="Arial" panose="020B0604020202020204" pitchFamily="34" charset="0"/>
                <a:cs typeface="Arial" panose="020B0604020202020204" pitchFamily="34" charset="0"/>
              </a:rPr>
              <a:t>Descriptor Map</a:t>
            </a:r>
            <a:endParaRPr lang="en-US" dirty="0">
              <a:latin typeface="Arial" panose="020B0604020202020204" pitchFamily="34" charset="0"/>
              <a:cs typeface="Arial" panose="020B0604020202020204" pitchFamily="34" charset="0"/>
            </a:endParaRPr>
          </a:p>
        </p:txBody>
      </p:sp>
      <p:sp>
        <p:nvSpPr>
          <p:cNvPr id="6" name="Oval 5"/>
          <p:cNvSpPr/>
          <p:nvPr/>
        </p:nvSpPr>
        <p:spPr>
          <a:xfrm>
            <a:off x="6874932" y="5551311"/>
            <a:ext cx="1447799" cy="6858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7" name="TextBox 6"/>
          <p:cNvSpPr txBox="1"/>
          <p:nvPr/>
        </p:nvSpPr>
        <p:spPr>
          <a:xfrm>
            <a:off x="8229600" y="6248400"/>
            <a:ext cx="825867" cy="369332"/>
          </a:xfrm>
          <a:prstGeom prst="rect">
            <a:avLst/>
          </a:prstGeom>
          <a:noFill/>
        </p:spPr>
        <p:txBody>
          <a:bodyPr wrap="none" rtlCol="0">
            <a:spAutoFit/>
          </a:bodyPr>
          <a:lstStyle/>
          <a:p>
            <a:pPr defTabSz="914400"/>
            <a:r>
              <a:rPr lang="en-US" dirty="0" smtClean="0">
                <a:solidFill>
                  <a:prstClr val="black"/>
                </a:solidFill>
                <a:latin typeface="Calibri"/>
              </a:rPr>
              <a:t>FDBAR</a:t>
            </a:r>
            <a:endParaRPr lang="en-US" dirty="0">
              <a:solidFill>
                <a:prstClr val="black"/>
              </a:solidFill>
              <a:latin typeface="Calibri"/>
            </a:endParaRPr>
          </a:p>
        </p:txBody>
      </p:sp>
      <p:sp>
        <p:nvSpPr>
          <p:cNvPr id="8" name="TextBox 7"/>
          <p:cNvSpPr txBox="1"/>
          <p:nvPr/>
        </p:nvSpPr>
        <p:spPr>
          <a:xfrm>
            <a:off x="8229600" y="5879068"/>
            <a:ext cx="954934" cy="369332"/>
          </a:xfrm>
          <a:prstGeom prst="rect">
            <a:avLst/>
          </a:prstGeom>
          <a:noFill/>
        </p:spPr>
        <p:txBody>
          <a:bodyPr wrap="none" rtlCol="0">
            <a:spAutoFit/>
          </a:bodyPr>
          <a:lstStyle/>
          <a:p>
            <a:pPr defTabSz="914400"/>
            <a:r>
              <a:rPr lang="en-US" dirty="0" smtClean="0">
                <a:solidFill>
                  <a:prstClr val="black"/>
                </a:solidFill>
                <a:latin typeface="Calibri"/>
              </a:rPr>
              <a:t>FLMAP0</a:t>
            </a:r>
            <a:endParaRPr lang="en-US" dirty="0">
              <a:solidFill>
                <a:prstClr val="black"/>
              </a:solidFill>
              <a:latin typeface="Calibri"/>
            </a:endParaRPr>
          </a:p>
        </p:txBody>
      </p:sp>
      <p:sp>
        <p:nvSpPr>
          <p:cNvPr id="9" name="TextBox 8"/>
          <p:cNvSpPr txBox="1"/>
          <p:nvPr/>
        </p:nvSpPr>
        <p:spPr>
          <a:xfrm>
            <a:off x="8229600" y="5650468"/>
            <a:ext cx="954934" cy="369332"/>
          </a:xfrm>
          <a:prstGeom prst="rect">
            <a:avLst/>
          </a:prstGeom>
          <a:noFill/>
        </p:spPr>
        <p:txBody>
          <a:bodyPr wrap="none" rtlCol="0">
            <a:spAutoFit/>
          </a:bodyPr>
          <a:lstStyle/>
          <a:p>
            <a:pPr defTabSz="914400"/>
            <a:r>
              <a:rPr lang="en-US" dirty="0" smtClean="0">
                <a:solidFill>
                  <a:prstClr val="black"/>
                </a:solidFill>
                <a:latin typeface="Calibri"/>
              </a:rPr>
              <a:t>FLMAP1</a:t>
            </a:r>
            <a:endParaRPr lang="en-US" dirty="0">
              <a:solidFill>
                <a:prstClr val="black"/>
              </a:solidFill>
              <a:latin typeface="Calibri"/>
            </a:endParaRPr>
          </a:p>
        </p:txBody>
      </p:sp>
      <p:sp>
        <p:nvSpPr>
          <p:cNvPr id="10" name="TextBox 9"/>
          <p:cNvSpPr txBox="1"/>
          <p:nvPr/>
        </p:nvSpPr>
        <p:spPr>
          <a:xfrm>
            <a:off x="8229600" y="5421868"/>
            <a:ext cx="344039" cy="369332"/>
          </a:xfrm>
          <a:prstGeom prst="rect">
            <a:avLst/>
          </a:prstGeom>
          <a:noFill/>
        </p:spPr>
        <p:txBody>
          <a:bodyPr wrap="none" rtlCol="0">
            <a:spAutoFit/>
          </a:bodyPr>
          <a:lstStyle/>
          <a:p>
            <a:pPr defTabSz="914400"/>
            <a:r>
              <a:rPr lang="en-US" dirty="0" smtClean="0">
                <a:solidFill>
                  <a:prstClr val="black"/>
                </a:solidFill>
                <a:latin typeface="Calibri"/>
              </a:rPr>
              <a:t>…</a:t>
            </a:r>
            <a:endParaRPr lang="en-US" dirty="0">
              <a:solidFill>
                <a:prstClr val="black"/>
              </a:solidFill>
              <a:latin typeface="Calibri"/>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11</a:t>
            </a:fld>
            <a:endParaRPr lang="en-US">
              <a:solidFill>
                <a:prstClr val="black">
                  <a:tint val="75000"/>
                </a:prstClr>
              </a:solidFill>
              <a:latin typeface="Calibri"/>
            </a:endParaRPr>
          </a:p>
        </p:txBody>
      </p:sp>
    </p:spTree>
    <p:extLst>
      <p:ext uri="{BB962C8B-B14F-4D97-AF65-F5344CB8AC3E}">
        <p14:creationId xmlns:p14="http://schemas.microsoft.com/office/powerpoint/2010/main" val="23521046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066800"/>
            <a:ext cx="5638800" cy="5715000"/>
          </a:xfrm>
        </p:spPr>
        <p:txBody>
          <a:bodyPr>
            <a:normAutofit fontScale="92500" lnSpcReduction="10000"/>
          </a:bodyPr>
          <a:lstStyle/>
          <a:p>
            <a:r>
              <a:rPr lang="en-US" sz="2400" dirty="0" smtClean="0">
                <a:latin typeface="Arial" panose="020B0604020202020204" pitchFamily="34" charset="0"/>
                <a:cs typeface="Arial" panose="020B0604020202020204" pitchFamily="34" charset="0"/>
              </a:rPr>
              <a:t>Identifies the different regions of the SPI Flash (BIOS, </a:t>
            </a:r>
            <a:r>
              <a:rPr lang="en-US" sz="2400" dirty="0" err="1" smtClean="0">
                <a:latin typeface="Arial" panose="020B0604020202020204" pitchFamily="34" charset="0"/>
                <a:cs typeface="Arial" panose="020B0604020202020204" pitchFamily="34" charset="0"/>
              </a:rPr>
              <a:t>Mgt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Eng</a:t>
            </a:r>
            <a:r>
              <a:rPr lang="en-US" sz="2400" dirty="0" smtClean="0">
                <a:latin typeface="Arial" panose="020B0604020202020204" pitchFamily="34" charset="0"/>
                <a:cs typeface="Arial" panose="020B0604020202020204" pitchFamily="34" charset="0"/>
              </a:rPr>
              <a:t>, etc.)</a:t>
            </a:r>
          </a:p>
          <a:p>
            <a:pPr lvl="1"/>
            <a:r>
              <a:rPr lang="en-US" sz="2000" dirty="0" smtClean="0">
                <a:latin typeface="Arial" panose="020B0604020202020204" pitchFamily="34" charset="0"/>
                <a:cs typeface="Arial" panose="020B0604020202020204" pitchFamily="34" charset="0"/>
              </a:rPr>
              <a:t>Not to be confused with defining the flash descriptor map.</a:t>
            </a:r>
          </a:p>
          <a:p>
            <a:r>
              <a:rPr lang="en-US" sz="2400" dirty="0" smtClean="0">
                <a:latin typeface="Arial" panose="020B0604020202020204" pitchFamily="34" charset="0"/>
                <a:cs typeface="Arial" panose="020B0604020202020204" pitchFamily="34" charset="0"/>
              </a:rPr>
              <a:t>Each FLREG register (0-4) has a base and a limit, each corresponding to the range of that particular region</a:t>
            </a:r>
          </a:p>
          <a:p>
            <a:pPr lvl="1"/>
            <a:r>
              <a:rPr lang="en-US" sz="2000" dirty="0" smtClean="0">
                <a:latin typeface="Arial" panose="020B0604020202020204" pitchFamily="34" charset="0"/>
                <a:cs typeface="Arial" panose="020B0604020202020204" pitchFamily="34" charset="0"/>
              </a:rPr>
              <a:t>FLREG0 = Flash Descriptor</a:t>
            </a:r>
          </a:p>
          <a:p>
            <a:pPr lvl="1"/>
            <a:r>
              <a:rPr lang="en-US" sz="2000" dirty="0" smtClean="0">
                <a:latin typeface="Arial" panose="020B0604020202020204" pitchFamily="34" charset="0"/>
                <a:cs typeface="Arial" panose="020B0604020202020204" pitchFamily="34" charset="0"/>
              </a:rPr>
              <a:t>FLREG1 = BIOS</a:t>
            </a:r>
          </a:p>
          <a:p>
            <a:pPr lvl="1"/>
            <a:r>
              <a:rPr lang="en-US" sz="2000" dirty="0" smtClean="0">
                <a:latin typeface="Arial" panose="020B0604020202020204" pitchFamily="34" charset="0"/>
                <a:cs typeface="Arial" panose="020B0604020202020204" pitchFamily="34" charset="0"/>
              </a:rPr>
              <a:t>FLREG2 = ME</a:t>
            </a:r>
          </a:p>
          <a:p>
            <a:pPr lvl="1"/>
            <a:r>
              <a:rPr lang="en-US" sz="2000" dirty="0" smtClean="0">
                <a:latin typeface="Arial" panose="020B0604020202020204" pitchFamily="34" charset="0"/>
                <a:cs typeface="Arial" panose="020B0604020202020204" pitchFamily="34" charset="0"/>
              </a:rPr>
              <a:t>FLREG3 = GbE</a:t>
            </a:r>
          </a:p>
          <a:p>
            <a:pPr lvl="1"/>
            <a:r>
              <a:rPr lang="en-US" sz="2000" dirty="0" smtClean="0">
                <a:latin typeface="Arial" panose="020B0604020202020204" pitchFamily="34" charset="0"/>
                <a:cs typeface="Arial" panose="020B0604020202020204" pitchFamily="34" charset="0"/>
              </a:rPr>
              <a:t>FLREG4 = Platform Data</a:t>
            </a:r>
          </a:p>
          <a:p>
            <a:r>
              <a:rPr lang="en-US" sz="2400" dirty="0" smtClean="0">
                <a:latin typeface="Arial" panose="020B0604020202020204" pitchFamily="34" charset="0"/>
                <a:cs typeface="Arial" panose="020B0604020202020204" pitchFamily="34" charset="0"/>
              </a:rPr>
              <a:t>Disabled/unused regions will have a base of 1FFFh and a limit of 0000h</a:t>
            </a:r>
          </a:p>
          <a:p>
            <a:pPr lvl="1"/>
            <a:r>
              <a:rPr lang="en-US" sz="2000" dirty="0" smtClean="0">
                <a:latin typeface="Arial" panose="020B0604020202020204" pitchFamily="34" charset="0"/>
                <a:cs typeface="Arial" panose="020B0604020202020204" pitchFamily="34" charset="0"/>
              </a:rPr>
              <a:t>Can determine what regions are active</a:t>
            </a:r>
          </a:p>
          <a:p>
            <a:pPr lvl="1"/>
            <a:r>
              <a:rPr lang="en-US" sz="2000" dirty="0" smtClean="0">
                <a:latin typeface="Arial" panose="020B0604020202020204" pitchFamily="34" charset="0"/>
                <a:cs typeface="Arial" panose="020B0604020202020204" pitchFamily="34" charset="0"/>
              </a:rPr>
              <a:t>If BIOS region is inactive, then the BIOS is located on the FWH</a:t>
            </a:r>
          </a:p>
        </p:txBody>
      </p:sp>
      <p:pic>
        <p:nvPicPr>
          <p:cNvPr id="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17"/>
          <a:stretch/>
        </p:blipFill>
        <p:spPr bwMode="auto">
          <a:xfrm>
            <a:off x="6096000" y="381000"/>
            <a:ext cx="2362200" cy="617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6933" y="0"/>
            <a:ext cx="6036733" cy="1143000"/>
          </a:xfrm>
        </p:spPr>
        <p:txBody>
          <a:bodyPr/>
          <a:lstStyle/>
          <a:p>
            <a:r>
              <a:rPr lang="en-US" dirty="0" smtClean="0">
                <a:latin typeface="Arial" panose="020B0604020202020204" pitchFamily="34" charset="0"/>
                <a:cs typeface="Arial" panose="020B0604020202020204" pitchFamily="34" charset="0"/>
              </a:rPr>
              <a:t>Region</a:t>
            </a:r>
            <a:endParaRPr lang="en-US" dirty="0">
              <a:latin typeface="Arial" panose="020B0604020202020204" pitchFamily="34" charset="0"/>
              <a:cs typeface="Arial" panose="020B0604020202020204" pitchFamily="34" charset="0"/>
            </a:endParaRPr>
          </a:p>
        </p:txBody>
      </p:sp>
      <p:sp>
        <p:nvSpPr>
          <p:cNvPr id="6" name="Oval 5"/>
          <p:cNvSpPr/>
          <p:nvPr/>
        </p:nvSpPr>
        <p:spPr>
          <a:xfrm>
            <a:off x="6874932" y="4408311"/>
            <a:ext cx="1447799" cy="6858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12</a:t>
            </a:fld>
            <a:endParaRPr lang="en-US">
              <a:solidFill>
                <a:prstClr val="black">
                  <a:tint val="75000"/>
                </a:prstClr>
              </a:solidFill>
              <a:latin typeface="Calibri"/>
            </a:endParaRPr>
          </a:p>
        </p:txBody>
      </p:sp>
      <p:cxnSp>
        <p:nvCxnSpPr>
          <p:cNvPr id="9" name="Straight Connector 8"/>
          <p:cNvCxnSpPr/>
          <p:nvPr/>
        </p:nvCxnSpPr>
        <p:spPr>
          <a:xfrm>
            <a:off x="8322731" y="4931596"/>
            <a:ext cx="35736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327171" y="4849745"/>
            <a:ext cx="43472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8327171" y="4755566"/>
            <a:ext cx="35736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322731" y="6444637"/>
            <a:ext cx="357365" cy="0"/>
          </a:xfrm>
          <a:prstGeom prst="line">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8680096" y="4931597"/>
            <a:ext cx="0" cy="15130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327171" y="4666771"/>
            <a:ext cx="282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8752054" y="732714"/>
            <a:ext cx="0" cy="4126875"/>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8679904" y="381000"/>
            <a:ext cx="4632" cy="4379488"/>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8604187" y="81413"/>
            <a:ext cx="0" cy="4581095"/>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05569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Keeping it straight</a:t>
            </a:r>
            <a:endParaRPr lang="en-US" dirty="0"/>
          </a:p>
        </p:txBody>
      </p:sp>
      <p:sp>
        <p:nvSpPr>
          <p:cNvPr id="3" name="Content Placeholder 2"/>
          <p:cNvSpPr>
            <a:spLocks noGrp="1"/>
          </p:cNvSpPr>
          <p:nvPr>
            <p:ph idx="1"/>
          </p:nvPr>
        </p:nvSpPr>
        <p:spPr>
          <a:xfrm>
            <a:off x="457200" y="1219200"/>
            <a:ext cx="8229600" cy="4525963"/>
          </a:xfrm>
        </p:spPr>
        <p:txBody>
          <a:bodyPr>
            <a:normAutofit/>
          </a:bodyPr>
          <a:lstStyle/>
          <a:p>
            <a:r>
              <a:rPr lang="en-US" sz="2400" dirty="0" smtClean="0"/>
              <a:t>F</a:t>
            </a:r>
            <a:r>
              <a:rPr lang="en-US" sz="2400" b="1" u="sng" dirty="0" smtClean="0"/>
              <a:t>L</a:t>
            </a:r>
            <a:r>
              <a:rPr lang="en-US" sz="2400" dirty="0" smtClean="0"/>
              <a:t>REG0-4 are what's in the Flash Descriptor. The data from the Descriptor is then exposed through FREG0-4 registers.</a:t>
            </a:r>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38400"/>
            <a:ext cx="6086302"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2959509" y="2819400"/>
            <a:ext cx="491613" cy="381000"/>
          </a:xfrm>
          <a:prstGeom prst="rect">
            <a:avLst/>
          </a:prstGeom>
        </p:spPr>
      </p:pic>
      <p:sp>
        <p:nvSpPr>
          <p:cNvPr id="6" name="Right Arrow 5"/>
          <p:cNvSpPr/>
          <p:nvPr/>
        </p:nvSpPr>
        <p:spPr>
          <a:xfrm>
            <a:off x="1219200" y="2362200"/>
            <a:ext cx="4572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7" name="Right Arrow 6"/>
          <p:cNvSpPr/>
          <p:nvPr/>
        </p:nvSpPr>
        <p:spPr>
          <a:xfrm rot="16200000">
            <a:off x="2971800" y="5867400"/>
            <a:ext cx="4572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13</a:t>
            </a:fld>
            <a:endParaRPr lang="en-US">
              <a:solidFill>
                <a:prstClr val="black">
                  <a:tint val="75000"/>
                </a:prstClr>
              </a:solidFill>
              <a:latin typeface="Calibri"/>
            </a:endParaRPr>
          </a:p>
        </p:txBody>
      </p:sp>
    </p:spTree>
    <p:extLst>
      <p:ext uri="{BB962C8B-B14F-4D97-AF65-F5344CB8AC3E}">
        <p14:creationId xmlns:p14="http://schemas.microsoft.com/office/powerpoint/2010/main" val="11534093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523999"/>
            <a:ext cx="5638800" cy="5031871"/>
          </a:xfrm>
        </p:spPr>
        <p:txBody>
          <a:bodyPr>
            <a:normAutofit/>
          </a:bodyPr>
          <a:lstStyle/>
          <a:p>
            <a:r>
              <a:rPr lang="en-US" sz="2400" dirty="0" smtClean="0">
                <a:latin typeface="Arial" panose="020B0604020202020204" pitchFamily="34" charset="0"/>
                <a:cs typeface="Arial" panose="020B0604020202020204" pitchFamily="34" charset="0"/>
              </a:rPr>
              <a:t>Defines the Read/Write capabilities that each Flash Master has with respect to each of the SPI regions, including the flash descriptor</a:t>
            </a:r>
          </a:p>
          <a:p>
            <a:r>
              <a:rPr lang="en-US" sz="2400" dirty="0" smtClean="0">
                <a:latin typeface="Arial" panose="020B0604020202020204" pitchFamily="34" charset="0"/>
                <a:cs typeface="Arial" panose="020B0604020202020204" pitchFamily="34" charset="0"/>
              </a:rPr>
              <a:t>Each SPI Master has a register that defines these permissions called the Flash Master register</a:t>
            </a:r>
          </a:p>
          <a:p>
            <a:pPr lvl="1"/>
            <a:r>
              <a:rPr lang="en-US" sz="2000" dirty="0" smtClean="0">
                <a:latin typeface="Arial" panose="020B0604020202020204" pitchFamily="34" charset="0"/>
                <a:cs typeface="Arial" panose="020B0604020202020204" pitchFamily="34" charset="0"/>
              </a:rPr>
              <a:t>Permissions apply only to register access</a:t>
            </a:r>
          </a:p>
        </p:txBody>
      </p:sp>
      <p:pic>
        <p:nvPicPr>
          <p:cNvPr id="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17"/>
          <a:stretch/>
        </p:blipFill>
        <p:spPr bwMode="auto">
          <a:xfrm>
            <a:off x="6096000" y="381000"/>
            <a:ext cx="2362200" cy="617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6933" y="0"/>
            <a:ext cx="6036733" cy="1143000"/>
          </a:xfrm>
        </p:spPr>
        <p:txBody>
          <a:bodyPr/>
          <a:lstStyle/>
          <a:p>
            <a:r>
              <a:rPr lang="en-US" dirty="0" smtClean="0">
                <a:latin typeface="Arial" panose="020B0604020202020204" pitchFamily="34" charset="0"/>
                <a:cs typeface="Arial" panose="020B0604020202020204" pitchFamily="34" charset="0"/>
              </a:rPr>
              <a:t>Master</a:t>
            </a:r>
            <a:endParaRPr lang="en-US" dirty="0">
              <a:latin typeface="Arial" panose="020B0604020202020204" pitchFamily="34" charset="0"/>
              <a:cs typeface="Arial" panose="020B0604020202020204" pitchFamily="34" charset="0"/>
            </a:endParaRPr>
          </a:p>
        </p:txBody>
      </p:sp>
      <p:sp>
        <p:nvSpPr>
          <p:cNvPr id="6" name="Oval 5"/>
          <p:cNvSpPr/>
          <p:nvPr/>
        </p:nvSpPr>
        <p:spPr>
          <a:xfrm>
            <a:off x="6874932" y="3843867"/>
            <a:ext cx="1447799" cy="6858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14</a:t>
            </a:fld>
            <a:endParaRPr lang="en-US">
              <a:solidFill>
                <a:prstClr val="black">
                  <a:tint val="75000"/>
                </a:prstClr>
              </a:solidFill>
              <a:latin typeface="Calibri"/>
            </a:endParaRPr>
          </a:p>
        </p:txBody>
      </p:sp>
    </p:spTree>
    <p:extLst>
      <p:ext uri="{BB962C8B-B14F-4D97-AF65-F5344CB8AC3E}">
        <p14:creationId xmlns:p14="http://schemas.microsoft.com/office/powerpoint/2010/main" val="2098296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76200" y="990600"/>
            <a:ext cx="2819400" cy="5070773"/>
          </a:xfrm>
        </p:spPr>
        <p:txBody>
          <a:bodyPr>
            <a:normAutofit/>
          </a:bodyPr>
          <a:lstStyle/>
          <a:p>
            <a:r>
              <a:rPr lang="en-US" sz="2400" dirty="0" smtClean="0">
                <a:latin typeface="Arial" panose="020B0604020202020204" pitchFamily="34" charset="0"/>
                <a:cs typeface="Arial" panose="020B0604020202020204" pitchFamily="34" charset="0"/>
              </a:rPr>
              <a:t>Register layout is identical for each of the three masters</a:t>
            </a:r>
          </a:p>
          <a:p>
            <a:r>
              <a:rPr lang="en-US" sz="2400" dirty="0" smtClean="0">
                <a:latin typeface="Arial" panose="020B0604020202020204" pitchFamily="34" charset="0"/>
                <a:cs typeface="Arial" panose="020B0604020202020204" pitchFamily="34" charset="0"/>
              </a:rPr>
              <a:t>Register location and layout is also identical across ICH8, ICH9, ICH10</a:t>
            </a:r>
          </a:p>
          <a:p>
            <a:r>
              <a:rPr lang="en-US" sz="2400" dirty="0" smtClean="0">
                <a:latin typeface="Arial" panose="020B0604020202020204" pitchFamily="34" charset="0"/>
                <a:cs typeface="Arial" panose="020B0604020202020204" pitchFamily="34" charset="0"/>
              </a:rPr>
              <a:t>Appears to be identical on PCH as well*</a:t>
            </a:r>
          </a:p>
        </p:txBody>
      </p:sp>
      <p:sp>
        <p:nvSpPr>
          <p:cNvPr id="15" name="Title 1"/>
          <p:cNvSpPr>
            <a:spLocks noGrp="1"/>
          </p:cNvSpPr>
          <p:nvPr>
            <p:ph type="title"/>
          </p:nvPr>
        </p:nvSpPr>
        <p:spPr>
          <a:xfrm>
            <a:off x="0" y="0"/>
            <a:ext cx="9160933" cy="914400"/>
          </a:xfrm>
        </p:spPr>
        <p:txBody>
          <a:bodyPr/>
          <a:lstStyle/>
          <a:p>
            <a:r>
              <a:rPr lang="en-US" dirty="0" smtClean="0">
                <a:latin typeface="Arial" panose="020B0604020202020204" pitchFamily="34" charset="0"/>
                <a:cs typeface="Arial" panose="020B0604020202020204" pitchFamily="34" charset="0"/>
              </a:rPr>
              <a:t>Flash Master Permissions</a:t>
            </a:r>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0" y="6519446"/>
            <a:ext cx="4378222" cy="338554"/>
          </a:xfrm>
          <a:prstGeom prst="rect">
            <a:avLst/>
          </a:prstGeom>
          <a:noFill/>
        </p:spPr>
        <p:txBody>
          <a:bodyPr wrap="none" rtlCol="0">
            <a:spAutoFit/>
          </a:bodyPr>
          <a:lstStyle/>
          <a:p>
            <a:pPr defTabSz="914400"/>
            <a:r>
              <a:rPr lang="en-US" sz="1600" dirty="0" smtClean="0">
                <a:solidFill>
                  <a:prstClr val="black"/>
                </a:solidFill>
                <a:latin typeface="Calibri"/>
              </a:rPr>
              <a:t>*Based </a:t>
            </a:r>
            <a:r>
              <a:rPr lang="en-US" sz="1600" smtClean="0">
                <a:solidFill>
                  <a:prstClr val="black"/>
                </a:solidFill>
                <a:latin typeface="Calibri"/>
              </a:rPr>
              <a:t>on John’s analysis </a:t>
            </a:r>
            <a:r>
              <a:rPr lang="en-US" sz="1600" dirty="0" smtClean="0">
                <a:solidFill>
                  <a:prstClr val="black"/>
                </a:solidFill>
                <a:latin typeface="Calibri"/>
              </a:rPr>
              <a:t>of SPI serial flash dumps</a:t>
            </a:r>
            <a:endParaRPr lang="en-US" sz="1600" dirty="0">
              <a:solidFill>
                <a:prstClr val="black"/>
              </a:solidFill>
              <a:latin typeface="Calibri"/>
            </a:endParaRP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16787"/>
            <a:ext cx="5572125" cy="518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3299178" y="3265479"/>
            <a:ext cx="495299" cy="43456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TextBox 1"/>
          <p:cNvSpPr txBox="1"/>
          <p:nvPr/>
        </p:nvSpPr>
        <p:spPr>
          <a:xfrm>
            <a:off x="2590800" y="3276600"/>
            <a:ext cx="762000" cy="461665"/>
          </a:xfrm>
          <a:prstGeom prst="rect">
            <a:avLst/>
          </a:prstGeom>
          <a:noFill/>
        </p:spPr>
        <p:txBody>
          <a:bodyPr wrap="square" rtlCol="0">
            <a:spAutoFit/>
          </a:bodyPr>
          <a:lstStyle/>
          <a:p>
            <a:pPr defTabSz="914400"/>
            <a:r>
              <a:rPr lang="en-US" sz="800" dirty="0" smtClean="0">
                <a:solidFill>
                  <a:prstClr val="black"/>
                </a:solidFill>
                <a:latin typeface="Calibri"/>
              </a:rPr>
              <a:t>Should never be set anywhere!</a:t>
            </a:r>
            <a:endParaRPr lang="en-US" sz="800" dirty="0">
              <a:solidFill>
                <a:prstClr val="black"/>
              </a:solidFill>
              <a:latin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15</a:t>
            </a:fld>
            <a:endParaRPr lang="en-US">
              <a:solidFill>
                <a:prstClr val="black">
                  <a:tint val="75000"/>
                </a:prstClr>
              </a:solidFill>
              <a:latin typeface="Calibri"/>
            </a:endParaRPr>
          </a:p>
        </p:txBody>
      </p:sp>
    </p:spTree>
    <p:extLst>
      <p:ext uri="{BB962C8B-B14F-4D97-AF65-F5344CB8AC3E}">
        <p14:creationId xmlns:p14="http://schemas.microsoft.com/office/powerpoint/2010/main" val="24904254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latin typeface="Arial" panose="020B0604020202020204" pitchFamily="34" charset="0"/>
                <a:cs typeface="Arial" panose="020B0604020202020204" pitchFamily="34" charset="0"/>
              </a:rPr>
              <a:t>Flash Master Permissions</a:t>
            </a:r>
            <a:endParaRPr lang="en-US" dirty="0">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457200" y="838200"/>
            <a:ext cx="8229600" cy="4906963"/>
          </a:xfrm>
        </p:spPr>
        <p:txBody>
          <a:bodyPr>
            <a:normAutofit/>
          </a:bodyPr>
          <a:lstStyle/>
          <a:p>
            <a:r>
              <a:rPr lang="en-US" sz="2000" dirty="0" smtClean="0">
                <a:latin typeface="Arial" panose="020B0604020202020204" pitchFamily="34" charset="0"/>
                <a:cs typeface="Arial" panose="020B0604020202020204" pitchFamily="34" charset="0"/>
              </a:rPr>
              <a:t>The requestor ID of the master attempting to access a region must match that of the defined requestor ID</a:t>
            </a:r>
          </a:p>
          <a:p>
            <a:pPr lvl="1"/>
            <a:r>
              <a:rPr lang="en-US" sz="1800" dirty="0" smtClean="0">
                <a:latin typeface="Arial" panose="020B0604020202020204" pitchFamily="34" charset="0"/>
                <a:cs typeface="Arial" panose="020B0604020202020204" pitchFamily="34" charset="0"/>
              </a:rPr>
              <a:t>2-Byte value</a:t>
            </a:r>
          </a:p>
          <a:p>
            <a:pPr lvl="1"/>
            <a:r>
              <a:rPr lang="en-US" sz="1800" dirty="0" smtClean="0">
                <a:latin typeface="Arial" panose="020B0604020202020204" pitchFamily="34" charset="0"/>
                <a:cs typeface="Arial" panose="020B0604020202020204" pitchFamily="34" charset="0"/>
              </a:rPr>
              <a:t>CPU and ME must have requestor ID’s of 0h</a:t>
            </a:r>
          </a:p>
          <a:p>
            <a:pPr lvl="1"/>
            <a:r>
              <a:rPr lang="en-US" sz="1800" dirty="0" smtClean="0">
                <a:latin typeface="Arial" panose="020B0604020202020204" pitchFamily="34" charset="0"/>
                <a:cs typeface="Arial" panose="020B0604020202020204" pitchFamily="34" charset="0"/>
              </a:rPr>
              <a:t>GbE must have a requestor ID of 0218h</a:t>
            </a:r>
          </a:p>
          <a:p>
            <a:r>
              <a:rPr lang="en-US" sz="2000" dirty="0" smtClean="0">
                <a:latin typeface="Arial" panose="020B0604020202020204" pitchFamily="34" charset="0"/>
                <a:cs typeface="Arial" panose="020B0604020202020204" pitchFamily="34" charset="0"/>
              </a:rPr>
              <a:t>Each master will always have Read/Write permission to its own region</a:t>
            </a:r>
          </a:p>
          <a:p>
            <a:pPr lvl="1"/>
            <a:r>
              <a:rPr lang="en-US" sz="1800" dirty="0" smtClean="0">
                <a:latin typeface="Arial" panose="020B0604020202020204" pitchFamily="34" charset="0"/>
                <a:cs typeface="Arial" panose="020B0604020202020204" pitchFamily="34" charset="0"/>
              </a:rPr>
              <a:t>CPU/BIOS will always be able to read the BIOS region of the SPI flash, and so on.</a:t>
            </a:r>
          </a:p>
          <a:p>
            <a:pPr lvl="1"/>
            <a:r>
              <a:rPr lang="en-US" sz="1800" dirty="0" smtClean="0">
                <a:latin typeface="Arial" panose="020B0604020202020204" pitchFamily="34" charset="0"/>
                <a:cs typeface="Arial" panose="020B0604020202020204" pitchFamily="34" charset="0"/>
              </a:rPr>
              <a:t>This is by default and hardcoded by Intel</a:t>
            </a: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016250" y="4093427"/>
            <a:ext cx="3111500" cy="2764573"/>
          </a:xfrm>
          <a:prstGeom prst="rect">
            <a:avLst/>
          </a:prstGeom>
        </p:spPr>
      </p:pic>
      <p:sp>
        <p:nvSpPr>
          <p:cNvPr id="4" name="TextBox 3"/>
          <p:cNvSpPr txBox="1"/>
          <p:nvPr/>
        </p:nvSpPr>
        <p:spPr>
          <a:xfrm>
            <a:off x="4235992" y="5345668"/>
            <a:ext cx="640808" cy="369332"/>
          </a:xfrm>
          <a:prstGeom prst="rect">
            <a:avLst/>
          </a:prstGeom>
          <a:noFill/>
        </p:spPr>
        <p:txBody>
          <a:bodyPr wrap="none" rtlCol="0">
            <a:spAutoFit/>
          </a:bodyPr>
          <a:lstStyle/>
          <a:p>
            <a:pPr defTabSz="914400"/>
            <a:r>
              <a:rPr lang="en-US" b="1" dirty="0" smtClean="0">
                <a:solidFill>
                  <a:srgbClr val="FFFFFF"/>
                </a:solidFill>
                <a:latin typeface="Calibri"/>
              </a:rPr>
              <a:t>BIOS</a:t>
            </a:r>
            <a:endParaRPr lang="en-US" b="1" dirty="0">
              <a:solidFill>
                <a:srgbClr val="FFFFFF"/>
              </a:solidFill>
              <a:latin typeface="Calibri"/>
            </a:endParaRPr>
          </a:p>
        </p:txBody>
      </p:sp>
      <p:sp>
        <p:nvSpPr>
          <p:cNvPr id="7" name="TextBox 6"/>
          <p:cNvSpPr txBox="1"/>
          <p:nvPr/>
        </p:nvSpPr>
        <p:spPr>
          <a:xfrm rot="20359518">
            <a:off x="3550523" y="5867400"/>
            <a:ext cx="564277" cy="369332"/>
          </a:xfrm>
          <a:prstGeom prst="rect">
            <a:avLst/>
          </a:prstGeom>
          <a:noFill/>
        </p:spPr>
        <p:txBody>
          <a:bodyPr wrap="none" rtlCol="0">
            <a:spAutoFit/>
          </a:bodyPr>
          <a:lstStyle/>
          <a:p>
            <a:pPr defTabSz="914400"/>
            <a:r>
              <a:rPr lang="en-US" b="1" dirty="0" err="1" smtClean="0">
                <a:solidFill>
                  <a:srgbClr val="FFFFFF"/>
                </a:solidFill>
                <a:latin typeface="Calibri"/>
              </a:rPr>
              <a:t>GbE</a:t>
            </a:r>
            <a:endParaRPr lang="en-US" b="1" dirty="0">
              <a:solidFill>
                <a:srgbClr val="FFFFFF"/>
              </a:solidFill>
              <a:latin typeface="Calibri"/>
            </a:endParaRPr>
          </a:p>
        </p:txBody>
      </p:sp>
      <p:sp>
        <p:nvSpPr>
          <p:cNvPr id="8" name="TextBox 7"/>
          <p:cNvSpPr txBox="1"/>
          <p:nvPr/>
        </p:nvSpPr>
        <p:spPr>
          <a:xfrm rot="1800000">
            <a:off x="5012193" y="5890143"/>
            <a:ext cx="494734" cy="369332"/>
          </a:xfrm>
          <a:prstGeom prst="rect">
            <a:avLst/>
          </a:prstGeom>
          <a:noFill/>
        </p:spPr>
        <p:txBody>
          <a:bodyPr wrap="none" rtlCol="0">
            <a:spAutoFit/>
          </a:bodyPr>
          <a:lstStyle/>
          <a:p>
            <a:pPr defTabSz="914400"/>
            <a:r>
              <a:rPr lang="en-US" b="1" dirty="0" smtClean="0">
                <a:solidFill>
                  <a:prstClr val="white"/>
                </a:solidFill>
                <a:latin typeface="Calibri"/>
              </a:rPr>
              <a:t>ME</a:t>
            </a:r>
            <a:endParaRPr lang="en-US" b="1" dirty="0">
              <a:solidFill>
                <a:prstClr val="white"/>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16</a:t>
            </a:fld>
            <a:endParaRPr lang="en-US">
              <a:solidFill>
                <a:prstClr val="black">
                  <a:tint val="75000"/>
                </a:prstClr>
              </a:solidFill>
              <a:latin typeface="Calibri"/>
            </a:endParaRPr>
          </a:p>
        </p:txBody>
      </p:sp>
    </p:spTree>
    <p:extLst>
      <p:ext uri="{BB962C8B-B14F-4D97-AF65-F5344CB8AC3E}">
        <p14:creationId xmlns:p14="http://schemas.microsoft.com/office/powerpoint/2010/main" val="19749207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778" y="1306286"/>
            <a:ext cx="6222029" cy="1772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28600"/>
            <a:ext cx="8229600" cy="914400"/>
          </a:xfrm>
        </p:spPr>
        <p:txBody>
          <a:bodyPr/>
          <a:lstStyle/>
          <a:p>
            <a:r>
              <a:rPr lang="en-US" dirty="0" smtClean="0">
                <a:latin typeface="Arial" panose="020B0604020202020204" pitchFamily="34" charset="0"/>
                <a:cs typeface="Arial" panose="020B0604020202020204" pitchFamily="34" charset="0"/>
              </a:rPr>
              <a:t>Example: FLMSTR meanings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3352800"/>
            <a:ext cx="8229600" cy="3200400"/>
          </a:xfrm>
        </p:spPr>
        <p:txBody>
          <a:bodyPr>
            <a:normAutofit/>
          </a:bodyPr>
          <a:lstStyle/>
          <a:p>
            <a:r>
              <a:rPr lang="en-US" sz="2400" dirty="0" smtClean="0">
                <a:latin typeface="Arial" panose="020B0604020202020204" pitchFamily="34" charset="0"/>
                <a:cs typeface="Arial" panose="020B0604020202020204" pitchFamily="34" charset="0"/>
              </a:rPr>
              <a:t>Based on analysis of the Descriptor </a:t>
            </a:r>
            <a:r>
              <a:rPr lang="en-US" sz="2400" dirty="0">
                <a:latin typeface="Arial" panose="020B0604020202020204" pitchFamily="34" charset="0"/>
                <a:cs typeface="Arial" panose="020B0604020202020204" pitchFamily="34" charset="0"/>
              </a:rPr>
              <a:t>Map (FLMAP offset </a:t>
            </a:r>
            <a:r>
              <a:rPr lang="en-US" sz="2400" dirty="0" smtClean="0">
                <a:latin typeface="Arial" panose="020B0604020202020204" pitchFamily="34" charset="0"/>
                <a:cs typeface="Arial" panose="020B0604020202020204" pitchFamily="34" charset="0"/>
              </a:rPr>
              <a:t>8h), we have identified that the Master section begins at offset 60h of the Serial Flash (06h is left-shifted 4 bits).</a:t>
            </a:r>
          </a:p>
          <a:p>
            <a:pPr lvl="1"/>
            <a:r>
              <a:rPr lang="en-US" sz="2000" dirty="0" smtClean="0">
                <a:latin typeface="Arial" panose="020B0604020202020204" pitchFamily="34" charset="0"/>
                <a:cs typeface="Arial" panose="020B0604020202020204" pitchFamily="34" charset="0"/>
              </a:rPr>
              <a:t>FLMAP = 12100206h (bits 7:0 define Flash Master location)</a:t>
            </a:r>
          </a:p>
          <a:p>
            <a:r>
              <a:rPr lang="en-US" sz="2400" dirty="0" smtClean="0">
                <a:latin typeface="Arial" panose="020B0604020202020204" pitchFamily="34" charset="0"/>
                <a:cs typeface="Arial" panose="020B0604020202020204" pitchFamily="34" charset="0"/>
              </a:rPr>
              <a:t>FLMSTR1 (CPU/BIOS) = 1A1B0000h</a:t>
            </a:r>
          </a:p>
          <a:p>
            <a:r>
              <a:rPr lang="en-US" sz="2400" dirty="0" smtClean="0">
                <a:latin typeface="Arial" panose="020B0604020202020204" pitchFamily="34" charset="0"/>
                <a:cs typeface="Arial" panose="020B0604020202020204" pitchFamily="34" charset="0"/>
              </a:rPr>
              <a:t>FLMSTR2 (</a:t>
            </a:r>
            <a:r>
              <a:rPr lang="en-US" sz="2400" dirty="0" err="1" smtClean="0">
                <a:latin typeface="Arial" panose="020B0604020202020204" pitchFamily="34" charset="0"/>
                <a:cs typeface="Arial" panose="020B0604020202020204" pitchFamily="34" charset="0"/>
              </a:rPr>
              <a:t>Mgt</a:t>
            </a:r>
            <a:r>
              <a:rPr lang="en-US" sz="2400" dirty="0" smtClean="0">
                <a:latin typeface="Arial" panose="020B0604020202020204" pitchFamily="34" charset="0"/>
                <a:cs typeface="Arial" panose="020B0604020202020204" pitchFamily="34" charset="0"/>
              </a:rPr>
              <a:t> Engine) = 0C0D0000h</a:t>
            </a:r>
          </a:p>
          <a:p>
            <a:r>
              <a:rPr lang="en-US" sz="2400" dirty="0" smtClean="0">
                <a:latin typeface="Arial" panose="020B0604020202020204" pitchFamily="34" charset="0"/>
                <a:cs typeface="Arial" panose="020B0604020202020204" pitchFamily="34" charset="0"/>
              </a:rPr>
              <a:t>FLMSTR3 (GbE) = 08080218h</a:t>
            </a:r>
          </a:p>
        </p:txBody>
      </p:sp>
      <p:sp>
        <p:nvSpPr>
          <p:cNvPr id="11" name="Rectangle 10"/>
          <p:cNvSpPr/>
          <p:nvPr/>
        </p:nvSpPr>
        <p:spPr>
          <a:xfrm>
            <a:off x="2548272" y="2875845"/>
            <a:ext cx="1261728" cy="173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2" name="Rectangle 11"/>
          <p:cNvSpPr/>
          <p:nvPr/>
        </p:nvSpPr>
        <p:spPr>
          <a:xfrm>
            <a:off x="5147733" y="1600200"/>
            <a:ext cx="262466" cy="173445"/>
          </a:xfrm>
          <a:prstGeom prst="rect">
            <a:avLst/>
          </a:prstGeom>
          <a:solidFill>
            <a:schemeClr val="accent1">
              <a:alpha val="34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3" name="TextBox 12"/>
          <p:cNvSpPr txBox="1"/>
          <p:nvPr/>
        </p:nvSpPr>
        <p:spPr>
          <a:xfrm>
            <a:off x="7819598" y="2391614"/>
            <a:ext cx="1241045" cy="830997"/>
          </a:xfrm>
          <a:prstGeom prst="rect">
            <a:avLst/>
          </a:prstGeom>
          <a:solidFill>
            <a:schemeClr val="bg1"/>
          </a:solidFill>
          <a:ln w="25400">
            <a:solidFill>
              <a:schemeClr val="tx2"/>
            </a:solidFill>
          </a:ln>
        </p:spPr>
        <p:txBody>
          <a:bodyPr wrap="none" rtlCol="0">
            <a:spAutoFit/>
          </a:bodyPr>
          <a:lstStyle/>
          <a:p>
            <a:pPr algn="ctr" defTabSz="914400"/>
            <a:r>
              <a:rPr lang="en-US" sz="1200" dirty="0" smtClean="0">
                <a:solidFill>
                  <a:prstClr val="black"/>
                </a:solidFill>
                <a:latin typeface="Arial" panose="020B0604020202020204" pitchFamily="34" charset="0"/>
                <a:cs typeface="Arial" panose="020B0604020202020204" pitchFamily="34" charset="0"/>
              </a:rPr>
              <a:t>FLMAP1 (7:0)</a:t>
            </a:r>
          </a:p>
          <a:p>
            <a:pPr algn="ctr" defTabSz="914400"/>
            <a:r>
              <a:rPr lang="en-US" sz="1200" dirty="0">
                <a:solidFill>
                  <a:prstClr val="black"/>
                </a:solidFill>
                <a:latin typeface="Arial" panose="020B0604020202020204" pitchFamily="34" charset="0"/>
                <a:cs typeface="Arial" panose="020B0604020202020204" pitchFamily="34" charset="0"/>
              </a:rPr>
              <a:t>d</a:t>
            </a:r>
            <a:r>
              <a:rPr lang="en-US" sz="1200" dirty="0" smtClean="0">
                <a:solidFill>
                  <a:prstClr val="black"/>
                </a:solidFill>
                <a:latin typeface="Arial" panose="020B0604020202020204" pitchFamily="34" charset="0"/>
                <a:cs typeface="Arial" panose="020B0604020202020204" pitchFamily="34" charset="0"/>
              </a:rPr>
              <a:t>efines Master </a:t>
            </a:r>
          </a:p>
          <a:p>
            <a:pPr algn="ctr" defTabSz="914400"/>
            <a:r>
              <a:rPr lang="en-US" sz="1200" dirty="0" smtClean="0">
                <a:solidFill>
                  <a:prstClr val="black"/>
                </a:solidFill>
                <a:latin typeface="Arial" panose="020B0604020202020204" pitchFamily="34" charset="0"/>
                <a:cs typeface="Arial" panose="020B0604020202020204" pitchFamily="34" charset="0"/>
              </a:rPr>
              <a:t>section location</a:t>
            </a:r>
          </a:p>
          <a:p>
            <a:pPr algn="ctr" defTabSz="914400"/>
            <a:r>
              <a:rPr lang="en-US" sz="1200" dirty="0" smtClean="0">
                <a:solidFill>
                  <a:prstClr val="black"/>
                </a:solidFill>
                <a:latin typeface="Arial" panose="020B0604020202020204" pitchFamily="34" charset="0"/>
                <a:cs typeface="Arial" panose="020B0604020202020204" pitchFamily="34" charset="0"/>
              </a:rPr>
              <a:t>at 60h</a:t>
            </a:r>
          </a:p>
        </p:txBody>
      </p:sp>
      <p:sp>
        <p:nvSpPr>
          <p:cNvPr id="14" name="Rectangle 13"/>
          <p:cNvSpPr/>
          <p:nvPr/>
        </p:nvSpPr>
        <p:spPr>
          <a:xfrm>
            <a:off x="5408788" y="1600200"/>
            <a:ext cx="992012" cy="17344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5" name="Rectangle 14"/>
          <p:cNvSpPr/>
          <p:nvPr/>
        </p:nvSpPr>
        <p:spPr>
          <a:xfrm>
            <a:off x="1447801" y="2879957"/>
            <a:ext cx="990600" cy="169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16" name="Straight Arrow Connector 15"/>
          <p:cNvCxnSpPr>
            <a:stCxn id="13" idx="1"/>
          </p:cNvCxnSpPr>
          <p:nvPr/>
        </p:nvCxnSpPr>
        <p:spPr>
          <a:xfrm flipH="1" flipV="1">
            <a:off x="5777455" y="1773646"/>
            <a:ext cx="2042143" cy="1033467"/>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817" y="2814834"/>
            <a:ext cx="1208984" cy="276999"/>
          </a:xfrm>
          <a:prstGeom prst="rect">
            <a:avLst/>
          </a:prstGeom>
          <a:noFill/>
        </p:spPr>
        <p:txBody>
          <a:bodyPr wrap="none" rtlCol="0">
            <a:spAutoFit/>
          </a:bodyPr>
          <a:lstStyle/>
          <a:p>
            <a:pPr algn="ctr" defTabSz="914400"/>
            <a:r>
              <a:rPr lang="en-US" sz="1200" dirty="0" smtClean="0">
                <a:solidFill>
                  <a:prstClr val="black"/>
                </a:solidFill>
                <a:latin typeface="Arial" panose="020B0604020202020204" pitchFamily="34" charset="0"/>
                <a:cs typeface="Arial" panose="020B0604020202020204" pitchFamily="34" charset="0"/>
              </a:rPr>
              <a:t>Master Section</a:t>
            </a:r>
            <a:endParaRPr lang="en-US" sz="1200" dirty="0">
              <a:solidFill>
                <a:prstClr val="black"/>
              </a:solidFill>
              <a:latin typeface="Arial" panose="020B0604020202020204" pitchFamily="34" charset="0"/>
              <a:cs typeface="Arial" panose="020B0604020202020204" pitchFamily="34" charset="0"/>
            </a:endParaRPr>
          </a:p>
        </p:txBody>
      </p:sp>
      <p:sp>
        <p:nvSpPr>
          <p:cNvPr id="18" name="Rectangle 17"/>
          <p:cNvSpPr/>
          <p:nvPr/>
        </p:nvSpPr>
        <p:spPr>
          <a:xfrm>
            <a:off x="3856298" y="2874555"/>
            <a:ext cx="1236867" cy="173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9" name="Rectangle 18"/>
          <p:cNvSpPr/>
          <p:nvPr/>
        </p:nvSpPr>
        <p:spPr>
          <a:xfrm>
            <a:off x="5159022" y="2873022"/>
            <a:ext cx="1236867" cy="173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5" name="Curved Connector 4"/>
          <p:cNvCxnSpPr>
            <a:stCxn id="12" idx="1"/>
            <a:endCxn id="15" idx="0"/>
          </p:cNvCxnSpPr>
          <p:nvPr/>
        </p:nvCxnSpPr>
        <p:spPr>
          <a:xfrm rot="10800000" flipV="1">
            <a:off x="1943101" y="1686923"/>
            <a:ext cx="3204632" cy="1193034"/>
          </a:xfrm>
          <a:prstGeom prst="curvedConnector2">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6491748"/>
            <a:ext cx="8378203" cy="369332"/>
          </a:xfrm>
          <a:prstGeom prst="rect">
            <a:avLst/>
          </a:prstGeom>
          <a:noFill/>
        </p:spPr>
        <p:txBody>
          <a:bodyPr wrap="none" rtlCol="0">
            <a:spAutoFit/>
          </a:bodyPr>
          <a:lstStyle/>
          <a:p>
            <a:pPr defTabSz="914400"/>
            <a:r>
              <a:rPr lang="en-US" dirty="0">
                <a:solidFill>
                  <a:prstClr val="black"/>
                </a:solidFill>
                <a:latin typeface="Calibri"/>
              </a:rPr>
              <a:t>*</a:t>
            </a:r>
            <a:r>
              <a:rPr lang="en-US" dirty="0" err="1" smtClean="0">
                <a:solidFill>
                  <a:prstClr val="black"/>
                </a:solidFill>
                <a:latin typeface="Calibri"/>
              </a:rPr>
              <a:t>HxD</a:t>
            </a:r>
            <a:r>
              <a:rPr lang="en-US" dirty="0" smtClean="0">
                <a:solidFill>
                  <a:prstClr val="black"/>
                </a:solidFill>
                <a:latin typeface="Calibri"/>
              </a:rPr>
              <a:t> doesn’t let you view the words in 32- bit format (with little-endian interpretation)</a:t>
            </a:r>
            <a:endParaRPr lang="en-US" dirty="0">
              <a:solidFill>
                <a:prstClr val="black"/>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17</a:t>
            </a:fld>
            <a:endParaRPr lang="en-US">
              <a:solidFill>
                <a:prstClr val="black">
                  <a:tint val="75000"/>
                </a:prstClr>
              </a:solidFill>
              <a:latin typeface="Calibri"/>
            </a:endParaRPr>
          </a:p>
        </p:txBody>
      </p:sp>
    </p:spTree>
    <p:extLst>
      <p:ext uri="{BB962C8B-B14F-4D97-AF65-F5344CB8AC3E}">
        <p14:creationId xmlns:p14="http://schemas.microsoft.com/office/powerpoint/2010/main" val="13575370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778" y="1275987"/>
            <a:ext cx="6222029" cy="1772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28600"/>
            <a:ext cx="8229600" cy="914400"/>
          </a:xfrm>
        </p:spPr>
        <p:txBody>
          <a:bodyPr/>
          <a:lstStyle/>
          <a:p>
            <a:r>
              <a:rPr lang="en-US" dirty="0" smtClean="0">
                <a:latin typeface="Arial" panose="020B0604020202020204" pitchFamily="34" charset="0"/>
                <a:cs typeface="Arial" panose="020B0604020202020204" pitchFamily="34" charset="0"/>
              </a:rPr>
              <a:t>FLMSTR1 (CPU/BIOS)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3200400"/>
            <a:ext cx="8229600" cy="3349823"/>
          </a:xfrm>
        </p:spPr>
        <p:txBody>
          <a:bodyPr>
            <a:normAutofit fontScale="92500" lnSpcReduction="20000"/>
          </a:bodyPr>
          <a:lstStyle/>
          <a:p>
            <a:r>
              <a:rPr lang="en-US" sz="2400" dirty="0" smtClean="0">
                <a:latin typeface="Arial" panose="020B0604020202020204" pitchFamily="34" charset="0"/>
                <a:cs typeface="Arial" panose="020B0604020202020204" pitchFamily="34" charset="0"/>
              </a:rPr>
              <a:t>FLMSTR1 (CPU/BIOS) = 1A1B0000h</a:t>
            </a:r>
          </a:p>
          <a:p>
            <a:r>
              <a:rPr lang="en-US" sz="2400" dirty="0" smtClean="0">
                <a:latin typeface="Arial" panose="020B0604020202020204" pitchFamily="34" charset="0"/>
                <a:cs typeface="Arial" panose="020B0604020202020204" pitchFamily="34" charset="0"/>
              </a:rPr>
              <a:t>Therefore CPU/BIOS has the following privileges:</a:t>
            </a:r>
          </a:p>
          <a:p>
            <a:r>
              <a:rPr lang="en-US" sz="2400" dirty="0" smtClean="0">
                <a:latin typeface="Arial" panose="020B0604020202020204" pitchFamily="34" charset="0"/>
                <a:cs typeface="Arial" panose="020B0604020202020204" pitchFamily="34" charset="0"/>
              </a:rPr>
              <a:t>Write (bits 28:24)</a:t>
            </a:r>
          </a:p>
          <a:p>
            <a:pPr lvl="1"/>
            <a:r>
              <a:rPr lang="en-US" sz="2000" dirty="0">
                <a:latin typeface="Arial" panose="020B0604020202020204" pitchFamily="34" charset="0"/>
                <a:cs typeface="Arial" panose="020B0604020202020204" pitchFamily="34" charset="0"/>
              </a:rPr>
              <a:t>Can w</a:t>
            </a:r>
            <a:r>
              <a:rPr lang="en-US" sz="2000" dirty="0" smtClean="0">
                <a:latin typeface="Arial" panose="020B0604020202020204" pitchFamily="34" charset="0"/>
                <a:cs typeface="Arial" panose="020B0604020202020204" pitchFamily="34" charset="0"/>
              </a:rPr>
              <a:t>rite </a:t>
            </a:r>
            <a:r>
              <a:rPr lang="en-US" sz="2000" dirty="0">
                <a:latin typeface="Arial" panose="020B0604020202020204" pitchFamily="34" charset="0"/>
                <a:cs typeface="Arial" panose="020B0604020202020204" pitchFamily="34" charset="0"/>
              </a:rPr>
              <a:t>to the </a:t>
            </a:r>
            <a:r>
              <a:rPr lang="en-US" sz="2000" dirty="0" smtClean="0">
                <a:latin typeface="Arial" panose="020B0604020202020204" pitchFamily="34" charset="0"/>
                <a:cs typeface="Arial" panose="020B0604020202020204" pitchFamily="34" charset="0"/>
              </a:rPr>
              <a:t>Platform Data region </a:t>
            </a:r>
            <a:r>
              <a:rPr lang="en-US" sz="2000" dirty="0">
                <a:latin typeface="Arial" panose="020B0604020202020204" pitchFamily="34" charset="0"/>
                <a:cs typeface="Arial" panose="020B0604020202020204" pitchFamily="34" charset="0"/>
              </a:rPr>
              <a:t>of SPI </a:t>
            </a:r>
            <a:r>
              <a:rPr lang="en-US" sz="2000" dirty="0" smtClean="0">
                <a:latin typeface="Arial" panose="020B0604020202020204" pitchFamily="34" charset="0"/>
                <a:cs typeface="Arial" panose="020B0604020202020204" pitchFamily="34" charset="0"/>
              </a:rPr>
              <a:t>Flash</a:t>
            </a:r>
          </a:p>
          <a:p>
            <a:pPr lvl="1"/>
            <a:r>
              <a:rPr lang="en-US" sz="2000" dirty="0" smtClean="0">
                <a:latin typeface="Arial" panose="020B0604020202020204" pitchFamily="34" charset="0"/>
                <a:cs typeface="Arial" panose="020B0604020202020204" pitchFamily="34" charset="0"/>
              </a:rPr>
              <a:t>Can </a:t>
            </a:r>
            <a:r>
              <a:rPr lang="en-US" sz="2000" dirty="0">
                <a:latin typeface="Arial" panose="020B0604020202020204" pitchFamily="34" charset="0"/>
                <a:cs typeface="Arial" panose="020B0604020202020204" pitchFamily="34" charset="0"/>
              </a:rPr>
              <a:t>w</a:t>
            </a:r>
            <a:r>
              <a:rPr lang="en-US" sz="2000" dirty="0" smtClean="0">
                <a:latin typeface="Arial" panose="020B0604020202020204" pitchFamily="34" charset="0"/>
                <a:cs typeface="Arial" panose="020B0604020202020204" pitchFamily="34" charset="0"/>
              </a:rPr>
              <a:t>rite to the BIOS region of SPI Flash</a:t>
            </a:r>
          </a:p>
          <a:p>
            <a:pPr lvl="1"/>
            <a:r>
              <a:rPr lang="en-US" sz="2000" dirty="0" smtClean="0">
                <a:latin typeface="Arial" panose="020B0604020202020204" pitchFamily="34" charset="0"/>
                <a:cs typeface="Arial" panose="020B0604020202020204" pitchFamily="34" charset="0"/>
              </a:rPr>
              <a:t>Can write to the GbE region of SPI Flash </a:t>
            </a:r>
          </a:p>
          <a:p>
            <a:r>
              <a:rPr lang="en-US" sz="2400" dirty="0" smtClean="0">
                <a:latin typeface="Arial" panose="020B0604020202020204" pitchFamily="34" charset="0"/>
                <a:cs typeface="Arial" panose="020B0604020202020204" pitchFamily="34" charset="0"/>
              </a:rPr>
              <a:t>Read (bits 20:16)</a:t>
            </a:r>
          </a:p>
          <a:p>
            <a:pPr lvl="1"/>
            <a:r>
              <a:rPr lang="en-US" sz="2000" dirty="0" smtClean="0">
                <a:latin typeface="Arial" panose="020B0604020202020204" pitchFamily="34" charset="0"/>
                <a:cs typeface="Arial" panose="020B0604020202020204" pitchFamily="34" charset="0"/>
              </a:rPr>
              <a:t>Can read the Flash Descriptor of SPI flash </a:t>
            </a:r>
          </a:p>
          <a:p>
            <a:pPr lvl="1"/>
            <a:r>
              <a:rPr lang="en-US" sz="2000" dirty="0" smtClean="0">
                <a:latin typeface="Arial" panose="020B0604020202020204" pitchFamily="34" charset="0"/>
                <a:cs typeface="Arial" panose="020B0604020202020204" pitchFamily="34" charset="0"/>
              </a:rPr>
              <a:t>Can read the BIOS region of SPI flash</a:t>
            </a:r>
          </a:p>
          <a:p>
            <a:pPr lvl="1"/>
            <a:r>
              <a:rPr lang="en-US" sz="2000" dirty="0" smtClean="0">
                <a:latin typeface="Arial" panose="020B0604020202020204" pitchFamily="34" charset="0"/>
                <a:cs typeface="Arial" panose="020B0604020202020204" pitchFamily="34" charset="0"/>
              </a:rPr>
              <a:t>Can read the GbE region of SPI flash</a:t>
            </a:r>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p:txBody>
      </p:sp>
      <p:sp>
        <p:nvSpPr>
          <p:cNvPr id="6" name="Rectangle 5"/>
          <p:cNvSpPr/>
          <p:nvPr/>
        </p:nvSpPr>
        <p:spPr>
          <a:xfrm>
            <a:off x="2548272" y="2819400"/>
            <a:ext cx="1261728" cy="173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4" name="Rectangle 13"/>
          <p:cNvSpPr/>
          <p:nvPr/>
        </p:nvSpPr>
        <p:spPr>
          <a:xfrm>
            <a:off x="1447801" y="2823512"/>
            <a:ext cx="990600" cy="169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7" name="TextBox 16"/>
          <p:cNvSpPr txBox="1"/>
          <p:nvPr/>
        </p:nvSpPr>
        <p:spPr>
          <a:xfrm>
            <a:off x="238817" y="2758389"/>
            <a:ext cx="1208984" cy="276999"/>
          </a:xfrm>
          <a:prstGeom prst="rect">
            <a:avLst/>
          </a:prstGeom>
          <a:noFill/>
        </p:spPr>
        <p:txBody>
          <a:bodyPr wrap="none" rtlCol="0">
            <a:spAutoFit/>
          </a:bodyPr>
          <a:lstStyle/>
          <a:p>
            <a:pPr algn="ctr" defTabSz="914400"/>
            <a:r>
              <a:rPr lang="en-US" sz="1200" dirty="0" smtClean="0">
                <a:solidFill>
                  <a:prstClr val="black"/>
                </a:solidFill>
                <a:latin typeface="Arial" panose="020B0604020202020204" pitchFamily="34" charset="0"/>
                <a:cs typeface="Arial" panose="020B0604020202020204" pitchFamily="34" charset="0"/>
              </a:rPr>
              <a:t>Master Section</a:t>
            </a:r>
            <a:endParaRPr lang="en-US" sz="1200"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6550223"/>
            <a:ext cx="8753358" cy="307777"/>
          </a:xfrm>
          <a:prstGeom prst="rect">
            <a:avLst/>
          </a:prstGeom>
          <a:noFill/>
        </p:spPr>
        <p:txBody>
          <a:bodyPr wrap="none" rtlCol="0">
            <a:spAutoFit/>
          </a:bodyPr>
          <a:lstStyle/>
          <a:p>
            <a:pPr defTabSz="914400"/>
            <a:r>
              <a:rPr lang="en-US" sz="1400" b="1" dirty="0" smtClean="0">
                <a:solidFill>
                  <a:prstClr val="black"/>
                </a:solidFill>
                <a:latin typeface="Calibri"/>
              </a:rPr>
              <a:t>*Note: The FLMAP0 register defines 03h + 1 SPI regions, therefore there is no Platform Data region on this SPI flash.</a:t>
            </a:r>
            <a:endParaRPr lang="en-US" sz="1400" b="1" dirty="0">
              <a:solidFill>
                <a:prstClr val="black"/>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18</a:t>
            </a:fld>
            <a:endParaRPr lang="en-US">
              <a:solidFill>
                <a:prstClr val="black">
                  <a:tint val="75000"/>
                </a:prstClr>
              </a:solidFill>
              <a:latin typeface="Calibri"/>
            </a:endParaRPr>
          </a:p>
        </p:txBody>
      </p:sp>
    </p:spTree>
    <p:extLst>
      <p:ext uri="{BB962C8B-B14F-4D97-AF65-F5344CB8AC3E}">
        <p14:creationId xmlns:p14="http://schemas.microsoft.com/office/powerpoint/2010/main" val="2193436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3289"/>
          <a:stretch/>
        </p:blipFill>
        <p:spPr bwMode="auto">
          <a:xfrm>
            <a:off x="1944080" y="882705"/>
            <a:ext cx="5752120" cy="5441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a:spLocks noGrp="1"/>
          </p:cNvSpPr>
          <p:nvPr>
            <p:ph type="title"/>
          </p:nvPr>
        </p:nvSpPr>
        <p:spPr>
          <a:xfrm>
            <a:off x="474133" y="0"/>
            <a:ext cx="8229600" cy="838200"/>
          </a:xfrm>
        </p:spPr>
        <p:txBody>
          <a:bodyPr>
            <a:normAutofit fontScale="90000"/>
          </a:bodyPr>
          <a:lstStyle/>
          <a:p>
            <a:r>
              <a:rPr lang="en-US" sz="4000" dirty="0" smtClean="0">
                <a:latin typeface="Arial" panose="020B0604020202020204" pitchFamily="34" charset="0"/>
                <a:cs typeface="Arial" panose="020B0604020202020204" pitchFamily="34" charset="0"/>
              </a:rPr>
              <a:t>CPU/BIOS Permissions = 1A1B0000h </a:t>
            </a:r>
            <a:endParaRPr lang="en-US" sz="4000" dirty="0">
              <a:latin typeface="Arial" panose="020B0604020202020204" pitchFamily="34" charset="0"/>
              <a:cs typeface="Arial" panose="020B0604020202020204" pitchFamily="34" charset="0"/>
            </a:endParaRPr>
          </a:p>
        </p:txBody>
      </p:sp>
      <p:sp>
        <p:nvSpPr>
          <p:cNvPr id="11" name="TextBox 10"/>
          <p:cNvSpPr txBox="1"/>
          <p:nvPr/>
        </p:nvSpPr>
        <p:spPr>
          <a:xfrm>
            <a:off x="864167" y="1521243"/>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1</a:t>
            </a:r>
            <a:endParaRPr lang="en-US" sz="1200" b="1" dirty="0">
              <a:solidFill>
                <a:prstClr val="black"/>
              </a:solidFill>
              <a:latin typeface="Calibri"/>
            </a:endParaRPr>
          </a:p>
        </p:txBody>
      </p:sp>
      <p:cxnSp>
        <p:nvCxnSpPr>
          <p:cNvPr id="13" name="Straight Arrow Connector 12"/>
          <p:cNvCxnSpPr>
            <a:stCxn id="11" idx="3"/>
          </p:cNvCxnSpPr>
          <p:nvPr/>
        </p:nvCxnSpPr>
        <p:spPr>
          <a:xfrm>
            <a:off x="1402238" y="1659743"/>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64167" y="1867239"/>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1</a:t>
            </a:r>
            <a:endParaRPr lang="en-US" sz="1200" b="1" dirty="0">
              <a:solidFill>
                <a:prstClr val="black"/>
              </a:solidFill>
              <a:latin typeface="Calibri"/>
            </a:endParaRPr>
          </a:p>
        </p:txBody>
      </p:sp>
      <p:cxnSp>
        <p:nvCxnSpPr>
          <p:cNvPr id="22" name="Straight Arrow Connector 21"/>
          <p:cNvCxnSpPr>
            <a:stCxn id="21" idx="3"/>
          </p:cNvCxnSpPr>
          <p:nvPr/>
        </p:nvCxnSpPr>
        <p:spPr>
          <a:xfrm>
            <a:off x="1402238" y="2005739"/>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6131" y="2231727"/>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24" name="Straight Arrow Connector 23"/>
          <p:cNvCxnSpPr>
            <a:stCxn id="23" idx="3"/>
          </p:cNvCxnSpPr>
          <p:nvPr/>
        </p:nvCxnSpPr>
        <p:spPr>
          <a:xfrm>
            <a:off x="1394202" y="2370227"/>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66859" y="2733871"/>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1</a:t>
            </a:r>
            <a:endParaRPr lang="en-US" sz="1200" b="1" dirty="0">
              <a:solidFill>
                <a:prstClr val="black"/>
              </a:solidFill>
              <a:latin typeface="Calibri"/>
            </a:endParaRPr>
          </a:p>
        </p:txBody>
      </p:sp>
      <p:cxnSp>
        <p:nvCxnSpPr>
          <p:cNvPr id="26" name="Straight Arrow Connector 25"/>
          <p:cNvCxnSpPr>
            <a:stCxn id="25" idx="3"/>
          </p:cNvCxnSpPr>
          <p:nvPr/>
        </p:nvCxnSpPr>
        <p:spPr>
          <a:xfrm>
            <a:off x="1404930" y="2872371"/>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8148" y="3250128"/>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28" name="Straight Arrow Connector 27"/>
          <p:cNvCxnSpPr>
            <a:stCxn id="27" idx="3"/>
          </p:cNvCxnSpPr>
          <p:nvPr/>
        </p:nvCxnSpPr>
        <p:spPr>
          <a:xfrm>
            <a:off x="1416219" y="3388628"/>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64156" y="3824605"/>
            <a:ext cx="538071" cy="276999"/>
          </a:xfrm>
          <a:prstGeom prst="rect">
            <a:avLst/>
          </a:prstGeom>
          <a:noFill/>
          <a:ln w="25400">
            <a:solidFill>
              <a:schemeClr val="tx1"/>
            </a:solidFill>
          </a:ln>
        </p:spPr>
        <p:txBody>
          <a:bodyPr wrap="square" rtlCol="0">
            <a:spAutoFit/>
          </a:bodyPr>
          <a:lstStyle/>
          <a:p>
            <a:pPr algn="ctr" defTabSz="914400"/>
            <a:r>
              <a:rPr lang="en-US" sz="1200" b="1" dirty="0">
                <a:solidFill>
                  <a:prstClr val="black"/>
                </a:solidFill>
                <a:latin typeface="Calibri"/>
              </a:rPr>
              <a:t>1</a:t>
            </a:r>
          </a:p>
        </p:txBody>
      </p:sp>
      <p:cxnSp>
        <p:nvCxnSpPr>
          <p:cNvPr id="30" name="Straight Arrow Connector 29"/>
          <p:cNvCxnSpPr>
            <a:stCxn id="29" idx="3"/>
          </p:cNvCxnSpPr>
          <p:nvPr/>
        </p:nvCxnSpPr>
        <p:spPr>
          <a:xfrm>
            <a:off x="1402227" y="3963105"/>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64156" y="4182176"/>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1</a:t>
            </a:r>
            <a:endParaRPr lang="en-US" sz="1200" b="1" dirty="0">
              <a:solidFill>
                <a:prstClr val="black"/>
              </a:solidFill>
              <a:latin typeface="Calibri"/>
            </a:endParaRPr>
          </a:p>
        </p:txBody>
      </p:sp>
      <p:cxnSp>
        <p:nvCxnSpPr>
          <p:cNvPr id="32" name="Straight Arrow Connector 31"/>
          <p:cNvCxnSpPr>
            <a:stCxn id="31" idx="3"/>
          </p:cNvCxnSpPr>
          <p:nvPr/>
        </p:nvCxnSpPr>
        <p:spPr>
          <a:xfrm>
            <a:off x="1402227" y="4320676"/>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6120" y="4546664"/>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34" name="Straight Arrow Connector 33"/>
          <p:cNvCxnSpPr>
            <a:stCxn id="33" idx="3"/>
          </p:cNvCxnSpPr>
          <p:nvPr/>
        </p:nvCxnSpPr>
        <p:spPr>
          <a:xfrm>
            <a:off x="1394191" y="4685164"/>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66848" y="5060383"/>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1</a:t>
            </a:r>
            <a:endParaRPr lang="en-US" sz="1200" b="1" dirty="0">
              <a:solidFill>
                <a:prstClr val="black"/>
              </a:solidFill>
              <a:latin typeface="Calibri"/>
            </a:endParaRPr>
          </a:p>
        </p:txBody>
      </p:sp>
      <p:cxnSp>
        <p:nvCxnSpPr>
          <p:cNvPr id="36" name="Straight Arrow Connector 35"/>
          <p:cNvCxnSpPr>
            <a:stCxn id="35" idx="3"/>
          </p:cNvCxnSpPr>
          <p:nvPr/>
        </p:nvCxnSpPr>
        <p:spPr>
          <a:xfrm>
            <a:off x="1404919" y="5198883"/>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78137" y="5576640"/>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1</a:t>
            </a:r>
            <a:endParaRPr lang="en-US" sz="1200" b="1" dirty="0">
              <a:solidFill>
                <a:prstClr val="black"/>
              </a:solidFill>
              <a:latin typeface="Calibri"/>
            </a:endParaRPr>
          </a:p>
        </p:txBody>
      </p:sp>
      <p:cxnSp>
        <p:nvCxnSpPr>
          <p:cNvPr id="38" name="Straight Arrow Connector 37"/>
          <p:cNvCxnSpPr>
            <a:stCxn id="37" idx="3"/>
          </p:cNvCxnSpPr>
          <p:nvPr/>
        </p:nvCxnSpPr>
        <p:spPr>
          <a:xfrm>
            <a:off x="1416208" y="5715140"/>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0" y="6550223"/>
            <a:ext cx="8753358" cy="307777"/>
          </a:xfrm>
          <a:prstGeom prst="rect">
            <a:avLst/>
          </a:prstGeom>
          <a:noFill/>
        </p:spPr>
        <p:txBody>
          <a:bodyPr wrap="none" rtlCol="0">
            <a:spAutoFit/>
          </a:bodyPr>
          <a:lstStyle/>
          <a:p>
            <a:pPr defTabSz="914400"/>
            <a:r>
              <a:rPr lang="en-US" sz="1400" b="1" dirty="0" smtClean="0">
                <a:solidFill>
                  <a:prstClr val="black"/>
                </a:solidFill>
                <a:latin typeface="Calibri"/>
              </a:rPr>
              <a:t>*Note: The FLMAP0 register defines 03h + 1 SPI regions, therefore there is no Platform Data region on this SPI flash.</a:t>
            </a:r>
            <a:endParaRPr lang="en-US" sz="1400" b="1" dirty="0">
              <a:solidFill>
                <a:prstClr val="black"/>
              </a:solidFill>
              <a:latin typeface="Calibri"/>
            </a:endParaRPr>
          </a:p>
        </p:txBody>
      </p:sp>
      <p:cxnSp>
        <p:nvCxnSpPr>
          <p:cNvPr id="3" name="Straight Connector 2"/>
          <p:cNvCxnSpPr/>
          <p:nvPr/>
        </p:nvCxnSpPr>
        <p:spPr>
          <a:xfrm flipH="1">
            <a:off x="0" y="18288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0" y="35052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0" y="41910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0" y="5867400"/>
            <a:ext cx="6096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76200" y="1143000"/>
            <a:ext cx="441422"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1</a:t>
            </a:r>
            <a:endParaRPr lang="en-US" sz="3600" dirty="0">
              <a:solidFill>
                <a:prstClr val="black"/>
              </a:solidFill>
              <a:latin typeface="Calibri"/>
            </a:endParaRPr>
          </a:p>
        </p:txBody>
      </p:sp>
      <p:sp>
        <p:nvSpPr>
          <p:cNvPr id="42" name="Rectangle 41"/>
          <p:cNvSpPr/>
          <p:nvPr/>
        </p:nvSpPr>
        <p:spPr>
          <a:xfrm>
            <a:off x="76200" y="2286000"/>
            <a:ext cx="505417"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A</a:t>
            </a:r>
            <a:endParaRPr lang="en-US" sz="3600" dirty="0">
              <a:solidFill>
                <a:prstClr val="black"/>
              </a:solidFill>
              <a:latin typeface="Calibri"/>
            </a:endParaRPr>
          </a:p>
        </p:txBody>
      </p:sp>
      <p:sp>
        <p:nvSpPr>
          <p:cNvPr id="43" name="Rectangle 42"/>
          <p:cNvSpPr/>
          <p:nvPr/>
        </p:nvSpPr>
        <p:spPr>
          <a:xfrm>
            <a:off x="76200" y="3505200"/>
            <a:ext cx="441422" cy="646331"/>
          </a:xfrm>
          <a:prstGeom prst="rect">
            <a:avLst/>
          </a:prstGeom>
        </p:spPr>
        <p:txBody>
          <a:bodyPr wrap="none">
            <a:spAutoFit/>
          </a:bodyPr>
          <a:lstStyle/>
          <a:p>
            <a:pPr defTabSz="914400"/>
            <a:r>
              <a:rPr lang="en-US" sz="3600" dirty="0">
                <a:solidFill>
                  <a:prstClr val="black"/>
                </a:solidFill>
                <a:latin typeface="Arial" panose="020B0604020202020204" pitchFamily="34" charset="0"/>
                <a:cs typeface="Arial" panose="020B0604020202020204" pitchFamily="34" charset="0"/>
              </a:rPr>
              <a:t>1</a:t>
            </a:r>
            <a:endParaRPr lang="en-US" sz="3600" dirty="0">
              <a:solidFill>
                <a:prstClr val="black"/>
              </a:solidFill>
              <a:latin typeface="Calibri"/>
            </a:endParaRPr>
          </a:p>
        </p:txBody>
      </p:sp>
      <p:sp>
        <p:nvSpPr>
          <p:cNvPr id="44" name="Rectangle 43"/>
          <p:cNvSpPr/>
          <p:nvPr/>
        </p:nvSpPr>
        <p:spPr>
          <a:xfrm>
            <a:off x="76200" y="4724400"/>
            <a:ext cx="505417"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B</a:t>
            </a:r>
            <a:endParaRPr lang="en-US" sz="3600" dirty="0">
              <a:solidFill>
                <a:prstClr val="black"/>
              </a:solidFill>
              <a:latin typeface="Calibri"/>
            </a:endParaRPr>
          </a:p>
        </p:txBody>
      </p:sp>
      <p:sp>
        <p:nvSpPr>
          <p:cNvPr id="45" name="Rectangle 44"/>
          <p:cNvSpPr/>
          <p:nvPr/>
        </p:nvSpPr>
        <p:spPr>
          <a:xfrm>
            <a:off x="83710" y="5867400"/>
            <a:ext cx="1211690"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0000</a:t>
            </a:r>
            <a:endParaRPr lang="en-US" sz="3600" dirty="0">
              <a:solidFill>
                <a:prstClr val="black"/>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19</a:t>
            </a:fld>
            <a:endParaRPr lang="en-US">
              <a:solidFill>
                <a:prstClr val="black">
                  <a:tint val="75000"/>
                </a:prstClr>
              </a:solidFill>
              <a:latin typeface="Calibri"/>
            </a:endParaRPr>
          </a:p>
        </p:txBody>
      </p:sp>
    </p:spTree>
    <p:extLst>
      <p:ext uri="{BB962C8B-B14F-4D97-AF65-F5344CB8AC3E}">
        <p14:creationId xmlns:p14="http://schemas.microsoft.com/office/powerpoint/2010/main" val="31480886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rmAutofit fontScale="90000"/>
          </a:bodyPr>
          <a:lstStyle/>
          <a:p>
            <a:pPr eaLnBrk="1" hangingPunct="1"/>
            <a:r>
              <a:rPr lang="en-US" sz="3600">
                <a:latin typeface="Arial" charset="0"/>
                <a:ea typeface="ＭＳ Ｐゴシック" charset="0"/>
                <a:cs typeface="ＭＳ Ｐゴシック" charset="0"/>
              </a:rPr>
              <a:t>All materials are licensed under a Creative Commons </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Share Alike</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 license.</a:t>
            </a:r>
            <a:endParaRPr lang="en-US" sz="3600">
              <a:latin typeface="Arial" charset="0"/>
              <a:ea typeface="ＭＳ Ｐゴシック" charset="0"/>
              <a:cs typeface="ＭＳ Ｐゴシック" charset="0"/>
            </a:endParaRPr>
          </a:p>
        </p:txBody>
      </p:sp>
      <p:sp>
        <p:nvSpPr>
          <p:cNvPr id="28674" name="Content Placeholder 2"/>
          <p:cNvSpPr>
            <a:spLocks noGrp="1"/>
          </p:cNvSpPr>
          <p:nvPr>
            <p:ph idx="1"/>
          </p:nvPr>
        </p:nvSpPr>
        <p:spPr>
          <a:xfrm>
            <a:off x="685800" y="1066800"/>
            <a:ext cx="7772400" cy="5486400"/>
          </a:xfrm>
        </p:spPr>
        <p:txBody>
          <a:bodyPr/>
          <a:lstStyle/>
          <a:p>
            <a:pPr marL="0" indent="0" algn="ctr" eaLnBrk="1" hangingPunct="1">
              <a:buFontTx/>
              <a:buNone/>
            </a:pPr>
            <a:r>
              <a:rPr lang="en-US" sz="2400">
                <a:latin typeface="Arial" charset="0"/>
                <a:ea typeface="ＭＳ Ｐゴシック" charset="0"/>
                <a:cs typeface="ＭＳ Ｐゴシック" charset="0"/>
              </a:rPr>
              <a:t>http://creativecommons.org/licenses/by-sa/3.0/</a:t>
            </a:r>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1A0190B3-9E64-8946-ADD2-447C9EEAC016}" type="slidenum">
              <a:rPr lang="en-US" sz="1400">
                <a:solidFill>
                  <a:prstClr val="black"/>
                </a:solidFill>
              </a:rPr>
              <a:pPr/>
              <a:t>2</a:t>
            </a:fld>
            <a:endParaRPr lang="en-US" sz="1400" dirty="0">
              <a:solidFill>
                <a:prstClr val="black"/>
              </a:solidFill>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63246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0" y="6427788"/>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100" dirty="0">
                <a:solidFill>
                  <a:prstClr val="black"/>
                </a:solidFill>
                <a:latin typeface="Calibri"/>
              </a:rPr>
              <a:t>Attribution condition: You must indicate that derivative work</a:t>
            </a:r>
          </a:p>
          <a:p>
            <a:r>
              <a:rPr lang="en-US" sz="1100" dirty="0">
                <a:solidFill>
                  <a:prstClr val="black"/>
                </a:solidFill>
                <a:latin typeface="Calibri"/>
              </a:rPr>
              <a:t>"Is derived from </a:t>
            </a:r>
            <a:r>
              <a:rPr lang="en-US" sz="1100" dirty="0" smtClean="0">
                <a:solidFill>
                  <a:prstClr val="black"/>
                </a:solidFill>
                <a:latin typeface="Calibri"/>
              </a:rPr>
              <a:t>John Butterworth &amp; </a:t>
            </a:r>
            <a:r>
              <a:rPr lang="en-US" sz="1100" dirty="0" err="1" smtClean="0">
                <a:solidFill>
                  <a:prstClr val="black"/>
                </a:solidFill>
                <a:latin typeface="Calibri"/>
              </a:rPr>
              <a:t>Xeno</a:t>
            </a:r>
            <a:r>
              <a:rPr lang="en-US" sz="1100" dirty="0" smtClean="0">
                <a:solidFill>
                  <a:prstClr val="black"/>
                </a:solidFill>
                <a:latin typeface="Calibri"/>
              </a:rPr>
              <a:t> </a:t>
            </a:r>
            <a:r>
              <a:rPr lang="en-US" sz="1100" dirty="0" err="1" smtClean="0">
                <a:solidFill>
                  <a:prstClr val="black"/>
                </a:solidFill>
                <a:latin typeface="Calibri"/>
              </a:rPr>
              <a:t>Kovah’s</a:t>
            </a:r>
            <a:r>
              <a:rPr lang="en-US" sz="1100" dirty="0" smtClean="0">
                <a:solidFill>
                  <a:prstClr val="black"/>
                </a:solidFill>
                <a:latin typeface="Calibri"/>
              </a:rPr>
              <a:t> ’Advanced Intel </a:t>
            </a:r>
            <a:r>
              <a:rPr lang="en-US" sz="1100" dirty="0">
                <a:solidFill>
                  <a:prstClr val="black"/>
                </a:solidFill>
                <a:latin typeface="Calibri"/>
              </a:rPr>
              <a:t>x86: BIOS and </a:t>
            </a:r>
            <a:r>
              <a:rPr lang="en-US" sz="1100" dirty="0" smtClean="0">
                <a:solidFill>
                  <a:prstClr val="black"/>
                </a:solidFill>
                <a:latin typeface="Calibri"/>
              </a:rPr>
              <a:t>SMM’ class posted at http://</a:t>
            </a:r>
            <a:r>
              <a:rPr lang="en-US" sz="1100" dirty="0" err="1" smtClean="0">
                <a:solidFill>
                  <a:prstClr val="black"/>
                </a:solidFill>
                <a:latin typeface="Calibri"/>
              </a:rPr>
              <a:t>opensecuritytraining.info</a:t>
            </a:r>
            <a:r>
              <a:rPr lang="en-US" sz="1100" dirty="0" smtClean="0">
                <a:solidFill>
                  <a:prstClr val="black"/>
                </a:solidFill>
                <a:latin typeface="Calibri"/>
              </a:rPr>
              <a:t>/</a:t>
            </a:r>
            <a:r>
              <a:rPr lang="en-US" sz="1100" dirty="0" err="1" smtClean="0">
                <a:solidFill>
                  <a:prstClr val="black"/>
                </a:solidFill>
                <a:latin typeface="Calibri"/>
              </a:rPr>
              <a:t>IntroBIOS.html</a:t>
            </a:r>
            <a:r>
              <a:rPr lang="en-US" sz="1100" dirty="0" smtClean="0">
                <a:solidFill>
                  <a:prstClr val="black"/>
                </a:solidFill>
                <a:latin typeface="Calibri"/>
              </a:rPr>
              <a:t>”</a:t>
            </a:r>
            <a:endParaRPr lang="en-US" sz="1100" dirty="0">
              <a:solidFill>
                <a:prstClr val="black"/>
              </a:solidFill>
              <a:latin typeface="Calibri"/>
            </a:endParaRPr>
          </a:p>
        </p:txBody>
      </p:sp>
    </p:spTree>
    <p:extLst>
      <p:ext uri="{BB962C8B-B14F-4D97-AF65-F5344CB8AC3E}">
        <p14:creationId xmlns:p14="http://schemas.microsoft.com/office/powerpoint/2010/main" val="42475155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74133" y="0"/>
            <a:ext cx="8229600" cy="838200"/>
          </a:xfrm>
        </p:spPr>
        <p:txBody>
          <a:bodyPr>
            <a:normAutofit/>
          </a:bodyPr>
          <a:lstStyle/>
          <a:p>
            <a:r>
              <a:rPr lang="en-US" sz="4000" dirty="0" smtClean="0">
                <a:latin typeface="Arial" panose="020B0604020202020204" pitchFamily="34" charset="0"/>
                <a:cs typeface="Arial" panose="020B0604020202020204" pitchFamily="34" charset="0"/>
              </a:rPr>
              <a:t>ME Permissions = </a:t>
            </a:r>
            <a:r>
              <a:rPr lang="en-US" sz="4000" dirty="0">
                <a:latin typeface="Arial" panose="020B0604020202020204" pitchFamily="34" charset="0"/>
                <a:cs typeface="Arial" panose="020B0604020202020204" pitchFamily="34" charset="0"/>
              </a:rPr>
              <a:t>0C0D0000h</a:t>
            </a:r>
          </a:p>
        </p:txBody>
      </p:sp>
      <p:sp>
        <p:nvSpPr>
          <p:cNvPr id="20" name="TextBox 19"/>
          <p:cNvSpPr txBox="1"/>
          <p:nvPr/>
        </p:nvSpPr>
        <p:spPr>
          <a:xfrm>
            <a:off x="0" y="6550223"/>
            <a:ext cx="8753358" cy="307777"/>
          </a:xfrm>
          <a:prstGeom prst="rect">
            <a:avLst/>
          </a:prstGeom>
          <a:noFill/>
        </p:spPr>
        <p:txBody>
          <a:bodyPr wrap="none" rtlCol="0">
            <a:spAutoFit/>
          </a:bodyPr>
          <a:lstStyle/>
          <a:p>
            <a:pPr defTabSz="914400"/>
            <a:r>
              <a:rPr lang="en-US" sz="1400" b="1" dirty="0" smtClean="0">
                <a:solidFill>
                  <a:prstClr val="black"/>
                </a:solidFill>
                <a:latin typeface="Calibri"/>
              </a:rPr>
              <a:t>*Note: The FLMAP0 register defines 03h + 1 SPI regions, therefore there is no Platform Data region on this SPI flash.</a:t>
            </a:r>
            <a:endParaRPr lang="en-US" sz="1400" b="1" dirty="0">
              <a:solidFill>
                <a:prstClr val="black"/>
              </a:solidFill>
              <a:latin typeface="Calibri"/>
            </a:endParaRPr>
          </a:p>
        </p:txBody>
      </p:sp>
      <p:pic>
        <p:nvPicPr>
          <p:cNvPr id="3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3289"/>
          <a:stretch/>
        </p:blipFill>
        <p:spPr bwMode="auto">
          <a:xfrm>
            <a:off x="1944080" y="882705"/>
            <a:ext cx="5752120" cy="5441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TextBox 39"/>
          <p:cNvSpPr txBox="1"/>
          <p:nvPr/>
        </p:nvSpPr>
        <p:spPr>
          <a:xfrm>
            <a:off x="864167" y="1521243"/>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41" name="Straight Arrow Connector 40"/>
          <p:cNvCxnSpPr>
            <a:stCxn id="40" idx="3"/>
          </p:cNvCxnSpPr>
          <p:nvPr/>
        </p:nvCxnSpPr>
        <p:spPr>
          <a:xfrm>
            <a:off x="1402238" y="1659743"/>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4167" y="1867239"/>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1</a:t>
            </a:r>
            <a:endParaRPr lang="en-US" sz="1200" b="1" dirty="0">
              <a:solidFill>
                <a:prstClr val="black"/>
              </a:solidFill>
              <a:latin typeface="Calibri"/>
            </a:endParaRPr>
          </a:p>
        </p:txBody>
      </p:sp>
      <p:cxnSp>
        <p:nvCxnSpPr>
          <p:cNvPr id="43" name="Straight Arrow Connector 42"/>
          <p:cNvCxnSpPr>
            <a:stCxn id="42" idx="3"/>
          </p:cNvCxnSpPr>
          <p:nvPr/>
        </p:nvCxnSpPr>
        <p:spPr>
          <a:xfrm>
            <a:off x="1402238" y="2005739"/>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56131" y="2231727"/>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1</a:t>
            </a:r>
            <a:endParaRPr lang="en-US" sz="1200" b="1" dirty="0">
              <a:solidFill>
                <a:prstClr val="black"/>
              </a:solidFill>
              <a:latin typeface="Calibri"/>
            </a:endParaRPr>
          </a:p>
        </p:txBody>
      </p:sp>
      <p:cxnSp>
        <p:nvCxnSpPr>
          <p:cNvPr id="45" name="Straight Arrow Connector 44"/>
          <p:cNvCxnSpPr>
            <a:stCxn id="44" idx="3"/>
          </p:cNvCxnSpPr>
          <p:nvPr/>
        </p:nvCxnSpPr>
        <p:spPr>
          <a:xfrm>
            <a:off x="1394202" y="2370227"/>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66859" y="2733871"/>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47" name="Straight Arrow Connector 46"/>
          <p:cNvCxnSpPr>
            <a:stCxn id="46" idx="3"/>
          </p:cNvCxnSpPr>
          <p:nvPr/>
        </p:nvCxnSpPr>
        <p:spPr>
          <a:xfrm>
            <a:off x="1404930" y="2872371"/>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78148" y="3250128"/>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49" name="Straight Arrow Connector 48"/>
          <p:cNvCxnSpPr>
            <a:stCxn id="48" idx="3"/>
          </p:cNvCxnSpPr>
          <p:nvPr/>
        </p:nvCxnSpPr>
        <p:spPr>
          <a:xfrm>
            <a:off x="1416219" y="3388628"/>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64156" y="3824605"/>
            <a:ext cx="538071" cy="276999"/>
          </a:xfrm>
          <a:prstGeom prst="rect">
            <a:avLst/>
          </a:prstGeom>
          <a:noFill/>
          <a:ln w="25400">
            <a:solidFill>
              <a:schemeClr val="tx1"/>
            </a:solidFill>
          </a:ln>
        </p:spPr>
        <p:txBody>
          <a:bodyPr wrap="square" rtlCol="0">
            <a:spAutoFit/>
          </a:bodyPr>
          <a:lstStyle/>
          <a:p>
            <a:pPr algn="ctr" defTabSz="914400"/>
            <a:r>
              <a:rPr lang="en-US" sz="1200" b="1" dirty="0">
                <a:solidFill>
                  <a:prstClr val="black"/>
                </a:solidFill>
                <a:latin typeface="Calibri"/>
              </a:rPr>
              <a:t>0</a:t>
            </a:r>
          </a:p>
        </p:txBody>
      </p:sp>
      <p:cxnSp>
        <p:nvCxnSpPr>
          <p:cNvPr id="51" name="Straight Arrow Connector 50"/>
          <p:cNvCxnSpPr>
            <a:stCxn id="50" idx="3"/>
          </p:cNvCxnSpPr>
          <p:nvPr/>
        </p:nvCxnSpPr>
        <p:spPr>
          <a:xfrm>
            <a:off x="1402227" y="3963105"/>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64156" y="4182176"/>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1</a:t>
            </a:r>
            <a:endParaRPr lang="en-US" sz="1200" b="1" dirty="0">
              <a:solidFill>
                <a:prstClr val="black"/>
              </a:solidFill>
              <a:latin typeface="Calibri"/>
            </a:endParaRPr>
          </a:p>
        </p:txBody>
      </p:sp>
      <p:cxnSp>
        <p:nvCxnSpPr>
          <p:cNvPr id="53" name="Straight Arrow Connector 52"/>
          <p:cNvCxnSpPr>
            <a:stCxn id="52" idx="3"/>
          </p:cNvCxnSpPr>
          <p:nvPr/>
        </p:nvCxnSpPr>
        <p:spPr>
          <a:xfrm>
            <a:off x="1402227" y="4320676"/>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56120" y="4546664"/>
            <a:ext cx="538071" cy="276999"/>
          </a:xfrm>
          <a:prstGeom prst="rect">
            <a:avLst/>
          </a:prstGeom>
          <a:noFill/>
          <a:ln w="25400">
            <a:solidFill>
              <a:schemeClr val="tx1"/>
            </a:solidFill>
          </a:ln>
        </p:spPr>
        <p:txBody>
          <a:bodyPr wrap="square" rtlCol="0">
            <a:spAutoFit/>
          </a:bodyPr>
          <a:lstStyle/>
          <a:p>
            <a:pPr algn="ctr" defTabSz="914400"/>
            <a:r>
              <a:rPr lang="en-US" sz="1200" b="1" dirty="0">
                <a:solidFill>
                  <a:prstClr val="black"/>
                </a:solidFill>
                <a:latin typeface="Calibri"/>
              </a:rPr>
              <a:t>1</a:t>
            </a:r>
          </a:p>
        </p:txBody>
      </p:sp>
      <p:cxnSp>
        <p:nvCxnSpPr>
          <p:cNvPr id="55" name="Straight Arrow Connector 54"/>
          <p:cNvCxnSpPr>
            <a:stCxn id="54" idx="3"/>
          </p:cNvCxnSpPr>
          <p:nvPr/>
        </p:nvCxnSpPr>
        <p:spPr>
          <a:xfrm>
            <a:off x="1394191" y="4685164"/>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66848" y="5060383"/>
            <a:ext cx="538071" cy="276999"/>
          </a:xfrm>
          <a:prstGeom prst="rect">
            <a:avLst/>
          </a:prstGeom>
          <a:noFill/>
          <a:ln w="25400">
            <a:solidFill>
              <a:schemeClr val="tx1"/>
            </a:solidFill>
          </a:ln>
        </p:spPr>
        <p:txBody>
          <a:bodyPr wrap="square" rtlCol="0">
            <a:spAutoFit/>
          </a:bodyPr>
          <a:lstStyle/>
          <a:p>
            <a:pPr algn="ctr" defTabSz="914400"/>
            <a:r>
              <a:rPr lang="en-US" sz="1200" b="1" dirty="0">
                <a:solidFill>
                  <a:prstClr val="black"/>
                </a:solidFill>
                <a:latin typeface="Calibri"/>
              </a:rPr>
              <a:t>0</a:t>
            </a:r>
          </a:p>
        </p:txBody>
      </p:sp>
      <p:cxnSp>
        <p:nvCxnSpPr>
          <p:cNvPr id="57" name="Straight Arrow Connector 56"/>
          <p:cNvCxnSpPr>
            <a:stCxn id="56" idx="3"/>
          </p:cNvCxnSpPr>
          <p:nvPr/>
        </p:nvCxnSpPr>
        <p:spPr>
          <a:xfrm>
            <a:off x="1404919" y="5198883"/>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78137" y="5576640"/>
            <a:ext cx="538071" cy="276999"/>
          </a:xfrm>
          <a:prstGeom prst="rect">
            <a:avLst/>
          </a:prstGeom>
          <a:noFill/>
          <a:ln w="25400">
            <a:solidFill>
              <a:schemeClr val="tx1"/>
            </a:solidFill>
          </a:ln>
        </p:spPr>
        <p:txBody>
          <a:bodyPr wrap="square" rtlCol="0">
            <a:spAutoFit/>
          </a:bodyPr>
          <a:lstStyle/>
          <a:p>
            <a:pPr algn="ctr" defTabSz="914400"/>
            <a:r>
              <a:rPr lang="en-US" sz="1200" b="1" dirty="0">
                <a:solidFill>
                  <a:prstClr val="black"/>
                </a:solidFill>
                <a:latin typeface="Calibri"/>
              </a:rPr>
              <a:t>1</a:t>
            </a:r>
          </a:p>
        </p:txBody>
      </p:sp>
      <p:cxnSp>
        <p:nvCxnSpPr>
          <p:cNvPr id="59" name="Straight Arrow Connector 58"/>
          <p:cNvCxnSpPr>
            <a:stCxn id="58" idx="3"/>
          </p:cNvCxnSpPr>
          <p:nvPr/>
        </p:nvCxnSpPr>
        <p:spPr>
          <a:xfrm>
            <a:off x="1416208" y="5715140"/>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0" y="18288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0" y="35052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0" y="41910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0" y="5867400"/>
            <a:ext cx="609600"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6200" y="1143000"/>
            <a:ext cx="441422"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0</a:t>
            </a:r>
            <a:endParaRPr lang="en-US" sz="3600" dirty="0">
              <a:solidFill>
                <a:prstClr val="black"/>
              </a:solidFill>
              <a:latin typeface="Calibri"/>
            </a:endParaRPr>
          </a:p>
        </p:txBody>
      </p:sp>
      <p:sp>
        <p:nvSpPr>
          <p:cNvPr id="30" name="Rectangle 29"/>
          <p:cNvSpPr/>
          <p:nvPr/>
        </p:nvSpPr>
        <p:spPr>
          <a:xfrm>
            <a:off x="76200" y="2286000"/>
            <a:ext cx="518065"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C</a:t>
            </a:r>
            <a:endParaRPr lang="en-US" sz="3600" dirty="0">
              <a:solidFill>
                <a:prstClr val="black"/>
              </a:solidFill>
              <a:latin typeface="Calibri"/>
            </a:endParaRPr>
          </a:p>
        </p:txBody>
      </p:sp>
      <p:sp>
        <p:nvSpPr>
          <p:cNvPr id="31" name="Rectangle 30"/>
          <p:cNvSpPr/>
          <p:nvPr/>
        </p:nvSpPr>
        <p:spPr>
          <a:xfrm>
            <a:off x="76200" y="3505200"/>
            <a:ext cx="441422"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0</a:t>
            </a:r>
            <a:endParaRPr lang="en-US" sz="3600" dirty="0">
              <a:solidFill>
                <a:prstClr val="black"/>
              </a:solidFill>
              <a:latin typeface="Calibri"/>
            </a:endParaRPr>
          </a:p>
        </p:txBody>
      </p:sp>
      <p:sp>
        <p:nvSpPr>
          <p:cNvPr id="32" name="Rectangle 31"/>
          <p:cNvSpPr/>
          <p:nvPr/>
        </p:nvSpPr>
        <p:spPr>
          <a:xfrm>
            <a:off x="76200" y="4724400"/>
            <a:ext cx="518065"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D</a:t>
            </a:r>
            <a:endParaRPr lang="en-US" sz="3600" dirty="0">
              <a:solidFill>
                <a:prstClr val="black"/>
              </a:solidFill>
              <a:latin typeface="Calibri"/>
            </a:endParaRPr>
          </a:p>
        </p:txBody>
      </p:sp>
      <p:sp>
        <p:nvSpPr>
          <p:cNvPr id="33" name="Rectangle 32"/>
          <p:cNvSpPr/>
          <p:nvPr/>
        </p:nvSpPr>
        <p:spPr>
          <a:xfrm>
            <a:off x="83710" y="5867400"/>
            <a:ext cx="1211690"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0000</a:t>
            </a:r>
            <a:endParaRPr lang="en-US" sz="3600" dirty="0">
              <a:solidFill>
                <a:prstClr val="black"/>
              </a:solidFill>
              <a:latin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20</a:t>
            </a:fld>
            <a:endParaRPr lang="en-US">
              <a:solidFill>
                <a:prstClr val="black">
                  <a:tint val="75000"/>
                </a:prstClr>
              </a:solidFill>
              <a:latin typeface="Calibri"/>
            </a:endParaRPr>
          </a:p>
        </p:txBody>
      </p:sp>
    </p:spTree>
    <p:extLst>
      <p:ext uri="{BB962C8B-B14F-4D97-AF65-F5344CB8AC3E}">
        <p14:creationId xmlns:p14="http://schemas.microsoft.com/office/powerpoint/2010/main" val="6684147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605" y="934146"/>
            <a:ext cx="5954935" cy="5394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a:spLocks noGrp="1"/>
          </p:cNvSpPr>
          <p:nvPr>
            <p:ph type="title"/>
          </p:nvPr>
        </p:nvSpPr>
        <p:spPr>
          <a:xfrm>
            <a:off x="474133" y="0"/>
            <a:ext cx="8229600" cy="838200"/>
          </a:xfrm>
        </p:spPr>
        <p:txBody>
          <a:bodyPr>
            <a:normAutofit/>
          </a:bodyPr>
          <a:lstStyle/>
          <a:p>
            <a:r>
              <a:rPr lang="en-US" sz="4000" dirty="0" smtClean="0">
                <a:latin typeface="Arial" panose="020B0604020202020204" pitchFamily="34" charset="0"/>
                <a:cs typeface="Arial" panose="020B0604020202020204" pitchFamily="34" charset="0"/>
              </a:rPr>
              <a:t>GbE Permissions = 08080218h</a:t>
            </a:r>
            <a:endParaRPr lang="en-US" sz="4000" dirty="0">
              <a:latin typeface="Arial" panose="020B0604020202020204" pitchFamily="34" charset="0"/>
              <a:cs typeface="Arial" panose="020B0604020202020204" pitchFamily="34" charset="0"/>
            </a:endParaRPr>
          </a:p>
        </p:txBody>
      </p:sp>
      <p:sp>
        <p:nvSpPr>
          <p:cNvPr id="20" name="TextBox 19"/>
          <p:cNvSpPr txBox="1"/>
          <p:nvPr/>
        </p:nvSpPr>
        <p:spPr>
          <a:xfrm>
            <a:off x="0" y="6550223"/>
            <a:ext cx="7068282" cy="307777"/>
          </a:xfrm>
          <a:prstGeom prst="rect">
            <a:avLst/>
          </a:prstGeom>
          <a:noFill/>
        </p:spPr>
        <p:txBody>
          <a:bodyPr wrap="none" rtlCol="0">
            <a:spAutoFit/>
          </a:bodyPr>
          <a:lstStyle/>
          <a:p>
            <a:pPr defTabSz="914400"/>
            <a:r>
              <a:rPr lang="en-US" sz="1400" b="1" dirty="0" smtClean="0">
                <a:solidFill>
                  <a:prstClr val="black"/>
                </a:solidFill>
                <a:latin typeface="Calibri"/>
              </a:rPr>
              <a:t>*Note: Requestor ID 0218h is required on ICH8, ICH9, and ICH10 systems, in PCH this is 0118h</a:t>
            </a:r>
            <a:endParaRPr lang="en-US" sz="1400" b="1" dirty="0">
              <a:solidFill>
                <a:prstClr val="black"/>
              </a:solidFill>
              <a:latin typeface="Calibri"/>
            </a:endParaRPr>
          </a:p>
        </p:txBody>
      </p:sp>
      <p:sp>
        <p:nvSpPr>
          <p:cNvPr id="40" name="TextBox 39"/>
          <p:cNvSpPr txBox="1"/>
          <p:nvPr/>
        </p:nvSpPr>
        <p:spPr>
          <a:xfrm>
            <a:off x="864167" y="1524000"/>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41" name="Straight Arrow Connector 40"/>
          <p:cNvCxnSpPr>
            <a:stCxn id="40" idx="3"/>
          </p:cNvCxnSpPr>
          <p:nvPr/>
        </p:nvCxnSpPr>
        <p:spPr>
          <a:xfrm>
            <a:off x="1402238" y="1662500"/>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4167" y="2022396"/>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1</a:t>
            </a:r>
            <a:endParaRPr lang="en-US" sz="1200" b="1" dirty="0">
              <a:solidFill>
                <a:prstClr val="black"/>
              </a:solidFill>
              <a:latin typeface="Calibri"/>
            </a:endParaRPr>
          </a:p>
        </p:txBody>
      </p:sp>
      <p:cxnSp>
        <p:nvCxnSpPr>
          <p:cNvPr id="43" name="Straight Arrow Connector 42"/>
          <p:cNvCxnSpPr>
            <a:stCxn id="42" idx="3"/>
          </p:cNvCxnSpPr>
          <p:nvPr/>
        </p:nvCxnSpPr>
        <p:spPr>
          <a:xfrm>
            <a:off x="1402238" y="2160896"/>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56131" y="2590800"/>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45" name="Straight Arrow Connector 44"/>
          <p:cNvCxnSpPr>
            <a:stCxn id="44" idx="3"/>
          </p:cNvCxnSpPr>
          <p:nvPr/>
        </p:nvCxnSpPr>
        <p:spPr>
          <a:xfrm>
            <a:off x="1394202" y="2729300"/>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66859" y="2957268"/>
            <a:ext cx="538071" cy="276999"/>
          </a:xfrm>
          <a:prstGeom prst="rect">
            <a:avLst/>
          </a:prstGeom>
          <a:noFill/>
          <a:ln w="25400">
            <a:solidFill>
              <a:schemeClr val="tx1"/>
            </a:solidFill>
          </a:ln>
        </p:spPr>
        <p:txBody>
          <a:bodyPr wrap="square" rtlCol="0">
            <a:spAutoFit/>
          </a:bodyPr>
          <a:lstStyle/>
          <a:p>
            <a:pPr algn="ctr" defTabSz="914400"/>
            <a:r>
              <a:rPr lang="en-US" sz="1200" b="1" dirty="0">
                <a:solidFill>
                  <a:prstClr val="black"/>
                </a:solidFill>
                <a:latin typeface="Calibri"/>
              </a:rPr>
              <a:t>0</a:t>
            </a:r>
          </a:p>
        </p:txBody>
      </p:sp>
      <p:cxnSp>
        <p:nvCxnSpPr>
          <p:cNvPr id="47" name="Straight Arrow Connector 46"/>
          <p:cNvCxnSpPr>
            <a:stCxn id="46" idx="3"/>
          </p:cNvCxnSpPr>
          <p:nvPr/>
        </p:nvCxnSpPr>
        <p:spPr>
          <a:xfrm>
            <a:off x="1404930" y="3095768"/>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78148" y="3314973"/>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49" name="Straight Arrow Connector 48"/>
          <p:cNvCxnSpPr>
            <a:stCxn id="48" idx="3"/>
          </p:cNvCxnSpPr>
          <p:nvPr/>
        </p:nvCxnSpPr>
        <p:spPr>
          <a:xfrm>
            <a:off x="1416219" y="3453473"/>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64156" y="3908778"/>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51" name="Straight Arrow Connector 50"/>
          <p:cNvCxnSpPr>
            <a:stCxn id="50" idx="3"/>
          </p:cNvCxnSpPr>
          <p:nvPr/>
        </p:nvCxnSpPr>
        <p:spPr>
          <a:xfrm>
            <a:off x="1402227" y="4047278"/>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64156" y="4447401"/>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1</a:t>
            </a:r>
            <a:endParaRPr lang="en-US" sz="1200" b="1" dirty="0">
              <a:solidFill>
                <a:prstClr val="black"/>
              </a:solidFill>
              <a:latin typeface="Calibri"/>
            </a:endParaRPr>
          </a:p>
        </p:txBody>
      </p:sp>
      <p:cxnSp>
        <p:nvCxnSpPr>
          <p:cNvPr id="53" name="Straight Arrow Connector 52"/>
          <p:cNvCxnSpPr>
            <a:stCxn id="52" idx="3"/>
          </p:cNvCxnSpPr>
          <p:nvPr/>
        </p:nvCxnSpPr>
        <p:spPr>
          <a:xfrm>
            <a:off x="1402227" y="4585901"/>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56120" y="4980801"/>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55" name="Straight Arrow Connector 54"/>
          <p:cNvCxnSpPr>
            <a:stCxn id="54" idx="3"/>
          </p:cNvCxnSpPr>
          <p:nvPr/>
        </p:nvCxnSpPr>
        <p:spPr>
          <a:xfrm>
            <a:off x="1394191" y="5119301"/>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66848" y="5339223"/>
            <a:ext cx="538071" cy="276999"/>
          </a:xfrm>
          <a:prstGeom prst="rect">
            <a:avLst/>
          </a:prstGeom>
          <a:noFill/>
          <a:ln w="25400">
            <a:solidFill>
              <a:schemeClr val="tx1"/>
            </a:solidFill>
          </a:ln>
        </p:spPr>
        <p:txBody>
          <a:bodyPr wrap="square" rtlCol="0">
            <a:spAutoFit/>
          </a:bodyPr>
          <a:lstStyle/>
          <a:p>
            <a:pPr algn="ctr" defTabSz="914400"/>
            <a:r>
              <a:rPr lang="en-US" sz="1200" b="1" dirty="0" smtClean="0">
                <a:solidFill>
                  <a:prstClr val="black"/>
                </a:solidFill>
                <a:latin typeface="Calibri"/>
              </a:rPr>
              <a:t>0</a:t>
            </a:r>
            <a:endParaRPr lang="en-US" sz="1200" b="1" dirty="0">
              <a:solidFill>
                <a:prstClr val="black"/>
              </a:solidFill>
              <a:latin typeface="Calibri"/>
            </a:endParaRPr>
          </a:p>
        </p:txBody>
      </p:sp>
      <p:cxnSp>
        <p:nvCxnSpPr>
          <p:cNvPr id="57" name="Straight Arrow Connector 56"/>
          <p:cNvCxnSpPr>
            <a:stCxn id="56" idx="3"/>
          </p:cNvCxnSpPr>
          <p:nvPr/>
        </p:nvCxnSpPr>
        <p:spPr>
          <a:xfrm>
            <a:off x="1404919" y="5477723"/>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78137" y="5709219"/>
            <a:ext cx="538071" cy="276999"/>
          </a:xfrm>
          <a:prstGeom prst="rect">
            <a:avLst/>
          </a:prstGeom>
          <a:noFill/>
          <a:ln w="25400">
            <a:solidFill>
              <a:schemeClr val="tx1"/>
            </a:solidFill>
          </a:ln>
        </p:spPr>
        <p:txBody>
          <a:bodyPr wrap="square" rtlCol="0">
            <a:spAutoFit/>
          </a:bodyPr>
          <a:lstStyle/>
          <a:p>
            <a:pPr algn="ctr" defTabSz="914400"/>
            <a:r>
              <a:rPr lang="en-US" sz="1200" b="1" dirty="0">
                <a:solidFill>
                  <a:prstClr val="black"/>
                </a:solidFill>
                <a:latin typeface="Calibri"/>
              </a:rPr>
              <a:t>0</a:t>
            </a:r>
          </a:p>
        </p:txBody>
      </p:sp>
      <p:cxnSp>
        <p:nvCxnSpPr>
          <p:cNvPr id="59" name="Straight Arrow Connector 58"/>
          <p:cNvCxnSpPr>
            <a:stCxn id="58" idx="3"/>
          </p:cNvCxnSpPr>
          <p:nvPr/>
        </p:nvCxnSpPr>
        <p:spPr>
          <a:xfrm>
            <a:off x="1416208" y="5847719"/>
            <a:ext cx="5881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6705600" y="5986217"/>
            <a:ext cx="762000" cy="34251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26" name="Straight Connector 25"/>
          <p:cNvCxnSpPr/>
          <p:nvPr/>
        </p:nvCxnSpPr>
        <p:spPr>
          <a:xfrm flipH="1">
            <a:off x="0" y="19050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0" y="35814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0" y="42672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0" y="5943600"/>
            <a:ext cx="609600" cy="0"/>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6200" y="1182469"/>
            <a:ext cx="441422"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0</a:t>
            </a:r>
            <a:endParaRPr lang="en-US" sz="3600" dirty="0">
              <a:solidFill>
                <a:prstClr val="black"/>
              </a:solidFill>
              <a:latin typeface="Calibri"/>
            </a:endParaRPr>
          </a:p>
        </p:txBody>
      </p:sp>
      <p:sp>
        <p:nvSpPr>
          <p:cNvPr id="31" name="Rectangle 30"/>
          <p:cNvSpPr/>
          <p:nvPr/>
        </p:nvSpPr>
        <p:spPr>
          <a:xfrm>
            <a:off x="76200" y="2325469"/>
            <a:ext cx="441422"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8</a:t>
            </a:r>
            <a:endParaRPr lang="en-US" sz="3600" dirty="0">
              <a:solidFill>
                <a:prstClr val="black"/>
              </a:solidFill>
              <a:latin typeface="Calibri"/>
            </a:endParaRPr>
          </a:p>
        </p:txBody>
      </p:sp>
      <p:sp>
        <p:nvSpPr>
          <p:cNvPr id="32" name="Rectangle 31"/>
          <p:cNvSpPr/>
          <p:nvPr/>
        </p:nvSpPr>
        <p:spPr>
          <a:xfrm>
            <a:off x="76200" y="3544669"/>
            <a:ext cx="441422"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0</a:t>
            </a:r>
            <a:endParaRPr lang="en-US" sz="3600" dirty="0">
              <a:solidFill>
                <a:prstClr val="black"/>
              </a:solidFill>
              <a:latin typeface="Calibri"/>
            </a:endParaRPr>
          </a:p>
        </p:txBody>
      </p:sp>
      <p:sp>
        <p:nvSpPr>
          <p:cNvPr id="33" name="Rectangle 32"/>
          <p:cNvSpPr/>
          <p:nvPr/>
        </p:nvSpPr>
        <p:spPr>
          <a:xfrm>
            <a:off x="76200" y="4763869"/>
            <a:ext cx="441422"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8</a:t>
            </a:r>
            <a:endParaRPr lang="en-US" sz="3600" dirty="0">
              <a:solidFill>
                <a:prstClr val="black"/>
              </a:solidFill>
              <a:latin typeface="Calibri"/>
            </a:endParaRPr>
          </a:p>
        </p:txBody>
      </p:sp>
      <p:sp>
        <p:nvSpPr>
          <p:cNvPr id="34" name="Rectangle 33"/>
          <p:cNvSpPr/>
          <p:nvPr/>
        </p:nvSpPr>
        <p:spPr>
          <a:xfrm>
            <a:off x="83710" y="5906869"/>
            <a:ext cx="1211690" cy="646331"/>
          </a:xfrm>
          <a:prstGeom prst="rect">
            <a:avLst/>
          </a:prstGeom>
        </p:spPr>
        <p:txBody>
          <a:bodyPr wrap="none">
            <a:spAutoFit/>
          </a:bodyPr>
          <a:lstStyle/>
          <a:p>
            <a:pPr defTabSz="914400"/>
            <a:r>
              <a:rPr lang="en-US" sz="3600" dirty="0" smtClean="0">
                <a:solidFill>
                  <a:prstClr val="black"/>
                </a:solidFill>
                <a:latin typeface="Arial" panose="020B0604020202020204" pitchFamily="34" charset="0"/>
                <a:cs typeface="Arial" panose="020B0604020202020204" pitchFamily="34" charset="0"/>
              </a:rPr>
              <a:t>0218</a:t>
            </a:r>
            <a:endParaRPr lang="en-US" sz="3600" dirty="0">
              <a:solidFill>
                <a:prstClr val="black"/>
              </a:solidFill>
              <a:latin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21</a:t>
            </a:fld>
            <a:endParaRPr lang="en-US">
              <a:solidFill>
                <a:prstClr val="black">
                  <a:tint val="75000"/>
                </a:prstClr>
              </a:solidFill>
              <a:latin typeface="Calibri"/>
            </a:endParaRPr>
          </a:p>
        </p:txBody>
      </p:sp>
    </p:spTree>
    <p:extLst>
      <p:ext uri="{BB962C8B-B14F-4D97-AF65-F5344CB8AC3E}">
        <p14:creationId xmlns:p14="http://schemas.microsoft.com/office/powerpoint/2010/main" val="16889956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r>
              <a:rPr lang="en-US" dirty="0" smtClean="0"/>
              <a:t>Deferred due to lack of time/importance for our purposes</a:t>
            </a:r>
          </a:p>
          <a:p>
            <a:r>
              <a:rPr lang="en-US" dirty="0" smtClean="0"/>
              <a:t>Included for completeness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22</a:t>
            </a:fld>
            <a:endParaRPr lang="en-US">
              <a:solidFill>
                <a:prstClr val="black">
                  <a:tint val="75000"/>
                </a:prstClr>
              </a:solidFill>
              <a:latin typeface="Calibri"/>
            </a:endParaRPr>
          </a:p>
        </p:txBody>
      </p:sp>
    </p:spTree>
    <p:extLst>
      <p:ext uri="{BB962C8B-B14F-4D97-AF65-F5344CB8AC3E}">
        <p14:creationId xmlns:p14="http://schemas.microsoft.com/office/powerpoint/2010/main" val="22748612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524001"/>
            <a:ext cx="5638800" cy="4126088"/>
          </a:xfrm>
        </p:spPr>
        <p:txBody>
          <a:bodyPr>
            <a:normAutofit/>
          </a:bodyPr>
          <a:lstStyle/>
          <a:p>
            <a:r>
              <a:rPr lang="en-US" sz="2400" dirty="0" smtClean="0">
                <a:latin typeface="Arial" panose="020B0604020202020204" pitchFamily="34" charset="0"/>
                <a:cs typeface="Arial" panose="020B0604020202020204" pitchFamily="34" charset="0"/>
              </a:rPr>
              <a:t>Identifies the different flash chips themselves and their capabilities</a:t>
            </a:r>
          </a:p>
          <a:p>
            <a:r>
              <a:rPr lang="en-US" sz="2400" dirty="0" smtClean="0">
                <a:latin typeface="Arial" panose="020B0604020202020204" pitchFamily="34" charset="0"/>
                <a:cs typeface="Arial" panose="020B0604020202020204" pitchFamily="34" charset="0"/>
              </a:rPr>
              <a:t>Read/Write/Erase clock frequencies</a:t>
            </a:r>
          </a:p>
          <a:p>
            <a:r>
              <a:rPr lang="en-US" sz="2400" dirty="0" smtClean="0">
                <a:latin typeface="Arial" panose="020B0604020202020204" pitchFamily="34" charset="0"/>
                <a:cs typeface="Arial" panose="020B0604020202020204" pitchFamily="34" charset="0"/>
              </a:rPr>
              <a:t>Even if there are 2 SPI chips, there is still just a single component section</a:t>
            </a:r>
          </a:p>
          <a:p>
            <a:r>
              <a:rPr lang="en-US" sz="2400" dirty="0" smtClean="0">
                <a:latin typeface="Arial" panose="020B0604020202020204" pitchFamily="34" charset="0"/>
                <a:cs typeface="Arial" panose="020B0604020202020204" pitchFamily="34" charset="0"/>
              </a:rPr>
              <a:t>The component section contains the Flash Invalid Instructions Register which says which instructions will be blocked from execution by the hardware</a:t>
            </a:r>
          </a:p>
          <a:p>
            <a:endParaRPr lang="en-US" sz="2400" dirty="0">
              <a:latin typeface="Arial" panose="020B0604020202020204" pitchFamily="34" charset="0"/>
              <a:cs typeface="Arial" panose="020B0604020202020204" pitchFamily="34" charset="0"/>
            </a:endParaRPr>
          </a:p>
        </p:txBody>
      </p:sp>
      <p:pic>
        <p:nvPicPr>
          <p:cNvPr id="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17"/>
          <a:stretch/>
        </p:blipFill>
        <p:spPr bwMode="auto">
          <a:xfrm>
            <a:off x="6096000" y="381000"/>
            <a:ext cx="2362200" cy="617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6933" y="0"/>
            <a:ext cx="6036733" cy="1143000"/>
          </a:xfrm>
        </p:spPr>
        <p:txBody>
          <a:bodyPr/>
          <a:lstStyle/>
          <a:p>
            <a:r>
              <a:rPr lang="en-US" dirty="0" smtClean="0">
                <a:latin typeface="Arial" panose="020B0604020202020204" pitchFamily="34" charset="0"/>
                <a:cs typeface="Arial" panose="020B0604020202020204" pitchFamily="34" charset="0"/>
              </a:rPr>
              <a:t>Component</a:t>
            </a:r>
            <a:endParaRPr lang="en-US" dirty="0">
              <a:latin typeface="Arial" panose="020B0604020202020204" pitchFamily="34" charset="0"/>
              <a:cs typeface="Arial" panose="020B0604020202020204" pitchFamily="34" charset="0"/>
            </a:endParaRPr>
          </a:p>
        </p:txBody>
      </p:sp>
      <p:sp>
        <p:nvSpPr>
          <p:cNvPr id="6" name="Oval 5"/>
          <p:cNvSpPr/>
          <p:nvPr/>
        </p:nvSpPr>
        <p:spPr>
          <a:xfrm>
            <a:off x="6874932" y="4964289"/>
            <a:ext cx="1447799" cy="6858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23</a:t>
            </a:fld>
            <a:endParaRPr lang="en-US">
              <a:solidFill>
                <a:prstClr val="black">
                  <a:tint val="75000"/>
                </a:prstClr>
              </a:solidFill>
              <a:latin typeface="Calibri"/>
            </a:endParaRPr>
          </a:p>
        </p:txBody>
      </p:sp>
    </p:spTree>
    <p:extLst>
      <p:ext uri="{BB962C8B-B14F-4D97-AF65-F5344CB8AC3E}">
        <p14:creationId xmlns:p14="http://schemas.microsoft.com/office/powerpoint/2010/main" val="377776624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39444"/>
            <a:ext cx="8229600" cy="2661356"/>
          </a:xfrm>
        </p:spPr>
        <p:txBody>
          <a:bodyPr>
            <a:normAutofit/>
          </a:bodyPr>
          <a:lstStyle/>
          <a:p>
            <a:r>
              <a:rPr lang="en-US" sz="2400" dirty="0" smtClean="0">
                <a:latin typeface="Arial" panose="020B0604020202020204" pitchFamily="34" charset="0"/>
                <a:cs typeface="Arial" panose="020B0604020202020204" pitchFamily="34" charset="0"/>
              </a:rPr>
              <a:t>Defines opcodes that will be prevented from running on the chip by the flash controller hardware </a:t>
            </a:r>
          </a:p>
          <a:p>
            <a:r>
              <a:rPr lang="en-US" sz="2400" dirty="0" smtClean="0">
                <a:latin typeface="Arial" panose="020B0604020202020204" pitchFamily="34" charset="0"/>
                <a:cs typeface="Arial" panose="020B0604020202020204" pitchFamily="34" charset="0"/>
              </a:rPr>
              <a:t>Chip Erase (</a:t>
            </a:r>
            <a:r>
              <a:rPr lang="en-US" sz="2400" dirty="0" err="1" smtClean="0">
                <a:latin typeface="Arial" panose="020B0604020202020204" pitchFamily="34" charset="0"/>
                <a:cs typeface="Arial" panose="020B0604020202020204" pitchFamily="34" charset="0"/>
              </a:rPr>
              <a:t>opcode</a:t>
            </a:r>
            <a:r>
              <a:rPr lang="en-US" sz="2400" dirty="0" smtClean="0">
                <a:latin typeface="Arial" panose="020B0604020202020204" pitchFamily="34" charset="0"/>
                <a:cs typeface="Arial" panose="020B0604020202020204" pitchFamily="34" charset="0"/>
              </a:rPr>
              <a:t> 0xC7 is a good one to block)</a:t>
            </a:r>
          </a:p>
          <a:p>
            <a:r>
              <a:rPr lang="en-US" sz="2400" dirty="0" smtClean="0">
                <a:latin typeface="Arial" panose="020B0604020202020204" pitchFamily="34" charset="0"/>
                <a:cs typeface="Arial" panose="020B0604020202020204" pitchFamily="34" charset="0"/>
              </a:rPr>
              <a:t>FLILL register is constant across ICH8, ICH9, ICH10 and appears to be the same on PCH*</a:t>
            </a:r>
          </a:p>
          <a:p>
            <a:pPr lvl="1"/>
            <a:r>
              <a:rPr lang="en-US" sz="2000" dirty="0" smtClean="0">
                <a:latin typeface="Arial" panose="020B0604020202020204" pitchFamily="34" charset="0"/>
                <a:cs typeface="Arial" panose="020B0604020202020204" pitchFamily="34" charset="0"/>
              </a:rPr>
              <a:t>Same location (FCBA + 004h), same bit meanings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733" y="310444"/>
            <a:ext cx="6899438"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6488668"/>
            <a:ext cx="6874639" cy="369332"/>
          </a:xfrm>
          <a:prstGeom prst="rect">
            <a:avLst/>
          </a:prstGeom>
          <a:noFill/>
        </p:spPr>
        <p:txBody>
          <a:bodyPr wrap="none" rtlCol="0">
            <a:spAutoFit/>
          </a:bodyPr>
          <a:lstStyle/>
          <a:p>
            <a:pPr defTabSz="914400"/>
            <a:r>
              <a:rPr lang="en-US" dirty="0" smtClean="0">
                <a:solidFill>
                  <a:prstClr val="black"/>
                </a:solidFill>
                <a:latin typeface="Calibri"/>
              </a:rPr>
              <a:t>*Based purely on my analysis of BIOS dumps on machines running PCH </a:t>
            </a:r>
            <a:endParaRPr lang="en-US" dirty="0">
              <a:solidFill>
                <a:prstClr val="black"/>
              </a:solidFill>
              <a:latin typeface="Calibri"/>
            </a:endParaRPr>
          </a:p>
        </p:txBody>
      </p:sp>
      <p:pic>
        <p:nvPicPr>
          <p:cNvPr id="7" name="Picture 6"/>
          <p:cNvPicPr>
            <a:picLocks noChangeAspect="1"/>
          </p:cNvPicPr>
          <p:nvPr/>
        </p:nvPicPr>
        <p:blipFill>
          <a:blip r:embed="rId4"/>
          <a:stretch>
            <a:fillRect/>
          </a:stretch>
        </p:blipFill>
        <p:spPr>
          <a:xfrm flipH="1">
            <a:off x="2743200" y="609600"/>
            <a:ext cx="533856" cy="457200"/>
          </a:xfrm>
          <a:prstGeom prst="rect">
            <a:avLst/>
          </a:prstGeom>
        </p:spPr>
      </p:pic>
      <p:sp>
        <p:nvSpPr>
          <p:cNvPr id="2" name="Rounded Rectangular Callout 1"/>
          <p:cNvSpPr/>
          <p:nvPr/>
        </p:nvSpPr>
        <p:spPr>
          <a:xfrm>
            <a:off x="3352800" y="533400"/>
            <a:ext cx="381000" cy="304800"/>
          </a:xfrm>
          <a:prstGeom prst="wedgeRoundRectCallout">
            <a:avLst>
              <a:gd name="adj1" fmla="val -127312"/>
              <a:gd name="adj2" fmla="val 5092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sz="1200" dirty="0" err="1" smtClean="0">
                <a:solidFill>
                  <a:prstClr val="white"/>
                </a:solidFill>
                <a:latin typeface="Calibri"/>
              </a:rPr>
              <a:t>Yo</a:t>
            </a:r>
            <a:endParaRPr lang="en-US" sz="1200" dirty="0">
              <a:solidFill>
                <a:prstClr val="white"/>
              </a:solidFill>
              <a:latin typeface="Calibri"/>
            </a:endParaRPr>
          </a:p>
        </p:txBody>
      </p:sp>
      <p:pic>
        <p:nvPicPr>
          <p:cNvPr id="8" name="Picture 7"/>
          <p:cNvPicPr>
            <a:picLocks noChangeAspect="1"/>
          </p:cNvPicPr>
          <p:nvPr/>
        </p:nvPicPr>
        <p:blipFill>
          <a:blip r:embed="rId5"/>
          <a:stretch>
            <a:fillRect/>
          </a:stretch>
        </p:blipFill>
        <p:spPr>
          <a:xfrm>
            <a:off x="3200400" y="6096000"/>
            <a:ext cx="355600" cy="456096"/>
          </a:xfrm>
          <a:prstGeom prst="rect">
            <a:avLst/>
          </a:prstGeom>
        </p:spPr>
      </p:pic>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24</a:t>
            </a:fld>
            <a:endParaRPr lang="en-US">
              <a:solidFill>
                <a:prstClr val="black">
                  <a:tint val="75000"/>
                </a:prstClr>
              </a:solidFill>
              <a:latin typeface="Calibri"/>
            </a:endParaRPr>
          </a:p>
        </p:txBody>
      </p:sp>
    </p:spTree>
    <p:extLst>
      <p:ext uri="{BB962C8B-B14F-4D97-AF65-F5344CB8AC3E}">
        <p14:creationId xmlns:p14="http://schemas.microsoft.com/office/powerpoint/2010/main" val="392769665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anose="020B0604020202020204" pitchFamily="34" charset="0"/>
                <a:cs typeface="Arial" panose="020B0604020202020204" pitchFamily="34" charset="0"/>
              </a:rPr>
              <a:t>Note on SPI Instructions (opcodes)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71600"/>
            <a:ext cx="4800600" cy="5029200"/>
          </a:xfrm>
        </p:spPr>
        <p:txBody>
          <a:bodyPr>
            <a:normAutofit/>
          </a:bodyPr>
          <a:lstStyle/>
          <a:p>
            <a:r>
              <a:rPr lang="en-US" sz="2400" dirty="0" smtClean="0">
                <a:latin typeface="Arial" panose="020B0604020202020204" pitchFamily="34" charset="0"/>
                <a:cs typeface="Arial" panose="020B0604020202020204" pitchFamily="34" charset="0"/>
              </a:rPr>
              <a:t>Each ICH/PCH datasheet defines a minimal set of SPI commands that a chip must support</a:t>
            </a:r>
          </a:p>
          <a:p>
            <a:pPr lvl="1"/>
            <a:r>
              <a:rPr lang="en-US" sz="2000" dirty="0" smtClean="0">
                <a:latin typeface="Arial" panose="020B0604020202020204" pitchFamily="34" charset="0"/>
                <a:cs typeface="Arial" panose="020B0604020202020204" pitchFamily="34" charset="0"/>
              </a:rPr>
              <a:t>H/W Sequencing</a:t>
            </a:r>
          </a:p>
          <a:p>
            <a:pPr lvl="1"/>
            <a:r>
              <a:rPr lang="en-US" sz="2000" dirty="0" smtClean="0">
                <a:latin typeface="Arial" panose="020B0604020202020204" pitchFamily="34" charset="0"/>
                <a:cs typeface="Arial" panose="020B0604020202020204" pitchFamily="34" charset="0"/>
              </a:rPr>
              <a:t>Interoperability with Intel platform</a:t>
            </a:r>
          </a:p>
          <a:p>
            <a:r>
              <a:rPr lang="en-US" sz="2400" dirty="0" smtClean="0">
                <a:latin typeface="Arial" panose="020B0604020202020204" pitchFamily="34" charset="0"/>
                <a:cs typeface="Arial" panose="020B0604020202020204" pitchFamily="34" charset="0"/>
              </a:rPr>
              <a:t>This table can serve a reference to identify any opcodes that are listed in the FLILL register</a:t>
            </a:r>
          </a:p>
          <a:p>
            <a:r>
              <a:rPr lang="en-US" sz="2400" dirty="0" smtClean="0">
                <a:latin typeface="Arial" panose="020B0604020202020204" pitchFamily="34" charset="0"/>
                <a:cs typeface="Arial" panose="020B0604020202020204" pitchFamily="34" charset="0"/>
              </a:rPr>
              <a:t>However, each </a:t>
            </a:r>
            <a:r>
              <a:rPr lang="en-US" sz="2400" dirty="0">
                <a:latin typeface="Arial" panose="020B0604020202020204" pitchFamily="34" charset="0"/>
                <a:cs typeface="Arial" panose="020B0604020202020204" pitchFamily="34" charset="0"/>
              </a:rPr>
              <a:t>serial flash device may have unique capabilities and commands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628" y="1600200"/>
            <a:ext cx="293370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97501" y="5934075"/>
            <a:ext cx="2596480" cy="369332"/>
          </a:xfrm>
          <a:prstGeom prst="rect">
            <a:avLst/>
          </a:prstGeom>
          <a:noFill/>
        </p:spPr>
        <p:txBody>
          <a:bodyPr wrap="none" rtlCol="0">
            <a:spAutoFit/>
          </a:bodyPr>
          <a:lstStyle/>
          <a:p>
            <a:pPr defTabSz="914400"/>
            <a:r>
              <a:rPr lang="en-US" b="1" dirty="0" smtClean="0">
                <a:solidFill>
                  <a:prstClr val="black"/>
                </a:solidFill>
                <a:latin typeface="Calibri"/>
              </a:rPr>
              <a:t>ICH 10 Required Opcodes</a:t>
            </a:r>
          </a:p>
        </p:txBody>
      </p:sp>
      <p:sp>
        <p:nvSpPr>
          <p:cNvPr id="5" name="TextBox 4"/>
          <p:cNvSpPr txBox="1"/>
          <p:nvPr/>
        </p:nvSpPr>
        <p:spPr>
          <a:xfrm>
            <a:off x="0" y="6519446"/>
            <a:ext cx="8217614" cy="338554"/>
          </a:xfrm>
          <a:prstGeom prst="rect">
            <a:avLst/>
          </a:prstGeom>
          <a:noFill/>
        </p:spPr>
        <p:txBody>
          <a:bodyPr wrap="none" rtlCol="0">
            <a:spAutoFit/>
          </a:bodyPr>
          <a:lstStyle/>
          <a:p>
            <a:pPr defTabSz="914400"/>
            <a:r>
              <a:rPr lang="en-US" sz="1600" dirty="0" smtClean="0">
                <a:solidFill>
                  <a:prstClr val="black"/>
                </a:solidFill>
                <a:latin typeface="Calibri"/>
              </a:rPr>
              <a:t>*Write Enable looks interesting doesn’t it?  A future Advanced course goes into SPI Programming</a:t>
            </a:r>
            <a:endParaRPr lang="en-US" sz="1600" dirty="0">
              <a:solidFill>
                <a:prstClr val="black"/>
              </a:solidFill>
              <a:latin typeface="Calibri"/>
            </a:endParaRPr>
          </a:p>
        </p:txBody>
      </p:sp>
      <p:sp>
        <p:nvSpPr>
          <p:cNvPr id="7" name="Oval 6"/>
          <p:cNvSpPr/>
          <p:nvPr/>
        </p:nvSpPr>
        <p:spPr>
          <a:xfrm>
            <a:off x="5584372" y="5263410"/>
            <a:ext cx="3276600" cy="39716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25</a:t>
            </a:fld>
            <a:endParaRPr lang="en-US">
              <a:solidFill>
                <a:prstClr val="black">
                  <a:tint val="75000"/>
                </a:prstClr>
              </a:solidFill>
              <a:latin typeface="Calibri"/>
            </a:endParaRPr>
          </a:p>
        </p:txBody>
      </p:sp>
    </p:spTree>
    <p:extLst>
      <p:ext uri="{BB962C8B-B14F-4D97-AF65-F5344CB8AC3E}">
        <p14:creationId xmlns:p14="http://schemas.microsoft.com/office/powerpoint/2010/main" val="12696455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3657600" cy="6248401"/>
          </a:xfrm>
        </p:spPr>
        <p:txBody>
          <a:bodyPr>
            <a:normAutofit/>
          </a:bodyPr>
          <a:lstStyle/>
          <a:p>
            <a:r>
              <a:rPr lang="en-US" sz="2400" dirty="0" smtClean="0">
                <a:latin typeface="Arial" panose="020B0604020202020204" pitchFamily="34" charset="0"/>
                <a:cs typeface="Arial" panose="020B0604020202020204" pitchFamily="34" charset="0"/>
              </a:rPr>
              <a:t>Supported opcodes on an Atmel AT25DF321A SPI Serial Flash </a:t>
            </a:r>
          </a:p>
          <a:p>
            <a:r>
              <a:rPr lang="en-US" sz="2400" dirty="0" smtClean="0">
                <a:latin typeface="Arial" panose="020B0604020202020204" pitchFamily="34" charset="0"/>
                <a:cs typeface="Arial" panose="020B0604020202020204" pitchFamily="34" charset="0"/>
              </a:rPr>
              <a:t>Taken straight from Atmel’s datasheet</a:t>
            </a:r>
          </a:p>
          <a:p>
            <a:r>
              <a:rPr lang="en-US" sz="2400" dirty="0" smtClean="0">
                <a:latin typeface="Arial" panose="020B0604020202020204" pitchFamily="34" charset="0"/>
                <a:cs typeface="Arial" panose="020B0604020202020204" pitchFamily="34" charset="0"/>
              </a:rPr>
              <a:t>Supports more than the minimum set required by Intel</a:t>
            </a:r>
          </a:p>
          <a:p>
            <a:r>
              <a:rPr lang="en-US" sz="2400" dirty="0" smtClean="0">
                <a:latin typeface="Arial" panose="020B0604020202020204" pitchFamily="34" charset="0"/>
                <a:cs typeface="Arial" panose="020B0604020202020204" pitchFamily="34" charset="0"/>
              </a:rPr>
              <a:t>Notice it supports more than one Chip Erase command</a:t>
            </a:r>
          </a:p>
          <a:p>
            <a:r>
              <a:rPr lang="en-US" sz="2400" dirty="0" smtClean="0">
                <a:latin typeface="Arial" panose="020B0604020202020204" pitchFamily="34" charset="0"/>
                <a:cs typeface="Arial" panose="020B0604020202020204" pitchFamily="34" charset="0"/>
              </a:rPr>
              <a:t>FLILL register must be filled out with these opcodes in mind, not just those that Intel lists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04800"/>
            <a:ext cx="4532108"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244" y="4397022"/>
            <a:ext cx="1905000" cy="170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4518378" y="2320252"/>
            <a:ext cx="3581400" cy="54956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 name="TextBox 4"/>
          <p:cNvSpPr txBox="1"/>
          <p:nvPr/>
        </p:nvSpPr>
        <p:spPr>
          <a:xfrm>
            <a:off x="0" y="6559069"/>
            <a:ext cx="3447098" cy="307777"/>
          </a:xfrm>
          <a:prstGeom prst="rect">
            <a:avLst/>
          </a:prstGeom>
          <a:noFill/>
        </p:spPr>
        <p:txBody>
          <a:bodyPr wrap="none" rtlCol="0">
            <a:spAutoFit/>
          </a:bodyPr>
          <a:lstStyle/>
          <a:p>
            <a:pPr defTabSz="914400"/>
            <a:r>
              <a:rPr lang="en-US" sz="1400" dirty="0" smtClean="0">
                <a:solidFill>
                  <a:prstClr val="black"/>
                </a:solidFill>
                <a:latin typeface="Calibri"/>
              </a:rPr>
              <a:t>http</a:t>
            </a:r>
            <a:r>
              <a:rPr lang="en-US" sz="1400" dirty="0">
                <a:solidFill>
                  <a:prstClr val="black"/>
                </a:solidFill>
                <a:latin typeface="Calibri"/>
              </a:rPr>
              <a:t>://www.atmel.com/Images/doc3633.pdf</a:t>
            </a: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26</a:t>
            </a:fld>
            <a:endParaRPr lang="en-US">
              <a:solidFill>
                <a:prstClr val="black">
                  <a:tint val="75000"/>
                </a:prstClr>
              </a:solidFill>
              <a:latin typeface="Calibri"/>
            </a:endParaRPr>
          </a:p>
        </p:txBody>
      </p:sp>
    </p:spTree>
    <p:extLst>
      <p:ext uri="{BB962C8B-B14F-4D97-AF65-F5344CB8AC3E}">
        <p14:creationId xmlns:p14="http://schemas.microsoft.com/office/powerpoint/2010/main" val="358753409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5201"/>
            <a:ext cx="8458200" cy="3014246"/>
          </a:xfrm>
        </p:spPr>
        <p:txBody>
          <a:bodyPr>
            <a:normAutofit lnSpcReduction="10000"/>
          </a:bodyPr>
          <a:lstStyle/>
          <a:p>
            <a:r>
              <a:rPr lang="en-US" sz="2400" dirty="0" smtClean="0">
                <a:latin typeface="Arial" panose="020B0604020202020204" pitchFamily="34" charset="0"/>
                <a:cs typeface="Arial" panose="020B0604020202020204" pitchFamily="34" charset="0"/>
              </a:rPr>
              <a:t>Looking at the Flash Invalid Instructions Register from the Copernicus BIOS dump, we can see that none are defined</a:t>
            </a:r>
          </a:p>
          <a:p>
            <a:r>
              <a:rPr lang="en-US" sz="2400" dirty="0" smtClean="0">
                <a:latin typeface="Arial" panose="020B0604020202020204" pitchFamily="34" charset="0"/>
                <a:cs typeface="Arial" panose="020B0604020202020204" pitchFamily="34" charset="0"/>
              </a:rPr>
              <a:t>Although only 4 opcodes can be black-listed here, it’s still a setting that should be used</a:t>
            </a:r>
          </a:p>
          <a:p>
            <a:r>
              <a:rPr lang="en-US" sz="2400" dirty="0" smtClean="0">
                <a:latin typeface="Arial" panose="020B0604020202020204" pitchFamily="34" charset="0"/>
                <a:cs typeface="Arial" panose="020B0604020202020204" pitchFamily="34" charset="0"/>
              </a:rPr>
              <a:t>And the SPI Flash vendor’s datasheet should be taken into account when defining forbidden opcodes </a:t>
            </a:r>
          </a:p>
          <a:p>
            <a:r>
              <a:rPr lang="en-US" sz="2400" dirty="0" smtClean="0">
                <a:latin typeface="Arial" panose="020B0604020202020204" pitchFamily="34" charset="0"/>
                <a:cs typeface="Arial" panose="020B0604020202020204" pitchFamily="34" charset="0"/>
              </a:rPr>
              <a:t>I don’t recall any other source that has provided this recommendation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62000"/>
            <a:ext cx="7570124" cy="1828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2971800" y="1530625"/>
            <a:ext cx="1066800" cy="2153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TextBox 3"/>
          <p:cNvSpPr txBox="1"/>
          <p:nvPr/>
        </p:nvSpPr>
        <p:spPr>
          <a:xfrm>
            <a:off x="4162046" y="2895991"/>
            <a:ext cx="2238754" cy="369332"/>
          </a:xfrm>
          <a:prstGeom prst="rect">
            <a:avLst/>
          </a:prstGeom>
          <a:noFill/>
          <a:ln w="25400">
            <a:solidFill>
              <a:srgbClr val="C00000"/>
            </a:solidFill>
          </a:ln>
        </p:spPr>
        <p:txBody>
          <a:bodyPr wrap="none" rtlCol="0">
            <a:spAutoFit/>
          </a:bodyPr>
          <a:lstStyle/>
          <a:p>
            <a:pPr defTabSz="914400"/>
            <a:r>
              <a:rPr lang="en-US" b="1" dirty="0" smtClean="0">
                <a:solidFill>
                  <a:prstClr val="black"/>
                </a:solidFill>
                <a:latin typeface="Arial" panose="020B0604020202020204" pitchFamily="34" charset="0"/>
                <a:cs typeface="Arial" panose="020B0604020202020204" pitchFamily="34" charset="0"/>
              </a:rPr>
              <a:t>FLILL = 00000000h</a:t>
            </a:r>
            <a:endParaRPr lang="en-US" b="1" dirty="0">
              <a:solidFill>
                <a:prstClr val="black"/>
              </a:solidFill>
              <a:latin typeface="Arial" panose="020B0604020202020204" pitchFamily="34" charset="0"/>
              <a:cs typeface="Arial" panose="020B0604020202020204" pitchFamily="34" charset="0"/>
            </a:endParaRPr>
          </a:p>
        </p:txBody>
      </p:sp>
      <p:cxnSp>
        <p:nvCxnSpPr>
          <p:cNvPr id="10" name="Curved Connector 9"/>
          <p:cNvCxnSpPr>
            <a:stCxn id="2" idx="2"/>
            <a:endCxn id="4" idx="1"/>
          </p:cNvCxnSpPr>
          <p:nvPr/>
        </p:nvCxnSpPr>
        <p:spPr>
          <a:xfrm rot="16200000" flipH="1">
            <a:off x="3166283" y="2084893"/>
            <a:ext cx="1334681" cy="656846"/>
          </a:xfrm>
          <a:prstGeom prst="curved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27</a:t>
            </a:fld>
            <a:endParaRPr lang="en-US">
              <a:solidFill>
                <a:prstClr val="black">
                  <a:tint val="75000"/>
                </a:prstClr>
              </a:solidFill>
              <a:latin typeface="Calibri"/>
            </a:endParaRPr>
          </a:p>
        </p:txBody>
      </p:sp>
    </p:spTree>
    <p:extLst>
      <p:ext uri="{BB962C8B-B14F-4D97-AF65-F5344CB8AC3E}">
        <p14:creationId xmlns:p14="http://schemas.microsoft.com/office/powerpoint/2010/main" val="240401498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219200"/>
            <a:ext cx="5638800" cy="5181600"/>
          </a:xfrm>
        </p:spPr>
        <p:txBody>
          <a:bodyPr>
            <a:normAutofit/>
          </a:bodyPr>
          <a:lstStyle/>
          <a:p>
            <a:r>
              <a:rPr lang="en-US" sz="2400" dirty="0" smtClean="0">
                <a:latin typeface="Arial" panose="020B0604020202020204" pitchFamily="34" charset="0"/>
                <a:cs typeface="Arial" panose="020B0604020202020204" pitchFamily="34" charset="0"/>
              </a:rPr>
              <a:t>First implemented in ICH8</a:t>
            </a:r>
          </a:p>
          <a:p>
            <a:pPr lvl="1"/>
            <a:r>
              <a:rPr lang="en-US" sz="2000" dirty="0" smtClean="0">
                <a:latin typeface="Arial" panose="020B0604020202020204" pitchFamily="34" charset="0"/>
                <a:cs typeface="Arial" panose="020B0604020202020204" pitchFamily="34" charset="0"/>
              </a:rPr>
              <a:t>In PCH, both regions are combined into a single PCH Soft Straps section</a:t>
            </a:r>
          </a:p>
          <a:p>
            <a:r>
              <a:rPr lang="en-US" sz="2400" dirty="0" smtClean="0">
                <a:latin typeface="Arial" panose="020B0604020202020204" pitchFamily="34" charset="0"/>
                <a:cs typeface="Arial" panose="020B0604020202020204" pitchFamily="34" charset="0"/>
              </a:rPr>
              <a:t>Soft Strap data is read out of the SPI device prior to de-asserting a reset (power-on, in layman’s terms)</a:t>
            </a:r>
          </a:p>
          <a:p>
            <a:r>
              <a:rPr lang="en-US" sz="2400" dirty="0" smtClean="0">
                <a:latin typeface="Arial" panose="020B0604020202020204" pitchFamily="34" charset="0"/>
                <a:cs typeface="Arial" panose="020B0604020202020204" pitchFamily="34" charset="0"/>
              </a:rPr>
              <a:t>Configure </a:t>
            </a:r>
            <a:r>
              <a:rPr lang="en-US" sz="2400" dirty="0">
                <a:latin typeface="Arial" panose="020B0604020202020204" pitchFamily="34" charset="0"/>
                <a:cs typeface="Arial" panose="020B0604020202020204" pitchFamily="34" charset="0"/>
              </a:rPr>
              <a:t>specific functions within </a:t>
            </a:r>
            <a:r>
              <a:rPr lang="en-US" sz="2400" dirty="0" smtClean="0">
                <a:latin typeface="Arial" panose="020B0604020202020204" pitchFamily="34" charset="0"/>
                <a:cs typeface="Arial" panose="020B0604020202020204" pitchFamily="34" charset="0"/>
              </a:rPr>
              <a:t>the chipset before the BIOS or any other software can intervene</a:t>
            </a:r>
          </a:p>
          <a:p>
            <a:r>
              <a:rPr lang="en-US" sz="2400" dirty="0" smtClean="0">
                <a:latin typeface="Arial" panose="020B0604020202020204" pitchFamily="34" charset="0"/>
                <a:cs typeface="Arial" panose="020B0604020202020204" pitchFamily="34" charset="0"/>
              </a:rPr>
              <a:t>The specific details regarding the implementation of Soft Straps are located in Intel’s confidential SPI programming guides</a:t>
            </a:r>
          </a:p>
        </p:txBody>
      </p:sp>
      <p:pic>
        <p:nvPicPr>
          <p:cNvPr id="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17"/>
          <a:stretch/>
        </p:blipFill>
        <p:spPr bwMode="auto">
          <a:xfrm>
            <a:off x="6096000" y="381000"/>
            <a:ext cx="2362200" cy="617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6933" y="0"/>
            <a:ext cx="6036733" cy="1143000"/>
          </a:xfrm>
        </p:spPr>
        <p:txBody>
          <a:bodyPr/>
          <a:lstStyle/>
          <a:p>
            <a:r>
              <a:rPr lang="en-US" dirty="0" smtClean="0">
                <a:latin typeface="Arial" panose="020B0604020202020204" pitchFamily="34" charset="0"/>
                <a:cs typeface="Arial" panose="020B0604020202020204" pitchFamily="34" charset="0"/>
              </a:rPr>
              <a:t>Soft Straps</a:t>
            </a:r>
            <a:endParaRPr lang="en-US" dirty="0">
              <a:latin typeface="Arial" panose="020B0604020202020204" pitchFamily="34" charset="0"/>
              <a:cs typeface="Arial" panose="020B0604020202020204" pitchFamily="34" charset="0"/>
            </a:endParaRPr>
          </a:p>
        </p:txBody>
      </p:sp>
      <p:sp>
        <p:nvSpPr>
          <p:cNvPr id="6" name="Oval 5"/>
          <p:cNvSpPr/>
          <p:nvPr/>
        </p:nvSpPr>
        <p:spPr>
          <a:xfrm>
            <a:off x="6874932" y="2764466"/>
            <a:ext cx="1447799" cy="1143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28</a:t>
            </a:fld>
            <a:endParaRPr lang="en-US">
              <a:solidFill>
                <a:prstClr val="black">
                  <a:tint val="75000"/>
                </a:prstClr>
              </a:solidFill>
              <a:latin typeface="Calibri"/>
            </a:endParaRPr>
          </a:p>
        </p:txBody>
      </p:sp>
    </p:spTree>
    <p:extLst>
      <p:ext uri="{BB962C8B-B14F-4D97-AF65-F5344CB8AC3E}">
        <p14:creationId xmlns:p14="http://schemas.microsoft.com/office/powerpoint/2010/main" val="320809581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524000"/>
            <a:ext cx="5638800" cy="4876800"/>
          </a:xfrm>
        </p:spPr>
        <p:txBody>
          <a:bodyPr>
            <a:normAutofit/>
          </a:bodyPr>
          <a:lstStyle/>
          <a:p>
            <a:r>
              <a:rPr lang="en-US" sz="2400" dirty="0" smtClean="0">
                <a:latin typeface="Arial" panose="020B0604020202020204" pitchFamily="34" charset="0"/>
                <a:cs typeface="Arial" panose="020B0604020202020204" pitchFamily="34" charset="0"/>
              </a:rPr>
              <a:t>OEM Section</a:t>
            </a:r>
          </a:p>
          <a:p>
            <a:pPr lvl="1"/>
            <a:r>
              <a:rPr lang="en-US" sz="2000" dirty="0" smtClean="0">
                <a:latin typeface="Arial" panose="020B0604020202020204" pitchFamily="34" charset="0"/>
                <a:cs typeface="Arial" panose="020B0604020202020204" pitchFamily="34" charset="0"/>
              </a:rPr>
              <a:t>*CH does not read the OEM information</a:t>
            </a:r>
          </a:p>
          <a:p>
            <a:pPr lvl="1"/>
            <a:r>
              <a:rPr lang="en-US" sz="2000" dirty="0" smtClean="0">
                <a:latin typeface="Arial" panose="020B0604020202020204" pitchFamily="34" charset="0"/>
                <a:cs typeface="Arial" panose="020B0604020202020204" pitchFamily="34" charset="0"/>
              </a:rPr>
              <a:t>256 bytes (ICH8</a:t>
            </a:r>
            <a:r>
              <a:rPr lang="en-US" sz="2000" dirty="0">
                <a:latin typeface="Arial" panose="020B0604020202020204" pitchFamily="34" charset="0"/>
                <a:cs typeface="Arial" panose="020B0604020202020204" pitchFamily="34" charset="0"/>
              </a:rPr>
              <a:t>, ICH9, ICH10, and PCH (up thru 8-series </a:t>
            </a:r>
            <a:r>
              <a:rPr lang="en-US" sz="2000" dirty="0" smtClean="0">
                <a:latin typeface="Arial" panose="020B0604020202020204" pitchFamily="34" charset="0"/>
                <a:cs typeface="Arial" panose="020B0604020202020204" pitchFamily="34" charset="0"/>
              </a:rPr>
              <a:t>PCH</a:t>
            </a:r>
            <a:r>
              <a:rPr lang="en-US" sz="2000" baseline="30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a:t>
            </a:r>
          </a:p>
          <a:p>
            <a:pPr marL="457200" lvl="1" indent="0">
              <a:buNone/>
            </a:pPr>
            <a:endParaRPr lang="en-US" sz="20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Descriptor Upper MAP</a:t>
            </a:r>
          </a:p>
          <a:p>
            <a:pPr lvl="1"/>
            <a:r>
              <a:rPr lang="en-US" sz="2000" dirty="0" smtClean="0">
                <a:latin typeface="Arial" panose="020B0604020202020204" pitchFamily="34" charset="0"/>
                <a:cs typeface="Arial" panose="020B0604020202020204" pitchFamily="34" charset="0"/>
              </a:rPr>
              <a:t>D</a:t>
            </a:r>
            <a:r>
              <a:rPr lang="en-US" sz="2000" dirty="0" smtClean="0">
                <a:latin typeface="Arial"/>
                <a:cs typeface="Arial"/>
              </a:rPr>
              <a:t>escribes the Base and length of the Management </a:t>
            </a:r>
            <a:r>
              <a:rPr lang="en-US" sz="2000" dirty="0">
                <a:latin typeface="Arial"/>
                <a:cs typeface="Arial"/>
              </a:rPr>
              <a:t>Vendor Specific Component </a:t>
            </a:r>
            <a:r>
              <a:rPr lang="en-US" sz="2000" dirty="0" smtClean="0">
                <a:latin typeface="Arial"/>
                <a:cs typeface="Arial"/>
              </a:rPr>
              <a:t>Capabilities (VSCC) Table</a:t>
            </a:r>
          </a:p>
          <a:p>
            <a:pPr lvl="1"/>
            <a:r>
              <a:rPr lang="en-US" sz="2000" dirty="0" smtClean="0">
                <a:latin typeface="Arial" panose="020B0604020202020204" pitchFamily="34" charset="0"/>
                <a:cs typeface="Arial" panose="020B0604020202020204" pitchFamily="34" charset="0"/>
              </a:rPr>
              <a:t>Base address is at FDBAR + </a:t>
            </a:r>
            <a:r>
              <a:rPr lang="en-US" sz="2000" dirty="0" err="1" smtClean="0">
                <a:latin typeface="Arial" panose="020B0604020202020204" pitchFamily="34" charset="0"/>
                <a:cs typeface="Arial" panose="020B0604020202020204" pitchFamily="34" charset="0"/>
              </a:rPr>
              <a:t>EFCh</a:t>
            </a:r>
            <a:r>
              <a:rPr lang="en-US" sz="2000" dirty="0" smtClean="0">
                <a:latin typeface="Arial" panose="020B0604020202020204" pitchFamily="34" charset="0"/>
                <a:cs typeface="Arial" panose="020B0604020202020204" pitchFamily="34" charset="0"/>
              </a:rPr>
              <a:t> (ICH8, ICH9, ICH10, and PCH</a:t>
            </a:r>
            <a:r>
              <a:rPr lang="en-US" sz="2000" baseline="30000" dirty="0" smtClean="0">
                <a:latin typeface="Arial" panose="020B0604020202020204" pitchFamily="34" charset="0"/>
                <a:cs typeface="Arial" panose="020B0604020202020204" pitchFamily="34" charset="0"/>
              </a:rPr>
              <a:t>2</a:t>
            </a:r>
            <a:r>
              <a:rPr lang="en-US" sz="2000" dirty="0" smtClean="0">
                <a:latin typeface="Arial" panose="020B0604020202020204" pitchFamily="34" charset="0"/>
                <a:cs typeface="Arial" panose="020B0604020202020204" pitchFamily="34" charset="0"/>
              </a:rPr>
              <a:t>)</a:t>
            </a:r>
          </a:p>
          <a:p>
            <a:pPr lvl="2"/>
            <a:r>
              <a:rPr lang="en-US" sz="1600" dirty="0" smtClean="0">
                <a:latin typeface="Arial" panose="020B0604020202020204" pitchFamily="34" charset="0"/>
                <a:cs typeface="Arial" panose="020B0604020202020204" pitchFamily="34" charset="0"/>
              </a:rPr>
              <a:t>Recall FDBAR is offset 10h on the flash chip on PCH, 0h on all others</a:t>
            </a:r>
          </a:p>
        </p:txBody>
      </p:sp>
      <p:pic>
        <p:nvPicPr>
          <p:cNvPr id="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17"/>
          <a:stretch/>
        </p:blipFill>
        <p:spPr bwMode="auto">
          <a:xfrm>
            <a:off x="6096000" y="381000"/>
            <a:ext cx="2362200" cy="617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6933" y="76200"/>
            <a:ext cx="6036733" cy="1143000"/>
          </a:xfrm>
        </p:spPr>
        <p:txBody>
          <a:bodyPr>
            <a:normAutofit fontScale="90000"/>
          </a:bodyPr>
          <a:lstStyle/>
          <a:p>
            <a:r>
              <a:rPr lang="en-US" dirty="0" smtClean="0">
                <a:latin typeface="Arial" panose="020B0604020202020204" pitchFamily="34" charset="0"/>
                <a:cs typeface="Arial" panose="020B0604020202020204" pitchFamily="34" charset="0"/>
              </a:rPr>
              <a:t>OEM Section and Descriptor Upper MAP</a:t>
            </a:r>
            <a:endParaRPr lang="en-US" dirty="0">
              <a:latin typeface="Arial" panose="020B0604020202020204" pitchFamily="34" charset="0"/>
              <a:cs typeface="Arial" panose="020B0604020202020204" pitchFamily="34" charset="0"/>
            </a:endParaRPr>
          </a:p>
        </p:txBody>
      </p:sp>
      <p:sp>
        <p:nvSpPr>
          <p:cNvPr id="7" name="Oval 6"/>
          <p:cNvSpPr/>
          <p:nvPr/>
        </p:nvSpPr>
        <p:spPr>
          <a:xfrm>
            <a:off x="6864299" y="457200"/>
            <a:ext cx="1447799" cy="12404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TextBox 1"/>
          <p:cNvSpPr txBox="1"/>
          <p:nvPr/>
        </p:nvSpPr>
        <p:spPr>
          <a:xfrm>
            <a:off x="-1772" y="6183868"/>
            <a:ext cx="4350678" cy="369332"/>
          </a:xfrm>
          <a:prstGeom prst="rect">
            <a:avLst/>
          </a:prstGeom>
          <a:noFill/>
        </p:spPr>
        <p:txBody>
          <a:bodyPr wrap="none" rtlCol="0">
            <a:spAutoFit/>
          </a:bodyPr>
          <a:lstStyle/>
          <a:p>
            <a:pPr defTabSz="914400"/>
            <a:r>
              <a:rPr lang="en-US" baseline="30000" dirty="0" smtClean="0">
                <a:solidFill>
                  <a:prstClr val="black"/>
                </a:solidFill>
                <a:latin typeface="Arial" panose="020B0604020202020204" pitchFamily="34" charset="0"/>
                <a:cs typeface="Arial" panose="020B0604020202020204" pitchFamily="34" charset="0"/>
              </a:rPr>
              <a:t>1</a:t>
            </a:r>
            <a:r>
              <a:rPr lang="en-US" dirty="0" smtClean="0">
                <a:solidFill>
                  <a:prstClr val="black"/>
                </a:solidFill>
                <a:latin typeface="Arial" panose="020B0604020202020204" pitchFamily="34" charset="0"/>
                <a:cs typeface="Arial" panose="020B0604020202020204" pitchFamily="34" charset="0"/>
              </a:rPr>
              <a:t> </a:t>
            </a:r>
            <a:r>
              <a:rPr lang="en-US" dirty="0" smtClean="0">
                <a:solidFill>
                  <a:prstClr val="black"/>
                </a:solidFill>
                <a:latin typeface="Calibri"/>
              </a:rPr>
              <a:t>Most recent PCH at the time of this writing</a:t>
            </a:r>
            <a:endParaRPr lang="en-US" dirty="0">
              <a:solidFill>
                <a:prstClr val="black"/>
              </a:solidFill>
              <a:latin typeface="Calibri"/>
            </a:endParaRPr>
          </a:p>
        </p:txBody>
      </p:sp>
      <p:sp>
        <p:nvSpPr>
          <p:cNvPr id="8" name="TextBox 7"/>
          <p:cNvSpPr txBox="1"/>
          <p:nvPr/>
        </p:nvSpPr>
        <p:spPr>
          <a:xfrm>
            <a:off x="0" y="6488668"/>
            <a:ext cx="4091185" cy="369332"/>
          </a:xfrm>
          <a:prstGeom prst="rect">
            <a:avLst/>
          </a:prstGeom>
          <a:noFill/>
        </p:spPr>
        <p:txBody>
          <a:bodyPr wrap="none" rtlCol="0">
            <a:spAutoFit/>
          </a:bodyPr>
          <a:lstStyle/>
          <a:p>
            <a:pPr defTabSz="914400"/>
            <a:r>
              <a:rPr lang="en-US" baseline="30000" dirty="0">
                <a:solidFill>
                  <a:prstClr val="black"/>
                </a:solidFill>
                <a:latin typeface="Arial" panose="020B0604020202020204" pitchFamily="34" charset="0"/>
                <a:cs typeface="Arial" panose="020B0604020202020204" pitchFamily="34" charset="0"/>
              </a:rPr>
              <a:t>2</a:t>
            </a:r>
            <a:r>
              <a:rPr lang="en-US" dirty="0" smtClean="0">
                <a:solidFill>
                  <a:prstClr val="black"/>
                </a:solidFill>
                <a:latin typeface="Calibri"/>
              </a:rPr>
              <a:t> Based on  my analysis of BIOS binaries </a:t>
            </a:r>
            <a:endParaRPr lang="en-US" dirty="0">
              <a:solidFill>
                <a:prstClr val="black"/>
              </a:solidFill>
              <a:latin typeface="Calibri"/>
            </a:endParaRPr>
          </a:p>
        </p:txBody>
      </p:sp>
      <p:sp>
        <p:nvSpPr>
          <p:cNvPr id="9" name="TextBox 8"/>
          <p:cNvSpPr txBox="1"/>
          <p:nvPr/>
        </p:nvSpPr>
        <p:spPr>
          <a:xfrm>
            <a:off x="8229600" y="6248400"/>
            <a:ext cx="825867" cy="369332"/>
          </a:xfrm>
          <a:prstGeom prst="rect">
            <a:avLst/>
          </a:prstGeom>
          <a:noFill/>
        </p:spPr>
        <p:txBody>
          <a:bodyPr wrap="none" rtlCol="0">
            <a:spAutoFit/>
          </a:bodyPr>
          <a:lstStyle/>
          <a:p>
            <a:pPr defTabSz="914400"/>
            <a:r>
              <a:rPr lang="en-US" dirty="0" smtClean="0">
                <a:solidFill>
                  <a:prstClr val="black"/>
                </a:solidFill>
                <a:latin typeface="Calibri"/>
              </a:rPr>
              <a:t>FDBAR</a:t>
            </a:r>
            <a:endParaRPr lang="en-US" dirty="0">
              <a:solidFill>
                <a:prstClr val="black"/>
              </a:solidFill>
              <a:latin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29</a:t>
            </a:fld>
            <a:endParaRPr lang="en-US">
              <a:solidFill>
                <a:prstClr val="black">
                  <a:tint val="75000"/>
                </a:prstClr>
              </a:solidFill>
              <a:latin typeface="Calibri"/>
            </a:endParaRPr>
          </a:p>
        </p:txBody>
      </p:sp>
    </p:spTree>
    <p:extLst>
      <p:ext uri="{BB962C8B-B14F-4D97-AF65-F5344CB8AC3E}">
        <p14:creationId xmlns:p14="http://schemas.microsoft.com/office/powerpoint/2010/main" val="36255473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SPI Regions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4038600"/>
            <a:ext cx="8229600" cy="2819400"/>
          </a:xfrm>
        </p:spPr>
        <p:txBody>
          <a:bodyPr>
            <a:normAutofit/>
          </a:bodyPr>
          <a:lstStyle/>
          <a:p>
            <a:r>
              <a:rPr lang="en-US" sz="2400" dirty="0" smtClean="0">
                <a:latin typeface="Arial" pitchFamily="34" charset="0"/>
                <a:cs typeface="Arial" pitchFamily="34" charset="0"/>
              </a:rPr>
              <a:t>Intel has left room for additional regions </a:t>
            </a:r>
          </a:p>
          <a:p>
            <a:r>
              <a:rPr lang="en-US" sz="2400" dirty="0" smtClean="0">
                <a:latin typeface="Arial" pitchFamily="34" charset="0"/>
                <a:cs typeface="Arial" pitchFamily="34" charset="0"/>
              </a:rPr>
              <a:t>The only ones required are the Flash Descriptor region and the BIOS region</a:t>
            </a:r>
          </a:p>
          <a:p>
            <a:r>
              <a:rPr lang="en-US" sz="2400" dirty="0" smtClean="0">
                <a:latin typeface="Arial" pitchFamily="34" charset="0"/>
                <a:cs typeface="Arial" pitchFamily="34" charset="0"/>
              </a:rPr>
              <a:t>They are not listed in the order in which they will appear on the flash chip:</a:t>
            </a:r>
          </a:p>
          <a:p>
            <a:pPr lvl="1"/>
            <a:r>
              <a:rPr lang="en-US" sz="2000" dirty="0" smtClean="0">
                <a:latin typeface="Arial" pitchFamily="34" charset="0"/>
                <a:cs typeface="Arial" pitchFamily="34" charset="0"/>
              </a:rPr>
              <a:t>Flash Descriptor will always be first, as listed, but BIOS will always be last so it ends at 4 GB of memory address space</a:t>
            </a:r>
          </a:p>
        </p:txBody>
      </p:sp>
      <p:pic>
        <p:nvPicPr>
          <p:cNvPr id="1026" name="Picture 2"/>
          <p:cNvPicPr>
            <a:picLocks noChangeAspect="1" noChangeArrowheads="1"/>
          </p:cNvPicPr>
          <p:nvPr/>
        </p:nvPicPr>
        <p:blipFill>
          <a:blip r:embed="rId3" cstate="print"/>
          <a:srcRect/>
          <a:stretch>
            <a:fillRect/>
          </a:stretch>
        </p:blipFill>
        <p:spPr bwMode="auto">
          <a:xfrm>
            <a:off x="2743200" y="1371600"/>
            <a:ext cx="3458095" cy="2438400"/>
          </a:xfrm>
          <a:prstGeom prst="rect">
            <a:avLst/>
          </a:prstGeom>
          <a:noFill/>
          <a:ln w="9525">
            <a:noFill/>
            <a:miter lim="800000"/>
            <a:headEnd/>
            <a:tailEnd/>
          </a:ln>
        </p:spPr>
      </p:pic>
      <p:sp>
        <p:nvSpPr>
          <p:cNvPr id="5" name="Down Arrow 4"/>
          <p:cNvSpPr/>
          <p:nvPr/>
        </p:nvSpPr>
        <p:spPr>
          <a:xfrm rot="5400000">
            <a:off x="6982759" y="2486960"/>
            <a:ext cx="622243" cy="2176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defTabSz="914400"/>
            <a:r>
              <a:rPr lang="en-US" b="1" dirty="0" smtClean="0">
                <a:solidFill>
                  <a:prstClr val="white"/>
                </a:solidFill>
                <a:latin typeface="Calibri"/>
              </a:rPr>
              <a:t>Added in ICH9</a:t>
            </a:r>
            <a:endParaRPr lang="en-US" b="1" dirty="0">
              <a:solidFill>
                <a:prstClr val="white"/>
              </a:solidFill>
              <a:latin typeface="Calibri"/>
            </a:endParaRPr>
          </a:p>
        </p:txBody>
      </p:sp>
      <p:sp>
        <p:nvSpPr>
          <p:cNvPr id="4" name="Right Arrow 3"/>
          <p:cNvSpPr/>
          <p:nvPr/>
        </p:nvSpPr>
        <p:spPr>
          <a:xfrm>
            <a:off x="990600" y="1752600"/>
            <a:ext cx="14478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latin typeface="Calibri"/>
              </a:rPr>
              <a:t>Required</a:t>
            </a:r>
            <a:endParaRPr lang="en-US" dirty="0">
              <a:solidFill>
                <a:prstClr val="white"/>
              </a:solidFill>
              <a:latin typeface="Calibri"/>
            </a:endParaRPr>
          </a:p>
        </p:txBody>
      </p:sp>
      <p:sp>
        <p:nvSpPr>
          <p:cNvPr id="8" name="Right Arrow 7"/>
          <p:cNvSpPr/>
          <p:nvPr/>
        </p:nvSpPr>
        <p:spPr>
          <a:xfrm>
            <a:off x="990600" y="2133600"/>
            <a:ext cx="14478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latin typeface="Calibri"/>
              </a:rPr>
              <a:t>Required</a:t>
            </a:r>
            <a:endParaRPr lang="en-US" dirty="0">
              <a:solidFill>
                <a:prstClr val="white"/>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a:t>
            </a:fld>
            <a:endParaRPr lang="en-US">
              <a:solidFill>
                <a:prstClr val="black">
                  <a:tint val="75000"/>
                </a:prstClr>
              </a:solidFill>
              <a:latin typeface="Calibri"/>
            </a:endParaRPr>
          </a:p>
        </p:txBody>
      </p:sp>
    </p:spTree>
    <p:extLst>
      <p:ext uri="{BB962C8B-B14F-4D97-AF65-F5344CB8AC3E}">
        <p14:creationId xmlns:p14="http://schemas.microsoft.com/office/powerpoint/2010/main" val="41384287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447800"/>
            <a:ext cx="5638800" cy="4953000"/>
          </a:xfrm>
        </p:spPr>
        <p:txBody>
          <a:bodyPr>
            <a:normAutofit/>
          </a:bodyPr>
          <a:lstStyle/>
          <a:p>
            <a:r>
              <a:rPr lang="en-US" sz="2400" dirty="0" smtClean="0">
                <a:latin typeface="Arial" panose="020B0604020202020204" pitchFamily="34" charset="0"/>
                <a:cs typeface="Arial" panose="020B0604020202020204" pitchFamily="34" charset="0"/>
              </a:rPr>
              <a:t>Contains the JEDEC ID of the Flash Chip</a:t>
            </a:r>
          </a:p>
          <a:p>
            <a:pPr lvl="1"/>
            <a:r>
              <a:rPr lang="en-US" sz="2000" dirty="0" smtClean="0">
                <a:latin typeface="Arial" panose="020B0604020202020204" pitchFamily="34" charset="0"/>
                <a:cs typeface="Arial" panose="020B0604020202020204" pitchFamily="34" charset="0"/>
              </a:rPr>
              <a:t>Identifies the Vendor and Device ID of the SPI serial flash</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Describes the different attributes an SPI partition can have (Upper or Lower)</a:t>
            </a:r>
          </a:p>
          <a:p>
            <a:pPr lvl="1"/>
            <a:r>
              <a:rPr lang="en-US" sz="2000" dirty="0" smtClean="0">
                <a:latin typeface="Arial" panose="020B0604020202020204" pitchFamily="34" charset="0"/>
                <a:cs typeface="Arial" panose="020B0604020202020204" pitchFamily="34" charset="0"/>
              </a:rPr>
              <a:t>Based on the value defined in the FPBA flash descriptor register in the Master section</a:t>
            </a:r>
          </a:p>
          <a:p>
            <a:pPr lvl="1"/>
            <a:r>
              <a:rPr lang="en-US" sz="2000" dirty="0" smtClean="0">
                <a:latin typeface="Arial" panose="020B0604020202020204" pitchFamily="34" charset="0"/>
                <a:cs typeface="Arial" panose="020B0604020202020204" pitchFamily="34" charset="0"/>
              </a:rPr>
              <a:t>If SPI is defined as having one single partition, then only the attributes defined for the Upper partition are used.</a:t>
            </a:r>
          </a:p>
        </p:txBody>
      </p:sp>
      <p:pic>
        <p:nvPicPr>
          <p:cNvPr id="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17"/>
          <a:stretch/>
        </p:blipFill>
        <p:spPr bwMode="auto">
          <a:xfrm>
            <a:off x="6096000" y="381000"/>
            <a:ext cx="2362200" cy="617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6933" y="0"/>
            <a:ext cx="6036733" cy="1143000"/>
          </a:xfrm>
        </p:spPr>
        <p:txBody>
          <a:bodyPr>
            <a:normAutofit fontScale="90000"/>
          </a:bodyPr>
          <a:lstStyle/>
          <a:p>
            <a:r>
              <a:rPr lang="en-US" dirty="0" smtClean="0">
                <a:latin typeface="Arial" panose="020B0604020202020204" pitchFamily="34" charset="0"/>
                <a:cs typeface="Arial" panose="020B0604020202020204" pitchFamily="34" charset="0"/>
              </a:rPr>
              <a:t>Management Engine VSCC* Table</a:t>
            </a:r>
            <a:endParaRPr lang="en-US" dirty="0">
              <a:latin typeface="Arial" panose="020B0604020202020204" pitchFamily="34" charset="0"/>
              <a:cs typeface="Arial" panose="020B0604020202020204" pitchFamily="34" charset="0"/>
            </a:endParaRPr>
          </a:p>
        </p:txBody>
      </p:sp>
      <p:sp>
        <p:nvSpPr>
          <p:cNvPr id="7" name="Oval 6"/>
          <p:cNvSpPr/>
          <p:nvPr/>
        </p:nvSpPr>
        <p:spPr>
          <a:xfrm>
            <a:off x="6864299" y="1545516"/>
            <a:ext cx="1447799" cy="74073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TextBox 1"/>
          <p:cNvSpPr txBox="1"/>
          <p:nvPr/>
        </p:nvSpPr>
        <p:spPr>
          <a:xfrm>
            <a:off x="0" y="6484251"/>
            <a:ext cx="4747903" cy="369332"/>
          </a:xfrm>
          <a:prstGeom prst="rect">
            <a:avLst/>
          </a:prstGeom>
          <a:noFill/>
        </p:spPr>
        <p:txBody>
          <a:bodyPr wrap="none" rtlCol="0">
            <a:spAutoFit/>
          </a:bodyPr>
          <a:lstStyle/>
          <a:p>
            <a:pPr defTabSz="914400"/>
            <a:r>
              <a:rPr lang="en-US" dirty="0" smtClean="0">
                <a:solidFill>
                  <a:prstClr val="black"/>
                </a:solidFill>
                <a:latin typeface="Calibri"/>
              </a:rPr>
              <a:t>*VSCC = Vendor Specific Component Capabilities</a:t>
            </a:r>
            <a:endParaRPr lang="en-US" dirty="0">
              <a:solidFill>
                <a:prstClr val="black"/>
              </a:solidFill>
              <a:latin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30</a:t>
            </a:fld>
            <a:endParaRPr lang="en-US">
              <a:solidFill>
                <a:prstClr val="black">
                  <a:tint val="75000"/>
                </a:prstClr>
              </a:solidFill>
              <a:latin typeface="Calibri"/>
            </a:endParaRPr>
          </a:p>
        </p:txBody>
      </p:sp>
    </p:spTree>
    <p:extLst>
      <p:ext uri="{BB962C8B-B14F-4D97-AF65-F5344CB8AC3E}">
        <p14:creationId xmlns:p14="http://schemas.microsoft.com/office/powerpoint/2010/main" val="27469191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744"/>
            <a:ext cx="8229600" cy="1143000"/>
          </a:xfrm>
        </p:spPr>
        <p:txBody>
          <a:bodyPr>
            <a:normAutofit/>
          </a:bodyPr>
          <a:lstStyle/>
          <a:p>
            <a:r>
              <a:rPr lang="en-US" sz="3600" dirty="0" smtClean="0">
                <a:latin typeface="Arial" pitchFamily="34" charset="0"/>
                <a:cs typeface="Arial" pitchFamily="34" charset="0"/>
              </a:rPr>
              <a:t>Determining SPI Regions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4724400"/>
            <a:ext cx="8229600" cy="2057400"/>
          </a:xfrm>
        </p:spPr>
        <p:txBody>
          <a:bodyPr>
            <a:normAutofit lnSpcReduction="10000"/>
          </a:bodyPr>
          <a:lstStyle/>
          <a:p>
            <a:r>
              <a:rPr lang="en-US" sz="2400" dirty="0" smtClean="0">
                <a:latin typeface="Arial" pitchFamily="34" charset="0"/>
                <a:cs typeface="Arial" pitchFamily="34" charset="0"/>
              </a:rPr>
              <a:t>You can determine the regions on your flash by reading the FREG(n) registers in the SPI Base Address Registers (SPIBAR        + {54 to 64h})</a:t>
            </a:r>
            <a:endParaRPr lang="en-US" sz="2000" dirty="0">
              <a:latin typeface="Arial" pitchFamily="34" charset="0"/>
              <a:cs typeface="Arial" pitchFamily="34" charset="0"/>
            </a:endParaRPr>
          </a:p>
          <a:p>
            <a:r>
              <a:rPr lang="en-US" sz="2400" dirty="0" smtClean="0">
                <a:latin typeface="Arial" pitchFamily="34" charset="0"/>
                <a:cs typeface="Arial" pitchFamily="34" charset="0"/>
              </a:rPr>
              <a:t>FREG0 to FREG4, each 32 bits</a:t>
            </a:r>
          </a:p>
          <a:p>
            <a:r>
              <a:rPr lang="en-US" sz="2400" dirty="0" smtClean="0">
                <a:latin typeface="Arial" pitchFamily="34" charset="0"/>
                <a:cs typeface="Arial" pitchFamily="34" charset="0"/>
              </a:rPr>
              <a:t>If the Base is higher than the limit, the region is unused</a:t>
            </a:r>
          </a:p>
          <a:p>
            <a:endParaRPr lang="en-US" sz="2400" dirty="0" smtClean="0">
              <a:latin typeface="Arial" pitchFamily="34" charset="0"/>
              <a:cs typeface="Arial" pitchFamily="34"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086302"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4"/>
          <a:stretch>
            <a:fillRect/>
          </a:stretch>
        </p:blipFill>
        <p:spPr>
          <a:xfrm>
            <a:off x="2883309" y="1600200"/>
            <a:ext cx="491613" cy="381000"/>
          </a:xfrm>
          <a:prstGeom prst="rect">
            <a:avLst/>
          </a:prstGeom>
        </p:spPr>
      </p:pic>
      <p:pic>
        <p:nvPicPr>
          <p:cNvPr id="6" name="Picture 5"/>
          <p:cNvPicPr>
            <a:picLocks noChangeAspect="1"/>
          </p:cNvPicPr>
          <p:nvPr/>
        </p:nvPicPr>
        <p:blipFill>
          <a:blip r:embed="rId4"/>
          <a:stretch>
            <a:fillRect/>
          </a:stretch>
        </p:blipFill>
        <p:spPr>
          <a:xfrm>
            <a:off x="3581400" y="5410200"/>
            <a:ext cx="435077" cy="337185"/>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a:t>
            </a:fld>
            <a:endParaRPr lang="en-US">
              <a:solidFill>
                <a:prstClr val="black">
                  <a:tint val="75000"/>
                </a:prstClr>
              </a:solidFill>
              <a:latin typeface="Calibri"/>
            </a:endParaRPr>
          </a:p>
        </p:txBody>
      </p:sp>
    </p:spTree>
    <p:extLst>
      <p:ext uri="{BB962C8B-B14F-4D97-AF65-F5344CB8AC3E}">
        <p14:creationId xmlns:p14="http://schemas.microsoft.com/office/powerpoint/2010/main" val="9754037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Flash Descriptor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524000"/>
            <a:ext cx="8229600" cy="5029200"/>
          </a:xfrm>
        </p:spPr>
        <p:txBody>
          <a:bodyPr>
            <a:normAutofit/>
          </a:bodyPr>
          <a:lstStyle/>
          <a:p>
            <a:r>
              <a:rPr lang="en-US" sz="2400" dirty="0">
                <a:latin typeface="Arial" panose="020B0604020202020204" pitchFamily="34" charset="0"/>
                <a:cs typeface="Arial" panose="020B0604020202020204" pitchFamily="34" charset="0"/>
              </a:rPr>
              <a:t>Defines most (but not all) of the flash protection that are supported by the Controller Hub</a:t>
            </a:r>
          </a:p>
          <a:p>
            <a:pPr lvl="1"/>
            <a:r>
              <a:rPr lang="en-US" sz="2000" dirty="0">
                <a:latin typeface="Arial" panose="020B0604020202020204" pitchFamily="34" charset="0"/>
                <a:cs typeface="Arial" panose="020B0604020202020204" pitchFamily="34" charset="0"/>
              </a:rPr>
              <a:t>Not defined in flash descriptor: </a:t>
            </a:r>
            <a:endParaRPr lang="en-US" sz="2000" dirty="0" smtClean="0">
              <a:latin typeface="Arial" panose="020B0604020202020204" pitchFamily="34" charset="0"/>
              <a:cs typeface="Arial" panose="020B0604020202020204" pitchFamily="34" charset="0"/>
            </a:endParaRPr>
          </a:p>
          <a:p>
            <a:pPr lvl="2"/>
            <a:r>
              <a:rPr lang="en-US" sz="1600" dirty="0" smtClean="0">
                <a:latin typeface="Arial" panose="020B0604020202020204" pitchFamily="34" charset="0"/>
                <a:cs typeface="Arial" panose="020B0604020202020204" pitchFamily="34" charset="0"/>
              </a:rPr>
              <a:t>BIOS </a:t>
            </a:r>
            <a:r>
              <a:rPr lang="en-US" sz="1600" dirty="0">
                <a:latin typeface="Arial" panose="020B0604020202020204" pitchFamily="34" charset="0"/>
                <a:cs typeface="Arial" panose="020B0604020202020204" pitchFamily="34" charset="0"/>
              </a:rPr>
              <a:t>Range Write </a:t>
            </a:r>
            <a:r>
              <a:rPr lang="en-US" sz="1600" dirty="0" smtClean="0">
                <a:latin typeface="Arial" panose="020B0604020202020204" pitchFamily="34" charset="0"/>
                <a:cs typeface="Arial" panose="020B0604020202020204" pitchFamily="34" charset="0"/>
              </a:rPr>
              <a:t>Protection</a:t>
            </a:r>
          </a:p>
          <a:p>
            <a:pPr lvl="2"/>
            <a:r>
              <a:rPr lang="en-US" sz="1600" dirty="0" smtClean="0">
                <a:latin typeface="Arial" panose="020B0604020202020204" pitchFamily="34" charset="0"/>
                <a:cs typeface="Arial" panose="020B0604020202020204" pitchFamily="34" charset="0"/>
              </a:rPr>
              <a:t>SMI</a:t>
            </a:r>
            <a:r>
              <a:rPr lang="en-US" sz="1600" dirty="0">
                <a:latin typeface="Arial" panose="020B0604020202020204" pitchFamily="34" charset="0"/>
                <a:cs typeface="Arial" panose="020B0604020202020204" pitchFamily="34" charset="0"/>
              </a:rPr>
              <a:t># Global Write protection (described elsewhere</a:t>
            </a:r>
            <a:r>
              <a:rPr lang="en-US" sz="1600" dirty="0" smtClean="0">
                <a:latin typeface="Arial" panose="020B0604020202020204" pitchFamily="34" charset="0"/>
                <a:cs typeface="Arial" panose="020B0604020202020204" pitchFamily="34" charset="0"/>
              </a:rPr>
              <a:t>)</a:t>
            </a:r>
          </a:p>
          <a:p>
            <a:pPr lvl="2"/>
            <a:r>
              <a:rPr lang="en-US" sz="1600" dirty="0" smtClean="0">
                <a:latin typeface="Arial" panose="020B0604020202020204" pitchFamily="34" charset="0"/>
                <a:cs typeface="Arial" panose="020B0604020202020204" pitchFamily="34" charset="0"/>
              </a:rPr>
              <a:t>Logically </a:t>
            </a:r>
            <a:r>
              <a:rPr lang="en-US" sz="1600" dirty="0" err="1" smtClean="0">
                <a:latin typeface="Arial" panose="020B0604020202020204" pitchFamily="34" charset="0"/>
                <a:cs typeface="Arial" panose="020B0604020202020204" pitchFamily="34" charset="0"/>
              </a:rPr>
              <a:t>OR’d</a:t>
            </a:r>
            <a:r>
              <a:rPr lang="en-US" sz="1600" dirty="0" smtClean="0">
                <a:latin typeface="Arial" panose="020B0604020202020204" pitchFamily="34" charset="0"/>
                <a:cs typeface="Arial" panose="020B0604020202020204" pitchFamily="34" charset="0"/>
              </a:rPr>
              <a:t> together, if either are set then access is blocked</a:t>
            </a:r>
            <a:endParaRPr lang="en-US" sz="20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Must be written during the manufacturing process and set to Read-Only when it leaves the manufacturer, per Intel</a:t>
            </a:r>
          </a:p>
          <a:p>
            <a:pPr lvl="1"/>
            <a:r>
              <a:rPr lang="en-US" sz="2000" dirty="0" smtClean="0">
                <a:latin typeface="Arial" panose="020B0604020202020204" pitchFamily="34" charset="0"/>
                <a:cs typeface="Arial" panose="020B0604020202020204" pitchFamily="34" charset="0"/>
              </a:rPr>
              <a:t>Sometimes (rarely) the Flash Descriptor itself is left open and thus vulnerable</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5</a:t>
            </a:fld>
            <a:endParaRPr lang="en-US">
              <a:solidFill>
                <a:prstClr val="black">
                  <a:tint val="75000"/>
                </a:prstClr>
              </a:solidFill>
              <a:latin typeface="Calibri"/>
            </a:endParaRPr>
          </a:p>
        </p:txBody>
      </p:sp>
    </p:spTree>
    <p:extLst>
      <p:ext uri="{BB962C8B-B14F-4D97-AF65-F5344CB8AC3E}">
        <p14:creationId xmlns:p14="http://schemas.microsoft.com/office/powerpoint/2010/main" val="15330875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17"/>
          <a:stretch/>
        </p:blipFill>
        <p:spPr bwMode="auto">
          <a:xfrm>
            <a:off x="6477000" y="381000"/>
            <a:ext cx="2362200" cy="617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6491111" y="6270615"/>
            <a:ext cx="932102" cy="35299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2" name="Content Placeholder 2"/>
          <p:cNvSpPr txBox="1">
            <a:spLocks/>
          </p:cNvSpPr>
          <p:nvPr/>
        </p:nvSpPr>
        <p:spPr>
          <a:xfrm>
            <a:off x="338667" y="2768524"/>
            <a:ext cx="5486400" cy="2981497"/>
          </a:xfrm>
          <a:prstGeom prst="rect">
            <a:avLst/>
          </a:prstGeom>
          <a:ln>
            <a:solidFill>
              <a:srgbClr val="C00000"/>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solidFill>
                  <a:prstClr val="black"/>
                </a:solidFill>
                <a:latin typeface="Arial" panose="020B0604020202020204" pitchFamily="34" charset="0"/>
                <a:cs typeface="Arial" panose="020B0604020202020204" pitchFamily="34" charset="0"/>
              </a:rPr>
              <a:t>Signature 0FF0A55Ah </a:t>
            </a:r>
            <a:r>
              <a:rPr lang="en-US" sz="2400" dirty="0" smtClean="0">
                <a:solidFill>
                  <a:prstClr val="black"/>
                </a:solidFill>
                <a:latin typeface="Arial" panose="020B0604020202020204" pitchFamily="34" charset="0"/>
                <a:cs typeface="Arial" panose="020B0604020202020204" pitchFamily="34" charset="0"/>
              </a:rPr>
              <a:t>denotes the device has a valid descriptor and is therefore operating in Descriptor mode.</a:t>
            </a:r>
          </a:p>
          <a:p>
            <a:r>
              <a:rPr lang="en-US" sz="2400" dirty="0" smtClean="0">
                <a:solidFill>
                  <a:prstClr val="black"/>
                </a:solidFill>
                <a:latin typeface="Arial" panose="020B0604020202020204" pitchFamily="34" charset="0"/>
                <a:cs typeface="Arial" panose="020B0604020202020204" pitchFamily="34" charset="0"/>
              </a:rPr>
              <a:t>Signature offset is located at 0 on ICH8, ICH9, and ICH10</a:t>
            </a:r>
          </a:p>
          <a:p>
            <a:r>
              <a:rPr lang="en-US" sz="2400" dirty="0" smtClean="0">
                <a:solidFill>
                  <a:prstClr val="black"/>
                </a:solidFill>
                <a:latin typeface="Arial" panose="020B0604020202020204" pitchFamily="34" charset="0"/>
                <a:cs typeface="Arial" panose="020B0604020202020204" pitchFamily="34" charset="0"/>
              </a:rPr>
              <a:t>In PCH it has been moved to 0x10 and bytes 0 thru 0x0F are Reserved</a:t>
            </a:r>
          </a:p>
        </p:txBody>
      </p:sp>
      <p:cxnSp>
        <p:nvCxnSpPr>
          <p:cNvPr id="15" name="Straight Arrow Connector 14"/>
          <p:cNvCxnSpPr>
            <a:stCxn id="12" idx="3"/>
          </p:cNvCxnSpPr>
          <p:nvPr/>
        </p:nvCxnSpPr>
        <p:spPr>
          <a:xfrm>
            <a:off x="5825067" y="4259273"/>
            <a:ext cx="804333" cy="201134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0" y="6478534"/>
            <a:ext cx="3363549" cy="369332"/>
          </a:xfrm>
          <a:prstGeom prst="rect">
            <a:avLst/>
          </a:prstGeom>
          <a:noFill/>
        </p:spPr>
        <p:txBody>
          <a:bodyPr wrap="none" rtlCol="0">
            <a:spAutoFit/>
          </a:bodyPr>
          <a:lstStyle/>
          <a:p>
            <a:pPr defTabSz="914400"/>
            <a:r>
              <a:rPr lang="en-US" dirty="0" smtClean="0">
                <a:solidFill>
                  <a:prstClr val="black"/>
                </a:solidFill>
                <a:latin typeface="Calibri"/>
              </a:rPr>
              <a:t>Pictured: ICH 10 Flash Descriptor </a:t>
            </a:r>
            <a:endParaRPr lang="en-US" dirty="0">
              <a:solidFill>
                <a:prstClr val="black"/>
              </a:solidFill>
              <a:latin typeface="Calibri"/>
            </a:endParaRPr>
          </a:p>
        </p:txBody>
      </p:sp>
      <p:sp>
        <p:nvSpPr>
          <p:cNvPr id="13" name="Content Placeholder 2"/>
          <p:cNvSpPr txBox="1">
            <a:spLocks/>
          </p:cNvSpPr>
          <p:nvPr/>
        </p:nvSpPr>
        <p:spPr>
          <a:xfrm>
            <a:off x="304800" y="228601"/>
            <a:ext cx="5486400" cy="1905000"/>
          </a:xfrm>
          <a:prstGeom prst="rect">
            <a:avLst/>
          </a:prstGeom>
          <a:ln>
            <a:solidFill>
              <a:srgbClr val="C00000"/>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prstClr val="black"/>
                </a:solidFill>
                <a:latin typeface="Arial" panose="020B0604020202020204" pitchFamily="34" charset="0"/>
                <a:cs typeface="Arial" panose="020B0604020202020204" pitchFamily="34" charset="0"/>
              </a:rPr>
              <a:t>This "Flash Descriptor" structure is what's read by the ICH/PCH in order to populate and expose the information via RO registers (like FREG0) in SPIBAR</a:t>
            </a:r>
          </a:p>
        </p:txBody>
      </p:sp>
      <p:pic>
        <p:nvPicPr>
          <p:cNvPr id="17" name="Picture 16"/>
          <p:cNvPicPr>
            <a:picLocks noChangeAspect="1"/>
          </p:cNvPicPr>
          <p:nvPr/>
        </p:nvPicPr>
        <p:blipFill>
          <a:blip r:embed="rId4"/>
          <a:stretch>
            <a:fillRect/>
          </a:stretch>
        </p:blipFill>
        <p:spPr>
          <a:xfrm>
            <a:off x="3429000" y="1602105"/>
            <a:ext cx="685800" cy="531495"/>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6</a:t>
            </a:fld>
            <a:endParaRPr lang="en-US">
              <a:solidFill>
                <a:prstClr val="black">
                  <a:tint val="75000"/>
                </a:prstClr>
              </a:solidFill>
              <a:latin typeface="Calibri"/>
            </a:endParaRPr>
          </a:p>
        </p:txBody>
      </p:sp>
    </p:spTree>
    <p:extLst>
      <p:ext uri="{BB962C8B-B14F-4D97-AF65-F5344CB8AC3E}">
        <p14:creationId xmlns:p14="http://schemas.microsoft.com/office/powerpoint/2010/main" val="32242915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311" y="1213330"/>
            <a:ext cx="1828144" cy="523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917"/>
          <a:stretch/>
        </p:blipFill>
        <p:spPr bwMode="auto">
          <a:xfrm>
            <a:off x="3657600" y="1227942"/>
            <a:ext cx="2004378" cy="523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917"/>
          <a:stretch/>
        </p:blipFill>
        <p:spPr bwMode="auto">
          <a:xfrm>
            <a:off x="6934200" y="1220635"/>
            <a:ext cx="1885949" cy="523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66800" y="685800"/>
            <a:ext cx="880369" cy="523220"/>
          </a:xfrm>
          <a:prstGeom prst="rect">
            <a:avLst/>
          </a:prstGeom>
          <a:noFill/>
        </p:spPr>
        <p:txBody>
          <a:bodyPr wrap="none" rtlCol="0">
            <a:spAutoFit/>
          </a:bodyPr>
          <a:lstStyle/>
          <a:p>
            <a:pPr defTabSz="914400"/>
            <a:r>
              <a:rPr lang="en-US" sz="2800" b="1" dirty="0" smtClean="0">
                <a:solidFill>
                  <a:prstClr val="black"/>
                </a:solidFill>
                <a:latin typeface="Calibri"/>
              </a:rPr>
              <a:t>ICH8</a:t>
            </a:r>
            <a:endParaRPr lang="en-US" sz="2800" b="1" dirty="0">
              <a:solidFill>
                <a:prstClr val="black"/>
              </a:solidFill>
              <a:latin typeface="Calibri"/>
            </a:endParaRPr>
          </a:p>
        </p:txBody>
      </p:sp>
      <p:sp>
        <p:nvSpPr>
          <p:cNvPr id="12" name="TextBox 11"/>
          <p:cNvSpPr txBox="1"/>
          <p:nvPr/>
        </p:nvSpPr>
        <p:spPr>
          <a:xfrm>
            <a:off x="3693017" y="685800"/>
            <a:ext cx="1933543" cy="523220"/>
          </a:xfrm>
          <a:prstGeom prst="rect">
            <a:avLst/>
          </a:prstGeom>
          <a:noFill/>
        </p:spPr>
        <p:txBody>
          <a:bodyPr wrap="none" rtlCol="0">
            <a:spAutoFit/>
          </a:bodyPr>
          <a:lstStyle/>
          <a:p>
            <a:pPr defTabSz="914400"/>
            <a:r>
              <a:rPr lang="en-US" sz="2800" b="1" dirty="0" smtClean="0">
                <a:solidFill>
                  <a:prstClr val="black"/>
                </a:solidFill>
                <a:latin typeface="Calibri"/>
              </a:rPr>
              <a:t>ICH9, ICH10</a:t>
            </a:r>
            <a:endParaRPr lang="en-US" sz="2800" b="1" dirty="0">
              <a:solidFill>
                <a:prstClr val="black"/>
              </a:solidFill>
              <a:latin typeface="Calibri"/>
            </a:endParaRPr>
          </a:p>
        </p:txBody>
      </p:sp>
      <p:sp>
        <p:nvSpPr>
          <p:cNvPr id="13" name="TextBox 12"/>
          <p:cNvSpPr txBox="1"/>
          <p:nvPr/>
        </p:nvSpPr>
        <p:spPr>
          <a:xfrm>
            <a:off x="7696199" y="697415"/>
            <a:ext cx="792205" cy="523220"/>
          </a:xfrm>
          <a:prstGeom prst="rect">
            <a:avLst/>
          </a:prstGeom>
          <a:noFill/>
        </p:spPr>
        <p:txBody>
          <a:bodyPr wrap="none" rtlCol="0">
            <a:spAutoFit/>
          </a:bodyPr>
          <a:lstStyle/>
          <a:p>
            <a:pPr defTabSz="914400"/>
            <a:r>
              <a:rPr lang="en-US" sz="2800" b="1" dirty="0" smtClean="0">
                <a:solidFill>
                  <a:prstClr val="black"/>
                </a:solidFill>
                <a:latin typeface="Calibri"/>
              </a:rPr>
              <a:t>PCH</a:t>
            </a:r>
            <a:endParaRPr lang="en-US" sz="2800" b="1" dirty="0">
              <a:solidFill>
                <a:prstClr val="black"/>
              </a:solidFill>
              <a:latin typeface="Calibri"/>
            </a:endParaRPr>
          </a:p>
        </p:txBody>
      </p:sp>
      <p:sp>
        <p:nvSpPr>
          <p:cNvPr id="7" name="TextBox 6"/>
          <p:cNvSpPr txBox="1"/>
          <p:nvPr/>
        </p:nvSpPr>
        <p:spPr>
          <a:xfrm>
            <a:off x="2055121" y="2226500"/>
            <a:ext cx="789960" cy="276999"/>
          </a:xfrm>
          <a:prstGeom prst="rect">
            <a:avLst/>
          </a:prstGeom>
          <a:noFill/>
          <a:ln>
            <a:solidFill>
              <a:srgbClr val="C00000"/>
            </a:solidFill>
          </a:ln>
        </p:spPr>
        <p:txBody>
          <a:bodyPr wrap="none" rtlCol="0">
            <a:spAutoFit/>
          </a:bodyPr>
          <a:lstStyle/>
          <a:p>
            <a:pPr defTabSz="914400"/>
            <a:r>
              <a:rPr lang="en-US" sz="1200" b="1" dirty="0">
                <a:solidFill>
                  <a:prstClr val="black"/>
                </a:solidFill>
                <a:latin typeface="Calibri"/>
              </a:rPr>
              <a:t>R</a:t>
            </a:r>
            <a:r>
              <a:rPr lang="en-US" sz="1200" b="1" dirty="0" smtClean="0">
                <a:solidFill>
                  <a:prstClr val="black"/>
                </a:solidFill>
                <a:latin typeface="Calibri"/>
              </a:rPr>
              <a:t>enamed</a:t>
            </a:r>
            <a:endParaRPr lang="en-US" sz="1200" b="1" dirty="0">
              <a:solidFill>
                <a:prstClr val="black"/>
              </a:solidFill>
              <a:latin typeface="Calibri"/>
            </a:endParaRPr>
          </a:p>
        </p:txBody>
      </p:sp>
      <p:cxnSp>
        <p:nvCxnSpPr>
          <p:cNvPr id="10" name="Straight Arrow Connector 9"/>
          <p:cNvCxnSpPr>
            <a:stCxn id="7" idx="3"/>
          </p:cNvCxnSpPr>
          <p:nvPr/>
        </p:nvCxnSpPr>
        <p:spPr>
          <a:xfrm>
            <a:off x="2845081" y="2365000"/>
            <a:ext cx="1498319" cy="1663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0917" y="6200001"/>
            <a:ext cx="1073832" cy="276999"/>
          </a:xfrm>
          <a:prstGeom prst="rect">
            <a:avLst/>
          </a:prstGeom>
          <a:noFill/>
          <a:ln>
            <a:solidFill>
              <a:srgbClr val="C00000"/>
            </a:solidFill>
          </a:ln>
        </p:spPr>
        <p:txBody>
          <a:bodyPr wrap="none" rtlCol="0">
            <a:spAutoFit/>
          </a:bodyPr>
          <a:lstStyle/>
          <a:p>
            <a:pPr defTabSz="914400"/>
            <a:r>
              <a:rPr lang="en-US" sz="1200" b="1" i="1" u="sng" dirty="0" smtClean="0">
                <a:solidFill>
                  <a:prstClr val="black"/>
                </a:solidFill>
                <a:latin typeface="Calibri"/>
              </a:rPr>
              <a:t>Offset shifted</a:t>
            </a:r>
            <a:endParaRPr lang="en-US" sz="1200" b="1" i="1" u="sng" dirty="0">
              <a:solidFill>
                <a:prstClr val="black"/>
              </a:solidFill>
              <a:latin typeface="Calibri"/>
            </a:endParaRPr>
          </a:p>
        </p:txBody>
      </p:sp>
      <p:cxnSp>
        <p:nvCxnSpPr>
          <p:cNvPr id="24" name="Straight Arrow Connector 23"/>
          <p:cNvCxnSpPr>
            <a:stCxn id="23" idx="3"/>
          </p:cNvCxnSpPr>
          <p:nvPr/>
        </p:nvCxnSpPr>
        <p:spPr>
          <a:xfrm>
            <a:off x="6554749" y="6338501"/>
            <a:ext cx="455651"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26289" y="3604566"/>
            <a:ext cx="965329" cy="276999"/>
          </a:xfrm>
          <a:prstGeom prst="rect">
            <a:avLst/>
          </a:prstGeom>
          <a:noFill/>
          <a:ln>
            <a:solidFill>
              <a:srgbClr val="C00000"/>
            </a:solidFill>
          </a:ln>
        </p:spPr>
        <p:txBody>
          <a:bodyPr wrap="none" rtlCol="0">
            <a:spAutoFit/>
          </a:bodyPr>
          <a:lstStyle/>
          <a:p>
            <a:pPr defTabSz="914400"/>
            <a:r>
              <a:rPr lang="en-US" sz="1200" b="1" dirty="0" smtClean="0">
                <a:solidFill>
                  <a:prstClr val="black"/>
                </a:solidFill>
                <a:latin typeface="Calibri"/>
              </a:rPr>
              <a:t>Combined…</a:t>
            </a:r>
          </a:p>
        </p:txBody>
      </p:sp>
      <p:cxnSp>
        <p:nvCxnSpPr>
          <p:cNvPr id="27" name="Straight Arrow Connector 26"/>
          <p:cNvCxnSpPr>
            <a:stCxn id="26" idx="3"/>
          </p:cNvCxnSpPr>
          <p:nvPr/>
        </p:nvCxnSpPr>
        <p:spPr>
          <a:xfrm>
            <a:off x="6691618" y="3743066"/>
            <a:ext cx="852182" cy="23603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Right Brace 29"/>
          <p:cNvSpPr/>
          <p:nvPr/>
        </p:nvSpPr>
        <p:spPr>
          <a:xfrm>
            <a:off x="5506530" y="3282011"/>
            <a:ext cx="155448" cy="9144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latin typeface="Calibri"/>
            </a:endParaRPr>
          </a:p>
        </p:txBody>
      </p:sp>
      <p:sp>
        <p:nvSpPr>
          <p:cNvPr id="1024" name="TextBox 1023"/>
          <p:cNvSpPr txBox="1"/>
          <p:nvPr/>
        </p:nvSpPr>
        <p:spPr>
          <a:xfrm>
            <a:off x="1966925" y="111597"/>
            <a:ext cx="5419497" cy="400110"/>
          </a:xfrm>
          <a:prstGeom prst="rect">
            <a:avLst/>
          </a:prstGeom>
          <a:noFill/>
        </p:spPr>
        <p:txBody>
          <a:bodyPr wrap="none" rtlCol="0">
            <a:spAutoFit/>
          </a:bodyPr>
          <a:lstStyle/>
          <a:p>
            <a:pPr defTabSz="914400"/>
            <a:r>
              <a:rPr lang="en-US" sz="2000" b="1" dirty="0" smtClean="0">
                <a:solidFill>
                  <a:prstClr val="black"/>
                </a:solidFill>
                <a:latin typeface="Calibri"/>
              </a:rPr>
              <a:t>Evolution of the Flash Descriptor from ICH to PCH</a:t>
            </a:r>
            <a:endParaRPr lang="en-US" sz="2000" b="1" dirty="0">
              <a:solidFill>
                <a:prstClr val="black"/>
              </a:solidFill>
              <a:latin typeface="Calibri"/>
            </a:endParaRPr>
          </a:p>
        </p:txBody>
      </p:sp>
      <p:sp>
        <p:nvSpPr>
          <p:cNvPr id="1025" name="TextBox 1024"/>
          <p:cNvSpPr txBox="1"/>
          <p:nvPr/>
        </p:nvSpPr>
        <p:spPr>
          <a:xfrm>
            <a:off x="0" y="6520934"/>
            <a:ext cx="2513188" cy="369332"/>
          </a:xfrm>
          <a:prstGeom prst="rect">
            <a:avLst/>
          </a:prstGeom>
          <a:noFill/>
        </p:spPr>
        <p:txBody>
          <a:bodyPr wrap="none" rtlCol="0">
            <a:spAutoFit/>
          </a:bodyPr>
          <a:lstStyle/>
          <a:p>
            <a:pPr defTabSz="914400"/>
            <a:r>
              <a:rPr lang="en-US" dirty="0" smtClean="0">
                <a:solidFill>
                  <a:prstClr val="black"/>
                </a:solidFill>
                <a:latin typeface="Calibri"/>
              </a:rPr>
              <a:t>ICH 8, 9, 10 are identical </a:t>
            </a:r>
            <a:endParaRPr lang="en-US" dirty="0">
              <a:solidFill>
                <a:prstClr val="black"/>
              </a:solidFill>
              <a:latin typeface="Calibri"/>
            </a:endParaRPr>
          </a:p>
        </p:txBody>
      </p:sp>
      <p:sp>
        <p:nvSpPr>
          <p:cNvPr id="39" name="TextBox 38"/>
          <p:cNvSpPr txBox="1"/>
          <p:nvPr/>
        </p:nvSpPr>
        <p:spPr>
          <a:xfrm>
            <a:off x="2021535" y="1447800"/>
            <a:ext cx="966931" cy="276999"/>
          </a:xfrm>
          <a:prstGeom prst="rect">
            <a:avLst/>
          </a:prstGeom>
          <a:noFill/>
          <a:ln>
            <a:solidFill>
              <a:srgbClr val="C00000"/>
            </a:solidFill>
          </a:ln>
        </p:spPr>
        <p:txBody>
          <a:bodyPr wrap="none" rtlCol="0">
            <a:spAutoFit/>
          </a:bodyPr>
          <a:lstStyle/>
          <a:p>
            <a:pPr defTabSz="914400"/>
            <a:r>
              <a:rPr lang="en-US" sz="1200" b="1" dirty="0" smtClean="0">
                <a:solidFill>
                  <a:prstClr val="black"/>
                </a:solidFill>
                <a:latin typeface="Calibri"/>
              </a:rPr>
              <a:t>Still 256 bits</a:t>
            </a:r>
            <a:endParaRPr lang="en-US" sz="1200" b="1" dirty="0">
              <a:solidFill>
                <a:prstClr val="black"/>
              </a:solidFill>
              <a:latin typeface="Calibri"/>
            </a:endParaRPr>
          </a:p>
        </p:txBody>
      </p:sp>
      <p:cxnSp>
        <p:nvCxnSpPr>
          <p:cNvPr id="40" name="Straight Arrow Connector 39"/>
          <p:cNvCxnSpPr>
            <a:stCxn id="39" idx="3"/>
          </p:cNvCxnSpPr>
          <p:nvPr/>
        </p:nvCxnSpPr>
        <p:spPr>
          <a:xfrm>
            <a:off x="2988466" y="1586300"/>
            <a:ext cx="1354934"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522983" y="1442366"/>
            <a:ext cx="966931" cy="276999"/>
          </a:xfrm>
          <a:prstGeom prst="rect">
            <a:avLst/>
          </a:prstGeom>
          <a:noFill/>
          <a:ln>
            <a:solidFill>
              <a:srgbClr val="C00000"/>
            </a:solidFill>
          </a:ln>
        </p:spPr>
        <p:txBody>
          <a:bodyPr wrap="none" rtlCol="0">
            <a:spAutoFit/>
          </a:bodyPr>
          <a:lstStyle/>
          <a:p>
            <a:pPr defTabSz="914400"/>
            <a:r>
              <a:rPr lang="en-US" sz="1200" b="1" dirty="0" smtClean="0">
                <a:solidFill>
                  <a:prstClr val="black"/>
                </a:solidFill>
                <a:latin typeface="Calibri"/>
              </a:rPr>
              <a:t>Still 256 bits</a:t>
            </a:r>
            <a:endParaRPr lang="en-US" sz="1200" b="1" dirty="0">
              <a:solidFill>
                <a:prstClr val="black"/>
              </a:solidFill>
              <a:latin typeface="Calibri"/>
            </a:endParaRPr>
          </a:p>
        </p:txBody>
      </p:sp>
      <p:cxnSp>
        <p:nvCxnSpPr>
          <p:cNvPr id="43" name="Straight Arrow Connector 42"/>
          <p:cNvCxnSpPr>
            <a:stCxn id="42" idx="3"/>
          </p:cNvCxnSpPr>
          <p:nvPr/>
        </p:nvCxnSpPr>
        <p:spPr>
          <a:xfrm flipV="1">
            <a:off x="6489914" y="1569787"/>
            <a:ext cx="1121753" cy="110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7</a:t>
            </a:fld>
            <a:endParaRPr lang="en-US">
              <a:solidFill>
                <a:prstClr val="black">
                  <a:tint val="75000"/>
                </a:prstClr>
              </a:solidFill>
              <a:latin typeface="Calibri"/>
            </a:endParaRPr>
          </a:p>
        </p:txBody>
      </p:sp>
    </p:spTree>
    <p:extLst>
      <p:ext uri="{BB962C8B-B14F-4D97-AF65-F5344CB8AC3E}">
        <p14:creationId xmlns:p14="http://schemas.microsoft.com/office/powerpoint/2010/main" val="2252073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533400"/>
            <a:ext cx="5638800" cy="5985611"/>
          </a:xfrm>
        </p:spPr>
        <p:txBody>
          <a:bodyPr>
            <a:normAutofit/>
          </a:bodyPr>
          <a:lstStyle/>
          <a:p>
            <a:r>
              <a:rPr lang="en-US" sz="2000" dirty="0" smtClean="0">
                <a:latin typeface="Arial" panose="020B0604020202020204" pitchFamily="34" charset="0"/>
                <a:cs typeface="Arial" panose="020B0604020202020204" pitchFamily="34" charset="0"/>
              </a:rPr>
              <a:t>The registers of the Flash Descriptor used to be documented fully in the I/O Controller Hub datasheets.</a:t>
            </a:r>
          </a:p>
          <a:p>
            <a:r>
              <a:rPr lang="en-US" sz="2000" dirty="0" smtClean="0">
                <a:latin typeface="Arial" panose="020B0604020202020204" pitchFamily="34" charset="0"/>
                <a:cs typeface="Arial" panose="020B0604020202020204" pitchFamily="34" charset="0"/>
              </a:rPr>
              <a:t>In the Platform Controller Hub datasheets, however, the Descriptor offsets and registers are no longer described.</a:t>
            </a:r>
          </a:p>
          <a:p>
            <a:r>
              <a:rPr lang="en-US" sz="2000" dirty="0" smtClean="0">
                <a:latin typeface="Arial" panose="020B0604020202020204" pitchFamily="34" charset="0"/>
                <a:cs typeface="Arial" panose="020B0604020202020204" pitchFamily="34" charset="0"/>
              </a:rPr>
              <a:t>For this reason, we will use the image of the flash descriptor as taken from ICH10</a:t>
            </a:r>
            <a:r>
              <a:rPr lang="en-US" sz="2000" dirty="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p:txBody>
      </p:sp>
      <p:pic>
        <p:nvPicPr>
          <p:cNvPr id="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17"/>
          <a:stretch/>
        </p:blipFill>
        <p:spPr bwMode="auto">
          <a:xfrm>
            <a:off x="6096000" y="381000"/>
            <a:ext cx="2362200" cy="617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28936" y="6499578"/>
            <a:ext cx="2434064" cy="369332"/>
          </a:xfrm>
          <a:prstGeom prst="rect">
            <a:avLst/>
          </a:prstGeom>
          <a:noFill/>
        </p:spPr>
        <p:txBody>
          <a:bodyPr wrap="none" rtlCol="0">
            <a:spAutoFit/>
          </a:bodyPr>
          <a:lstStyle/>
          <a:p>
            <a:pPr defTabSz="914400"/>
            <a:r>
              <a:rPr lang="en-US" dirty="0" smtClean="0">
                <a:solidFill>
                  <a:prstClr val="black"/>
                </a:solidFill>
                <a:latin typeface="Calibri"/>
              </a:rPr>
              <a:t>ICH10 used as example</a:t>
            </a:r>
            <a:endParaRPr lang="en-US" dirty="0">
              <a:solidFill>
                <a:prstClr val="black"/>
              </a:solidFill>
              <a:latin typeface="Calibri"/>
            </a:endParaRPr>
          </a:p>
        </p:txBody>
      </p:sp>
      <p:sp>
        <p:nvSpPr>
          <p:cNvPr id="5" name="TextBox 4"/>
          <p:cNvSpPr txBox="1"/>
          <p:nvPr/>
        </p:nvSpPr>
        <p:spPr>
          <a:xfrm>
            <a:off x="8229600" y="6248400"/>
            <a:ext cx="825867" cy="369332"/>
          </a:xfrm>
          <a:prstGeom prst="rect">
            <a:avLst/>
          </a:prstGeom>
          <a:noFill/>
        </p:spPr>
        <p:txBody>
          <a:bodyPr wrap="none" rtlCol="0">
            <a:spAutoFit/>
          </a:bodyPr>
          <a:lstStyle/>
          <a:p>
            <a:pPr defTabSz="914400"/>
            <a:r>
              <a:rPr lang="en-US" dirty="0" smtClean="0">
                <a:solidFill>
                  <a:prstClr val="black"/>
                </a:solidFill>
                <a:latin typeface="Calibri"/>
              </a:rPr>
              <a:t>FDBAR</a:t>
            </a:r>
            <a:endParaRPr lang="en-US" dirty="0">
              <a:solidFill>
                <a:prstClr val="black"/>
              </a:solidFill>
              <a:latin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8</a:t>
            </a:fld>
            <a:endParaRPr lang="en-US">
              <a:solidFill>
                <a:prstClr val="black">
                  <a:tint val="75000"/>
                </a:prstClr>
              </a:solidFill>
              <a:latin typeface="Calibri"/>
            </a:endParaRPr>
          </a:p>
        </p:txBody>
      </p:sp>
    </p:spTree>
    <p:extLst>
      <p:ext uri="{BB962C8B-B14F-4D97-AF65-F5344CB8AC3E}">
        <p14:creationId xmlns:p14="http://schemas.microsoft.com/office/powerpoint/2010/main" val="32569559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533400"/>
            <a:ext cx="5638800" cy="5985611"/>
          </a:xfrm>
        </p:spPr>
        <p:txBody>
          <a:bodyPr>
            <a:normAutofit/>
          </a:bodyPr>
          <a:lstStyle/>
          <a:p>
            <a:r>
              <a:rPr lang="en-US" sz="2000" dirty="0" smtClean="0">
                <a:latin typeface="Arial" panose="020B0604020202020204" pitchFamily="34" charset="0"/>
                <a:cs typeface="Arial" panose="020B0604020202020204" pitchFamily="34" charset="0"/>
              </a:rPr>
              <a:t>When describing the protection mechanisms provided by the flash descriptor, I’ll point out how they differ between ICH revisions where applicable</a:t>
            </a:r>
          </a:p>
          <a:p>
            <a:r>
              <a:rPr lang="en-US" sz="2000" dirty="0" smtClean="0">
                <a:latin typeface="Arial" panose="020B0604020202020204" pitchFamily="34" charset="0"/>
                <a:cs typeface="Arial" panose="020B0604020202020204" pitchFamily="34" charset="0"/>
              </a:rPr>
              <a:t>Remember, this isn’t an exercise in memorization but in acquiring new awareness and understanding, with that you can fill in details as they change in the future.</a:t>
            </a:r>
          </a:p>
          <a:p>
            <a:r>
              <a:rPr lang="en-US" sz="2000" dirty="0" smtClean="0">
                <a:latin typeface="Arial" panose="020B0604020202020204" pitchFamily="34" charset="0"/>
                <a:cs typeface="Arial" panose="020B0604020202020204" pitchFamily="34" charset="0"/>
              </a:rPr>
              <a:t>The functionality described will be present, even if the offsets change in the future.</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Note: FDBAR is *not* a memory base address register. When you see later references to offsets from FDBAR, you’re dealing in flash linear address offsets (so you need to be careful because FDBAR will differ depending on whether you’re running an ICH (0) or PCH (0x10))</a:t>
            </a:r>
          </a:p>
        </p:txBody>
      </p:sp>
      <p:pic>
        <p:nvPicPr>
          <p:cNvPr id="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17"/>
          <a:stretch/>
        </p:blipFill>
        <p:spPr bwMode="auto">
          <a:xfrm>
            <a:off x="6096000" y="381000"/>
            <a:ext cx="2362200" cy="617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28936" y="6499578"/>
            <a:ext cx="2434064" cy="369332"/>
          </a:xfrm>
          <a:prstGeom prst="rect">
            <a:avLst/>
          </a:prstGeom>
          <a:noFill/>
        </p:spPr>
        <p:txBody>
          <a:bodyPr wrap="none" rtlCol="0">
            <a:spAutoFit/>
          </a:bodyPr>
          <a:lstStyle/>
          <a:p>
            <a:pPr defTabSz="914400"/>
            <a:r>
              <a:rPr lang="en-US" dirty="0" smtClean="0">
                <a:solidFill>
                  <a:prstClr val="black"/>
                </a:solidFill>
                <a:latin typeface="Calibri"/>
              </a:rPr>
              <a:t>ICH10 used as example</a:t>
            </a:r>
            <a:endParaRPr lang="en-US" dirty="0">
              <a:solidFill>
                <a:prstClr val="black"/>
              </a:solidFill>
              <a:latin typeface="Calibri"/>
            </a:endParaRPr>
          </a:p>
        </p:txBody>
      </p:sp>
      <p:sp>
        <p:nvSpPr>
          <p:cNvPr id="5" name="TextBox 4"/>
          <p:cNvSpPr txBox="1"/>
          <p:nvPr/>
        </p:nvSpPr>
        <p:spPr>
          <a:xfrm>
            <a:off x="8229600" y="6248400"/>
            <a:ext cx="825867" cy="369332"/>
          </a:xfrm>
          <a:prstGeom prst="rect">
            <a:avLst/>
          </a:prstGeom>
          <a:noFill/>
        </p:spPr>
        <p:txBody>
          <a:bodyPr wrap="none" rtlCol="0">
            <a:spAutoFit/>
          </a:bodyPr>
          <a:lstStyle/>
          <a:p>
            <a:pPr defTabSz="914400"/>
            <a:r>
              <a:rPr lang="en-US" dirty="0" smtClean="0">
                <a:solidFill>
                  <a:prstClr val="black"/>
                </a:solidFill>
                <a:latin typeface="Calibri"/>
              </a:rPr>
              <a:t>FDBAR</a:t>
            </a:r>
            <a:endParaRPr lang="en-US" dirty="0">
              <a:solidFill>
                <a:prstClr val="black"/>
              </a:solidFill>
              <a:latin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9</a:t>
            </a:fld>
            <a:endParaRPr lang="en-US">
              <a:solidFill>
                <a:prstClr val="black">
                  <a:tint val="75000"/>
                </a:prstClr>
              </a:solidFill>
              <a:latin typeface="Calibri"/>
            </a:endParaRPr>
          </a:p>
        </p:txBody>
      </p:sp>
    </p:spTree>
    <p:extLst>
      <p:ext uri="{BB962C8B-B14F-4D97-AF65-F5344CB8AC3E}">
        <p14:creationId xmlns:p14="http://schemas.microsoft.com/office/powerpoint/2010/main" val="35796193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48</TotalTime>
  <Words>2396</Words>
  <Application>Microsoft Macintosh PowerPoint</Application>
  <PresentationFormat>On-screen Show (4:3)</PresentationFormat>
  <Paragraphs>320</Paragraphs>
  <Slides>30</Slides>
  <Notes>28</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1_Office Theme</vt:lpstr>
      <vt:lpstr>Advanced x86: BIOS and System Management Mode Internals Flash Descriptor</vt:lpstr>
      <vt:lpstr>All materials are licensed under a Creative Commons “Share Alike” license.</vt:lpstr>
      <vt:lpstr>SPI Regions</vt:lpstr>
      <vt:lpstr>Determining SPI Regions</vt:lpstr>
      <vt:lpstr>Flash Descriptor</vt:lpstr>
      <vt:lpstr>PowerPoint Presentation</vt:lpstr>
      <vt:lpstr>PowerPoint Presentation</vt:lpstr>
      <vt:lpstr>PowerPoint Presentation</vt:lpstr>
      <vt:lpstr>PowerPoint Presentation</vt:lpstr>
      <vt:lpstr>Signature</vt:lpstr>
      <vt:lpstr>Descriptor Map</vt:lpstr>
      <vt:lpstr>Region</vt:lpstr>
      <vt:lpstr>Keeping it straight</vt:lpstr>
      <vt:lpstr>Master</vt:lpstr>
      <vt:lpstr>Flash Master Permissions</vt:lpstr>
      <vt:lpstr>Flash Master Permissions</vt:lpstr>
      <vt:lpstr>Example: FLMSTR meanings</vt:lpstr>
      <vt:lpstr>FLMSTR1 (CPU/BIOS)</vt:lpstr>
      <vt:lpstr>CPU/BIOS Permissions = 1A1B0000h </vt:lpstr>
      <vt:lpstr>ME Permissions = 0C0D0000h</vt:lpstr>
      <vt:lpstr>GbE Permissions = 08080218h</vt:lpstr>
      <vt:lpstr>Backup</vt:lpstr>
      <vt:lpstr>Component</vt:lpstr>
      <vt:lpstr>PowerPoint Presentation</vt:lpstr>
      <vt:lpstr>Note on SPI Instructions (opcodes)</vt:lpstr>
      <vt:lpstr>PowerPoint Presentation</vt:lpstr>
      <vt:lpstr>PowerPoint Presentation</vt:lpstr>
      <vt:lpstr>Soft Straps</vt:lpstr>
      <vt:lpstr>OEM Section and Descriptor Upper MAP</vt:lpstr>
      <vt:lpstr>Management Engine VSCC* Table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x86: BIOS and System Management Mode Internals SPI Flash</dc:title>
  <dc:creator>a</dc:creator>
  <cp:lastModifiedBy>a</cp:lastModifiedBy>
  <cp:revision>14</cp:revision>
  <dcterms:created xsi:type="dcterms:W3CDTF">2015-01-31T02:21:13Z</dcterms:created>
  <dcterms:modified xsi:type="dcterms:W3CDTF">2015-10-15T01:12:44Z</dcterms:modified>
</cp:coreProperties>
</file>