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41"/>
  </p:notesMasterIdLst>
  <p:sldIdLst>
    <p:sldId id="340" r:id="rId3"/>
    <p:sldId id="346" r:id="rId4"/>
    <p:sldId id="343" r:id="rId5"/>
    <p:sldId id="257" r:id="rId6"/>
    <p:sldId id="258" r:id="rId7"/>
    <p:sldId id="259" r:id="rId8"/>
    <p:sldId id="260" r:id="rId9"/>
    <p:sldId id="345" r:id="rId10"/>
    <p:sldId id="261" r:id="rId11"/>
    <p:sldId id="262" r:id="rId12"/>
    <p:sldId id="263" r:id="rId13"/>
    <p:sldId id="264" r:id="rId14"/>
    <p:sldId id="265" r:id="rId15"/>
    <p:sldId id="266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4" r:id="rId33"/>
    <p:sldId id="302" r:id="rId34"/>
    <p:sldId id="303" r:id="rId35"/>
    <p:sldId id="304" r:id="rId36"/>
    <p:sldId id="307" r:id="rId37"/>
    <p:sldId id="308" r:id="rId38"/>
    <p:sldId id="309" r:id="rId39"/>
    <p:sldId id="31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FC545-F6CB-2645-A449-76CD84078372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8A46E-C906-974C-8C7C-759710B61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846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nerd in me wants to remove SMM’s taunting laugh</a:t>
            </a:r>
            <a:r>
              <a:rPr lang="en-US" baseline="0" dirty="0" smtClean="0"/>
              <a:t> because once the CPU exits SMM, SMM is no longer able to “gloat.”  However, I like the gloating SMM.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to after we cover the FD and the flash masters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Attribution condition: You must indicate that derivative work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"Is derived from John Butterworth &amp;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Xeno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Kovah’s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’Advanced Intel x86: </a:t>
            </a:r>
            <a:r>
              <a:rPr lang="en-US" sz="1200" dirty="0" smtClean="0"/>
              <a:t>BIOS and SMM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’ class posted at http://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opensecuritytraining.info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IntroBIOS.html</a:t>
            </a:r>
            <a:r>
              <a:rPr lang="en-US" sz="1200" smtClean="0">
                <a:solidFill>
                  <a:prstClr val="black"/>
                </a:solidFill>
                <a:latin typeface="+mn-lt"/>
              </a:rPr>
              <a:t>”</a:t>
            </a:r>
            <a:endParaRPr lang="en-US" sz="1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E91C7F-A5F6-9A4D-B053-7F1F29C94874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who watches the watcher … FLOCKDN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*** There is literally</a:t>
            </a:r>
            <a:r>
              <a:rPr lang="en-US" baseline="0" dirty="0" smtClean="0"/>
              <a:t> no info on FWH Sector Protection…not even in the really old ICH datasheets nor BIOS </a:t>
            </a:r>
            <a:r>
              <a:rPr lang="en-US" baseline="0" dirty="0" err="1" smtClean="0"/>
              <a:t>Ninjitsu</a:t>
            </a:r>
            <a:endParaRPr lang="en-US" baseline="0" dirty="0" smtClean="0"/>
          </a:p>
          <a:p>
            <a:r>
              <a:rPr lang="en-US" baseline="0" dirty="0" smtClean="0"/>
              <a:t>*** Verify writes to PD section are still blocked…</a:t>
            </a:r>
          </a:p>
          <a:p>
            <a:endParaRPr lang="en-US" baseline="0" dirty="0" smtClean="0"/>
          </a:p>
          <a:p>
            <a:pPr marL="0" lvl="1" defTabSz="914334"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to hammer it home: It is really important to lock down SMRAM!!!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973FB-7864-4B70-9813-6E1FC204C72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F5AE-33A9-2842-A59A-2AE1ADA4A32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1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07F4-539D-A94B-9BA0-F9BCBE75672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66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74D0-1ADF-5C48-B4DA-DB90E3F370E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2734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081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289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202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1286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3738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5412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526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01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3D349-148D-764B-8D69-E5B3256DDFE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3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114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4135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08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873F-C131-C544-B74A-95D8DC512D7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242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81E4-BD8F-E44C-8ED9-F99D1C2903C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6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958BD-8A36-6B4F-8DFC-C73E5A223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82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E58B-3BED-5C41-A285-F6C0E9A45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4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C2C6-4475-C340-A4D7-292CFD815EF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391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131F-1EA9-B24D-B836-4BBC79DD663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748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C199-BEE0-2846-8FEB-B7D63FDE60E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55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818768F-E5BB-FF4E-B5F7-D98A25068EF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48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245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nference.hitb.org/hitbsecconf2013kul/materials/D1T1%20-%20Kallenberg,%20Kovah,%20Butterworth%20-%20Defeating%20Signed%20BIOS%20Enforcement.pdf" TargetMode="External"/><Relationship Id="rId3" Type="http://schemas.openxmlformats.org/officeDocument/2006/relationships/hyperlink" Target="http://syscan.org/index.php/download/get/6e597f6067493dd581eed737146f3afb/SyScan2014_CoreyKallenberg_SetupforFailureDefeatingSecureBoot.zi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x86:</a:t>
            </a:r>
            <a:br>
              <a:rPr lang="en-US" dirty="0"/>
            </a:br>
            <a:r>
              <a:rPr lang="en-US" sz="4000" dirty="0"/>
              <a:t>BIOS and System Management Mode </a:t>
            </a:r>
            <a:r>
              <a:rPr lang="en-US" sz="4000" dirty="0" smtClean="0"/>
              <a:t>Internals</a:t>
            </a:r>
            <a:br>
              <a:rPr lang="en-US" sz="4000" dirty="0" smtClean="0"/>
            </a:br>
            <a:r>
              <a:rPr lang="en-US" sz="4000" i="1" dirty="0" smtClean="0"/>
              <a:t>SPI Flash Protection Mechanisms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9140"/>
            <a:ext cx="6400800" cy="1275533"/>
          </a:xfrm>
        </p:spPr>
        <p:txBody>
          <a:bodyPr>
            <a:normAutofit/>
          </a:bodyPr>
          <a:lstStyle/>
          <a:p>
            <a:r>
              <a:rPr lang="en-US" dirty="0" err="1"/>
              <a:t>Xeno</a:t>
            </a:r>
            <a:r>
              <a:rPr lang="en-US" dirty="0"/>
              <a:t> </a:t>
            </a:r>
            <a:r>
              <a:rPr lang="en-US" dirty="0" err="1" smtClean="0"/>
              <a:t>Kovah</a:t>
            </a:r>
            <a:r>
              <a:rPr lang="en-US" dirty="0" smtClean="0"/>
              <a:t> &amp;&amp; Corey </a:t>
            </a:r>
            <a:r>
              <a:rPr lang="en-US" dirty="0" err="1" smtClean="0"/>
              <a:t>Kallenberg</a:t>
            </a:r>
            <a:endParaRPr lang="en-US" dirty="0"/>
          </a:p>
          <a:p>
            <a:r>
              <a:rPr lang="en-US" dirty="0" smtClean="0"/>
              <a:t>LegbaCore, LLC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8609" t="3591" r="27540" b="6899"/>
          <a:stretch/>
        </p:blipFill>
        <p:spPr>
          <a:xfrm>
            <a:off x="3009900" y="3188296"/>
            <a:ext cx="3124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02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3485279"/>
            <a:ext cx="2743200" cy="92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BIOS_CNTL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3489851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BLE = 1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9400" y="3949741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BIOSWE = 1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19600" y="1501939"/>
            <a:ext cx="1799807" cy="1243470"/>
          </a:xfrm>
          <a:prstGeom prst="round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SMM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562644"/>
            <a:ext cx="3429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xplosion 2 3"/>
          <p:cNvSpPr/>
          <p:nvPr/>
        </p:nvSpPr>
        <p:spPr>
          <a:xfrm>
            <a:off x="6237098" y="2438401"/>
            <a:ext cx="1371600" cy="946112"/>
          </a:xfrm>
          <a:prstGeom prst="irregularSeal2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SMI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Oval 51"/>
          <p:cNvSpPr/>
          <p:nvPr/>
        </p:nvSpPr>
        <p:spPr>
          <a:xfrm rot="14407284">
            <a:off x="6904878" y="3734509"/>
            <a:ext cx="1251845" cy="35760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460284" y="5181600"/>
            <a:ext cx="82296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BIOS_CNTL register has the BIOS Lock (BLE) enabled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Asserting BIOSWE while BLE is set generates an SMI#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SMI# is initiated by the Chipset (ICH)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processor transitions to System Management Mode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0948" y="2895600"/>
            <a:ext cx="1847850" cy="1861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Privileged Application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0284" y="2123674"/>
            <a:ext cx="2054316" cy="2674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60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3485279"/>
            <a:ext cx="2743200" cy="92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BIOS_CNTL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3489851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BLE = 1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9400" y="3949741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BIOSWE = 1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19600" y="1501939"/>
            <a:ext cx="1799807" cy="1243470"/>
          </a:xfrm>
          <a:prstGeom prst="round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SMM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562644"/>
            <a:ext cx="3429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6553200" y="609600"/>
            <a:ext cx="2133600" cy="1146048"/>
          </a:xfrm>
          <a:prstGeom prst="cloudCallout">
            <a:avLst>
              <a:gd name="adj1" fmla="val -62178"/>
              <a:gd name="adj2" fmla="val 74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No </a:t>
            </a:r>
            <a:r>
              <a:rPr lang="en-US" dirty="0" err="1" smtClean="0">
                <a:solidFill>
                  <a:prstClr val="white"/>
                </a:solidFill>
                <a:latin typeface="Calibri"/>
              </a:rPr>
              <a:t>no</a:t>
            </a:r>
            <a:r>
              <a:rPr lang="en-US" dirty="0" smtClean="0">
                <a:solidFill>
                  <a:prstClr val="white"/>
                </a:solidFill>
                <a:latin typeface="Calibri"/>
              </a:rPr>
              <a:t> no, this will never do…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53200" y="3978022"/>
            <a:ext cx="15240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ight Arrow 19"/>
          <p:cNvSpPr/>
          <p:nvPr/>
        </p:nvSpPr>
        <p:spPr>
          <a:xfrm rot="2134510">
            <a:off x="5419669" y="3138264"/>
            <a:ext cx="2448667" cy="45578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SMI Handler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524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routine in the SMI handler explicitly checks to see if BIOS_CNTL.BIOSWE is set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0948" y="2895600"/>
            <a:ext cx="1847850" cy="1861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Privileged Application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284" y="2123674"/>
            <a:ext cx="2054316" cy="2674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437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3485279"/>
            <a:ext cx="2743200" cy="92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BIOS_CNTL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3489851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BLE = 1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9400" y="3949741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BIOSWE = 0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19600" y="1501939"/>
            <a:ext cx="1799807" cy="1243470"/>
          </a:xfrm>
          <a:prstGeom prst="round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SMM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562644"/>
            <a:ext cx="3429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6553200" y="609600"/>
            <a:ext cx="2133600" cy="1146048"/>
          </a:xfrm>
          <a:prstGeom prst="cloudCallout">
            <a:avLst>
              <a:gd name="adj1" fmla="val -62178"/>
              <a:gd name="adj2" fmla="val 74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Much better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ight Arrow 6"/>
          <p:cNvSpPr/>
          <p:nvPr/>
        </p:nvSpPr>
        <p:spPr>
          <a:xfrm rot="2134510">
            <a:off x="5419669" y="3138264"/>
            <a:ext cx="2448667" cy="45578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Zeroes BIOSWE bit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SMI handler flips this bit back to 0, disabling writes to the serial flash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Since updates should be applied only by SMRAM, SMRAM knows that unless it flipped this bit, this bit shouldn’t be flipped.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0948" y="2895600"/>
            <a:ext cx="1847850" cy="1861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Privileged Application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284" y="2123674"/>
            <a:ext cx="2054316" cy="2674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847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Callout 14"/>
          <p:cNvSpPr/>
          <p:nvPr/>
        </p:nvSpPr>
        <p:spPr>
          <a:xfrm>
            <a:off x="6553200" y="609600"/>
            <a:ext cx="2133600" cy="1146048"/>
          </a:xfrm>
          <a:prstGeom prst="cloudCallout">
            <a:avLst>
              <a:gd name="adj1" fmla="val -62178"/>
              <a:gd name="adj2" fmla="val 74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Heh heh heh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19600" y="1501939"/>
            <a:ext cx="1799807" cy="1243470"/>
          </a:xfrm>
          <a:prstGeom prst="round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SMM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3485279"/>
            <a:ext cx="2743200" cy="92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BIOS_CNTL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3489851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BLE = 1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9400" y="3949741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BIOSWE = 0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562644"/>
            <a:ext cx="3429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val 18"/>
          <p:cNvSpPr/>
          <p:nvPr/>
        </p:nvSpPr>
        <p:spPr>
          <a:xfrm>
            <a:off x="6509274" y="3978022"/>
            <a:ext cx="1524000" cy="4572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2667001" y="1600200"/>
            <a:ext cx="1143000" cy="989761"/>
          </a:xfrm>
          <a:prstGeom prst="cloudCallout">
            <a:avLst>
              <a:gd name="adj1" fmla="val -62178"/>
              <a:gd name="adj2" fmla="val 74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Aw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226884" y="476923"/>
            <a:ext cx="2695993" cy="1854317"/>
          </a:xfrm>
          <a:prstGeom prst="round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 smtClea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91000" y="1295400"/>
            <a:ext cx="2028407" cy="17874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app’s perspective, it appears the BIOSWE bit was never even asserted.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course this only works if: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BLE is asserted/enabled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There is a SMI handler explicitly checking/resetting the BIOSWE bit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SMIs cannot be somehow suppressed (you already saw 1 way)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0948" y="2895600"/>
            <a:ext cx="1847850" cy="1861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Privileged Application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26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219200"/>
            <a:ext cx="3657600" cy="5410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Look at the BIOS_CNTL register in the LPC device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BIOS Lock Enable (BLE) bit 1 is not asserted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means any application privileged enough to either map the PCI Express configuration space or perform port I/O can assert BIOSWE to enable writes to the BIOS flash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21828"/>
            <a:ext cx="48101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vulnBIOS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example: BIOS_CNTL Testing </a:t>
            </a:r>
          </a:p>
        </p:txBody>
      </p:sp>
      <p:sp>
        <p:nvSpPr>
          <p:cNvPr id="8" name="Oval 7"/>
          <p:cNvSpPr/>
          <p:nvPr/>
        </p:nvSpPr>
        <p:spPr>
          <a:xfrm>
            <a:off x="3865180" y="5617780"/>
            <a:ext cx="381000" cy="304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3048000"/>
            <a:ext cx="3429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235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219200"/>
            <a:ext cx="48291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219200"/>
            <a:ext cx="3657600" cy="54102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don’t have to do this, but note that it is possible to set BIOS Lock Enable to 1 and not have an SMI handler routine running that checks and de-asserts BIOS Write Enable bit 0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We've seen this on multiple systems; where BLE was set, but asserting BIOSWE to 1 was not reset to 0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why bit 0 must be tested in order to really test write-protection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vulnBIOS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BIOS_CNTL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65180" y="5617780"/>
            <a:ext cx="381000" cy="304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733800"/>
            <a:ext cx="2752725" cy="11906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8" idx="2"/>
            <a:endCxn id="6148" idx="2"/>
          </p:cNvCxnSpPr>
          <p:nvPr/>
        </p:nvCxnSpPr>
        <p:spPr>
          <a:xfrm flipH="1" flipV="1">
            <a:off x="2814638" y="4924425"/>
            <a:ext cx="1050542" cy="84575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814637" y="4266051"/>
            <a:ext cx="381000" cy="304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68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16"/>
          <a:stretch/>
        </p:blipFill>
        <p:spPr bwMode="auto">
          <a:xfrm>
            <a:off x="238125" y="1219200"/>
            <a:ext cx="4867275" cy="186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219200"/>
            <a:ext cx="3657600" cy="54102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Now we’re going to setup BIOS_CNTL so that it protects the flash</a:t>
            </a:r>
          </a:p>
          <a:p>
            <a:r>
              <a:rPr lang="en-US" sz="2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This will only work on these lab machines with this modified BIOS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 inserted a custom SMI handler that resets the BIOSWE bit to 0 if it is asserted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We’re going to enable this by writing the word 0xb105 to port 0xB2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now see the BLE bit asserted in BIOS_CNTL (0x0A)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vulnBIOS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BIOS_CNTL Testing: Set BLE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65180" y="5617780"/>
            <a:ext cx="3810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20" b="55856"/>
          <a:stretch/>
        </p:blipFill>
        <p:spPr bwMode="auto">
          <a:xfrm>
            <a:off x="251265" y="2116522"/>
            <a:ext cx="4867275" cy="192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727840" y="3276600"/>
            <a:ext cx="685800" cy="23215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36331" y="3016470"/>
            <a:ext cx="1692165" cy="45719"/>
          </a:xfrm>
          <a:custGeom>
            <a:avLst/>
            <a:gdLst>
              <a:gd name="connsiteX0" fmla="*/ 0 w 3384331"/>
              <a:gd name="connsiteY0" fmla="*/ 0 h 84082"/>
              <a:gd name="connsiteX1" fmla="*/ 1240221 w 3384331"/>
              <a:gd name="connsiteY1" fmla="*/ 21020 h 84082"/>
              <a:gd name="connsiteX2" fmla="*/ 1429407 w 3384331"/>
              <a:gd name="connsiteY2" fmla="*/ 21020 h 84082"/>
              <a:gd name="connsiteX3" fmla="*/ 1681655 w 3384331"/>
              <a:gd name="connsiteY3" fmla="*/ 21020 h 84082"/>
              <a:gd name="connsiteX4" fmla="*/ 2228193 w 3384331"/>
              <a:gd name="connsiteY4" fmla="*/ 42041 h 84082"/>
              <a:gd name="connsiteX5" fmla="*/ 2438400 w 3384331"/>
              <a:gd name="connsiteY5" fmla="*/ 63062 h 84082"/>
              <a:gd name="connsiteX6" fmla="*/ 2501462 w 3384331"/>
              <a:gd name="connsiteY6" fmla="*/ 84082 h 84082"/>
              <a:gd name="connsiteX7" fmla="*/ 3384331 w 3384331"/>
              <a:gd name="connsiteY7" fmla="*/ 63062 h 8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4331" h="84082">
                <a:moveTo>
                  <a:pt x="0" y="0"/>
                </a:moveTo>
                <a:lnTo>
                  <a:pt x="1240221" y="21020"/>
                </a:lnTo>
                <a:cubicBezTo>
                  <a:pt x="1470798" y="28340"/>
                  <a:pt x="1157669" y="75368"/>
                  <a:pt x="1429407" y="21020"/>
                </a:cubicBezTo>
                <a:cubicBezTo>
                  <a:pt x="1677102" y="70560"/>
                  <a:pt x="1368774" y="21020"/>
                  <a:pt x="1681655" y="21020"/>
                </a:cubicBezTo>
                <a:cubicBezTo>
                  <a:pt x="1863969" y="21020"/>
                  <a:pt x="2046014" y="35034"/>
                  <a:pt x="2228193" y="42041"/>
                </a:cubicBezTo>
                <a:cubicBezTo>
                  <a:pt x="2298262" y="49048"/>
                  <a:pt x="2368800" y="52354"/>
                  <a:pt x="2438400" y="63062"/>
                </a:cubicBezTo>
                <a:cubicBezTo>
                  <a:pt x="2460300" y="66431"/>
                  <a:pt x="2479304" y="84082"/>
                  <a:pt x="2501462" y="84082"/>
                </a:cubicBezTo>
                <a:cubicBezTo>
                  <a:pt x="2795835" y="84082"/>
                  <a:pt x="3089958" y="63062"/>
                  <a:pt x="3384331" y="63062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83227" y="1676400"/>
            <a:ext cx="490538" cy="381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511975" y="2714300"/>
            <a:ext cx="341585" cy="45719"/>
          </a:xfrm>
          <a:custGeom>
            <a:avLst/>
            <a:gdLst>
              <a:gd name="connsiteX0" fmla="*/ 0 w 3384331"/>
              <a:gd name="connsiteY0" fmla="*/ 0 h 84082"/>
              <a:gd name="connsiteX1" fmla="*/ 1240221 w 3384331"/>
              <a:gd name="connsiteY1" fmla="*/ 21020 h 84082"/>
              <a:gd name="connsiteX2" fmla="*/ 1429407 w 3384331"/>
              <a:gd name="connsiteY2" fmla="*/ 21020 h 84082"/>
              <a:gd name="connsiteX3" fmla="*/ 1681655 w 3384331"/>
              <a:gd name="connsiteY3" fmla="*/ 21020 h 84082"/>
              <a:gd name="connsiteX4" fmla="*/ 2228193 w 3384331"/>
              <a:gd name="connsiteY4" fmla="*/ 42041 h 84082"/>
              <a:gd name="connsiteX5" fmla="*/ 2438400 w 3384331"/>
              <a:gd name="connsiteY5" fmla="*/ 63062 h 84082"/>
              <a:gd name="connsiteX6" fmla="*/ 2501462 w 3384331"/>
              <a:gd name="connsiteY6" fmla="*/ 84082 h 84082"/>
              <a:gd name="connsiteX7" fmla="*/ 3384331 w 3384331"/>
              <a:gd name="connsiteY7" fmla="*/ 63062 h 8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4331" h="84082">
                <a:moveTo>
                  <a:pt x="0" y="0"/>
                </a:moveTo>
                <a:lnTo>
                  <a:pt x="1240221" y="21020"/>
                </a:lnTo>
                <a:cubicBezTo>
                  <a:pt x="1470798" y="28340"/>
                  <a:pt x="1157669" y="75368"/>
                  <a:pt x="1429407" y="21020"/>
                </a:cubicBezTo>
                <a:cubicBezTo>
                  <a:pt x="1677102" y="70560"/>
                  <a:pt x="1368774" y="21020"/>
                  <a:pt x="1681655" y="21020"/>
                </a:cubicBezTo>
                <a:cubicBezTo>
                  <a:pt x="1863969" y="21020"/>
                  <a:pt x="2046014" y="35034"/>
                  <a:pt x="2228193" y="42041"/>
                </a:cubicBezTo>
                <a:cubicBezTo>
                  <a:pt x="2298262" y="49048"/>
                  <a:pt x="2368800" y="52354"/>
                  <a:pt x="2438400" y="63062"/>
                </a:cubicBezTo>
                <a:cubicBezTo>
                  <a:pt x="2460300" y="66431"/>
                  <a:pt x="2479304" y="84082"/>
                  <a:pt x="2501462" y="84082"/>
                </a:cubicBezTo>
                <a:cubicBezTo>
                  <a:pt x="2795835" y="84082"/>
                  <a:pt x="3089958" y="63062"/>
                  <a:pt x="3384331" y="63062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7" r="13547" b="8920"/>
          <a:stretch/>
        </p:blipFill>
        <p:spPr bwMode="auto">
          <a:xfrm>
            <a:off x="1413640" y="3508136"/>
            <a:ext cx="3875691" cy="310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>
          <a:xfrm>
            <a:off x="4697221" y="6138040"/>
            <a:ext cx="490538" cy="381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" name="Curved Connector 3"/>
          <p:cNvCxnSpPr>
            <a:stCxn id="9" idx="4"/>
            <a:endCxn id="15" idx="2"/>
          </p:cNvCxnSpPr>
          <p:nvPr/>
        </p:nvCxnSpPr>
        <p:spPr>
          <a:xfrm rot="16200000" flipH="1">
            <a:off x="1474088" y="3105406"/>
            <a:ext cx="2819785" cy="3626481"/>
          </a:xfrm>
          <a:prstGeom prst="curved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012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3" r="30156" b="-1"/>
          <a:stretch/>
        </p:blipFill>
        <p:spPr bwMode="auto">
          <a:xfrm>
            <a:off x="155030" y="1219200"/>
            <a:ext cx="4824250" cy="437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066800"/>
            <a:ext cx="3810000" cy="5562599"/>
          </a:xfrm>
          <a:noFill/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Now try to enable writes to the BIOS by asserting BIOSWE bit 0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Set BIOS_CNTL to 0x0B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notice that it resets to 0x0A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the SMI handler working as it should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the reset of BIOSWE to 0 occurs during SMM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Any tangible delay you see in resetting this value is due to the (configurable) “Refresh” button in RW-E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vulnBIOS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BIOS_CNTL Testing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33800" y="4724397"/>
            <a:ext cx="490538" cy="381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91" y="5929476"/>
            <a:ext cx="12668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88017"/>
            <a:ext cx="2752725" cy="1190625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9" idx="2"/>
            <a:endCxn id="7" idx="2"/>
          </p:cNvCxnSpPr>
          <p:nvPr/>
        </p:nvCxnSpPr>
        <p:spPr>
          <a:xfrm>
            <a:off x="2062163" y="3878642"/>
            <a:ext cx="1671637" cy="103625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10860" y="4793870"/>
            <a:ext cx="1963102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Bit 0 is de-asserted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79150" y="6069558"/>
            <a:ext cx="847156" cy="381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321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BIOSWE/BLE should be considered deprecated!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can defeat it on systems that are not using SMRRs</a:t>
            </a:r>
          </a:p>
          <a:p>
            <a:pPr lvl="1"/>
            <a:r>
              <a:rPr lang="en-US" dirty="0" smtClean="0"/>
              <a:t>"The Sicilian" – "</a:t>
            </a:r>
            <a:r>
              <a:rPr lang="en-US" dirty="0" smtClean="0">
                <a:hlinkClick r:id="rId2"/>
              </a:rPr>
              <a:t>Defeating Signed BIOS enforcement</a:t>
            </a:r>
            <a:r>
              <a:rPr lang="en-US" dirty="0" smtClean="0"/>
              <a:t>",  Kallenberg et al., </a:t>
            </a:r>
            <a:r>
              <a:rPr lang="en-US" dirty="0" err="1" smtClean="0"/>
              <a:t>EkoParty</a:t>
            </a:r>
            <a:r>
              <a:rPr lang="en-US" dirty="0" smtClean="0"/>
              <a:t> 2013</a:t>
            </a:r>
          </a:p>
          <a:p>
            <a:r>
              <a:rPr lang="en-US" dirty="0" smtClean="0"/>
              <a:t>We can defeat it on systems that don't set SMI_LOCK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Charizard</a:t>
            </a:r>
            <a:r>
              <a:rPr lang="en-US" dirty="0" smtClean="0"/>
              <a:t>" – "</a:t>
            </a:r>
            <a:r>
              <a:rPr lang="en-US" dirty="0" smtClean="0">
                <a:hlinkClick r:id="rId3"/>
              </a:rPr>
              <a:t>Setup for Failure: Defeating UEFI Secure Boot</a:t>
            </a:r>
            <a:r>
              <a:rPr lang="en-US" dirty="0" smtClean="0"/>
              <a:t>", Kallenberg et al., </a:t>
            </a:r>
            <a:r>
              <a:rPr lang="en-US" dirty="0" err="1" smtClean="0"/>
              <a:t>Syscan</a:t>
            </a:r>
            <a:r>
              <a:rPr lang="en-US" dirty="0" smtClean="0"/>
              <a:t> 2014</a:t>
            </a:r>
          </a:p>
          <a:p>
            <a:pPr lvl="1"/>
            <a:r>
              <a:rPr lang="en-US" dirty="0" smtClean="0"/>
              <a:t>But </a:t>
            </a:r>
            <a:r>
              <a:rPr lang="en-US" dirty="0" err="1" smtClean="0"/>
              <a:t>Charizard</a:t>
            </a:r>
            <a:r>
              <a:rPr lang="en-US" dirty="0" smtClean="0"/>
              <a:t> actually found by Sam Cornwell, it just got merged into Corey's talk in its first appearance. Will be spun off later.</a:t>
            </a:r>
          </a:p>
          <a:p>
            <a:r>
              <a:rPr lang="en-US" dirty="0" smtClean="0"/>
              <a:t>We can defeat it on systems TXT-enabled that suppress SMIs</a:t>
            </a:r>
          </a:p>
          <a:p>
            <a:pPr lvl="1"/>
            <a:r>
              <a:rPr lang="en-US" dirty="0" smtClean="0"/>
              <a:t>"Sandman" – "SENTER Sandman: Using Intel TXT to attack </a:t>
            </a:r>
            <a:r>
              <a:rPr lang="en-US" dirty="0" err="1" smtClean="0"/>
              <a:t>BIOSes</a:t>
            </a:r>
            <a:r>
              <a:rPr lang="en-US" dirty="0" smtClean="0"/>
              <a:t>", Kovah et al., </a:t>
            </a:r>
            <a:r>
              <a:rPr lang="en-US" dirty="0" err="1" smtClean="0"/>
              <a:t>Summercon</a:t>
            </a:r>
            <a:r>
              <a:rPr lang="en-US" dirty="0" smtClean="0"/>
              <a:t> 2014</a:t>
            </a:r>
          </a:p>
          <a:p>
            <a:r>
              <a:rPr lang="en-US" dirty="0" smtClean="0"/>
              <a:t>We have a new fundamental attack against it that will bypass BLE </a:t>
            </a:r>
            <a:r>
              <a:rPr lang="en-US" i="1" dirty="0" smtClean="0"/>
              <a:t>on all systems</a:t>
            </a:r>
            <a:r>
              <a:rPr lang="en-US" dirty="0" smtClean="0"/>
              <a:t>, once and for all. “Speed Racer” We’ll talk about these at the end, depending on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86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79513"/>
            <a:ext cx="4482842" cy="59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228600" y="1981200"/>
            <a:ext cx="4572000" cy="10668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0" y="1066800"/>
            <a:ext cx="39624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PCH chipsets, bit 5 of BIOS_CNTL has been defined: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the vendor the ability to ensure that BIOS region may ONLY be written to when all processors are in SMM and BIOSWE is enabled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Our lab system does not implement this bit because it is an MCH/ICH system, but check it out on your own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 we’ve seen, this register is important to lock down the BIOS to mitigate SMI suppression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Same here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Only 6 out of ~10k systems we’ve measured to date use it!!!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 of 3/31/2014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608"/>
            <a:ext cx="8229600" cy="86390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BIOS_CNTL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SMM_BWP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67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All materials are licensed under a Creative Commons 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Share Alike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 license.</a:t>
            </a:r>
            <a:endParaRPr lang="en-US" sz="36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486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http://creativecommons.org/licenses/by-sa/3.0/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0190B3-9E64-8946-ADD2-447C9EEAC016}" type="slidenum">
              <a:rPr lang="en-US" sz="1400">
                <a:solidFill>
                  <a:prstClr val="black"/>
                </a:solidFill>
              </a:rPr>
              <a:pPr/>
              <a:t>2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24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6427788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Attribution condition: You must indicate that derivative work</a:t>
            </a:r>
          </a:p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"Is derived from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John Butterworth &amp;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Xeno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Kovah’s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’Advanced Intel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x86: BIOS and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SMM’ class posted at http://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opensecuritytraining.info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IntroBIOS.html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”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73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743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BIOS Range Write-Protection is the second major line of defense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5 Protected Range registers (0-4) with independent R/W permissions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Setting these will prevent reads and/or writes until the system is reset.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84677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762000" y="2349500"/>
            <a:ext cx="8000999" cy="8928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Another Protection Mechanism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754" y="6334780"/>
            <a:ext cx="9160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* Information on FWH Sector Protection is hard to come by. It appears to be a security mechanic on the chip itself, since chips can be described as being divided into sectors.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858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57200"/>
            <a:ext cx="72390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05492" y="6444734"/>
            <a:ext cx="356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Example of a Protect Range Register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6084348" y="1083953"/>
            <a:ext cx="457200" cy="2704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708117"/>
            <a:ext cx="17541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So who protects 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the protector?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6629400" y="1031283"/>
            <a:ext cx="304800" cy="138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62800" y="1379272"/>
            <a:ext cx="1751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This guy that’s who!</a:t>
            </a:r>
          </a:p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We’ll get to that later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>
            <a:off x="5221996" y="1640882"/>
            <a:ext cx="1940804" cy="461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419600" y="1905000"/>
            <a:ext cx="83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931545"/>
            <a:ext cx="567813" cy="44005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056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rotected Range (PR) Registers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protections prescribed herein are enforced even upon the SMI handler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Enforced on register access, not direct access, however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Protected ranges are available to a SPI flash operating in either Non-Descriptor mode or Descriptor mode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ranges don’t have to mirror descriptor mode regions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Base addresses must be page-aligned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Lower 12 bits are 000h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Limit addresses end at one under a page aligned boundary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Lower 12 bits are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FFFh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Addresses are Flash Linear Addresses (FLAs)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Basically an offset from the base of the flash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 “offset” 0x260000 on the flash is Flash Linear Address 0x260000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996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05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 Sample: 03FF02A2h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Base 2A2000h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12913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set a PR from a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Flash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Linear Address Limit: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((page-aligned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</a:t>
            </a:r>
            <a:r>
              <a:rPr 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&amp; FFF000)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&gt;&gt; 12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|= 2A2 = 0000002A2h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write-protect this range: PR0 | = 80000000h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read-protect this range: PR0 |=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00008000h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396335"/>
            <a:ext cx="9143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*We’re picking a funny base because the offset at the real BIOS base is normally all 0xFF’s so it’s harder to illustrate the point. </a:t>
            </a:r>
          </a:p>
          <a:p>
            <a:pPr defTabSz="914400"/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This example will show us a visible boundary whereas the real BIOS base address would not.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89420"/>
              </p:ext>
            </p:extLst>
          </p:nvPr>
        </p:nvGraphicFramePr>
        <p:xfrm>
          <a:off x="1366245" y="3513104"/>
          <a:ext cx="6411510" cy="8299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19573"/>
                <a:gridCol w="219573"/>
                <a:gridCol w="219573"/>
                <a:gridCol w="219573"/>
                <a:gridCol w="219573"/>
                <a:gridCol w="219573"/>
                <a:gridCol w="219573"/>
                <a:gridCol w="219573"/>
                <a:gridCol w="219573"/>
                <a:gridCol w="219573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24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23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16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</a:tr>
              <a:tr h="4489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87834" y="2975239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400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LA</a:t>
            </a:r>
            <a:r>
              <a:rPr lang="en-US" sz="2400" baseline="-25000" dirty="0" err="1" smtClean="0">
                <a:solidFill>
                  <a:prstClr val="black"/>
                </a:solidFill>
                <a:latin typeface="Calibri"/>
              </a:rPr>
              <a:t>base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= 2A2000h 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366245" y="2228465"/>
            <a:ext cx="4379387" cy="12846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45768"/>
              </p:ext>
            </p:extLst>
          </p:nvPr>
        </p:nvGraphicFramePr>
        <p:xfrm>
          <a:off x="152394" y="1398511"/>
          <a:ext cx="8763004" cy="82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29639"/>
                <a:gridCol w="229639"/>
                <a:gridCol w="229639"/>
                <a:gridCol w="229639"/>
                <a:gridCol w="229639"/>
                <a:gridCol w="229639"/>
                <a:gridCol w="229639"/>
                <a:gridCol w="229639"/>
                <a:gridCol w="229639"/>
                <a:gridCol w="229639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16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</a:tr>
              <a:tr h="4489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WP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P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67400" y="922965"/>
            <a:ext cx="2903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Protected Range Base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391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05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03FF02A2h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Limit 3FFFFFh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set a PR from a Flash Linear Address Limit: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= (page-aligned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</a:t>
            </a:r>
            <a:r>
              <a:rPr 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&lt;&lt; 16 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= 3FF000 &lt;&lt; 4 = 03FF02A2h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write-protect this: PR | = 80000000h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 read-protect this: PR |= 00008000h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26475"/>
              </p:ext>
            </p:extLst>
          </p:nvPr>
        </p:nvGraphicFramePr>
        <p:xfrm>
          <a:off x="1366245" y="3509336"/>
          <a:ext cx="6411510" cy="8299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81052"/>
                <a:gridCol w="219573"/>
                <a:gridCol w="219573"/>
                <a:gridCol w="219573"/>
                <a:gridCol w="219573"/>
                <a:gridCol w="219573"/>
                <a:gridCol w="219573"/>
                <a:gridCol w="219573"/>
                <a:gridCol w="219573"/>
                <a:gridCol w="219573"/>
                <a:gridCol w="219573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24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23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16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15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12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</a:tr>
              <a:tr h="4489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88636" y="2963225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400" dirty="0" err="1">
                <a:solidFill>
                  <a:prstClr val="black"/>
                </a:solidFill>
                <a:latin typeface="Calibri"/>
              </a:rPr>
              <a:t>F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LA</a:t>
            </a:r>
            <a:r>
              <a:rPr lang="en-US" sz="2400" baseline="-25000" dirty="0" err="1" smtClean="0">
                <a:solidFill>
                  <a:prstClr val="black"/>
                </a:solidFill>
                <a:latin typeface="Calibri"/>
              </a:rPr>
              <a:t>limit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3FFFFFh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085012" y="2353282"/>
            <a:ext cx="281233" cy="1156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3110"/>
              </p:ext>
            </p:extLst>
          </p:nvPr>
        </p:nvGraphicFramePr>
        <p:xfrm>
          <a:off x="152394" y="1523328"/>
          <a:ext cx="8763004" cy="82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93937"/>
                <a:gridCol w="229639"/>
                <a:gridCol w="229639"/>
                <a:gridCol w="229639"/>
                <a:gridCol w="229639"/>
                <a:gridCol w="229639"/>
                <a:gridCol w="229639"/>
                <a:gridCol w="229639"/>
                <a:gridCol w="229639"/>
                <a:gridCol w="229639"/>
                <a:gridCol w="229639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28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26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16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</a:tr>
              <a:tr h="4489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WP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P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1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7638" marR="77638" marT="38819" marB="38819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71600" y="1033994"/>
            <a:ext cx="2934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Protected Range Limit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97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vulnBIOS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Example: Protected Range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5146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On our lab E6400, the BIOS region occupies the range 260000 – 3FFFFFh on the physical chip</a:t>
            </a:r>
          </a:p>
          <a:p>
            <a:pPr marL="342900" lvl="1" indent="-342900"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260000h and 3FFFFFh are Flash Linear Addresses (FLAs)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CPU/BIOS (including us using RW-E) always has Read/Write access the BIOS region on flash</a:t>
            </a:r>
          </a:p>
          <a:p>
            <a:pPr marL="342900" lvl="1" indent="-342900"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 the flash master permission settings</a:t>
            </a:r>
          </a:p>
          <a:p>
            <a:pPr marL="0">
              <a:spcBef>
                <a:spcPts val="0"/>
              </a:spcBef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79" y="1447800"/>
            <a:ext cx="285191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5400000">
            <a:off x="2153842" y="2145635"/>
            <a:ext cx="1207169" cy="1640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7245" y="2895420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BIOS Region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27299" y="2370038"/>
            <a:ext cx="261528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18780" y="2185372"/>
            <a:ext cx="3067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Calibri"/>
              </a:rPr>
              <a:t>260000h (start of BIOS region)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921651" y="3601270"/>
            <a:ext cx="261528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3132" y="3416604"/>
            <a:ext cx="21307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Calibri"/>
              </a:rPr>
              <a:t>3FFFFFh (BIOS limit)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114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vulnBIOS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Example: Protected Range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667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previous slides set up a protected range from 2A2000h to 3FFFFFh</a:t>
            </a:r>
          </a:p>
          <a:p>
            <a:pPr marL="0"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 = </a:t>
            </a:r>
            <a:r>
              <a:rPr lang="en-US" sz="2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03FF02A2h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(has not yet been read/write protected)</a:t>
            </a:r>
          </a:p>
          <a:p>
            <a:pPr marL="0"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On our lab machines, this covers a portion of our BIOS region</a:t>
            </a:r>
          </a:p>
          <a:p>
            <a:pPr marL="0">
              <a:spcBef>
                <a:spcPts val="0"/>
              </a:spcBef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79" y="1447800"/>
            <a:ext cx="285191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5400000">
            <a:off x="2153842" y="2145635"/>
            <a:ext cx="1207169" cy="1640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7245" y="2895420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BIOS Region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37274" y="2743200"/>
            <a:ext cx="2615281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8755" y="2558534"/>
            <a:ext cx="3494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Calibri"/>
              </a:rPr>
              <a:t>2A2000h (start of protected range)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27299" y="2370038"/>
            <a:ext cx="261528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18780" y="2185372"/>
            <a:ext cx="3067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Calibri"/>
              </a:rPr>
              <a:t>260000h (start of BIOS region)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921651" y="3601270"/>
            <a:ext cx="261528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3132" y="3416604"/>
            <a:ext cx="21307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Calibri"/>
              </a:rPr>
              <a:t>3FFFFFh (BIOS limit)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707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vulnBIOS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Example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Protected Range Registers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667000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Let’s first verify we can read this by viewing the BIOS dump from Copernicus</a:t>
            </a:r>
          </a:p>
          <a:p>
            <a:pPr marL="0"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 = 03FF02A2h (has not yet been read/write protected)</a:t>
            </a:r>
          </a:p>
          <a:p>
            <a:pPr marL="0"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On our lab machines, this covers a portion of our BIOS region</a:t>
            </a:r>
          </a:p>
          <a:p>
            <a:pPr marL="0">
              <a:spcBef>
                <a:spcPts val="0"/>
              </a:spcBef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779" y="1447800"/>
            <a:ext cx="285191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5400000">
            <a:off x="2153842" y="2145635"/>
            <a:ext cx="1207169" cy="16403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2348284" y="2352174"/>
            <a:ext cx="825929" cy="16403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7245" y="2895420"/>
            <a:ext cx="13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BIOS Region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37274" y="2743200"/>
            <a:ext cx="2615281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8755" y="2558534"/>
            <a:ext cx="3494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Calibri"/>
              </a:rPr>
              <a:t>2A2000h (start of protected range)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927299" y="2370038"/>
            <a:ext cx="261528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18780" y="2185372"/>
            <a:ext cx="3067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Calibri"/>
              </a:rPr>
              <a:t>260000h (start of BIOS region)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921651" y="3601270"/>
            <a:ext cx="261528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13132" y="3416604"/>
            <a:ext cx="43925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Calibri"/>
              </a:rPr>
              <a:t>3FFFFFh (BIOS limit, end of protected range)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806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98" b="-1"/>
          <a:stretch/>
        </p:blipFill>
        <p:spPr bwMode="auto">
          <a:xfrm>
            <a:off x="646393" y="3355467"/>
            <a:ext cx="4751200" cy="121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vulnBIOS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example: Protected Range Registers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534400" cy="2057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First let’s establish that we have permission to read the BIOS region 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Run Copernicus and open the .bin file with your favorite hex editor (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HxD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is a good one for Windows)</a:t>
            </a:r>
          </a:p>
          <a:p>
            <a:pPr marL="0"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Observe binary range 2A2000-3FFFFFh </a:t>
            </a:r>
          </a:p>
          <a:p>
            <a:pPr marL="0"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Looks like BIOS to me!</a:t>
            </a:r>
          </a:p>
          <a:p>
            <a:pPr marL="0">
              <a:spcBef>
                <a:spcPts val="0"/>
              </a:spcBef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>
              <a:spcBef>
                <a:spcPts val="0"/>
              </a:spcBef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1" b="33916"/>
          <a:stretch/>
        </p:blipFill>
        <p:spPr bwMode="auto">
          <a:xfrm>
            <a:off x="622329" y="986279"/>
            <a:ext cx="4775264" cy="185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481597" y="2286580"/>
            <a:ext cx="5105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63197" y="2101914"/>
            <a:ext cx="19986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Calibri"/>
              </a:rPr>
              <a:t>2A2000h (PR Start)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05661" y="4317996"/>
            <a:ext cx="51054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87261" y="4133330"/>
            <a:ext cx="29995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Calibri"/>
              </a:rPr>
              <a:t>3FFFFFh (PR End (BIOS Limit))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4997" y="2740930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>
                <a:solidFill>
                  <a:prstClr val="black"/>
                </a:solidFill>
                <a:latin typeface="Calibri"/>
              </a:rPr>
              <a:t>.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9961" y="2740930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>
                <a:solidFill>
                  <a:prstClr val="black"/>
                </a:solidFill>
                <a:latin typeface="Calibri"/>
              </a:rPr>
              <a:t>.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7253" y="2742886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>
                <a:solidFill>
                  <a:prstClr val="black"/>
                </a:solidFill>
                <a:latin typeface="Calibri"/>
              </a:rPr>
              <a:t>.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77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vulnBIOS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example: Protected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Range Registers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447800"/>
            <a:ext cx="3581400" cy="52578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Write-protect a range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| = 80000000h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Read-protect a range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|=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00008000h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this example let’s disable reads to this range: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Set PR0 (at SPIBAR + 74h) to 03FF</a:t>
            </a:r>
            <a:r>
              <a:rPr lang="en-US" sz="2400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8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2A2h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>
              <a:spcBef>
                <a:spcPts val="0"/>
              </a:spcBef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>
              <a:spcBef>
                <a:spcPts val="0"/>
              </a:spcBef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>
              <a:spcBef>
                <a:spcPts val="0"/>
              </a:spcBef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>
              <a:spcBef>
                <a:spcPts val="0"/>
              </a:spcBef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3" r="30317"/>
          <a:stretch/>
        </p:blipFill>
        <p:spPr bwMode="auto">
          <a:xfrm>
            <a:off x="228600" y="1676400"/>
            <a:ext cx="4892842" cy="436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>
          <a:xfrm>
            <a:off x="2314453" y="4114800"/>
            <a:ext cx="809747" cy="2704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5116830"/>
            <a:ext cx="1066800" cy="826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286000"/>
            <a:ext cx="491613" cy="381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25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stop someone from writing to your BIOS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AKA “</a:t>
            </a:r>
            <a:r>
              <a:rPr lang="en-US" dirty="0"/>
              <a:t>How to stop </a:t>
            </a:r>
            <a:r>
              <a:rPr lang="en-US" dirty="0" smtClean="0"/>
              <a:t>an attacker from </a:t>
            </a:r>
            <a:r>
              <a:rPr lang="en-US" dirty="0"/>
              <a:t>writing to your </a:t>
            </a:r>
            <a:r>
              <a:rPr lang="en-US" dirty="0" smtClean="0"/>
              <a:t>BIOS”</a:t>
            </a:r>
          </a:p>
          <a:p>
            <a:pPr lvl="1"/>
            <a:r>
              <a:rPr lang="en-US" dirty="0" smtClean="0"/>
              <a:t>AKA “What the BIOS vendors are typically configuring wrong when they’re supposed to be stopping attackers from writing to your BIOS”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49"/>
          <a:stretch/>
        </p:blipFill>
        <p:spPr bwMode="auto">
          <a:xfrm>
            <a:off x="646395" y="971682"/>
            <a:ext cx="4751200" cy="187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4" y="3389217"/>
            <a:ext cx="4751200" cy="126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vulnBIOS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example: Protected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Range Registers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534400" cy="2057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Now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re-run Copernicus and view the BIOS binary file in a hex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editor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As you can see the Protected Range registers override the Flash Master permissions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This is the BIOS region to which the CPU/BIOS Master otherwise “always” has permission to read and write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>
              <a:spcBef>
                <a:spcPts val="0"/>
              </a:spcBef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>
              <a:spcBef>
                <a:spcPts val="0"/>
              </a:spcBef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>
              <a:spcBef>
                <a:spcPts val="0"/>
              </a:spcBef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81597" y="2286580"/>
            <a:ext cx="5105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63197" y="2101914"/>
            <a:ext cx="19986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Calibri"/>
              </a:rPr>
              <a:t>2A2000h (PR Start)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05661" y="4414252"/>
            <a:ext cx="51054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87261" y="4229586"/>
            <a:ext cx="29995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Calibri"/>
              </a:rPr>
              <a:t>3FFFFFh (PR End (BIOS Limit))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4997" y="2740930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>
                <a:solidFill>
                  <a:prstClr val="black"/>
                </a:solidFill>
                <a:latin typeface="Calibri"/>
              </a:rPr>
              <a:t>.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9961" y="2740930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>
                <a:solidFill>
                  <a:prstClr val="black"/>
                </a:solidFill>
                <a:latin typeface="Calibri"/>
              </a:rPr>
              <a:t>.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27253" y="2742886"/>
            <a:ext cx="226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defTabSz="914400"/>
            <a:r>
              <a:rPr lang="en-US" sz="1200" b="1" dirty="0">
                <a:solidFill>
                  <a:prstClr val="black"/>
                </a:solidFill>
                <a:latin typeface="Calibri"/>
              </a:rPr>
              <a:t>.</a:t>
            </a:r>
            <a:endParaRPr lang="en-US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5661" y="2286580"/>
            <a:ext cx="5081336" cy="21276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1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 Summary: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1706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Implementing Protected Ranges is an important strategy for locking down a system BIOS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Without PR’s, any bypass of SMM’s global write-protection means an attacker is automatically able to modify the BIOS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Protected Range register enforcement: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Overrides the Flash Master permissions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Prevents Reads/Writes directly from the flash,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even when the processor is running in SMM</a:t>
            </a:r>
          </a:p>
          <a:p>
            <a:pPr lvl="2">
              <a:spcBef>
                <a:spcPts val="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 did not demonstrate this, but it is true</a:t>
            </a:r>
          </a:p>
          <a:p>
            <a:pPr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Because of this, BIOS updates (or updates to protected ranges) must be performed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Protected Ranges are configured by the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BIOS</a:t>
            </a:r>
          </a:p>
          <a:p>
            <a:pPr>
              <a:spcBef>
                <a:spcPts val="0"/>
              </a:spcBef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Only the vendor can reliably configure PR’s since new UEFI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BIOSes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had a region of naturally changing content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554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FLOCKDN Register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were been able to easily modify (and re-modify) registers in the SPI configuration registers that are designed to protect the system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example, we can configure and modify the protected range registers to suit the needs of a lab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But if we can change them, so can any other app capable of mapping SPIBAR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Intel provides the FLOCKDN register to solve this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40" y="3668067"/>
            <a:ext cx="567813" cy="440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45270" y="3694737"/>
            <a:ext cx="533400" cy="4133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165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FLOCKDN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FLOCKDN, when asserted, prevents certain configuration registers/bits in the SPI BAR from being changed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Once asserted, FLOCKDN cannot be reset to 0 until a reset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 can it? :)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Snorlax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Darth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Venamis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 Day 5!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hardware-sequencing is available only in descriptor mode, the FLOCKDN bit still provides register lock-down protection when the flash is operating in non-descriptor mode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Called SPI or Flash Configuration Lock-Down bit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447800"/>
            <a:ext cx="67246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183398" y="2667000"/>
            <a:ext cx="7046201" cy="11429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879600"/>
            <a:ext cx="533400" cy="355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601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Flash Regions Access Permissions Register (FRAP)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bits 31:24 (BMWAG) and bits 23:16 (BMRAG)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Range (PR) registers 0 to 4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entire register is locked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Sequencing Flash Control Register (SSFC)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bits 18:16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Configure SPI Cycle Frequency (20 MHz, 33 MHz, or 50 MHz [PCH only])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Prefix Opcode Configuration Register (PREOP)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entire register is locked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Opcode Type Configuration Registers (OPTYPE)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Entire register is locked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Opcode Menu Configuration Register (OPMENU)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Entire register is locked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FLOCKDN Affected Registers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(see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manual, but at the time of original class generation…)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356230" y="949569"/>
            <a:ext cx="457200" cy="8440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576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SPI Lockdown Summary 1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Locking down the SPI Flash is a little more complicated than locking down SMM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the most part, only the vendor can do this, but you can verify and try to implement some yourself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that BIOS_CNTL.BLE is set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Oh wait…we’re going to talk about something in a sec that completely bypasses BLE :)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it’s not set, you can assert it yourself but that doesn’t mean there is SMI handler code present that will de-assert bit 0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that SMM is protecting the BIOS from writes by asserting bit 0 and ensuring that it is reset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supported, ensure that BIOS_CNTL.SMM_BWP is asserted so that the BIOS can only be written to when the processor is in SMM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set this yourself. The only drawback being that you may not be able to update the BIOS, depending on how the vendor implemented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16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SPI Lockdown Summary 2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that Protected Range registers are being used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could also set these yourself but it will be a trial and error exercise since you won’t know what parts of the BIOS flash will be used to store variables (UEFI definitely and some Legacy)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 FLOCKDN to ensure the above registers can’t be changed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above changes you could play with won’t permanently hurt your system if they lock it up – they will all reset back to their original values on startup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Verify that the Flash Master permissions are set and that the Flash Descriptor region cannot itself be written to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You have no control over this unless it is writeable, in which case the most you should do is make the FD un-writeable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Messing with this one could brick your system “permanently”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97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SPI Summary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Locking down the SPI flash memory is the first line of defense against an attacker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is complicated and hard for vendors to get right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gets a little more complex in UEFI where the SPI flash is specifically used as a file system for storing system variables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Can’t just set a single PR to write-protect the whole BIOS region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BIOS boots from the flash and is responsible for configuring all of the settings we have been discussing so far in the class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Letting an attacker modify the BIOS means game over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not easy, but it’s not that hard either for an attacker to modify your BIOS flash</a:t>
            </a:r>
            <a:endParaRPr lang="en-US" sz="2400" dirty="0"/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018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SPI Summary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the settings in this section apply to both x86 and x64 architecture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the settings in this section apply to both legacy BIOS and UEFI BIOS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the settings in this section apply to systems running legacy MCH/ICH chipsets and the new PCH chipsets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Except where otherwise noted (SMM_BWP)</a:t>
            </a:r>
            <a:endParaRPr lang="en-US" sz="2400" dirty="0"/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36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429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With no Flash Descriptor present, the only mechanisms to lock the flash are: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BIOS Range Write Protection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Flash Write Protection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reference to FWH Sector Protection yields no results in any datasheets. I am assuming it is related to the R/W control shown in the sample FWH register map at the beginning of the BIOS Flash section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4677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Flash Protection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225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971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Covering this first because I believe it to be your first line of defense to protect your BIOS flash from writes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Applies to the </a:t>
            </a:r>
            <a:r>
              <a:rPr lang="en-U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flash chip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(Global Flash Protection)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SMM the ability to determine whether or not a request to unlock the BIOS flash for writing will be permitted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protection is provided by the chipset (not on the flash itself)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84677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371599" y="2971800"/>
            <a:ext cx="7324725" cy="76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Flash Protection Mechanism #1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276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57275"/>
            <a:ext cx="4869553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6200" y="5095875"/>
            <a:ext cx="5105400" cy="16859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181600" y="1371600"/>
            <a:ext cx="3505200" cy="5257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 MCH/ICH systems, bits 7:5 of the BIOS_CNTL are reserved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 this system BIOS_CNTL is located in the LPC device (D31:F0, offset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These protections would also apply to the Firmware Hub (FWH) if the BIOS were located there.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607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Global BIOS Write Protection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70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CH/PCH Chipset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SMM-derived Write Protection: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BIOS_CNTL.BIOSWE (bit 0) enables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access to the flash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Always R/W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BIOS_CNTL.BLE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(bit 1) provides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opportunity for the OEM to implement an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SMI 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protect the BIOSWE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790700"/>
            <a:ext cx="73056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you should think of 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786351"/>
            <a:ext cx="1799132" cy="1047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053" y="4652482"/>
            <a:ext cx="1799132" cy="1047965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ICH or PCH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053" y="2786351"/>
            <a:ext cx="1799132" cy="1047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RAM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532291" y="4652482"/>
            <a:ext cx="1799132" cy="1047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Chip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2256332" y="3310334"/>
            <a:ext cx="132472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5380185" y="5176465"/>
            <a:ext cx="115210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83983" y="4771319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5" idx="0"/>
          </p:cNvCxnSpPr>
          <p:nvPr/>
        </p:nvCxnSpPr>
        <p:spPr>
          <a:xfrm>
            <a:off x="4480619" y="3834316"/>
            <a:ext cx="0" cy="818166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753168" y="3205537"/>
            <a:ext cx="1454902" cy="5346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SMRAM</a:t>
            </a:r>
          </a:p>
          <a:p>
            <a:pPr algn="ctr"/>
            <a:r>
              <a:rPr lang="en-US" sz="1200" dirty="0" smtClean="0"/>
              <a:t>(SMI Handler)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57200" y="4771319"/>
            <a:ext cx="2538913" cy="739739"/>
          </a:xfrm>
          <a:prstGeom prst="wedgeRoundRectCallout">
            <a:avLst>
              <a:gd name="adj1" fmla="val 75321"/>
              <a:gd name="adj2" fmla="val -41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sort of provide BIOS access control!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5792511" y="3185333"/>
            <a:ext cx="1235408" cy="648984"/>
          </a:xfrm>
          <a:prstGeom prst="wedgeRoundRectCallout">
            <a:avLst>
              <a:gd name="adj1" fmla="val -87387"/>
              <a:gd name="adj2" fmla="val 603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help!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9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590800" y="3611609"/>
            <a:ext cx="2397264" cy="731791"/>
          </a:xfrm>
          <a:prstGeom prst="rightArrow">
            <a:avLst/>
          </a:prstGeom>
          <a:solidFill>
            <a:srgbClr val="C0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b="1" dirty="0">
                <a:solidFill>
                  <a:prstClr val="black"/>
                </a:solidFill>
                <a:latin typeface="Calibri"/>
              </a:rPr>
              <a:t>BIOS_CNTL.BIOSWE = </a:t>
            </a:r>
            <a:r>
              <a:rPr lang="en-US" sz="1600" b="1" dirty="0" smtClean="0">
                <a:solidFill>
                  <a:prstClr val="black"/>
                </a:solidFill>
                <a:latin typeface="Calibri"/>
              </a:rPr>
              <a:t>1</a:t>
            </a:r>
            <a:endParaRPr lang="en-US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0" y="3485279"/>
            <a:ext cx="2743200" cy="92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BIOS_CNTL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3489851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BLE = 1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9400" y="3949741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BIOSWE = 0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0948" y="2895600"/>
            <a:ext cx="1847850" cy="18610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Privileged Application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562644"/>
            <a:ext cx="3429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524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Privileged app wants to write to the SPI flash, sets BIOS_CNTL.BIOSWE to 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only reason privileges are needed is to execute the in/out instructions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419600" y="1501939"/>
            <a:ext cx="1799807" cy="1243470"/>
          </a:xfrm>
          <a:prstGeom prst="roundRect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SMM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0" y="1295400"/>
            <a:ext cx="2667000" cy="178748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66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96</TotalTime>
  <Words>3278</Words>
  <Application>Microsoft Macintosh PowerPoint</Application>
  <PresentationFormat>On-screen Show (4:3)</PresentationFormat>
  <Paragraphs>609</Paragraphs>
  <Slides>38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1_Office Theme</vt:lpstr>
      <vt:lpstr>Advanced x86: BIOS and System Management Mode Internals SPI Flash Protection Mechanisms</vt:lpstr>
      <vt:lpstr>All materials are licensed under a Creative Commons “Share Alike” license.</vt:lpstr>
      <vt:lpstr>How to stop someone from writing to your BIOS</vt:lpstr>
      <vt:lpstr>Flash Protection</vt:lpstr>
      <vt:lpstr>Flash Protection Mechanism #1</vt:lpstr>
      <vt:lpstr>Global BIOS Write Protection</vt:lpstr>
      <vt:lpstr>ICH/PCH Chipset  SMM-derived Write Protection:</vt:lpstr>
      <vt:lpstr>How you should think of BLE</vt:lpstr>
      <vt:lpstr>How it works</vt:lpstr>
      <vt:lpstr>How it works</vt:lpstr>
      <vt:lpstr>How it works</vt:lpstr>
      <vt:lpstr>How it works</vt:lpstr>
      <vt:lpstr>How it works</vt:lpstr>
      <vt:lpstr>vulnBIOS example: BIOS_CNTL Testing </vt:lpstr>
      <vt:lpstr>vulnBIOS example: BIOS_CNTL Testing</vt:lpstr>
      <vt:lpstr>vulnBIOS example:  BIOS_CNTL Testing: Set BLE</vt:lpstr>
      <vt:lpstr>vulnBIOS example:  BIOS_CNTL Testing</vt:lpstr>
      <vt:lpstr>BIOSWE/BLE should be considered deprecated!</vt:lpstr>
      <vt:lpstr>BIOS_CNTL: SMM_BWP</vt:lpstr>
      <vt:lpstr>Another Protection Mechanism</vt:lpstr>
      <vt:lpstr>PowerPoint Presentation</vt:lpstr>
      <vt:lpstr>Protected Range (PR) Registers</vt:lpstr>
      <vt:lpstr>PR Sample: 03FF02A2h Base 2A2000h</vt:lpstr>
      <vt:lpstr>PR Example: 03FF02A2h Limit 3FFFFFh</vt:lpstr>
      <vt:lpstr>vulnBIOS Example: Protected Range Registers</vt:lpstr>
      <vt:lpstr>vulnBIOS Example: Protected Range Registers</vt:lpstr>
      <vt:lpstr>vulnBIOS Example: Protected Range Registers</vt:lpstr>
      <vt:lpstr>vulnBIOS example: Protected Range Registers</vt:lpstr>
      <vt:lpstr>vulnBIOS example: Protected Range Registers</vt:lpstr>
      <vt:lpstr>vulnBIOS example: Protected Range Registers</vt:lpstr>
      <vt:lpstr>PR Summary:</vt:lpstr>
      <vt:lpstr>FLOCKDN Register</vt:lpstr>
      <vt:lpstr>FLOCKDN</vt:lpstr>
      <vt:lpstr>FLOCKDN Affected Registers (see your manual, but at the time of original class generation…)</vt:lpstr>
      <vt:lpstr>SPI Lockdown Summary 1</vt:lpstr>
      <vt:lpstr>SPI Lockdown Summary 2</vt:lpstr>
      <vt:lpstr>SPI Summary</vt:lpstr>
      <vt:lpstr>SPI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x86: BIOS and System Management Mode Internals SPI Flash Protection Mechanisms</dc:title>
  <dc:creator>a</dc:creator>
  <cp:lastModifiedBy>a</cp:lastModifiedBy>
  <cp:revision>25</cp:revision>
  <dcterms:created xsi:type="dcterms:W3CDTF">2015-01-31T02:25:29Z</dcterms:created>
  <dcterms:modified xsi:type="dcterms:W3CDTF">2015-10-15T01:14:57Z</dcterms:modified>
</cp:coreProperties>
</file>