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handoutMasterIdLst>
    <p:handoutMasterId r:id="rId59"/>
  </p:handoutMasterIdLst>
  <p:sldIdLst>
    <p:sldId id="389" r:id="rId3"/>
    <p:sldId id="425" r:id="rId4"/>
    <p:sldId id="392" r:id="rId5"/>
    <p:sldId id="393" r:id="rId6"/>
    <p:sldId id="394" r:id="rId7"/>
    <p:sldId id="395" r:id="rId8"/>
    <p:sldId id="396" r:id="rId9"/>
    <p:sldId id="259" r:id="rId10"/>
    <p:sldId id="264" r:id="rId11"/>
    <p:sldId id="265" r:id="rId12"/>
    <p:sldId id="39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98" r:id="rId28"/>
    <p:sldId id="281" r:id="rId29"/>
    <p:sldId id="282" r:id="rId30"/>
    <p:sldId id="283"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23" r:id="rId45"/>
    <p:sldId id="424" r:id="rId46"/>
    <p:sldId id="412" r:id="rId47"/>
    <p:sldId id="413" r:id="rId48"/>
    <p:sldId id="414" r:id="rId49"/>
    <p:sldId id="415" r:id="rId50"/>
    <p:sldId id="416" r:id="rId51"/>
    <p:sldId id="417" r:id="rId52"/>
    <p:sldId id="418" r:id="rId53"/>
    <p:sldId id="419" r:id="rId54"/>
    <p:sldId id="420" r:id="rId55"/>
    <p:sldId id="421" r:id="rId56"/>
    <p:sldId id="42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56C033-9300-714E-8800-DE71909F61AE}" type="datetimeFigureOut">
              <a:rPr lang="en-US" smtClean="0"/>
              <a:t>10/14/15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5D9B84-42BF-C644-A9D5-0AB36DE63977}" type="slidenum">
              <a:rPr lang="en-US" smtClean="0"/>
              <a:t>‹#›</a:t>
            </a:fld>
            <a:endParaRPr lang="en-US"/>
          </a:p>
        </p:txBody>
      </p:sp>
    </p:spTree>
    <p:extLst>
      <p:ext uri="{BB962C8B-B14F-4D97-AF65-F5344CB8AC3E}">
        <p14:creationId xmlns:p14="http://schemas.microsoft.com/office/powerpoint/2010/main" val="8686533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3F3D8-F198-41EF-A582-ED889326FE26}"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D1B0E-27B1-439B-8E3C-43EC2B513802}" type="slidenum">
              <a:rPr lang="en-US" smtClean="0"/>
              <a:t>‹#›</a:t>
            </a:fld>
            <a:endParaRPr lang="en-US"/>
          </a:p>
        </p:txBody>
      </p:sp>
    </p:spTree>
    <p:extLst>
      <p:ext uri="{BB962C8B-B14F-4D97-AF65-F5344CB8AC3E}">
        <p14:creationId xmlns:p14="http://schemas.microsoft.com/office/powerpoint/2010/main" val="6799633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14</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15</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16</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17</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18</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19</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BSP = Boot Strap Processor</a:t>
            </a:r>
          </a:p>
        </p:txBody>
      </p:sp>
      <p:sp>
        <p:nvSpPr>
          <p:cNvPr id="4" name="Slide Number Placeholder 3"/>
          <p:cNvSpPr>
            <a:spLocks noGrp="1"/>
          </p:cNvSpPr>
          <p:nvPr>
            <p:ph type="sldNum" sz="quarter" idx="10"/>
          </p:nvPr>
        </p:nvSpPr>
        <p:spPr/>
        <p:txBody>
          <a:bodyPr/>
          <a:lstStyle/>
          <a:p>
            <a:fld id="{E093EACD-B269-498B-91EF-507CD6163ECB}" type="slidenum">
              <a:rPr lang="en-US" smtClean="0"/>
              <a:t>20</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Oddly</a:t>
            </a:r>
            <a:r>
              <a:rPr lang="en-US" baseline="0" dirty="0" smtClean="0"/>
              <a:t> enough I never observed the Dell legacy BIOS initialize CAR.</a:t>
            </a:r>
          </a:p>
        </p:txBody>
      </p:sp>
      <p:sp>
        <p:nvSpPr>
          <p:cNvPr id="4" name="Slide Number Placeholder 3"/>
          <p:cNvSpPr>
            <a:spLocks noGrp="1"/>
          </p:cNvSpPr>
          <p:nvPr>
            <p:ph type="sldNum" sz="quarter" idx="10"/>
          </p:nvPr>
        </p:nvSpPr>
        <p:spPr/>
        <p:txBody>
          <a:bodyPr/>
          <a:lstStyle/>
          <a:p>
            <a:fld id="{E093EACD-B269-498B-91EF-507CD6163ECB}" type="slidenum">
              <a:rPr lang="en-US" smtClean="0"/>
              <a:t>21</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27</a:t>
            </a:fld>
            <a:endParaRPr lang="en-US"/>
          </a:p>
        </p:txBody>
      </p:sp>
    </p:spTree>
    <p:extLst>
      <p:ext uri="{BB962C8B-B14F-4D97-AF65-F5344CB8AC3E}">
        <p14:creationId xmlns:p14="http://schemas.microsoft.com/office/powerpoint/2010/main" val="994027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32</a:t>
            </a:fld>
            <a:endParaRPr lang="en-US"/>
          </a:p>
        </p:txBody>
      </p:sp>
    </p:spTree>
    <p:extLst>
      <p:ext uri="{BB962C8B-B14F-4D97-AF65-F5344CB8AC3E}">
        <p14:creationId xmlns:p14="http://schemas.microsoft.com/office/powerpoint/2010/main" val="99402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runtime services table was found lingering about in memory on some HPs, even when they booted a non-UEFI system…</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37</a:t>
            </a:fld>
            <a:endParaRPr lang="en-US"/>
          </a:p>
        </p:txBody>
      </p:sp>
    </p:spTree>
    <p:extLst>
      <p:ext uri="{BB962C8B-B14F-4D97-AF65-F5344CB8AC3E}">
        <p14:creationId xmlns:p14="http://schemas.microsoft.com/office/powerpoint/2010/main" val="288090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http://th04.deviantart.net/fs70/300W/</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/2011/115/6/8/cd_review_acdc_hwth_by_stumander1989-d3eum5v.jpg</a:t>
            </a:r>
          </a:p>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www.aadityatiwari.com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wp</a:t>
            </a:r>
            <a:r>
              <a:rPr lang="en-US" sz="1200" kern="1200" dirty="0" smtClean="0">
                <a:solidFill>
                  <a:schemeClr val="tx1"/>
                </a:solidFill>
                <a:latin typeface="+mn-lt"/>
                <a:ea typeface="+mn-ea"/>
                <a:cs typeface="+mn-cs"/>
              </a:rPr>
              <a:t>-content/uploads/2013/07/</a:t>
            </a:r>
            <a:r>
              <a:rPr lang="en-US" sz="1200" kern="1200" dirty="0" err="1" smtClean="0">
                <a:solidFill>
                  <a:schemeClr val="tx1"/>
                </a:solidFill>
                <a:latin typeface="+mn-lt"/>
                <a:ea typeface="+mn-ea"/>
                <a:cs typeface="+mn-cs"/>
              </a:rPr>
              <a:t>Led_Zeppelin_Post</a:t>
            </a:r>
            <a:r>
              <a:rPr lang="en-US" sz="1200" kern="1200" dirty="0" smtClean="0">
                <a:solidFill>
                  <a:schemeClr val="tx1"/>
                </a:solidFill>
                <a:latin typeface="+mn-lt"/>
                <a:ea typeface="+mn-ea"/>
                <a:cs typeface="+mn-cs"/>
              </a:rPr>
              <a:t>/1.jpg?w=190&amp;h=190&amp;zc=1&amp;s=0&amp;a=</a:t>
            </a:r>
            <a:r>
              <a:rPr lang="en-US" sz="1200" kern="1200" dirty="0" err="1" smtClean="0">
                <a:solidFill>
                  <a:schemeClr val="tx1"/>
                </a:solidFill>
                <a:latin typeface="+mn-lt"/>
                <a:ea typeface="+mn-ea"/>
                <a:cs typeface="+mn-cs"/>
              </a:rPr>
              <a:t>t&amp;q</a:t>
            </a:r>
            <a:r>
              <a:rPr lang="en-US" sz="1200" kern="1200" dirty="0" smtClean="0">
                <a:solidFill>
                  <a:schemeClr val="tx1"/>
                </a:solidFill>
                <a:latin typeface="+mn-lt"/>
                <a:ea typeface="+mn-ea"/>
                <a:cs typeface="+mn-cs"/>
              </a:rPr>
              <a:t>=89http://</a:t>
            </a:r>
            <a:r>
              <a:rPr lang="en-US" sz="1200" kern="1200" dirty="0" err="1" smtClean="0">
                <a:solidFill>
                  <a:schemeClr val="tx1"/>
                </a:solidFill>
                <a:latin typeface="+mn-lt"/>
                <a:ea typeface="+mn-ea"/>
                <a:cs typeface="+mn-cs"/>
              </a:rPr>
              <a:t>www.aadityatiwari.com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wp</a:t>
            </a:r>
            <a:r>
              <a:rPr lang="en-US" sz="1200" kern="1200" dirty="0" smtClean="0">
                <a:solidFill>
                  <a:schemeClr val="tx1"/>
                </a:solidFill>
                <a:latin typeface="+mn-lt"/>
                <a:ea typeface="+mn-ea"/>
                <a:cs typeface="+mn-cs"/>
              </a:rPr>
              <a:t>-content/uploads/2013/07/</a:t>
            </a:r>
            <a:r>
              <a:rPr lang="en-US" sz="1200" kern="1200" dirty="0" err="1" smtClean="0">
                <a:solidFill>
                  <a:schemeClr val="tx1"/>
                </a:solidFill>
                <a:latin typeface="+mn-lt"/>
                <a:ea typeface="+mn-ea"/>
                <a:cs typeface="+mn-cs"/>
              </a:rPr>
              <a:t>Led_Zeppelin_Post</a:t>
            </a:r>
            <a:r>
              <a:rPr lang="en-US" sz="1200" kern="1200" dirty="0" smtClean="0">
                <a:solidFill>
                  <a:schemeClr val="tx1"/>
                </a:solidFill>
                <a:latin typeface="+mn-lt"/>
                <a:ea typeface="+mn-ea"/>
                <a:cs typeface="+mn-cs"/>
              </a:rPr>
              <a:t>/1.jpg?w=190&amp;h=190&amp;zc=1&amp;s=0&amp;a=</a:t>
            </a:r>
            <a:r>
              <a:rPr lang="en-US" sz="1200" kern="1200" dirty="0" err="1" smtClean="0">
                <a:solidFill>
                  <a:schemeClr val="tx1"/>
                </a:solidFill>
                <a:latin typeface="+mn-lt"/>
                <a:ea typeface="+mn-ea"/>
                <a:cs typeface="+mn-cs"/>
              </a:rPr>
              <a:t>t&amp;q</a:t>
            </a:r>
            <a:r>
              <a:rPr lang="en-US" sz="1200" kern="1200" dirty="0" smtClean="0">
                <a:solidFill>
                  <a:schemeClr val="tx1"/>
                </a:solidFill>
                <a:latin typeface="+mn-lt"/>
                <a:ea typeface="+mn-ea"/>
                <a:cs typeface="+mn-cs"/>
              </a:rPr>
              <a:t>=89</a:t>
            </a:r>
          </a:p>
        </p:txBody>
      </p:sp>
      <p:sp>
        <p:nvSpPr>
          <p:cNvPr id="4" name="Slide Number Placeholder 3"/>
          <p:cNvSpPr>
            <a:spLocks noGrp="1"/>
          </p:cNvSpPr>
          <p:nvPr>
            <p:ph type="sldNum" sz="quarter" idx="10"/>
          </p:nvPr>
        </p:nvSpPr>
        <p:spPr/>
        <p:txBody>
          <a:bodyPr/>
          <a:lstStyle/>
          <a:p>
            <a:fld id="{423D1B0E-27B1-439B-8E3C-43EC2B513802}" type="slidenum">
              <a:rPr lang="en-US" smtClean="0"/>
              <a:t>38</a:t>
            </a:fld>
            <a:endParaRPr lang="en-US"/>
          </a:p>
        </p:txBody>
      </p:sp>
    </p:spTree>
    <p:extLst>
      <p:ext uri="{BB962C8B-B14F-4D97-AF65-F5344CB8AC3E}">
        <p14:creationId xmlns:p14="http://schemas.microsoft.com/office/powerpoint/2010/main" val="260884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pixabay.com</a:t>
            </a:r>
            <a:r>
              <a:rPr lang="en-US" dirty="0" smtClean="0"/>
              <a:t>/p-153405/?</a:t>
            </a:r>
            <a:r>
              <a:rPr lang="en-US" dirty="0" err="1" smtClean="0"/>
              <a:t>no_redirect</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39</a:t>
            </a:fld>
            <a:endParaRPr lang="en-US"/>
          </a:p>
        </p:txBody>
      </p:sp>
    </p:spTree>
    <p:extLst>
      <p:ext uri="{BB962C8B-B14F-4D97-AF65-F5344CB8AC3E}">
        <p14:creationId xmlns:p14="http://schemas.microsoft.com/office/powerpoint/2010/main" val="219128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openclipart.org</a:t>
            </a:r>
            <a:r>
              <a:rPr lang="en-US" dirty="0" smtClean="0"/>
              <a:t>/detail/12538/game-baddie:-angel-by-</a:t>
            </a:r>
            <a:r>
              <a:rPr lang="en-US" dirty="0" err="1" smtClean="0"/>
              <a:t>nicubunu</a:t>
            </a:r>
            <a:endParaRPr lang="en-US" dirty="0" smtClean="0"/>
          </a:p>
          <a:p>
            <a:r>
              <a:rPr lang="en-US" dirty="0" smtClean="0"/>
              <a:t>https://</a:t>
            </a:r>
            <a:r>
              <a:rPr lang="en-US" dirty="0" err="1" smtClean="0"/>
              <a:t>openclipart.org</a:t>
            </a:r>
            <a:r>
              <a:rPr lang="en-US" dirty="0" smtClean="0"/>
              <a:t>/detail/195461/angel-by-sixsixfive-195461</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41</a:t>
            </a:fld>
            <a:endParaRPr lang="en-US"/>
          </a:p>
        </p:txBody>
      </p:sp>
    </p:spTree>
    <p:extLst>
      <p:ext uri="{BB962C8B-B14F-4D97-AF65-F5344CB8AC3E}">
        <p14:creationId xmlns:p14="http://schemas.microsoft.com/office/powerpoint/2010/main" val="1783193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PK may be </a:t>
            </a:r>
            <a:r>
              <a:rPr lang="en-US" sz="1200" b="0" i="0" kern="1200" dirty="0" smtClean="0">
                <a:solidFill>
                  <a:schemeClr val="tx1"/>
                </a:solidFill>
                <a:effectLst/>
                <a:latin typeface="+mn-lt"/>
                <a:ea typeface="+mn-ea"/>
                <a:cs typeface="+mn-cs"/>
              </a:rPr>
              <a:t>updated by an authentication descriptor signed with the platform key</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45</a:t>
            </a:fld>
            <a:endParaRPr lang="en-US"/>
          </a:p>
        </p:txBody>
      </p:sp>
    </p:spTree>
    <p:extLst>
      <p:ext uri="{BB962C8B-B14F-4D97-AF65-F5344CB8AC3E}">
        <p14:creationId xmlns:p14="http://schemas.microsoft.com/office/powerpoint/2010/main" val="3162619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PK may be </a:t>
            </a:r>
            <a:r>
              <a:rPr lang="en-US" sz="1200" b="0" i="0" kern="1200" dirty="0" smtClean="0">
                <a:solidFill>
                  <a:schemeClr val="tx1"/>
                </a:solidFill>
                <a:effectLst/>
                <a:latin typeface="+mn-lt"/>
                <a:ea typeface="+mn-ea"/>
                <a:cs typeface="+mn-cs"/>
              </a:rPr>
              <a:t>updated by an authentication descriptor signed with the platform key</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46</a:t>
            </a:fld>
            <a:endParaRPr lang="en-US"/>
          </a:p>
        </p:txBody>
      </p:sp>
    </p:spTree>
    <p:extLst>
      <p:ext uri="{BB962C8B-B14F-4D97-AF65-F5344CB8AC3E}">
        <p14:creationId xmlns:p14="http://schemas.microsoft.com/office/powerpoint/2010/main" val="3162619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pixabay.com</a:t>
            </a:r>
            <a:r>
              <a:rPr lang="en-US" dirty="0" smtClean="0"/>
              <a:t>/en/costume-demon-devil-board-female-15839/</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48</a:t>
            </a:fld>
            <a:endParaRPr lang="en-US"/>
          </a:p>
        </p:txBody>
      </p:sp>
    </p:spTree>
    <p:extLst>
      <p:ext uri="{BB962C8B-B14F-4D97-AF65-F5344CB8AC3E}">
        <p14:creationId xmlns:p14="http://schemas.microsoft.com/office/powerpoint/2010/main" val="3300818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pixabay.com</a:t>
            </a:r>
            <a:r>
              <a:rPr lang="en-US" dirty="0" smtClean="0"/>
              <a:t>/p-24996/?</a:t>
            </a:r>
            <a:r>
              <a:rPr lang="en-US" dirty="0" err="1" smtClean="0"/>
              <a:t>no_redirect</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50</a:t>
            </a:fld>
            <a:endParaRPr lang="en-US"/>
          </a:p>
        </p:txBody>
      </p:sp>
    </p:spTree>
    <p:extLst>
      <p:ext uri="{BB962C8B-B14F-4D97-AF65-F5344CB8AC3E}">
        <p14:creationId xmlns:p14="http://schemas.microsoft.com/office/powerpoint/2010/main" val="3395460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www.zenzoneforum.com</a:t>
            </a:r>
            <a:r>
              <a:rPr lang="en-US" dirty="0" smtClean="0"/>
              <a:t>/</a:t>
            </a:r>
            <a:r>
              <a:rPr lang="en-US" dirty="0" err="1" smtClean="0"/>
              <a:t>attachment.php?attachmentid</a:t>
            </a:r>
            <a:r>
              <a:rPr lang="en-US" dirty="0" smtClean="0"/>
              <a:t>=16863&amp;d=1341138411</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51</a:t>
            </a:fld>
            <a:endParaRPr lang="en-US"/>
          </a:p>
        </p:txBody>
      </p:sp>
    </p:spTree>
    <p:extLst>
      <p:ext uri="{BB962C8B-B14F-4D97-AF65-F5344CB8AC3E}">
        <p14:creationId xmlns:p14="http://schemas.microsoft.com/office/powerpoint/2010/main" val="163907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http://jm08191998.deviantart.com/art/I-m-an-Angel-329596617</a:t>
            </a:r>
          </a:p>
          <a:p>
            <a:r>
              <a:rPr lang="en-US" dirty="0" smtClean="0"/>
              <a:t>https://</a:t>
            </a:r>
            <a:r>
              <a:rPr lang="en-US" dirty="0" err="1" smtClean="0"/>
              <a:t>www.flickr.com</a:t>
            </a:r>
            <a:r>
              <a:rPr lang="en-US" dirty="0" smtClean="0"/>
              <a:t>/photos/</a:t>
            </a:r>
            <a:r>
              <a:rPr lang="en-US" dirty="0" err="1" smtClean="0"/>
              <a:t>slingo</a:t>
            </a:r>
            <a:r>
              <a:rPr lang="en-US" dirty="0" smtClean="0"/>
              <a:t>/2401350426/</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52</a:t>
            </a:fld>
            <a:endParaRPr lang="en-US"/>
          </a:p>
        </p:txBody>
      </p:sp>
    </p:spTree>
    <p:extLst>
      <p:ext uri="{BB962C8B-B14F-4D97-AF65-F5344CB8AC3E}">
        <p14:creationId xmlns:p14="http://schemas.microsoft.com/office/powerpoint/2010/main" val="95850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a:defRPr/>
            </a:pP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10048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pixabay.com</a:t>
            </a:r>
            <a:r>
              <a:rPr lang="en-US" dirty="0" smtClean="0"/>
              <a:t>/p-153600/?</a:t>
            </a:r>
            <a:r>
              <a:rPr lang="en-US" dirty="0" err="1" smtClean="0"/>
              <a:t>no_redirect</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54</a:t>
            </a:fld>
            <a:endParaRPr lang="en-US"/>
          </a:p>
        </p:txBody>
      </p:sp>
    </p:spTree>
    <p:extLst>
      <p:ext uri="{BB962C8B-B14F-4D97-AF65-F5344CB8AC3E}">
        <p14:creationId xmlns:p14="http://schemas.microsoft.com/office/powerpoint/2010/main" val="63744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www.flickr.com</a:t>
            </a:r>
            <a:r>
              <a:rPr lang="en-US" dirty="0" smtClean="0"/>
              <a:t>/photos/</a:t>
            </a:r>
            <a:r>
              <a:rPr lang="en-US" dirty="0" err="1" smtClean="0"/>
              <a:t>zeusandhera</a:t>
            </a:r>
            <a:r>
              <a:rPr lang="en-US" dirty="0" smtClean="0"/>
              <a:t>/2786778672/?</a:t>
            </a:r>
            <a:r>
              <a:rPr lang="en-US" dirty="0" err="1" smtClean="0"/>
              <a:t>rb</a:t>
            </a:r>
            <a:r>
              <a:rPr lang="en-US" dirty="0" smtClean="0"/>
              <a:t>=1</a:t>
            </a:r>
            <a:endParaRPr lang="en-US" dirty="0"/>
          </a:p>
        </p:txBody>
      </p:sp>
      <p:sp>
        <p:nvSpPr>
          <p:cNvPr id="4" name="Slide Number Placeholder 3"/>
          <p:cNvSpPr>
            <a:spLocks noGrp="1"/>
          </p:cNvSpPr>
          <p:nvPr>
            <p:ph type="sldNum" sz="quarter" idx="10"/>
          </p:nvPr>
        </p:nvSpPr>
        <p:spPr/>
        <p:txBody>
          <a:bodyPr/>
          <a:lstStyle/>
          <a:p>
            <a:fld id="{423D1B0E-27B1-439B-8E3C-43EC2B513802}" type="slidenum">
              <a:rPr lang="en-US" smtClean="0"/>
              <a:t>4</a:t>
            </a:fld>
            <a:endParaRPr lang="en-US"/>
          </a:p>
        </p:txBody>
      </p:sp>
    </p:spTree>
    <p:extLst>
      <p:ext uri="{BB962C8B-B14F-4D97-AF65-F5344CB8AC3E}">
        <p14:creationId xmlns:p14="http://schemas.microsoft.com/office/powerpoint/2010/main" val="284636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commons.wikimedia.org</a:t>
            </a:r>
            <a:r>
              <a:rPr lang="en-US" dirty="0" smtClean="0"/>
              <a:t>/wiki/</a:t>
            </a:r>
            <a:r>
              <a:rPr lang="en-US" dirty="0" err="1" smtClean="0"/>
              <a:t>File:Devil_cartoon_charactor.gif</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6</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very similar to legacy</a:t>
            </a:r>
            <a:r>
              <a:rPr lang="en-US" baseline="0" dirty="0" smtClean="0"/>
              <a:t> BIOS at this point</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10</a:t>
            </a:fld>
            <a:endParaRPr lang="en-US"/>
          </a:p>
        </p:txBody>
      </p:sp>
    </p:spTree>
    <p:extLst>
      <p:ext uri="{BB962C8B-B14F-4D97-AF65-F5344CB8AC3E}">
        <p14:creationId xmlns:p14="http://schemas.microsoft.com/office/powerpoint/2010/main" val="137485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very similar to legacy</a:t>
            </a:r>
            <a:r>
              <a:rPr lang="en-US" baseline="0" dirty="0" smtClean="0"/>
              <a:t> BIOS at this point</a:t>
            </a:r>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11</a:t>
            </a:fld>
            <a:endParaRPr lang="en-US"/>
          </a:p>
        </p:txBody>
      </p:sp>
    </p:spTree>
    <p:extLst>
      <p:ext uri="{BB962C8B-B14F-4D97-AF65-F5344CB8AC3E}">
        <p14:creationId xmlns:p14="http://schemas.microsoft.com/office/powerpoint/2010/main" val="137485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093EACD-B269-498B-91EF-507CD6163ECB}" type="slidenum">
              <a:rPr lang="en-US" smtClean="0"/>
              <a:t>12</a:t>
            </a:fld>
            <a:endParaRPr lang="en-US"/>
          </a:p>
        </p:txBody>
      </p:sp>
    </p:spTree>
    <p:extLst>
      <p:ext uri="{BB962C8B-B14F-4D97-AF65-F5344CB8AC3E}">
        <p14:creationId xmlns:p14="http://schemas.microsoft.com/office/powerpoint/2010/main" val="363943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Oddly</a:t>
            </a:r>
            <a:r>
              <a:rPr lang="en-US" baseline="0" dirty="0" smtClean="0"/>
              <a:t> enough I never observed the Dell legacy BIOS initialize CAR.</a:t>
            </a:r>
          </a:p>
        </p:txBody>
      </p:sp>
      <p:sp>
        <p:nvSpPr>
          <p:cNvPr id="4" name="Slide Number Placeholder 3"/>
          <p:cNvSpPr>
            <a:spLocks noGrp="1"/>
          </p:cNvSpPr>
          <p:nvPr>
            <p:ph type="sldNum" sz="quarter" idx="10"/>
          </p:nvPr>
        </p:nvSpPr>
        <p:spPr/>
        <p:txBody>
          <a:bodyPr/>
          <a:lstStyle/>
          <a:p>
            <a:fld id="{E093EACD-B269-498B-91EF-507CD6163ECB}" type="slidenum">
              <a:rPr lang="en-US" smtClean="0"/>
              <a:t>13</a:t>
            </a:fld>
            <a:endParaRPr lang="en-US"/>
          </a:p>
        </p:txBody>
      </p:sp>
    </p:spTree>
    <p:extLst>
      <p:ext uri="{BB962C8B-B14F-4D97-AF65-F5344CB8AC3E}">
        <p14:creationId xmlns:p14="http://schemas.microsoft.com/office/powerpoint/2010/main" val="363943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AAE8FF-A2EC-F249-88A8-0164A10613DC}"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AA4C7-FC7A-B946-A101-62F9F3E2434E}"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92E82-037A-2443-9A6E-7FBCC177CD28}"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1165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537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2236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20656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035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3207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7013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65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0EFE6-78CF-9445-A9CE-9C3E7EC9853D}"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33730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52309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46F8A-2DF2-414F-8D77-581E711E71EA}"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2EA5C-1B04-6E4D-BDE9-72F90AAECEFA}"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070C1-6D03-694C-80EA-0681C5173217}" type="datetime1">
              <a:rPr lang="en-US" smtClean="0"/>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DEED5-7D4D-3F4F-81F4-4C1E5A2C05B0}" type="datetime1">
              <a:rPr lang="en-US" smtClean="0"/>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A62F1-294B-C346-8A90-BBD425DC2173}" type="datetime1">
              <a:rPr lang="en-US" smtClean="0"/>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15889-F1E2-AC49-8DBB-F319E877510F}"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BF843-94E4-8948-93DB-A62468F778B9}"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BCC89-7FB5-C94A-A50B-048CBD517A35}" type="datetime1">
              <a:rPr lang="en-US" smtClean="0"/>
              <a:t>10/14/15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23EEC-FF47-FF45-8D80-A565D4A1073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59107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acpi.info/DOWNLOADS/ACPIspec50.pdf"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coreboot.org/images/6/6c/LBCar.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inertiawar.com/microcod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chromium.googlesource.com/chromiumos/third_party/coreboot/+/master/src/soc/intel/baytrail/romstage/cache_as_ram.inc"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pi.info/DOWNLOADS/ACPIspec50.pdf" TargetMode="Externa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uefi.org/specifications" TargetMode="Externa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hyperlink" Target="http://www.amazon.com/gp/product/1934053295/ref=as_li_tl?ie=UTF8&amp;camp=1789&amp;creative=390957&amp;creativeASIN=1934053295&amp;linkCode=as2&amp;tag=opensecuinfo-20&amp;linkId=NEP57TWBWSIE5FM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Unified Extensible Firmware Interface (UEFI)</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13181123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81677" y="76200"/>
            <a:ext cx="8229600" cy="944562"/>
          </a:xfrm>
        </p:spPr>
        <p:txBody>
          <a:bodyPr>
            <a:normAutofit/>
          </a:bodyPr>
          <a:lstStyle/>
          <a:p>
            <a:r>
              <a:rPr lang="en-US" sz="3600" dirty="0" smtClean="0">
                <a:latin typeface="Arial" panose="020B0604020202020204" pitchFamily="34" charset="0"/>
                <a:cs typeface="Arial" panose="020B0604020202020204" pitchFamily="34" charset="0"/>
              </a:rPr>
              <a:t>SEC (Security) Phase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0365" y="4267200"/>
            <a:ext cx="8229600" cy="2286000"/>
          </a:xfrm>
        </p:spPr>
        <p:txBody>
          <a:bodyPr>
            <a:normAutofit/>
          </a:bodyPr>
          <a:lstStyle/>
          <a:p>
            <a:r>
              <a:rPr lang="en-US" sz="1800" dirty="0" smtClean="0">
                <a:latin typeface="Arial" panose="020B0604020202020204" pitchFamily="34" charset="0"/>
                <a:cs typeface="Arial" panose="020B0604020202020204" pitchFamily="34" charset="0"/>
              </a:rPr>
              <a:t>The SEC phase is the first phase in the PI architecture</a:t>
            </a:r>
          </a:p>
          <a:p>
            <a:r>
              <a:rPr lang="en-US" sz="1800" dirty="0" smtClean="0">
                <a:latin typeface="Arial" panose="020B0604020202020204" pitchFamily="34" charset="0"/>
                <a:cs typeface="Arial" panose="020B0604020202020204" pitchFamily="34" charset="0"/>
              </a:rPr>
              <a:t>Contains the first code that is executed by the CPU</a:t>
            </a:r>
          </a:p>
          <a:p>
            <a:r>
              <a:rPr lang="en-US" sz="1800" dirty="0">
                <a:latin typeface="Arial" panose="020B0604020202020204" pitchFamily="34" charset="0"/>
                <a:cs typeface="Arial" panose="020B0604020202020204" pitchFamily="34" charset="0"/>
              </a:rPr>
              <a:t>Environment is basically that of legacy:</a:t>
            </a:r>
          </a:p>
          <a:p>
            <a:pPr lvl="1"/>
            <a:r>
              <a:rPr lang="en-US" sz="1600" dirty="0" smtClean="0">
                <a:latin typeface="Arial" panose="020B0604020202020204" pitchFamily="34" charset="0"/>
                <a:cs typeface="Arial" panose="020B0604020202020204" pitchFamily="34" charset="0"/>
              </a:rPr>
              <a:t>Small/minimal code typically </a:t>
            </a:r>
            <a:r>
              <a:rPr lang="en-US" sz="1600" dirty="0">
                <a:latin typeface="Arial" panose="020B0604020202020204" pitchFamily="34" charset="0"/>
                <a:cs typeface="Arial" panose="020B0604020202020204" pitchFamily="34" charset="0"/>
              </a:rPr>
              <a:t>hand-coded assembly </a:t>
            </a:r>
            <a:r>
              <a:rPr lang="en-US" sz="1600" dirty="0" smtClean="0">
                <a:latin typeface="Arial" panose="020B0604020202020204" pitchFamily="34" charset="0"/>
                <a:cs typeface="Arial" panose="020B0604020202020204" pitchFamily="34" charset="0"/>
              </a:rPr>
              <a:t>so architecturally dependent and not portable</a:t>
            </a:r>
            <a:endParaRPr lang="en-US" sz="1600" dirty="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Executes directly from flash</a:t>
            </a:r>
          </a:p>
          <a:p>
            <a:pPr lvl="1"/>
            <a:r>
              <a:rPr lang="en-US" sz="1600" dirty="0" smtClean="0">
                <a:latin typeface="Arial" panose="020B0604020202020204" pitchFamily="34" charset="0"/>
                <a:cs typeface="Arial" panose="020B0604020202020204" pitchFamily="34" charset="0"/>
              </a:rPr>
              <a:t>Will be uncompressed code</a:t>
            </a:r>
          </a:p>
        </p:txBody>
      </p:sp>
      <p:sp>
        <p:nvSpPr>
          <p:cNvPr id="5" name="Rectangle 4"/>
          <p:cNvSpPr/>
          <p:nvPr/>
        </p:nvSpPr>
        <p:spPr>
          <a:xfrm>
            <a:off x="2067448" y="1126141"/>
            <a:ext cx="4915435"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6550223"/>
            <a:ext cx="4119269" cy="307777"/>
          </a:xfrm>
          <a:prstGeom prst="rect">
            <a:avLst/>
          </a:prstGeom>
          <a:noFill/>
        </p:spPr>
        <p:txBody>
          <a:bodyPr wrap="none" rtlCol="0">
            <a:spAutoFit/>
          </a:bodyPr>
          <a:lstStyle/>
          <a:p>
            <a:r>
              <a:rPr lang="en-US" sz="1400" dirty="0" smtClean="0"/>
              <a:t>Platform Initialization Spec Vol. 1, Version 1.3, Sec. 13</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215872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81677" y="76200"/>
            <a:ext cx="8229600" cy="944562"/>
          </a:xfrm>
        </p:spPr>
        <p:txBody>
          <a:bodyPr>
            <a:normAutofit fontScale="90000"/>
          </a:bodyPr>
          <a:lstStyle/>
          <a:p>
            <a:r>
              <a:rPr lang="en-US" sz="3600" dirty="0" smtClean="0">
                <a:latin typeface="Arial" panose="020B0604020202020204" pitchFamily="34" charset="0"/>
                <a:cs typeface="Arial" panose="020B0604020202020204" pitchFamily="34" charset="0"/>
              </a:rPr>
              <a:t>SEC (Security) Phase: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Architecture vs. Implementation</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0365" y="4267200"/>
            <a:ext cx="8229600" cy="2286000"/>
          </a:xfrm>
        </p:spPr>
        <p:txBody>
          <a:bodyPr>
            <a:normAutofit/>
          </a:bodyPr>
          <a:lstStyle/>
          <a:p>
            <a:r>
              <a:rPr lang="en-US" sz="1800" dirty="0" smtClean="0">
                <a:latin typeface="Arial" panose="020B0604020202020204" pitchFamily="34" charset="0"/>
                <a:cs typeface="Arial" panose="020B0604020202020204" pitchFamily="34" charset="0"/>
              </a:rPr>
              <a:t>This picture is </a:t>
            </a:r>
            <a:r>
              <a:rPr lang="en-US" sz="1800" i="1" dirty="0" smtClean="0">
                <a:latin typeface="Arial" panose="020B0604020202020204" pitchFamily="34" charset="0"/>
                <a:cs typeface="Arial" panose="020B0604020202020204" pitchFamily="34" charset="0"/>
              </a:rPr>
              <a:t>architecturally</a:t>
            </a:r>
            <a:r>
              <a:rPr lang="en-US" sz="1800" dirty="0" smtClean="0">
                <a:latin typeface="Arial" panose="020B0604020202020204" pitchFamily="34" charset="0"/>
                <a:cs typeface="Arial" panose="020B0604020202020204" pitchFamily="34" charset="0"/>
              </a:rPr>
              <a:t> correct. The SEC phase </a:t>
            </a:r>
            <a:r>
              <a:rPr lang="en-US" sz="1800" i="1" dirty="0" smtClean="0">
                <a:latin typeface="Arial" panose="020B0604020202020204" pitchFamily="34" charset="0"/>
                <a:cs typeface="Arial" panose="020B0604020202020204" pitchFamily="34" charset="0"/>
              </a:rPr>
              <a:t>should</a:t>
            </a:r>
            <a:r>
              <a:rPr lang="en-US" sz="1800" dirty="0" smtClean="0">
                <a:latin typeface="Arial" panose="020B0604020202020204" pitchFamily="34" charset="0"/>
                <a:cs typeface="Arial" panose="020B0604020202020204" pitchFamily="34" charset="0"/>
              </a:rPr>
              <a:t> involve some amount of measurement and verification of the first code to run</a:t>
            </a:r>
          </a:p>
          <a:p>
            <a:r>
              <a:rPr lang="en-US" sz="1800" dirty="0" smtClean="0">
                <a:latin typeface="Arial" panose="020B0604020202020204" pitchFamily="34" charset="0"/>
                <a:cs typeface="Arial" panose="020B0604020202020204" pitchFamily="34" charset="0"/>
              </a:rPr>
              <a:t>Realistically if you look at the SEC core module, you will find that it actually is almost entirely CPU/Chipset/Board initialization </a:t>
            </a:r>
            <a:r>
              <a:rPr lang="en-US" sz="1800" dirty="0" err="1" smtClean="0">
                <a:latin typeface="Arial" panose="020B0604020202020204" pitchFamily="34" charset="0"/>
                <a:cs typeface="Arial" panose="020B0604020202020204" pitchFamily="34" charset="0"/>
              </a:rPr>
              <a:t>handcoded</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asm</a:t>
            </a:r>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“In theory, theory and practice are the same. In practice, they are not.”</a:t>
            </a:r>
            <a:endParaRPr lang="en-US" sz="1600" dirty="0" smtClean="0">
              <a:latin typeface="Arial" panose="020B0604020202020204" pitchFamily="34" charset="0"/>
              <a:cs typeface="Arial" panose="020B0604020202020204" pitchFamily="34" charset="0"/>
            </a:endParaRPr>
          </a:p>
        </p:txBody>
      </p:sp>
      <p:sp>
        <p:nvSpPr>
          <p:cNvPr id="5" name="Rectangle 4"/>
          <p:cNvSpPr/>
          <p:nvPr/>
        </p:nvSpPr>
        <p:spPr>
          <a:xfrm>
            <a:off x="2067448" y="1126141"/>
            <a:ext cx="4915435"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6550223"/>
            <a:ext cx="4119269" cy="307777"/>
          </a:xfrm>
          <a:prstGeom prst="rect">
            <a:avLst/>
          </a:prstGeom>
          <a:noFill/>
        </p:spPr>
        <p:txBody>
          <a:bodyPr wrap="none" rtlCol="0">
            <a:spAutoFit/>
          </a:bodyPr>
          <a:lstStyle/>
          <a:p>
            <a:r>
              <a:rPr lang="en-US" sz="1400" dirty="0" smtClean="0"/>
              <a:t>Platform Initialization Spec Vol. 1, Version 1.3, Sec. 13</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421817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smtClean="0">
                <a:latin typeface="Arial" panose="020B0604020202020204" pitchFamily="34" charset="0"/>
                <a:cs typeface="Arial" panose="020B0604020202020204" pitchFamily="34" charset="0"/>
              </a:rPr>
              <a:t>SEC Responsibilities 1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1"/>
            <a:ext cx="8229600" cy="838199"/>
          </a:xfrm>
        </p:spPr>
        <p:txBody>
          <a:bodyPr>
            <a:normAutofit/>
          </a:bodyPr>
          <a:lstStyle/>
          <a:p>
            <a:r>
              <a:rPr lang="en-US" sz="2200" dirty="0" smtClean="0">
                <a:latin typeface="Arial" panose="020B0604020202020204" pitchFamily="34" charset="0"/>
                <a:cs typeface="Arial" panose="020B0604020202020204" pitchFamily="34" charset="0"/>
              </a:rPr>
              <a:t>The SEC phase handles all platform reset events</a:t>
            </a:r>
          </a:p>
          <a:p>
            <a:pPr lvl="1"/>
            <a:r>
              <a:rPr lang="en-US" sz="1800" dirty="0" smtClean="0">
                <a:latin typeface="Arial" panose="020B0604020202020204" pitchFamily="34" charset="0"/>
                <a:cs typeface="Arial" panose="020B0604020202020204" pitchFamily="34" charset="0"/>
              </a:rPr>
              <a:t>All system resets start here (power on, wakeup from sleep, </a:t>
            </a:r>
            <a:r>
              <a:rPr lang="en-US" sz="1800" dirty="0" err="1" smtClean="0">
                <a:latin typeface="Arial" panose="020B0604020202020204" pitchFamily="34" charset="0"/>
                <a:cs typeface="Arial" panose="020B0604020202020204" pitchFamily="34" charset="0"/>
              </a:rPr>
              <a:t>etc</a:t>
            </a:r>
            <a:r>
              <a:rPr lang="en-US" sz="1800" dirty="0" smtClean="0">
                <a:latin typeface="Arial" panose="020B0604020202020204" pitchFamily="34" charset="0"/>
                <a:cs typeface="Arial" panose="020B0604020202020204" pitchFamily="34" charset="0"/>
              </a:rPr>
              <a:t>)</a:t>
            </a:r>
          </a:p>
        </p:txBody>
      </p:sp>
      <p:sp>
        <p:nvSpPr>
          <p:cNvPr id="4" name="TextBox 3"/>
          <p:cNvSpPr txBox="1"/>
          <p:nvPr/>
        </p:nvSpPr>
        <p:spPr>
          <a:xfrm>
            <a:off x="0" y="6550223"/>
            <a:ext cx="4124078" cy="307777"/>
          </a:xfrm>
          <a:prstGeom prst="rect">
            <a:avLst/>
          </a:prstGeom>
          <a:noFill/>
        </p:spPr>
        <p:txBody>
          <a:bodyPr wrap="none" rtlCol="0">
            <a:spAutoFit/>
          </a:bodyPr>
          <a:lstStyle/>
          <a:p>
            <a:r>
              <a:rPr lang="en-US" sz="1400" dirty="0" smtClean="0"/>
              <a:t>Platform Initialization Spec Vol. 1, Version 1.3, Sec. 13</a:t>
            </a:r>
            <a:endParaRPr lang="en-US" sz="1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039" y="1905000"/>
            <a:ext cx="4495800" cy="3211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2062039" y="1911884"/>
            <a:ext cx="3092578" cy="307777"/>
          </a:xfrm>
          <a:prstGeom prst="rect">
            <a:avLst/>
          </a:prstGeom>
          <a:noFill/>
        </p:spPr>
        <p:txBody>
          <a:bodyPr wrap="none" rtlCol="0">
            <a:spAutoFit/>
          </a:bodyPr>
          <a:lstStyle/>
          <a:p>
            <a:r>
              <a:rPr lang="en-US" sz="1400" dirty="0" smtClean="0"/>
              <a:t>ACPI Global Power States, ACPI 5.0 Spec</a:t>
            </a:r>
            <a:endParaRPr lang="en-US" sz="1400" dirty="0"/>
          </a:p>
        </p:txBody>
      </p:sp>
      <p:sp>
        <p:nvSpPr>
          <p:cNvPr id="7" name="Content Placeholder 2"/>
          <p:cNvSpPr txBox="1">
            <a:spLocks/>
          </p:cNvSpPr>
          <p:nvPr/>
        </p:nvSpPr>
        <p:spPr>
          <a:xfrm>
            <a:off x="577780" y="5334000"/>
            <a:ext cx="8229600" cy="1143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smtClean="0">
                <a:latin typeface="Arial" panose="020B0604020202020204" pitchFamily="34" charset="0"/>
                <a:cs typeface="Arial" panose="020B0604020202020204" pitchFamily="34" charset="0"/>
              </a:rPr>
              <a:t>This includes a wake-event from sleep mode, etc.</a:t>
            </a:r>
          </a:p>
          <a:p>
            <a:r>
              <a:rPr lang="en-US" sz="2100" dirty="0" smtClean="0">
                <a:latin typeface="Arial" panose="020B0604020202020204" pitchFamily="34" charset="0"/>
                <a:cs typeface="Arial" panose="020B0604020202020204" pitchFamily="34" charset="0"/>
              </a:rPr>
              <a:t>We’ll not be discussing ACPI at this time, but you can find more information in the ACPI spec:</a:t>
            </a:r>
          </a:p>
          <a:p>
            <a:pPr lvl="1"/>
            <a:r>
              <a:rPr lang="en-US" sz="1900" dirty="0">
                <a:latin typeface="Arial" panose="020B0604020202020204" pitchFamily="34" charset="0"/>
                <a:cs typeface="Arial" panose="020B0604020202020204" pitchFamily="34" charset="0"/>
                <a:hlinkClick r:id="rId4"/>
              </a:rPr>
              <a:t>http://</a:t>
            </a:r>
            <a:r>
              <a:rPr lang="en-US" sz="1900" dirty="0" smtClean="0">
                <a:latin typeface="Arial" panose="020B0604020202020204" pitchFamily="34" charset="0"/>
                <a:cs typeface="Arial" panose="020B0604020202020204" pitchFamily="34" charset="0"/>
                <a:hlinkClick r:id="rId4"/>
              </a:rPr>
              <a:t>www.acpi.info/DOWNLOADS/ACPIspec50.pdf</a:t>
            </a:r>
            <a:endParaRPr lang="en-US" sz="1900" dirty="0" smtClean="0">
              <a:latin typeface="Arial" panose="020B0604020202020204" pitchFamily="34" charset="0"/>
              <a:cs typeface="Arial" panose="020B0604020202020204" pitchFamily="34" charset="0"/>
            </a:endParaRPr>
          </a:p>
        </p:txBody>
      </p:sp>
      <p:sp>
        <p:nvSpPr>
          <p:cNvPr id="8" name="TextBox 7"/>
          <p:cNvSpPr txBox="1"/>
          <p:nvPr/>
        </p:nvSpPr>
        <p:spPr>
          <a:xfrm>
            <a:off x="6858000" y="2514600"/>
            <a:ext cx="1828800" cy="1477328"/>
          </a:xfrm>
          <a:prstGeom prst="rect">
            <a:avLst/>
          </a:prstGeom>
          <a:noFill/>
          <a:ln w="28575">
            <a:solidFill>
              <a:srgbClr val="C00000"/>
            </a:solidFill>
          </a:ln>
        </p:spPr>
        <p:txBody>
          <a:bodyPr wrap="square" rtlCol="0">
            <a:spAutoFit/>
          </a:bodyPr>
          <a:lstStyle/>
          <a:p>
            <a:pPr algn="ctr"/>
            <a:r>
              <a:rPr lang="en-US" dirty="0" smtClean="0"/>
              <a:t>System boot will follow a different path based on what power state its in on startup!</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9465772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smtClean="0">
                <a:latin typeface="Arial" panose="020B0604020202020204" pitchFamily="34" charset="0"/>
                <a:cs typeface="Arial" panose="020B0604020202020204" pitchFamily="34" charset="0"/>
              </a:rPr>
              <a:t>SEC Responsibilities 2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1"/>
            <a:ext cx="8229600" cy="5483422"/>
          </a:xfrm>
        </p:spPr>
        <p:txBody>
          <a:bodyPr>
            <a:normAutofit/>
          </a:bodyPr>
          <a:lstStyle/>
          <a:p>
            <a:r>
              <a:rPr lang="en-US" sz="2200" dirty="0" smtClean="0">
                <a:latin typeface="Arial" panose="020B0604020202020204" pitchFamily="34" charset="0"/>
                <a:cs typeface="Arial" panose="020B0604020202020204" pitchFamily="34" charset="0"/>
              </a:rPr>
              <a:t>Implements </a:t>
            </a:r>
            <a:r>
              <a:rPr lang="en-US" sz="2200" dirty="0">
                <a:latin typeface="Arial" panose="020B0604020202020204" pitchFamily="34" charset="0"/>
                <a:cs typeface="Arial" panose="020B0604020202020204" pitchFamily="34" charset="0"/>
              </a:rPr>
              <a:t>a temporary memory store by configuring the CPU Cache as RAM (CAR)</a:t>
            </a:r>
          </a:p>
          <a:p>
            <a:pPr lvl="1"/>
            <a:r>
              <a:rPr lang="en-US" sz="1800" dirty="0">
                <a:latin typeface="Arial" panose="020B0604020202020204" pitchFamily="34" charset="0"/>
                <a:cs typeface="Arial" panose="020B0604020202020204" pitchFamily="34" charset="0"/>
              </a:rPr>
              <a:t>Also called “no evictions mode” </a:t>
            </a:r>
            <a:endParaRPr lang="en-US" sz="1800" dirty="0" smtClean="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Memory has not yet been </a:t>
            </a:r>
            <a:r>
              <a:rPr lang="en-US" sz="2200" dirty="0" smtClean="0">
                <a:latin typeface="Arial" panose="020B0604020202020204" pitchFamily="34" charset="0"/>
                <a:cs typeface="Arial" panose="020B0604020202020204" pitchFamily="34" charset="0"/>
              </a:rPr>
              <a:t>configured, so all read/writes must be confined to CPU cache</a:t>
            </a:r>
          </a:p>
          <a:p>
            <a:r>
              <a:rPr lang="en-US" sz="2200" dirty="0" smtClean="0">
                <a:latin typeface="Arial" panose="020B0604020202020204" pitchFamily="34" charset="0"/>
                <a:cs typeface="Arial" panose="020B0604020202020204" pitchFamily="34" charset="0"/>
              </a:rPr>
              <a:t>A stack is implemented in CAR to pave the way for a C execution environment (as in ANSI C)</a:t>
            </a:r>
            <a:endParaRPr lang="en-US" sz="1800" dirty="0" smtClean="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processor active at boot time (Boot Strap Processor) is the one whose cache is </a:t>
            </a:r>
            <a:r>
              <a:rPr lang="en-US" sz="2200" dirty="0" smtClean="0">
                <a:latin typeface="Arial" panose="020B0604020202020204" pitchFamily="34" charset="0"/>
                <a:cs typeface="Arial" panose="020B0604020202020204" pitchFamily="34" charset="0"/>
              </a:rPr>
              <a:t>used</a:t>
            </a:r>
          </a:p>
          <a:p>
            <a:r>
              <a:rPr lang="en-US" sz="2200" dirty="0" smtClean="0">
                <a:latin typeface="Arial" panose="020B0604020202020204" pitchFamily="34" charset="0"/>
                <a:cs typeface="Arial" panose="020B0604020202020204" pitchFamily="34" charset="0"/>
              </a:rPr>
              <a:t>If you are interested in CAR, more info can be found here:</a:t>
            </a:r>
          </a:p>
          <a:p>
            <a:pPr lvl="1"/>
            <a:r>
              <a:rPr lang="en-US" sz="1800" dirty="0" smtClean="0">
                <a:latin typeface="Arial" panose="020B0604020202020204" pitchFamily="34" charset="0"/>
                <a:cs typeface="Arial" panose="020B0604020202020204" pitchFamily="34" charset="0"/>
                <a:hlinkClick r:id="rId3"/>
              </a:rPr>
              <a:t>http://www.coreboot.org/images/6/6c/LBCar.pdf</a:t>
            </a:r>
          </a:p>
          <a:p>
            <a:endParaRPr lang="en-US" sz="2200" dirty="0" smtClean="0">
              <a:latin typeface="Arial" panose="020B0604020202020204" pitchFamily="34" charset="0"/>
              <a:cs typeface="Arial" panose="020B0604020202020204" pitchFamily="34" charset="0"/>
            </a:endParaRPr>
          </a:p>
        </p:txBody>
      </p:sp>
      <p:sp>
        <p:nvSpPr>
          <p:cNvPr id="4" name="TextBox 3"/>
          <p:cNvSpPr txBox="1"/>
          <p:nvPr/>
        </p:nvSpPr>
        <p:spPr>
          <a:xfrm>
            <a:off x="0" y="6550223"/>
            <a:ext cx="4124078" cy="307777"/>
          </a:xfrm>
          <a:prstGeom prst="rect">
            <a:avLst/>
          </a:prstGeom>
          <a:noFill/>
        </p:spPr>
        <p:txBody>
          <a:bodyPr wrap="none" rtlCol="0">
            <a:spAutoFit/>
          </a:bodyPr>
          <a:lstStyle/>
          <a:p>
            <a:r>
              <a:rPr lang="en-US" sz="1400" dirty="0" smtClean="0"/>
              <a:t>Platform Initialization Spec Vol. 1, Version 1.3, Sec. 13</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282478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940623"/>
          </a:xfrm>
        </p:spPr>
        <p:txBody>
          <a:bodyPr>
            <a:normAutofit/>
          </a:bodyPr>
          <a:lstStyle/>
          <a:p>
            <a:r>
              <a:rPr lang="en-US" sz="2200" dirty="0" smtClean="0">
                <a:latin typeface="Arial" panose="020B0604020202020204" pitchFamily="34" charset="0"/>
                <a:cs typeface="Arial" panose="020B0604020202020204" pitchFamily="34" charset="0"/>
              </a:rPr>
              <a:t>Upon entry the environment is the same as on a legacy platform</a:t>
            </a:r>
          </a:p>
          <a:p>
            <a:pPr lvl="1"/>
            <a:r>
              <a:rPr lang="en-US" sz="1800" dirty="0" smtClean="0">
                <a:latin typeface="Arial" panose="020B0604020202020204" pitchFamily="34" charset="0"/>
                <a:cs typeface="Arial" panose="020B0604020202020204" pitchFamily="34" charset="0"/>
              </a:rPr>
              <a:t>Hardware settings, not BIOS settings</a:t>
            </a:r>
          </a:p>
          <a:p>
            <a:r>
              <a:rPr lang="en-US" sz="2200" dirty="0" smtClean="0">
                <a:latin typeface="Arial" panose="020B0604020202020204" pitchFamily="34" charset="0"/>
                <a:cs typeface="Arial" panose="020B0604020202020204" pitchFamily="34" charset="0"/>
              </a:rPr>
              <a:t>Processor is in Real Mode</a:t>
            </a:r>
          </a:p>
          <a:p>
            <a:r>
              <a:rPr lang="en-US" sz="2200" dirty="0" smtClean="0">
                <a:latin typeface="Arial" panose="020B0604020202020204" pitchFamily="34" charset="0"/>
                <a:cs typeface="Arial" panose="020B0604020202020204" pitchFamily="34" charset="0"/>
              </a:rPr>
              <a:t>Segment registers are the same</a:t>
            </a:r>
          </a:p>
          <a:p>
            <a:pPr lvl="1"/>
            <a:r>
              <a:rPr lang="en-US" sz="1800" dirty="0" smtClean="0">
                <a:latin typeface="Arial" panose="020B0604020202020204" pitchFamily="34" charset="0"/>
                <a:cs typeface="Arial" panose="020B0604020202020204" pitchFamily="34" charset="0"/>
              </a:rPr>
              <a:t>CS:IP = F000:FFF0</a:t>
            </a:r>
          </a:p>
          <a:p>
            <a:pPr lvl="1"/>
            <a:r>
              <a:rPr lang="en-US" sz="1800" dirty="0" smtClean="0">
                <a:latin typeface="Arial" panose="020B0604020202020204" pitchFamily="34" charset="0"/>
                <a:cs typeface="Arial" panose="020B0604020202020204" pitchFamily="34" charset="0"/>
              </a:rPr>
              <a:t>CS.BASE = FFFF_0000h</a:t>
            </a:r>
          </a:p>
          <a:p>
            <a:r>
              <a:rPr lang="en-US" sz="2200" dirty="0" smtClean="0">
                <a:latin typeface="Arial" panose="020B0604020202020204" pitchFamily="34" charset="0"/>
                <a:cs typeface="Arial" panose="020B0604020202020204" pitchFamily="34" charset="0"/>
              </a:rPr>
              <a:t>Entry vector is still a JMP</a:t>
            </a:r>
          </a:p>
          <a:p>
            <a:pPr lvl="1"/>
            <a:r>
              <a:rPr lang="en-US" sz="1800" dirty="0" smtClean="0">
                <a:latin typeface="Arial" panose="020B0604020202020204" pitchFamily="34" charset="0"/>
                <a:cs typeface="Arial" panose="020B0604020202020204" pitchFamily="34" charset="0"/>
              </a:rPr>
              <a:t>In the UDK2010 I have seen the WBINVD instruction performed prior to the initial JMP, but in later revisions of the UDK2012 it has been replaced with NOPs</a:t>
            </a:r>
          </a:p>
          <a:p>
            <a:pPr lvl="1"/>
            <a:r>
              <a:rPr lang="en-US" sz="1800" dirty="0" smtClean="0">
                <a:latin typeface="Arial" panose="020B0604020202020204" pitchFamily="34" charset="0"/>
                <a:cs typeface="Arial" panose="020B0604020202020204" pitchFamily="34" charset="0"/>
              </a:rPr>
              <a:t>Which made me wonder if it was possible to cache-poison the reset vector?</a:t>
            </a:r>
          </a:p>
          <a:p>
            <a:pPr lvl="1"/>
            <a:r>
              <a:rPr lang="en-US" sz="1800" dirty="0" smtClean="0">
                <a:latin typeface="Arial" panose="020B0604020202020204" pitchFamily="34" charset="0"/>
                <a:cs typeface="Arial" panose="020B0604020202020204" pitchFamily="34" charset="0"/>
              </a:rPr>
              <a:t>No, because caching is disabled automatically on reset!</a:t>
            </a:r>
          </a:p>
          <a:p>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p:txBody>
      </p:sp>
      <p:sp>
        <p:nvSpPr>
          <p:cNvPr id="29" name="Rectangle 28"/>
          <p:cNvSpPr/>
          <p:nvPr/>
        </p:nvSpPr>
        <p:spPr>
          <a:xfrm>
            <a:off x="1011462" y="575549"/>
            <a:ext cx="2154936" cy="525540"/>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573793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1"/>
            <a:ext cx="4743566" cy="5940622"/>
          </a:xfrm>
        </p:spPr>
        <p:txBody>
          <a:bodyPr>
            <a:normAutofit/>
          </a:bodyPr>
          <a:lstStyle/>
          <a:p>
            <a:r>
              <a:rPr lang="en-US" sz="2200" dirty="0" smtClean="0">
                <a:latin typeface="Arial" panose="020B0604020202020204" pitchFamily="34" charset="0"/>
                <a:cs typeface="Arial" panose="020B0604020202020204" pitchFamily="34" charset="0"/>
              </a:rPr>
              <a:t>Immediate entry into protected mode after initial jump</a:t>
            </a:r>
          </a:p>
          <a:p>
            <a:r>
              <a:rPr lang="en-US" sz="2200" dirty="0" smtClean="0">
                <a:latin typeface="Arial" panose="020B0604020202020204" pitchFamily="34" charset="0"/>
                <a:cs typeface="Arial" panose="020B0604020202020204" pitchFamily="34" charset="0"/>
              </a:rPr>
              <a:t>UDK2012 vB12: Loads a GDT from FFFF_FF98h</a:t>
            </a:r>
          </a:p>
          <a:p>
            <a:r>
              <a:rPr lang="en-US" sz="2200" dirty="0" smtClean="0">
                <a:latin typeface="Arial" panose="020B0604020202020204" pitchFamily="34" charset="0"/>
                <a:cs typeface="Arial" panose="020B0604020202020204" pitchFamily="34" charset="0"/>
              </a:rPr>
              <a:t>UDK2012 vB12 does not load an IDT (not even a nominal one of all zeroes)</a:t>
            </a:r>
          </a:p>
          <a:p>
            <a:pPr lvl="1"/>
            <a:r>
              <a:rPr lang="en-US" sz="1800" dirty="0" smtClean="0">
                <a:latin typeface="Arial" panose="020B0604020202020204" pitchFamily="34" charset="0"/>
                <a:cs typeface="Arial" panose="020B0604020202020204" pitchFamily="34" charset="0"/>
              </a:rPr>
              <a:t>Just an observation, nothing wrong with this</a:t>
            </a:r>
          </a:p>
          <a:p>
            <a:r>
              <a:rPr lang="en-US" sz="2200" dirty="0" smtClean="0">
                <a:latin typeface="Arial" panose="020B0604020202020204" pitchFamily="34" charset="0"/>
                <a:cs typeface="Arial" panose="020B0604020202020204" pitchFamily="34" charset="0"/>
              </a:rPr>
              <a:t>Immediately following the entry into protected mode, the Boot Firmware Volume (BFV) is located</a:t>
            </a:r>
          </a:p>
          <a:p>
            <a:pPr lvl="1"/>
            <a:r>
              <a:rPr lang="en-US" sz="1800" dirty="0" smtClean="0">
                <a:latin typeface="Arial" panose="020B0604020202020204" pitchFamily="34" charset="0"/>
                <a:cs typeface="Arial" panose="020B0604020202020204" pitchFamily="34" charset="0"/>
              </a:rPr>
              <a:t>GUID: </a:t>
            </a:r>
            <a:r>
              <a:rPr lang="en-US" sz="1800" dirty="0">
                <a:latin typeface="Arial" panose="020B0604020202020204" pitchFamily="34" charset="0"/>
                <a:cs typeface="Arial" panose="020B0604020202020204" pitchFamily="34" charset="0"/>
              </a:rPr>
              <a:t>8C8CE578-8A3D-4F1C-3599-35896185C32DD</a:t>
            </a:r>
            <a:endParaRPr lang="en-US" sz="18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Also locates the </a:t>
            </a:r>
            <a:r>
              <a:rPr lang="en-US" sz="2200" dirty="0" err="1" smtClean="0">
                <a:latin typeface="Arial" panose="020B0604020202020204" pitchFamily="34" charset="0"/>
                <a:cs typeface="Arial" panose="020B0604020202020204" pitchFamily="34" charset="0"/>
              </a:rPr>
              <a:t>SecCore</a:t>
            </a:r>
            <a:r>
              <a:rPr lang="en-US" sz="2200" dirty="0" smtClean="0">
                <a:latin typeface="Arial" panose="020B0604020202020204" pitchFamily="34" charset="0"/>
                <a:cs typeface="Arial" panose="020B0604020202020204" pitchFamily="34" charset="0"/>
              </a:rPr>
              <a:t> FFS</a:t>
            </a:r>
          </a:p>
          <a:p>
            <a:endParaRPr lang="en-US" sz="2200" dirty="0" smtClean="0">
              <a:latin typeface="Arial" panose="020B0604020202020204" pitchFamily="34" charset="0"/>
              <a:cs typeface="Arial" panose="020B0604020202020204" pitchFamily="34" charset="0"/>
            </a:endParaRPr>
          </a:p>
        </p:txBody>
      </p:sp>
      <p:sp>
        <p:nvSpPr>
          <p:cNvPr id="29" name="Rectangle 28"/>
          <p:cNvSpPr/>
          <p:nvPr/>
        </p:nvSpPr>
        <p:spPr>
          <a:xfrm>
            <a:off x="807779" y="1425967"/>
            <a:ext cx="2552099" cy="490181"/>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431079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867399"/>
          </a:xfrm>
        </p:spPr>
        <p:txBody>
          <a:bodyPr>
            <a:normAutofit/>
          </a:bodyPr>
          <a:lstStyle/>
          <a:p>
            <a:r>
              <a:rPr lang="en-US" sz="2200" dirty="0" smtClean="0">
                <a:latin typeface="Arial" panose="020B0604020202020204" pitchFamily="34" charset="0"/>
                <a:cs typeface="Arial" panose="020B0604020202020204" pitchFamily="34" charset="0"/>
              </a:rPr>
              <a:t>In the UDK2012 vB12 MTRRs are initialized just before CAR is initialized</a:t>
            </a:r>
          </a:p>
          <a:p>
            <a:r>
              <a:rPr lang="en-US" sz="2200" dirty="0">
                <a:latin typeface="Arial" panose="020B0604020202020204" pitchFamily="34" charset="0"/>
                <a:cs typeface="Arial" panose="020B0604020202020204" pitchFamily="34" charset="0"/>
              </a:rPr>
              <a:t>MTRR Default Memory </a:t>
            </a:r>
            <a:r>
              <a:rPr lang="en-US" sz="2200" dirty="0" smtClean="0">
                <a:latin typeface="Arial" panose="020B0604020202020204" pitchFamily="34" charset="0"/>
                <a:cs typeface="Arial" panose="020B0604020202020204" pitchFamily="34" charset="0"/>
              </a:rPr>
              <a:t>Type is configured as Uncacheable</a:t>
            </a:r>
          </a:p>
          <a:p>
            <a:r>
              <a:rPr lang="en-US" sz="2200" dirty="0" smtClean="0">
                <a:latin typeface="Arial" panose="020B0604020202020204" pitchFamily="34" charset="0"/>
                <a:cs typeface="Arial" panose="020B0604020202020204" pitchFamily="34" charset="0"/>
              </a:rPr>
              <a:t>UDK2010 </a:t>
            </a:r>
            <a:r>
              <a:rPr lang="en-US" sz="2200" dirty="0">
                <a:latin typeface="Arial" panose="020B0604020202020204" pitchFamily="34" charset="0"/>
                <a:cs typeface="Arial" panose="020B0604020202020204" pitchFamily="34" charset="0"/>
              </a:rPr>
              <a:t>also write-protects the Boot Firmware Volume (</a:t>
            </a:r>
            <a:r>
              <a:rPr lang="en-US" sz="2200" dirty="0" smtClean="0">
                <a:latin typeface="Arial" panose="020B0604020202020204" pitchFamily="34" charset="0"/>
                <a:cs typeface="Arial" panose="020B0604020202020204" pitchFamily="34" charset="0"/>
              </a:rPr>
              <a:t>BFV)</a:t>
            </a:r>
          </a:p>
          <a:p>
            <a:pPr lvl="1"/>
            <a:r>
              <a:rPr lang="en-US" sz="2000" dirty="0" smtClean="0">
                <a:latin typeface="Arial" panose="020B0604020202020204" pitchFamily="34" charset="0"/>
                <a:cs typeface="Arial" panose="020B0604020202020204" pitchFamily="34" charset="0"/>
              </a:rPr>
              <a:t>An </a:t>
            </a:r>
            <a:r>
              <a:rPr lang="en-US" sz="2000" dirty="0">
                <a:latin typeface="Arial" panose="020B0604020202020204" pitchFamily="34" charset="0"/>
                <a:cs typeface="Arial" panose="020B0604020202020204" pitchFamily="34" charset="0"/>
              </a:rPr>
              <a:t>MTRR </a:t>
            </a:r>
            <a:r>
              <a:rPr lang="en-US" sz="2000" dirty="0" smtClean="0">
                <a:latin typeface="Arial" panose="020B0604020202020204" pitchFamily="34" charset="0"/>
                <a:cs typeface="Arial" panose="020B0604020202020204" pitchFamily="34" charset="0"/>
              </a:rPr>
              <a:t>PhysBase </a:t>
            </a:r>
            <a:r>
              <a:rPr lang="en-US" sz="2000" dirty="0">
                <a:latin typeface="Arial" panose="020B0604020202020204" pitchFamily="34" charset="0"/>
                <a:cs typeface="Arial" panose="020B0604020202020204" pitchFamily="34" charset="0"/>
              </a:rPr>
              <a:t>to FFF0_0005h </a:t>
            </a:r>
            <a:endParaRPr lang="en-US" sz="2000"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An MTRR PhysMask to FFF0_0800h</a:t>
            </a:r>
          </a:p>
          <a:p>
            <a:endParaRPr lang="en-US" sz="2200" dirty="0" smtClean="0">
              <a:latin typeface="Arial" panose="020B0604020202020204" pitchFamily="34" charset="0"/>
              <a:cs typeface="Arial" panose="020B0604020202020204" pitchFamily="34" charset="0"/>
            </a:endParaRPr>
          </a:p>
        </p:txBody>
      </p:sp>
      <p:sp>
        <p:nvSpPr>
          <p:cNvPr id="29" name="Rectangle 28"/>
          <p:cNvSpPr/>
          <p:nvPr/>
        </p:nvSpPr>
        <p:spPr>
          <a:xfrm>
            <a:off x="678417" y="2167582"/>
            <a:ext cx="2819105" cy="422216"/>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Left Arrow 2"/>
          <p:cNvSpPr/>
          <p:nvPr/>
        </p:nvSpPr>
        <p:spPr>
          <a:xfrm>
            <a:off x="3535680" y="2312006"/>
            <a:ext cx="502920" cy="14979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p:nvPr/>
        </p:nvCxnSpPr>
        <p:spPr>
          <a:xfrm flipH="1">
            <a:off x="2080785" y="3684270"/>
            <a:ext cx="144438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650440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940623"/>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At this point in the UDK2012/EDK2 we are in </a:t>
            </a:r>
            <a:r>
              <a:rPr lang="en-US" sz="2200" dirty="0" err="1" smtClean="0">
                <a:latin typeface="Arial" panose="020B0604020202020204" pitchFamily="34" charset="0"/>
                <a:cs typeface="Arial" panose="020B0604020202020204" pitchFamily="34" charset="0"/>
              </a:rPr>
              <a:t>SecCoreEntry</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Cool </a:t>
            </a:r>
            <a:r>
              <a:rPr lang="en-US" sz="2200" dirty="0">
                <a:latin typeface="Arial" panose="020B0604020202020204" pitchFamily="34" charset="0"/>
                <a:cs typeface="Arial" panose="020B0604020202020204" pitchFamily="34" charset="0"/>
              </a:rPr>
              <a:t>paper on Microcode </a:t>
            </a:r>
            <a:r>
              <a:rPr lang="en-US" sz="2200" dirty="0" smtClean="0">
                <a:latin typeface="Arial" panose="020B0604020202020204" pitchFamily="34" charset="0"/>
                <a:cs typeface="Arial" panose="020B0604020202020204" pitchFamily="34" charset="0"/>
              </a:rPr>
              <a:t>updates (by Ben Hawkes):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hlinkClick r:id="rId4"/>
              </a:rPr>
              <a:t>http://inertiawar.com/microcode</a:t>
            </a:r>
            <a:r>
              <a:rPr lang="en-US" sz="2200" dirty="0" smtClean="0">
                <a:latin typeface="Arial" panose="020B0604020202020204" pitchFamily="34" charset="0"/>
                <a:cs typeface="Arial" panose="020B0604020202020204" pitchFamily="34" charset="0"/>
                <a:hlinkClick r:id="rId4"/>
              </a:rPr>
              <a:t>/</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Uses data and timing analysis to reveal some of the cryptographic design of the microcode update architecture</a:t>
            </a:r>
          </a:p>
          <a:p>
            <a:r>
              <a:rPr lang="en-US" sz="2200" dirty="0" smtClean="0">
                <a:latin typeface="Arial" panose="020B0604020202020204" pitchFamily="34" charset="0"/>
                <a:cs typeface="Arial" panose="020B0604020202020204" pitchFamily="34" charset="0"/>
              </a:rPr>
              <a:t>To an attacker, being able to modify the Microcode updates could mean they could “update” the CPU to an older revision which could contain exploitable traits/flaws, or simply insert changes to remove security checks and mechanisms</a:t>
            </a:r>
          </a:p>
          <a:p>
            <a:r>
              <a:rPr lang="en-US" sz="2200" dirty="0" smtClean="0">
                <a:latin typeface="Arial" panose="020B0604020202020204" pitchFamily="34" charset="0"/>
                <a:cs typeface="Arial" panose="020B0604020202020204" pitchFamily="34" charset="0"/>
              </a:rPr>
              <a:t>Note: CPU microcode updates are not permanently written to the CPU, microcode updates are (re)applied each time the system boots</a:t>
            </a:r>
            <a:endParaRPr lang="en-US" sz="1800" dirty="0" smtClean="0">
              <a:latin typeface="Arial" panose="020B0604020202020204" pitchFamily="34" charset="0"/>
              <a:cs typeface="Arial" panose="020B0604020202020204" pitchFamily="34" charset="0"/>
            </a:endParaRPr>
          </a:p>
        </p:txBody>
      </p:sp>
      <p:sp>
        <p:nvSpPr>
          <p:cNvPr id="29" name="Rectangle 28"/>
          <p:cNvSpPr/>
          <p:nvPr/>
        </p:nvSpPr>
        <p:spPr>
          <a:xfrm>
            <a:off x="626652" y="2842591"/>
            <a:ext cx="2924556" cy="614731"/>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39271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867399"/>
          </a:xfrm>
        </p:spPr>
        <p:txBody>
          <a:bodyPr>
            <a:normAutofit fontScale="92500"/>
          </a:bodyPr>
          <a:lstStyle/>
          <a:p>
            <a:r>
              <a:rPr lang="en-US" sz="2200" dirty="0">
                <a:latin typeface="Arial" panose="020B0604020202020204" pitchFamily="34" charset="0"/>
                <a:cs typeface="Arial" panose="020B0604020202020204" pitchFamily="34" charset="0"/>
              </a:rPr>
              <a:t>This is where </a:t>
            </a:r>
            <a:r>
              <a:rPr lang="en-US" sz="2200" dirty="0" smtClean="0">
                <a:latin typeface="Arial" panose="020B0604020202020204" pitchFamily="34" charset="0"/>
                <a:cs typeface="Arial" panose="020B0604020202020204" pitchFamily="34" charset="0"/>
              </a:rPr>
              <a:t>Cache-As-RAM is initialized</a:t>
            </a:r>
            <a:r>
              <a:rPr lang="en-US" sz="2200" dirty="0">
                <a:latin typeface="Arial" panose="020B0604020202020204" pitchFamily="34" charset="0"/>
                <a:cs typeface="Arial" panose="020B0604020202020204" pitchFamily="34" charset="0"/>
              </a:rPr>
              <a:t>. No eviction mode </a:t>
            </a:r>
            <a:r>
              <a:rPr lang="en-US" sz="2200" dirty="0" smtClean="0">
                <a:latin typeface="Arial" panose="020B0604020202020204" pitchFamily="34" charset="0"/>
                <a:cs typeface="Arial" panose="020B0604020202020204" pitchFamily="34" charset="0"/>
              </a:rPr>
              <a:t>means the </a:t>
            </a:r>
            <a:r>
              <a:rPr lang="en-US" sz="2200" dirty="0">
                <a:latin typeface="Arial" panose="020B0604020202020204" pitchFamily="34" charset="0"/>
                <a:cs typeface="Arial" panose="020B0604020202020204" pitchFamily="34" charset="0"/>
              </a:rPr>
              <a:t>CPU cache will not flush/sync to memory </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IMO I think CAR is very interesting.  </a:t>
            </a:r>
            <a:r>
              <a:rPr lang="en-US" sz="2200" dirty="0" err="1" smtClean="0">
                <a:latin typeface="Arial" panose="020B0604020202020204" pitchFamily="34" charset="0"/>
                <a:cs typeface="Arial" panose="020B0604020202020204" pitchFamily="34" charset="0"/>
              </a:rPr>
              <a:t>CoreBoot</a:t>
            </a:r>
            <a:r>
              <a:rPr lang="en-US" sz="2200" dirty="0" smtClean="0">
                <a:latin typeface="Arial" panose="020B0604020202020204" pitchFamily="34" charset="0"/>
                <a:cs typeface="Arial" panose="020B0604020202020204" pitchFamily="34" charset="0"/>
              </a:rPr>
              <a:t> source has some well-commented code that explains the procedure very well (also used in Chromium):</a:t>
            </a:r>
          </a:p>
          <a:p>
            <a:r>
              <a:rPr lang="en-US" sz="2200" dirty="0" smtClean="0">
                <a:latin typeface="Arial" panose="020B0604020202020204" pitchFamily="34" charset="0"/>
                <a:cs typeface="Arial" panose="020B0604020202020204" pitchFamily="34" charset="0"/>
                <a:hlinkClick r:id="rId4"/>
              </a:rPr>
              <a:t>https</a:t>
            </a:r>
            <a:r>
              <a:rPr lang="en-US" sz="2200" dirty="0">
                <a:latin typeface="Arial" panose="020B0604020202020204" pitchFamily="34" charset="0"/>
                <a:cs typeface="Arial" panose="020B0604020202020204" pitchFamily="34" charset="0"/>
                <a:hlinkClick r:id="rId4"/>
              </a:rPr>
              <a:t>://chromium.googlesource.com/chromiumos/third_party/coreboot/+/</a:t>
            </a:r>
            <a:r>
              <a:rPr lang="en-US" sz="2200" dirty="0" smtClean="0">
                <a:latin typeface="Arial" panose="020B0604020202020204" pitchFamily="34" charset="0"/>
                <a:cs typeface="Arial" panose="020B0604020202020204" pitchFamily="34" charset="0"/>
                <a:hlinkClick r:id="rId4"/>
              </a:rPr>
              <a:t>master/src/soc/intel/baytrail/romstage/cache_as_ram.inc</a:t>
            </a:r>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UDK2012 vB12 allocates 8000h bytes of CPU cache to be used as RAM</a:t>
            </a:r>
          </a:p>
          <a:p>
            <a:r>
              <a:rPr lang="en-US" sz="2200" dirty="0" smtClean="0">
                <a:latin typeface="Arial" panose="020B0604020202020204" pitchFamily="34" charset="0"/>
                <a:cs typeface="Arial" panose="020B0604020202020204" pitchFamily="34" charset="0"/>
              </a:rPr>
              <a:t>Stack region is placed in cache</a:t>
            </a:r>
          </a:p>
          <a:p>
            <a:pPr lvl="1"/>
            <a:r>
              <a:rPr lang="en-US" sz="1800" dirty="0" smtClean="0">
                <a:latin typeface="Arial" panose="020B0604020202020204" pitchFamily="34" charset="0"/>
                <a:cs typeface="Arial" panose="020B0604020202020204" pitchFamily="34" charset="0"/>
              </a:rPr>
              <a:t>MOV ESP, CAR_BASE_ADDR</a:t>
            </a:r>
          </a:p>
        </p:txBody>
      </p:sp>
      <p:sp>
        <p:nvSpPr>
          <p:cNvPr id="29" name="Rectangle 28"/>
          <p:cNvSpPr/>
          <p:nvPr/>
        </p:nvSpPr>
        <p:spPr>
          <a:xfrm>
            <a:off x="632985" y="3962400"/>
            <a:ext cx="2895600" cy="685800"/>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600232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867399"/>
          </a:xfrm>
        </p:spPr>
        <p:txBody>
          <a:bodyPr>
            <a:normAutofit/>
          </a:bodyPr>
          <a:lstStyle/>
          <a:p>
            <a:r>
              <a:rPr lang="en-US" sz="2200" dirty="0" smtClean="0">
                <a:latin typeface="Arial" panose="020B0604020202020204" pitchFamily="34" charset="0"/>
                <a:cs typeface="Arial" panose="020B0604020202020204" pitchFamily="34" charset="0"/>
              </a:rPr>
              <a:t>BIST here is Built-In </a:t>
            </a:r>
            <a:r>
              <a:rPr lang="en-US" sz="2200" dirty="0">
                <a:latin typeface="Arial" panose="020B0604020202020204" pitchFamily="34" charset="0"/>
                <a:cs typeface="Arial" panose="020B0604020202020204" pitchFamily="34" charset="0"/>
              </a:rPr>
              <a:t>S</a:t>
            </a:r>
            <a:r>
              <a:rPr lang="en-US" sz="2200" dirty="0" smtClean="0">
                <a:latin typeface="Arial" panose="020B0604020202020204" pitchFamily="34" charset="0"/>
                <a:cs typeface="Arial" panose="020B0604020202020204" pitchFamily="34" charset="0"/>
              </a:rPr>
              <a:t>elf Test that each processor performs before being “ready for duty”</a:t>
            </a:r>
          </a:p>
          <a:p>
            <a:r>
              <a:rPr lang="en-US" sz="2200" dirty="0">
                <a:latin typeface="Arial" panose="020B0604020202020204" pitchFamily="34" charset="0"/>
                <a:cs typeface="Arial" panose="020B0604020202020204" pitchFamily="34" charset="0"/>
              </a:rPr>
              <a:t>I have not observed this but there is a good chunk of configuration code that I skimmed over.  </a:t>
            </a:r>
          </a:p>
          <a:p>
            <a:r>
              <a:rPr lang="en-US" sz="2200" dirty="0" smtClean="0">
                <a:latin typeface="Arial" panose="020B0604020202020204" pitchFamily="34" charset="0"/>
                <a:cs typeface="Arial" panose="020B0604020202020204" pitchFamily="34" charset="0"/>
              </a:rPr>
              <a:t>I have not observed the other cores on the processor “wake-up” until the DXE phase</a:t>
            </a:r>
          </a:p>
          <a:p>
            <a:endParaRPr lang="en-US" sz="2200" dirty="0" smtClean="0">
              <a:latin typeface="Arial" panose="020B0604020202020204" pitchFamily="34" charset="0"/>
              <a:cs typeface="Arial" panose="020B0604020202020204" pitchFamily="34" charset="0"/>
            </a:endParaRPr>
          </a:p>
        </p:txBody>
      </p:sp>
      <p:sp>
        <p:nvSpPr>
          <p:cNvPr id="29" name="Rectangle 28"/>
          <p:cNvSpPr/>
          <p:nvPr/>
        </p:nvSpPr>
        <p:spPr>
          <a:xfrm>
            <a:off x="400190" y="5010747"/>
            <a:ext cx="3361701" cy="780506"/>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255912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14234149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50223"/>
            <a:ext cx="5146665" cy="307777"/>
          </a:xfrm>
          <a:prstGeom prst="rect">
            <a:avLst/>
          </a:prstGeom>
          <a:noFill/>
        </p:spPr>
        <p:txBody>
          <a:bodyPr wrap="none" rtlCol="0">
            <a:spAutoFit/>
          </a:bodyPr>
          <a:lstStyle/>
          <a:p>
            <a:r>
              <a:rPr lang="en-US" sz="1400" dirty="0" smtClean="0"/>
              <a:t>Intel whitepaper: Reducing </a:t>
            </a:r>
            <a:r>
              <a:rPr lang="en-US" sz="1400" dirty="0"/>
              <a:t>Platform Boot </a:t>
            </a:r>
            <a:r>
              <a:rPr lang="en-US" sz="1400" dirty="0" smtClean="0"/>
              <a:t>Times, Rothman, Figure 1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59483" y="1712947"/>
            <a:ext cx="6101557" cy="357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a:spLocks noGrp="1"/>
          </p:cNvSpPr>
          <p:nvPr>
            <p:ph type="title"/>
          </p:nvPr>
        </p:nvSpPr>
        <p:spPr>
          <a:xfrm>
            <a:off x="304798" y="14484"/>
            <a:ext cx="8382002" cy="422182"/>
          </a:xfrm>
        </p:spPr>
        <p:txBody>
          <a:bodyPr>
            <a:normAutofit fontScale="90000"/>
          </a:bodyPr>
          <a:lstStyle/>
          <a:p>
            <a:r>
              <a:rPr lang="en-US" sz="3600" dirty="0" smtClean="0">
                <a:latin typeface="Arial" panose="020B0604020202020204" pitchFamily="34" charset="0"/>
                <a:cs typeface="Arial" panose="020B0604020202020204" pitchFamily="34" charset="0"/>
              </a:rPr>
              <a:t>SEC Phase</a:t>
            </a:r>
            <a:endParaRPr lang="en-US" sz="3600" dirty="0">
              <a:latin typeface="Arial" panose="020B0604020202020204" pitchFamily="34" charset="0"/>
              <a:cs typeface="Arial" panose="020B0604020202020204" pitchFamily="34" charset="0"/>
            </a:endParaRPr>
          </a:p>
        </p:txBody>
      </p:sp>
      <p:sp>
        <p:nvSpPr>
          <p:cNvPr id="31" name="Content Placeholder 2"/>
          <p:cNvSpPr>
            <a:spLocks noGrp="1"/>
          </p:cNvSpPr>
          <p:nvPr>
            <p:ph idx="1"/>
          </p:nvPr>
        </p:nvSpPr>
        <p:spPr>
          <a:xfrm>
            <a:off x="4019434" y="609600"/>
            <a:ext cx="4743566" cy="5867399"/>
          </a:xfrm>
        </p:spPr>
        <p:txBody>
          <a:bodyPr>
            <a:normAutofit/>
          </a:bodyPr>
          <a:lstStyle/>
          <a:p>
            <a:r>
              <a:rPr lang="en-US" sz="2200" dirty="0" smtClean="0">
                <a:latin typeface="Arial" panose="020B0604020202020204" pitchFamily="34" charset="0"/>
                <a:cs typeface="Arial" panose="020B0604020202020204" pitchFamily="34" charset="0"/>
              </a:rPr>
              <a:t>Locates the PEI Core module</a:t>
            </a:r>
          </a:p>
          <a:p>
            <a:r>
              <a:rPr lang="en-US" sz="2200" dirty="0" smtClean="0">
                <a:latin typeface="Arial" panose="020B0604020202020204" pitchFamily="34" charset="0"/>
                <a:cs typeface="Arial" panose="020B0604020202020204" pitchFamily="34" charset="0"/>
              </a:rPr>
              <a:t>At this point it also configures some of the BARs (MCHBAR, PCIEXBAR, and some others)</a:t>
            </a:r>
          </a:p>
          <a:p>
            <a:pPr lvl="1"/>
            <a:r>
              <a:rPr lang="en-US" sz="2000" dirty="0" smtClean="0">
                <a:latin typeface="Arial" panose="020B0604020202020204" pitchFamily="34" charset="0"/>
                <a:cs typeface="Arial" panose="020B0604020202020204" pitchFamily="34" charset="0"/>
              </a:rPr>
              <a:t>But memory still has not yet been “discovered”</a:t>
            </a:r>
          </a:p>
          <a:p>
            <a:r>
              <a:rPr lang="en-US" sz="2200" dirty="0" smtClean="0">
                <a:latin typeface="Arial" panose="020B0604020202020204" pitchFamily="34" charset="0"/>
                <a:cs typeface="Arial" panose="020B0604020202020204" pitchFamily="34" charset="0"/>
              </a:rPr>
              <a:t>At handoff, BIOS_CNTL is set to </a:t>
            </a:r>
            <a:r>
              <a:rPr lang="en-US" sz="2200" dirty="0">
                <a:latin typeface="Arial" panose="020B0604020202020204" pitchFamily="34" charset="0"/>
                <a:cs typeface="Arial" panose="020B0604020202020204" pitchFamily="34" charset="0"/>
              </a:rPr>
              <a:t>0x28 </a:t>
            </a:r>
            <a:r>
              <a:rPr lang="en-US" sz="2000" dirty="0" smtClean="0">
                <a:latin typeface="Arial" panose="020B0604020202020204" pitchFamily="34" charset="0"/>
                <a:cs typeface="Arial" panose="020B0604020202020204" pitchFamily="34" charset="0"/>
              </a:rPr>
              <a:t>Prefetching </a:t>
            </a:r>
            <a:r>
              <a:rPr lang="en-US" sz="2000" dirty="0">
                <a:latin typeface="Arial" panose="020B0604020202020204" pitchFamily="34" charset="0"/>
                <a:cs typeface="Arial" panose="020B0604020202020204" pitchFamily="34" charset="0"/>
              </a:rPr>
              <a:t>and caching are initially allowed for SMM</a:t>
            </a:r>
          </a:p>
          <a:p>
            <a:pPr lvl="1"/>
            <a:r>
              <a:rPr lang="en-US" sz="2000" dirty="0">
                <a:latin typeface="Arial" panose="020B0604020202020204" pitchFamily="34" charset="0"/>
                <a:cs typeface="Arial" panose="020B0604020202020204" pitchFamily="34" charset="0"/>
              </a:rPr>
              <a:t>BIOS Region SMM protection is enabled</a:t>
            </a:r>
          </a:p>
          <a:p>
            <a:pPr lvl="1"/>
            <a:r>
              <a:rPr lang="en-US" sz="1800" dirty="0" smtClean="0">
                <a:latin typeface="Arial" panose="020B0604020202020204" pitchFamily="34" charset="0"/>
                <a:cs typeface="Arial" panose="020B0604020202020204" pitchFamily="34" charset="0"/>
              </a:rPr>
              <a:t>SMM/SMRAM are </a:t>
            </a:r>
            <a:r>
              <a:rPr lang="en-US" sz="1800" dirty="0">
                <a:latin typeface="Arial" panose="020B0604020202020204" pitchFamily="34" charset="0"/>
                <a:cs typeface="Arial" panose="020B0604020202020204" pitchFamily="34" charset="0"/>
              </a:rPr>
              <a:t>not yet </a:t>
            </a:r>
            <a:r>
              <a:rPr lang="en-US" sz="1800" dirty="0" smtClean="0">
                <a:latin typeface="Arial" panose="020B0604020202020204" pitchFamily="34" charset="0"/>
                <a:cs typeface="Arial" panose="020B0604020202020204" pitchFamily="34" charset="0"/>
              </a:rPr>
              <a:t>instantiated</a:t>
            </a:r>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p:txBody>
      </p:sp>
      <p:sp>
        <p:nvSpPr>
          <p:cNvPr id="29" name="Rectangle 28"/>
          <p:cNvSpPr/>
          <p:nvPr/>
        </p:nvSpPr>
        <p:spPr>
          <a:xfrm>
            <a:off x="1219201" y="6107708"/>
            <a:ext cx="1680850" cy="390253"/>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1586286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smtClean="0">
                <a:latin typeface="Arial" panose="020B0604020202020204" pitchFamily="34" charset="0"/>
                <a:cs typeface="Arial" panose="020B0604020202020204" pitchFamily="34" charset="0"/>
              </a:rPr>
              <a:t>SEC Hand-off to PEI Entry Point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3843" y="2362200"/>
            <a:ext cx="8229600" cy="4188024"/>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Passing handoff information to the PEI phase (to </a:t>
            </a:r>
            <a:r>
              <a:rPr lang="en-US" sz="2200" dirty="0" err="1" smtClean="0">
                <a:latin typeface="Arial" panose="020B0604020202020204" pitchFamily="34" charset="0"/>
                <a:cs typeface="Arial" panose="020B0604020202020204" pitchFamily="34" charset="0"/>
              </a:rPr>
              <a:t>PeiCore</a:t>
            </a:r>
            <a:r>
              <a:rPr lang="en-US" sz="2200" dirty="0" smtClean="0">
                <a:latin typeface="Arial" panose="020B0604020202020204" pitchFamily="34" charset="0"/>
                <a:cs typeface="Arial" panose="020B0604020202020204" pitchFamily="34" charset="0"/>
              </a:rPr>
              <a:t>):</a:t>
            </a:r>
          </a:p>
          <a:p>
            <a:r>
              <a:rPr lang="en-US" sz="2200" dirty="0" smtClean="0">
                <a:latin typeface="Arial" panose="020B0604020202020204" pitchFamily="34" charset="0"/>
                <a:cs typeface="Arial" panose="020B0604020202020204" pitchFamily="34" charset="0"/>
              </a:rPr>
              <a:t>SEC Core Data</a:t>
            </a:r>
          </a:p>
          <a:p>
            <a:pPr lvl="1"/>
            <a:r>
              <a:rPr lang="en-US" sz="1800" dirty="0" smtClean="0">
                <a:latin typeface="Arial" panose="020B0604020202020204" pitchFamily="34" charset="0"/>
                <a:cs typeface="Arial" panose="020B0604020202020204" pitchFamily="34" charset="0"/>
              </a:rPr>
              <a:t>Points to a data structure containing information about the operating environment:</a:t>
            </a:r>
          </a:p>
          <a:p>
            <a:pPr lvl="1"/>
            <a:r>
              <a:rPr lang="en-US" sz="1800" dirty="0">
                <a:latin typeface="Arial" panose="020B0604020202020204" pitchFamily="34" charset="0"/>
                <a:cs typeface="Arial" panose="020B0604020202020204" pitchFamily="34" charset="0"/>
              </a:rPr>
              <a:t>Location and </a:t>
            </a:r>
            <a:r>
              <a:rPr lang="en-US" sz="1800" dirty="0" smtClean="0">
                <a:latin typeface="Arial" panose="020B0604020202020204" pitchFamily="34" charset="0"/>
                <a:cs typeface="Arial" panose="020B0604020202020204" pitchFamily="34" charset="0"/>
              </a:rPr>
              <a:t>size </a:t>
            </a:r>
            <a:r>
              <a:rPr lang="en-US" sz="1800" dirty="0">
                <a:latin typeface="Arial" panose="020B0604020202020204" pitchFamily="34" charset="0"/>
                <a:cs typeface="Arial" panose="020B0604020202020204" pitchFamily="34" charset="0"/>
              </a:rPr>
              <a:t>of the temporary RAM</a:t>
            </a:r>
          </a:p>
          <a:p>
            <a:pPr lvl="1"/>
            <a:r>
              <a:rPr lang="en-US" sz="1800" dirty="0">
                <a:latin typeface="Arial" panose="020B0604020202020204" pitchFamily="34" charset="0"/>
                <a:cs typeface="Arial" panose="020B0604020202020204" pitchFamily="34" charset="0"/>
              </a:rPr>
              <a:t>Location </a:t>
            </a:r>
            <a:r>
              <a:rPr lang="en-US" sz="1800" dirty="0" smtClean="0">
                <a:latin typeface="Arial" panose="020B0604020202020204" pitchFamily="34" charset="0"/>
                <a:cs typeface="Arial" panose="020B0604020202020204" pitchFamily="34" charset="0"/>
              </a:rPr>
              <a:t>of </a:t>
            </a:r>
            <a:r>
              <a:rPr lang="en-US" sz="1800" dirty="0">
                <a:latin typeface="Arial" panose="020B0604020202020204" pitchFamily="34" charset="0"/>
                <a:cs typeface="Arial" panose="020B0604020202020204" pitchFamily="34" charset="0"/>
              </a:rPr>
              <a:t>the stack (in temp RAM)</a:t>
            </a:r>
          </a:p>
          <a:p>
            <a:pPr lvl="1"/>
            <a:r>
              <a:rPr lang="en-US" sz="1800" dirty="0">
                <a:latin typeface="Arial" panose="020B0604020202020204" pitchFamily="34" charset="0"/>
                <a:cs typeface="Arial" panose="020B0604020202020204" pitchFamily="34" charset="0"/>
              </a:rPr>
              <a:t>Location </a:t>
            </a:r>
            <a:r>
              <a:rPr lang="en-US" sz="1800" dirty="0" smtClean="0">
                <a:latin typeface="Arial" panose="020B0604020202020204" pitchFamily="34" charset="0"/>
                <a:cs typeface="Arial" panose="020B0604020202020204" pitchFamily="34" charset="0"/>
              </a:rPr>
              <a:t>of </a:t>
            </a:r>
            <a:r>
              <a:rPr lang="en-US" sz="1800" dirty="0">
                <a:latin typeface="Arial" panose="020B0604020202020204" pitchFamily="34" charset="0"/>
                <a:cs typeface="Arial" panose="020B0604020202020204" pitchFamily="34" charset="0"/>
              </a:rPr>
              <a:t>the Boot Firmware Volume (BFV</a:t>
            </a:r>
            <a:r>
              <a:rPr lang="en-US" sz="1800" dirty="0" smtClean="0">
                <a:latin typeface="Arial" panose="020B0604020202020204" pitchFamily="34" charset="0"/>
                <a:cs typeface="Arial" panose="020B0604020202020204" pitchFamily="34" charset="0"/>
              </a:rPr>
              <a:t>)</a:t>
            </a:r>
          </a:p>
          <a:p>
            <a:pPr lvl="2"/>
            <a:r>
              <a:rPr lang="en-US" sz="1600" dirty="0" smtClean="0">
                <a:latin typeface="Arial" panose="020B0604020202020204" pitchFamily="34" charset="0"/>
                <a:cs typeface="Arial" panose="020B0604020202020204" pitchFamily="34" charset="0"/>
              </a:rPr>
              <a:t>Located in flash file system by its GUID</a:t>
            </a:r>
          </a:p>
          <a:p>
            <a:pPr lvl="2"/>
            <a:r>
              <a:rPr lang="en-US" sz="1600" dirty="0">
                <a:latin typeface="Arial" panose="020B0604020202020204" pitchFamily="34" charset="0"/>
                <a:cs typeface="Arial" panose="020B0604020202020204" pitchFamily="34" charset="0"/>
              </a:rPr>
              <a:t>GUID: </a:t>
            </a:r>
            <a:r>
              <a:rPr lang="en-US" sz="1600" dirty="0" smtClean="0">
                <a:latin typeface="Arial" panose="020B0604020202020204" pitchFamily="34" charset="0"/>
                <a:cs typeface="Arial" panose="020B0604020202020204" pitchFamily="34" charset="0"/>
              </a:rPr>
              <a:t>8C8CE578-8A3D-4F1C-3599-35896185C32DD3</a:t>
            </a:r>
            <a:endParaRPr lang="en-US" sz="1600" dirty="0">
              <a:latin typeface="Arial" panose="020B0604020202020204" pitchFamily="34" charset="0"/>
              <a:cs typeface="Arial" panose="020B0604020202020204" pitchFamily="34" charset="0"/>
            </a:endParaRPr>
          </a:p>
          <a:p>
            <a:pPr lvl="2"/>
            <a:r>
              <a:rPr lang="en-US" sz="1600" dirty="0" smtClean="0">
                <a:latin typeface="Arial" panose="020B0604020202020204" pitchFamily="34" charset="0"/>
                <a:cs typeface="Arial" panose="020B0604020202020204" pitchFamily="34" charset="0"/>
              </a:rPr>
              <a:t>If not found, system halts</a:t>
            </a:r>
          </a:p>
          <a:p>
            <a:r>
              <a:rPr lang="en-US" sz="2200" dirty="0" smtClean="0">
                <a:latin typeface="Arial" panose="020B0604020202020204" pitchFamily="34" charset="0"/>
                <a:cs typeface="Arial" panose="020B0604020202020204" pitchFamily="34" charset="0"/>
              </a:rPr>
              <a:t>PPI List (defined in the upcoming PEI section)</a:t>
            </a:r>
          </a:p>
          <a:p>
            <a:pPr lvl="1"/>
            <a:r>
              <a:rPr lang="en-US" sz="1800" dirty="0" smtClean="0">
                <a:latin typeface="Arial" panose="020B0604020202020204" pitchFamily="34" charset="0"/>
                <a:cs typeface="Arial" panose="020B0604020202020204" pitchFamily="34" charset="0"/>
              </a:rPr>
              <a:t>A list of PPI descriptors to be installed initially by the PEI Core</a:t>
            </a:r>
          </a:p>
          <a:p>
            <a:r>
              <a:rPr lang="en-US" sz="2200" dirty="0" smtClean="0">
                <a:latin typeface="Arial" panose="020B0604020202020204" pitchFamily="34" charset="0"/>
                <a:cs typeface="Arial" panose="020B0604020202020204" pitchFamily="34" charset="0"/>
              </a:rPr>
              <a:t>A void pointer for vendor-specific data (if any)</a:t>
            </a:r>
          </a:p>
          <a:p>
            <a:r>
              <a:rPr lang="en-US" sz="2200" dirty="0" smtClean="0">
                <a:latin typeface="Arial" panose="020B0604020202020204" pitchFamily="34" charset="0"/>
                <a:cs typeface="Arial" panose="020B0604020202020204" pitchFamily="34" charset="0"/>
              </a:rPr>
              <a:t>Execution never returns to SEC until the next system reset</a:t>
            </a:r>
          </a:p>
        </p:txBody>
      </p:sp>
      <p:sp>
        <p:nvSpPr>
          <p:cNvPr id="4" name="TextBox 3"/>
          <p:cNvSpPr txBox="1"/>
          <p:nvPr/>
        </p:nvSpPr>
        <p:spPr>
          <a:xfrm>
            <a:off x="0" y="6550223"/>
            <a:ext cx="8376267" cy="307777"/>
          </a:xfrm>
          <a:prstGeom prst="rect">
            <a:avLst/>
          </a:prstGeom>
          <a:noFill/>
        </p:spPr>
        <p:txBody>
          <a:bodyPr wrap="none" rtlCol="0">
            <a:spAutoFit/>
          </a:bodyPr>
          <a:lstStyle/>
          <a:p>
            <a:r>
              <a:rPr lang="en-US" sz="1400" dirty="0" smtClean="0"/>
              <a:t>Specified in Platform Initialization Spec Vol. 1, Version 1.3, Sec. 13 but the names are derived from the EDK2/UDK</a:t>
            </a:r>
            <a:endParaRPr lang="en-US"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18" y="1143000"/>
            <a:ext cx="8477250" cy="885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03080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dirty="0" smtClean="0">
                <a:latin typeface="Arial" panose="020B0604020202020204" pitchFamily="34" charset="0"/>
                <a:cs typeface="Arial" panose="020B0604020202020204" pitchFamily="34" charset="0"/>
              </a:rPr>
              <a:t>PEI (Pre-EFI Initialization) Phase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95800"/>
            <a:ext cx="8229600" cy="2133600"/>
          </a:xfrm>
        </p:spPr>
        <p:txBody>
          <a:bodyPr>
            <a:normAutofit fontScale="92500" lnSpcReduction="20000"/>
          </a:bodyPr>
          <a:lstStyle/>
          <a:p>
            <a:r>
              <a:rPr lang="en-US" sz="2200" dirty="0" smtClean="0">
                <a:latin typeface="Arial" panose="020B0604020202020204" pitchFamily="34" charset="0"/>
                <a:cs typeface="Arial" panose="020B0604020202020204" pitchFamily="34" charset="0"/>
              </a:rPr>
              <a:t>The PEI phase primary responsibilities:</a:t>
            </a:r>
          </a:p>
          <a:p>
            <a:pPr lvl="1"/>
            <a:r>
              <a:rPr lang="en-US" sz="1800" dirty="0" smtClean="0">
                <a:latin typeface="Arial" panose="020B0604020202020204" pitchFamily="34" charset="0"/>
                <a:cs typeface="Arial" panose="020B0604020202020204" pitchFamily="34" charset="0"/>
              </a:rPr>
              <a:t>Initialize permanent memory</a:t>
            </a:r>
          </a:p>
          <a:p>
            <a:pPr lvl="1"/>
            <a:r>
              <a:rPr lang="en-US" sz="1800" dirty="0" smtClean="0">
                <a:latin typeface="Arial" panose="020B0604020202020204" pitchFamily="34" charset="0"/>
                <a:cs typeface="Arial" panose="020B0604020202020204" pitchFamily="34" charset="0"/>
              </a:rPr>
              <a:t>Describe the memory to DXE in Hand-off-Blocks (HOBs)</a:t>
            </a:r>
          </a:p>
          <a:p>
            <a:pPr lvl="1"/>
            <a:r>
              <a:rPr lang="en-US" sz="1800" dirty="0" smtClean="0">
                <a:latin typeface="Arial" panose="020B0604020202020204" pitchFamily="34" charset="0"/>
                <a:cs typeface="Arial" panose="020B0604020202020204" pitchFamily="34" charset="0"/>
              </a:rPr>
              <a:t>Describe the firmware volume locations in HOBs</a:t>
            </a:r>
          </a:p>
          <a:p>
            <a:pPr lvl="1"/>
            <a:r>
              <a:rPr lang="en-US" sz="1800" dirty="0" smtClean="0">
                <a:latin typeface="Arial" panose="020B0604020202020204" pitchFamily="34" charset="0"/>
                <a:cs typeface="Arial" panose="020B0604020202020204" pitchFamily="34" charset="0"/>
              </a:rPr>
              <a:t>Pass control to DXE phase</a:t>
            </a:r>
          </a:p>
          <a:p>
            <a:pPr lvl="1"/>
            <a:r>
              <a:rPr lang="en-US" sz="1800" dirty="0" smtClean="0">
                <a:latin typeface="Arial" panose="020B0604020202020204" pitchFamily="34" charset="0"/>
                <a:cs typeface="Arial" panose="020B0604020202020204" pitchFamily="34" charset="0"/>
              </a:rPr>
              <a:t>Discover boot mode and, if applicable, resume from Sleep state</a:t>
            </a:r>
          </a:p>
          <a:p>
            <a:pPr lvl="2"/>
            <a:r>
              <a:rPr lang="en-US" sz="1600" dirty="0" smtClean="0">
                <a:latin typeface="Arial" panose="020B0604020202020204" pitchFamily="34" charset="0"/>
                <a:cs typeface="Arial" panose="020B0604020202020204" pitchFamily="34" charset="0"/>
              </a:rPr>
              <a:t>Code path will differ based on waking power state (S3, etc.)</a:t>
            </a:r>
          </a:p>
          <a:p>
            <a:pPr lvl="2"/>
            <a:r>
              <a:rPr lang="en-US" sz="1600" dirty="0" smtClean="0">
                <a:latin typeface="Arial" panose="020B0604020202020204" pitchFamily="34" charset="0"/>
                <a:cs typeface="Arial" panose="020B0604020202020204" pitchFamily="34" charset="0"/>
              </a:rPr>
              <a:t>Power states: </a:t>
            </a:r>
            <a:r>
              <a:rPr lang="en-US" sz="1600" dirty="0" smtClean="0">
                <a:latin typeface="Arial" panose="020B0604020202020204" pitchFamily="34" charset="0"/>
                <a:cs typeface="Arial" panose="020B0604020202020204" pitchFamily="34" charset="0"/>
                <a:hlinkClick r:id="rId2"/>
              </a:rPr>
              <a:t>http</a:t>
            </a:r>
            <a:r>
              <a:rPr lang="en-US" sz="1600" dirty="0">
                <a:latin typeface="Arial" panose="020B0604020202020204" pitchFamily="34" charset="0"/>
                <a:cs typeface="Arial" panose="020B0604020202020204" pitchFamily="34" charset="0"/>
                <a:hlinkClick r:id="rId2"/>
              </a:rPr>
              <a:t>://</a:t>
            </a:r>
            <a:r>
              <a:rPr lang="en-US" sz="1600" dirty="0" smtClean="0">
                <a:latin typeface="Arial" panose="020B0604020202020204" pitchFamily="34" charset="0"/>
                <a:cs typeface="Arial" panose="020B0604020202020204" pitchFamily="34" charset="0"/>
                <a:hlinkClick r:id="rId2"/>
              </a:rPr>
              <a:t>www.acpi.info/DOWNLOADS/ACPIspec50.pdf</a:t>
            </a:r>
            <a:endParaRPr lang="en-US" sz="16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769160" y="1126141"/>
            <a:ext cx="416348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7222" y="1128653"/>
            <a:ext cx="114144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34063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Components of PEI</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23999"/>
            <a:ext cx="8229600" cy="5026223"/>
          </a:xfrm>
        </p:spPr>
        <p:txBody>
          <a:bodyPr>
            <a:normAutofit lnSpcReduction="10000"/>
          </a:bodyPr>
          <a:lstStyle/>
          <a:p>
            <a:r>
              <a:rPr lang="en-US" sz="2200" dirty="0" smtClean="0">
                <a:latin typeface="Arial" panose="020B0604020202020204" pitchFamily="34" charset="0"/>
                <a:cs typeface="Arial" panose="020B0604020202020204" pitchFamily="34" charset="0"/>
              </a:rPr>
              <a:t>Pre-EFI Initialization Modules (PEIMs)</a:t>
            </a:r>
          </a:p>
          <a:p>
            <a:pPr lvl="1"/>
            <a:r>
              <a:rPr lang="en-US" sz="1800" dirty="0" smtClean="0">
                <a:latin typeface="Arial" panose="020B0604020202020204" pitchFamily="34" charset="0"/>
                <a:cs typeface="Arial" panose="020B0604020202020204" pitchFamily="34" charset="0"/>
              </a:rPr>
              <a:t>A unit of code and/or data stored in a file </a:t>
            </a:r>
          </a:p>
          <a:p>
            <a:pPr lvl="1"/>
            <a:r>
              <a:rPr lang="en-US" sz="1800" dirty="0" smtClean="0">
                <a:latin typeface="Arial" panose="020B0604020202020204" pitchFamily="34" charset="0"/>
                <a:cs typeface="Arial" panose="020B0604020202020204" pitchFamily="34" charset="0"/>
              </a:rPr>
              <a:t>Discover memory, Firmware Volumes, build the HOB, etc.</a:t>
            </a:r>
          </a:p>
          <a:p>
            <a:pPr lvl="1"/>
            <a:r>
              <a:rPr lang="en-US" sz="1800" dirty="0" smtClean="0">
                <a:latin typeface="Arial" panose="020B0604020202020204" pitchFamily="34" charset="0"/>
                <a:cs typeface="Arial" panose="020B0604020202020204" pitchFamily="34" charset="0"/>
              </a:rPr>
              <a:t>Can be dependent on PPIs having already been installed</a:t>
            </a:r>
          </a:p>
          <a:p>
            <a:pPr lvl="2"/>
            <a:r>
              <a:rPr lang="en-US" sz="1600" dirty="0" smtClean="0">
                <a:latin typeface="Arial" panose="020B0604020202020204" pitchFamily="34" charset="0"/>
                <a:cs typeface="Arial" panose="020B0604020202020204" pitchFamily="34" charset="0"/>
              </a:rPr>
              <a:t>Dependencies are inspected by the PEI Dispatcher</a:t>
            </a:r>
          </a:p>
          <a:p>
            <a:r>
              <a:rPr lang="en-US" sz="2200" dirty="0" smtClean="0">
                <a:latin typeface="Arial" panose="020B0604020202020204" pitchFamily="34" charset="0"/>
                <a:cs typeface="Arial" panose="020B0604020202020204" pitchFamily="34" charset="0"/>
              </a:rPr>
              <a:t>PEIM-to-PEIM Interface (PPI)</a:t>
            </a:r>
          </a:p>
          <a:p>
            <a:pPr lvl="1"/>
            <a:r>
              <a:rPr lang="en-US" sz="1800" dirty="0" smtClean="0">
                <a:latin typeface="Arial" panose="020B0604020202020204" pitchFamily="34" charset="0"/>
                <a:cs typeface="Arial" panose="020B0604020202020204" pitchFamily="34" charset="0"/>
              </a:rPr>
              <a:t>Permit communication between PEIMs</a:t>
            </a:r>
          </a:p>
          <a:p>
            <a:pPr lvl="2"/>
            <a:r>
              <a:rPr lang="en-US" sz="1600" dirty="0" smtClean="0">
                <a:latin typeface="Arial" panose="020B0604020202020204" pitchFamily="34" charset="0"/>
                <a:cs typeface="Arial" panose="020B0604020202020204" pitchFamily="34" charset="0"/>
              </a:rPr>
              <a:t>So PEIMs can work with other PEIMs to achieve tasks</a:t>
            </a:r>
          </a:p>
          <a:p>
            <a:pPr lvl="1"/>
            <a:r>
              <a:rPr lang="en-US" sz="1800" dirty="0" smtClean="0">
                <a:latin typeface="Arial" panose="020B0604020202020204" pitchFamily="34" charset="0"/>
                <a:cs typeface="Arial" panose="020B0604020202020204" pitchFamily="34" charset="0"/>
              </a:rPr>
              <a:t>Contained </a:t>
            </a:r>
            <a:r>
              <a:rPr lang="en-US" sz="1800" dirty="0">
                <a:latin typeface="Arial" panose="020B0604020202020204" pitchFamily="34" charset="0"/>
                <a:cs typeface="Arial" panose="020B0604020202020204" pitchFamily="34" charset="0"/>
              </a:rPr>
              <a:t>in </a:t>
            </a:r>
            <a:r>
              <a:rPr lang="en-US" sz="1800" dirty="0" smtClean="0">
                <a:latin typeface="Arial" panose="020B0604020202020204" pitchFamily="34" charset="0"/>
                <a:cs typeface="Arial" panose="020B0604020202020204" pitchFamily="34" charset="0"/>
              </a:rPr>
              <a:t>a structure EFI_PEI_PPI_DESCRIPTOR containing a GUID and a pointer</a:t>
            </a:r>
          </a:p>
          <a:p>
            <a:pPr lvl="1"/>
            <a:r>
              <a:rPr lang="en-US" sz="1800" dirty="0" smtClean="0">
                <a:latin typeface="Arial" panose="020B0604020202020204" pitchFamily="34" charset="0"/>
                <a:cs typeface="Arial" panose="020B0604020202020204" pitchFamily="34" charset="0"/>
              </a:rPr>
              <a:t>There are </a:t>
            </a:r>
            <a:r>
              <a:rPr lang="en-US" sz="1800" i="1" dirty="0" smtClean="0">
                <a:latin typeface="Arial" panose="020B0604020202020204" pitchFamily="34" charset="0"/>
                <a:cs typeface="Arial" panose="020B0604020202020204" pitchFamily="34" charset="0"/>
              </a:rPr>
              <a:t>Architectural PPIs</a:t>
            </a:r>
            <a:r>
              <a:rPr lang="en-US" sz="1800" dirty="0" smtClean="0">
                <a:latin typeface="Arial" panose="020B0604020202020204" pitchFamily="34" charset="0"/>
                <a:cs typeface="Arial" panose="020B0604020202020204" pitchFamily="34" charset="0"/>
              </a:rPr>
              <a:t> and </a:t>
            </a:r>
            <a:r>
              <a:rPr lang="en-US" sz="1800" i="1" dirty="0" smtClean="0">
                <a:latin typeface="Arial" panose="020B0604020202020204" pitchFamily="34" charset="0"/>
                <a:cs typeface="Arial" panose="020B0604020202020204" pitchFamily="34" charset="0"/>
              </a:rPr>
              <a:t>Additional PPIs</a:t>
            </a:r>
          </a:p>
          <a:p>
            <a:pPr lvl="1"/>
            <a:r>
              <a:rPr lang="en-US" sz="1800" dirty="0" smtClean="0">
                <a:latin typeface="Arial" panose="020B0604020202020204" pitchFamily="34" charset="0"/>
                <a:cs typeface="Arial" panose="020B0604020202020204" pitchFamily="34" charset="0"/>
              </a:rPr>
              <a:t>Architectural PPIs: those which are known to the PEI Foundation (like that which provides the communication interface to the ReportStatusCode() PEI Service)</a:t>
            </a:r>
          </a:p>
          <a:p>
            <a:pPr lvl="1"/>
            <a:r>
              <a:rPr lang="en-US" sz="1800" dirty="0" smtClean="0">
                <a:latin typeface="Arial" panose="020B0604020202020204" pitchFamily="34" charset="0"/>
                <a:cs typeface="Arial" panose="020B0604020202020204" pitchFamily="34" charset="0"/>
              </a:rPr>
              <a:t>Additional PPIs: those which are not depended upon by the PEI Foundation.</a:t>
            </a:r>
          </a:p>
        </p:txBody>
      </p:sp>
      <p:sp>
        <p:nvSpPr>
          <p:cNvPr id="4" name="TextBox 3"/>
          <p:cNvSpPr txBox="1"/>
          <p:nvPr/>
        </p:nvSpPr>
        <p:spPr>
          <a:xfrm>
            <a:off x="0" y="6550223"/>
            <a:ext cx="4370940" cy="307777"/>
          </a:xfrm>
          <a:prstGeom prst="rect">
            <a:avLst/>
          </a:prstGeom>
          <a:noFill/>
        </p:spPr>
        <p:txBody>
          <a:bodyPr wrap="none" rtlCol="0">
            <a:spAutoFit/>
          </a:bodyPr>
          <a:lstStyle/>
          <a:p>
            <a:r>
              <a:rPr lang="en-US" sz="1400" dirty="0" smtClean="0"/>
              <a:t>Platform Initialization Spec Vol. 1, Version 1.3, Section 2.4</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891909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Components of PEI</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5029200"/>
          </a:xfrm>
        </p:spPr>
        <p:txBody>
          <a:bodyPr>
            <a:normAutofit/>
          </a:bodyPr>
          <a:lstStyle/>
          <a:p>
            <a:r>
              <a:rPr lang="en-US" sz="2200" dirty="0" smtClean="0">
                <a:latin typeface="Arial" panose="020B0604020202020204" pitchFamily="34" charset="0"/>
                <a:cs typeface="Arial" panose="020B0604020202020204" pitchFamily="34" charset="0"/>
              </a:rPr>
              <a:t>PEI Dispatcher</a:t>
            </a:r>
          </a:p>
          <a:p>
            <a:pPr lvl="1"/>
            <a:r>
              <a:rPr lang="en-US" sz="1800" dirty="0" smtClean="0">
                <a:latin typeface="Arial" panose="020B0604020202020204" pitchFamily="34" charset="0"/>
                <a:cs typeface="Arial" panose="020B0604020202020204" pitchFamily="34" charset="0"/>
              </a:rPr>
              <a:t>Evaluates the dependency expressions in PEIMs and, if they are met, installs them (and executes them)</a:t>
            </a:r>
          </a:p>
          <a:p>
            <a:pPr lvl="1"/>
            <a:r>
              <a:rPr lang="en-US" sz="1800" dirty="0" smtClean="0">
                <a:latin typeface="Arial" panose="020B0604020202020204" pitchFamily="34" charset="0"/>
                <a:cs typeface="Arial" panose="020B0604020202020204" pitchFamily="34" charset="0"/>
              </a:rPr>
              <a:t>PEIMs are dispatched a priori</a:t>
            </a:r>
          </a:p>
          <a:p>
            <a:r>
              <a:rPr lang="en-US" sz="2200" dirty="0" smtClean="0">
                <a:latin typeface="Arial" panose="020B0604020202020204" pitchFamily="34" charset="0"/>
                <a:cs typeface="Arial" panose="020B0604020202020204" pitchFamily="34" charset="0"/>
              </a:rPr>
              <a:t>Dependency Expression(DEPEX)</a:t>
            </a:r>
          </a:p>
          <a:p>
            <a:pPr lvl="1"/>
            <a:r>
              <a:rPr lang="en-US" sz="1800" dirty="0" smtClean="0">
                <a:latin typeface="Arial" panose="020B0604020202020204" pitchFamily="34" charset="0"/>
                <a:cs typeface="Arial" panose="020B0604020202020204" pitchFamily="34" charset="0"/>
              </a:rPr>
              <a:t>Basically GUIDs of PPIs that must have already been dispatched before a PEIM is permitted to load/execute</a:t>
            </a:r>
          </a:p>
          <a:p>
            <a:r>
              <a:rPr lang="en-US" sz="2200" dirty="0" smtClean="0">
                <a:latin typeface="Arial" panose="020B0604020202020204" pitchFamily="34" charset="0"/>
                <a:cs typeface="Arial" panose="020B0604020202020204" pitchFamily="34" charset="0"/>
              </a:rPr>
              <a:t>Firmware Volumes</a:t>
            </a:r>
          </a:p>
        </p:txBody>
      </p:sp>
      <p:sp>
        <p:nvSpPr>
          <p:cNvPr id="4" name="TextBox 3"/>
          <p:cNvSpPr txBox="1"/>
          <p:nvPr/>
        </p:nvSpPr>
        <p:spPr>
          <a:xfrm>
            <a:off x="0" y="6550223"/>
            <a:ext cx="4370940" cy="307777"/>
          </a:xfrm>
          <a:prstGeom prst="rect">
            <a:avLst/>
          </a:prstGeom>
          <a:noFill/>
        </p:spPr>
        <p:txBody>
          <a:bodyPr wrap="none" rtlCol="0">
            <a:spAutoFit/>
          </a:bodyPr>
          <a:lstStyle/>
          <a:p>
            <a:r>
              <a:rPr lang="en-US" sz="1400" dirty="0" smtClean="0"/>
              <a:t>Platform Initialization Spec Vol. 1, Version 1.3, Section 2.4</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25902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3600" dirty="0">
                <a:latin typeface="Arial" panose="020B0604020202020204" pitchFamily="34" charset="0"/>
                <a:cs typeface="Arial" panose="020B0604020202020204" pitchFamily="34" charset="0"/>
              </a:rPr>
              <a:t>Components of PEI</a:t>
            </a:r>
          </a:p>
        </p:txBody>
      </p:sp>
      <p:sp>
        <p:nvSpPr>
          <p:cNvPr id="3" name="Content Placeholder 2"/>
          <p:cNvSpPr>
            <a:spLocks noGrp="1"/>
          </p:cNvSpPr>
          <p:nvPr>
            <p:ph idx="1"/>
          </p:nvPr>
        </p:nvSpPr>
        <p:spPr>
          <a:xfrm>
            <a:off x="457200" y="1219200"/>
            <a:ext cx="8229600" cy="1524000"/>
          </a:xfrm>
        </p:spPr>
        <p:txBody>
          <a:bodyPr>
            <a:normAutofit/>
          </a:bodyPr>
          <a:lstStyle/>
          <a:p>
            <a:r>
              <a:rPr lang="en-US" sz="2200" dirty="0">
                <a:latin typeface="Arial" panose="020B0604020202020204" pitchFamily="34" charset="0"/>
                <a:cs typeface="Arial" panose="020B0604020202020204" pitchFamily="34" charset="0"/>
              </a:rPr>
              <a:t>PEI </a:t>
            </a:r>
            <a:r>
              <a:rPr lang="en-US" sz="2200" dirty="0" smtClean="0">
                <a:latin typeface="Arial" panose="020B0604020202020204" pitchFamily="34" charset="0"/>
                <a:cs typeface="Arial" panose="020B0604020202020204" pitchFamily="34" charset="0"/>
              </a:rPr>
              <a:t>Services</a:t>
            </a:r>
          </a:p>
          <a:p>
            <a:pPr lvl="1"/>
            <a:r>
              <a:rPr lang="en-US" sz="1800" dirty="0" smtClean="0">
                <a:latin typeface="Arial" panose="020B0604020202020204" pitchFamily="34" charset="0"/>
                <a:cs typeface="Arial" panose="020B0604020202020204" pitchFamily="34" charset="0"/>
              </a:rPr>
              <a:t>Available for use to all PEIMs and PPIs as well as the PEI foundation itself</a:t>
            </a:r>
          </a:p>
          <a:p>
            <a:pPr lvl="1"/>
            <a:r>
              <a:rPr lang="en-US" sz="1800" dirty="0" smtClean="0">
                <a:latin typeface="Arial" panose="020B0604020202020204" pitchFamily="34" charset="0"/>
                <a:cs typeface="Arial" panose="020B0604020202020204" pitchFamily="34" charset="0"/>
              </a:rPr>
              <a:t>Wide variety of services provided (</a:t>
            </a:r>
            <a:r>
              <a:rPr lang="en-US" sz="1800" dirty="0" err="1" smtClean="0">
                <a:latin typeface="Arial" panose="020B0604020202020204" pitchFamily="34" charset="0"/>
                <a:cs typeface="Arial" panose="020B0604020202020204" pitchFamily="34" charset="0"/>
              </a:rPr>
              <a:t>InstallPpi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LocateFv</a:t>
            </a:r>
            <a:r>
              <a:rPr lang="en-US" sz="1800" dirty="0" smtClean="0">
                <a:latin typeface="Arial" panose="020B0604020202020204" pitchFamily="34" charset="0"/>
                <a:cs typeface="Arial" panose="020B0604020202020204" pitchFamily="34" charset="0"/>
              </a:rPr>
              <a:t>(), etc.)</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81" y="2828925"/>
            <a:ext cx="7759668"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6550223"/>
            <a:ext cx="7221913" cy="307777"/>
          </a:xfrm>
          <a:prstGeom prst="rect">
            <a:avLst/>
          </a:prstGeom>
          <a:noFill/>
        </p:spPr>
        <p:txBody>
          <a:bodyPr wrap="none" rtlCol="0">
            <a:spAutoFit/>
          </a:bodyPr>
          <a:lstStyle/>
          <a:p>
            <a:r>
              <a:rPr lang="en-US" sz="1400" dirty="0" smtClean="0"/>
              <a:t>Extensive list of all PPIs can be found in Platform Initialization Spec Vol. 1, Version 1.3, Section 3.1</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273626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the tables turn… PEI Services Table</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marL="0" indent="0">
              <a:buNone/>
            </a:pPr>
            <a:r>
              <a:rPr lang="en-US" sz="1100" dirty="0" err="1">
                <a:latin typeface="Courier"/>
                <a:cs typeface="Courier"/>
              </a:rPr>
              <a:t>typedef</a:t>
            </a:r>
            <a:r>
              <a:rPr lang="en-US" sz="1100" dirty="0">
                <a:latin typeface="Courier"/>
                <a:cs typeface="Courier"/>
              </a:rPr>
              <a:t> </a:t>
            </a:r>
            <a:r>
              <a:rPr lang="en-US" sz="1100" dirty="0" err="1">
                <a:latin typeface="Courier"/>
                <a:cs typeface="Courier"/>
              </a:rPr>
              <a:t>struct</a:t>
            </a:r>
            <a:r>
              <a:rPr lang="en-US" sz="1100" dirty="0">
                <a:latin typeface="Courier"/>
                <a:cs typeface="Courier"/>
              </a:rPr>
              <a:t> _EFI_PEI_SERVICES {</a:t>
            </a:r>
          </a:p>
          <a:p>
            <a:pPr marL="0" indent="0">
              <a:buNone/>
            </a:pPr>
            <a:r>
              <a:rPr lang="en-US" sz="1100" dirty="0">
                <a:latin typeface="Courier"/>
                <a:cs typeface="Courier"/>
              </a:rPr>
              <a:t>  EFI_TABLE_HEADER               </a:t>
            </a:r>
            <a:r>
              <a:rPr lang="en-US" sz="1100" dirty="0" err="1">
                <a:latin typeface="Courier"/>
                <a:cs typeface="Courier"/>
              </a:rPr>
              <a:t>Hdr</a:t>
            </a:r>
            <a:r>
              <a:rPr lang="en-US" sz="1100" dirty="0">
                <a:latin typeface="Courier"/>
                <a:cs typeface="Courier"/>
              </a:rPr>
              <a:t>;</a:t>
            </a:r>
          </a:p>
          <a:p>
            <a:pPr marL="0" indent="0">
              <a:buNone/>
            </a:pPr>
            <a:r>
              <a:rPr lang="en-US" sz="1100" dirty="0">
                <a:solidFill>
                  <a:srgbClr val="FF0000"/>
                </a:solidFill>
                <a:latin typeface="Courier"/>
                <a:cs typeface="Courier"/>
              </a:rPr>
              <a:t>  EFI_PEI_INSTALL_PPI            </a:t>
            </a:r>
            <a:r>
              <a:rPr lang="en-US" sz="1100" dirty="0" err="1">
                <a:solidFill>
                  <a:srgbClr val="FF0000"/>
                </a:solidFill>
                <a:latin typeface="Courier"/>
                <a:cs typeface="Courier"/>
              </a:rPr>
              <a:t>InstallPpi</a:t>
            </a:r>
            <a:r>
              <a:rPr lang="en-US" sz="1100" dirty="0">
                <a:solidFill>
                  <a:srgbClr val="FF0000"/>
                </a:solidFill>
                <a:latin typeface="Courier"/>
                <a:cs typeface="Courier"/>
              </a:rPr>
              <a:t>;</a:t>
            </a:r>
          </a:p>
          <a:p>
            <a:pPr marL="0" indent="0">
              <a:buNone/>
            </a:pPr>
            <a:r>
              <a:rPr lang="en-US" sz="1100" dirty="0">
                <a:solidFill>
                  <a:srgbClr val="FF0000"/>
                </a:solidFill>
                <a:latin typeface="Courier"/>
                <a:cs typeface="Courier"/>
              </a:rPr>
              <a:t>  EFI_PEI_REINSTALL_PPI          </a:t>
            </a:r>
            <a:r>
              <a:rPr lang="en-US" sz="1100" dirty="0" err="1">
                <a:solidFill>
                  <a:srgbClr val="FF0000"/>
                </a:solidFill>
                <a:latin typeface="Courier"/>
                <a:cs typeface="Courier"/>
              </a:rPr>
              <a:t>ReInstallPpi</a:t>
            </a:r>
            <a:r>
              <a:rPr lang="en-US" sz="1100" dirty="0">
                <a:solidFill>
                  <a:srgbClr val="FF0000"/>
                </a:solidFill>
                <a:latin typeface="Courier"/>
                <a:cs typeface="Courier"/>
              </a:rPr>
              <a:t>;</a:t>
            </a:r>
          </a:p>
          <a:p>
            <a:pPr marL="0" indent="0">
              <a:buNone/>
            </a:pPr>
            <a:r>
              <a:rPr lang="en-US" sz="1100" dirty="0">
                <a:solidFill>
                  <a:srgbClr val="FF0000"/>
                </a:solidFill>
                <a:latin typeface="Courier"/>
                <a:cs typeface="Courier"/>
              </a:rPr>
              <a:t>  EFI_PEI_LOCATE_PPI             </a:t>
            </a:r>
            <a:r>
              <a:rPr lang="en-US" sz="1100" dirty="0" err="1">
                <a:solidFill>
                  <a:srgbClr val="FF0000"/>
                </a:solidFill>
                <a:latin typeface="Courier"/>
                <a:cs typeface="Courier"/>
              </a:rPr>
              <a:t>LocatePpi</a:t>
            </a:r>
            <a:r>
              <a:rPr lang="en-US" sz="1100" dirty="0">
                <a:solidFill>
                  <a:srgbClr val="FF0000"/>
                </a:solidFill>
                <a:latin typeface="Courier"/>
                <a:cs typeface="Courier"/>
              </a:rPr>
              <a:t>;</a:t>
            </a:r>
          </a:p>
          <a:p>
            <a:pPr marL="0" indent="0">
              <a:buNone/>
            </a:pPr>
            <a:r>
              <a:rPr lang="en-US" sz="1100" dirty="0">
                <a:solidFill>
                  <a:srgbClr val="FF0000"/>
                </a:solidFill>
                <a:latin typeface="Courier"/>
                <a:cs typeface="Courier"/>
              </a:rPr>
              <a:t>  EFI_PEI_NOTIFY_PPI             </a:t>
            </a:r>
            <a:r>
              <a:rPr lang="en-US" sz="1100" dirty="0" err="1">
                <a:solidFill>
                  <a:srgbClr val="FF0000"/>
                </a:solidFill>
                <a:latin typeface="Courier"/>
                <a:cs typeface="Courier"/>
              </a:rPr>
              <a:t>NotifyPpi</a:t>
            </a:r>
            <a:r>
              <a:rPr lang="en-US" sz="1100" dirty="0">
                <a:solidFill>
                  <a:srgbClr val="FF0000"/>
                </a:solidFill>
                <a:latin typeface="Courier"/>
                <a:cs typeface="Courier"/>
              </a:rPr>
              <a:t>;</a:t>
            </a:r>
          </a:p>
          <a:p>
            <a:pPr marL="0" indent="0">
              <a:buNone/>
            </a:pPr>
            <a:r>
              <a:rPr lang="en-US" sz="1100" dirty="0">
                <a:latin typeface="Courier"/>
                <a:cs typeface="Courier"/>
              </a:rPr>
              <a:t>  EFI_PEI_GET_BOOT_MODE          </a:t>
            </a:r>
            <a:r>
              <a:rPr lang="en-US" sz="1100" dirty="0" err="1">
                <a:latin typeface="Courier"/>
                <a:cs typeface="Courier"/>
              </a:rPr>
              <a:t>GetBootMode</a:t>
            </a:r>
            <a:r>
              <a:rPr lang="en-US" sz="1100" dirty="0">
                <a:latin typeface="Courier"/>
                <a:cs typeface="Courier"/>
              </a:rPr>
              <a:t>;</a:t>
            </a:r>
          </a:p>
          <a:p>
            <a:pPr marL="0" indent="0">
              <a:buNone/>
            </a:pPr>
            <a:r>
              <a:rPr lang="en-US" sz="1100" dirty="0">
                <a:latin typeface="Courier"/>
                <a:cs typeface="Courier"/>
              </a:rPr>
              <a:t>  EFI_PEI_SET_BOOT_MODE          </a:t>
            </a:r>
            <a:r>
              <a:rPr lang="en-US" sz="1100" dirty="0" err="1">
                <a:latin typeface="Courier"/>
                <a:cs typeface="Courier"/>
              </a:rPr>
              <a:t>SetBootMode</a:t>
            </a:r>
            <a:r>
              <a:rPr lang="en-US" sz="1100" dirty="0">
                <a:latin typeface="Courier"/>
                <a:cs typeface="Courier"/>
              </a:rPr>
              <a:t>;</a:t>
            </a:r>
          </a:p>
          <a:p>
            <a:pPr marL="0" indent="0">
              <a:buNone/>
            </a:pPr>
            <a:r>
              <a:rPr lang="en-US" sz="1100" dirty="0">
                <a:latin typeface="Courier"/>
                <a:cs typeface="Courier"/>
              </a:rPr>
              <a:t>  EFI_PEI_GET_HOB_LIST           </a:t>
            </a:r>
            <a:r>
              <a:rPr lang="en-US" sz="1100" dirty="0" err="1">
                <a:latin typeface="Courier"/>
                <a:cs typeface="Courier"/>
              </a:rPr>
              <a:t>GetHobList</a:t>
            </a:r>
            <a:r>
              <a:rPr lang="en-US" sz="1100" dirty="0">
                <a:latin typeface="Courier"/>
                <a:cs typeface="Courier"/>
              </a:rPr>
              <a:t>;</a:t>
            </a:r>
          </a:p>
          <a:p>
            <a:pPr marL="0" indent="0">
              <a:buNone/>
            </a:pPr>
            <a:r>
              <a:rPr lang="en-US" sz="1100" dirty="0">
                <a:latin typeface="Courier"/>
                <a:cs typeface="Courier"/>
              </a:rPr>
              <a:t>  EFI_PEI_CREATE_HOB             </a:t>
            </a:r>
            <a:r>
              <a:rPr lang="en-US" sz="1100" dirty="0" err="1">
                <a:latin typeface="Courier"/>
                <a:cs typeface="Courier"/>
              </a:rPr>
              <a:t>CreateHob</a:t>
            </a:r>
            <a:r>
              <a:rPr lang="en-US" sz="1100" dirty="0">
                <a:latin typeface="Courier"/>
                <a:cs typeface="Courier"/>
              </a:rPr>
              <a:t>;</a:t>
            </a:r>
          </a:p>
          <a:p>
            <a:pPr marL="0" indent="0">
              <a:buNone/>
            </a:pPr>
            <a:r>
              <a:rPr lang="en-US" sz="1100" dirty="0">
                <a:solidFill>
                  <a:srgbClr val="FF0000"/>
                </a:solidFill>
                <a:latin typeface="Courier"/>
                <a:cs typeface="Courier"/>
              </a:rPr>
              <a:t>  EFI_PEI_FFS_FIND_NEXT_VOLUME   </a:t>
            </a:r>
            <a:r>
              <a:rPr lang="en-US" sz="1100" dirty="0" err="1">
                <a:solidFill>
                  <a:srgbClr val="FF0000"/>
                </a:solidFill>
                <a:latin typeface="Courier"/>
                <a:cs typeface="Courier"/>
              </a:rPr>
              <a:t>FfsFindNextVolume</a:t>
            </a:r>
            <a:r>
              <a:rPr lang="en-US" sz="1100" dirty="0">
                <a:solidFill>
                  <a:srgbClr val="FF0000"/>
                </a:solidFill>
                <a:latin typeface="Courier"/>
                <a:cs typeface="Courier"/>
              </a:rPr>
              <a:t>;</a:t>
            </a:r>
          </a:p>
          <a:p>
            <a:pPr marL="0" indent="0">
              <a:buNone/>
            </a:pPr>
            <a:r>
              <a:rPr lang="en-US" sz="1100" dirty="0">
                <a:solidFill>
                  <a:srgbClr val="FF0000"/>
                </a:solidFill>
                <a:latin typeface="Courier"/>
                <a:cs typeface="Courier"/>
              </a:rPr>
              <a:t>  EFI_PEI_FFS_FIND_NEXT_FILE     </a:t>
            </a:r>
            <a:r>
              <a:rPr lang="en-US" sz="1100" dirty="0" err="1">
                <a:solidFill>
                  <a:srgbClr val="FF0000"/>
                </a:solidFill>
                <a:latin typeface="Courier"/>
                <a:cs typeface="Courier"/>
              </a:rPr>
              <a:t>FfsFindNextFile</a:t>
            </a:r>
            <a:r>
              <a:rPr lang="en-US" sz="1100" dirty="0">
                <a:solidFill>
                  <a:srgbClr val="FF0000"/>
                </a:solidFill>
                <a:latin typeface="Courier"/>
                <a:cs typeface="Courier"/>
              </a:rPr>
              <a:t>;</a:t>
            </a:r>
          </a:p>
          <a:p>
            <a:pPr marL="0" indent="0">
              <a:buNone/>
            </a:pPr>
            <a:r>
              <a:rPr lang="en-US" sz="1100" dirty="0">
                <a:solidFill>
                  <a:srgbClr val="FF0000"/>
                </a:solidFill>
                <a:latin typeface="Courier"/>
                <a:cs typeface="Courier"/>
              </a:rPr>
              <a:t>  EFI_PEI_FFS_FIND_SECTION_DATA  </a:t>
            </a:r>
            <a:r>
              <a:rPr lang="en-US" sz="1100" dirty="0" err="1">
                <a:solidFill>
                  <a:srgbClr val="FF0000"/>
                </a:solidFill>
                <a:latin typeface="Courier"/>
                <a:cs typeface="Courier"/>
              </a:rPr>
              <a:t>FfsFindSectionData</a:t>
            </a:r>
            <a:r>
              <a:rPr lang="en-US" sz="1100" dirty="0">
                <a:solidFill>
                  <a:srgbClr val="FF0000"/>
                </a:solidFill>
                <a:latin typeface="Courier"/>
                <a:cs typeface="Courier"/>
              </a:rPr>
              <a:t>;</a:t>
            </a:r>
          </a:p>
          <a:p>
            <a:pPr marL="0" indent="0">
              <a:buNone/>
            </a:pPr>
            <a:r>
              <a:rPr lang="en-US" sz="1100" dirty="0">
                <a:latin typeface="Courier"/>
                <a:cs typeface="Courier"/>
              </a:rPr>
              <a:t>  EFI_PEI_INSTALL_PEI_MEMORY     </a:t>
            </a:r>
            <a:r>
              <a:rPr lang="en-US" sz="1100" dirty="0" err="1">
                <a:latin typeface="Courier"/>
                <a:cs typeface="Courier"/>
              </a:rPr>
              <a:t>InstallPeiMemory</a:t>
            </a:r>
            <a:r>
              <a:rPr lang="en-US" sz="1100" dirty="0">
                <a:latin typeface="Courier"/>
                <a:cs typeface="Courier"/>
              </a:rPr>
              <a:t>;</a:t>
            </a:r>
          </a:p>
          <a:p>
            <a:pPr marL="0" indent="0">
              <a:buNone/>
            </a:pPr>
            <a:r>
              <a:rPr lang="en-US" sz="1100" dirty="0">
                <a:latin typeface="Courier"/>
                <a:cs typeface="Courier"/>
              </a:rPr>
              <a:t>  EFI_PEI_ALLOCATE_PAGES         </a:t>
            </a:r>
            <a:r>
              <a:rPr lang="en-US" sz="1100" dirty="0" err="1">
                <a:latin typeface="Courier"/>
                <a:cs typeface="Courier"/>
              </a:rPr>
              <a:t>AllocatePages</a:t>
            </a:r>
            <a:r>
              <a:rPr lang="en-US" sz="1100" dirty="0">
                <a:latin typeface="Courier"/>
                <a:cs typeface="Courier"/>
              </a:rPr>
              <a:t>;</a:t>
            </a:r>
          </a:p>
          <a:p>
            <a:pPr marL="0" indent="0">
              <a:buNone/>
            </a:pPr>
            <a:r>
              <a:rPr lang="en-US" sz="1100" dirty="0">
                <a:latin typeface="Courier"/>
                <a:cs typeface="Courier"/>
              </a:rPr>
              <a:t>  EFI_PEI_ALLOCATE_POOL          </a:t>
            </a:r>
            <a:r>
              <a:rPr lang="en-US" sz="1100" dirty="0" err="1">
                <a:latin typeface="Courier"/>
                <a:cs typeface="Courier"/>
              </a:rPr>
              <a:t>AllocatePool</a:t>
            </a:r>
            <a:r>
              <a:rPr lang="en-US" sz="1100" dirty="0">
                <a:latin typeface="Courier"/>
                <a:cs typeface="Courier"/>
              </a:rPr>
              <a:t>;</a:t>
            </a:r>
          </a:p>
          <a:p>
            <a:pPr marL="0" indent="0">
              <a:buNone/>
            </a:pPr>
            <a:r>
              <a:rPr lang="en-US" sz="1100" dirty="0">
                <a:latin typeface="Courier"/>
                <a:cs typeface="Courier"/>
              </a:rPr>
              <a:t>  EFI_PEI_COPY_MEM               </a:t>
            </a:r>
            <a:r>
              <a:rPr lang="en-US" sz="1100" dirty="0" err="1">
                <a:latin typeface="Courier"/>
                <a:cs typeface="Courier"/>
              </a:rPr>
              <a:t>CopyMem</a:t>
            </a:r>
            <a:r>
              <a:rPr lang="en-US" sz="1100" dirty="0">
                <a:latin typeface="Courier"/>
                <a:cs typeface="Courier"/>
              </a:rPr>
              <a:t>;</a:t>
            </a:r>
          </a:p>
          <a:p>
            <a:pPr marL="0" indent="0">
              <a:buNone/>
            </a:pPr>
            <a:r>
              <a:rPr lang="en-US" sz="1100" dirty="0">
                <a:latin typeface="Courier"/>
                <a:cs typeface="Courier"/>
              </a:rPr>
              <a:t>  EFI_PEI_SET_MEM                </a:t>
            </a:r>
            <a:r>
              <a:rPr lang="en-US" sz="1100" dirty="0" err="1" smtClean="0">
                <a:latin typeface="Courier"/>
                <a:cs typeface="Courier"/>
              </a:rPr>
              <a:t>SetMem</a:t>
            </a:r>
            <a:r>
              <a:rPr lang="en-US" sz="1100" dirty="0">
                <a:latin typeface="Courier"/>
                <a:cs typeface="Courier"/>
              </a:rPr>
              <a:t>;</a:t>
            </a:r>
          </a:p>
          <a:p>
            <a:pPr marL="0" indent="0">
              <a:buNone/>
            </a:pPr>
            <a:r>
              <a:rPr lang="en-US" sz="1100" dirty="0">
                <a:latin typeface="Courier"/>
                <a:cs typeface="Courier"/>
              </a:rPr>
              <a:t>  EFI_PEI_REPORT_STATUS_CODE     </a:t>
            </a:r>
            <a:r>
              <a:rPr lang="en-US" sz="1100" dirty="0" err="1" smtClean="0">
                <a:latin typeface="Courier"/>
                <a:cs typeface="Courier"/>
              </a:rPr>
              <a:t>ReportStatusCode</a:t>
            </a:r>
            <a:r>
              <a:rPr lang="en-US" sz="1100" dirty="0" smtClean="0">
                <a:latin typeface="Courier"/>
                <a:cs typeface="Courier"/>
              </a:rPr>
              <a:t>;</a:t>
            </a:r>
            <a:endParaRPr lang="en-US" sz="1100" dirty="0">
              <a:latin typeface="Courier"/>
              <a:cs typeface="Courier"/>
            </a:endParaRPr>
          </a:p>
          <a:p>
            <a:pPr marL="0" indent="0">
              <a:buNone/>
            </a:pPr>
            <a:r>
              <a:rPr lang="en-US" sz="1100" dirty="0">
                <a:latin typeface="Courier"/>
                <a:cs typeface="Courier"/>
              </a:rPr>
              <a:t>  EFI_PEI_RESET_SYSTEM           </a:t>
            </a:r>
            <a:r>
              <a:rPr lang="en-US" sz="1100" dirty="0" err="1">
                <a:latin typeface="Courier"/>
                <a:cs typeface="Courier"/>
              </a:rPr>
              <a:t>ResetSystem</a:t>
            </a:r>
            <a:r>
              <a:rPr lang="en-US" sz="1100" dirty="0">
                <a:latin typeface="Courier"/>
                <a:cs typeface="Courier"/>
              </a:rPr>
              <a:t>;</a:t>
            </a:r>
          </a:p>
          <a:p>
            <a:pPr marL="0" indent="0">
              <a:buNone/>
            </a:pPr>
            <a:r>
              <a:rPr lang="en-US" sz="1100" dirty="0">
                <a:solidFill>
                  <a:srgbClr val="FF0000"/>
                </a:solidFill>
                <a:latin typeface="Courier"/>
                <a:cs typeface="Courier"/>
              </a:rPr>
              <a:t>  EFI_PEI_CPU_IO_PPI             </a:t>
            </a:r>
            <a:r>
              <a:rPr lang="en-US" sz="1100" dirty="0" err="1">
                <a:solidFill>
                  <a:srgbClr val="FF0000"/>
                </a:solidFill>
                <a:latin typeface="Courier"/>
                <a:cs typeface="Courier"/>
              </a:rPr>
              <a:t>CpuIo</a:t>
            </a:r>
            <a:r>
              <a:rPr lang="en-US" sz="1100" dirty="0">
                <a:solidFill>
                  <a:srgbClr val="FF0000"/>
                </a:solidFill>
                <a:latin typeface="Courier"/>
                <a:cs typeface="Courier"/>
              </a:rPr>
              <a:t>;</a:t>
            </a:r>
          </a:p>
          <a:p>
            <a:pPr marL="0" indent="0">
              <a:buNone/>
            </a:pPr>
            <a:r>
              <a:rPr lang="en-US" sz="1100" dirty="0">
                <a:latin typeface="Courier"/>
                <a:cs typeface="Courier"/>
              </a:rPr>
              <a:t>  EFI_PEI_PCI_CFG_PPI            </a:t>
            </a:r>
            <a:r>
              <a:rPr lang="en-US" sz="1100" dirty="0" err="1">
                <a:latin typeface="Courier"/>
                <a:cs typeface="Courier"/>
              </a:rPr>
              <a:t>PciCfg</a:t>
            </a:r>
            <a:r>
              <a:rPr lang="en-US" sz="1100" dirty="0">
                <a:latin typeface="Courier"/>
                <a:cs typeface="Courier"/>
              </a:rPr>
              <a:t>;</a:t>
            </a:r>
          </a:p>
          <a:p>
            <a:pPr marL="0" indent="0">
              <a:buNone/>
            </a:pPr>
            <a:r>
              <a:rPr lang="en-US" sz="1100" dirty="0">
                <a:latin typeface="Courier"/>
                <a:cs typeface="Courier"/>
              </a:rPr>
              <a:t>} EFI_PEI_SERVICES;</a:t>
            </a:r>
          </a:p>
        </p:txBody>
      </p:sp>
      <p:sp>
        <p:nvSpPr>
          <p:cNvPr id="5" name="Rectangle 4"/>
          <p:cNvSpPr/>
          <p:nvPr/>
        </p:nvSpPr>
        <p:spPr>
          <a:xfrm>
            <a:off x="457200" y="5983069"/>
            <a:ext cx="8686800" cy="646331"/>
          </a:xfrm>
          <a:prstGeom prst="rect">
            <a:avLst/>
          </a:prstGeom>
        </p:spPr>
        <p:txBody>
          <a:bodyPr wrap="square">
            <a:spAutoFit/>
          </a:bodyPr>
          <a:lstStyle/>
          <a:p>
            <a:r>
              <a:rPr lang="en-US" dirty="0" smtClean="0"/>
              <a:t>Phoenix Wiki has good descriptions of what they all do:</a:t>
            </a:r>
          </a:p>
          <a:p>
            <a:r>
              <a:rPr lang="en-US" dirty="0" smtClean="0"/>
              <a:t>http</a:t>
            </a:r>
            <a:r>
              <a:rPr lang="en-US" dirty="0"/>
              <a:t>://</a:t>
            </a:r>
            <a:r>
              <a:rPr lang="en-US" dirty="0" err="1"/>
              <a:t>wiki.phoenix.com</a:t>
            </a:r>
            <a:r>
              <a:rPr lang="en-US" dirty="0"/>
              <a:t>/wiki/</a:t>
            </a:r>
            <a:r>
              <a:rPr lang="en-US" dirty="0" err="1"/>
              <a:t>index.php</a:t>
            </a:r>
            <a:r>
              <a:rPr lang="en-US" dirty="0"/>
              <a:t>/EFI_PEI_SERVICES</a:t>
            </a:r>
          </a:p>
        </p:txBody>
      </p:sp>
    </p:spTree>
    <p:extLst>
      <p:ext uri="{BB962C8B-B14F-4D97-AF65-F5344CB8AC3E}">
        <p14:creationId xmlns:p14="http://schemas.microsoft.com/office/powerpoint/2010/main" val="31803744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25" y="175846"/>
            <a:ext cx="8229600" cy="967154"/>
          </a:xfrm>
        </p:spPr>
        <p:txBody>
          <a:bodyPr>
            <a:normAutofit/>
          </a:bodyPr>
          <a:lstStyle/>
          <a:p>
            <a:r>
              <a:rPr lang="en-US" sz="3600" dirty="0" smtClean="0">
                <a:latin typeface="Arial" panose="020B0604020202020204" pitchFamily="34" charset="0"/>
                <a:cs typeface="Arial" panose="020B0604020202020204" pitchFamily="34" charset="0"/>
              </a:rPr>
              <a:t>PEI Phase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76800" y="1143001"/>
            <a:ext cx="4114800" cy="5561110"/>
          </a:xfrm>
        </p:spPr>
        <p:txBody>
          <a:bodyPr>
            <a:normAutofit fontScale="92500"/>
          </a:bodyPr>
          <a:lstStyle/>
          <a:p>
            <a:r>
              <a:rPr lang="en-US" sz="2200" dirty="0" smtClean="0">
                <a:latin typeface="Arial" panose="020B0604020202020204" pitchFamily="34" charset="0"/>
                <a:cs typeface="Arial" panose="020B0604020202020204" pitchFamily="34" charset="0"/>
              </a:rPr>
              <a:t>This is a basic diagram of the PEI operations performed by the PEI Foundation</a:t>
            </a:r>
          </a:p>
          <a:p>
            <a:r>
              <a:rPr lang="en-US" sz="2200" dirty="0" smtClean="0">
                <a:latin typeface="Arial" panose="020B0604020202020204" pitchFamily="34" charset="0"/>
                <a:cs typeface="Arial" panose="020B0604020202020204" pitchFamily="34" charset="0"/>
              </a:rPr>
              <a:t>The PEI foundation builds the PEI Services table </a:t>
            </a:r>
          </a:p>
          <a:p>
            <a:r>
              <a:rPr lang="en-US" sz="2200" dirty="0" smtClean="0">
                <a:latin typeface="Arial" panose="020B0604020202020204" pitchFamily="34" charset="0"/>
                <a:cs typeface="Arial" panose="020B0604020202020204" pitchFamily="34" charset="0"/>
              </a:rPr>
              <a:t>The core of it centers around the PEI Dispatcher which locates and executes PEIMs</a:t>
            </a:r>
          </a:p>
          <a:p>
            <a:pPr lvl="1"/>
            <a:r>
              <a:rPr lang="en-US" sz="1800" dirty="0" smtClean="0">
                <a:latin typeface="Arial" panose="020B0604020202020204" pitchFamily="34" charset="0"/>
                <a:cs typeface="Arial" panose="020B0604020202020204" pitchFamily="34" charset="0"/>
              </a:rPr>
              <a:t>Initializing permanent memory, etc.</a:t>
            </a:r>
          </a:p>
          <a:p>
            <a:r>
              <a:rPr lang="en-US" sz="2200" dirty="0" smtClean="0">
                <a:latin typeface="Arial" panose="020B0604020202020204" pitchFamily="34" charset="0"/>
                <a:cs typeface="Arial" panose="020B0604020202020204" pitchFamily="34" charset="0"/>
              </a:rPr>
              <a:t>One of these PEIMs will be the DXE IPL (Initial Program Load) PEIM which will perform the transition to the DXE phase when all PEIMs that can be invoked have been invoked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551913"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6550223"/>
            <a:ext cx="4370940" cy="307777"/>
          </a:xfrm>
          <a:prstGeom prst="rect">
            <a:avLst/>
          </a:prstGeom>
          <a:noFill/>
        </p:spPr>
        <p:txBody>
          <a:bodyPr wrap="none" rtlCol="0">
            <a:spAutoFit/>
          </a:bodyPr>
          <a:lstStyle/>
          <a:p>
            <a:r>
              <a:rPr lang="en-US" sz="1400" dirty="0" smtClean="0"/>
              <a:t>Platform Initialization Spec Vol. 1, Version 1.3, Section 2.4</a:t>
            </a:r>
            <a:endParaRPr lang="en-US" sz="1400" dirty="0"/>
          </a:p>
        </p:txBody>
      </p:sp>
      <p:sp>
        <p:nvSpPr>
          <p:cNvPr id="4" name="TextBox 3"/>
          <p:cNvSpPr txBox="1"/>
          <p:nvPr/>
        </p:nvSpPr>
        <p:spPr>
          <a:xfrm>
            <a:off x="438430" y="2938562"/>
            <a:ext cx="1015984" cy="790664"/>
          </a:xfrm>
          <a:prstGeom prst="rect">
            <a:avLst/>
          </a:prstGeom>
          <a:solidFill>
            <a:schemeClr val="bg1"/>
          </a:solidFill>
        </p:spPr>
        <p:txBody>
          <a:bodyPr wrap="square" rtlCol="0">
            <a:spAutoFit/>
          </a:bodyPr>
          <a:lstStyle/>
          <a:p>
            <a:pPr algn="ctr"/>
            <a:r>
              <a:rPr lang="en-US" sz="1200" dirty="0" smtClean="0"/>
              <a:t>PEI Dispatcher Invokes PEIMs</a:t>
            </a:r>
            <a:endParaRPr lang="en-US" sz="12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895640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600" dirty="0" smtClean="0">
                <a:latin typeface="Arial" panose="020B0604020202020204" pitchFamily="34" charset="0"/>
                <a:cs typeface="Arial" panose="020B0604020202020204" pitchFamily="34" charset="0"/>
              </a:rPr>
              <a:t>PEI Dispatcher</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The PEI Dispatcher is a state machine and central to the PEI phase</a:t>
            </a:r>
          </a:p>
          <a:p>
            <a:r>
              <a:rPr lang="en-US" sz="2200" dirty="0" smtClean="0">
                <a:latin typeface="Arial" panose="020B0604020202020204" pitchFamily="34" charset="0"/>
                <a:cs typeface="Arial" panose="020B0604020202020204" pitchFamily="34" charset="0"/>
              </a:rPr>
              <a:t>Evaluates each dependency expressions (</a:t>
            </a:r>
            <a:r>
              <a:rPr lang="en-US" sz="2200" dirty="0" err="1" smtClean="0">
                <a:latin typeface="Arial" panose="020B0604020202020204" pitchFamily="34" charset="0"/>
                <a:cs typeface="Arial" panose="020B0604020202020204" pitchFamily="34" charset="0"/>
              </a:rPr>
              <a:t>DEPEXes</a:t>
            </a:r>
            <a:r>
              <a:rPr lang="en-US" sz="2200" dirty="0" smtClean="0">
                <a:latin typeface="Arial" panose="020B0604020202020204" pitchFamily="34" charset="0"/>
                <a:cs typeface="Arial" panose="020B0604020202020204" pitchFamily="34" charset="0"/>
              </a:rPr>
              <a:t>) of PEIMs which are evaluated </a:t>
            </a:r>
          </a:p>
          <a:p>
            <a:r>
              <a:rPr lang="en-US" sz="2200" dirty="0" smtClean="0">
                <a:latin typeface="Arial" panose="020B0604020202020204" pitchFamily="34" charset="0"/>
                <a:cs typeface="Arial" panose="020B0604020202020204" pitchFamily="34" charset="0"/>
              </a:rPr>
              <a:t>DEPEX is a list of list </a:t>
            </a:r>
            <a:r>
              <a:rPr lang="en-US" sz="2200" dirty="0">
                <a:latin typeface="Arial" panose="020B0604020202020204" pitchFamily="34" charset="0"/>
                <a:cs typeface="Arial" panose="020B0604020202020204" pitchFamily="34" charset="0"/>
              </a:rPr>
              <a:t>of GUIDs for </a:t>
            </a:r>
            <a:r>
              <a:rPr lang="en-US" sz="2200" dirty="0" smtClean="0">
                <a:latin typeface="Arial" panose="020B0604020202020204" pitchFamily="34" charset="0"/>
                <a:cs typeface="Arial" panose="020B0604020202020204" pitchFamily="34" charset="0"/>
              </a:rPr>
              <a:t>PPIs</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&amp; some logic associated with the condition that is desired (e.g. PPI must be loaded before this module’s DEPEX is satisfied)</a:t>
            </a:r>
          </a:p>
          <a:p>
            <a:r>
              <a:rPr lang="en-US" sz="2200" dirty="0" smtClean="0">
                <a:latin typeface="Arial" panose="020B0604020202020204" pitchFamily="34" charset="0"/>
                <a:cs typeface="Arial" panose="020B0604020202020204" pitchFamily="34" charset="0"/>
              </a:rPr>
              <a:t>If the DEPEX evaluates to True, the PEIM is invoked, otherwise the Dispatcher moves on to evaluate the next PEIM</a:t>
            </a: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One </a:t>
            </a:r>
            <a:r>
              <a:rPr lang="en-US" sz="2200" dirty="0">
                <a:latin typeface="Arial" panose="020B0604020202020204" pitchFamily="34" charset="0"/>
                <a:cs typeface="Arial" panose="020B0604020202020204" pitchFamily="34" charset="0"/>
              </a:rPr>
              <a:t>PPI is EFI_FIND_FV_PPI so every PEIM on every Firmware Volume can be </a:t>
            </a:r>
            <a:r>
              <a:rPr lang="en-US" sz="2200" dirty="0" smtClean="0">
                <a:latin typeface="Arial" panose="020B0604020202020204" pitchFamily="34" charset="0"/>
                <a:cs typeface="Arial" panose="020B0604020202020204" pitchFamily="34" charset="0"/>
              </a:rPr>
              <a:t>invoked</a:t>
            </a:r>
          </a:p>
          <a:p>
            <a:r>
              <a:rPr lang="en-US" sz="2200" dirty="0" smtClean="0">
                <a:latin typeface="Arial" panose="020B0604020202020204" pitchFamily="34" charset="0"/>
                <a:cs typeface="Arial" panose="020B0604020202020204" pitchFamily="34" charset="0"/>
              </a:rPr>
              <a:t>Once all PEIMs that can execute have been, the last PEIM executed is the </a:t>
            </a:r>
            <a:r>
              <a:rPr lang="en-US" sz="2200" dirty="0">
                <a:latin typeface="Arial" panose="020B0604020202020204" pitchFamily="34" charset="0"/>
                <a:cs typeface="Arial" panose="020B0604020202020204" pitchFamily="34" charset="0"/>
              </a:rPr>
              <a:t>DXE IPL PEIM </a:t>
            </a:r>
            <a:r>
              <a:rPr lang="en-US" sz="2200" dirty="0" smtClean="0">
                <a:latin typeface="Arial" panose="020B0604020202020204" pitchFamily="34" charset="0"/>
                <a:cs typeface="Arial" panose="020B0604020202020204" pitchFamily="34" charset="0"/>
              </a:rPr>
              <a:t>which hands off to DXE phase</a:t>
            </a:r>
            <a:endParaRPr lang="en-US" sz="2200" dirty="0">
              <a:latin typeface="Arial" panose="020B0604020202020204" pitchFamily="34" charset="0"/>
              <a:cs typeface="Arial" panose="020B0604020202020204" pitchFamily="34" charset="0"/>
            </a:endParaRPr>
          </a:p>
        </p:txBody>
      </p:sp>
      <p:sp>
        <p:nvSpPr>
          <p:cNvPr id="5" name="TextBox 4"/>
          <p:cNvSpPr txBox="1"/>
          <p:nvPr/>
        </p:nvSpPr>
        <p:spPr>
          <a:xfrm>
            <a:off x="2183432" y="3810000"/>
            <a:ext cx="856325" cy="369332"/>
          </a:xfrm>
          <a:prstGeom prst="rect">
            <a:avLst/>
          </a:prstGeom>
          <a:solidFill>
            <a:schemeClr val="accent1">
              <a:lumMod val="60000"/>
              <a:lumOff val="40000"/>
            </a:schemeClr>
          </a:solidFill>
          <a:ln>
            <a:solidFill>
              <a:schemeClr val="accent1">
                <a:shade val="95000"/>
                <a:satMod val="105000"/>
              </a:schemeClr>
            </a:solidFill>
          </a:ln>
        </p:spPr>
        <p:txBody>
          <a:bodyPr wrap="none" rtlCol="0">
            <a:spAutoFit/>
          </a:bodyPr>
          <a:lstStyle/>
          <a:p>
            <a:r>
              <a:rPr lang="en-US" dirty="0" smtClean="0"/>
              <a:t>PEIM A</a:t>
            </a:r>
            <a:endParaRPr lang="en-US" dirty="0"/>
          </a:p>
        </p:txBody>
      </p:sp>
      <p:sp>
        <p:nvSpPr>
          <p:cNvPr id="6" name="TextBox 5"/>
          <p:cNvSpPr txBox="1"/>
          <p:nvPr/>
        </p:nvSpPr>
        <p:spPr>
          <a:xfrm>
            <a:off x="1524000" y="3810000"/>
            <a:ext cx="304892" cy="369332"/>
          </a:xfrm>
          <a:prstGeom prst="rect">
            <a:avLst/>
          </a:prstGeom>
          <a:noFill/>
          <a:ln>
            <a:solidFill>
              <a:schemeClr val="accent1">
                <a:shade val="95000"/>
                <a:satMod val="105000"/>
              </a:schemeClr>
            </a:solidFill>
          </a:ln>
        </p:spPr>
        <p:txBody>
          <a:bodyPr wrap="none" rtlCol="0">
            <a:spAutoFit/>
          </a:bodyPr>
          <a:lstStyle/>
          <a:p>
            <a:r>
              <a:rPr lang="en-US" dirty="0" smtClean="0"/>
              <a:t>X</a:t>
            </a:r>
            <a:endParaRPr lang="en-US" dirty="0"/>
          </a:p>
        </p:txBody>
      </p:sp>
      <p:sp>
        <p:nvSpPr>
          <p:cNvPr id="7" name="TextBox 6"/>
          <p:cNvSpPr txBox="1"/>
          <p:nvPr/>
        </p:nvSpPr>
        <p:spPr>
          <a:xfrm>
            <a:off x="3402135" y="3821668"/>
            <a:ext cx="304892" cy="369332"/>
          </a:xfrm>
          <a:prstGeom prst="rect">
            <a:avLst/>
          </a:prstGeom>
          <a:noFill/>
          <a:ln>
            <a:solidFill>
              <a:schemeClr val="accent1">
                <a:shade val="95000"/>
                <a:satMod val="105000"/>
              </a:schemeClr>
            </a:solidFill>
          </a:ln>
        </p:spPr>
        <p:txBody>
          <a:bodyPr wrap="none" rtlCol="0">
            <a:spAutoFit/>
          </a:bodyPr>
          <a:lstStyle/>
          <a:p>
            <a:r>
              <a:rPr lang="en-US" dirty="0" smtClean="0"/>
              <a:t>Y</a:t>
            </a:r>
            <a:endParaRPr lang="en-US" dirty="0"/>
          </a:p>
        </p:txBody>
      </p:sp>
      <p:cxnSp>
        <p:nvCxnSpPr>
          <p:cNvPr id="9" name="Straight Arrow Connector 8"/>
          <p:cNvCxnSpPr>
            <a:stCxn id="6" idx="3"/>
            <a:endCxn id="5" idx="1"/>
          </p:cNvCxnSpPr>
          <p:nvPr/>
        </p:nvCxnSpPr>
        <p:spPr>
          <a:xfrm>
            <a:off x="1828892" y="3994666"/>
            <a:ext cx="354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86060" y="4419600"/>
            <a:ext cx="856325" cy="369332"/>
          </a:xfrm>
          <a:prstGeom prst="rect">
            <a:avLst/>
          </a:prstGeom>
          <a:solidFill>
            <a:schemeClr val="accent1">
              <a:lumMod val="60000"/>
              <a:lumOff val="40000"/>
            </a:schemeClr>
          </a:solidFill>
          <a:ln>
            <a:solidFill>
              <a:schemeClr val="accent1">
                <a:shade val="95000"/>
                <a:satMod val="105000"/>
              </a:schemeClr>
            </a:solidFill>
          </a:ln>
        </p:spPr>
        <p:txBody>
          <a:bodyPr wrap="none" rtlCol="0">
            <a:spAutoFit/>
          </a:bodyPr>
          <a:lstStyle/>
          <a:p>
            <a:r>
              <a:rPr lang="en-US" dirty="0" smtClean="0"/>
              <a:t>PEIM B</a:t>
            </a:r>
            <a:endParaRPr lang="en-US" dirty="0"/>
          </a:p>
        </p:txBody>
      </p:sp>
      <p:sp>
        <p:nvSpPr>
          <p:cNvPr id="18" name="TextBox 17"/>
          <p:cNvSpPr txBox="1"/>
          <p:nvPr/>
        </p:nvSpPr>
        <p:spPr>
          <a:xfrm>
            <a:off x="1526628" y="4419600"/>
            <a:ext cx="296876" cy="369332"/>
          </a:xfrm>
          <a:prstGeom prst="rect">
            <a:avLst/>
          </a:prstGeom>
          <a:noFill/>
          <a:ln>
            <a:solidFill>
              <a:schemeClr val="accent1">
                <a:shade val="95000"/>
                <a:satMod val="105000"/>
              </a:schemeClr>
            </a:solidFill>
          </a:ln>
        </p:spPr>
        <p:txBody>
          <a:bodyPr wrap="none" rtlCol="0">
            <a:spAutoFit/>
          </a:bodyPr>
          <a:lstStyle/>
          <a:p>
            <a:r>
              <a:rPr lang="en-US" dirty="0"/>
              <a:t>Y</a:t>
            </a:r>
          </a:p>
        </p:txBody>
      </p:sp>
      <p:cxnSp>
        <p:nvCxnSpPr>
          <p:cNvPr id="20" name="Straight Arrow Connector 19"/>
          <p:cNvCxnSpPr>
            <a:stCxn id="18" idx="3"/>
            <a:endCxn id="17" idx="1"/>
          </p:cNvCxnSpPr>
          <p:nvPr/>
        </p:nvCxnSpPr>
        <p:spPr>
          <a:xfrm>
            <a:off x="1823504" y="4604266"/>
            <a:ext cx="3625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3804652" y="3820510"/>
            <a:ext cx="155448" cy="978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986376" y="3848311"/>
            <a:ext cx="3835856" cy="923330"/>
          </a:xfrm>
          <a:prstGeom prst="rect">
            <a:avLst/>
          </a:prstGeom>
          <a:noFill/>
        </p:spPr>
        <p:txBody>
          <a:bodyPr wrap="square" rtlCol="0">
            <a:spAutoFit/>
          </a:bodyPr>
          <a:lstStyle/>
          <a:p>
            <a:r>
              <a:rPr lang="en-US" dirty="0" smtClean="0"/>
              <a:t>UEFI will prevent both PEIMs A and B in this endless cycle from executing.  </a:t>
            </a:r>
          </a:p>
          <a:p>
            <a:r>
              <a:rPr lang="en-US" dirty="0" smtClean="0"/>
              <a:t>X and Y are PPIs </a:t>
            </a:r>
            <a:endParaRPr lang="en-US" dirty="0"/>
          </a:p>
        </p:txBody>
      </p:sp>
      <p:cxnSp>
        <p:nvCxnSpPr>
          <p:cNvPr id="24" name="Straight Arrow Connector 23"/>
          <p:cNvCxnSpPr/>
          <p:nvPr/>
        </p:nvCxnSpPr>
        <p:spPr>
          <a:xfrm>
            <a:off x="3042385" y="3994666"/>
            <a:ext cx="354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6190" y="4431268"/>
            <a:ext cx="304478" cy="369332"/>
          </a:xfrm>
          <a:prstGeom prst="rect">
            <a:avLst/>
          </a:prstGeom>
          <a:noFill/>
          <a:ln>
            <a:solidFill>
              <a:schemeClr val="accent1">
                <a:shade val="95000"/>
                <a:satMod val="105000"/>
              </a:schemeClr>
            </a:solidFill>
          </a:ln>
        </p:spPr>
        <p:txBody>
          <a:bodyPr wrap="none" rtlCol="0">
            <a:spAutoFit/>
          </a:bodyPr>
          <a:lstStyle/>
          <a:p>
            <a:r>
              <a:rPr lang="en-US" dirty="0"/>
              <a:t>X</a:t>
            </a:r>
          </a:p>
        </p:txBody>
      </p:sp>
      <p:cxnSp>
        <p:nvCxnSpPr>
          <p:cNvPr id="29" name="Straight Arrow Connector 28"/>
          <p:cNvCxnSpPr/>
          <p:nvPr/>
        </p:nvCxnSpPr>
        <p:spPr>
          <a:xfrm>
            <a:off x="3066440" y="4604266"/>
            <a:ext cx="354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819358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Exit conditions for handoff to DXE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685800"/>
          </a:xfrm>
        </p:spPr>
        <p:txBody>
          <a:bodyPr>
            <a:normAutofit/>
          </a:bodyPr>
          <a:lstStyle/>
          <a:p>
            <a:r>
              <a:rPr lang="en-US" sz="2200" dirty="0" smtClean="0">
                <a:latin typeface="Arial" panose="020B0604020202020204" pitchFamily="34" charset="0"/>
                <a:cs typeface="Arial" panose="020B0604020202020204" pitchFamily="34" charset="0"/>
              </a:rPr>
              <a:t>The HOB List must contain the following HOBs:</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097"/>
          <a:stretch/>
        </p:blipFill>
        <p:spPr bwMode="auto">
          <a:xfrm>
            <a:off x="523875" y="2286000"/>
            <a:ext cx="8096250" cy="317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23875" y="5465929"/>
            <a:ext cx="80962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579108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alphaModFix amt="19000"/>
          </a:blip>
          <a:stretch>
            <a:fillRect/>
          </a:stretch>
        </p:blipFill>
        <p:spPr>
          <a:xfrm>
            <a:off x="1843498" y="1310648"/>
            <a:ext cx="5457004" cy="5547353"/>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alphaModFix amt="19000"/>
          </a:blip>
          <a:stretch>
            <a:fillRect/>
          </a:stretch>
        </p:blipFill>
        <p:spPr>
          <a:xfrm flipH="1">
            <a:off x="1843499" y="1310649"/>
            <a:ext cx="5457002" cy="5547351"/>
          </a:xfrm>
          <a:prstGeom prst="rect">
            <a:avLst/>
          </a:prstGeom>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09599" y="1447800"/>
            <a:ext cx="8309635" cy="4899212"/>
          </a:xfrm>
        </p:spPr>
        <p:txBody>
          <a:bodyPr>
            <a:normAutofit/>
          </a:bodyPr>
          <a:lstStyle/>
          <a:p>
            <a:r>
              <a:rPr lang="en-US" sz="2400" dirty="0" smtClean="0"/>
              <a:t>In the talks we've been giving for the last year, we've repeatedly referred to the new UEFI (Unified Extensible Firmware Interface) as a double-edged sword. </a:t>
            </a:r>
          </a:p>
          <a:p>
            <a:pPr lvl="1"/>
            <a:r>
              <a:rPr lang="en-US" sz="2000" dirty="0" smtClean="0"/>
              <a:t>there are things about it that help attackers, and things that help defenders.</a:t>
            </a:r>
          </a:p>
          <a:p>
            <a:r>
              <a:rPr lang="en-US" sz="2400" dirty="0" smtClean="0"/>
              <a:t>This is a more thorough examination of that assertion</a:t>
            </a:r>
          </a:p>
        </p:txBody>
      </p:sp>
    </p:spTree>
    <p:extLst>
      <p:ext uri="{BB962C8B-B14F-4D97-AF65-F5344CB8AC3E}">
        <p14:creationId xmlns:p14="http://schemas.microsoft.com/office/powerpoint/2010/main" val="10589401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Driver Execution Environment (DXE)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19600"/>
            <a:ext cx="8229600" cy="2286000"/>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The DXE phase is designed to be executed at a high-enough level where it is independent from architectural requirements</a:t>
            </a:r>
          </a:p>
          <a:p>
            <a:r>
              <a:rPr lang="en-US" sz="2200" dirty="0" smtClean="0">
                <a:latin typeface="Arial" panose="020B0604020202020204" pitchFamily="34" charset="0"/>
                <a:cs typeface="Arial" panose="020B0604020202020204" pitchFamily="34" charset="0"/>
              </a:rPr>
              <a:t>Similar to PEI from a high-level; it creates services used by DXE, has a dispatcher that finds and loads DXE drivers, etc.</a:t>
            </a:r>
          </a:p>
          <a:p>
            <a:r>
              <a:rPr lang="en-US" sz="2200" dirty="0" smtClean="0">
                <a:latin typeface="Arial" panose="020B0604020202020204" pitchFamily="34" charset="0"/>
                <a:cs typeface="Arial" panose="020B0604020202020204" pitchFamily="34" charset="0"/>
              </a:rPr>
              <a:t>System Management Mode set up, Secure Boot enforcement and BIOS update signature checks are typically implemented in this phase. Therefore it is the most security-critical.</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657600" y="1126141"/>
            <a:ext cx="327504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1128653"/>
            <a:ext cx="1371600"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3086100"/>
            <a:ext cx="1143000" cy="2667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2361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PEI is to DXE as…</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r>
              <a:rPr lang="en-US" dirty="0" smtClean="0"/>
              <a:t>PEIMs are to DXE Drivers</a:t>
            </a:r>
          </a:p>
          <a:p>
            <a:r>
              <a:rPr lang="en-US" dirty="0"/>
              <a:t>PEI Dispatcher is to DXE Dispatcher</a:t>
            </a:r>
          </a:p>
          <a:p>
            <a:pPr lvl="1"/>
            <a:r>
              <a:rPr lang="en-US" dirty="0"/>
              <a:t>DXE uses an almost identical system as PEI to load and invoke individual units of functionality, as required by the </a:t>
            </a:r>
            <a:r>
              <a:rPr lang="en-US" dirty="0" smtClean="0"/>
              <a:t>DEPEXs</a:t>
            </a:r>
            <a:endParaRPr lang="en-US" dirty="0"/>
          </a:p>
          <a:p>
            <a:r>
              <a:rPr lang="en-US" dirty="0" smtClean="0"/>
              <a:t>PPI is to Protocol</a:t>
            </a:r>
          </a:p>
          <a:p>
            <a:pPr lvl="1"/>
            <a:r>
              <a:rPr lang="en-US" dirty="0" smtClean="0"/>
              <a:t>DXE drivers register and lookup "protocols"</a:t>
            </a:r>
            <a:endParaRPr lang="en-US" dirty="0"/>
          </a:p>
          <a:p>
            <a:r>
              <a:rPr lang="en-US" dirty="0" smtClean="0"/>
              <a:t>Sec Core Data are to HOBs</a:t>
            </a:r>
          </a:p>
          <a:p>
            <a:pPr lvl="1"/>
            <a:r>
              <a:rPr lang="en-US" dirty="0" smtClean="0"/>
              <a:t>PEI gets Sec Core Data from SEC, DXE gets HOBs from PEI</a:t>
            </a:r>
          </a:p>
        </p:txBody>
      </p:sp>
    </p:spTree>
    <p:extLst>
      <p:ext uri="{BB962C8B-B14F-4D97-AF65-F5344CB8AC3E}">
        <p14:creationId xmlns:p14="http://schemas.microsoft.com/office/powerpoint/2010/main" val="24469933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25" y="175846"/>
            <a:ext cx="8229600" cy="967154"/>
          </a:xfrm>
        </p:spPr>
        <p:txBody>
          <a:bodyPr>
            <a:normAutofit/>
          </a:bodyPr>
          <a:lstStyle/>
          <a:p>
            <a:r>
              <a:rPr lang="en-US" sz="3600" dirty="0" smtClean="0">
                <a:latin typeface="Arial" panose="020B0604020202020204" pitchFamily="34" charset="0"/>
                <a:cs typeface="Arial" panose="020B0604020202020204" pitchFamily="34" charset="0"/>
              </a:rPr>
              <a:t>DXE Phase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76800" y="1295400"/>
            <a:ext cx="4114800" cy="5408710"/>
          </a:xfrm>
        </p:spPr>
        <p:txBody>
          <a:bodyPr>
            <a:normAutofit/>
          </a:bodyPr>
          <a:lstStyle/>
          <a:p>
            <a:r>
              <a:rPr lang="en-US" sz="2200" dirty="0" smtClean="0">
                <a:latin typeface="Arial" panose="020B0604020202020204" pitchFamily="34" charset="0"/>
                <a:cs typeface="Arial" panose="020B0604020202020204" pitchFamily="34" charset="0"/>
              </a:rPr>
              <a:t>Use this for mental visualization, but make the following substitutions</a:t>
            </a:r>
          </a:p>
          <a:p>
            <a:r>
              <a:rPr lang="en-US" sz="2200" dirty="0" smtClean="0">
                <a:latin typeface="Calibri"/>
                <a:cs typeface="Calibri"/>
              </a:rPr>
              <a:t>s/PEI/DXE/g</a:t>
            </a:r>
          </a:p>
          <a:p>
            <a:r>
              <a:rPr lang="en-US" sz="2200" dirty="0" smtClean="0">
                <a:latin typeface="Calibri"/>
                <a:cs typeface="Calibri"/>
              </a:rPr>
              <a:t>s/PEIM/DXE Driver/g</a:t>
            </a:r>
          </a:p>
          <a:p>
            <a:r>
              <a:rPr lang="en-US" sz="2200" dirty="0" smtClean="0">
                <a:latin typeface="Calibri"/>
                <a:cs typeface="Calibri"/>
              </a:rPr>
              <a:t>s/DXE IPL/BDS IPL/g</a:t>
            </a:r>
          </a:p>
          <a:p>
            <a:pPr marL="0" indent="0">
              <a:buNone/>
            </a:pPr>
            <a:endParaRPr lang="en-US" sz="2200" dirty="0">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551913"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6550223"/>
            <a:ext cx="3989940" cy="261610"/>
          </a:xfrm>
          <a:prstGeom prst="rect">
            <a:avLst/>
          </a:prstGeom>
          <a:noFill/>
        </p:spPr>
        <p:txBody>
          <a:bodyPr wrap="square" rtlCol="0">
            <a:spAutoFit/>
          </a:bodyPr>
          <a:lstStyle/>
          <a:p>
            <a:r>
              <a:rPr lang="en-US" sz="1100" dirty="0" smtClean="0"/>
              <a:t>Platform Initialization Spec Vol. 1, Version 1.3, Section 2.4</a:t>
            </a:r>
            <a:endParaRPr lang="en-US" sz="1100" dirty="0"/>
          </a:p>
        </p:txBody>
      </p:sp>
      <p:sp>
        <p:nvSpPr>
          <p:cNvPr id="4" name="TextBox 3"/>
          <p:cNvSpPr txBox="1"/>
          <p:nvPr/>
        </p:nvSpPr>
        <p:spPr>
          <a:xfrm>
            <a:off x="438430" y="2938562"/>
            <a:ext cx="1015984" cy="790664"/>
          </a:xfrm>
          <a:prstGeom prst="rect">
            <a:avLst/>
          </a:prstGeom>
          <a:solidFill>
            <a:schemeClr val="bg1"/>
          </a:solidFill>
        </p:spPr>
        <p:txBody>
          <a:bodyPr wrap="square" rtlCol="0">
            <a:spAutoFit/>
          </a:bodyPr>
          <a:lstStyle/>
          <a:p>
            <a:pPr algn="ctr"/>
            <a:r>
              <a:rPr lang="en-US" sz="1200" dirty="0" smtClean="0"/>
              <a:t>PEI Dispatcher Invokes PEIMs</a:t>
            </a:r>
            <a:endParaRPr lang="en-US" sz="1200" dirty="0"/>
          </a:p>
        </p:txBody>
      </p:sp>
    </p:spTree>
    <p:extLst>
      <p:ext uri="{BB962C8B-B14F-4D97-AF65-F5344CB8AC3E}">
        <p14:creationId xmlns:p14="http://schemas.microsoft.com/office/powerpoint/2010/main" val="14682506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As the tables turn… DXE Services Table</a:t>
            </a:r>
            <a:endParaRPr lang="en-US" dirty="0"/>
          </a:p>
        </p:txBody>
      </p:sp>
      <p:sp>
        <p:nvSpPr>
          <p:cNvPr id="3" name="Content Placeholder 2"/>
          <p:cNvSpPr>
            <a:spLocks noGrp="1"/>
          </p:cNvSpPr>
          <p:nvPr>
            <p:ph idx="1"/>
          </p:nvPr>
        </p:nvSpPr>
        <p:spPr>
          <a:xfrm>
            <a:off x="0" y="990600"/>
            <a:ext cx="8686800" cy="5135563"/>
          </a:xfrm>
        </p:spPr>
        <p:txBody>
          <a:bodyPr>
            <a:noAutofit/>
          </a:bodyPr>
          <a:lstStyle/>
          <a:p>
            <a:pPr marL="0" indent="0">
              <a:buNone/>
            </a:pPr>
            <a:r>
              <a:rPr lang="en-US" sz="1400" dirty="0" err="1">
                <a:latin typeface="Courier"/>
                <a:cs typeface="Courier"/>
              </a:rPr>
              <a:t>typedef</a:t>
            </a:r>
            <a:r>
              <a:rPr lang="en-US" sz="1400" dirty="0">
                <a:latin typeface="Courier"/>
                <a:cs typeface="Courier"/>
              </a:rPr>
              <a:t> </a:t>
            </a:r>
            <a:r>
              <a:rPr lang="en-US" sz="1400" dirty="0" err="1">
                <a:latin typeface="Courier"/>
                <a:cs typeface="Courier"/>
              </a:rPr>
              <a:t>struct</a:t>
            </a:r>
            <a:r>
              <a:rPr lang="en-US" sz="1400" dirty="0">
                <a:latin typeface="Courier"/>
                <a:cs typeface="Courier"/>
              </a:rPr>
              <a:t> {</a:t>
            </a:r>
          </a:p>
          <a:p>
            <a:pPr marL="0" indent="0">
              <a:buNone/>
            </a:pPr>
            <a:r>
              <a:rPr lang="en-US" sz="1400" dirty="0">
                <a:latin typeface="Courier"/>
                <a:cs typeface="Courier"/>
              </a:rPr>
              <a:t>  EFI_TABLE_HEADER                 </a:t>
            </a:r>
            <a:r>
              <a:rPr lang="en-US" sz="1400" dirty="0" err="1">
                <a:latin typeface="Courier"/>
                <a:cs typeface="Courier"/>
              </a:rPr>
              <a:t>Hdr</a:t>
            </a:r>
            <a:r>
              <a:rPr lang="en-US" sz="1400" dirty="0">
                <a:latin typeface="Courier"/>
                <a:cs typeface="Courier"/>
              </a:rPr>
              <a:t>;</a:t>
            </a:r>
          </a:p>
          <a:p>
            <a:pPr marL="0" indent="0">
              <a:buNone/>
            </a:pPr>
            <a:r>
              <a:rPr lang="en-US" sz="1400" dirty="0">
                <a:latin typeface="Courier"/>
                <a:cs typeface="Courier"/>
              </a:rPr>
              <a:t>  EFI_ADD_MEMORY_SPACE             </a:t>
            </a:r>
            <a:r>
              <a:rPr lang="en-US" sz="1400" dirty="0" err="1">
                <a:latin typeface="Courier"/>
                <a:cs typeface="Courier"/>
              </a:rPr>
              <a:t>AddMemorySpace</a:t>
            </a:r>
            <a:r>
              <a:rPr lang="en-US" sz="1400" dirty="0">
                <a:latin typeface="Courier"/>
                <a:cs typeface="Courier"/>
              </a:rPr>
              <a:t>;</a:t>
            </a:r>
          </a:p>
          <a:p>
            <a:pPr marL="0" indent="0">
              <a:buNone/>
            </a:pPr>
            <a:r>
              <a:rPr lang="en-US" sz="1400" dirty="0">
                <a:latin typeface="Courier"/>
                <a:cs typeface="Courier"/>
              </a:rPr>
              <a:t>  EFI_ALLOCATE_MEMORY_SPACE        </a:t>
            </a:r>
            <a:r>
              <a:rPr lang="en-US" sz="1400" dirty="0" err="1">
                <a:latin typeface="Courier"/>
                <a:cs typeface="Courier"/>
              </a:rPr>
              <a:t>AllocateMemorySpace</a:t>
            </a:r>
            <a:r>
              <a:rPr lang="en-US" sz="1400" dirty="0">
                <a:latin typeface="Courier"/>
                <a:cs typeface="Courier"/>
              </a:rPr>
              <a:t>;</a:t>
            </a:r>
          </a:p>
          <a:p>
            <a:pPr marL="0" indent="0">
              <a:buNone/>
            </a:pPr>
            <a:r>
              <a:rPr lang="en-US" sz="1400" dirty="0">
                <a:latin typeface="Courier"/>
                <a:cs typeface="Courier"/>
              </a:rPr>
              <a:t>  EFI_FREE_MEMORY_SPACE            </a:t>
            </a:r>
            <a:r>
              <a:rPr lang="en-US" sz="1400" dirty="0" err="1">
                <a:latin typeface="Courier"/>
                <a:cs typeface="Courier"/>
              </a:rPr>
              <a:t>FreeMemorySpace</a:t>
            </a:r>
            <a:r>
              <a:rPr lang="en-US" sz="1400" dirty="0">
                <a:latin typeface="Courier"/>
                <a:cs typeface="Courier"/>
              </a:rPr>
              <a:t>;</a:t>
            </a:r>
          </a:p>
          <a:p>
            <a:pPr marL="0" indent="0">
              <a:buNone/>
            </a:pPr>
            <a:r>
              <a:rPr lang="en-US" sz="1400" dirty="0">
                <a:latin typeface="Courier"/>
                <a:cs typeface="Courier"/>
              </a:rPr>
              <a:t>  EFI_REMOVE_MEMORY_SPACE          </a:t>
            </a:r>
            <a:r>
              <a:rPr lang="en-US" sz="1400" dirty="0" err="1">
                <a:latin typeface="Courier"/>
                <a:cs typeface="Courier"/>
              </a:rPr>
              <a:t>RemoveMemorySpace</a:t>
            </a:r>
            <a:r>
              <a:rPr lang="en-US" sz="1400" dirty="0">
                <a:latin typeface="Courier"/>
                <a:cs typeface="Courier"/>
              </a:rPr>
              <a:t>;</a:t>
            </a:r>
          </a:p>
          <a:p>
            <a:pPr marL="0" indent="0">
              <a:buNone/>
            </a:pPr>
            <a:r>
              <a:rPr lang="en-US" sz="1400" dirty="0">
                <a:latin typeface="Courier"/>
                <a:cs typeface="Courier"/>
              </a:rPr>
              <a:t>  EFI_GET_MEMORY_SPACE_DESCRIPTOR  </a:t>
            </a:r>
            <a:r>
              <a:rPr lang="en-US" sz="1400" dirty="0" err="1">
                <a:latin typeface="Courier"/>
                <a:cs typeface="Courier"/>
              </a:rPr>
              <a:t>GetMemorySpaceDescriptor</a:t>
            </a:r>
            <a:r>
              <a:rPr lang="en-US" sz="1400" dirty="0">
                <a:latin typeface="Courier"/>
                <a:cs typeface="Courier"/>
              </a:rPr>
              <a:t>;</a:t>
            </a:r>
          </a:p>
          <a:p>
            <a:pPr marL="0" indent="0">
              <a:buNone/>
            </a:pPr>
            <a:r>
              <a:rPr lang="en-US" sz="1400" dirty="0">
                <a:latin typeface="Courier"/>
                <a:cs typeface="Courier"/>
              </a:rPr>
              <a:t>  EFI_SET_MEMORY_SPACE_ATTRIBUTES  </a:t>
            </a:r>
            <a:r>
              <a:rPr lang="en-US" sz="1400" dirty="0" err="1">
                <a:latin typeface="Courier"/>
                <a:cs typeface="Courier"/>
              </a:rPr>
              <a:t>SetMemorySpaceAttributes</a:t>
            </a:r>
            <a:r>
              <a:rPr lang="en-US" sz="1400" dirty="0">
                <a:latin typeface="Courier"/>
                <a:cs typeface="Courier"/>
              </a:rPr>
              <a:t>;</a:t>
            </a:r>
          </a:p>
          <a:p>
            <a:pPr marL="0" indent="0">
              <a:buNone/>
            </a:pPr>
            <a:r>
              <a:rPr lang="en-US" sz="1400" dirty="0">
                <a:latin typeface="Courier"/>
                <a:cs typeface="Courier"/>
              </a:rPr>
              <a:t>  EFI_GET_MEMORY_SPACE_MAP         </a:t>
            </a:r>
            <a:r>
              <a:rPr lang="en-US" sz="1400" dirty="0" err="1">
                <a:latin typeface="Courier"/>
                <a:cs typeface="Courier"/>
              </a:rPr>
              <a:t>GetMemorySpaceMap</a:t>
            </a:r>
            <a:r>
              <a:rPr lang="en-US" sz="1400" dirty="0">
                <a:latin typeface="Courier"/>
                <a:cs typeface="Courier"/>
              </a:rPr>
              <a:t>;</a:t>
            </a:r>
          </a:p>
          <a:p>
            <a:pPr marL="0" indent="0">
              <a:buNone/>
            </a:pPr>
            <a:r>
              <a:rPr lang="en-US" sz="1400" dirty="0">
                <a:latin typeface="Courier"/>
                <a:cs typeface="Courier"/>
              </a:rPr>
              <a:t>  EFI_ADD_IO_SPACE                 </a:t>
            </a:r>
            <a:r>
              <a:rPr lang="en-US" sz="1400" dirty="0" err="1">
                <a:latin typeface="Courier"/>
                <a:cs typeface="Courier"/>
              </a:rPr>
              <a:t>AddIoSpace</a:t>
            </a:r>
            <a:r>
              <a:rPr lang="en-US" sz="1400" dirty="0">
                <a:latin typeface="Courier"/>
                <a:cs typeface="Courier"/>
              </a:rPr>
              <a:t>;</a:t>
            </a:r>
          </a:p>
          <a:p>
            <a:pPr marL="0" indent="0">
              <a:buNone/>
            </a:pPr>
            <a:r>
              <a:rPr lang="en-US" sz="1400" dirty="0">
                <a:latin typeface="Courier"/>
                <a:cs typeface="Courier"/>
              </a:rPr>
              <a:t>  EFI_ALLOCATE_IO_SPACE            </a:t>
            </a:r>
            <a:r>
              <a:rPr lang="en-US" sz="1400" dirty="0" err="1">
                <a:latin typeface="Courier"/>
                <a:cs typeface="Courier"/>
              </a:rPr>
              <a:t>AllocateIoSpace</a:t>
            </a:r>
            <a:r>
              <a:rPr lang="en-US" sz="1400" dirty="0">
                <a:latin typeface="Courier"/>
                <a:cs typeface="Courier"/>
              </a:rPr>
              <a:t>;</a:t>
            </a:r>
          </a:p>
          <a:p>
            <a:pPr marL="0" indent="0">
              <a:buNone/>
            </a:pPr>
            <a:r>
              <a:rPr lang="en-US" sz="1400" dirty="0">
                <a:latin typeface="Courier"/>
                <a:cs typeface="Courier"/>
              </a:rPr>
              <a:t>  EFI_FREE_IO_SPACE                </a:t>
            </a:r>
            <a:r>
              <a:rPr lang="en-US" sz="1400" dirty="0" err="1">
                <a:latin typeface="Courier"/>
                <a:cs typeface="Courier"/>
              </a:rPr>
              <a:t>FreeIoSpace</a:t>
            </a:r>
            <a:r>
              <a:rPr lang="en-US" sz="1400" dirty="0">
                <a:latin typeface="Courier"/>
                <a:cs typeface="Courier"/>
              </a:rPr>
              <a:t>;</a:t>
            </a:r>
          </a:p>
          <a:p>
            <a:pPr marL="0" indent="0">
              <a:buNone/>
            </a:pPr>
            <a:r>
              <a:rPr lang="en-US" sz="1400" dirty="0">
                <a:latin typeface="Courier"/>
                <a:cs typeface="Courier"/>
              </a:rPr>
              <a:t>  EFI_REMOVE_IO_SPACE              </a:t>
            </a:r>
            <a:r>
              <a:rPr lang="en-US" sz="1400" dirty="0" err="1">
                <a:latin typeface="Courier"/>
                <a:cs typeface="Courier"/>
              </a:rPr>
              <a:t>RemoveIoSpace</a:t>
            </a:r>
            <a:r>
              <a:rPr lang="en-US" sz="1400" dirty="0">
                <a:latin typeface="Courier"/>
                <a:cs typeface="Courier"/>
              </a:rPr>
              <a:t>;</a:t>
            </a:r>
          </a:p>
          <a:p>
            <a:pPr marL="0" indent="0">
              <a:buNone/>
            </a:pPr>
            <a:r>
              <a:rPr lang="en-US" sz="1400" dirty="0">
                <a:latin typeface="Courier"/>
                <a:cs typeface="Courier"/>
              </a:rPr>
              <a:t>  EFI_GET_IO_SPACE_DESCRIPTOR      </a:t>
            </a:r>
            <a:r>
              <a:rPr lang="en-US" sz="1400" dirty="0" err="1">
                <a:latin typeface="Courier"/>
                <a:cs typeface="Courier"/>
              </a:rPr>
              <a:t>GetIoSpaceDescriptor</a:t>
            </a:r>
            <a:r>
              <a:rPr lang="en-US" sz="1400" dirty="0">
                <a:latin typeface="Courier"/>
                <a:cs typeface="Courier"/>
              </a:rPr>
              <a:t>;</a:t>
            </a:r>
          </a:p>
          <a:p>
            <a:pPr marL="0" indent="0">
              <a:buNone/>
            </a:pPr>
            <a:r>
              <a:rPr lang="en-US" sz="1400" dirty="0">
                <a:latin typeface="Courier"/>
                <a:cs typeface="Courier"/>
              </a:rPr>
              <a:t>  EFI_GET_IO_SPACE_MAP             </a:t>
            </a:r>
            <a:r>
              <a:rPr lang="en-US" sz="1400" dirty="0" err="1">
                <a:latin typeface="Courier"/>
                <a:cs typeface="Courier"/>
              </a:rPr>
              <a:t>GetIoSpaceMap</a:t>
            </a:r>
            <a:r>
              <a:rPr lang="en-US" sz="1400" dirty="0">
                <a:latin typeface="Courier"/>
                <a:cs typeface="Courier"/>
              </a:rPr>
              <a:t>;</a:t>
            </a:r>
          </a:p>
          <a:p>
            <a:pPr marL="0" indent="0">
              <a:buNone/>
            </a:pPr>
            <a:r>
              <a:rPr lang="en-US" sz="1400" dirty="0">
                <a:latin typeface="Courier"/>
                <a:cs typeface="Courier"/>
              </a:rPr>
              <a:t>  EFI_DISPATCH                     Dispatch;</a:t>
            </a:r>
          </a:p>
          <a:p>
            <a:pPr marL="0" indent="0">
              <a:buNone/>
            </a:pPr>
            <a:r>
              <a:rPr lang="en-US" sz="1400" dirty="0">
                <a:latin typeface="Courier"/>
                <a:cs typeface="Courier"/>
              </a:rPr>
              <a:t>  EFI_SCHEDULE                     Schedule;</a:t>
            </a:r>
          </a:p>
          <a:p>
            <a:pPr marL="0" indent="0">
              <a:buNone/>
            </a:pPr>
            <a:r>
              <a:rPr lang="en-US" sz="1400" dirty="0">
                <a:solidFill>
                  <a:srgbClr val="FF0000"/>
                </a:solidFill>
                <a:latin typeface="Courier"/>
                <a:cs typeface="Courier"/>
              </a:rPr>
              <a:t>  EFI_TRUST                        Trust;</a:t>
            </a:r>
          </a:p>
          <a:p>
            <a:pPr marL="0" indent="0">
              <a:buNone/>
            </a:pPr>
            <a:r>
              <a:rPr lang="en-US" sz="1400" dirty="0">
                <a:solidFill>
                  <a:srgbClr val="FF0000"/>
                </a:solidFill>
                <a:latin typeface="Courier"/>
                <a:cs typeface="Courier"/>
              </a:rPr>
              <a:t>  EFI_PROCESS_FIRMWARE_VOLUME      </a:t>
            </a:r>
            <a:r>
              <a:rPr lang="en-US" sz="1400" dirty="0" err="1">
                <a:solidFill>
                  <a:srgbClr val="FF0000"/>
                </a:solidFill>
                <a:latin typeface="Courier"/>
                <a:cs typeface="Courier"/>
              </a:rPr>
              <a:t>ProcessFirmwareVolume</a:t>
            </a:r>
            <a:r>
              <a:rPr lang="en-US" sz="1400" dirty="0">
                <a:solidFill>
                  <a:srgbClr val="FF0000"/>
                </a:solidFill>
                <a:latin typeface="Courier"/>
                <a:cs typeface="Courier"/>
              </a:rPr>
              <a:t>;</a:t>
            </a:r>
          </a:p>
          <a:p>
            <a:pPr marL="0" indent="0">
              <a:buNone/>
            </a:pPr>
            <a:r>
              <a:rPr lang="en-US" sz="1400" dirty="0">
                <a:latin typeface="Courier"/>
                <a:cs typeface="Courier"/>
              </a:rPr>
              <a:t>} EFI_DXE_SERVICES;</a:t>
            </a:r>
          </a:p>
        </p:txBody>
      </p:sp>
      <p:sp>
        <p:nvSpPr>
          <p:cNvPr id="5" name="Rectangle 4"/>
          <p:cNvSpPr/>
          <p:nvPr/>
        </p:nvSpPr>
        <p:spPr>
          <a:xfrm>
            <a:off x="457200" y="6211669"/>
            <a:ext cx="8686800" cy="646331"/>
          </a:xfrm>
          <a:prstGeom prst="rect">
            <a:avLst/>
          </a:prstGeom>
        </p:spPr>
        <p:txBody>
          <a:bodyPr wrap="square">
            <a:spAutoFit/>
          </a:bodyPr>
          <a:lstStyle/>
          <a:p>
            <a:r>
              <a:rPr lang="en-US" dirty="0" smtClean="0"/>
              <a:t>Phoenix Wiki has good descriptions of what they all do:</a:t>
            </a:r>
          </a:p>
          <a:p>
            <a:r>
              <a:rPr lang="en-US" dirty="0" smtClean="0"/>
              <a:t>http</a:t>
            </a:r>
            <a:r>
              <a:rPr lang="en-US" dirty="0"/>
              <a:t>://</a:t>
            </a:r>
            <a:r>
              <a:rPr lang="en-US" dirty="0" err="1"/>
              <a:t>wiki.phoenix.com</a:t>
            </a:r>
            <a:r>
              <a:rPr lang="en-US" dirty="0"/>
              <a:t>/wiki/</a:t>
            </a:r>
            <a:r>
              <a:rPr lang="en-US" dirty="0" err="1"/>
              <a:t>index.php</a:t>
            </a:r>
            <a:r>
              <a:rPr lang="en-US" dirty="0"/>
              <a:t>/</a:t>
            </a:r>
            <a:r>
              <a:rPr lang="en-US" dirty="0" smtClean="0"/>
              <a:t>EFI_DXE_SERVICES</a:t>
            </a:r>
            <a:endParaRPr lang="en-US" dirty="0"/>
          </a:p>
        </p:txBody>
      </p:sp>
    </p:spTree>
    <p:extLst>
      <p:ext uri="{BB962C8B-B14F-4D97-AF65-F5344CB8AC3E}">
        <p14:creationId xmlns:p14="http://schemas.microsoft.com/office/powerpoint/2010/main" val="14960025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As the tables turn… Boot Services Table 1</a:t>
            </a:r>
            <a:endParaRPr lang="en-US" dirty="0"/>
          </a:p>
        </p:txBody>
      </p:sp>
      <p:sp>
        <p:nvSpPr>
          <p:cNvPr id="3" name="Content Placeholder 2"/>
          <p:cNvSpPr>
            <a:spLocks noGrp="1"/>
          </p:cNvSpPr>
          <p:nvPr>
            <p:ph idx="1"/>
          </p:nvPr>
        </p:nvSpPr>
        <p:spPr>
          <a:xfrm>
            <a:off x="0" y="1143000"/>
            <a:ext cx="8686800" cy="4983163"/>
          </a:xfrm>
        </p:spPr>
        <p:txBody>
          <a:bodyPr>
            <a:noAutofit/>
          </a:bodyPr>
          <a:lstStyle/>
          <a:p>
            <a:pPr marL="0" indent="0">
              <a:buNone/>
            </a:pPr>
            <a:r>
              <a:rPr lang="en-US" sz="1400" dirty="0" err="1">
                <a:latin typeface="Courier"/>
                <a:cs typeface="Courier"/>
              </a:rPr>
              <a:t>typedef</a:t>
            </a:r>
            <a:r>
              <a:rPr lang="en-US" sz="1400" dirty="0">
                <a:latin typeface="Courier"/>
                <a:cs typeface="Courier"/>
              </a:rPr>
              <a:t> </a:t>
            </a:r>
            <a:r>
              <a:rPr lang="en-US" sz="1400" dirty="0" err="1">
                <a:latin typeface="Courier"/>
                <a:cs typeface="Courier"/>
              </a:rPr>
              <a:t>struct</a:t>
            </a:r>
            <a:r>
              <a:rPr lang="en-US" sz="1400" dirty="0">
                <a:latin typeface="Courier"/>
                <a:cs typeface="Courier"/>
              </a:rPr>
              <a:t> {</a:t>
            </a:r>
          </a:p>
          <a:p>
            <a:pPr marL="0" indent="0">
              <a:buNone/>
            </a:pPr>
            <a:r>
              <a:rPr lang="en-US" sz="1400" dirty="0">
                <a:latin typeface="Courier"/>
                <a:cs typeface="Courier"/>
              </a:rPr>
              <a:t>  EFI_TABLE_HEADER                           </a:t>
            </a:r>
            <a:r>
              <a:rPr lang="en-US" sz="1400" dirty="0" err="1">
                <a:latin typeface="Courier"/>
                <a:cs typeface="Courier"/>
              </a:rPr>
              <a:t>Hdr</a:t>
            </a:r>
            <a:r>
              <a:rPr lang="en-US" sz="1400" dirty="0">
                <a:latin typeface="Courier"/>
                <a:cs typeface="Courier"/>
              </a:rPr>
              <a:t>;</a:t>
            </a:r>
          </a:p>
          <a:p>
            <a:pPr marL="0" indent="0">
              <a:buNone/>
            </a:pPr>
            <a:r>
              <a:rPr lang="en-US" sz="1400" dirty="0">
                <a:latin typeface="Courier"/>
                <a:cs typeface="Courier"/>
              </a:rPr>
              <a:t>  EFI_RAISE_TPL                              </a:t>
            </a:r>
            <a:r>
              <a:rPr lang="en-US" sz="1400" dirty="0" err="1">
                <a:latin typeface="Courier"/>
                <a:cs typeface="Courier"/>
              </a:rPr>
              <a:t>RaiseTPL</a:t>
            </a:r>
            <a:r>
              <a:rPr lang="en-US" sz="1400" dirty="0">
                <a:latin typeface="Courier"/>
                <a:cs typeface="Courier"/>
              </a:rPr>
              <a:t>;</a:t>
            </a:r>
          </a:p>
          <a:p>
            <a:pPr marL="0" indent="0">
              <a:buNone/>
            </a:pPr>
            <a:r>
              <a:rPr lang="en-US" sz="1400" dirty="0">
                <a:latin typeface="Courier"/>
                <a:cs typeface="Courier"/>
              </a:rPr>
              <a:t>  EFI_RESTORE_TPL                            </a:t>
            </a:r>
            <a:r>
              <a:rPr lang="en-US" sz="1400" dirty="0" err="1">
                <a:latin typeface="Courier"/>
                <a:cs typeface="Courier"/>
              </a:rPr>
              <a:t>RestoreTPL</a:t>
            </a:r>
            <a:r>
              <a:rPr lang="en-US" sz="1400" dirty="0">
                <a:latin typeface="Courier"/>
                <a:cs typeface="Courier"/>
              </a:rPr>
              <a:t>; </a:t>
            </a:r>
          </a:p>
          <a:p>
            <a:pPr marL="0" indent="0">
              <a:buNone/>
            </a:pPr>
            <a:r>
              <a:rPr lang="en-US" sz="1400" dirty="0">
                <a:latin typeface="Courier"/>
                <a:cs typeface="Courier"/>
              </a:rPr>
              <a:t>  EFI_ALLOCATE_PAGES                         </a:t>
            </a:r>
            <a:r>
              <a:rPr lang="en-US" sz="1400" dirty="0" err="1">
                <a:latin typeface="Courier"/>
                <a:cs typeface="Courier"/>
              </a:rPr>
              <a:t>AllocatePages</a:t>
            </a:r>
            <a:r>
              <a:rPr lang="en-US" sz="1400" dirty="0">
                <a:latin typeface="Courier"/>
                <a:cs typeface="Courier"/>
              </a:rPr>
              <a:t>; </a:t>
            </a:r>
          </a:p>
          <a:p>
            <a:pPr marL="0" indent="0">
              <a:buNone/>
            </a:pPr>
            <a:r>
              <a:rPr lang="en-US" sz="1400" dirty="0">
                <a:latin typeface="Courier"/>
                <a:cs typeface="Courier"/>
              </a:rPr>
              <a:t>  EFI_FREE_PAGES                             </a:t>
            </a:r>
            <a:r>
              <a:rPr lang="en-US" sz="1400" dirty="0" err="1">
                <a:latin typeface="Courier"/>
                <a:cs typeface="Courier"/>
              </a:rPr>
              <a:t>FreePages</a:t>
            </a:r>
            <a:r>
              <a:rPr lang="en-US" sz="1400" dirty="0">
                <a:latin typeface="Courier"/>
                <a:cs typeface="Courier"/>
              </a:rPr>
              <a:t>; </a:t>
            </a:r>
          </a:p>
          <a:p>
            <a:pPr marL="0" indent="0">
              <a:buNone/>
            </a:pPr>
            <a:r>
              <a:rPr lang="en-US" sz="1400" dirty="0">
                <a:latin typeface="Courier"/>
                <a:cs typeface="Courier"/>
              </a:rPr>
              <a:t>  EFI_GET_MEMORY_MAP                         </a:t>
            </a:r>
            <a:r>
              <a:rPr lang="en-US" sz="1400" dirty="0" err="1">
                <a:latin typeface="Courier"/>
                <a:cs typeface="Courier"/>
              </a:rPr>
              <a:t>GetMemoryMap</a:t>
            </a:r>
            <a:r>
              <a:rPr lang="en-US" sz="1400" dirty="0">
                <a:latin typeface="Courier"/>
                <a:cs typeface="Courier"/>
              </a:rPr>
              <a:t>; </a:t>
            </a:r>
          </a:p>
          <a:p>
            <a:pPr marL="0" indent="0">
              <a:buNone/>
            </a:pPr>
            <a:r>
              <a:rPr lang="en-US" sz="1400" dirty="0">
                <a:latin typeface="Courier"/>
                <a:cs typeface="Courier"/>
              </a:rPr>
              <a:t>  EFI_ALLOCATE_POOL                          </a:t>
            </a:r>
            <a:r>
              <a:rPr lang="en-US" sz="1400" dirty="0" err="1">
                <a:latin typeface="Courier"/>
                <a:cs typeface="Courier"/>
              </a:rPr>
              <a:t>AllocatePool</a:t>
            </a:r>
            <a:r>
              <a:rPr lang="en-US" sz="1400" dirty="0">
                <a:latin typeface="Courier"/>
                <a:cs typeface="Courier"/>
              </a:rPr>
              <a:t>; </a:t>
            </a:r>
          </a:p>
          <a:p>
            <a:pPr marL="0" indent="0">
              <a:buNone/>
            </a:pPr>
            <a:r>
              <a:rPr lang="en-US" sz="1400" dirty="0">
                <a:latin typeface="Courier"/>
                <a:cs typeface="Courier"/>
              </a:rPr>
              <a:t>  EFI_FREE_POOL                              </a:t>
            </a:r>
            <a:r>
              <a:rPr lang="en-US" sz="1400" dirty="0" err="1">
                <a:latin typeface="Courier"/>
                <a:cs typeface="Courier"/>
              </a:rPr>
              <a:t>FreePool</a:t>
            </a:r>
            <a:r>
              <a:rPr lang="en-US" sz="1400" dirty="0">
                <a:latin typeface="Courier"/>
                <a:cs typeface="Courier"/>
              </a:rPr>
              <a:t>; </a:t>
            </a:r>
          </a:p>
          <a:p>
            <a:pPr marL="0" indent="0">
              <a:buNone/>
            </a:pPr>
            <a:r>
              <a:rPr lang="en-US" sz="1400" dirty="0">
                <a:latin typeface="Courier"/>
                <a:cs typeface="Courier"/>
              </a:rPr>
              <a:t>  EFI_CREATE_EVENT                           </a:t>
            </a:r>
            <a:r>
              <a:rPr lang="en-US" sz="1400" dirty="0" err="1">
                <a:latin typeface="Courier"/>
                <a:cs typeface="Courier"/>
              </a:rPr>
              <a:t>CreateEvent</a:t>
            </a:r>
            <a:r>
              <a:rPr lang="en-US" sz="1400" dirty="0">
                <a:latin typeface="Courier"/>
                <a:cs typeface="Courier"/>
              </a:rPr>
              <a:t>; </a:t>
            </a:r>
          </a:p>
          <a:p>
            <a:pPr marL="0" indent="0">
              <a:buNone/>
            </a:pPr>
            <a:r>
              <a:rPr lang="en-US" sz="1400" dirty="0">
                <a:latin typeface="Courier"/>
                <a:cs typeface="Courier"/>
              </a:rPr>
              <a:t>  EFI_SET_TIMER                              </a:t>
            </a:r>
            <a:r>
              <a:rPr lang="en-US" sz="1400" dirty="0" err="1">
                <a:latin typeface="Courier"/>
                <a:cs typeface="Courier"/>
              </a:rPr>
              <a:t>SetTimer</a:t>
            </a:r>
            <a:r>
              <a:rPr lang="en-US" sz="1400" dirty="0">
                <a:latin typeface="Courier"/>
                <a:cs typeface="Courier"/>
              </a:rPr>
              <a:t>; </a:t>
            </a:r>
          </a:p>
          <a:p>
            <a:pPr marL="0" indent="0">
              <a:buNone/>
            </a:pPr>
            <a:r>
              <a:rPr lang="en-US" sz="1400" dirty="0">
                <a:latin typeface="Courier"/>
                <a:cs typeface="Courier"/>
              </a:rPr>
              <a:t>  EFI_WAIT_FOR_EVENT                         </a:t>
            </a:r>
            <a:r>
              <a:rPr lang="en-US" sz="1400" dirty="0" err="1">
                <a:latin typeface="Courier"/>
                <a:cs typeface="Courier"/>
              </a:rPr>
              <a:t>WaitForEvent</a:t>
            </a:r>
            <a:r>
              <a:rPr lang="en-US" sz="1400" dirty="0">
                <a:latin typeface="Courier"/>
                <a:cs typeface="Courier"/>
              </a:rPr>
              <a:t>; </a:t>
            </a:r>
          </a:p>
          <a:p>
            <a:pPr marL="0" indent="0">
              <a:buNone/>
            </a:pPr>
            <a:r>
              <a:rPr lang="en-US" sz="1400" dirty="0">
                <a:latin typeface="Courier"/>
                <a:cs typeface="Courier"/>
              </a:rPr>
              <a:t>  EFI_SIGNAL_EVENT                           </a:t>
            </a:r>
            <a:r>
              <a:rPr lang="en-US" sz="1400" dirty="0" err="1">
                <a:latin typeface="Courier"/>
                <a:cs typeface="Courier"/>
              </a:rPr>
              <a:t>SignalEvent</a:t>
            </a:r>
            <a:r>
              <a:rPr lang="en-US" sz="1400" dirty="0">
                <a:latin typeface="Courier"/>
                <a:cs typeface="Courier"/>
              </a:rPr>
              <a:t>; </a:t>
            </a:r>
          </a:p>
          <a:p>
            <a:pPr marL="0" indent="0">
              <a:buNone/>
            </a:pPr>
            <a:r>
              <a:rPr lang="en-US" sz="1400" dirty="0">
                <a:latin typeface="Courier"/>
                <a:cs typeface="Courier"/>
              </a:rPr>
              <a:t>  EFI_CLOSE_EVENT                            </a:t>
            </a:r>
            <a:r>
              <a:rPr lang="en-US" sz="1400" dirty="0" err="1">
                <a:latin typeface="Courier"/>
                <a:cs typeface="Courier"/>
              </a:rPr>
              <a:t>CloseEvent</a:t>
            </a:r>
            <a:r>
              <a:rPr lang="en-US" sz="1400" dirty="0">
                <a:latin typeface="Courier"/>
                <a:cs typeface="Courier"/>
              </a:rPr>
              <a:t>; </a:t>
            </a:r>
          </a:p>
          <a:p>
            <a:pPr marL="0" indent="0">
              <a:buNone/>
            </a:pPr>
            <a:r>
              <a:rPr lang="en-US" sz="1400" dirty="0">
                <a:latin typeface="Courier"/>
                <a:cs typeface="Courier"/>
              </a:rPr>
              <a:t>  EFI_CHECK_EVENT                            </a:t>
            </a:r>
            <a:r>
              <a:rPr lang="en-US" sz="1400" dirty="0" err="1">
                <a:latin typeface="Courier"/>
                <a:cs typeface="Courier"/>
              </a:rPr>
              <a:t>CheckEvent</a:t>
            </a:r>
            <a:r>
              <a:rPr lang="en-US" sz="1400" dirty="0">
                <a:latin typeface="Courier"/>
                <a:cs typeface="Courier"/>
              </a:rPr>
              <a:t>; </a:t>
            </a:r>
          </a:p>
          <a:p>
            <a:pPr marL="0" indent="0">
              <a:buNone/>
            </a:pPr>
            <a:r>
              <a:rPr lang="en-US" sz="1400" dirty="0">
                <a:solidFill>
                  <a:srgbClr val="FF0000"/>
                </a:solidFill>
                <a:latin typeface="Courier"/>
                <a:cs typeface="Courier"/>
              </a:rPr>
              <a:t>  EFI_INSTALL_PROTOCOL_INTERFACE             </a:t>
            </a:r>
            <a:r>
              <a:rPr lang="en-US" sz="1400" dirty="0" err="1">
                <a:solidFill>
                  <a:srgbClr val="FF0000"/>
                </a:solidFill>
                <a:latin typeface="Courier"/>
                <a:cs typeface="Courier"/>
              </a:rPr>
              <a:t>InstallProtocolInterface</a:t>
            </a:r>
            <a:r>
              <a:rPr lang="en-US" sz="1400" dirty="0">
                <a:solidFill>
                  <a:srgbClr val="FF0000"/>
                </a:solidFill>
                <a:latin typeface="Courier"/>
                <a:cs typeface="Courier"/>
              </a:rPr>
              <a:t>; </a:t>
            </a:r>
          </a:p>
          <a:p>
            <a:pPr marL="0" indent="0">
              <a:buNone/>
            </a:pPr>
            <a:r>
              <a:rPr lang="en-US" sz="1400" dirty="0">
                <a:solidFill>
                  <a:srgbClr val="FF0000"/>
                </a:solidFill>
                <a:latin typeface="Courier"/>
                <a:cs typeface="Courier"/>
              </a:rPr>
              <a:t>  EFI_REINSTALL_PROTOCOL_INTERFACE           </a:t>
            </a:r>
            <a:r>
              <a:rPr lang="en-US" sz="1400" dirty="0" err="1">
                <a:solidFill>
                  <a:srgbClr val="FF0000"/>
                </a:solidFill>
                <a:latin typeface="Courier"/>
                <a:cs typeface="Courier"/>
              </a:rPr>
              <a:t>ReinstallProtocolInterface</a:t>
            </a:r>
            <a:r>
              <a:rPr lang="en-US" sz="1400" dirty="0">
                <a:solidFill>
                  <a:srgbClr val="FF0000"/>
                </a:solidFill>
                <a:latin typeface="Courier"/>
                <a:cs typeface="Courier"/>
              </a:rPr>
              <a:t>; </a:t>
            </a:r>
          </a:p>
          <a:p>
            <a:pPr marL="0" indent="0">
              <a:buNone/>
            </a:pPr>
            <a:r>
              <a:rPr lang="en-US" sz="1400" dirty="0">
                <a:solidFill>
                  <a:srgbClr val="FF0000"/>
                </a:solidFill>
                <a:latin typeface="Courier"/>
                <a:cs typeface="Courier"/>
              </a:rPr>
              <a:t>  EFI_UNINSTALL_PROTOCOL_INTERFACE           </a:t>
            </a:r>
            <a:r>
              <a:rPr lang="en-US" sz="1400" dirty="0" err="1">
                <a:solidFill>
                  <a:srgbClr val="FF0000"/>
                </a:solidFill>
                <a:latin typeface="Courier"/>
                <a:cs typeface="Courier"/>
              </a:rPr>
              <a:t>UninstallProtocolInterface</a:t>
            </a:r>
            <a:r>
              <a:rPr lang="en-US" sz="1400" dirty="0">
                <a:solidFill>
                  <a:srgbClr val="FF0000"/>
                </a:solidFill>
                <a:latin typeface="Courier"/>
                <a:cs typeface="Courier"/>
              </a:rPr>
              <a:t>; </a:t>
            </a:r>
          </a:p>
          <a:p>
            <a:pPr marL="0" indent="0">
              <a:buNone/>
            </a:pPr>
            <a:r>
              <a:rPr lang="en-US" sz="1400" dirty="0">
                <a:solidFill>
                  <a:srgbClr val="FF0000"/>
                </a:solidFill>
                <a:latin typeface="Courier"/>
                <a:cs typeface="Courier"/>
              </a:rPr>
              <a:t>  EFI_HANDLE_PROTOCOL                        </a:t>
            </a:r>
            <a:r>
              <a:rPr lang="en-US" sz="1400" dirty="0" err="1">
                <a:solidFill>
                  <a:srgbClr val="FF0000"/>
                </a:solidFill>
                <a:latin typeface="Courier"/>
                <a:cs typeface="Courier"/>
              </a:rPr>
              <a:t>HandleProtocol</a:t>
            </a:r>
            <a:r>
              <a:rPr lang="en-US" sz="1400" dirty="0">
                <a:solidFill>
                  <a:srgbClr val="FF0000"/>
                </a:solidFill>
                <a:latin typeface="Courier"/>
                <a:cs typeface="Courier"/>
              </a:rPr>
              <a:t>; </a:t>
            </a:r>
          </a:p>
          <a:p>
            <a:pPr marL="0" indent="0">
              <a:buNone/>
            </a:pPr>
            <a:r>
              <a:rPr lang="en-US" sz="1400" dirty="0">
                <a:latin typeface="Courier"/>
                <a:cs typeface="Courier"/>
              </a:rPr>
              <a:t>  VOID*                                      Reserved; </a:t>
            </a:r>
          </a:p>
        </p:txBody>
      </p:sp>
      <p:sp>
        <p:nvSpPr>
          <p:cNvPr id="5" name="Rectangle 4"/>
          <p:cNvSpPr/>
          <p:nvPr/>
        </p:nvSpPr>
        <p:spPr>
          <a:xfrm>
            <a:off x="430890" y="6334780"/>
            <a:ext cx="8686800" cy="523220"/>
          </a:xfrm>
          <a:prstGeom prst="rect">
            <a:avLst/>
          </a:prstGeom>
        </p:spPr>
        <p:txBody>
          <a:bodyPr wrap="square">
            <a:spAutoFit/>
          </a:bodyPr>
          <a:lstStyle/>
          <a:p>
            <a:r>
              <a:rPr lang="en-US" sz="1400" dirty="0" smtClean="0"/>
              <a:t>Phoenix Wiki has good descriptions of what they all do:</a:t>
            </a:r>
          </a:p>
          <a:p>
            <a:r>
              <a:rPr lang="en-US" sz="1400" dirty="0" smtClean="0"/>
              <a:t>http</a:t>
            </a:r>
            <a:r>
              <a:rPr lang="en-US" sz="1400" dirty="0"/>
              <a:t>://</a:t>
            </a:r>
            <a:r>
              <a:rPr lang="en-US" sz="1400" dirty="0" err="1"/>
              <a:t>wiki.phoenix.com</a:t>
            </a:r>
            <a:r>
              <a:rPr lang="en-US" sz="1400" dirty="0"/>
              <a:t>/wiki/</a:t>
            </a:r>
            <a:r>
              <a:rPr lang="en-US" sz="1400" dirty="0" err="1"/>
              <a:t>index.php</a:t>
            </a:r>
            <a:r>
              <a:rPr lang="en-US" sz="1400" dirty="0"/>
              <a:t>/</a:t>
            </a:r>
            <a:r>
              <a:rPr lang="en-US" sz="1400" dirty="0" smtClean="0"/>
              <a:t>EFI_BOOT_SERVICES</a:t>
            </a:r>
            <a:endParaRPr lang="en-US" sz="1400" dirty="0"/>
          </a:p>
        </p:txBody>
      </p:sp>
    </p:spTree>
    <p:extLst>
      <p:ext uri="{BB962C8B-B14F-4D97-AF65-F5344CB8AC3E}">
        <p14:creationId xmlns:p14="http://schemas.microsoft.com/office/powerpoint/2010/main" val="12812519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the tables turn… Boot Services Table 2</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1400" dirty="0" smtClean="0">
                <a:solidFill>
                  <a:srgbClr val="FF0000"/>
                </a:solidFill>
                <a:latin typeface="Courier"/>
                <a:cs typeface="Courier"/>
              </a:rPr>
              <a:t>  </a:t>
            </a:r>
            <a:r>
              <a:rPr lang="en-US" sz="1400" dirty="0">
                <a:solidFill>
                  <a:srgbClr val="FF0000"/>
                </a:solidFill>
                <a:latin typeface="Courier"/>
                <a:cs typeface="Courier"/>
              </a:rPr>
              <a:t>EFI_REGISTER_PROTOCOL_NOTIFY               </a:t>
            </a:r>
            <a:r>
              <a:rPr lang="en-US" sz="1400" dirty="0" err="1">
                <a:solidFill>
                  <a:srgbClr val="FF0000"/>
                </a:solidFill>
                <a:latin typeface="Courier"/>
                <a:cs typeface="Courier"/>
              </a:rPr>
              <a:t>RegisterProtocolNotify</a:t>
            </a:r>
            <a:r>
              <a:rPr lang="en-US" sz="1400" dirty="0">
                <a:solidFill>
                  <a:srgbClr val="FF0000"/>
                </a:solidFill>
                <a:latin typeface="Courier"/>
                <a:cs typeface="Courier"/>
              </a:rPr>
              <a:t>; </a:t>
            </a:r>
          </a:p>
          <a:p>
            <a:pPr marL="0" indent="0">
              <a:buNone/>
            </a:pPr>
            <a:r>
              <a:rPr lang="en-US" sz="1400" dirty="0">
                <a:latin typeface="Courier"/>
                <a:cs typeface="Courier"/>
              </a:rPr>
              <a:t>  EFI_LOCATE_HANDLE                          </a:t>
            </a:r>
            <a:r>
              <a:rPr lang="en-US" sz="1400" dirty="0" err="1">
                <a:latin typeface="Courier"/>
                <a:cs typeface="Courier"/>
              </a:rPr>
              <a:t>LocateHandle</a:t>
            </a:r>
            <a:r>
              <a:rPr lang="en-US" sz="1400" dirty="0">
                <a:latin typeface="Courier"/>
                <a:cs typeface="Courier"/>
              </a:rPr>
              <a:t>; </a:t>
            </a:r>
          </a:p>
          <a:p>
            <a:pPr marL="0" indent="0">
              <a:buNone/>
            </a:pPr>
            <a:r>
              <a:rPr lang="en-US" sz="1400" dirty="0">
                <a:latin typeface="Courier"/>
                <a:cs typeface="Courier"/>
              </a:rPr>
              <a:t>  EFI_LOCATE_DEVICE_PATH                     </a:t>
            </a:r>
            <a:r>
              <a:rPr lang="en-US" sz="1400" dirty="0" err="1">
                <a:latin typeface="Courier"/>
                <a:cs typeface="Courier"/>
              </a:rPr>
              <a:t>LocateDevicePath</a:t>
            </a:r>
            <a:r>
              <a:rPr lang="en-US" sz="1400" dirty="0">
                <a:latin typeface="Courier"/>
                <a:cs typeface="Courier"/>
              </a:rPr>
              <a:t>; </a:t>
            </a:r>
          </a:p>
          <a:p>
            <a:pPr marL="0" indent="0">
              <a:buNone/>
            </a:pPr>
            <a:r>
              <a:rPr lang="en-US" sz="1400" dirty="0">
                <a:latin typeface="Courier"/>
                <a:cs typeface="Courier"/>
              </a:rPr>
              <a:t>  EFI_INSTALL_CONFIGURATION_TABLE            </a:t>
            </a:r>
            <a:r>
              <a:rPr lang="en-US" sz="1400" dirty="0" err="1">
                <a:latin typeface="Courier"/>
                <a:cs typeface="Courier"/>
              </a:rPr>
              <a:t>InstallConfigurationTable</a:t>
            </a:r>
            <a:r>
              <a:rPr lang="en-US" sz="1400" dirty="0">
                <a:latin typeface="Courier"/>
                <a:cs typeface="Courier"/>
              </a:rPr>
              <a:t>; </a:t>
            </a:r>
          </a:p>
          <a:p>
            <a:pPr marL="0" indent="0">
              <a:buNone/>
            </a:pPr>
            <a:r>
              <a:rPr lang="en-US" sz="1400" dirty="0">
                <a:solidFill>
                  <a:srgbClr val="FF0000"/>
                </a:solidFill>
                <a:latin typeface="Courier"/>
                <a:cs typeface="Courier"/>
              </a:rPr>
              <a:t>  EFI_IMAGE_LOAD                             </a:t>
            </a:r>
            <a:r>
              <a:rPr lang="en-US" sz="1400" dirty="0" err="1">
                <a:solidFill>
                  <a:srgbClr val="FF0000"/>
                </a:solidFill>
                <a:latin typeface="Courier"/>
                <a:cs typeface="Courier"/>
              </a:rPr>
              <a:t>LoadImage</a:t>
            </a:r>
            <a:r>
              <a:rPr lang="en-US" sz="1400" dirty="0">
                <a:solidFill>
                  <a:srgbClr val="FF0000"/>
                </a:solidFill>
                <a:latin typeface="Courier"/>
                <a:cs typeface="Courier"/>
              </a:rPr>
              <a:t>; </a:t>
            </a:r>
          </a:p>
          <a:p>
            <a:pPr marL="0" indent="0">
              <a:buNone/>
            </a:pPr>
            <a:r>
              <a:rPr lang="en-US" sz="1400" dirty="0">
                <a:solidFill>
                  <a:srgbClr val="FF0000"/>
                </a:solidFill>
                <a:latin typeface="Courier"/>
                <a:cs typeface="Courier"/>
              </a:rPr>
              <a:t>  EFI_IMAGE_START                            </a:t>
            </a:r>
            <a:r>
              <a:rPr lang="en-US" sz="1400" dirty="0" err="1">
                <a:solidFill>
                  <a:srgbClr val="FF0000"/>
                </a:solidFill>
                <a:latin typeface="Courier"/>
                <a:cs typeface="Courier"/>
              </a:rPr>
              <a:t>StartImage</a:t>
            </a:r>
            <a:r>
              <a:rPr lang="en-US" sz="1400" dirty="0">
                <a:solidFill>
                  <a:srgbClr val="FF0000"/>
                </a:solidFill>
                <a:latin typeface="Courier"/>
                <a:cs typeface="Courier"/>
              </a:rPr>
              <a:t>; </a:t>
            </a:r>
          </a:p>
          <a:p>
            <a:pPr marL="0" indent="0">
              <a:buNone/>
            </a:pPr>
            <a:r>
              <a:rPr lang="en-US" sz="1400" dirty="0">
                <a:latin typeface="Courier"/>
                <a:cs typeface="Courier"/>
              </a:rPr>
              <a:t>  EFI_EXIT                                   Exit; </a:t>
            </a:r>
          </a:p>
          <a:p>
            <a:pPr marL="0" indent="0">
              <a:buNone/>
            </a:pPr>
            <a:r>
              <a:rPr lang="en-US" sz="1400" dirty="0">
                <a:latin typeface="Courier"/>
                <a:cs typeface="Courier"/>
              </a:rPr>
              <a:t>  EFI_IMAGE_UNLOAD                           </a:t>
            </a:r>
            <a:r>
              <a:rPr lang="en-US" sz="1400" dirty="0" err="1">
                <a:latin typeface="Courier"/>
                <a:cs typeface="Courier"/>
              </a:rPr>
              <a:t>UnloadImage</a:t>
            </a:r>
            <a:r>
              <a:rPr lang="en-US" sz="1400" dirty="0">
                <a:latin typeface="Courier"/>
                <a:cs typeface="Courier"/>
              </a:rPr>
              <a:t>; </a:t>
            </a:r>
          </a:p>
          <a:p>
            <a:pPr marL="0" indent="0">
              <a:buNone/>
            </a:pPr>
            <a:r>
              <a:rPr lang="en-US" sz="1400" dirty="0">
                <a:latin typeface="Courier"/>
                <a:cs typeface="Courier"/>
              </a:rPr>
              <a:t>  EFI_EXIT_BOOT_SERVICES                     </a:t>
            </a:r>
            <a:r>
              <a:rPr lang="en-US" sz="1400" dirty="0" err="1">
                <a:latin typeface="Courier"/>
                <a:cs typeface="Courier"/>
              </a:rPr>
              <a:t>ExitBootServices</a:t>
            </a:r>
            <a:r>
              <a:rPr lang="en-US" sz="1400" dirty="0">
                <a:latin typeface="Courier"/>
                <a:cs typeface="Courier"/>
              </a:rPr>
              <a:t>; </a:t>
            </a:r>
          </a:p>
          <a:p>
            <a:pPr marL="0" indent="0">
              <a:buNone/>
            </a:pPr>
            <a:r>
              <a:rPr lang="en-US" sz="1400" dirty="0">
                <a:latin typeface="Courier"/>
                <a:cs typeface="Courier"/>
              </a:rPr>
              <a:t>  EFI_GET_NEXT_MONOTONIC_COUNT               </a:t>
            </a:r>
            <a:r>
              <a:rPr lang="en-US" sz="1400" dirty="0" err="1">
                <a:latin typeface="Courier"/>
                <a:cs typeface="Courier"/>
              </a:rPr>
              <a:t>GetNextMonotonicCount</a:t>
            </a:r>
            <a:r>
              <a:rPr lang="en-US" sz="1400" dirty="0">
                <a:latin typeface="Courier"/>
                <a:cs typeface="Courier"/>
              </a:rPr>
              <a:t>; </a:t>
            </a:r>
          </a:p>
          <a:p>
            <a:pPr marL="0" indent="0">
              <a:buNone/>
            </a:pPr>
            <a:r>
              <a:rPr lang="en-US" sz="1400" dirty="0">
                <a:latin typeface="Courier"/>
                <a:cs typeface="Courier"/>
              </a:rPr>
              <a:t>  EFI_STALL                                  Stall; </a:t>
            </a:r>
          </a:p>
          <a:p>
            <a:pPr marL="0" indent="0">
              <a:buNone/>
            </a:pPr>
            <a:r>
              <a:rPr lang="en-US" sz="1400" dirty="0">
                <a:latin typeface="Courier"/>
                <a:cs typeface="Courier"/>
              </a:rPr>
              <a:t>  EFI_SET_WATCHDOG_TIMER                     </a:t>
            </a:r>
            <a:r>
              <a:rPr lang="en-US" sz="1400" dirty="0" err="1">
                <a:latin typeface="Courier"/>
                <a:cs typeface="Courier"/>
              </a:rPr>
              <a:t>SetWatchdogTimer</a:t>
            </a:r>
            <a:r>
              <a:rPr lang="en-US" sz="1400" dirty="0">
                <a:latin typeface="Courier"/>
                <a:cs typeface="Courier"/>
              </a:rPr>
              <a:t>; </a:t>
            </a:r>
          </a:p>
          <a:p>
            <a:pPr marL="0" indent="0">
              <a:buNone/>
            </a:pPr>
            <a:r>
              <a:rPr lang="en-US" sz="1400" dirty="0">
                <a:latin typeface="Courier"/>
                <a:cs typeface="Courier"/>
              </a:rPr>
              <a:t>  EFI_CONNECT_CONTROLLER                     </a:t>
            </a:r>
            <a:r>
              <a:rPr lang="en-US" sz="1400" dirty="0" err="1">
                <a:latin typeface="Courier"/>
                <a:cs typeface="Courier"/>
              </a:rPr>
              <a:t>ConnectController</a:t>
            </a:r>
            <a:r>
              <a:rPr lang="en-US" sz="1400" dirty="0">
                <a:latin typeface="Courier"/>
                <a:cs typeface="Courier"/>
              </a:rPr>
              <a:t>; </a:t>
            </a:r>
          </a:p>
          <a:p>
            <a:pPr marL="0" indent="0">
              <a:buNone/>
            </a:pPr>
            <a:r>
              <a:rPr lang="en-US" sz="1400" dirty="0">
                <a:latin typeface="Courier"/>
                <a:cs typeface="Courier"/>
              </a:rPr>
              <a:t>  EFI_DISCONNECT_CONTROLLER                  </a:t>
            </a:r>
            <a:r>
              <a:rPr lang="en-US" sz="1400" dirty="0" err="1">
                <a:latin typeface="Courier"/>
                <a:cs typeface="Courier"/>
              </a:rPr>
              <a:t>DisconnectController</a:t>
            </a:r>
            <a:r>
              <a:rPr lang="en-US" sz="1400" dirty="0">
                <a:latin typeface="Courier"/>
                <a:cs typeface="Courier"/>
              </a:rPr>
              <a:t>;</a:t>
            </a:r>
          </a:p>
          <a:p>
            <a:pPr marL="0" indent="0">
              <a:buNone/>
            </a:pPr>
            <a:r>
              <a:rPr lang="en-US" sz="1400" dirty="0">
                <a:solidFill>
                  <a:srgbClr val="FF0000"/>
                </a:solidFill>
                <a:latin typeface="Courier"/>
                <a:cs typeface="Courier"/>
              </a:rPr>
              <a:t>  EFI_OPEN_PROTOCOL                          </a:t>
            </a:r>
            <a:r>
              <a:rPr lang="en-US" sz="1400" dirty="0" err="1">
                <a:solidFill>
                  <a:srgbClr val="FF0000"/>
                </a:solidFill>
                <a:latin typeface="Courier"/>
                <a:cs typeface="Courier"/>
              </a:rPr>
              <a:t>OpenProtocol</a:t>
            </a:r>
            <a:r>
              <a:rPr lang="en-US" sz="1400" dirty="0">
                <a:solidFill>
                  <a:srgbClr val="FF0000"/>
                </a:solidFill>
                <a:latin typeface="Courier"/>
                <a:cs typeface="Courier"/>
              </a:rPr>
              <a:t>; </a:t>
            </a:r>
          </a:p>
          <a:p>
            <a:pPr marL="0" indent="0">
              <a:buNone/>
            </a:pPr>
            <a:r>
              <a:rPr lang="en-US" sz="1400" dirty="0">
                <a:solidFill>
                  <a:srgbClr val="FF0000"/>
                </a:solidFill>
                <a:latin typeface="Courier"/>
                <a:cs typeface="Courier"/>
              </a:rPr>
              <a:t>  EFI_CLOSE_PROTOCOL                         </a:t>
            </a:r>
            <a:r>
              <a:rPr lang="en-US" sz="1400" dirty="0" err="1">
                <a:solidFill>
                  <a:srgbClr val="FF0000"/>
                </a:solidFill>
                <a:latin typeface="Courier"/>
                <a:cs typeface="Courier"/>
              </a:rPr>
              <a:t>CloseProtocol</a:t>
            </a:r>
            <a:r>
              <a:rPr lang="en-US" sz="1400" dirty="0">
                <a:solidFill>
                  <a:srgbClr val="FF0000"/>
                </a:solidFill>
                <a:latin typeface="Courier"/>
                <a:cs typeface="Courier"/>
              </a:rPr>
              <a:t>; </a:t>
            </a:r>
          </a:p>
        </p:txBody>
      </p:sp>
      <p:sp>
        <p:nvSpPr>
          <p:cNvPr id="5" name="Rectangle 4"/>
          <p:cNvSpPr/>
          <p:nvPr/>
        </p:nvSpPr>
        <p:spPr>
          <a:xfrm>
            <a:off x="430890" y="6334780"/>
            <a:ext cx="8686800" cy="523220"/>
          </a:xfrm>
          <a:prstGeom prst="rect">
            <a:avLst/>
          </a:prstGeom>
        </p:spPr>
        <p:txBody>
          <a:bodyPr wrap="square">
            <a:spAutoFit/>
          </a:bodyPr>
          <a:lstStyle/>
          <a:p>
            <a:r>
              <a:rPr lang="en-US" sz="1400" dirty="0" smtClean="0"/>
              <a:t>Phoenix Wiki has good descriptions of what they all do:</a:t>
            </a:r>
          </a:p>
          <a:p>
            <a:r>
              <a:rPr lang="en-US" sz="1400" dirty="0" smtClean="0"/>
              <a:t>http</a:t>
            </a:r>
            <a:r>
              <a:rPr lang="en-US" sz="1400" dirty="0"/>
              <a:t>://</a:t>
            </a:r>
            <a:r>
              <a:rPr lang="en-US" sz="1400" dirty="0" err="1"/>
              <a:t>wiki.phoenix.com</a:t>
            </a:r>
            <a:r>
              <a:rPr lang="en-US" sz="1400" dirty="0"/>
              <a:t>/wiki/</a:t>
            </a:r>
            <a:r>
              <a:rPr lang="en-US" sz="1400" dirty="0" err="1"/>
              <a:t>index.php</a:t>
            </a:r>
            <a:r>
              <a:rPr lang="en-US" sz="1400" dirty="0"/>
              <a:t>/</a:t>
            </a:r>
            <a:r>
              <a:rPr lang="en-US" sz="1400" dirty="0" smtClean="0"/>
              <a:t>EFI_BOOT_SERVICES</a:t>
            </a:r>
            <a:endParaRPr lang="en-US" sz="1400" dirty="0"/>
          </a:p>
        </p:txBody>
      </p:sp>
    </p:spTree>
    <p:extLst>
      <p:ext uri="{BB962C8B-B14F-4D97-AF65-F5344CB8AC3E}">
        <p14:creationId xmlns:p14="http://schemas.microsoft.com/office/powerpoint/2010/main" val="8380020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the tables turn… Boot Services Table 3</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1400" dirty="0" smtClean="0">
                <a:solidFill>
                  <a:srgbClr val="FF0000"/>
                </a:solidFill>
                <a:latin typeface="Courier"/>
                <a:cs typeface="Courier"/>
              </a:rPr>
              <a:t>  </a:t>
            </a:r>
            <a:r>
              <a:rPr lang="en-US" sz="1400" dirty="0">
                <a:solidFill>
                  <a:srgbClr val="FF0000"/>
                </a:solidFill>
                <a:latin typeface="Courier"/>
                <a:cs typeface="Courier"/>
              </a:rPr>
              <a:t>EFI_OPEN_PROTOCOL_INFORMATION              </a:t>
            </a:r>
            <a:r>
              <a:rPr lang="en-US" sz="1400" dirty="0" err="1">
                <a:solidFill>
                  <a:srgbClr val="FF0000"/>
                </a:solidFill>
                <a:latin typeface="Courier"/>
                <a:cs typeface="Courier"/>
              </a:rPr>
              <a:t>OpenProtocolInformation</a:t>
            </a:r>
            <a:r>
              <a:rPr lang="en-US" sz="1400" dirty="0">
                <a:solidFill>
                  <a:srgbClr val="FF0000"/>
                </a:solidFill>
                <a:latin typeface="Courier"/>
                <a:cs typeface="Courier"/>
              </a:rPr>
              <a:t>; </a:t>
            </a:r>
          </a:p>
          <a:p>
            <a:pPr marL="0" indent="0">
              <a:buNone/>
            </a:pPr>
            <a:r>
              <a:rPr lang="en-US" sz="1400" dirty="0">
                <a:latin typeface="Courier"/>
                <a:cs typeface="Courier"/>
              </a:rPr>
              <a:t>  EFI_PROTOCOLS_PER_HANDLE                   </a:t>
            </a:r>
            <a:r>
              <a:rPr lang="en-US" sz="1400" dirty="0" err="1">
                <a:latin typeface="Courier"/>
                <a:cs typeface="Courier"/>
              </a:rPr>
              <a:t>ProtocolsPerHandle</a:t>
            </a:r>
            <a:r>
              <a:rPr lang="en-US" sz="1400" dirty="0">
                <a:latin typeface="Courier"/>
                <a:cs typeface="Courier"/>
              </a:rPr>
              <a:t>; </a:t>
            </a:r>
          </a:p>
          <a:p>
            <a:pPr marL="0" indent="0">
              <a:buNone/>
            </a:pPr>
            <a:r>
              <a:rPr lang="en-US" sz="1400" dirty="0">
                <a:latin typeface="Courier"/>
                <a:cs typeface="Courier"/>
              </a:rPr>
              <a:t>  EFI_LOCATE_HANDLE_BUFFER                   </a:t>
            </a:r>
            <a:r>
              <a:rPr lang="en-US" sz="1400" dirty="0" err="1">
                <a:latin typeface="Courier"/>
                <a:cs typeface="Courier"/>
              </a:rPr>
              <a:t>LocateHandleBuffer</a:t>
            </a:r>
            <a:r>
              <a:rPr lang="en-US" sz="1400" dirty="0">
                <a:latin typeface="Courier"/>
                <a:cs typeface="Courier"/>
              </a:rPr>
              <a:t>; </a:t>
            </a:r>
          </a:p>
          <a:p>
            <a:pPr marL="0" indent="0">
              <a:buNone/>
            </a:pPr>
            <a:r>
              <a:rPr lang="en-US" sz="1400" dirty="0">
                <a:solidFill>
                  <a:srgbClr val="FF0000"/>
                </a:solidFill>
                <a:latin typeface="Courier"/>
                <a:cs typeface="Courier"/>
              </a:rPr>
              <a:t>  EFI_LOCATE_PROTOCOL                        </a:t>
            </a:r>
            <a:r>
              <a:rPr lang="en-US" sz="1400" dirty="0" err="1">
                <a:solidFill>
                  <a:srgbClr val="FF0000"/>
                </a:solidFill>
                <a:latin typeface="Courier"/>
                <a:cs typeface="Courier"/>
              </a:rPr>
              <a:t>LocateProtocol</a:t>
            </a:r>
            <a:r>
              <a:rPr lang="en-US" sz="1400" dirty="0">
                <a:solidFill>
                  <a:srgbClr val="FF0000"/>
                </a:solidFill>
                <a:latin typeface="Courier"/>
                <a:cs typeface="Courier"/>
              </a:rPr>
              <a:t>; </a:t>
            </a:r>
          </a:p>
          <a:p>
            <a:pPr marL="0" indent="0">
              <a:buNone/>
            </a:pPr>
            <a:r>
              <a:rPr lang="en-US" sz="1400" dirty="0">
                <a:latin typeface="Courier"/>
                <a:cs typeface="Courier"/>
              </a:rPr>
              <a:t>  EFI_INSTALL_MULTIPLE_PROTOCOL_INTERFACES   </a:t>
            </a:r>
            <a:r>
              <a:rPr lang="en-US" sz="1400" dirty="0" err="1">
                <a:latin typeface="Courier"/>
                <a:cs typeface="Courier"/>
              </a:rPr>
              <a:t>InstallMultipleProtocolInterfaces</a:t>
            </a:r>
            <a:r>
              <a:rPr lang="en-US" sz="1400" dirty="0">
                <a:latin typeface="Courier"/>
                <a:cs typeface="Courier"/>
              </a:rPr>
              <a:t>; </a:t>
            </a:r>
          </a:p>
          <a:p>
            <a:pPr marL="0" indent="0">
              <a:buNone/>
            </a:pPr>
            <a:r>
              <a:rPr lang="en-US" sz="1400" dirty="0">
                <a:latin typeface="Courier"/>
                <a:cs typeface="Courier"/>
              </a:rPr>
              <a:t>  EFI_UNINSTALL_MULTIPLE_PROTOCOL_INTERFACES </a:t>
            </a:r>
            <a:r>
              <a:rPr lang="en-US" sz="1400" dirty="0" err="1">
                <a:latin typeface="Courier"/>
                <a:cs typeface="Courier"/>
              </a:rPr>
              <a:t>UninstallMultipleProtocolInterfaces</a:t>
            </a:r>
            <a:r>
              <a:rPr lang="en-US" sz="1400" dirty="0">
                <a:latin typeface="Courier"/>
                <a:cs typeface="Courier"/>
              </a:rPr>
              <a:t>; </a:t>
            </a:r>
          </a:p>
          <a:p>
            <a:pPr marL="0" indent="0">
              <a:buNone/>
            </a:pPr>
            <a:r>
              <a:rPr lang="en-US" sz="1400" dirty="0">
                <a:latin typeface="Courier"/>
                <a:cs typeface="Courier"/>
              </a:rPr>
              <a:t>  EFI_CALCULATE_CRC32                        CalculateCrc32; </a:t>
            </a:r>
          </a:p>
          <a:p>
            <a:pPr marL="0" indent="0">
              <a:buNone/>
            </a:pPr>
            <a:r>
              <a:rPr lang="en-US" sz="1400" dirty="0">
                <a:latin typeface="Courier"/>
                <a:cs typeface="Courier"/>
              </a:rPr>
              <a:t>  EFI_COPY_MEM                               </a:t>
            </a:r>
            <a:r>
              <a:rPr lang="en-US" sz="1400" dirty="0" err="1">
                <a:latin typeface="Courier"/>
                <a:cs typeface="Courier"/>
              </a:rPr>
              <a:t>CopyMem</a:t>
            </a:r>
            <a:r>
              <a:rPr lang="en-US" sz="1400" dirty="0">
                <a:latin typeface="Courier"/>
                <a:cs typeface="Courier"/>
              </a:rPr>
              <a:t>; </a:t>
            </a:r>
          </a:p>
          <a:p>
            <a:pPr marL="0" indent="0">
              <a:buNone/>
            </a:pPr>
            <a:r>
              <a:rPr lang="en-US" sz="1400" dirty="0">
                <a:latin typeface="Courier"/>
                <a:cs typeface="Courier"/>
              </a:rPr>
              <a:t>  EFI_SET_MEM                                </a:t>
            </a:r>
            <a:r>
              <a:rPr lang="en-US" sz="1400" dirty="0" err="1">
                <a:latin typeface="Courier"/>
                <a:cs typeface="Courier"/>
              </a:rPr>
              <a:t>SetMem</a:t>
            </a:r>
            <a:r>
              <a:rPr lang="en-US" sz="1400" dirty="0">
                <a:latin typeface="Courier"/>
                <a:cs typeface="Courier"/>
              </a:rPr>
              <a:t>;</a:t>
            </a:r>
          </a:p>
          <a:p>
            <a:pPr marL="0" indent="0">
              <a:buNone/>
            </a:pPr>
            <a:r>
              <a:rPr lang="en-US" sz="1400" dirty="0">
                <a:latin typeface="Courier"/>
                <a:cs typeface="Courier"/>
              </a:rPr>
              <a:t>  EFI_CREATE_EVENT_EX                        </a:t>
            </a:r>
            <a:r>
              <a:rPr lang="en-US" sz="1400" dirty="0" err="1">
                <a:latin typeface="Courier"/>
                <a:cs typeface="Courier"/>
              </a:rPr>
              <a:t>CreateEventEx</a:t>
            </a:r>
            <a:r>
              <a:rPr lang="en-US" sz="1400" dirty="0">
                <a:latin typeface="Courier"/>
                <a:cs typeface="Courier"/>
              </a:rPr>
              <a:t>;</a:t>
            </a:r>
          </a:p>
          <a:p>
            <a:pPr marL="0" indent="0">
              <a:buNone/>
            </a:pPr>
            <a:r>
              <a:rPr lang="en-US" sz="1400" dirty="0">
                <a:latin typeface="Courier"/>
                <a:cs typeface="Courier"/>
              </a:rPr>
              <a:t>} EFI_BOOT_SERVICES;</a:t>
            </a:r>
          </a:p>
        </p:txBody>
      </p:sp>
      <p:sp>
        <p:nvSpPr>
          <p:cNvPr id="5" name="Rectangle 4"/>
          <p:cNvSpPr/>
          <p:nvPr/>
        </p:nvSpPr>
        <p:spPr>
          <a:xfrm>
            <a:off x="430890" y="6334780"/>
            <a:ext cx="8686800" cy="523220"/>
          </a:xfrm>
          <a:prstGeom prst="rect">
            <a:avLst/>
          </a:prstGeom>
        </p:spPr>
        <p:txBody>
          <a:bodyPr wrap="square">
            <a:spAutoFit/>
          </a:bodyPr>
          <a:lstStyle/>
          <a:p>
            <a:r>
              <a:rPr lang="en-US" sz="1400" dirty="0" smtClean="0"/>
              <a:t>Phoenix Wiki has good descriptions of what they all do:</a:t>
            </a:r>
          </a:p>
          <a:p>
            <a:r>
              <a:rPr lang="en-US" sz="1400" dirty="0" smtClean="0"/>
              <a:t>http</a:t>
            </a:r>
            <a:r>
              <a:rPr lang="en-US" sz="1400" dirty="0"/>
              <a:t>://</a:t>
            </a:r>
            <a:r>
              <a:rPr lang="en-US" sz="1400" dirty="0" err="1"/>
              <a:t>wiki.phoenix.com</a:t>
            </a:r>
            <a:r>
              <a:rPr lang="en-US" sz="1400" dirty="0"/>
              <a:t>/wiki/</a:t>
            </a:r>
            <a:r>
              <a:rPr lang="en-US" sz="1400" dirty="0" err="1"/>
              <a:t>index.php</a:t>
            </a:r>
            <a:r>
              <a:rPr lang="en-US" sz="1400" dirty="0"/>
              <a:t>/</a:t>
            </a:r>
            <a:r>
              <a:rPr lang="en-US" sz="1400" dirty="0" smtClean="0"/>
              <a:t>EFI_BOOT_SERVICES</a:t>
            </a:r>
            <a:endParaRPr lang="en-US" sz="1400" dirty="0"/>
          </a:p>
        </p:txBody>
      </p:sp>
    </p:spTree>
    <p:extLst>
      <p:ext uri="{BB962C8B-B14F-4D97-AF65-F5344CB8AC3E}">
        <p14:creationId xmlns:p14="http://schemas.microsoft.com/office/powerpoint/2010/main" val="30097656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 the tables turn… Runtime Services Table</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err="1">
                <a:latin typeface="Courier"/>
                <a:cs typeface="Courier"/>
              </a:rPr>
              <a:t>typedef</a:t>
            </a:r>
            <a:r>
              <a:rPr lang="en-US" sz="1200" dirty="0">
                <a:latin typeface="Courier"/>
                <a:cs typeface="Courier"/>
              </a:rPr>
              <a:t> </a:t>
            </a:r>
            <a:r>
              <a:rPr lang="en-US" sz="1200" dirty="0" err="1">
                <a:latin typeface="Courier"/>
                <a:cs typeface="Courier"/>
              </a:rPr>
              <a:t>struct</a:t>
            </a:r>
            <a:r>
              <a:rPr lang="en-US" sz="1200" dirty="0">
                <a:latin typeface="Courier"/>
                <a:cs typeface="Courier"/>
              </a:rPr>
              <a:t> {</a:t>
            </a:r>
          </a:p>
          <a:p>
            <a:pPr marL="0" indent="0">
              <a:buNone/>
            </a:pPr>
            <a:r>
              <a:rPr lang="en-US" sz="1200" dirty="0">
                <a:latin typeface="Courier"/>
                <a:cs typeface="Courier"/>
              </a:rPr>
              <a:t>  EFI_TABLE_HEADER               </a:t>
            </a:r>
            <a:r>
              <a:rPr lang="en-US" sz="1200" dirty="0" err="1">
                <a:latin typeface="Courier"/>
                <a:cs typeface="Courier"/>
              </a:rPr>
              <a:t>Hdr</a:t>
            </a:r>
            <a:r>
              <a:rPr lang="en-US" sz="1200" dirty="0">
                <a:latin typeface="Courier"/>
                <a:cs typeface="Courier"/>
              </a:rPr>
              <a:t>;</a:t>
            </a:r>
          </a:p>
          <a:p>
            <a:pPr marL="0" indent="0">
              <a:buNone/>
            </a:pPr>
            <a:r>
              <a:rPr lang="en-US" sz="1200" dirty="0">
                <a:latin typeface="Courier"/>
                <a:cs typeface="Courier"/>
              </a:rPr>
              <a:t>  EFI_GET_TIME                   </a:t>
            </a:r>
            <a:r>
              <a:rPr lang="en-US" sz="1200" dirty="0" err="1">
                <a:latin typeface="Courier"/>
                <a:cs typeface="Courier"/>
              </a:rPr>
              <a:t>GetTime</a:t>
            </a:r>
            <a:r>
              <a:rPr lang="en-US" sz="1200" dirty="0">
                <a:latin typeface="Courier"/>
                <a:cs typeface="Courier"/>
              </a:rPr>
              <a:t>;</a:t>
            </a:r>
          </a:p>
          <a:p>
            <a:pPr marL="0" indent="0">
              <a:buNone/>
            </a:pPr>
            <a:r>
              <a:rPr lang="en-US" sz="1200" dirty="0">
                <a:latin typeface="Courier"/>
                <a:cs typeface="Courier"/>
              </a:rPr>
              <a:t>  EFI_SET_TIME                   </a:t>
            </a:r>
            <a:r>
              <a:rPr lang="en-US" sz="1200" dirty="0" err="1">
                <a:latin typeface="Courier"/>
                <a:cs typeface="Courier"/>
              </a:rPr>
              <a:t>SetTime</a:t>
            </a:r>
            <a:r>
              <a:rPr lang="en-US" sz="1200" dirty="0">
                <a:latin typeface="Courier"/>
                <a:cs typeface="Courier"/>
              </a:rPr>
              <a:t>;</a:t>
            </a:r>
          </a:p>
          <a:p>
            <a:pPr marL="0" indent="0">
              <a:buNone/>
            </a:pPr>
            <a:r>
              <a:rPr lang="en-US" sz="1200" dirty="0">
                <a:latin typeface="Courier"/>
                <a:cs typeface="Courier"/>
              </a:rPr>
              <a:t>  EFI_GET_WAKEUP_TIME            </a:t>
            </a:r>
            <a:r>
              <a:rPr lang="en-US" sz="1200" dirty="0" err="1">
                <a:latin typeface="Courier"/>
                <a:cs typeface="Courier"/>
              </a:rPr>
              <a:t>GetWakeupTime</a:t>
            </a:r>
            <a:r>
              <a:rPr lang="en-US" sz="1200" dirty="0">
                <a:latin typeface="Courier"/>
                <a:cs typeface="Courier"/>
              </a:rPr>
              <a:t>;</a:t>
            </a:r>
          </a:p>
          <a:p>
            <a:pPr marL="0" indent="0">
              <a:buNone/>
            </a:pPr>
            <a:r>
              <a:rPr lang="en-US" sz="1200" dirty="0">
                <a:latin typeface="Courier"/>
                <a:cs typeface="Courier"/>
              </a:rPr>
              <a:t>  EFI_SET_WAKEUP_TIME            </a:t>
            </a:r>
            <a:r>
              <a:rPr lang="en-US" sz="1200" dirty="0" err="1">
                <a:latin typeface="Courier"/>
                <a:cs typeface="Courier"/>
              </a:rPr>
              <a:t>SetWakeupTime</a:t>
            </a:r>
            <a:r>
              <a:rPr lang="en-US" sz="1200" dirty="0">
                <a:latin typeface="Courier"/>
                <a:cs typeface="Courier"/>
              </a:rPr>
              <a:t>;</a:t>
            </a:r>
          </a:p>
          <a:p>
            <a:pPr marL="0" indent="0">
              <a:buNone/>
            </a:pPr>
            <a:r>
              <a:rPr lang="en-US" sz="1200" dirty="0">
                <a:solidFill>
                  <a:srgbClr val="FF0000"/>
                </a:solidFill>
                <a:latin typeface="Courier"/>
                <a:cs typeface="Courier"/>
              </a:rPr>
              <a:t>  EFI_SET_VIRTUAL_ADDRESS_MAP    </a:t>
            </a:r>
            <a:r>
              <a:rPr lang="en-US" sz="1200" dirty="0" err="1">
                <a:solidFill>
                  <a:srgbClr val="FF0000"/>
                </a:solidFill>
                <a:latin typeface="Courier"/>
                <a:cs typeface="Courier"/>
              </a:rPr>
              <a:t>SetVirtualAddressMap</a:t>
            </a:r>
            <a:r>
              <a:rPr lang="en-US" sz="1200" dirty="0">
                <a:solidFill>
                  <a:srgbClr val="FF0000"/>
                </a:solidFill>
                <a:latin typeface="Courier"/>
                <a:cs typeface="Courier"/>
              </a:rPr>
              <a:t>;</a:t>
            </a:r>
          </a:p>
          <a:p>
            <a:pPr marL="0" indent="0">
              <a:buNone/>
            </a:pPr>
            <a:r>
              <a:rPr lang="en-US" sz="1200" dirty="0">
                <a:latin typeface="Courier"/>
                <a:cs typeface="Courier"/>
              </a:rPr>
              <a:t>  EFI_CONVERT_POINTER            </a:t>
            </a:r>
            <a:r>
              <a:rPr lang="en-US" sz="1200" dirty="0" err="1">
                <a:latin typeface="Courier"/>
                <a:cs typeface="Courier"/>
              </a:rPr>
              <a:t>ConvertPointer</a:t>
            </a:r>
            <a:r>
              <a:rPr lang="en-US" sz="1200" dirty="0">
                <a:latin typeface="Courier"/>
                <a:cs typeface="Courier"/>
              </a:rPr>
              <a:t>;</a:t>
            </a:r>
          </a:p>
          <a:p>
            <a:pPr marL="0" indent="0">
              <a:buNone/>
            </a:pPr>
            <a:r>
              <a:rPr lang="en-US" sz="1200" dirty="0">
                <a:solidFill>
                  <a:srgbClr val="FF0000"/>
                </a:solidFill>
                <a:latin typeface="Courier"/>
                <a:cs typeface="Courier"/>
              </a:rPr>
              <a:t>  EFI_GET_VARIABLE               </a:t>
            </a:r>
            <a:r>
              <a:rPr lang="en-US" sz="1200" dirty="0" err="1">
                <a:solidFill>
                  <a:srgbClr val="FF0000"/>
                </a:solidFill>
                <a:latin typeface="Courier"/>
                <a:cs typeface="Courier"/>
              </a:rPr>
              <a:t>GetVariable</a:t>
            </a:r>
            <a:r>
              <a:rPr lang="en-US" sz="1200" dirty="0">
                <a:solidFill>
                  <a:srgbClr val="FF0000"/>
                </a:solidFill>
                <a:latin typeface="Courier"/>
                <a:cs typeface="Courier"/>
              </a:rPr>
              <a:t>;</a:t>
            </a:r>
          </a:p>
          <a:p>
            <a:pPr marL="0" indent="0">
              <a:buNone/>
            </a:pPr>
            <a:r>
              <a:rPr lang="en-US" sz="1200" dirty="0">
                <a:latin typeface="Courier"/>
                <a:cs typeface="Courier"/>
              </a:rPr>
              <a:t>  EFI_GET_NEXT_VARIABLE_NAME     </a:t>
            </a:r>
            <a:r>
              <a:rPr lang="en-US" sz="1200" dirty="0" err="1">
                <a:latin typeface="Courier"/>
                <a:cs typeface="Courier"/>
              </a:rPr>
              <a:t>GetNextVariableName</a:t>
            </a:r>
            <a:r>
              <a:rPr lang="en-US" sz="1200" dirty="0">
                <a:latin typeface="Courier"/>
                <a:cs typeface="Courier"/>
              </a:rPr>
              <a:t>;</a:t>
            </a:r>
          </a:p>
          <a:p>
            <a:pPr marL="0" indent="0">
              <a:buNone/>
            </a:pPr>
            <a:r>
              <a:rPr lang="en-US" sz="1200" dirty="0">
                <a:solidFill>
                  <a:srgbClr val="FF0000"/>
                </a:solidFill>
                <a:latin typeface="Courier"/>
                <a:cs typeface="Courier"/>
              </a:rPr>
              <a:t>  EFI_SET_VARIABLE               </a:t>
            </a:r>
            <a:r>
              <a:rPr lang="en-US" sz="1200" dirty="0" err="1">
                <a:solidFill>
                  <a:srgbClr val="FF0000"/>
                </a:solidFill>
                <a:latin typeface="Courier"/>
                <a:cs typeface="Courier"/>
              </a:rPr>
              <a:t>SetVariable</a:t>
            </a:r>
            <a:r>
              <a:rPr lang="en-US" sz="1200" dirty="0">
                <a:solidFill>
                  <a:srgbClr val="FF0000"/>
                </a:solidFill>
                <a:latin typeface="Courier"/>
                <a:cs typeface="Courier"/>
              </a:rPr>
              <a:t>;</a:t>
            </a:r>
          </a:p>
          <a:p>
            <a:pPr marL="0" indent="0">
              <a:buNone/>
            </a:pPr>
            <a:r>
              <a:rPr lang="en-US" sz="1200" dirty="0">
                <a:latin typeface="Courier"/>
                <a:cs typeface="Courier"/>
              </a:rPr>
              <a:t>  EFI_GET_NEXT_HIGH_MONO_COUNT   </a:t>
            </a:r>
            <a:r>
              <a:rPr lang="en-US" sz="1200" dirty="0" err="1">
                <a:latin typeface="Courier"/>
                <a:cs typeface="Courier"/>
              </a:rPr>
              <a:t>GetNextHighMonotonicCount</a:t>
            </a:r>
            <a:r>
              <a:rPr lang="en-US" sz="1200" dirty="0">
                <a:latin typeface="Courier"/>
                <a:cs typeface="Courier"/>
              </a:rPr>
              <a:t>;</a:t>
            </a:r>
          </a:p>
          <a:p>
            <a:pPr marL="0" indent="0">
              <a:buNone/>
            </a:pPr>
            <a:r>
              <a:rPr lang="en-US" sz="1200" dirty="0">
                <a:latin typeface="Courier"/>
                <a:cs typeface="Courier"/>
              </a:rPr>
              <a:t>  EFI_RESET_SYSTEM               </a:t>
            </a:r>
            <a:r>
              <a:rPr lang="en-US" sz="1200" dirty="0" err="1">
                <a:latin typeface="Courier"/>
                <a:cs typeface="Courier"/>
              </a:rPr>
              <a:t>ResetSystem</a:t>
            </a:r>
            <a:r>
              <a:rPr lang="en-US" sz="1200" dirty="0">
                <a:latin typeface="Courier"/>
                <a:cs typeface="Courier"/>
              </a:rPr>
              <a:t>;</a:t>
            </a:r>
          </a:p>
          <a:p>
            <a:pPr marL="0" indent="0">
              <a:buNone/>
            </a:pPr>
            <a:r>
              <a:rPr lang="en-US" sz="1200" dirty="0">
                <a:solidFill>
                  <a:srgbClr val="FF0000"/>
                </a:solidFill>
                <a:latin typeface="Courier"/>
                <a:cs typeface="Courier"/>
              </a:rPr>
              <a:t>  EFI_UPDATE_CAPSULE             </a:t>
            </a:r>
            <a:r>
              <a:rPr lang="en-US" sz="1200" dirty="0" err="1">
                <a:solidFill>
                  <a:srgbClr val="FF0000"/>
                </a:solidFill>
                <a:latin typeface="Courier"/>
                <a:cs typeface="Courier"/>
              </a:rPr>
              <a:t>UpdateCapsule</a:t>
            </a:r>
            <a:r>
              <a:rPr lang="en-US" sz="1200" dirty="0">
                <a:solidFill>
                  <a:srgbClr val="FF0000"/>
                </a:solidFill>
                <a:latin typeface="Courier"/>
                <a:cs typeface="Courier"/>
              </a:rPr>
              <a:t>;</a:t>
            </a:r>
          </a:p>
          <a:p>
            <a:pPr marL="0" indent="0">
              <a:buNone/>
            </a:pPr>
            <a:r>
              <a:rPr lang="en-US" sz="1200" dirty="0">
                <a:latin typeface="Courier"/>
                <a:cs typeface="Courier"/>
              </a:rPr>
              <a:t>  EFI_QUERY_CAPSULE_CAPABILITIES </a:t>
            </a:r>
            <a:r>
              <a:rPr lang="en-US" sz="1200" dirty="0" err="1">
                <a:latin typeface="Courier"/>
                <a:cs typeface="Courier"/>
              </a:rPr>
              <a:t>QueryCapsuleCapabilities</a:t>
            </a:r>
            <a:r>
              <a:rPr lang="en-US" sz="1200" dirty="0">
                <a:latin typeface="Courier"/>
                <a:cs typeface="Courier"/>
              </a:rPr>
              <a:t>;</a:t>
            </a:r>
          </a:p>
          <a:p>
            <a:pPr marL="0" indent="0">
              <a:buNone/>
            </a:pPr>
            <a:r>
              <a:rPr lang="en-US" sz="1200" dirty="0">
                <a:latin typeface="Courier"/>
                <a:cs typeface="Courier"/>
              </a:rPr>
              <a:t>  EFI_QUERY_VARIABLE_INFO        </a:t>
            </a:r>
            <a:r>
              <a:rPr lang="en-US" sz="1200" dirty="0" err="1">
                <a:latin typeface="Courier"/>
                <a:cs typeface="Courier"/>
              </a:rPr>
              <a:t>QueryVariableInfo</a:t>
            </a:r>
            <a:r>
              <a:rPr lang="en-US" sz="1200" dirty="0">
                <a:latin typeface="Courier"/>
                <a:cs typeface="Courier"/>
              </a:rPr>
              <a:t>;</a:t>
            </a:r>
          </a:p>
          <a:p>
            <a:pPr marL="0" indent="0">
              <a:buNone/>
            </a:pPr>
            <a:r>
              <a:rPr lang="en-US" sz="1200" dirty="0">
                <a:latin typeface="Courier"/>
                <a:cs typeface="Courier"/>
              </a:rPr>
              <a:t>} EFI_RUNTIME_SERVICES;</a:t>
            </a:r>
          </a:p>
        </p:txBody>
      </p:sp>
      <p:sp>
        <p:nvSpPr>
          <p:cNvPr id="5" name="Rectangle 4"/>
          <p:cNvSpPr/>
          <p:nvPr/>
        </p:nvSpPr>
        <p:spPr>
          <a:xfrm>
            <a:off x="457200" y="5983069"/>
            <a:ext cx="8686800" cy="646331"/>
          </a:xfrm>
          <a:prstGeom prst="rect">
            <a:avLst/>
          </a:prstGeom>
        </p:spPr>
        <p:txBody>
          <a:bodyPr wrap="square">
            <a:spAutoFit/>
          </a:bodyPr>
          <a:lstStyle/>
          <a:p>
            <a:r>
              <a:rPr lang="en-US" dirty="0" smtClean="0"/>
              <a:t>Phoenix Wiki has good descriptions of what they all do:</a:t>
            </a:r>
          </a:p>
          <a:p>
            <a:r>
              <a:rPr lang="en-US" dirty="0" smtClean="0"/>
              <a:t>http</a:t>
            </a:r>
            <a:r>
              <a:rPr lang="en-US" dirty="0"/>
              <a:t>://</a:t>
            </a:r>
            <a:r>
              <a:rPr lang="en-US" dirty="0" err="1"/>
              <a:t>wiki.phoenix.com</a:t>
            </a:r>
            <a:r>
              <a:rPr lang="en-US" dirty="0"/>
              <a:t>/wiki/</a:t>
            </a:r>
            <a:r>
              <a:rPr lang="en-US" dirty="0" err="1"/>
              <a:t>index.php</a:t>
            </a:r>
            <a:r>
              <a:rPr lang="en-US" dirty="0"/>
              <a:t>/</a:t>
            </a:r>
            <a:r>
              <a:rPr lang="en-US" dirty="0" smtClean="0"/>
              <a:t>EFI_RUNTIME_SERVICES</a:t>
            </a:r>
            <a:endParaRPr lang="en-US" dirty="0"/>
          </a:p>
        </p:txBody>
      </p:sp>
      <p:cxnSp>
        <p:nvCxnSpPr>
          <p:cNvPr id="9" name="Straight Arrow Connector 8"/>
          <p:cNvCxnSpPr/>
          <p:nvPr/>
        </p:nvCxnSpPr>
        <p:spPr>
          <a:xfrm flipH="1">
            <a:off x="4922626" y="3886200"/>
            <a:ext cx="1249574" cy="716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clrChange>
              <a:clrFrom>
                <a:srgbClr val="FFFFFF"/>
              </a:clrFrom>
              <a:clrTo>
                <a:srgbClr val="FFFFFF">
                  <a:alpha val="0"/>
                </a:srgbClr>
              </a:clrTo>
            </a:clrChange>
          </a:blip>
          <a:stretch>
            <a:fillRect/>
          </a:stretch>
        </p:blipFill>
        <p:spPr>
          <a:xfrm>
            <a:off x="6847392" y="2057400"/>
            <a:ext cx="1382208" cy="1319120"/>
          </a:xfrm>
          <a:prstGeom prst="rect">
            <a:avLst/>
          </a:prstGeom>
        </p:spPr>
      </p:pic>
      <p:cxnSp>
        <p:nvCxnSpPr>
          <p:cNvPr id="25" name="Straight Arrow Connector 24"/>
          <p:cNvCxnSpPr/>
          <p:nvPr/>
        </p:nvCxnSpPr>
        <p:spPr>
          <a:xfrm flipH="1" flipV="1">
            <a:off x="4800600" y="3886200"/>
            <a:ext cx="1371600" cy="4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26377" y="3276600"/>
            <a:ext cx="3042377" cy="1461939"/>
          </a:xfrm>
          <a:prstGeom prst="rect">
            <a:avLst/>
          </a:prstGeom>
          <a:noFill/>
        </p:spPr>
        <p:txBody>
          <a:bodyPr wrap="square" rtlCol="0">
            <a:spAutoFit/>
          </a:bodyPr>
          <a:lstStyle/>
          <a:p>
            <a:pPr>
              <a:spcAft>
                <a:spcPts val="600"/>
              </a:spcAft>
            </a:pPr>
            <a:r>
              <a:rPr lang="en-US" sz="1400" dirty="0">
                <a:ea typeface="Verdana" pitchFamily="34" charset="0"/>
                <a:cs typeface="Verdana" pitchFamily="34" charset="0"/>
              </a:rPr>
              <a:t>Used for our ring 3 BIOS </a:t>
            </a:r>
            <a:r>
              <a:rPr lang="en-US" sz="1400" dirty="0" smtClean="0">
                <a:ea typeface="Verdana" pitchFamily="34" charset="0"/>
                <a:cs typeface="Verdana" pitchFamily="34" charset="0"/>
              </a:rPr>
              <a:t>exploit - BH </a:t>
            </a:r>
            <a:r>
              <a:rPr lang="en-US" sz="1400" dirty="0">
                <a:ea typeface="Verdana" pitchFamily="34" charset="0"/>
                <a:cs typeface="Verdana" pitchFamily="34" charset="0"/>
              </a:rPr>
              <a:t>USA 2014, </a:t>
            </a:r>
            <a:r>
              <a:rPr lang="en-US" sz="1400" dirty="0" smtClean="0">
                <a:ea typeface="Verdana" pitchFamily="34" charset="0"/>
                <a:cs typeface="Verdana" pitchFamily="34" charset="0"/>
              </a:rPr>
              <a:t>by Kallenberg </a:t>
            </a:r>
            <a:r>
              <a:rPr lang="en-US" sz="1400" dirty="0">
                <a:ea typeface="Verdana" pitchFamily="34" charset="0"/>
                <a:cs typeface="Verdana" pitchFamily="34" charset="0"/>
              </a:rPr>
              <a:t>et </a:t>
            </a:r>
            <a:r>
              <a:rPr lang="en-US" sz="1400" dirty="0" smtClean="0">
                <a:ea typeface="Verdana" pitchFamily="34" charset="0"/>
                <a:cs typeface="Verdana" pitchFamily="34" charset="0"/>
              </a:rPr>
              <a:t>al. </a:t>
            </a:r>
            <a:r>
              <a:rPr lang="en-US" sz="1400" dirty="0">
                <a:ea typeface="Verdana" pitchFamily="34" charset="0"/>
                <a:cs typeface="Verdana" pitchFamily="34" charset="0"/>
              </a:rPr>
              <a:t>[31</a:t>
            </a:r>
            <a:r>
              <a:rPr lang="en-US" sz="1400" dirty="0" smtClean="0">
                <a:ea typeface="Verdana" pitchFamily="34" charset="0"/>
                <a:cs typeface="Verdana" pitchFamily="34" charset="0"/>
              </a:rPr>
              <a:t>] CERT </a:t>
            </a:r>
            <a:r>
              <a:rPr lang="en-US" sz="1400" dirty="0">
                <a:ea typeface="Verdana" pitchFamily="34" charset="0"/>
                <a:cs typeface="Verdana" pitchFamily="34" charset="0"/>
              </a:rPr>
              <a:t>VU # </a:t>
            </a:r>
            <a:r>
              <a:rPr lang="en-US" sz="1400" dirty="0" smtClean="0">
                <a:ea typeface="Verdana" pitchFamily="34" charset="0"/>
                <a:cs typeface="Verdana" pitchFamily="34" charset="0"/>
              </a:rPr>
              <a:t>552286</a:t>
            </a:r>
            <a:endParaRPr lang="en-US" sz="1400" dirty="0">
              <a:ea typeface="Verdana" pitchFamily="34" charset="0"/>
              <a:cs typeface="Verdana" pitchFamily="34" charset="0"/>
            </a:endParaRPr>
          </a:p>
          <a:p>
            <a:pPr>
              <a:spcAft>
                <a:spcPts val="600"/>
              </a:spcAft>
            </a:pPr>
            <a:r>
              <a:rPr lang="en-US" sz="1400" dirty="0" err="1">
                <a:ea typeface="Verdana" pitchFamily="34" charset="0"/>
                <a:cs typeface="Verdana" pitchFamily="34" charset="0"/>
              </a:rPr>
              <a:t>SetVariable</a:t>
            </a:r>
            <a:r>
              <a:rPr lang="en-US" sz="1400" dirty="0">
                <a:ea typeface="Verdana" pitchFamily="34" charset="0"/>
                <a:cs typeface="Verdana" pitchFamily="34" charset="0"/>
              </a:rPr>
              <a:t> also used for CERT VU </a:t>
            </a:r>
            <a:r>
              <a:rPr lang="en-US" sz="1400" dirty="0" smtClean="0">
                <a:ea typeface="Verdana" pitchFamily="34" charset="0"/>
                <a:cs typeface="Verdana" pitchFamily="34" charset="0"/>
              </a:rPr>
              <a:t>#758382</a:t>
            </a:r>
            <a:r>
              <a:rPr lang="en-US" sz="1400" dirty="0">
                <a:ea typeface="Verdana" pitchFamily="34" charset="0"/>
                <a:cs typeface="Verdana" pitchFamily="34" charset="0"/>
              </a:rPr>
              <a:t>. Co-discovered with Intel, and first described at CSW </a:t>
            </a:r>
            <a:r>
              <a:rPr lang="en-US" sz="1400" dirty="0" smtClean="0">
                <a:ea typeface="Verdana" pitchFamily="34" charset="0"/>
                <a:cs typeface="Verdana" pitchFamily="34" charset="0"/>
              </a:rPr>
              <a:t>2014</a:t>
            </a:r>
            <a:endParaRPr lang="en-US" sz="1400" dirty="0">
              <a:ea typeface="Verdana" pitchFamily="34" charset="0"/>
              <a:cs typeface="Verdana" pitchFamily="34" charset="0"/>
            </a:endParaRPr>
          </a:p>
        </p:txBody>
      </p:sp>
    </p:spTree>
    <p:extLst>
      <p:ext uri="{BB962C8B-B14F-4D97-AF65-F5344CB8AC3E}">
        <p14:creationId xmlns:p14="http://schemas.microsoft.com/office/powerpoint/2010/main" val="1851370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dirty="0" smtClean="0"/>
              <a:t>Relative magnitude of PEIMs vs. DXE drivers</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(3/2011) Lenovo X220: 65 PEIMs, 278 DXE drivers</a:t>
            </a:r>
          </a:p>
          <a:p>
            <a:r>
              <a:rPr lang="en-US" dirty="0" smtClean="0"/>
              <a:t>(1/2014) </a:t>
            </a:r>
            <a:r>
              <a:rPr lang="en-US" dirty="0"/>
              <a:t>Lenovo </a:t>
            </a:r>
            <a:r>
              <a:rPr lang="en-US" dirty="0" smtClean="0"/>
              <a:t>X240: 80 PEIMs, 352 DXE drivers</a:t>
            </a:r>
          </a:p>
          <a:p>
            <a:r>
              <a:rPr lang="en-US" dirty="0" smtClean="0"/>
              <a:t>(3/2010) HP </a:t>
            </a:r>
            <a:r>
              <a:rPr lang="en-US" dirty="0" err="1" smtClean="0"/>
              <a:t>Elitebook</a:t>
            </a:r>
            <a:r>
              <a:rPr lang="en-US" dirty="0" smtClean="0"/>
              <a:t> 2540p: 42 </a:t>
            </a:r>
            <a:r>
              <a:rPr lang="en-US" dirty="0"/>
              <a:t>PEIMs, </a:t>
            </a:r>
            <a:r>
              <a:rPr lang="en-US" dirty="0" smtClean="0"/>
              <a:t>164 </a:t>
            </a:r>
            <a:r>
              <a:rPr lang="en-US" dirty="0"/>
              <a:t>DXE </a:t>
            </a:r>
            <a:r>
              <a:rPr lang="en-US" dirty="0" smtClean="0"/>
              <a:t>drivers</a:t>
            </a:r>
          </a:p>
          <a:p>
            <a:r>
              <a:rPr lang="en-US" dirty="0"/>
              <a:t>(1/2014) HP </a:t>
            </a:r>
            <a:r>
              <a:rPr lang="en-US" dirty="0" err="1" smtClean="0"/>
              <a:t>Elitebook</a:t>
            </a:r>
            <a:r>
              <a:rPr lang="en-US" dirty="0" smtClean="0"/>
              <a:t> 850 G1: 117 </a:t>
            </a:r>
            <a:r>
              <a:rPr lang="en-US" dirty="0"/>
              <a:t>PEIMs, </a:t>
            </a:r>
            <a:r>
              <a:rPr lang="en-US" dirty="0" smtClean="0"/>
              <a:t>392 </a:t>
            </a:r>
            <a:r>
              <a:rPr lang="en-US" dirty="0"/>
              <a:t>DXE </a:t>
            </a:r>
            <a:r>
              <a:rPr lang="en-US" dirty="0" smtClean="0"/>
              <a:t>drivers</a:t>
            </a:r>
          </a:p>
          <a:p>
            <a:r>
              <a:rPr lang="en-US" dirty="0" smtClean="0"/>
              <a:t>(11/2010) Dell Latitude E6410: 32 </a:t>
            </a:r>
            <a:r>
              <a:rPr lang="en-US" dirty="0"/>
              <a:t>PEIMs, </a:t>
            </a:r>
            <a:r>
              <a:rPr lang="en-US" dirty="0" smtClean="0"/>
              <a:t>315 </a:t>
            </a:r>
            <a:r>
              <a:rPr lang="en-US" dirty="0"/>
              <a:t>DXE </a:t>
            </a:r>
            <a:r>
              <a:rPr lang="en-US" dirty="0" smtClean="0"/>
              <a:t>drivers</a:t>
            </a:r>
          </a:p>
          <a:p>
            <a:r>
              <a:rPr lang="en-US" dirty="0" smtClean="0"/>
              <a:t>(2/2014) Dell Latitude E6440: 63 PEIMs</a:t>
            </a:r>
            <a:r>
              <a:rPr lang="en-US" dirty="0"/>
              <a:t>, </a:t>
            </a:r>
            <a:r>
              <a:rPr lang="en-US" dirty="0" smtClean="0"/>
              <a:t>456 DXE drivers</a:t>
            </a:r>
          </a:p>
          <a:p>
            <a:r>
              <a:rPr lang="en-US" dirty="0" smtClean="0"/>
              <a:t>DXE has got it going on!</a:t>
            </a:r>
          </a:p>
          <a:p>
            <a:r>
              <a:rPr lang="en-US" dirty="0" smtClean="0"/>
              <a:t>Increase in code &amp; complexity over time? Sounds like we're on the highway to hell, not a stairway to heaven…</a:t>
            </a:r>
            <a:endParaRPr lang="en-US" dirty="0"/>
          </a:p>
        </p:txBody>
      </p:sp>
      <p:pic>
        <p:nvPicPr>
          <p:cNvPr id="5" name="Picture 4"/>
          <p:cNvPicPr>
            <a:picLocks noChangeAspect="1"/>
          </p:cNvPicPr>
          <p:nvPr/>
        </p:nvPicPr>
        <p:blipFill>
          <a:blip r:embed="rId3"/>
          <a:stretch>
            <a:fillRect/>
          </a:stretch>
        </p:blipFill>
        <p:spPr>
          <a:xfrm>
            <a:off x="2667000" y="4953000"/>
            <a:ext cx="1905000" cy="1905000"/>
          </a:xfrm>
          <a:prstGeom prst="rect">
            <a:avLst/>
          </a:prstGeom>
        </p:spPr>
      </p:pic>
      <p:sp>
        <p:nvSpPr>
          <p:cNvPr id="6" name="Rectangle 5"/>
          <p:cNvSpPr/>
          <p:nvPr/>
        </p:nvSpPr>
        <p:spPr>
          <a:xfrm>
            <a:off x="609600" y="914400"/>
            <a:ext cx="8001000" cy="276999"/>
          </a:xfrm>
          <a:prstGeom prst="rect">
            <a:avLst/>
          </a:prstGeom>
        </p:spPr>
        <p:txBody>
          <a:bodyPr wrap="square">
            <a:spAutoFit/>
          </a:bodyPr>
          <a:lstStyle/>
          <a:p>
            <a:r>
              <a:rPr lang="en-US" sz="1200" dirty="0" smtClean="0"/>
              <a:t>Machine release dates are not definitive, just based on first page of Google previews</a:t>
            </a:r>
            <a:endParaRPr lang="en-US" sz="1200" dirty="0"/>
          </a:p>
        </p:txBody>
      </p:sp>
      <p:pic>
        <p:nvPicPr>
          <p:cNvPr id="7" name="Picture 6"/>
          <p:cNvPicPr>
            <a:picLocks noChangeAspect="1"/>
          </p:cNvPicPr>
          <p:nvPr/>
        </p:nvPicPr>
        <p:blipFill>
          <a:blip r:embed="rId4"/>
          <a:stretch>
            <a:fillRect/>
          </a:stretch>
        </p:blipFill>
        <p:spPr>
          <a:xfrm>
            <a:off x="4572000" y="4953000"/>
            <a:ext cx="1912844" cy="1912844"/>
          </a:xfrm>
          <a:prstGeom prst="rect">
            <a:avLst/>
          </a:prstGeom>
        </p:spPr>
      </p:pic>
    </p:spTree>
    <p:extLst>
      <p:ext uri="{BB962C8B-B14F-4D97-AF65-F5344CB8AC3E}">
        <p14:creationId xmlns:p14="http://schemas.microsoft.com/office/powerpoint/2010/main" val="33892020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UEFI Non-Volatile 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(much more extensible and (eventually) secure) replacement for "CMOS" / "NVRAM" as a BIOS configuration mechanism</a:t>
            </a:r>
          </a:p>
          <a:p>
            <a:r>
              <a:rPr lang="en-US" dirty="0" smtClean="0"/>
              <a:t>Stored on the SPI flash chip along with the rest of the BIOS code</a:t>
            </a:r>
          </a:p>
          <a:p>
            <a:r>
              <a:rPr lang="en-US" dirty="0" smtClean="0"/>
              <a:t>Growing pains: there've been at least two examples (Samsung &amp; Lenovo) of systems that were implemented incorrectly and once the variable space was filled up (e.g. accidentally by an OS logging mechanism), the system was bricked</a:t>
            </a:r>
          </a:p>
          <a:p>
            <a:r>
              <a:rPr lang="en-US" dirty="0" smtClean="0"/>
              <a:t>Can be accessed in PEI (the </a:t>
            </a:r>
            <a:r>
              <a:rPr lang="en-US" dirty="0" err="1" smtClean="0"/>
              <a:t>CapsuleUpdate</a:t>
            </a:r>
            <a:r>
              <a:rPr lang="en-US" dirty="0" smtClean="0"/>
              <a:t> variable of VU#552286 fame certainly was), but overall, variables are more likely to be accessed in DXE and later phases (up to and including runtime)</a:t>
            </a:r>
            <a:endParaRPr lang="en-US" dirty="0"/>
          </a:p>
        </p:txBody>
      </p:sp>
      <p:sp>
        <p:nvSpPr>
          <p:cNvPr id="5" name="Rectangle 4"/>
          <p:cNvSpPr/>
          <p:nvPr/>
        </p:nvSpPr>
        <p:spPr>
          <a:xfrm>
            <a:off x="416337" y="6211669"/>
            <a:ext cx="6756581" cy="646331"/>
          </a:xfrm>
          <a:prstGeom prst="rect">
            <a:avLst/>
          </a:prstGeom>
        </p:spPr>
        <p:txBody>
          <a:bodyPr wrap="square">
            <a:spAutoFit/>
          </a:bodyPr>
          <a:lstStyle/>
          <a:p>
            <a:r>
              <a:rPr lang="en-US" dirty="0" smtClean="0"/>
              <a:t>Samsung - http</a:t>
            </a:r>
            <a:r>
              <a:rPr lang="en-US" dirty="0"/>
              <a:t>://mjg59.dreamwidth.org/22028.</a:t>
            </a:r>
            <a:r>
              <a:rPr lang="en-US" dirty="0" smtClean="0"/>
              <a:t>html</a:t>
            </a:r>
          </a:p>
          <a:p>
            <a:r>
              <a:rPr lang="en-US" dirty="0" smtClean="0"/>
              <a:t>Lenovo - https</a:t>
            </a:r>
            <a:r>
              <a:rPr lang="en-US" dirty="0"/>
              <a:t>://</a:t>
            </a:r>
            <a:r>
              <a:rPr lang="en-US" dirty="0" err="1"/>
              <a:t>bugzilla.redhat.com</a:t>
            </a:r>
            <a:r>
              <a:rPr lang="en-US" dirty="0"/>
              <a:t>/</a:t>
            </a:r>
            <a:r>
              <a:rPr lang="en-US" dirty="0" err="1"/>
              <a:t>show_bug.cgi?id</a:t>
            </a:r>
            <a:r>
              <a:rPr lang="en-US" dirty="0"/>
              <a:t>=919485</a:t>
            </a:r>
          </a:p>
        </p:txBody>
      </p:sp>
      <p:pic>
        <p:nvPicPr>
          <p:cNvPr id="6" name="Picture 5"/>
          <p:cNvPicPr>
            <a:picLocks noChangeAspect="1"/>
          </p:cNvPicPr>
          <p:nvPr/>
        </p:nvPicPr>
        <p:blipFill>
          <a:blip r:embed="rId3"/>
          <a:stretch>
            <a:fillRect/>
          </a:stretch>
        </p:blipFill>
        <p:spPr>
          <a:xfrm>
            <a:off x="0" y="2998353"/>
            <a:ext cx="886104" cy="1090589"/>
          </a:xfrm>
          <a:prstGeom prst="rect">
            <a:avLst/>
          </a:prstGeom>
        </p:spPr>
      </p:pic>
    </p:spTree>
    <p:extLst>
      <p:ext uri="{BB962C8B-B14F-4D97-AF65-F5344CB8AC3E}">
        <p14:creationId xmlns:p14="http://schemas.microsoft.com/office/powerpoint/2010/main" val="1430792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BIOS is dead, long live UEFI!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quite</a:t>
            </a:r>
          </a:p>
          <a:p>
            <a:r>
              <a:rPr lang="en-US" dirty="0" smtClean="0"/>
              <a:t>We'll never be rid of certain elements of legacy BIOS on x86</a:t>
            </a:r>
          </a:p>
          <a:p>
            <a:r>
              <a:rPr lang="en-US" dirty="0" smtClean="0"/>
              <a:t>The initial code will always be hand-coded assembly (or at least C with lots of inline </a:t>
            </a:r>
            <a:r>
              <a:rPr lang="en-US" dirty="0" err="1" smtClean="0"/>
              <a:t>asm</a:t>
            </a:r>
            <a:r>
              <a:rPr lang="en-US" dirty="0" smtClean="0"/>
              <a:t>), because C doesn't have semantics for setting architecture-dependent registers.</a:t>
            </a:r>
          </a:p>
          <a:p>
            <a:r>
              <a:rPr lang="en-US" dirty="0" smtClean="0"/>
              <a:t>On all modern systems Intel makes extensive use of PCI internal to their own CPUs, therefore early in system configuration there will always be plenty of port IO access to PCI configuration space, where you're going to be at a loss for what is happening to what, until you do extensive looking up of things in manuals</a:t>
            </a:r>
          </a:p>
          <a:p>
            <a:pPr lvl="1"/>
            <a:r>
              <a:rPr lang="en-US" dirty="0" smtClean="0"/>
              <a:t>Add to that plenty of port IO to devices where you have no idea what's being talked to, since there's no documentation</a:t>
            </a:r>
          </a:p>
          <a:p>
            <a:r>
              <a:rPr lang="en-US" dirty="0" smtClean="0"/>
              <a:t>The bad old days live on, and you still have to learn them…</a:t>
            </a:r>
          </a:p>
          <a:p>
            <a:r>
              <a:rPr lang="en-US" dirty="0" smtClean="0"/>
              <a:t>But there's a whole lot more new interesting and juicy bits added in to the system to be explored</a:t>
            </a:r>
          </a:p>
        </p:txBody>
      </p:sp>
      <p:pic>
        <p:nvPicPr>
          <p:cNvPr id="6" name="Picture 5"/>
          <p:cNvPicPr>
            <a:picLocks noChangeAspect="1"/>
          </p:cNvPicPr>
          <p:nvPr/>
        </p:nvPicPr>
        <p:blipFill>
          <a:blip r:embed="rId3"/>
          <a:stretch>
            <a:fillRect/>
          </a:stretch>
        </p:blipFill>
        <p:spPr>
          <a:xfrm>
            <a:off x="3565293" y="5867401"/>
            <a:ext cx="2013413" cy="990599"/>
          </a:xfrm>
          <a:prstGeom prst="rect">
            <a:avLst/>
          </a:prstGeom>
        </p:spPr>
      </p:pic>
    </p:spTree>
    <p:extLst>
      <p:ext uri="{BB962C8B-B14F-4D97-AF65-F5344CB8AC3E}">
        <p14:creationId xmlns:p14="http://schemas.microsoft.com/office/powerpoint/2010/main" val="220849986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581400"/>
            <a:ext cx="8382000" cy="2914020"/>
          </a:xfrm>
        </p:spPr>
        <p:txBody>
          <a:bodyPr>
            <a:noAutofit/>
          </a:bodyPr>
          <a:lstStyle/>
          <a:p>
            <a:r>
              <a:rPr lang="en-US" sz="2400" dirty="0" smtClean="0">
                <a:latin typeface="Arial" panose="020B0604020202020204" pitchFamily="34" charset="0"/>
                <a:cs typeface="Arial" panose="020B0604020202020204" pitchFamily="34" charset="0"/>
              </a:rPr>
              <a:t>Each UEFI variable has attributes that determine how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firmware </a:t>
            </a:r>
            <a:r>
              <a:rPr lang="en-US" sz="2400" dirty="0">
                <a:latin typeface="Arial" panose="020B0604020202020204" pitchFamily="34" charset="0"/>
                <a:cs typeface="Arial" panose="020B0604020202020204" pitchFamily="34" charset="0"/>
              </a:rPr>
              <a:t>stores and maintains the </a:t>
            </a:r>
            <a:r>
              <a:rPr lang="en-US" sz="2400" dirty="0" smtClean="0">
                <a:latin typeface="Arial" panose="020B0604020202020204" pitchFamily="34" charset="0"/>
                <a:cs typeface="Arial" panose="020B0604020202020204" pitchFamily="34" charset="0"/>
              </a:rPr>
              <a:t>data:</a:t>
            </a:r>
          </a:p>
          <a:p>
            <a:r>
              <a:rPr lang="en-US" sz="2400" dirty="0" smtClean="0">
                <a:latin typeface="Arial" panose="020B0604020202020204" pitchFamily="34" charset="0"/>
                <a:cs typeface="Arial" panose="020B0604020202020204" pitchFamily="34" charset="0"/>
              </a:rPr>
              <a:t>‘Non_Volatile’</a:t>
            </a:r>
          </a:p>
          <a:p>
            <a:pPr lvl="1"/>
            <a:r>
              <a:rPr lang="en-US" sz="2000" dirty="0" smtClean="0">
                <a:latin typeface="Arial" panose="020B0604020202020204" pitchFamily="34" charset="0"/>
                <a:cs typeface="Arial" panose="020B0604020202020204" pitchFamily="34" charset="0"/>
              </a:rPr>
              <a:t>The variable is stored on flash </a:t>
            </a:r>
          </a:p>
          <a:p>
            <a:r>
              <a:rPr lang="en-US" sz="2200" dirty="0" smtClean="0">
                <a:latin typeface="Arial" panose="020B0604020202020204" pitchFamily="34" charset="0"/>
                <a:cs typeface="Arial" panose="020B0604020202020204" pitchFamily="34" charset="0"/>
              </a:rPr>
              <a:t>‘Bootservice_Access’</a:t>
            </a:r>
          </a:p>
          <a:p>
            <a:pPr lvl="1"/>
            <a:r>
              <a:rPr lang="en-US" sz="1800" dirty="0" smtClean="0">
                <a:latin typeface="Arial" panose="020B0604020202020204" pitchFamily="34" charset="0"/>
                <a:cs typeface="Arial" panose="020B0604020202020204" pitchFamily="34" charset="0"/>
              </a:rPr>
              <a:t>Can be </a:t>
            </a:r>
            <a:r>
              <a:rPr lang="en-US" sz="1800" dirty="0">
                <a:latin typeface="Arial" panose="020B0604020202020204" pitchFamily="34" charset="0"/>
                <a:cs typeface="Arial" panose="020B0604020202020204" pitchFamily="34" charset="0"/>
              </a:rPr>
              <a:t>accessed/modified </a:t>
            </a:r>
            <a:r>
              <a:rPr lang="en-US" sz="1800" dirty="0" smtClean="0">
                <a:latin typeface="Arial" panose="020B0604020202020204" pitchFamily="34" charset="0"/>
                <a:cs typeface="Arial" panose="020B0604020202020204" pitchFamily="34" charset="0"/>
              </a:rPr>
              <a:t>during boot.  Must be set in order for Runtime_Access to also be set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34" y="841094"/>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381000" y="6488668"/>
            <a:ext cx="2582695" cy="369332"/>
          </a:xfrm>
          <a:prstGeom prst="rect">
            <a:avLst/>
          </a:prstGeom>
          <a:noFill/>
        </p:spPr>
        <p:txBody>
          <a:bodyPr wrap="none" rtlCol="0">
            <a:spAutoFit/>
          </a:bodyPr>
          <a:lstStyle/>
          <a:p>
            <a:r>
              <a:rPr lang="en-US" dirty="0" smtClean="0"/>
              <a:t>* UEFI 2.3.1 Errata C Final</a:t>
            </a:r>
            <a:endParaRPr lang="en-US" dirty="0"/>
          </a:p>
        </p:txBody>
      </p:sp>
    </p:spTree>
    <p:extLst>
      <p:ext uri="{BB962C8B-B14F-4D97-AF65-F5344CB8AC3E}">
        <p14:creationId xmlns:p14="http://schemas.microsoft.com/office/powerpoint/2010/main" val="263806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1387474"/>
            <a:ext cx="8320572" cy="5107946"/>
          </a:xfrm>
        </p:spPr>
        <p:txBody>
          <a:bodyPr>
            <a:noAutofit/>
          </a:bodyPr>
          <a:lstStyle/>
          <a:p>
            <a:r>
              <a:rPr lang="en-US" sz="2000" dirty="0"/>
              <a:t>‘</a:t>
            </a:r>
            <a:r>
              <a:rPr lang="en-US" sz="2000" dirty="0" err="1"/>
              <a:t>Runtime_Access</a:t>
            </a:r>
            <a:r>
              <a:rPr lang="en-US" sz="2000" dirty="0"/>
              <a:t>’</a:t>
            </a:r>
          </a:p>
          <a:p>
            <a:pPr lvl="1"/>
            <a:r>
              <a:rPr lang="en-US" sz="2400" dirty="0"/>
              <a:t>The variable can be accessed/modified by the Operating System or an application</a:t>
            </a:r>
          </a:p>
          <a:p>
            <a:r>
              <a:rPr lang="en-US" sz="2000" dirty="0"/>
              <a:t>‘</a:t>
            </a:r>
            <a:r>
              <a:rPr lang="en-US" sz="2000" dirty="0" err="1"/>
              <a:t>Hardware_Error_Record</a:t>
            </a:r>
            <a:r>
              <a:rPr lang="en-US" sz="2000" dirty="0"/>
              <a:t>’</a:t>
            </a:r>
          </a:p>
          <a:p>
            <a:pPr lvl="1"/>
            <a:r>
              <a:rPr lang="en-US" sz="2400" dirty="0"/>
              <a:t>Variable is stored in a portion of NVRAM (flash) reserved for error </a:t>
            </a:r>
            <a:r>
              <a:rPr lang="en-US" sz="2400" dirty="0" smtClean="0"/>
              <a:t>records</a:t>
            </a:r>
          </a:p>
          <a:p>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Authenticated_Write_Access</a:t>
            </a:r>
            <a:r>
              <a:rPr lang="en-US" sz="2000"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The variable can be modified only by an application that has been signed with an authorized private key (or by present user)</a:t>
            </a:r>
          </a:p>
          <a:p>
            <a:pPr lvl="1"/>
            <a:r>
              <a:rPr lang="en-US" sz="1800" dirty="0">
                <a:latin typeface="Arial" panose="020B0604020202020204" pitchFamily="34" charset="0"/>
                <a:cs typeface="Arial" panose="020B0604020202020204" pitchFamily="34" charset="0"/>
              </a:rPr>
              <a:t>KEK and DB are examples of Authorized variables</a:t>
            </a:r>
          </a:p>
          <a:p>
            <a:r>
              <a:rPr lang="en-US" sz="2000" dirty="0">
                <a:latin typeface="Arial" panose="020B0604020202020204" pitchFamily="34" charset="0"/>
                <a:cs typeface="Arial" panose="020B0604020202020204" pitchFamily="34" charset="0"/>
              </a:rPr>
              <a:t>‘Time_Based_Authenticated_Write_Access</a:t>
            </a:r>
            <a:r>
              <a:rPr lang="en-US" sz="20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Variable is signed with a time-stamp</a:t>
            </a:r>
          </a:p>
          <a:p>
            <a:r>
              <a:rPr lang="en-US" sz="2000" dirty="0" smtClean="0">
                <a:latin typeface="Arial" panose="020B0604020202020204" pitchFamily="34" charset="0"/>
                <a:cs typeface="Arial" panose="020B0604020202020204" pitchFamily="34" charset="0"/>
              </a:rPr>
              <a:t>‘Append_Write’</a:t>
            </a:r>
          </a:p>
          <a:p>
            <a:pPr lvl="1"/>
            <a:r>
              <a:rPr lang="en-US" sz="1800" dirty="0" smtClean="0">
                <a:latin typeface="Arial" panose="020B0604020202020204" pitchFamily="34" charset="0"/>
                <a:cs typeface="Arial" panose="020B0604020202020204" pitchFamily="34" charset="0"/>
              </a:rPr>
              <a:t>Variable may be appended with data</a:t>
            </a:r>
            <a:endParaRPr lang="en-US" sz="18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7010774" y="4973985"/>
            <a:ext cx="1143000" cy="1143000"/>
          </a:xfrm>
          <a:prstGeom prst="rect">
            <a:avLst/>
          </a:prstGeom>
        </p:spPr>
      </p:pic>
      <p:pic>
        <p:nvPicPr>
          <p:cNvPr id="5" name="Picture 4"/>
          <p:cNvPicPr>
            <a:picLocks noChangeAspect="1"/>
          </p:cNvPicPr>
          <p:nvPr/>
        </p:nvPicPr>
        <p:blipFill>
          <a:blip r:embed="rId4"/>
          <a:stretch>
            <a:fillRect/>
          </a:stretch>
        </p:blipFill>
        <p:spPr>
          <a:xfrm>
            <a:off x="5115113" y="3325358"/>
            <a:ext cx="980856" cy="980856"/>
          </a:xfrm>
          <a:prstGeom prst="rect">
            <a:avLst/>
          </a:prstGeom>
        </p:spPr>
      </p:pic>
    </p:spTree>
    <p:extLst>
      <p:ext uri="{BB962C8B-B14F-4D97-AF65-F5344CB8AC3E}">
        <p14:creationId xmlns:p14="http://schemas.microsoft.com/office/powerpoint/2010/main" val="359261837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793"/>
            <a:ext cx="8229600" cy="944562"/>
          </a:xfrm>
        </p:spPr>
        <p:txBody>
          <a:bodyPr>
            <a:normAutofit/>
          </a:bodyPr>
          <a:lstStyle/>
          <a:p>
            <a:r>
              <a:rPr lang="en-US" sz="3200" dirty="0" smtClean="0">
                <a:latin typeface="Arial" panose="020B0604020202020204" pitchFamily="34" charset="0"/>
                <a:cs typeface="Arial" panose="020B0604020202020204" pitchFamily="34" charset="0"/>
              </a:rPr>
              <a:t>EFI Variable Attributes Combinations</a:t>
            </a:r>
            <a:endParaRPr lang="en-US" sz="3200" dirty="0">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381000" y="3810000"/>
            <a:ext cx="8382000" cy="2962753"/>
          </a:xfrm>
        </p:spPr>
        <p:txBody>
          <a:bodyPr>
            <a:normAutofit lnSpcReduction="10000"/>
          </a:bodyPr>
          <a:lstStyle/>
          <a:p>
            <a:r>
              <a:rPr lang="en-US" sz="2400" dirty="0">
                <a:latin typeface="Arial" panose="020B0604020202020204" pitchFamily="34" charset="0"/>
                <a:cs typeface="Arial" panose="020B0604020202020204" pitchFamily="34" charset="0"/>
              </a:rPr>
              <a:t>If a variable is marked as both Runtime and Authenticated, the variable can be modified </a:t>
            </a:r>
            <a:r>
              <a:rPr lang="en-US" sz="2400" dirty="0" smtClean="0">
                <a:latin typeface="Arial" panose="020B0604020202020204" pitchFamily="34" charset="0"/>
                <a:cs typeface="Arial" panose="020B0604020202020204" pitchFamily="34" charset="0"/>
              </a:rPr>
              <a:t>only by </a:t>
            </a:r>
            <a:r>
              <a:rPr lang="en-US" sz="2400" dirty="0">
                <a:latin typeface="Arial" panose="020B0604020202020204" pitchFamily="34" charset="0"/>
                <a:cs typeface="Arial" panose="020B0604020202020204" pitchFamily="34" charset="0"/>
              </a:rPr>
              <a:t>an application </a:t>
            </a:r>
            <a:r>
              <a:rPr lang="en-US" sz="2400" dirty="0" smtClean="0">
                <a:latin typeface="Arial" panose="020B0604020202020204" pitchFamily="34" charset="0"/>
                <a:cs typeface="Arial" panose="020B0604020202020204" pitchFamily="34" charset="0"/>
              </a:rPr>
              <a:t>that has been </a:t>
            </a:r>
            <a:r>
              <a:rPr lang="en-US" sz="2400" dirty="0">
                <a:latin typeface="Arial" panose="020B0604020202020204" pitchFamily="34" charset="0"/>
                <a:cs typeface="Arial" panose="020B0604020202020204" pitchFamily="34" charset="0"/>
              </a:rPr>
              <a:t>signed with an authorized </a:t>
            </a:r>
            <a:r>
              <a:rPr lang="en-US" sz="2400" dirty="0" smtClean="0">
                <a:latin typeface="Arial" panose="020B0604020202020204" pitchFamily="34" charset="0"/>
                <a:cs typeface="Arial" panose="020B0604020202020204" pitchFamily="34" charset="0"/>
              </a:rPr>
              <a:t>key</a:t>
            </a:r>
          </a:p>
          <a:p>
            <a:r>
              <a:rPr lang="en-US" sz="2400" dirty="0" smtClean="0">
                <a:latin typeface="Arial" panose="020B0604020202020204" pitchFamily="34" charset="0"/>
                <a:cs typeface="Arial" panose="020B0604020202020204" pitchFamily="34" charset="0"/>
              </a:rPr>
              <a:t>If </a:t>
            </a:r>
            <a:r>
              <a:rPr lang="en-US" sz="2400" dirty="0">
                <a:latin typeface="Arial" panose="020B0604020202020204" pitchFamily="34" charset="0"/>
                <a:cs typeface="Arial" panose="020B0604020202020204" pitchFamily="34" charset="0"/>
              </a:rPr>
              <a:t>a variable is marked as Runtime but </a:t>
            </a:r>
            <a:r>
              <a:rPr lang="en-US" sz="2400" u="sng"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as Authenticated, the variable can be modified by </a:t>
            </a:r>
            <a:r>
              <a:rPr lang="en-US" sz="2400" dirty="0" smtClean="0">
                <a:latin typeface="Arial" panose="020B0604020202020204" pitchFamily="34" charset="0"/>
                <a:cs typeface="Arial" panose="020B0604020202020204" pitchFamily="34" charset="0"/>
              </a:rPr>
              <a:t>any application</a:t>
            </a:r>
          </a:p>
          <a:p>
            <a:pPr lvl="1"/>
            <a:r>
              <a:rPr lang="en-US" sz="2200" dirty="0" smtClean="0">
                <a:latin typeface="Arial" panose="020B0604020202020204" pitchFamily="34" charset="0"/>
                <a:cs typeface="Arial" panose="020B0604020202020204" pitchFamily="34" charset="0"/>
              </a:rPr>
              <a:t>The Setup variable (of </a:t>
            </a:r>
            <a:r>
              <a:rPr lang="en-US" sz="2200" dirty="0"/>
              <a:t>VU#758382 </a:t>
            </a:r>
            <a:r>
              <a:rPr lang="en-US" sz="2200" dirty="0" smtClean="0">
                <a:latin typeface="Arial" panose="020B0604020202020204" pitchFamily="34" charset="0"/>
                <a:cs typeface="Arial" panose="020B0604020202020204" pitchFamily="34" charset="0"/>
              </a:rPr>
              <a:t>fame) is marked like this</a:t>
            </a:r>
          </a:p>
          <a:p>
            <a:pPr lvl="1"/>
            <a:r>
              <a:rPr lang="en-US" sz="2200" dirty="0" err="1" smtClean="0">
                <a:latin typeface="Arial" panose="020B0604020202020204" pitchFamily="34" charset="0"/>
                <a:cs typeface="Arial" panose="020B0604020202020204" pitchFamily="34" charset="0"/>
              </a:rPr>
              <a:t>Goto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SetupForFailure</a:t>
            </a:r>
            <a:r>
              <a:rPr lang="en-US" sz="2200" dirty="0" smtClean="0">
                <a:latin typeface="Arial" panose="020B0604020202020204" pitchFamily="34" charset="0"/>
                <a:cs typeface="Arial" panose="020B0604020202020204" pitchFamily="34" charset="0"/>
              </a:rPr>
              <a:t>” slides</a:t>
            </a:r>
          </a:p>
          <a:p>
            <a:endParaRPr lang="en-US" sz="2400" dirty="0" smtClean="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05" y="1143000"/>
            <a:ext cx="5791200" cy="2457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453399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NVARs w/ </a:t>
            </a:r>
            <a:r>
              <a:rPr lang="en-US" dirty="0" err="1" smtClean="0"/>
              <a:t>ChipSec</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a:t>Copy </a:t>
            </a:r>
            <a:r>
              <a:rPr lang="en-US" dirty="0" err="1" smtClean="0"/>
              <a:t>Chipsec_Install</a:t>
            </a:r>
            <a:r>
              <a:rPr lang="en-US" dirty="0" smtClean="0"/>
              <a:t> to C:\</a:t>
            </a:r>
            <a:r>
              <a:rPr lang="en-US" dirty="0" err="1" smtClean="0"/>
              <a:t>Chipsec_Install</a:t>
            </a:r>
            <a:endParaRPr lang="en-US" dirty="0"/>
          </a:p>
          <a:p>
            <a:pPr marL="342900" lvl="1" indent="-342900">
              <a:buFont typeface="Arial" pitchFamily="34" charset="0"/>
              <a:buChar char="•"/>
            </a:pPr>
            <a:r>
              <a:rPr lang="en-US" dirty="0" smtClean="0"/>
              <a:t>(If you don’t already have python 2.7 installed) run the Python 2.7.9 installer</a:t>
            </a:r>
          </a:p>
          <a:p>
            <a:pPr marL="742950" lvl="2" indent="-342900"/>
            <a:r>
              <a:rPr lang="en-US" dirty="0" smtClean="0"/>
              <a:t>NOTE: on the “Customize Python 2.7.9” page, make sure you select the “Add </a:t>
            </a:r>
            <a:r>
              <a:rPr lang="en-US" dirty="0" err="1" smtClean="0"/>
              <a:t>python.exe</a:t>
            </a:r>
            <a:r>
              <a:rPr lang="en-US" dirty="0" smtClean="0"/>
              <a:t> to Path” which is just barely visible at the bottom (you need to scroll down)</a:t>
            </a:r>
          </a:p>
          <a:p>
            <a:pPr marL="342900" lvl="1" indent="-342900">
              <a:buFont typeface="Arial" pitchFamily="34" charset="0"/>
              <a:buChar char="•"/>
            </a:pPr>
            <a:r>
              <a:rPr lang="en-US" dirty="0" smtClean="0"/>
              <a:t>Run the pywin32 installer</a:t>
            </a:r>
          </a:p>
          <a:p>
            <a:r>
              <a:rPr lang="en-US" dirty="0" smtClean="0"/>
              <a:t>From admin </a:t>
            </a:r>
            <a:r>
              <a:rPr lang="en-US" dirty="0" err="1" smtClean="0"/>
              <a:t>cmd</a:t>
            </a:r>
            <a:r>
              <a:rPr lang="en-US" dirty="0" smtClean="0"/>
              <a:t> prompt:</a:t>
            </a:r>
          </a:p>
          <a:p>
            <a:pPr marL="457200" lvl="1" indent="0">
              <a:buNone/>
            </a:pPr>
            <a:r>
              <a:rPr lang="en-US" dirty="0" err="1" smtClean="0"/>
              <a:t>Bcdedit</a:t>
            </a:r>
            <a:r>
              <a:rPr lang="en-US" dirty="0" smtClean="0"/>
              <a:t> /set TESTSIGNING ON</a:t>
            </a:r>
          </a:p>
          <a:p>
            <a:pPr marL="457200" lvl="1" indent="0">
              <a:buNone/>
            </a:pPr>
            <a:r>
              <a:rPr lang="en-US" dirty="0"/>
              <a:t>s</a:t>
            </a:r>
            <a:r>
              <a:rPr lang="en-US" dirty="0" smtClean="0"/>
              <a:t>hutdown /r /t 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4070631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NVARs w/ </a:t>
            </a:r>
            <a:r>
              <a:rPr lang="en-US" dirty="0" err="1" smtClean="0"/>
              <a:t>ChipSec</a:t>
            </a:r>
            <a:endParaRPr lang="en-US" dirty="0"/>
          </a:p>
        </p:txBody>
      </p:sp>
      <p:sp>
        <p:nvSpPr>
          <p:cNvPr id="3" name="Content Placeholder 2"/>
          <p:cNvSpPr>
            <a:spLocks noGrp="1"/>
          </p:cNvSpPr>
          <p:nvPr>
            <p:ph idx="1"/>
          </p:nvPr>
        </p:nvSpPr>
        <p:spPr>
          <a:xfrm>
            <a:off x="457200" y="1600200"/>
            <a:ext cx="8839200" cy="4525963"/>
          </a:xfrm>
        </p:spPr>
        <p:txBody>
          <a:bodyPr>
            <a:normAutofit/>
          </a:bodyPr>
          <a:lstStyle/>
          <a:p>
            <a:pPr marL="457200" lvl="1" indent="-457200"/>
            <a:r>
              <a:rPr lang="en-US" dirty="0" smtClean="0"/>
              <a:t>From admin </a:t>
            </a:r>
            <a:r>
              <a:rPr lang="en-US" dirty="0" err="1" smtClean="0"/>
              <a:t>cmd</a:t>
            </a:r>
            <a:r>
              <a:rPr lang="en-US" dirty="0" smtClean="0"/>
              <a:t> prompt</a:t>
            </a:r>
          </a:p>
          <a:p>
            <a:pPr marL="400050" lvl="2" indent="0">
              <a:buNone/>
            </a:pPr>
            <a:r>
              <a:rPr lang="en-US" dirty="0"/>
              <a:t>c</a:t>
            </a:r>
            <a:r>
              <a:rPr lang="en-US" dirty="0" smtClean="0"/>
              <a:t>d C:\</a:t>
            </a:r>
            <a:r>
              <a:rPr lang="en-US" dirty="0" err="1" smtClean="0"/>
              <a:t>ChipSec_Install</a:t>
            </a:r>
            <a:r>
              <a:rPr lang="en-US" dirty="0" smtClean="0"/>
              <a:t>\chipsec-master1-30-2015\</a:t>
            </a:r>
            <a:r>
              <a:rPr lang="en-US" dirty="0" err="1" smtClean="0"/>
              <a:t>chipsec</a:t>
            </a:r>
            <a:r>
              <a:rPr lang="en-US" dirty="0" smtClean="0"/>
              <a:t>-master\source\tool</a:t>
            </a:r>
          </a:p>
          <a:p>
            <a:pPr marL="400050" lvl="2" indent="0">
              <a:buNone/>
            </a:pPr>
            <a:r>
              <a:rPr lang="en-US" dirty="0"/>
              <a:t>p</a:t>
            </a:r>
            <a:r>
              <a:rPr lang="en-US" dirty="0" smtClean="0"/>
              <a:t>ython </a:t>
            </a:r>
            <a:r>
              <a:rPr lang="en-US" dirty="0" err="1" smtClean="0"/>
              <a:t>chipsec_main.py</a:t>
            </a:r>
            <a:endParaRPr lang="en-US" dirty="0" smtClean="0"/>
          </a:p>
          <a:p>
            <a:pPr marL="400050" lvl="2" indent="0">
              <a:buNone/>
            </a:pPr>
            <a:r>
              <a:rPr lang="en-US" dirty="0"/>
              <a:t>	</a:t>
            </a:r>
            <a:r>
              <a:rPr lang="en-US" dirty="0" smtClean="0"/>
              <a:t>(will do the basic vulnerability checks)</a:t>
            </a:r>
          </a:p>
          <a:p>
            <a:pPr marL="400050" lvl="2" indent="0">
              <a:buNone/>
            </a:pPr>
            <a:r>
              <a:rPr lang="en-US" dirty="0" smtClean="0"/>
              <a:t>python </a:t>
            </a:r>
            <a:r>
              <a:rPr lang="en-US" dirty="0" err="1" smtClean="0"/>
              <a:t>chipsec_util.py</a:t>
            </a:r>
            <a:r>
              <a:rPr lang="en-US" dirty="0" smtClean="0"/>
              <a:t> </a:t>
            </a:r>
            <a:r>
              <a:rPr lang="en-US" dirty="0" err="1" smtClean="0"/>
              <a:t>uefi</a:t>
            </a:r>
            <a:r>
              <a:rPr lang="en-US" dirty="0" smtClean="0"/>
              <a:t> </a:t>
            </a:r>
            <a:r>
              <a:rPr lang="en-US" dirty="0" err="1" smtClean="0"/>
              <a:t>nvram</a:t>
            </a:r>
            <a:r>
              <a:rPr lang="en-US" dirty="0" smtClean="0"/>
              <a:t> </a:t>
            </a:r>
            <a:r>
              <a:rPr lang="en-US" dirty="0" err="1" smtClean="0"/>
              <a:t>nvar</a:t>
            </a:r>
            <a:r>
              <a:rPr lang="en-US" dirty="0" smtClean="0"/>
              <a:t> C:\</a:t>
            </a:r>
            <a:r>
              <a:rPr lang="en-US" dirty="0" err="1" smtClean="0"/>
              <a:t>Copernicus_BIOS.bin</a:t>
            </a:r>
            <a:endParaRPr lang="en-US" dirty="0" smtClean="0"/>
          </a:p>
          <a:p>
            <a:pPr marL="400050" lvl="2" indent="0">
              <a:buNone/>
            </a:pPr>
            <a:r>
              <a:rPr lang="en-US" dirty="0" smtClean="0"/>
              <a:t>Or possibly</a:t>
            </a:r>
          </a:p>
          <a:p>
            <a:pPr marL="400050" lvl="2" indent="0">
              <a:buNone/>
            </a:pPr>
            <a:r>
              <a:rPr lang="en-US" dirty="0"/>
              <a:t>python </a:t>
            </a:r>
            <a:r>
              <a:rPr lang="en-US" dirty="0" err="1"/>
              <a:t>chipsec_util.py</a:t>
            </a:r>
            <a:r>
              <a:rPr lang="en-US" dirty="0"/>
              <a:t> </a:t>
            </a:r>
            <a:r>
              <a:rPr lang="en-US" dirty="0" err="1"/>
              <a:t>uefi</a:t>
            </a:r>
            <a:r>
              <a:rPr lang="en-US" dirty="0"/>
              <a:t> </a:t>
            </a:r>
            <a:r>
              <a:rPr lang="en-US" dirty="0" err="1"/>
              <a:t>nvram</a:t>
            </a:r>
            <a:r>
              <a:rPr lang="en-US" dirty="0"/>
              <a:t> </a:t>
            </a:r>
            <a:r>
              <a:rPr lang="en-US" dirty="0" err="1" smtClean="0"/>
              <a:t>vss</a:t>
            </a:r>
            <a:r>
              <a:rPr lang="en-US" dirty="0" smtClean="0"/>
              <a:t> C</a:t>
            </a:r>
            <a:r>
              <a:rPr lang="en-US" dirty="0"/>
              <a:t>:\</a:t>
            </a:r>
            <a:r>
              <a:rPr lang="en-US" dirty="0" err="1" smtClean="0"/>
              <a:t>Copernicus_BIOS.bin</a:t>
            </a:r>
            <a:endParaRPr lang="en-US" dirty="0" smtClean="0"/>
          </a:p>
          <a:p>
            <a:pPr marL="400050" lvl="2" indent="0">
              <a:buNone/>
            </a:pPr>
            <a:r>
              <a:rPr lang="en-US" dirty="0" smtClean="0"/>
              <a:t>	Will parse out UEFI </a:t>
            </a:r>
            <a:r>
              <a:rPr lang="en-US" dirty="0" err="1" smtClean="0"/>
              <a:t>nvars</a:t>
            </a:r>
            <a:r>
              <a:rPr lang="en-US" dirty="0" smtClean="0"/>
              <a:t> and place them in the folder</a:t>
            </a:r>
          </a:p>
          <a:p>
            <a:pPr marL="400050" lvl="2" indent="0">
              <a:buNone/>
            </a:pPr>
            <a:r>
              <a:rPr lang="en-US" dirty="0"/>
              <a:t>	C:\</a:t>
            </a:r>
            <a:r>
              <a:rPr lang="en-US" dirty="0" err="1" smtClean="0"/>
              <a:t>Copernicus_BIOS.bin.nvram.dir</a:t>
            </a:r>
            <a:endParaRPr lang="en-US" dirty="0"/>
          </a:p>
          <a:p>
            <a:pPr marL="400050" lvl="2" indent="0">
              <a:buNone/>
            </a:pPr>
            <a:endParaRPr lang="en-US" dirty="0" smtClean="0"/>
          </a:p>
          <a:p>
            <a:pPr marL="400050" lvl="2"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14396314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latin typeface="Arial" panose="020B0604020202020204" pitchFamily="34" charset="0"/>
                <a:cs typeface="Arial" panose="020B0604020202020204" pitchFamily="34" charset="0"/>
              </a:rPr>
              <a:t>"Authenticate how?"</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Keys </a:t>
            </a:r>
            <a:r>
              <a:rPr lang="en-US" dirty="0">
                <a:latin typeface="Arial" panose="020B0604020202020204" pitchFamily="34" charset="0"/>
                <a:cs typeface="Arial" panose="020B0604020202020204" pitchFamily="34" charset="0"/>
              </a:rPr>
              <a:t>and Key </a:t>
            </a:r>
            <a:r>
              <a:rPr lang="en-US" dirty="0" smtClean="0">
                <a:latin typeface="Arial" panose="020B0604020202020204" pitchFamily="34" charset="0"/>
                <a:cs typeface="Arial" panose="020B0604020202020204" pitchFamily="34" charset="0"/>
              </a:rPr>
              <a:t>Stores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sz="2200" dirty="0" smtClean="0">
                <a:latin typeface="Calibri"/>
                <a:cs typeface="Calibri"/>
              </a:rPr>
              <a:t>UEFI implements 4 variables which store keys, signatures, and/or hashes:</a:t>
            </a:r>
          </a:p>
          <a:p>
            <a:r>
              <a:rPr lang="en-US" sz="2200" dirty="0" smtClean="0">
                <a:latin typeface="Calibri"/>
                <a:cs typeface="Calibri"/>
              </a:rPr>
              <a:t>Platform Key (PK)</a:t>
            </a:r>
          </a:p>
          <a:p>
            <a:pPr lvl="1"/>
            <a:r>
              <a:rPr lang="en-US" sz="1800" dirty="0" smtClean="0">
                <a:latin typeface="Calibri"/>
                <a:cs typeface="Calibri"/>
              </a:rPr>
              <a:t>"</a:t>
            </a:r>
            <a:r>
              <a:rPr lang="en-US" sz="1800" dirty="0">
                <a:latin typeface="Calibri"/>
                <a:cs typeface="Calibri"/>
              </a:rPr>
              <a:t>The platform key establishes a trust relationship between the platform owner and the platform firmware</a:t>
            </a:r>
            <a:r>
              <a:rPr lang="en-US" sz="1800" dirty="0" smtClean="0">
                <a:latin typeface="Calibri"/>
                <a:cs typeface="Calibri"/>
              </a:rPr>
              <a:t>." - spec</a:t>
            </a:r>
          </a:p>
          <a:p>
            <a:pPr lvl="1"/>
            <a:r>
              <a:rPr lang="en-US" sz="1800" dirty="0" smtClean="0">
                <a:latin typeface="Calibri"/>
                <a:cs typeface="Calibri"/>
              </a:rPr>
              <a:t>Controls access to itself and the KEK variables</a:t>
            </a:r>
          </a:p>
          <a:p>
            <a:pPr lvl="1"/>
            <a:r>
              <a:rPr lang="en-US" sz="1800" dirty="0" smtClean="0">
                <a:latin typeface="Calibri"/>
                <a:cs typeface="Calibri"/>
              </a:rPr>
              <a:t>Only a physically present user or an application which has been signed with the PK is supposed to be able to modify this variable</a:t>
            </a:r>
          </a:p>
          <a:p>
            <a:pPr lvl="1"/>
            <a:r>
              <a:rPr lang="en-US" sz="1800" dirty="0" smtClean="0">
                <a:latin typeface="Calibri"/>
                <a:cs typeface="Calibri"/>
              </a:rPr>
              <a:t>Required to implement Secure Boot, otherwise the system is in Setup </a:t>
            </a:r>
            <a:r>
              <a:rPr lang="en-US" sz="1800" dirty="0">
                <a:latin typeface="Calibri"/>
                <a:cs typeface="Calibri"/>
              </a:rPr>
              <a:t>M</a:t>
            </a:r>
            <a:r>
              <a:rPr lang="en-US" sz="1800" dirty="0" smtClean="0">
                <a:latin typeface="Calibri"/>
                <a:cs typeface="Calibri"/>
              </a:rPr>
              <a:t>ode where keys can be trivially modified by any application </a:t>
            </a:r>
          </a:p>
          <a:p>
            <a:r>
              <a:rPr lang="en-US" sz="2200" dirty="0" smtClean="0">
                <a:latin typeface="Calibri"/>
                <a:cs typeface="Calibri"/>
              </a:rPr>
              <a:t>Key Exchange Key (KEK) </a:t>
            </a:r>
          </a:p>
          <a:p>
            <a:pPr lvl="1"/>
            <a:r>
              <a:rPr lang="en-US" sz="1800" dirty="0" smtClean="0">
                <a:latin typeface="Calibri"/>
                <a:cs typeface="Calibri"/>
              </a:rPr>
              <a:t>"</a:t>
            </a:r>
            <a:r>
              <a:rPr lang="en-US" sz="1800" dirty="0">
                <a:latin typeface="Calibri"/>
                <a:cs typeface="Calibri"/>
              </a:rPr>
              <a:t>Key exchange keys establish a trust relationship between the operating system and the </a:t>
            </a:r>
            <a:r>
              <a:rPr lang="en-US" sz="1800" dirty="0" smtClean="0">
                <a:latin typeface="Calibri"/>
                <a:cs typeface="Calibri"/>
              </a:rPr>
              <a:t>platform </a:t>
            </a:r>
            <a:r>
              <a:rPr lang="en-US" sz="1800" dirty="0">
                <a:latin typeface="Calibri"/>
                <a:cs typeface="Calibri"/>
              </a:rPr>
              <a:t>firmware</a:t>
            </a:r>
            <a:r>
              <a:rPr lang="en-US" sz="1800" dirty="0" smtClean="0">
                <a:latin typeface="Calibri"/>
                <a:cs typeface="Calibri"/>
              </a:rPr>
              <a:t>." - spec</a:t>
            </a:r>
          </a:p>
          <a:p>
            <a:pPr lvl="1"/>
            <a:r>
              <a:rPr lang="en-US" sz="1800" dirty="0">
                <a:latin typeface="Calibri"/>
                <a:cs typeface="Calibri"/>
              </a:rPr>
              <a:t>U</a:t>
            </a:r>
            <a:r>
              <a:rPr lang="en-US" sz="1800" dirty="0" smtClean="0">
                <a:latin typeface="Calibri"/>
                <a:cs typeface="Calibri"/>
              </a:rPr>
              <a:t>sed </a:t>
            </a:r>
            <a:r>
              <a:rPr lang="en-US" sz="1800" dirty="0">
                <a:latin typeface="Calibri"/>
                <a:cs typeface="Calibri"/>
              </a:rPr>
              <a:t>to update the signature database </a:t>
            </a:r>
            <a:endParaRPr lang="en-US" sz="1800" dirty="0" smtClean="0">
              <a:latin typeface="Calibri"/>
              <a:cs typeface="Calibri"/>
            </a:endParaRPr>
          </a:p>
          <a:p>
            <a:pPr lvl="1"/>
            <a:r>
              <a:rPr lang="en-US" sz="1800" dirty="0" smtClean="0">
                <a:latin typeface="Calibri"/>
                <a:cs typeface="Calibri"/>
              </a:rPr>
              <a:t>Used to sign </a:t>
            </a:r>
            <a:r>
              <a:rPr lang="en-US" sz="1800" dirty="0">
                <a:latin typeface="Calibri"/>
                <a:cs typeface="Calibri"/>
              </a:rPr>
              <a:t>.</a:t>
            </a:r>
            <a:r>
              <a:rPr lang="en-US" sz="1800" dirty="0" err="1">
                <a:latin typeface="Calibri"/>
                <a:cs typeface="Calibri"/>
              </a:rPr>
              <a:t>efi</a:t>
            </a:r>
            <a:r>
              <a:rPr lang="en-US" sz="1800" dirty="0">
                <a:latin typeface="Calibri"/>
                <a:cs typeface="Calibri"/>
              </a:rPr>
              <a:t> </a:t>
            </a:r>
            <a:r>
              <a:rPr lang="en-US" sz="1800" dirty="0" smtClean="0">
                <a:latin typeface="Calibri"/>
                <a:cs typeface="Calibri"/>
              </a:rPr>
              <a:t>binaries </a:t>
            </a:r>
            <a:r>
              <a:rPr lang="en-US" sz="1800" dirty="0">
                <a:latin typeface="Calibri"/>
                <a:cs typeface="Calibri"/>
              </a:rPr>
              <a:t>so they may </a:t>
            </a:r>
            <a:r>
              <a:rPr lang="en-US" sz="1800" dirty="0" smtClean="0">
                <a:latin typeface="Calibri"/>
                <a:cs typeface="Calibri"/>
              </a:rPr>
              <a:t>execute </a:t>
            </a:r>
          </a:p>
          <a:p>
            <a:r>
              <a:rPr lang="en-US" sz="2200" dirty="0">
                <a:latin typeface="Calibri"/>
                <a:cs typeface="Calibri"/>
              </a:rPr>
              <a:t>Signature Database (DB)</a:t>
            </a:r>
          </a:p>
          <a:p>
            <a:pPr lvl="1"/>
            <a:r>
              <a:rPr lang="en-US" sz="1800" dirty="0">
                <a:latin typeface="Calibri"/>
                <a:cs typeface="Calibri"/>
              </a:rPr>
              <a:t>A whitelist of keys, signatures and/or hashes of binaries </a:t>
            </a:r>
          </a:p>
          <a:p>
            <a:r>
              <a:rPr lang="en-US" sz="2200" dirty="0" smtClean="0">
                <a:latin typeface="Calibri"/>
                <a:cs typeface="Calibri"/>
              </a:rPr>
              <a:t>Forbidden </a:t>
            </a:r>
            <a:r>
              <a:rPr lang="en-US" sz="2200" dirty="0">
                <a:latin typeface="Calibri"/>
                <a:cs typeface="Calibri"/>
              </a:rPr>
              <a:t>Database (DBX)</a:t>
            </a:r>
          </a:p>
          <a:p>
            <a:pPr lvl="1"/>
            <a:r>
              <a:rPr lang="en-US" sz="1800" dirty="0">
                <a:latin typeface="Calibri"/>
                <a:cs typeface="Calibri"/>
              </a:rPr>
              <a:t>A blacklist of keys, signatures, and/or hashes of binaries </a:t>
            </a:r>
          </a:p>
        </p:txBody>
      </p:sp>
      <p:sp>
        <p:nvSpPr>
          <p:cNvPr id="4" name="TextBox 3"/>
          <p:cNvSpPr txBox="1"/>
          <p:nvPr/>
        </p:nvSpPr>
        <p:spPr>
          <a:xfrm>
            <a:off x="457200" y="6550223"/>
            <a:ext cx="2164119" cy="307777"/>
          </a:xfrm>
          <a:prstGeom prst="rect">
            <a:avLst/>
          </a:prstGeom>
          <a:noFill/>
        </p:spPr>
        <p:txBody>
          <a:bodyPr wrap="none" rtlCol="0">
            <a:spAutoFit/>
          </a:bodyPr>
          <a:lstStyle/>
          <a:p>
            <a:r>
              <a:rPr lang="en-US" sz="1400" dirty="0"/>
              <a:t>UEFI Version 2.3.1, Errata C</a:t>
            </a:r>
          </a:p>
        </p:txBody>
      </p:sp>
    </p:spTree>
    <p:extLst>
      <p:ext uri="{BB962C8B-B14F-4D97-AF65-F5344CB8AC3E}">
        <p14:creationId xmlns:p14="http://schemas.microsoft.com/office/powerpoint/2010/main" val="27345347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latin typeface="Arial" panose="020B0604020202020204" pitchFamily="34" charset="0"/>
                <a:cs typeface="Arial" panose="020B0604020202020204" pitchFamily="34" charset="0"/>
              </a:rPr>
              <a:t>UEFI Variables (Keys and Key Stores</a:t>
            </a:r>
            <a:r>
              <a:rPr lang="en-US" dirty="0" smtClean="0">
                <a:latin typeface="Arial" panose="020B0604020202020204" pitchFamily="34" charset="0"/>
                <a:cs typeface="Arial" panose="020B0604020202020204" pitchFamily="34" charset="0"/>
              </a:rPr>
              <a:t>)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76400"/>
            <a:ext cx="8229600" cy="4876800"/>
          </a:xfrm>
        </p:spPr>
        <p:txBody>
          <a:bodyPr>
            <a:normAutofit/>
          </a:bodyPr>
          <a:lstStyle/>
          <a:p>
            <a:r>
              <a:rPr lang="en-US" sz="2200" dirty="0" smtClean="0">
                <a:latin typeface="Arial" panose="020B0604020202020204" pitchFamily="34" charset="0"/>
                <a:cs typeface="Arial" panose="020B0604020202020204" pitchFamily="34" charset="0"/>
              </a:rPr>
              <a:t>As stated earlier, these variables are stored on the Flash file system</a:t>
            </a:r>
          </a:p>
          <a:p>
            <a:r>
              <a:rPr lang="en-US" sz="2200" dirty="0" smtClean="0">
                <a:latin typeface="Arial" panose="020B0604020202020204" pitchFamily="34" charset="0"/>
                <a:cs typeface="Arial" panose="020B0604020202020204" pitchFamily="34" charset="0"/>
              </a:rPr>
              <a:t>Thus, if the SPI flash isn’t locked down properly, these keys/hashes can be overwritten by an attacker</a:t>
            </a:r>
          </a:p>
          <a:p>
            <a:r>
              <a:rPr lang="en-US" sz="2200" dirty="0" smtClean="0">
                <a:latin typeface="Arial" panose="020B0604020202020204" pitchFamily="34" charset="0"/>
                <a:cs typeface="Arial" panose="020B0604020202020204" pitchFamily="34" charset="0"/>
              </a:rPr>
              <a:t>The problem is, the UEFI variables must rely solely on SMM to protect them!</a:t>
            </a:r>
            <a:endParaRPr lang="en-US" sz="18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 secondary line of defense, the Protected Range registers cannot be used</a:t>
            </a:r>
          </a:p>
          <a:p>
            <a:r>
              <a:rPr lang="en-US" sz="2200" dirty="0" smtClean="0">
                <a:latin typeface="Arial" panose="020B0604020202020204" pitchFamily="34" charset="0"/>
                <a:cs typeface="Arial" panose="020B0604020202020204" pitchFamily="34" charset="0"/>
              </a:rPr>
              <a:t>The UEFI variables must be kept writeable because at some point the system is going to need to write to them</a:t>
            </a:r>
          </a:p>
          <a:p>
            <a:r>
              <a:rPr lang="en-US" sz="2200" dirty="0" smtClean="0">
                <a:latin typeface="Arial" panose="020B0604020202020204" pitchFamily="34" charset="0"/>
                <a:cs typeface="Arial" panose="020B0604020202020204" pitchFamily="34" charset="0"/>
              </a:rPr>
              <a:t>See our "Setup for Failure" [29] talk to see an example of SMI suppression to write to the DB to whitelist the "</a:t>
            </a:r>
            <a:r>
              <a:rPr lang="en-US" sz="2200" dirty="0" err="1" smtClean="0">
                <a:latin typeface="Arial" panose="020B0604020202020204" pitchFamily="34" charset="0"/>
                <a:cs typeface="Arial" panose="020B0604020202020204" pitchFamily="34" charset="0"/>
              </a:rPr>
              <a:t>Charizard</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PoC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bootkit</a:t>
            </a:r>
            <a:r>
              <a:rPr lang="en-US" sz="2200" dirty="0" smtClean="0">
                <a:latin typeface="Arial" panose="020B0604020202020204" pitchFamily="34" charset="0"/>
                <a:cs typeface="Arial" panose="020B0604020202020204" pitchFamily="34" charset="0"/>
              </a:rPr>
              <a:t> (also check out the video ;) [33])</a:t>
            </a:r>
          </a:p>
        </p:txBody>
      </p:sp>
    </p:spTree>
    <p:extLst>
      <p:ext uri="{BB962C8B-B14F-4D97-AF65-F5344CB8AC3E}">
        <p14:creationId xmlns:p14="http://schemas.microsoft.com/office/powerpoint/2010/main" val="88938852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DXE &amp; SMM, BFF 4EVA!</a:t>
            </a:r>
            <a:endParaRPr lang="en-US" dirty="0"/>
          </a:p>
        </p:txBody>
      </p:sp>
      <p:pic>
        <p:nvPicPr>
          <p:cNvPr id="8" name="Picture 7"/>
          <p:cNvPicPr>
            <a:picLocks noChangeAspect="1"/>
          </p:cNvPicPr>
          <p:nvPr/>
        </p:nvPicPr>
        <p:blipFill>
          <a:blip r:embed="rId2"/>
          <a:stretch>
            <a:fillRect/>
          </a:stretch>
        </p:blipFill>
        <p:spPr>
          <a:xfrm>
            <a:off x="673100" y="1193800"/>
            <a:ext cx="7785100" cy="4064000"/>
          </a:xfrm>
          <a:prstGeom prst="rect">
            <a:avLst/>
          </a:prstGeom>
        </p:spPr>
      </p:pic>
      <p:sp>
        <p:nvSpPr>
          <p:cNvPr id="9" name="Content Placeholder 2"/>
          <p:cNvSpPr>
            <a:spLocks noGrp="1"/>
          </p:cNvSpPr>
          <p:nvPr>
            <p:ph idx="1"/>
          </p:nvPr>
        </p:nvSpPr>
        <p:spPr>
          <a:xfrm>
            <a:off x="457200" y="5257800"/>
            <a:ext cx="8229600" cy="1371600"/>
          </a:xfrm>
        </p:spPr>
        <p:txBody>
          <a:bodyPr>
            <a:normAutofit/>
          </a:bodyPr>
          <a:lstStyle/>
          <a:p>
            <a:r>
              <a:rPr lang="en-US" sz="2200" dirty="0" smtClean="0">
                <a:latin typeface="Arial" panose="020B0604020202020204" pitchFamily="34" charset="0"/>
                <a:cs typeface="Arial" panose="020B0604020202020204" pitchFamily="34" charset="0"/>
              </a:rPr>
              <a:t>DXE loads SMM IPL</a:t>
            </a:r>
          </a:p>
          <a:p>
            <a:r>
              <a:rPr lang="en-US" sz="2200" dirty="0" smtClean="0"/>
              <a:t>SMM IPL loads SMM Core</a:t>
            </a:r>
          </a:p>
          <a:p>
            <a:r>
              <a:rPr lang="en-US" sz="2200" dirty="0" smtClean="0">
                <a:latin typeface="Arial" panose="020B0604020202020204" pitchFamily="34" charset="0"/>
                <a:cs typeface="Arial" panose="020B0604020202020204" pitchFamily="34" charset="0"/>
              </a:rPr>
              <a:t>SMM Core loads SMM drivers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6023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Boot Device Selection (BDS)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19600"/>
            <a:ext cx="8229600" cy="1905000"/>
          </a:xfrm>
        </p:spPr>
        <p:txBody>
          <a:bodyPr>
            <a:normAutofit fontScale="85000" lnSpcReduction="20000"/>
          </a:bodyPr>
          <a:lstStyle/>
          <a:p>
            <a:r>
              <a:rPr lang="en-US" sz="2200" dirty="0" smtClean="0"/>
              <a:t>The BDS will typically be encapsulated into a single file loaded by the DXE phase.</a:t>
            </a:r>
          </a:p>
          <a:p>
            <a:r>
              <a:rPr lang="en-US" sz="2200" dirty="0" smtClean="0">
                <a:latin typeface="Arial" panose="020B0604020202020204" pitchFamily="34" charset="0"/>
                <a:cs typeface="Arial" panose="020B0604020202020204" pitchFamily="34" charset="0"/>
              </a:rPr>
              <a:t>It consults the configuration information to decide whether you're going to boot an OS or "something else"</a:t>
            </a:r>
          </a:p>
          <a:p>
            <a:r>
              <a:rPr lang="en-US" sz="2200" dirty="0" smtClean="0"/>
              <a:t>It has access to the full UEFI Boot Services Table of services that DXE set up. E.g. HD filesystem access to find an OS boot loader</a:t>
            </a:r>
          </a:p>
          <a:p>
            <a:pPr lvl="1"/>
            <a:r>
              <a:rPr lang="en-US" sz="2200" dirty="0" smtClean="0">
                <a:latin typeface="Arial" panose="020B0604020202020204" pitchFamily="34" charset="0"/>
                <a:cs typeface="Arial" panose="020B0604020202020204" pitchFamily="34" charset="0"/>
              </a:rPr>
              <a:t>So that should tell you an attacker in DXE gets that capability too</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1126141"/>
            <a:ext cx="274164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1128653"/>
            <a:ext cx="2209800"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81400" y="2982699"/>
            <a:ext cx="633763" cy="370101"/>
          </a:xfrm>
          <a:prstGeom prst="rect">
            <a:avLst/>
          </a:prstGeom>
          <a:noFill/>
        </p:spPr>
        <p:txBody>
          <a:bodyPr wrap="none" rtlCol="0">
            <a:spAutoFit/>
          </a:bodyPr>
          <a:lstStyle/>
          <a:p>
            <a:pPr>
              <a:lnSpc>
                <a:spcPct val="70000"/>
              </a:lnSpc>
              <a:spcAft>
                <a:spcPts val="600"/>
              </a:spcAft>
            </a:pPr>
            <a:r>
              <a:rPr lang="en-US" sz="900" dirty="0" smtClean="0">
                <a:ea typeface="Verdana" pitchFamily="34" charset="0"/>
                <a:cs typeface="Verdana" pitchFamily="34" charset="0"/>
              </a:rPr>
              <a:t>Runtime</a:t>
            </a:r>
          </a:p>
          <a:p>
            <a:pPr>
              <a:lnSpc>
                <a:spcPct val="70000"/>
              </a:lnSpc>
              <a:spcAft>
                <a:spcPts val="600"/>
              </a:spcAft>
            </a:pPr>
            <a:r>
              <a:rPr lang="en-US" sz="900" dirty="0" smtClean="0">
                <a:ea typeface="Verdana" pitchFamily="34" charset="0"/>
                <a:cs typeface="Verdana" pitchFamily="34" charset="0"/>
              </a:rPr>
              <a:t>Interface</a:t>
            </a:r>
            <a:endParaRPr lang="en-US" sz="900" dirty="0">
              <a:ea typeface="Verdana" pitchFamily="34" charset="0"/>
              <a:cs typeface="Verdana" pitchFamily="34" charset="0"/>
            </a:endParaRPr>
          </a:p>
        </p:txBody>
      </p:sp>
      <p:pic>
        <p:nvPicPr>
          <p:cNvPr id="7" name="Picture 6"/>
          <p:cNvPicPr>
            <a:picLocks noChangeAspect="1"/>
          </p:cNvPicPr>
          <p:nvPr/>
        </p:nvPicPr>
        <p:blipFill>
          <a:blip r:embed="rId4"/>
          <a:stretch>
            <a:fillRect/>
          </a:stretch>
        </p:blipFill>
        <p:spPr>
          <a:xfrm>
            <a:off x="3917491" y="6248400"/>
            <a:ext cx="1309018" cy="749300"/>
          </a:xfrm>
          <a:prstGeom prst="rect">
            <a:avLst/>
          </a:prstGeom>
        </p:spPr>
      </p:pic>
    </p:spTree>
    <p:extLst>
      <p:ext uri="{BB962C8B-B14F-4D97-AF65-F5344CB8AC3E}">
        <p14:creationId xmlns:p14="http://schemas.microsoft.com/office/powerpoint/2010/main" val="356714578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give unto thee: an interface!</a:t>
            </a:r>
            <a:endParaRPr lang="en-US" dirty="0"/>
          </a:p>
        </p:txBody>
      </p:sp>
      <p:sp>
        <p:nvSpPr>
          <p:cNvPr id="3" name="Content Placeholder 2"/>
          <p:cNvSpPr>
            <a:spLocks noGrp="1"/>
          </p:cNvSpPr>
          <p:nvPr>
            <p:ph idx="1"/>
          </p:nvPr>
        </p:nvSpPr>
        <p:spPr/>
        <p:txBody>
          <a:bodyPr>
            <a:normAutofit/>
          </a:bodyPr>
          <a:lstStyle/>
          <a:p>
            <a:r>
              <a:rPr lang="en-US" sz="2800" dirty="0" smtClean="0"/>
              <a:t>Unlike the transition from SEC -&gt; PEI or PEI -&gt; DXE, there's no collecting of information to give to BDS</a:t>
            </a:r>
          </a:p>
          <a:p>
            <a:r>
              <a:rPr lang="en-US" sz="2800" dirty="0" smtClean="0"/>
              <a:t>Instead what's given is a pointer to the system table, which in turn points to the boot services and DXE services tables, for the BDS (and next) phase(s) to use as need be.</a:t>
            </a:r>
            <a:endParaRPr lang="en-US" sz="2800" dirty="0"/>
          </a:p>
        </p:txBody>
      </p:sp>
    </p:spTree>
    <p:extLst>
      <p:ext uri="{BB962C8B-B14F-4D97-AF65-F5344CB8AC3E}">
        <p14:creationId xmlns:p14="http://schemas.microsoft.com/office/powerpoint/2010/main" val="19922610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BIOS/UEFI Commonalities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sz="2200" dirty="0" smtClean="0">
                <a:latin typeface="Arial" panose="020B0604020202020204" pitchFamily="34" charset="0"/>
                <a:cs typeface="Arial" panose="020B0604020202020204" pitchFamily="34" charset="0"/>
              </a:rPr>
              <a:t>BIOS and UEFI share 2 common traits:</a:t>
            </a:r>
          </a:p>
          <a:p>
            <a:pPr marL="457200" indent="-457200">
              <a:buFont typeface="+mj-lt"/>
              <a:buAutoNum type="arabicPeriod"/>
            </a:pPr>
            <a:r>
              <a:rPr lang="en-US" sz="2200" dirty="0" smtClean="0">
                <a:latin typeface="Arial" panose="020B0604020202020204" pitchFamily="34" charset="0"/>
                <a:cs typeface="Arial" panose="020B0604020202020204" pitchFamily="34" charset="0"/>
              </a:rPr>
              <a:t>CPU entry vector on the SPI flash chip is the same</a:t>
            </a:r>
          </a:p>
          <a:p>
            <a:pPr marL="457200" indent="-457200">
              <a:buFont typeface="+mj-lt"/>
              <a:buAutoNum type="arabicPeriod"/>
            </a:pPr>
            <a:r>
              <a:rPr lang="en-US" sz="2200" dirty="0" smtClean="0">
                <a:latin typeface="Arial" panose="020B0604020202020204" pitchFamily="34" charset="0"/>
                <a:cs typeface="Arial" panose="020B0604020202020204" pitchFamily="34" charset="0"/>
              </a:rPr>
              <a:t>They sufficiently configure the system so that it can support the loading &amp; execution of an Operating System</a:t>
            </a:r>
            <a:endParaRPr lang="en-US" sz="2200" dirty="0">
              <a:latin typeface="Arial" panose="020B0604020202020204" pitchFamily="34" charset="0"/>
              <a:cs typeface="Arial" panose="020B0604020202020204" pitchFamily="34" charset="0"/>
            </a:endParaRPr>
          </a:p>
          <a:p>
            <a:pPr marL="857250" lvl="1" indent="-457200"/>
            <a:r>
              <a:rPr lang="en-US" sz="1800" dirty="0" smtClean="0">
                <a:latin typeface="Arial" panose="020B0604020202020204" pitchFamily="34" charset="0"/>
                <a:cs typeface="Arial" panose="020B0604020202020204" pitchFamily="34" charset="0"/>
              </a:rPr>
              <a:t>They go about it in different ways</a:t>
            </a:r>
          </a:p>
          <a:p>
            <a:pPr marL="857250" lvl="1" indent="-457200"/>
            <a:r>
              <a:rPr lang="en-US" sz="1800" dirty="0" smtClean="0">
                <a:latin typeface="Arial" panose="020B0604020202020204" pitchFamily="34" charset="0"/>
                <a:cs typeface="Arial" panose="020B0604020202020204" pitchFamily="34" charset="0"/>
              </a:rPr>
              <a:t>call it different names: POST/BIOS vs. Platform Initialization</a:t>
            </a:r>
          </a:p>
          <a:p>
            <a:pPr marL="857250" lvl="1" indent="-457200"/>
            <a:r>
              <a:rPr lang="en-US" sz="1800" dirty="0" smtClean="0">
                <a:latin typeface="Arial" panose="020B0604020202020204" pitchFamily="34" charset="0"/>
                <a:cs typeface="Arial" panose="020B0604020202020204" pitchFamily="34" charset="0"/>
              </a:rPr>
              <a:t>This should include properly locking down the platform for security</a:t>
            </a:r>
          </a:p>
          <a:p>
            <a:pPr marL="857250" lvl="1" indent="-457200"/>
            <a:r>
              <a:rPr lang="en-US" sz="1800" dirty="0" smtClean="0">
                <a:latin typeface="Arial" panose="020B0604020202020204" pitchFamily="34" charset="0"/>
                <a:cs typeface="Arial" panose="020B0604020202020204" pitchFamily="34" charset="0"/>
              </a:rPr>
              <a:t>Where software meets bare metal the machine instructions are the same (i.e.: PCI configuration, MTRRs, etc…)</a:t>
            </a:r>
          </a:p>
          <a:p>
            <a:pPr marL="457200" indent="-457200">
              <a:buFont typeface="+mj-lt"/>
              <a:buAutoNum type="arabicPeriod" startAt="3"/>
            </a:pPr>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UEFI, however, is a publically documented, massive framework</a:t>
            </a:r>
          </a:p>
          <a:p>
            <a:r>
              <a:rPr lang="en-US" sz="2200" dirty="0" smtClean="0">
                <a:latin typeface="Arial" panose="020B0604020202020204" pitchFamily="34" charset="0"/>
                <a:cs typeface="Arial" panose="020B0604020202020204" pitchFamily="34" charset="0"/>
              </a:rPr>
              <a:t>Has an open-source </a:t>
            </a:r>
            <a:r>
              <a:rPr lang="en-US" sz="2200" dirty="0">
                <a:latin typeface="Arial" panose="020B0604020202020204" pitchFamily="34" charset="0"/>
                <a:cs typeface="Arial" panose="020B0604020202020204" pitchFamily="34" charset="0"/>
              </a:rPr>
              <a:t>reference implementation called </a:t>
            </a:r>
            <a:r>
              <a:rPr lang="en-US" sz="2200" dirty="0" smtClean="0">
                <a:latin typeface="Arial" panose="020B0604020202020204" pitchFamily="34" charset="0"/>
                <a:cs typeface="Arial" panose="020B0604020202020204" pitchFamily="34" charset="0"/>
              </a:rPr>
              <a:t>the EDK2</a:t>
            </a:r>
          </a:p>
          <a:p>
            <a:r>
              <a:rPr lang="en-US" sz="2200" dirty="0" smtClean="0">
                <a:latin typeface="Arial" panose="020B0604020202020204" pitchFamily="34" charset="0"/>
                <a:cs typeface="Arial" panose="020B0604020202020204" pitchFamily="34" charset="0"/>
              </a:rPr>
              <a:t>The UDK (UEFI Development Kit) is analogous to a “release tag” of the “cutting edge” EDK2 (EFI Development Kit)</a:t>
            </a:r>
          </a:p>
        </p:txBody>
      </p:sp>
    </p:spTree>
    <p:extLst>
      <p:ext uri="{BB962C8B-B14F-4D97-AF65-F5344CB8AC3E}">
        <p14:creationId xmlns:p14="http://schemas.microsoft.com/office/powerpoint/2010/main" val="381357335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11600" y="4813300"/>
            <a:ext cx="812800" cy="520700"/>
          </a:xfrm>
          <a:prstGeom prst="rect">
            <a:avLst/>
          </a:prstGeom>
        </p:spPr>
      </p:pic>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Transient System Load (TSL)</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19600"/>
            <a:ext cx="8229600" cy="2286000"/>
          </a:xfrm>
        </p:spPr>
        <p:txBody>
          <a:bodyPr>
            <a:normAutofit/>
          </a:bodyPr>
          <a:lstStyle/>
          <a:p>
            <a:r>
              <a:rPr lang="en-US" sz="2000" dirty="0" smtClean="0">
                <a:latin typeface="Arial" panose="020B0604020202020204" pitchFamily="34" charset="0"/>
                <a:cs typeface="Arial" panose="020B0604020202020204" pitchFamily="34" charset="0"/>
              </a:rPr>
              <a:t>This is the point where we hand off from firmware-derived code, to typically HD-stored code.</a:t>
            </a:r>
          </a:p>
          <a:p>
            <a:r>
              <a:rPr lang="en-US" sz="2000" dirty="0" smtClean="0"/>
              <a:t>If the system is running with </a:t>
            </a:r>
            <a:r>
              <a:rPr lang="en-US" sz="2000" dirty="0" err="1" smtClean="0"/>
              <a:t>SecureBoot</a:t>
            </a:r>
            <a:r>
              <a:rPr lang="en-US" sz="2000" dirty="0" smtClean="0"/>
              <a:t> turned on, the BDS will have checked the signature before loading code in this phase, and </a:t>
            </a:r>
            <a:r>
              <a:rPr lang="en-US" sz="2000" i="1" u="sng" dirty="0" smtClean="0"/>
              <a:t>denies anything un-signed </a:t>
            </a:r>
            <a:r>
              <a:rPr lang="en-US" sz="2000" dirty="0" smtClean="0"/>
              <a:t>(e.g. super 1337 "</a:t>
            </a:r>
            <a:r>
              <a:rPr lang="en-US" sz="2000" dirty="0" err="1" smtClean="0"/>
              <a:t>Oooh</a:t>
            </a:r>
            <a:r>
              <a:rPr lang="en-US" sz="2000" dirty="0" smtClean="0"/>
              <a:t> look at me, I made the first UEFI </a:t>
            </a:r>
            <a:r>
              <a:rPr lang="en-US" sz="2000" dirty="0" err="1" smtClean="0"/>
              <a:t>bootkit</a:t>
            </a:r>
            <a:r>
              <a:rPr lang="en-US" sz="2000" dirty="0" smtClean="0"/>
              <a:t>!!1" </a:t>
            </a:r>
            <a:r>
              <a:rPr lang="en-US" sz="2000" dirty="0" err="1" smtClean="0"/>
              <a:t>bootkits</a:t>
            </a:r>
            <a:r>
              <a:rPr lang="en-US" sz="2000" dirty="0" smtClean="0"/>
              <a:t> ;))</a:t>
            </a:r>
            <a:endParaRPr lang="en-US" sz="2000" dirty="0" smtClean="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0454"/>
          <a:stretch/>
        </p:blipFill>
        <p:spPr bwMode="auto">
          <a:xfrm>
            <a:off x="1447800"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257800" y="1126141"/>
            <a:ext cx="167484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07222" y="1128653"/>
            <a:ext cx="2750378"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57600" y="2514601"/>
            <a:ext cx="540578" cy="30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81400" y="2982699"/>
            <a:ext cx="633763" cy="370101"/>
          </a:xfrm>
          <a:prstGeom prst="rect">
            <a:avLst/>
          </a:prstGeom>
          <a:noFill/>
        </p:spPr>
        <p:txBody>
          <a:bodyPr wrap="none" rtlCol="0">
            <a:spAutoFit/>
          </a:bodyPr>
          <a:lstStyle/>
          <a:p>
            <a:pPr>
              <a:lnSpc>
                <a:spcPct val="70000"/>
              </a:lnSpc>
              <a:spcAft>
                <a:spcPts val="600"/>
              </a:spcAft>
            </a:pPr>
            <a:r>
              <a:rPr lang="en-US" sz="900" dirty="0" smtClean="0">
                <a:ea typeface="Verdana" pitchFamily="34" charset="0"/>
                <a:cs typeface="Verdana" pitchFamily="34" charset="0"/>
              </a:rPr>
              <a:t>Runtime</a:t>
            </a:r>
          </a:p>
          <a:p>
            <a:pPr>
              <a:lnSpc>
                <a:spcPct val="70000"/>
              </a:lnSpc>
              <a:spcAft>
                <a:spcPts val="600"/>
              </a:spcAft>
            </a:pPr>
            <a:r>
              <a:rPr lang="en-US" sz="900" dirty="0" smtClean="0">
                <a:ea typeface="Verdana" pitchFamily="34" charset="0"/>
                <a:cs typeface="Verdana" pitchFamily="34" charset="0"/>
              </a:rPr>
              <a:t>Interface</a:t>
            </a:r>
            <a:endParaRPr lang="en-US" sz="900" dirty="0">
              <a:ea typeface="Verdana" pitchFamily="34" charset="0"/>
              <a:cs typeface="Verdana" pitchFamily="34" charset="0"/>
            </a:endParaRPr>
          </a:p>
        </p:txBody>
      </p:sp>
      <p:sp>
        <p:nvSpPr>
          <p:cNvPr id="10" name="Rectangle 9"/>
          <p:cNvSpPr/>
          <p:nvPr/>
        </p:nvSpPr>
        <p:spPr>
          <a:xfrm>
            <a:off x="3657600" y="3276600"/>
            <a:ext cx="540578" cy="9144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17191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32794" cy="6858000"/>
          </a:xfrm>
          <a:prstGeom prst="rect">
            <a:avLst/>
          </a:prstGeom>
        </p:spPr>
      </p:pic>
      <p:sp>
        <p:nvSpPr>
          <p:cNvPr id="7" name="Rectangle 6"/>
          <p:cNvSpPr/>
          <p:nvPr/>
        </p:nvSpPr>
        <p:spPr>
          <a:xfrm>
            <a:off x="2743200" y="0"/>
            <a:ext cx="6400800" cy="307777"/>
          </a:xfrm>
          <a:prstGeom prst="rect">
            <a:avLst/>
          </a:prstGeom>
        </p:spPr>
        <p:txBody>
          <a:bodyPr wrap="square">
            <a:spAutoFit/>
          </a:bodyPr>
          <a:lstStyle/>
          <a:p>
            <a:pPr algn="ctr"/>
            <a:r>
              <a:rPr lang="en-US" sz="1400" dirty="0" smtClean="0"/>
              <a:t>Pierre </a:t>
            </a:r>
            <a:r>
              <a:rPr lang="en-US" sz="1400" dirty="0" err="1" smtClean="0"/>
              <a:t>Chifflier</a:t>
            </a:r>
            <a:r>
              <a:rPr lang="en-US" sz="1400" dirty="0" smtClean="0"/>
              <a:t>, UEFI and PCI </a:t>
            </a:r>
            <a:r>
              <a:rPr lang="en-US" sz="1400" dirty="0" err="1" smtClean="0"/>
              <a:t>Bootkits</a:t>
            </a:r>
            <a:r>
              <a:rPr lang="en-US" sz="1400" dirty="0" smtClean="0"/>
              <a:t>, </a:t>
            </a:r>
            <a:r>
              <a:rPr lang="en-US" sz="1400" dirty="0" err="1" smtClean="0"/>
              <a:t>PacSec</a:t>
            </a:r>
            <a:r>
              <a:rPr lang="en-US" sz="1400" dirty="0" smtClean="0"/>
              <a:t> 2013 [34]</a:t>
            </a:r>
          </a:p>
        </p:txBody>
      </p:sp>
      <p:pic>
        <p:nvPicPr>
          <p:cNvPr id="3" name="Picture 2"/>
          <p:cNvPicPr>
            <a:picLocks noChangeAspect="1"/>
          </p:cNvPicPr>
          <p:nvPr/>
        </p:nvPicPr>
        <p:blipFill>
          <a:blip r:embed="rId4"/>
          <a:stretch>
            <a:fillRect/>
          </a:stretch>
        </p:blipFill>
        <p:spPr>
          <a:xfrm>
            <a:off x="2953485" y="1328680"/>
            <a:ext cx="1032776" cy="1024831"/>
          </a:xfrm>
          <a:prstGeom prst="rect">
            <a:avLst/>
          </a:prstGeom>
        </p:spPr>
      </p:pic>
    </p:spTree>
    <p:extLst>
      <p:ext uri="{BB962C8B-B14F-4D97-AF65-F5344CB8AC3E}">
        <p14:creationId xmlns:p14="http://schemas.microsoft.com/office/powerpoint/2010/main" val="386208177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32794" cy="6858000"/>
          </a:xfrm>
          <a:prstGeom prst="rect">
            <a:avLst/>
          </a:prstGeom>
        </p:spPr>
      </p:pic>
      <p:sp>
        <p:nvSpPr>
          <p:cNvPr id="7" name="Rectangle 6"/>
          <p:cNvSpPr/>
          <p:nvPr/>
        </p:nvSpPr>
        <p:spPr>
          <a:xfrm>
            <a:off x="2743200" y="0"/>
            <a:ext cx="6400800" cy="307777"/>
          </a:xfrm>
          <a:prstGeom prst="rect">
            <a:avLst/>
          </a:prstGeom>
        </p:spPr>
        <p:txBody>
          <a:bodyPr wrap="square">
            <a:spAutoFit/>
          </a:bodyPr>
          <a:lstStyle/>
          <a:p>
            <a:pPr algn="ctr"/>
            <a:r>
              <a:rPr lang="en-US" sz="1400" dirty="0" smtClean="0"/>
              <a:t>Pierre </a:t>
            </a:r>
            <a:r>
              <a:rPr lang="en-US" sz="1400" dirty="0" err="1" smtClean="0"/>
              <a:t>Chifflier</a:t>
            </a:r>
            <a:r>
              <a:rPr lang="en-US" sz="1400" dirty="0" smtClean="0"/>
              <a:t>, UEFI and PCI </a:t>
            </a:r>
            <a:r>
              <a:rPr lang="en-US" sz="1400" dirty="0" err="1" smtClean="0"/>
              <a:t>Bootkits</a:t>
            </a:r>
            <a:r>
              <a:rPr lang="en-US" sz="1400" dirty="0" smtClean="0"/>
              <a:t>, </a:t>
            </a:r>
            <a:r>
              <a:rPr lang="en-US" sz="1400" dirty="0" err="1" smtClean="0"/>
              <a:t>PacSec</a:t>
            </a:r>
            <a:r>
              <a:rPr lang="en-US" sz="1400" dirty="0" smtClean="0"/>
              <a:t> 2013 [34]</a:t>
            </a:r>
          </a:p>
        </p:txBody>
      </p:sp>
      <p:pic>
        <p:nvPicPr>
          <p:cNvPr id="2" name="Picture 1"/>
          <p:cNvPicPr>
            <a:picLocks noChangeAspect="1"/>
          </p:cNvPicPr>
          <p:nvPr/>
        </p:nvPicPr>
        <p:blipFill>
          <a:blip r:embed="rId4"/>
          <a:stretch>
            <a:fillRect/>
          </a:stretch>
        </p:blipFill>
        <p:spPr>
          <a:xfrm>
            <a:off x="5003800" y="609600"/>
            <a:ext cx="1397000" cy="1000125"/>
          </a:xfrm>
          <a:prstGeom prst="rect">
            <a:avLst/>
          </a:prstGeom>
        </p:spPr>
      </p:pic>
      <p:sp>
        <p:nvSpPr>
          <p:cNvPr id="8" name="Rectangle 7"/>
          <p:cNvSpPr/>
          <p:nvPr/>
        </p:nvSpPr>
        <p:spPr>
          <a:xfrm>
            <a:off x="1143000" y="722293"/>
            <a:ext cx="6629400" cy="523220"/>
          </a:xfrm>
          <a:prstGeom prst="rect">
            <a:avLst/>
          </a:prstGeom>
        </p:spPr>
        <p:txBody>
          <a:bodyPr wrap="square">
            <a:spAutoFit/>
          </a:bodyPr>
          <a:lstStyle/>
          <a:p>
            <a:r>
              <a:rPr lang="en-US" sz="1400" dirty="0" smtClean="0"/>
              <a:t>Rootkit Detection Framework for UEFI (RDFU)</a:t>
            </a:r>
            <a:r>
              <a:rPr lang="en-US" sz="1400" dirty="0"/>
              <a:t>, </a:t>
            </a:r>
            <a:endParaRPr lang="en-US" sz="1400" dirty="0" smtClean="0"/>
          </a:p>
          <a:p>
            <a:r>
              <a:rPr lang="en-US" sz="1400" dirty="0" err="1" smtClean="0"/>
              <a:t>Vuksan</a:t>
            </a:r>
            <a:r>
              <a:rPr lang="en-US" sz="1400" dirty="0" smtClean="0"/>
              <a:t> </a:t>
            </a:r>
            <a:r>
              <a:rPr lang="en-US" sz="1400" dirty="0"/>
              <a:t>&amp; </a:t>
            </a:r>
            <a:r>
              <a:rPr lang="en-US" sz="1400" dirty="0" err="1"/>
              <a:t>Pericin</a:t>
            </a:r>
            <a:r>
              <a:rPr lang="en-US" sz="1400" dirty="0"/>
              <a:t>, BH USA </a:t>
            </a:r>
            <a:r>
              <a:rPr lang="en-US" sz="1400" dirty="0" smtClean="0"/>
              <a:t>2013 [35]</a:t>
            </a:r>
          </a:p>
        </p:txBody>
      </p:sp>
      <p:sp>
        <p:nvSpPr>
          <p:cNvPr id="3" name="Freeform 2"/>
          <p:cNvSpPr/>
          <p:nvPr/>
        </p:nvSpPr>
        <p:spPr>
          <a:xfrm>
            <a:off x="4327268" y="1540331"/>
            <a:ext cx="1481619" cy="2528024"/>
          </a:xfrm>
          <a:custGeom>
            <a:avLst/>
            <a:gdLst>
              <a:gd name="connsiteX0" fmla="*/ 0 w 1481619"/>
              <a:gd name="connsiteY0" fmla="*/ 2092969 h 2528024"/>
              <a:gd name="connsiteX1" fmla="*/ 235178 w 1481619"/>
              <a:gd name="connsiteY1" fmla="*/ 2081210 h 2528024"/>
              <a:gd name="connsiteX2" fmla="*/ 317490 w 1481619"/>
              <a:gd name="connsiteY2" fmla="*/ 2057694 h 2528024"/>
              <a:gd name="connsiteX3" fmla="*/ 388043 w 1481619"/>
              <a:gd name="connsiteY3" fmla="*/ 2010661 h 2528024"/>
              <a:gd name="connsiteX4" fmla="*/ 470356 w 1481619"/>
              <a:gd name="connsiteY4" fmla="*/ 1916595 h 2528024"/>
              <a:gd name="connsiteX5" fmla="*/ 517391 w 1481619"/>
              <a:gd name="connsiteY5" fmla="*/ 1834287 h 2528024"/>
              <a:gd name="connsiteX6" fmla="*/ 540909 w 1481619"/>
              <a:gd name="connsiteY6" fmla="*/ 1799012 h 2528024"/>
              <a:gd name="connsiteX7" fmla="*/ 564427 w 1481619"/>
              <a:gd name="connsiteY7" fmla="*/ 1716705 h 2528024"/>
              <a:gd name="connsiteX8" fmla="*/ 611462 w 1481619"/>
              <a:gd name="connsiteY8" fmla="*/ 1610880 h 2528024"/>
              <a:gd name="connsiteX9" fmla="*/ 646739 w 1481619"/>
              <a:gd name="connsiteY9" fmla="*/ 1481540 h 2528024"/>
              <a:gd name="connsiteX10" fmla="*/ 658498 w 1481619"/>
              <a:gd name="connsiteY10" fmla="*/ 1446265 h 2528024"/>
              <a:gd name="connsiteX11" fmla="*/ 682015 w 1481619"/>
              <a:gd name="connsiteY11" fmla="*/ 1410990 h 2528024"/>
              <a:gd name="connsiteX12" fmla="*/ 705533 w 1481619"/>
              <a:gd name="connsiteY12" fmla="*/ 1316924 h 2528024"/>
              <a:gd name="connsiteX13" fmla="*/ 752569 w 1481619"/>
              <a:gd name="connsiteY13" fmla="*/ 1199342 h 2528024"/>
              <a:gd name="connsiteX14" fmla="*/ 776086 w 1481619"/>
              <a:gd name="connsiteY14" fmla="*/ 1081759 h 2528024"/>
              <a:gd name="connsiteX15" fmla="*/ 787845 w 1481619"/>
              <a:gd name="connsiteY15" fmla="*/ 1034726 h 2528024"/>
              <a:gd name="connsiteX16" fmla="*/ 799604 w 1481619"/>
              <a:gd name="connsiteY16" fmla="*/ 917143 h 2528024"/>
              <a:gd name="connsiteX17" fmla="*/ 823122 w 1481619"/>
              <a:gd name="connsiteY17" fmla="*/ 658462 h 2528024"/>
              <a:gd name="connsiteX18" fmla="*/ 846640 w 1481619"/>
              <a:gd name="connsiteY18" fmla="*/ 599671 h 2528024"/>
              <a:gd name="connsiteX19" fmla="*/ 858399 w 1481619"/>
              <a:gd name="connsiteY19" fmla="*/ 493846 h 2528024"/>
              <a:gd name="connsiteX20" fmla="*/ 893675 w 1481619"/>
              <a:gd name="connsiteY20" fmla="*/ 388022 h 2528024"/>
              <a:gd name="connsiteX21" fmla="*/ 917193 w 1481619"/>
              <a:gd name="connsiteY21" fmla="*/ 293956 h 2528024"/>
              <a:gd name="connsiteX22" fmla="*/ 940711 w 1481619"/>
              <a:gd name="connsiteY22" fmla="*/ 211648 h 2528024"/>
              <a:gd name="connsiteX23" fmla="*/ 964229 w 1481619"/>
              <a:gd name="connsiteY23" fmla="*/ 164615 h 2528024"/>
              <a:gd name="connsiteX24" fmla="*/ 1011264 w 1481619"/>
              <a:gd name="connsiteY24" fmla="*/ 70549 h 2528024"/>
              <a:gd name="connsiteX25" fmla="*/ 1058300 w 1481619"/>
              <a:gd name="connsiteY25" fmla="*/ 47033 h 2528024"/>
              <a:gd name="connsiteX26" fmla="*/ 1081817 w 1481619"/>
              <a:gd name="connsiteY26" fmla="*/ 11758 h 2528024"/>
              <a:gd name="connsiteX27" fmla="*/ 1128853 w 1481619"/>
              <a:gd name="connsiteY27" fmla="*/ 0 h 2528024"/>
              <a:gd name="connsiteX28" fmla="*/ 1328754 w 1481619"/>
              <a:gd name="connsiteY28" fmla="*/ 11758 h 2528024"/>
              <a:gd name="connsiteX29" fmla="*/ 1352272 w 1481619"/>
              <a:gd name="connsiteY29" fmla="*/ 47033 h 2528024"/>
              <a:gd name="connsiteX30" fmla="*/ 1387548 w 1481619"/>
              <a:gd name="connsiteY30" fmla="*/ 70549 h 2528024"/>
              <a:gd name="connsiteX31" fmla="*/ 1434584 w 1481619"/>
              <a:gd name="connsiteY31" fmla="*/ 141099 h 2528024"/>
              <a:gd name="connsiteX32" fmla="*/ 1446343 w 1481619"/>
              <a:gd name="connsiteY32" fmla="*/ 188132 h 2528024"/>
              <a:gd name="connsiteX33" fmla="*/ 1481619 w 1481619"/>
              <a:gd name="connsiteY33" fmla="*/ 364506 h 2528024"/>
              <a:gd name="connsiteX34" fmla="*/ 1469860 w 1481619"/>
              <a:gd name="connsiteY34" fmla="*/ 717253 h 2528024"/>
              <a:gd name="connsiteX35" fmla="*/ 1458102 w 1481619"/>
              <a:gd name="connsiteY35" fmla="*/ 752528 h 2528024"/>
              <a:gd name="connsiteX36" fmla="*/ 1411066 w 1481619"/>
              <a:gd name="connsiteY36" fmla="*/ 823077 h 2528024"/>
              <a:gd name="connsiteX37" fmla="*/ 1399307 w 1481619"/>
              <a:gd name="connsiteY37" fmla="*/ 858352 h 2528024"/>
              <a:gd name="connsiteX38" fmla="*/ 1387548 w 1481619"/>
              <a:gd name="connsiteY38" fmla="*/ 905385 h 2528024"/>
              <a:gd name="connsiteX39" fmla="*/ 1364031 w 1481619"/>
              <a:gd name="connsiteY39" fmla="*/ 952418 h 2528024"/>
              <a:gd name="connsiteX40" fmla="*/ 1352272 w 1481619"/>
              <a:gd name="connsiteY40" fmla="*/ 1022968 h 2528024"/>
              <a:gd name="connsiteX41" fmla="*/ 1269959 w 1481619"/>
              <a:gd name="connsiteY41" fmla="*/ 1175825 h 2528024"/>
              <a:gd name="connsiteX42" fmla="*/ 1234683 w 1481619"/>
              <a:gd name="connsiteY42" fmla="*/ 1222858 h 2528024"/>
              <a:gd name="connsiteX43" fmla="*/ 1164130 w 1481619"/>
              <a:gd name="connsiteY43" fmla="*/ 1293408 h 2528024"/>
              <a:gd name="connsiteX44" fmla="*/ 1117094 w 1481619"/>
              <a:gd name="connsiteY44" fmla="*/ 1363957 h 2528024"/>
              <a:gd name="connsiteX45" fmla="*/ 1081817 w 1481619"/>
              <a:gd name="connsiteY45" fmla="*/ 1410990 h 2528024"/>
              <a:gd name="connsiteX46" fmla="*/ 1058300 w 1481619"/>
              <a:gd name="connsiteY46" fmla="*/ 1469781 h 2528024"/>
              <a:gd name="connsiteX47" fmla="*/ 1011264 w 1481619"/>
              <a:gd name="connsiteY47" fmla="*/ 1540331 h 2528024"/>
              <a:gd name="connsiteX48" fmla="*/ 987746 w 1481619"/>
              <a:gd name="connsiteY48" fmla="*/ 1622639 h 2528024"/>
              <a:gd name="connsiteX49" fmla="*/ 964229 w 1481619"/>
              <a:gd name="connsiteY49" fmla="*/ 1669672 h 2528024"/>
              <a:gd name="connsiteX50" fmla="*/ 952470 w 1481619"/>
              <a:gd name="connsiteY50" fmla="*/ 1716705 h 2528024"/>
              <a:gd name="connsiteX51" fmla="*/ 928952 w 1481619"/>
              <a:gd name="connsiteY51" fmla="*/ 1799012 h 2528024"/>
              <a:gd name="connsiteX52" fmla="*/ 917193 w 1481619"/>
              <a:gd name="connsiteY52" fmla="*/ 1857804 h 2528024"/>
              <a:gd name="connsiteX53" fmla="*/ 881916 w 1481619"/>
              <a:gd name="connsiteY53" fmla="*/ 1998903 h 2528024"/>
              <a:gd name="connsiteX54" fmla="*/ 893675 w 1481619"/>
              <a:gd name="connsiteY54" fmla="*/ 2281101 h 2528024"/>
              <a:gd name="connsiteX55" fmla="*/ 905434 w 1481619"/>
              <a:gd name="connsiteY55" fmla="*/ 2316375 h 2528024"/>
              <a:gd name="connsiteX56" fmla="*/ 917193 w 1481619"/>
              <a:gd name="connsiteY56" fmla="*/ 2363408 h 2528024"/>
              <a:gd name="connsiteX57" fmla="*/ 940711 w 1481619"/>
              <a:gd name="connsiteY57" fmla="*/ 2410441 h 2528024"/>
              <a:gd name="connsiteX58" fmla="*/ 975987 w 1481619"/>
              <a:gd name="connsiteY58" fmla="*/ 2433958 h 2528024"/>
              <a:gd name="connsiteX59" fmla="*/ 999505 w 1481619"/>
              <a:gd name="connsiteY59" fmla="*/ 2469233 h 2528024"/>
              <a:gd name="connsiteX60" fmla="*/ 1070058 w 1481619"/>
              <a:gd name="connsiteY60" fmla="*/ 2504507 h 2528024"/>
              <a:gd name="connsiteX61" fmla="*/ 1093576 w 1481619"/>
              <a:gd name="connsiteY61" fmla="*/ 2528024 h 252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81619" h="2528024">
                <a:moveTo>
                  <a:pt x="0" y="2092969"/>
                </a:moveTo>
                <a:cubicBezTo>
                  <a:pt x="78393" y="2089049"/>
                  <a:pt x="156959" y="2087728"/>
                  <a:pt x="235178" y="2081210"/>
                </a:cubicBezTo>
                <a:cubicBezTo>
                  <a:pt x="254864" y="2079570"/>
                  <a:pt x="297081" y="2064497"/>
                  <a:pt x="317490" y="2057694"/>
                </a:cubicBezTo>
                <a:cubicBezTo>
                  <a:pt x="341008" y="2042016"/>
                  <a:pt x="372364" y="2034178"/>
                  <a:pt x="388043" y="2010661"/>
                </a:cubicBezTo>
                <a:cubicBezTo>
                  <a:pt x="442918" y="1928353"/>
                  <a:pt x="411561" y="1955788"/>
                  <a:pt x="470356" y="1916595"/>
                </a:cubicBezTo>
                <a:cubicBezTo>
                  <a:pt x="527659" y="1830642"/>
                  <a:pt x="457707" y="1938728"/>
                  <a:pt x="517391" y="1834287"/>
                </a:cubicBezTo>
                <a:cubicBezTo>
                  <a:pt x="524403" y="1822017"/>
                  <a:pt x="534589" y="1811652"/>
                  <a:pt x="540909" y="1799012"/>
                </a:cubicBezTo>
                <a:cubicBezTo>
                  <a:pt x="552234" y="1776365"/>
                  <a:pt x="556892" y="1739309"/>
                  <a:pt x="564427" y="1716705"/>
                </a:cubicBezTo>
                <a:cubicBezTo>
                  <a:pt x="579443" y="1671658"/>
                  <a:pt x="590970" y="1651861"/>
                  <a:pt x="611462" y="1610880"/>
                </a:cubicBezTo>
                <a:cubicBezTo>
                  <a:pt x="628083" y="1527781"/>
                  <a:pt x="616901" y="1571050"/>
                  <a:pt x="646739" y="1481540"/>
                </a:cubicBezTo>
                <a:cubicBezTo>
                  <a:pt x="650659" y="1469782"/>
                  <a:pt x="651623" y="1456578"/>
                  <a:pt x="658498" y="1446265"/>
                </a:cubicBezTo>
                <a:lnTo>
                  <a:pt x="682015" y="1410990"/>
                </a:lnTo>
                <a:cubicBezTo>
                  <a:pt x="689854" y="1379635"/>
                  <a:pt x="693529" y="1346933"/>
                  <a:pt x="705533" y="1316924"/>
                </a:cubicBezTo>
                <a:cubicBezTo>
                  <a:pt x="721212" y="1277730"/>
                  <a:pt x="742330" y="1240295"/>
                  <a:pt x="752569" y="1199342"/>
                </a:cubicBezTo>
                <a:cubicBezTo>
                  <a:pt x="779882" y="1090096"/>
                  <a:pt x="747255" y="1225909"/>
                  <a:pt x="776086" y="1081759"/>
                </a:cubicBezTo>
                <a:cubicBezTo>
                  <a:pt x="779255" y="1065913"/>
                  <a:pt x="783925" y="1050404"/>
                  <a:pt x="787845" y="1034726"/>
                </a:cubicBezTo>
                <a:cubicBezTo>
                  <a:pt x="791765" y="995532"/>
                  <a:pt x="796463" y="956407"/>
                  <a:pt x="799604" y="917143"/>
                </a:cubicBezTo>
                <a:cubicBezTo>
                  <a:pt x="802131" y="885559"/>
                  <a:pt x="808239" y="717989"/>
                  <a:pt x="823122" y="658462"/>
                </a:cubicBezTo>
                <a:cubicBezTo>
                  <a:pt x="828241" y="637985"/>
                  <a:pt x="838801" y="619268"/>
                  <a:pt x="846640" y="599671"/>
                </a:cubicBezTo>
                <a:cubicBezTo>
                  <a:pt x="850560" y="564396"/>
                  <a:pt x="851438" y="528649"/>
                  <a:pt x="858399" y="493846"/>
                </a:cubicBezTo>
                <a:cubicBezTo>
                  <a:pt x="870158" y="435051"/>
                  <a:pt x="881915" y="435057"/>
                  <a:pt x="893675" y="388022"/>
                </a:cubicBezTo>
                <a:lnTo>
                  <a:pt x="917193" y="293956"/>
                </a:lnTo>
                <a:cubicBezTo>
                  <a:pt x="923160" y="270089"/>
                  <a:pt x="930589" y="235264"/>
                  <a:pt x="940711" y="211648"/>
                </a:cubicBezTo>
                <a:cubicBezTo>
                  <a:pt x="947616" y="195537"/>
                  <a:pt x="957110" y="180633"/>
                  <a:pt x="964229" y="164615"/>
                </a:cubicBezTo>
                <a:cubicBezTo>
                  <a:pt x="973314" y="144176"/>
                  <a:pt x="989215" y="88922"/>
                  <a:pt x="1011264" y="70549"/>
                </a:cubicBezTo>
                <a:cubicBezTo>
                  <a:pt x="1024731" y="59328"/>
                  <a:pt x="1042621" y="54872"/>
                  <a:pt x="1058300" y="47033"/>
                </a:cubicBezTo>
                <a:cubicBezTo>
                  <a:pt x="1066139" y="35275"/>
                  <a:pt x="1070058" y="19597"/>
                  <a:pt x="1081817" y="11758"/>
                </a:cubicBezTo>
                <a:cubicBezTo>
                  <a:pt x="1095264" y="2794"/>
                  <a:pt x="1112692" y="0"/>
                  <a:pt x="1128853" y="0"/>
                </a:cubicBezTo>
                <a:cubicBezTo>
                  <a:pt x="1195602" y="0"/>
                  <a:pt x="1262120" y="7839"/>
                  <a:pt x="1328754" y="11758"/>
                </a:cubicBezTo>
                <a:cubicBezTo>
                  <a:pt x="1336593" y="23516"/>
                  <a:pt x="1342279" y="37040"/>
                  <a:pt x="1352272" y="47033"/>
                </a:cubicBezTo>
                <a:cubicBezTo>
                  <a:pt x="1362265" y="57026"/>
                  <a:pt x="1378242" y="59914"/>
                  <a:pt x="1387548" y="70549"/>
                </a:cubicBezTo>
                <a:cubicBezTo>
                  <a:pt x="1406161" y="91819"/>
                  <a:pt x="1434584" y="141099"/>
                  <a:pt x="1434584" y="141099"/>
                </a:cubicBezTo>
                <a:cubicBezTo>
                  <a:pt x="1438504" y="156777"/>
                  <a:pt x="1443365" y="172249"/>
                  <a:pt x="1446343" y="188132"/>
                </a:cubicBezTo>
                <a:cubicBezTo>
                  <a:pt x="1479200" y="363362"/>
                  <a:pt x="1452883" y="278302"/>
                  <a:pt x="1481619" y="364506"/>
                </a:cubicBezTo>
                <a:cubicBezTo>
                  <a:pt x="1477699" y="482088"/>
                  <a:pt x="1476977" y="599821"/>
                  <a:pt x="1469860" y="717253"/>
                </a:cubicBezTo>
                <a:cubicBezTo>
                  <a:pt x="1469110" y="729625"/>
                  <a:pt x="1464121" y="741694"/>
                  <a:pt x="1458102" y="752528"/>
                </a:cubicBezTo>
                <a:cubicBezTo>
                  <a:pt x="1444375" y="777235"/>
                  <a:pt x="1411066" y="823077"/>
                  <a:pt x="1411066" y="823077"/>
                </a:cubicBezTo>
                <a:cubicBezTo>
                  <a:pt x="1407146" y="834835"/>
                  <a:pt x="1402712" y="846435"/>
                  <a:pt x="1399307" y="858352"/>
                </a:cubicBezTo>
                <a:cubicBezTo>
                  <a:pt x="1394867" y="873890"/>
                  <a:pt x="1393222" y="890254"/>
                  <a:pt x="1387548" y="905385"/>
                </a:cubicBezTo>
                <a:cubicBezTo>
                  <a:pt x="1381393" y="921797"/>
                  <a:pt x="1371870" y="936740"/>
                  <a:pt x="1364031" y="952418"/>
                </a:cubicBezTo>
                <a:cubicBezTo>
                  <a:pt x="1360111" y="975935"/>
                  <a:pt x="1360644" y="1000645"/>
                  <a:pt x="1352272" y="1022968"/>
                </a:cubicBezTo>
                <a:cubicBezTo>
                  <a:pt x="1333135" y="1073996"/>
                  <a:pt x="1302957" y="1129629"/>
                  <a:pt x="1269959" y="1175825"/>
                </a:cubicBezTo>
                <a:cubicBezTo>
                  <a:pt x="1258568" y="1191772"/>
                  <a:pt x="1247793" y="1208292"/>
                  <a:pt x="1234683" y="1222858"/>
                </a:cubicBezTo>
                <a:cubicBezTo>
                  <a:pt x="1212434" y="1247578"/>
                  <a:pt x="1182579" y="1265736"/>
                  <a:pt x="1164130" y="1293408"/>
                </a:cubicBezTo>
                <a:cubicBezTo>
                  <a:pt x="1148451" y="1316924"/>
                  <a:pt x="1134053" y="1341347"/>
                  <a:pt x="1117094" y="1363957"/>
                </a:cubicBezTo>
                <a:cubicBezTo>
                  <a:pt x="1105335" y="1379635"/>
                  <a:pt x="1091335" y="1393859"/>
                  <a:pt x="1081817" y="1410990"/>
                </a:cubicBezTo>
                <a:cubicBezTo>
                  <a:pt x="1071566" y="1429440"/>
                  <a:pt x="1068407" y="1451252"/>
                  <a:pt x="1058300" y="1469781"/>
                </a:cubicBezTo>
                <a:cubicBezTo>
                  <a:pt x="1044765" y="1494594"/>
                  <a:pt x="1024991" y="1515624"/>
                  <a:pt x="1011264" y="1540331"/>
                </a:cubicBezTo>
                <a:cubicBezTo>
                  <a:pt x="1000331" y="1560010"/>
                  <a:pt x="994771" y="1603905"/>
                  <a:pt x="987746" y="1622639"/>
                </a:cubicBezTo>
                <a:cubicBezTo>
                  <a:pt x="981591" y="1639051"/>
                  <a:pt x="970384" y="1653260"/>
                  <a:pt x="964229" y="1669672"/>
                </a:cubicBezTo>
                <a:cubicBezTo>
                  <a:pt x="958555" y="1684803"/>
                  <a:pt x="956910" y="1701167"/>
                  <a:pt x="952470" y="1716705"/>
                </a:cubicBezTo>
                <a:cubicBezTo>
                  <a:pt x="932828" y="1785449"/>
                  <a:pt x="947332" y="1716305"/>
                  <a:pt x="928952" y="1799012"/>
                </a:cubicBezTo>
                <a:cubicBezTo>
                  <a:pt x="924616" y="1818522"/>
                  <a:pt x="922452" y="1838523"/>
                  <a:pt x="917193" y="1857804"/>
                </a:cubicBezTo>
                <a:cubicBezTo>
                  <a:pt x="877261" y="2004211"/>
                  <a:pt x="906285" y="1852697"/>
                  <a:pt x="881916" y="1998903"/>
                </a:cubicBezTo>
                <a:cubicBezTo>
                  <a:pt x="885836" y="2092969"/>
                  <a:pt x="886720" y="2187211"/>
                  <a:pt x="893675" y="2281101"/>
                </a:cubicBezTo>
                <a:cubicBezTo>
                  <a:pt x="894591" y="2293461"/>
                  <a:pt x="902029" y="2304458"/>
                  <a:pt x="905434" y="2316375"/>
                </a:cubicBezTo>
                <a:cubicBezTo>
                  <a:pt x="909874" y="2331913"/>
                  <a:pt x="911518" y="2348277"/>
                  <a:pt x="917193" y="2363408"/>
                </a:cubicBezTo>
                <a:cubicBezTo>
                  <a:pt x="923348" y="2379820"/>
                  <a:pt x="929489" y="2396976"/>
                  <a:pt x="940711" y="2410441"/>
                </a:cubicBezTo>
                <a:cubicBezTo>
                  <a:pt x="949758" y="2421297"/>
                  <a:pt x="964228" y="2426119"/>
                  <a:pt x="975987" y="2433958"/>
                </a:cubicBezTo>
                <a:cubicBezTo>
                  <a:pt x="983826" y="2445716"/>
                  <a:pt x="989512" y="2459241"/>
                  <a:pt x="999505" y="2469233"/>
                </a:cubicBezTo>
                <a:cubicBezTo>
                  <a:pt x="1044109" y="2513834"/>
                  <a:pt x="1022240" y="2475817"/>
                  <a:pt x="1070058" y="2504507"/>
                </a:cubicBezTo>
                <a:cubicBezTo>
                  <a:pt x="1079564" y="2510211"/>
                  <a:pt x="1085737" y="2520185"/>
                  <a:pt x="1093576" y="2528024"/>
                </a:cubicBezTo>
              </a:path>
            </a:pathLst>
          </a:custGeom>
          <a:ln w="571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790703" y="4724400"/>
            <a:ext cx="7667421" cy="1200328"/>
          </a:xfrm>
          <a:prstGeom prst="rect">
            <a:avLst/>
          </a:prstGeom>
          <a:solidFill>
            <a:srgbClr val="FFFFFF"/>
          </a:solidFill>
        </p:spPr>
        <p:txBody>
          <a:bodyPr wrap="square">
            <a:spAutoFit/>
          </a:bodyPr>
          <a:lstStyle/>
          <a:p>
            <a:r>
              <a:rPr lang="en-US" sz="2400" b="1" dirty="0" smtClean="0"/>
              <a:t>What if we </a:t>
            </a:r>
            <a:r>
              <a:rPr lang="en-US" sz="2400" b="1" i="1" dirty="0" smtClean="0"/>
              <a:t>forced</a:t>
            </a:r>
            <a:r>
              <a:rPr lang="en-US" sz="2400" b="1" dirty="0" smtClean="0"/>
              <a:t> boot to go through a randomized OS absent security application (that ideally uses the TPM/TXT to ensure its trustworthiness?)</a:t>
            </a:r>
          </a:p>
        </p:txBody>
      </p:sp>
      <p:cxnSp>
        <p:nvCxnSpPr>
          <p:cNvPr id="10" name="Straight Connector 9"/>
          <p:cNvCxnSpPr/>
          <p:nvPr/>
        </p:nvCxnSpPr>
        <p:spPr>
          <a:xfrm flipH="1" flipV="1">
            <a:off x="4724400" y="3657600"/>
            <a:ext cx="485775" cy="304800"/>
          </a:xfrm>
          <a:prstGeom prst="line">
            <a:avLst/>
          </a:prstGeom>
          <a:ln w="38100" cmpd="sng">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5"/>
          <a:stretch>
            <a:fillRect/>
          </a:stretch>
        </p:blipFill>
        <p:spPr>
          <a:xfrm>
            <a:off x="6004196" y="492181"/>
            <a:ext cx="2286000" cy="1816100"/>
          </a:xfrm>
          <a:prstGeom prst="rect">
            <a:avLst/>
          </a:prstGeom>
        </p:spPr>
      </p:pic>
      <p:pic>
        <p:nvPicPr>
          <p:cNvPr id="11" name="Picture 10"/>
          <p:cNvPicPr>
            <a:picLocks noChangeAspect="1"/>
          </p:cNvPicPr>
          <p:nvPr/>
        </p:nvPicPr>
        <p:blipFill>
          <a:blip r:embed="rId6"/>
          <a:stretch>
            <a:fillRect/>
          </a:stretch>
        </p:blipFill>
        <p:spPr>
          <a:xfrm>
            <a:off x="2963238" y="1380043"/>
            <a:ext cx="1034782" cy="988908"/>
          </a:xfrm>
          <a:prstGeom prst="rect">
            <a:avLst/>
          </a:prstGeom>
        </p:spPr>
      </p:pic>
    </p:spTree>
    <p:extLst>
      <p:ext uri="{BB962C8B-B14F-4D97-AF65-F5344CB8AC3E}">
        <p14:creationId xmlns:p14="http://schemas.microsoft.com/office/powerpoint/2010/main" val="413101410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Run Time (RT)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19600"/>
            <a:ext cx="8229600" cy="2286000"/>
          </a:xfrm>
        </p:spPr>
        <p:txBody>
          <a:bodyPr>
            <a:normAutofit/>
          </a:bodyPr>
          <a:lstStyle/>
          <a:p>
            <a:r>
              <a:rPr lang="en-US" sz="2200" dirty="0" smtClean="0">
                <a:latin typeface="Arial" panose="020B0604020202020204" pitchFamily="34" charset="0"/>
                <a:cs typeface="Arial" panose="020B0604020202020204" pitchFamily="34" charset="0"/>
              </a:rPr>
              <a:t>Typically when the OS boot loader is done, it will call </a:t>
            </a:r>
            <a:r>
              <a:rPr lang="en-US" sz="2200" dirty="0" err="1" smtClean="0">
                <a:latin typeface="Arial" panose="020B0604020202020204" pitchFamily="34" charset="0"/>
                <a:cs typeface="Arial" panose="020B0604020202020204" pitchFamily="34" charset="0"/>
              </a:rPr>
              <a:t>ExitBootServices</a:t>
            </a:r>
            <a:r>
              <a:rPr lang="en-US" sz="2200" dirty="0" smtClean="0">
                <a:latin typeface="Arial" panose="020B0604020202020204" pitchFamily="34" charset="0"/>
                <a:cs typeface="Arial" panose="020B0604020202020204" pitchFamily="34" charset="0"/>
              </a:rPr>
              <a:t>() in the UEFI Boot Services table. This will reclaim the majority of UEFI memory so the OS can use it</a:t>
            </a:r>
          </a:p>
          <a:p>
            <a:r>
              <a:rPr lang="en-US" sz="2200" dirty="0" smtClean="0"/>
              <a:t>However some memory is retained, to be used for the Runtime Services Table</a:t>
            </a:r>
            <a:r>
              <a:rPr lang="en-US" sz="2200" dirty="0"/>
              <a:t> </a:t>
            </a:r>
            <a:r>
              <a:rPr lang="en-US" sz="2200" dirty="0" smtClean="0"/>
              <a:t>talked about a while ago</a:t>
            </a:r>
            <a:endParaRPr lang="en-US" sz="2200" dirty="0" smtClean="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54"/>
          <a:stretch/>
        </p:blipFill>
        <p:spPr bwMode="auto">
          <a:xfrm>
            <a:off x="1940085" y="1049940"/>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664485" y="1126141"/>
            <a:ext cx="760443"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1128653"/>
            <a:ext cx="2209800"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49885" y="2514601"/>
            <a:ext cx="540578" cy="30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637" y="2895600"/>
            <a:ext cx="633763" cy="370101"/>
          </a:xfrm>
          <a:prstGeom prst="rect">
            <a:avLst/>
          </a:prstGeom>
          <a:noFill/>
        </p:spPr>
        <p:txBody>
          <a:bodyPr wrap="none" rtlCol="0">
            <a:spAutoFit/>
          </a:bodyPr>
          <a:lstStyle/>
          <a:p>
            <a:pPr>
              <a:lnSpc>
                <a:spcPct val="70000"/>
              </a:lnSpc>
              <a:spcAft>
                <a:spcPts val="600"/>
              </a:spcAft>
            </a:pPr>
            <a:r>
              <a:rPr lang="en-US" sz="900" dirty="0" smtClean="0">
                <a:ea typeface="Verdana" pitchFamily="34" charset="0"/>
                <a:cs typeface="Verdana" pitchFamily="34" charset="0"/>
              </a:rPr>
              <a:t>Runtime</a:t>
            </a:r>
          </a:p>
          <a:p>
            <a:pPr>
              <a:lnSpc>
                <a:spcPct val="70000"/>
              </a:lnSpc>
              <a:spcAft>
                <a:spcPts val="600"/>
              </a:spcAft>
            </a:pPr>
            <a:r>
              <a:rPr lang="en-US" sz="900" dirty="0" smtClean="0">
                <a:ea typeface="Verdana" pitchFamily="34" charset="0"/>
                <a:cs typeface="Verdana" pitchFamily="34" charset="0"/>
              </a:rPr>
              <a:t>Interface</a:t>
            </a:r>
            <a:endParaRPr lang="en-US" sz="900" dirty="0">
              <a:ea typeface="Verdana" pitchFamily="34" charset="0"/>
              <a:cs typeface="Verdana" pitchFamily="34" charset="0"/>
            </a:endParaRPr>
          </a:p>
        </p:txBody>
      </p:sp>
      <p:sp>
        <p:nvSpPr>
          <p:cNvPr id="10" name="Rectangle 9"/>
          <p:cNvSpPr/>
          <p:nvPr/>
        </p:nvSpPr>
        <p:spPr>
          <a:xfrm>
            <a:off x="4114800" y="3276600"/>
            <a:ext cx="1635285" cy="9144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73685" y="1143000"/>
            <a:ext cx="1600200" cy="16764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9485" y="2819400"/>
            <a:ext cx="914400" cy="4572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06519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alphaModFix amt="21000"/>
          </a:blip>
          <a:srcRect b="46445"/>
          <a:stretch/>
        </p:blipFill>
        <p:spPr>
          <a:xfrm>
            <a:off x="0" y="-1"/>
            <a:ext cx="9144000" cy="6858001"/>
          </a:xfrm>
          <a:prstGeom prst="rect">
            <a:avLst/>
          </a:prstGeom>
        </p:spPr>
      </p:pic>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After Life (AL)</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19600"/>
            <a:ext cx="8229600" cy="2286000"/>
          </a:xfrm>
        </p:spPr>
        <p:txBody>
          <a:bodyPr>
            <a:normAutofit/>
          </a:bodyPr>
          <a:lstStyle/>
          <a:p>
            <a:r>
              <a:rPr lang="en-US" sz="2200" dirty="0" smtClean="0">
                <a:latin typeface="Arial" panose="020B0604020202020204" pitchFamily="34" charset="0"/>
                <a:cs typeface="Arial" panose="020B0604020202020204" pitchFamily="34" charset="0"/>
              </a:rPr>
              <a:t>We haven't checked extensively, but we don't think anyone is doing anything with this right now</a:t>
            </a:r>
          </a:p>
          <a:p>
            <a:r>
              <a:rPr lang="en-US" sz="2200" dirty="0" smtClean="0"/>
              <a:t>We think it's just something put there so that architecturally they would have the option to do "stuff" upon graceful shutdown (e.g. clearing secrets?)</a:t>
            </a:r>
            <a:endParaRPr lang="en-US" sz="2200" dirty="0" smtClean="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0454"/>
          <a:stretch/>
        </p:blipFill>
        <p:spPr bwMode="auto">
          <a:xfrm>
            <a:off x="1940277" y="1052529"/>
            <a:ext cx="526382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940277" y="1131242"/>
            <a:ext cx="4724400" cy="3064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89691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7" name="Picture 6"/>
          <p:cNvPicPr>
            <a:picLocks noChangeAspect="1"/>
          </p:cNvPicPr>
          <p:nvPr/>
        </p:nvPicPr>
        <p:blipFill>
          <a:blip r:embed="rId2"/>
          <a:stretch>
            <a:fillRect/>
          </a:stretch>
        </p:blipFill>
        <p:spPr>
          <a:xfrm>
            <a:off x="1543050" y="1244600"/>
            <a:ext cx="6057900" cy="5613400"/>
          </a:xfrm>
          <a:prstGeom prst="rect">
            <a:avLst/>
          </a:prstGeom>
        </p:spPr>
      </p:pic>
    </p:spTree>
    <p:extLst>
      <p:ext uri="{BB962C8B-B14F-4D97-AF65-F5344CB8AC3E}">
        <p14:creationId xmlns:p14="http://schemas.microsoft.com/office/powerpoint/2010/main" val="23803514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a:bodyPr>
          <a:lstStyle/>
          <a:p>
            <a:r>
              <a:rPr lang="en-US" sz="2200" dirty="0" smtClean="0">
                <a:latin typeface="Arial" panose="020B0604020202020204" pitchFamily="34" charset="0"/>
                <a:cs typeface="Arial" panose="020B0604020202020204" pitchFamily="34" charset="0"/>
              </a:rPr>
              <a:t>UEFI = Unified Extensible Firmware Interface</a:t>
            </a:r>
          </a:p>
          <a:p>
            <a:r>
              <a:rPr lang="en-US" sz="2200" dirty="0" smtClean="0">
                <a:latin typeface="Arial" panose="020B0604020202020204" pitchFamily="34" charset="0"/>
                <a:cs typeface="Arial" panose="020B0604020202020204" pitchFamily="34" charset="0"/>
              </a:rPr>
              <a:t>As the name implies, it provides a software interface between an Operating System and the platform firmware</a:t>
            </a:r>
          </a:p>
          <a:p>
            <a:r>
              <a:rPr lang="en-US" sz="2200" dirty="0" smtClean="0">
                <a:latin typeface="Arial" panose="020B0604020202020204" pitchFamily="34" charset="0"/>
                <a:cs typeface="Arial" panose="020B0604020202020204" pitchFamily="34" charset="0"/>
              </a:rPr>
              <a:t>The “U” in UEFI is when many other industry representatives became involved to extend the original EFI</a:t>
            </a:r>
          </a:p>
          <a:p>
            <a:pPr lvl="1"/>
            <a:r>
              <a:rPr lang="en-US" sz="1800" dirty="0" smtClean="0">
                <a:latin typeface="Arial" panose="020B0604020202020204" pitchFamily="34" charset="0"/>
                <a:cs typeface="Arial" panose="020B0604020202020204" pitchFamily="34" charset="0"/>
              </a:rPr>
              <a:t>Companies </a:t>
            </a:r>
            <a:r>
              <a:rPr lang="en-US" sz="1800" dirty="0">
                <a:latin typeface="Arial" panose="020B0604020202020204" pitchFamily="34" charset="0"/>
                <a:cs typeface="Arial" panose="020B0604020202020204" pitchFamily="34" charset="0"/>
              </a:rPr>
              <a:t>like AMD, American Megatrends</a:t>
            </a:r>
            <a:r>
              <a:rPr lang="en-US" sz="1800" dirty="0" smtClean="0">
                <a:latin typeface="Arial" panose="020B0604020202020204" pitchFamily="34" charset="0"/>
                <a:cs typeface="Arial" panose="020B0604020202020204" pitchFamily="34" charset="0"/>
              </a:rPr>
              <a:t>, Apple</a:t>
            </a:r>
            <a:r>
              <a:rPr lang="en-US" sz="1800" dirty="0">
                <a:latin typeface="Arial" panose="020B0604020202020204" pitchFamily="34" charset="0"/>
                <a:cs typeface="Arial" panose="020B0604020202020204" pitchFamily="34" charset="0"/>
              </a:rPr>
              <a:t>, Dell, HP, IBM, </a:t>
            </a:r>
            <a:r>
              <a:rPr lang="en-US" sz="1800" dirty="0" err="1">
                <a:latin typeface="Arial" panose="020B0604020202020204" pitchFamily="34" charset="0"/>
                <a:cs typeface="Arial" panose="020B0604020202020204" pitchFamily="34" charset="0"/>
              </a:rPr>
              <a:t>Insyde</a:t>
            </a:r>
            <a:r>
              <a:rPr lang="en-US" sz="1800" dirty="0">
                <a:latin typeface="Arial" panose="020B0604020202020204" pitchFamily="34" charset="0"/>
                <a:cs typeface="Arial" panose="020B0604020202020204" pitchFamily="34" charset="0"/>
              </a:rPr>
              <a:t>, Intel, Lenovo, Microsoft, and Phoenix </a:t>
            </a:r>
            <a:r>
              <a:rPr lang="en-US" sz="1800" dirty="0" smtClean="0">
                <a:latin typeface="Arial" panose="020B0604020202020204" pitchFamily="34" charset="0"/>
                <a:cs typeface="Arial" panose="020B0604020202020204" pitchFamily="34" charset="0"/>
              </a:rPr>
              <a:t>Technologies</a:t>
            </a:r>
          </a:p>
          <a:p>
            <a:r>
              <a:rPr lang="en-US" sz="2200" dirty="0" smtClean="0">
                <a:latin typeface="Arial" panose="020B0604020202020204" pitchFamily="34" charset="0"/>
                <a:cs typeface="Arial" panose="020B0604020202020204" pitchFamily="34" charset="0"/>
              </a:rPr>
              <a:t>Originally based on Intel’s EFI Specification (1.10)</a:t>
            </a:r>
          </a:p>
          <a:p>
            <a:r>
              <a:rPr lang="en-US" sz="2200" dirty="0">
                <a:latin typeface="Arial" panose="020B0604020202020204" pitchFamily="34" charset="0"/>
                <a:cs typeface="Arial" panose="020B0604020202020204" pitchFamily="34" charset="0"/>
              </a:rPr>
              <a:t>Does provide support for </a:t>
            </a:r>
            <a:r>
              <a:rPr lang="en-US" sz="2200" dirty="0" smtClean="0">
                <a:latin typeface="Arial" panose="020B0604020202020204" pitchFamily="34" charset="0"/>
                <a:cs typeface="Arial" panose="020B0604020202020204" pitchFamily="34" charset="0"/>
              </a:rPr>
              <a:t>some legacy </a:t>
            </a:r>
            <a:r>
              <a:rPr lang="en-US" sz="2200" dirty="0">
                <a:latin typeface="Arial" panose="020B0604020202020204" pitchFamily="34" charset="0"/>
                <a:cs typeface="Arial" panose="020B0604020202020204" pitchFamily="34" charset="0"/>
              </a:rPr>
              <a:t>components via the Compatibility Support </a:t>
            </a:r>
            <a:r>
              <a:rPr lang="en-US" sz="2200" dirty="0" smtClean="0">
                <a:latin typeface="Arial" panose="020B0604020202020204" pitchFamily="34" charset="0"/>
                <a:cs typeface="Arial" panose="020B0604020202020204" pitchFamily="34" charset="0"/>
              </a:rPr>
              <a:t>Module (CSM)</a:t>
            </a:r>
          </a:p>
          <a:p>
            <a:pPr lvl="1"/>
            <a:r>
              <a:rPr lang="en-US" sz="1800" dirty="0" smtClean="0">
                <a:latin typeface="Arial" panose="020B0604020202020204" pitchFamily="34" charset="0"/>
                <a:cs typeface="Arial" panose="020B0604020202020204" pitchFamily="34" charset="0"/>
              </a:rPr>
              <a:t>Helps vendors bridge the transition from legacy BIOS to UEFI</a:t>
            </a:r>
            <a:endParaRPr lang="en-US" sz="18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It’s much larger than a legacy BIOS</a:t>
            </a:r>
          </a:p>
          <a:p>
            <a:pPr lvl="1"/>
            <a:r>
              <a:rPr lang="en-US" sz="1800" dirty="0" smtClean="0">
                <a:latin typeface="Arial" panose="020B0604020202020204" pitchFamily="34" charset="0"/>
                <a:cs typeface="Arial" panose="020B0604020202020204" pitchFamily="34" charset="0"/>
              </a:rPr>
              <a:t>(And the </a:t>
            </a:r>
            <a:r>
              <a:rPr lang="en-US" sz="1800" dirty="0" smtClean="0"/>
              <a:t>attackers </a:t>
            </a:r>
            <a:r>
              <a:rPr lang="en-US" sz="1800" dirty="0" smtClean="0">
                <a:latin typeface="Arial" panose="020B0604020202020204" pitchFamily="34" charset="0"/>
                <a:cs typeface="Arial" panose="020B0604020202020204" pitchFamily="34" charset="0"/>
              </a:rPr>
              <a:t>rejoiced!)</a:t>
            </a:r>
          </a:p>
        </p:txBody>
      </p:sp>
      <p:pic>
        <p:nvPicPr>
          <p:cNvPr id="5" name="Picture 4"/>
          <p:cNvPicPr>
            <a:picLocks noChangeAspect="1"/>
          </p:cNvPicPr>
          <p:nvPr/>
        </p:nvPicPr>
        <p:blipFill>
          <a:blip r:embed="rId3"/>
          <a:stretch>
            <a:fillRect/>
          </a:stretch>
        </p:blipFill>
        <p:spPr>
          <a:xfrm>
            <a:off x="4051300" y="5856654"/>
            <a:ext cx="1041400" cy="1001346"/>
          </a:xfrm>
          <a:prstGeom prst="rect">
            <a:avLst/>
          </a:prstGeom>
        </p:spPr>
      </p:pic>
      <p:sp>
        <p:nvSpPr>
          <p:cNvPr id="10" name="Title 1"/>
          <p:cNvSpPr txBox="1">
            <a:spLocks/>
          </p:cNvSpPr>
          <p:nvPr/>
        </p:nvSpPr>
        <p:spPr>
          <a:xfrm>
            <a:off x="609600" y="274638"/>
            <a:ext cx="8229600" cy="868362"/>
          </a:xfrm>
          <a:prstGeom prst="rect">
            <a:avLst/>
          </a:prstGeom>
        </p:spPr>
        <p:txBody>
          <a:bodyPr vert="horz" lIns="91440" tIns="45720" rIns="91440" bIns="45720" rtlCol="0" anchor="ctr" anchorCtr="0">
            <a:normAutofit/>
          </a:bodyPr>
          <a:lst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a:lstStyle>
          <a:p>
            <a:r>
              <a:rPr lang="en-US" dirty="0" smtClean="0"/>
              <a:t>About UEFI</a:t>
            </a:r>
            <a:endParaRPr lang="en-US" dirty="0"/>
          </a:p>
        </p:txBody>
      </p:sp>
    </p:spTree>
    <p:extLst>
      <p:ext uri="{BB962C8B-B14F-4D97-AF65-F5344CB8AC3E}">
        <p14:creationId xmlns:p14="http://schemas.microsoft.com/office/powerpoint/2010/main" val="36537430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you may want to read</a:t>
            </a:r>
            <a:endParaRPr lang="en-US" dirty="0"/>
          </a:p>
        </p:txBody>
      </p:sp>
      <p:sp>
        <p:nvSpPr>
          <p:cNvPr id="3" name="Content Placeholder 2"/>
          <p:cNvSpPr>
            <a:spLocks noGrp="1"/>
          </p:cNvSpPr>
          <p:nvPr>
            <p:ph idx="1"/>
          </p:nvPr>
        </p:nvSpPr>
        <p:spPr>
          <a:xfrm>
            <a:off x="457200" y="1600200"/>
            <a:ext cx="5943600" cy="4525963"/>
          </a:xfrm>
        </p:spPr>
        <p:txBody>
          <a:bodyPr>
            <a:normAutofit/>
          </a:bodyPr>
          <a:lstStyle/>
          <a:p>
            <a:r>
              <a:rPr lang="en-US" sz="2400" dirty="0" smtClean="0"/>
              <a:t>If you don't want to just dive into the thousands of pages of UEFI specifications, a good overview is also </a:t>
            </a:r>
            <a:r>
              <a:rPr lang="en-US" sz="2400" dirty="0"/>
              <a:t>given </a:t>
            </a:r>
            <a:r>
              <a:rPr lang="en-US" sz="2400" dirty="0" smtClean="0"/>
              <a:t>in </a:t>
            </a:r>
            <a:r>
              <a:rPr lang="en-US" sz="2400" dirty="0" smtClean="0">
                <a:hlinkClick r:id="rId2"/>
              </a:rPr>
              <a:t>Beyond </a:t>
            </a:r>
            <a:r>
              <a:rPr lang="en-US" sz="2400" dirty="0">
                <a:hlinkClick r:id="rId2"/>
              </a:rPr>
              <a:t>BIOS: Developing with the Unified Extensible Firmware Interface 2nd </a:t>
            </a:r>
            <a:r>
              <a:rPr lang="en-US" sz="2400" dirty="0" smtClean="0">
                <a:hlinkClick r:id="rId2"/>
              </a:rPr>
              <a:t>Edition</a:t>
            </a:r>
            <a:r>
              <a:rPr lang="en-US" sz="2400" dirty="0" smtClean="0"/>
              <a:t> by Zimmer et al.</a:t>
            </a:r>
          </a:p>
          <a:p>
            <a:endParaRPr lang="en-US" sz="2400" dirty="0" smtClean="0"/>
          </a:p>
          <a:p>
            <a:r>
              <a:rPr lang="en-US" sz="2400" dirty="0" smtClean="0"/>
              <a:t>Otherwise go enjoy </a:t>
            </a:r>
            <a:r>
              <a:rPr lang="en-US" sz="2400" dirty="0"/>
              <a:t>the specs here: </a:t>
            </a:r>
            <a:r>
              <a:rPr lang="en-US" sz="2400" dirty="0">
                <a:hlinkClick r:id="rId3"/>
              </a:rPr>
              <a:t>http://www.uefi.org/</a:t>
            </a:r>
            <a:r>
              <a:rPr lang="en-US" sz="2400" dirty="0" smtClean="0">
                <a:hlinkClick r:id="rId3"/>
              </a:rPr>
              <a:t>specifications</a:t>
            </a:r>
            <a:r>
              <a:rPr lang="en-US" sz="2400" dirty="0" smtClean="0"/>
              <a:t> </a:t>
            </a:r>
            <a:endParaRPr lang="en-US" sz="2400" dirty="0"/>
          </a:p>
        </p:txBody>
      </p:sp>
      <p:sp>
        <p:nvSpPr>
          <p:cNvPr id="5" name="Slide Number Placeholder 4"/>
          <p:cNvSpPr>
            <a:spLocks noGrp="1"/>
          </p:cNvSpPr>
          <p:nvPr>
            <p:ph type="sldNum" sz="quarter" idx="4294967295"/>
          </p:nvPr>
        </p:nvSpPr>
        <p:spPr>
          <a:xfrm>
            <a:off x="7010400" y="6569075"/>
            <a:ext cx="2133600" cy="365125"/>
          </a:xfrm>
          <a:prstGeom prst="rect">
            <a:avLst/>
          </a:prstGeom>
        </p:spPr>
        <p:txBody>
          <a:bodyPr/>
          <a:lstStyle/>
          <a:p>
            <a:fld id="{B6F15528-21DE-4FAA-801E-634DDDAF4B2B}" type="slidenum">
              <a:rPr lang="en-US" smtClean="0"/>
              <a:pPr/>
              <a:t>7</a:t>
            </a:fld>
            <a:endParaRPr lang="en-US"/>
          </a:p>
        </p:txBody>
      </p:sp>
      <p:pic>
        <p:nvPicPr>
          <p:cNvPr id="4" name="Picture 3"/>
          <p:cNvPicPr>
            <a:picLocks noChangeAspect="1"/>
          </p:cNvPicPr>
          <p:nvPr/>
        </p:nvPicPr>
        <p:blipFill>
          <a:blip r:embed="rId4"/>
          <a:stretch>
            <a:fillRect/>
          </a:stretch>
        </p:blipFill>
        <p:spPr>
          <a:xfrm>
            <a:off x="6413500" y="3581400"/>
            <a:ext cx="2730500" cy="3276600"/>
          </a:xfrm>
          <a:prstGeom prst="rect">
            <a:avLst/>
          </a:prstGeom>
        </p:spPr>
      </p:pic>
    </p:spTree>
    <p:extLst>
      <p:ext uri="{BB962C8B-B14F-4D97-AF65-F5344CB8AC3E}">
        <p14:creationId xmlns:p14="http://schemas.microsoft.com/office/powerpoint/2010/main" val="5459078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panose="020B0604020202020204" pitchFamily="34" charset="0"/>
                <a:cs typeface="Arial" panose="020B0604020202020204" pitchFamily="34" charset="0"/>
              </a:rPr>
              <a:t>UEFI Differences: Boot Phases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4811" y="4876800"/>
            <a:ext cx="8229600" cy="1676400"/>
          </a:xfrm>
        </p:spPr>
        <p:txBody>
          <a:bodyPr>
            <a:normAutofit/>
          </a:bodyPr>
          <a:lstStyle/>
          <a:p>
            <a:r>
              <a:rPr lang="en-US" sz="2200" dirty="0" smtClean="0">
                <a:latin typeface="Arial" panose="020B0604020202020204" pitchFamily="34" charset="0"/>
                <a:cs typeface="Arial" panose="020B0604020202020204" pitchFamily="34" charset="0"/>
              </a:rPr>
              <a:t>7 Phases total</a:t>
            </a:r>
          </a:p>
          <a:p>
            <a:r>
              <a:rPr lang="en-US" sz="2200" dirty="0" smtClean="0">
                <a:latin typeface="Arial" panose="020B0604020202020204" pitchFamily="34" charset="0"/>
                <a:cs typeface="Arial" panose="020B0604020202020204" pitchFamily="34" charset="0"/>
              </a:rPr>
              <a:t>Each phase is defined via specification</a:t>
            </a:r>
          </a:p>
          <a:p>
            <a:r>
              <a:rPr lang="en-US" sz="2200" dirty="0" smtClean="0">
                <a:latin typeface="Arial" panose="020B0604020202020204" pitchFamily="34" charset="0"/>
                <a:cs typeface="Arial" panose="020B0604020202020204" pitchFamily="34" charset="0"/>
              </a:rPr>
              <a:t>We’ll briefly talk about the first 2 phases and then talk about Secure Boot and UEFI debugging</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54"/>
          <a:stretch/>
        </p:blipFill>
        <p:spPr bwMode="auto">
          <a:xfrm>
            <a:off x="1665491" y="1143000"/>
            <a:ext cx="5813018" cy="345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7722014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454"/>
          <a:stretch/>
        </p:blipFill>
        <p:spPr bwMode="auto">
          <a:xfrm>
            <a:off x="1600200" y="990600"/>
            <a:ext cx="5813018" cy="345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1909" y="0"/>
            <a:ext cx="8229600" cy="1143000"/>
          </a:xfrm>
        </p:spPr>
        <p:txBody>
          <a:bodyPr>
            <a:normAutofit/>
          </a:bodyPr>
          <a:lstStyle/>
          <a:p>
            <a:r>
              <a:rPr lang="en-US" sz="3600" dirty="0" smtClean="0">
                <a:latin typeface="Arial" panose="020B0604020202020204" pitchFamily="34" charset="0"/>
                <a:cs typeface="Arial" panose="020B0604020202020204" pitchFamily="34" charset="0"/>
              </a:rPr>
              <a:t>Legacy BIOS Equivalent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4811" y="4572000"/>
            <a:ext cx="8229600" cy="1978223"/>
          </a:xfrm>
        </p:spPr>
        <p:txBody>
          <a:bodyPr>
            <a:normAutofit/>
          </a:bodyPr>
          <a:lstStyle/>
          <a:p>
            <a:r>
              <a:rPr lang="en-US" sz="2200" dirty="0" smtClean="0">
                <a:latin typeface="Arial" panose="020B0604020202020204" pitchFamily="34" charset="0"/>
                <a:cs typeface="Arial" panose="020B0604020202020204" pitchFamily="34" charset="0"/>
              </a:rPr>
              <a:t>However, everything we have covered up to this point is mostly performed within these first 2 phases</a:t>
            </a:r>
          </a:p>
          <a:p>
            <a:r>
              <a:rPr lang="en-US" sz="2200" dirty="0" smtClean="0">
                <a:latin typeface="Arial" panose="020B0604020202020204" pitchFamily="34" charset="0"/>
                <a:cs typeface="Arial" panose="020B0604020202020204" pitchFamily="34" charset="0"/>
              </a:rPr>
              <a:t>Chipset configuration, etc.</a:t>
            </a:r>
          </a:p>
          <a:p>
            <a:pPr lvl="1"/>
            <a:r>
              <a:rPr lang="en-US" sz="1800" dirty="0" smtClean="0">
                <a:latin typeface="Arial" panose="020B0604020202020204" pitchFamily="34" charset="0"/>
                <a:cs typeface="Arial" panose="020B0604020202020204" pitchFamily="34" charset="0"/>
              </a:rPr>
              <a:t>Some SMM stuff happens in the 2</a:t>
            </a:r>
            <a:r>
              <a:rPr lang="en-US" sz="1800" baseline="30000" dirty="0" smtClean="0">
                <a:latin typeface="Arial" panose="020B0604020202020204" pitchFamily="34" charset="0"/>
                <a:cs typeface="Arial" panose="020B0604020202020204" pitchFamily="34" charset="0"/>
              </a:rPr>
              <a:t>nd</a:t>
            </a:r>
            <a:r>
              <a:rPr lang="en-US" sz="1800" dirty="0" smtClean="0">
                <a:latin typeface="Arial" panose="020B0604020202020204" pitchFamily="34" charset="0"/>
                <a:cs typeface="Arial" panose="020B0604020202020204" pitchFamily="34" charset="0"/>
              </a:rPr>
              <a:t> phase (PEI), some in the 3</a:t>
            </a:r>
            <a:r>
              <a:rPr lang="en-US" sz="1800" baseline="30000" dirty="0" smtClean="0">
                <a:latin typeface="Arial" panose="020B0604020202020204" pitchFamily="34" charset="0"/>
                <a:cs typeface="Arial" panose="020B0604020202020204" pitchFamily="34" charset="0"/>
              </a:rPr>
              <a:t>rd </a:t>
            </a:r>
            <a:r>
              <a:rPr lang="en-US" sz="1800" dirty="0" smtClean="0">
                <a:latin typeface="Arial" panose="020B0604020202020204" pitchFamily="34" charset="0"/>
                <a:cs typeface="Arial" panose="020B0604020202020204" pitchFamily="34" charset="0"/>
              </a:rPr>
              <a:t>(DXE)</a:t>
            </a:r>
          </a:p>
          <a:p>
            <a:r>
              <a:rPr lang="en-US" sz="2200" dirty="0" smtClean="0">
                <a:latin typeface="Arial" panose="020B0604020202020204" pitchFamily="34" charset="0"/>
                <a:cs typeface="Arial" panose="020B0604020202020204" pitchFamily="34" charset="0"/>
              </a:rPr>
              <a:t>For this reason, we’ll only briefly cover these first 2 phases</a:t>
            </a:r>
          </a:p>
        </p:txBody>
      </p:sp>
      <p:sp>
        <p:nvSpPr>
          <p:cNvPr id="4" name="Rectangle 3"/>
          <p:cNvSpPr/>
          <p:nvPr/>
        </p:nvSpPr>
        <p:spPr>
          <a:xfrm>
            <a:off x="3048000" y="990600"/>
            <a:ext cx="4475704" cy="345015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6550223"/>
            <a:ext cx="3479671" cy="307777"/>
          </a:xfrm>
          <a:prstGeom prst="rect">
            <a:avLst/>
          </a:prstGeom>
          <a:noFill/>
        </p:spPr>
        <p:txBody>
          <a:bodyPr wrap="none" rtlCol="0">
            <a:spAutoFit/>
          </a:bodyPr>
          <a:lstStyle/>
          <a:p>
            <a:r>
              <a:rPr lang="en-US" sz="1400" dirty="0" smtClean="0"/>
              <a:t>Platform Initialization Spec Vol. 1, Version 1.3</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160577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8145</TotalTime>
  <Words>5292</Words>
  <Application>Microsoft Macintosh PowerPoint</Application>
  <PresentationFormat>On-screen Show (4:3)</PresentationFormat>
  <Paragraphs>570</Paragraphs>
  <Slides>55</Slides>
  <Notes>30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Advanced x86: BIOS and System Management Mode Internals Unified Extensible Firmware Interface (UEFI)</vt:lpstr>
      <vt:lpstr>All materials are licensed under a Creative Commons “Share Alike” license.</vt:lpstr>
      <vt:lpstr>Introduction</vt:lpstr>
      <vt:lpstr>BIOS is dead, long live UEFI!</vt:lpstr>
      <vt:lpstr>BIOS/UEFI Commonalities</vt:lpstr>
      <vt:lpstr>PowerPoint Presentation</vt:lpstr>
      <vt:lpstr>Something you may want to read</vt:lpstr>
      <vt:lpstr>UEFI Differences: Boot Phases</vt:lpstr>
      <vt:lpstr>Legacy BIOS Equivalent</vt:lpstr>
      <vt:lpstr>SEC (Security) Phase</vt:lpstr>
      <vt:lpstr>SEC (Security) Phase:  Architecture vs. Implementation</vt:lpstr>
      <vt:lpstr>SEC Responsibilities 1 of 2</vt:lpstr>
      <vt:lpstr>SEC Responsibilities 2 of 2</vt:lpstr>
      <vt:lpstr>SEC Phase</vt:lpstr>
      <vt:lpstr>SEC Phase</vt:lpstr>
      <vt:lpstr>SEC Phase</vt:lpstr>
      <vt:lpstr>SEC Phase</vt:lpstr>
      <vt:lpstr>SEC Phase</vt:lpstr>
      <vt:lpstr>SEC Phase</vt:lpstr>
      <vt:lpstr>SEC Phase</vt:lpstr>
      <vt:lpstr>SEC Hand-off to PEI Entry Point</vt:lpstr>
      <vt:lpstr>PEI (Pre-EFI Initialization) Phase</vt:lpstr>
      <vt:lpstr>Components of PEI</vt:lpstr>
      <vt:lpstr>Components of PEI</vt:lpstr>
      <vt:lpstr>Components of PEI</vt:lpstr>
      <vt:lpstr>As the tables turn… PEI Services Table</vt:lpstr>
      <vt:lpstr>PEI Phase</vt:lpstr>
      <vt:lpstr>PEI Dispatcher</vt:lpstr>
      <vt:lpstr>Exit conditions for handoff to DXE</vt:lpstr>
      <vt:lpstr>Driver Execution Environment (DXE)</vt:lpstr>
      <vt:lpstr>PEI is to DXE as…</vt:lpstr>
      <vt:lpstr>DXE Phase</vt:lpstr>
      <vt:lpstr>As the tables turn… DXE Services Table</vt:lpstr>
      <vt:lpstr>As the tables turn… Boot Services Table 1</vt:lpstr>
      <vt:lpstr>As the tables turn… Boot Services Table 2</vt:lpstr>
      <vt:lpstr>As the tables turn… Boot Services Table 3</vt:lpstr>
      <vt:lpstr>As the tables turn… Runtime Services Table</vt:lpstr>
      <vt:lpstr>Relative magnitude of PEIMs vs. DXE drivers</vt:lpstr>
      <vt:lpstr>UEFI Non-Volatile Variables</vt:lpstr>
      <vt:lpstr>EFI Variable Attributes</vt:lpstr>
      <vt:lpstr>EFI Variable Attributes</vt:lpstr>
      <vt:lpstr>EFI Variable Attributes Combinations</vt:lpstr>
      <vt:lpstr>Looking at NVARs w/ ChipSec</vt:lpstr>
      <vt:lpstr>Looking at NVARs w/ ChipSec</vt:lpstr>
      <vt:lpstr>"Authenticate how?" Keys and Key Stores</vt:lpstr>
      <vt:lpstr>UEFI Variables (Keys and Key Stores) 2</vt:lpstr>
      <vt:lpstr>DXE &amp; SMM, BFF 4EVA!</vt:lpstr>
      <vt:lpstr>Boot Device Selection (BDS)</vt:lpstr>
      <vt:lpstr>I give unto thee: an interface!</vt:lpstr>
      <vt:lpstr>Transient System Load (TSL)</vt:lpstr>
      <vt:lpstr>PowerPoint Presentation</vt:lpstr>
      <vt:lpstr>PowerPoint Presentation</vt:lpstr>
      <vt:lpstr>Run Time (RT)</vt:lpstr>
      <vt:lpstr>After Life (AL)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BIOS and System Management Mode Security</dc:title>
  <dc:creator>johnb</dc:creator>
  <cp:lastModifiedBy>a</cp:lastModifiedBy>
  <cp:revision>197</cp:revision>
  <dcterms:created xsi:type="dcterms:W3CDTF">2006-08-16T00:00:00Z</dcterms:created>
  <dcterms:modified xsi:type="dcterms:W3CDTF">2015-10-15T01:15:06Z</dcterms:modified>
</cp:coreProperties>
</file>