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38"/>
  </p:notesMasterIdLst>
  <p:sldIdLst>
    <p:sldId id="292" r:id="rId3"/>
    <p:sldId id="295" r:id="rId4"/>
    <p:sldId id="257" r:id="rId5"/>
    <p:sldId id="258" r:id="rId6"/>
    <p:sldId id="259" r:id="rId7"/>
    <p:sldId id="260" r:id="rId8"/>
    <p:sldId id="261" r:id="rId9"/>
    <p:sldId id="262"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07" d="100"/>
          <a:sy n="107" d="100"/>
        </p:scale>
        <p:origin x="-15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93342-8B95-4E47-AC40-9CCCBD775139}" type="datetimeFigureOut">
              <a:rPr lang="en-US" smtClean="0"/>
              <a:t>10/14/15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FBCC26-D051-5140-851F-8743980CAEB0}" type="slidenum">
              <a:rPr lang="en-US" smtClean="0"/>
              <a:t>‹#›</a:t>
            </a:fld>
            <a:endParaRPr lang="en-US"/>
          </a:p>
        </p:txBody>
      </p:sp>
    </p:spTree>
    <p:extLst>
      <p:ext uri="{BB962C8B-B14F-4D97-AF65-F5344CB8AC3E}">
        <p14:creationId xmlns:p14="http://schemas.microsoft.com/office/powerpoint/2010/main" val="35308900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D7082-E91C-4A70-ABE3-58686BBA458D}"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191584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solidFill>
                  <a:prstClr val="black"/>
                </a:solidFill>
                <a:latin typeface="+mn-lt"/>
              </a:rPr>
              <a:t>Attribution condition: You must indicate that derivative work</a:t>
            </a:r>
          </a:p>
          <a:p>
            <a:r>
              <a:rPr lang="en-US" sz="1200" dirty="0" smtClean="0">
                <a:solidFill>
                  <a:prstClr val="black"/>
                </a:solidFill>
                <a:latin typeface="+mn-lt"/>
              </a:rPr>
              <a:t>"Is derived from John Butterworth &amp; </a:t>
            </a:r>
            <a:r>
              <a:rPr lang="en-US" sz="1200" dirty="0" err="1" smtClean="0">
                <a:solidFill>
                  <a:prstClr val="black"/>
                </a:solidFill>
                <a:latin typeface="+mn-lt"/>
              </a:rPr>
              <a:t>Xeno</a:t>
            </a:r>
            <a:r>
              <a:rPr lang="en-US" sz="1200" dirty="0" smtClean="0">
                <a:solidFill>
                  <a:prstClr val="black"/>
                </a:solidFill>
                <a:latin typeface="+mn-lt"/>
              </a:rPr>
              <a:t> </a:t>
            </a:r>
            <a:r>
              <a:rPr lang="en-US" sz="1200" dirty="0" err="1" smtClean="0">
                <a:solidFill>
                  <a:prstClr val="black"/>
                </a:solidFill>
                <a:latin typeface="+mn-lt"/>
              </a:rPr>
              <a:t>Kovah’s</a:t>
            </a:r>
            <a:r>
              <a:rPr lang="en-US" sz="1200" dirty="0" smtClean="0">
                <a:solidFill>
                  <a:prstClr val="black"/>
                </a:solidFill>
                <a:latin typeface="+mn-lt"/>
              </a:rPr>
              <a:t> ’Advanced Intel x86: </a:t>
            </a:r>
            <a:r>
              <a:rPr lang="en-US" sz="1200" dirty="0" smtClean="0"/>
              <a:t>BIOS and SMM</a:t>
            </a:r>
            <a:r>
              <a:rPr lang="en-US" sz="1200" dirty="0" smtClean="0">
                <a:solidFill>
                  <a:prstClr val="black"/>
                </a:solidFill>
                <a:latin typeface="+mn-lt"/>
              </a:rPr>
              <a:t>’ class posted at http://</a:t>
            </a:r>
            <a:r>
              <a:rPr lang="en-US" sz="1200" dirty="0" err="1" smtClean="0">
                <a:solidFill>
                  <a:prstClr val="black"/>
                </a:solidFill>
                <a:latin typeface="+mn-lt"/>
              </a:rPr>
              <a:t>opensecuritytraining.info</a:t>
            </a:r>
            <a:r>
              <a:rPr lang="en-US" sz="1200" dirty="0" smtClean="0">
                <a:solidFill>
                  <a:prstClr val="black"/>
                </a:solidFill>
                <a:latin typeface="+mn-lt"/>
              </a:rPr>
              <a:t>/</a:t>
            </a:r>
            <a:r>
              <a:rPr lang="en-US" sz="1200" dirty="0" err="1" smtClean="0">
                <a:solidFill>
                  <a:prstClr val="black"/>
                </a:solidFill>
                <a:latin typeface="+mn-lt"/>
              </a:rPr>
              <a:t>IntroBIOS.html</a:t>
            </a:r>
            <a:r>
              <a:rPr lang="en-US" sz="1200" smtClean="0">
                <a:solidFill>
                  <a:prstClr val="black"/>
                </a:solidFill>
                <a:latin typeface="+mn-lt"/>
              </a:rPr>
              <a:t>”</a:t>
            </a:r>
            <a:endParaRPr lang="en-US" sz="1200" dirty="0">
              <a:solidFill>
                <a:prstClr val="black"/>
              </a:solidFill>
              <a:latin typeface="+mn-lt"/>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fld id="{82E91C7F-A5F6-9A4D-B053-7F1F29C94874}" type="slidenum">
              <a:rPr lang="en-US" sz="1200">
                <a:solidFill>
                  <a:prstClr val="black"/>
                </a:solidFill>
              </a:rPr>
              <a:pPr/>
              <a:t>2</a:t>
            </a:fld>
            <a:endParaRPr lang="en-US" sz="120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PK may be </a:t>
            </a:r>
            <a:r>
              <a:rPr lang="en-US" sz="1200" b="0" i="0" kern="1200" dirty="0" smtClean="0">
                <a:solidFill>
                  <a:schemeClr val="tx1"/>
                </a:solidFill>
                <a:effectLst/>
                <a:latin typeface="+mn-lt"/>
                <a:ea typeface="+mn-ea"/>
                <a:cs typeface="+mn-cs"/>
              </a:rPr>
              <a:t>updated by an authentication descriptor signed with the platform key</a:t>
            </a:r>
            <a:endParaRPr lang="en-US" dirty="0"/>
          </a:p>
        </p:txBody>
      </p:sp>
      <p:sp>
        <p:nvSpPr>
          <p:cNvPr id="4" name="Slide Number Placeholder 3"/>
          <p:cNvSpPr>
            <a:spLocks noGrp="1"/>
          </p:cNvSpPr>
          <p:nvPr>
            <p:ph type="sldNum" sz="quarter" idx="10"/>
          </p:nvPr>
        </p:nvSpPr>
        <p:spPr/>
        <p:txBody>
          <a:bodyPr/>
          <a:lstStyle/>
          <a:p>
            <a:fld id="{E093EACD-B269-498B-91EF-507CD6163ECB}"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3162619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PK may be </a:t>
            </a:r>
            <a:r>
              <a:rPr lang="en-US" sz="1200" b="0" i="0" kern="1200" dirty="0" smtClean="0">
                <a:solidFill>
                  <a:schemeClr val="tx1"/>
                </a:solidFill>
                <a:effectLst/>
                <a:latin typeface="+mn-lt"/>
                <a:ea typeface="+mn-ea"/>
                <a:cs typeface="+mn-cs"/>
              </a:rPr>
              <a:t>updated by an authentication descriptor signed with the platform key</a:t>
            </a:r>
            <a:endParaRPr lang="en-US" dirty="0"/>
          </a:p>
        </p:txBody>
      </p:sp>
      <p:sp>
        <p:nvSpPr>
          <p:cNvPr id="4" name="Slide Number Placeholder 3"/>
          <p:cNvSpPr>
            <a:spLocks noGrp="1"/>
          </p:cNvSpPr>
          <p:nvPr>
            <p:ph type="sldNum" sz="quarter" idx="10"/>
          </p:nvPr>
        </p:nvSpPr>
        <p:spPr/>
        <p:txBody>
          <a:bodyPr/>
          <a:lstStyle/>
          <a:p>
            <a:fld id="{E093EACD-B269-498B-91EF-507CD6163ECB}"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3162619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AAE8FF-A2EC-F249-88A8-0164A10613DC}"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51243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AA4C7-FC7A-B946-A101-62F9F3E2434E}"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702153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792E82-037A-2443-9A6E-7FBCC177CD28}"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261975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6DBC6C-D62F-9948-B8A2-935E8788ADA4}"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76913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08983-EAEA-9640-B741-596E6424298D}"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42266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C377C-E047-E34E-BB7D-54CC1C666ECC}"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200549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1DEAA9-FCFE-B741-8C7A-BE403A97EE31}"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51945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96F34A-51CA-984D-A888-12E753504B1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386977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DCAF7C-AA0D-1340-9106-64C779F1159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667421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F6C42-5370-8C4A-9BB9-26D2211ABE99}"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50096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41A68-DB9E-7C41-ACEE-EBA478D8FE9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5434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20EFE6-78CF-9445-A9CE-9C3E7EC9853D}"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789212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EF787-D978-9C48-B2E2-50EEA5BC8A7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4860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DD691-7D95-5E4D-837F-B75AC6D914A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08456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555A0D-B451-C047-A4FA-35DD491D098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1474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646F8A-2DF2-414F-8D77-581E711E71EA}"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71589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C2EA5C-1B04-6E4D-BDE9-72F90AAECEFA}"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4778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C070C1-6D03-694C-80EA-0681C517321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51691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FDEED5-7D4D-3F4F-81F4-4C1E5A2C05B0}"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24792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A62F1-294B-C346-8A90-BBD425DC2173}"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648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815889-F1E2-AC49-8DBB-F319E877510F}"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83622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3BF843-94E4-8948-93DB-A62468F778B9}"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348179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20BCC89-7FB5-C94A-A50B-048CBD517A35}" type="datetime1">
              <a:rPr lang="en-US" smtClean="0">
                <a:solidFill>
                  <a:prstClr val="black">
                    <a:tint val="75000"/>
                  </a:prstClr>
                </a:solidFill>
                <a:latin typeface="Calibri"/>
              </a:rPr>
              <a:pPr defTabSz="914400"/>
              <a:t>10/14/15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7086600" y="6569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6F15528-21DE-4FAA-801E-634DDDAF4B2B}" type="slidenum">
              <a:rPr lang="en-US" smtClean="0">
                <a:solidFill>
                  <a:prstClr val="black">
                    <a:tint val="75000"/>
                  </a:prstClr>
                </a:solidFill>
                <a:latin typeface="Calibri"/>
              </a:rPr>
              <a:pPr defTabSz="914400"/>
              <a:t>‹#›</a:t>
            </a:fld>
            <a:endParaRPr lang="en-US">
              <a:solidFill>
                <a:prstClr val="black">
                  <a:tint val="75000"/>
                </a:prstClr>
              </a:solidFill>
              <a:latin typeface="Calibri"/>
            </a:endParaRPr>
          </a:p>
        </p:txBody>
      </p:sp>
    </p:spTree>
    <p:extLst>
      <p:ext uri="{BB962C8B-B14F-4D97-AF65-F5344CB8AC3E}">
        <p14:creationId xmlns:p14="http://schemas.microsoft.com/office/powerpoint/2010/main" val="34690928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716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CF923EEC-FF47-FF45-8D80-A565D4A1073C}" type="datetime1">
              <a:rPr lang="en-US" smtClean="0">
                <a:solidFill>
                  <a:prstClr val="black">
                    <a:tint val="75000"/>
                  </a:prstClr>
                </a:solidFill>
                <a:latin typeface="Calibri"/>
              </a:rPr>
              <a:pPr defTabSz="914400"/>
              <a:t>10/14/15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7086600" y="6569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6F15528-21DE-4FAA-801E-634DDDAF4B2B}" type="slidenum">
              <a:rPr lang="en-US" smtClean="0">
                <a:solidFill>
                  <a:prstClr val="black">
                    <a:tint val="75000"/>
                  </a:prstClr>
                </a:solidFill>
                <a:latin typeface="Calibri"/>
              </a:rPr>
              <a:pPr defTabSz="914400"/>
              <a:t>‹#›</a:t>
            </a:fld>
            <a:endParaRPr lang="en-US">
              <a:solidFill>
                <a:prstClr val="black">
                  <a:tint val="75000"/>
                </a:prstClr>
              </a:solidFill>
              <a:latin typeface="Calibri"/>
            </a:endParaRPr>
          </a:p>
        </p:txBody>
      </p:sp>
    </p:spTree>
    <p:extLst>
      <p:ext uri="{BB962C8B-B14F-4D97-AF65-F5344CB8AC3E}">
        <p14:creationId xmlns:p14="http://schemas.microsoft.com/office/powerpoint/2010/main" val="12937599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7zero.info/stuff/Windows8SecureBoot_Bulygin-Furtak-Bazhniuk_BHUSA2013.pdf" TargetMode="Externa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vn.code.sf.net/p/edk2/code/trunk/edk2" TargetMode="Externa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hyperlink" Target="http://msdn.microsoft.com/en-us/library/windows/desktop/ms724934(v=vs.85).aspx"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kb.cert.org/vuls/id/758382"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kb.cert.org/vuls/id/75838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7zero.info/stuff/Windows8SecureBoot_Bulygin-Furtak-Bazhniuk_BHUSA2013.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hyperlink" Target="http://c7zero.info/stuff/Windows8SecureBoot_Bulygin-Furtak-Bazhniuk_BHUSA2013.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c7zero.info/stuff/Windows8SecureBoot_Bulygin-Furtak-Bazhniuk_BHUSA2013.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7zero.info/stuff/Windows8SecureBoot_Bulygin-Furtak-Bazhniuk_BHUSA2013.pdf" TargetMode="Externa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25"/>
            <a:ext cx="9144000" cy="1470025"/>
          </a:xfrm>
        </p:spPr>
        <p:txBody>
          <a:bodyPr>
            <a:normAutofit fontScale="90000"/>
          </a:bodyPr>
          <a:lstStyle/>
          <a:p>
            <a:r>
              <a:rPr lang="en-US" dirty="0"/>
              <a:t>Advanced x86:</a:t>
            </a:r>
            <a:br>
              <a:rPr lang="en-US" dirty="0"/>
            </a:br>
            <a:r>
              <a:rPr lang="en-US" sz="4000" dirty="0"/>
              <a:t>BIOS and System Management Mode </a:t>
            </a:r>
            <a:r>
              <a:rPr lang="en-US" sz="4000" dirty="0" smtClean="0"/>
              <a:t>Internals</a:t>
            </a:r>
            <a:br>
              <a:rPr lang="en-US" sz="4000" dirty="0" smtClean="0"/>
            </a:br>
            <a:r>
              <a:rPr lang="en-US" sz="4000" i="1" dirty="0" smtClean="0"/>
              <a:t>UEFI </a:t>
            </a:r>
            <a:r>
              <a:rPr lang="en-US" sz="4000" i="1" dirty="0" err="1" smtClean="0"/>
              <a:t>SecureBoot</a:t>
            </a:r>
            <a:endParaRPr lang="en-US" sz="4000" i="1" dirty="0"/>
          </a:p>
        </p:txBody>
      </p:sp>
      <p:sp>
        <p:nvSpPr>
          <p:cNvPr id="3" name="Subtitle 2"/>
          <p:cNvSpPr>
            <a:spLocks noGrp="1"/>
          </p:cNvSpPr>
          <p:nvPr>
            <p:ph type="subTitle" idx="1"/>
          </p:nvPr>
        </p:nvSpPr>
        <p:spPr>
          <a:xfrm>
            <a:off x="1371600" y="1779140"/>
            <a:ext cx="6400800" cy="1275533"/>
          </a:xfrm>
        </p:spPr>
        <p:txBody>
          <a:bodyPr>
            <a:normAutofit/>
          </a:bodyPr>
          <a:lstStyle/>
          <a:p>
            <a:r>
              <a:rPr lang="en-US" dirty="0" err="1"/>
              <a:t>Xeno</a:t>
            </a:r>
            <a:r>
              <a:rPr lang="en-US" dirty="0"/>
              <a:t> </a:t>
            </a:r>
            <a:r>
              <a:rPr lang="en-US" dirty="0" err="1" smtClean="0"/>
              <a:t>Kovah</a:t>
            </a:r>
            <a:r>
              <a:rPr lang="en-US" dirty="0" smtClean="0"/>
              <a:t> &amp;&amp; Corey </a:t>
            </a:r>
            <a:r>
              <a:rPr lang="en-US" dirty="0" err="1" smtClean="0"/>
              <a:t>Kallenberg</a:t>
            </a:r>
            <a:endParaRPr lang="en-US" dirty="0"/>
          </a:p>
          <a:p>
            <a:r>
              <a:rPr lang="en-US" dirty="0" smtClean="0"/>
              <a:t>LegbaCore, LLC</a:t>
            </a:r>
          </a:p>
        </p:txBody>
      </p:sp>
      <p:pic>
        <p:nvPicPr>
          <p:cNvPr id="12" name="Picture 11"/>
          <p:cNvPicPr>
            <a:picLocks noChangeAspect="1"/>
          </p:cNvPicPr>
          <p:nvPr/>
        </p:nvPicPr>
        <p:blipFill rotWithShape="1">
          <a:blip r:embed="rId3"/>
          <a:srcRect l="28609" t="3591" r="27540" b="6899"/>
          <a:stretch/>
        </p:blipFill>
        <p:spPr>
          <a:xfrm>
            <a:off x="3009900" y="3188296"/>
            <a:ext cx="3124200" cy="2438400"/>
          </a:xfrm>
          <a:prstGeom prst="rect">
            <a:avLst/>
          </a:prstGeom>
        </p:spPr>
      </p:pic>
    </p:spTree>
    <p:extLst>
      <p:ext uri="{BB962C8B-B14F-4D97-AF65-F5344CB8AC3E}">
        <p14:creationId xmlns:p14="http://schemas.microsoft.com/office/powerpoint/2010/main" val="14874455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(Easy) Secure Boot Bypass</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3200400"/>
            <a:ext cx="8839200" cy="3505200"/>
          </a:xfrm>
        </p:spPr>
        <p:txBody>
          <a:bodyPr>
            <a:normAutofit fontScale="92500" lnSpcReduction="10000"/>
          </a:bodyPr>
          <a:lstStyle/>
          <a:p>
            <a:r>
              <a:rPr lang="en-US" sz="2200" dirty="0" smtClean="0">
                <a:latin typeface="Arial" panose="020B0604020202020204" pitchFamily="34" charset="0"/>
                <a:cs typeface="Arial" panose="020B0604020202020204" pitchFamily="34" charset="0"/>
              </a:rPr>
              <a:t>If signed firmware updates are not implemented properly, or if the SPI flash is not locked down properly, then Secure Boot can be trivially bypassed:</a:t>
            </a:r>
          </a:p>
          <a:p>
            <a:r>
              <a:rPr lang="en-US" sz="2200" dirty="0">
                <a:latin typeface="Arial" panose="020B0604020202020204" pitchFamily="34" charset="0"/>
                <a:cs typeface="Arial" panose="020B0604020202020204" pitchFamily="34" charset="0"/>
                <a:hlinkClick r:id="rId2"/>
              </a:rPr>
              <a:t>http://c7zero.info/stuff/Windows8SecureBoot_Bulygin-Furtak-Bazhniuk_BHUSA2013.pdf</a:t>
            </a:r>
            <a:endParaRPr lang="en-US" sz="2200" dirty="0"/>
          </a:p>
          <a:p>
            <a:r>
              <a:rPr lang="en-US" sz="2200" dirty="0" smtClean="0">
                <a:latin typeface="Arial" panose="020B0604020202020204" pitchFamily="34" charset="0"/>
                <a:cs typeface="Arial" panose="020B0604020202020204" pitchFamily="34" charset="0"/>
              </a:rPr>
              <a:t>Some takeaways from this presentation:</a:t>
            </a:r>
          </a:p>
          <a:p>
            <a:pPr lvl="1"/>
            <a:r>
              <a:rPr lang="en-US" sz="2000" dirty="0" smtClean="0">
                <a:latin typeface="Arial" panose="020B0604020202020204" pitchFamily="34" charset="0"/>
                <a:cs typeface="Arial" panose="020B0604020202020204" pitchFamily="34" charset="0"/>
              </a:rPr>
              <a:t>Unprotected flash means UEFI variables can be overwritten</a:t>
            </a:r>
          </a:p>
          <a:p>
            <a:pPr lvl="1"/>
            <a:r>
              <a:rPr lang="en-US" sz="2000" dirty="0" smtClean="0">
                <a:latin typeface="Arial" panose="020B0604020202020204" pitchFamily="34" charset="0"/>
                <a:cs typeface="Arial" panose="020B0604020202020204" pitchFamily="34" charset="0"/>
              </a:rPr>
              <a:t>Add a hash to the DB for a malicious boot loader, then attack the boot loader to load a modified kernel</a:t>
            </a:r>
          </a:p>
          <a:p>
            <a:pPr lvl="1"/>
            <a:r>
              <a:rPr lang="en-US" sz="2000" dirty="0" smtClean="0">
                <a:latin typeface="Arial" panose="020B0604020202020204" pitchFamily="34" charset="0"/>
                <a:cs typeface="Arial" panose="020B0604020202020204" pitchFamily="34" charset="0"/>
              </a:rPr>
              <a:t>Secure Boot can be disabled by corrupting the PK</a:t>
            </a:r>
          </a:p>
          <a:p>
            <a:pPr lvl="1"/>
            <a:r>
              <a:rPr lang="en-US" sz="2000" dirty="0" smtClean="0">
                <a:latin typeface="Arial" panose="020B0604020202020204" pitchFamily="34" charset="0"/>
                <a:cs typeface="Arial" panose="020B0604020202020204" pitchFamily="34" charset="0"/>
              </a:rPr>
              <a:t>And more! Check it out.</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2" t="21554" r="938"/>
          <a:stretch/>
        </p:blipFill>
        <p:spPr bwMode="auto">
          <a:xfrm>
            <a:off x="2122714" y="838200"/>
            <a:ext cx="4898572" cy="2218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10</a:t>
            </a:fld>
            <a:endParaRPr lang="en-US">
              <a:solidFill>
                <a:prstClr val="black">
                  <a:tint val="75000"/>
                </a:prstClr>
              </a:solidFill>
              <a:latin typeface="Calibri"/>
            </a:endParaRPr>
          </a:p>
        </p:txBody>
      </p:sp>
    </p:spTree>
    <p:extLst>
      <p:ext uri="{BB962C8B-B14F-4D97-AF65-F5344CB8AC3E}">
        <p14:creationId xmlns:p14="http://schemas.microsoft.com/office/powerpoint/2010/main" val="13115754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Secure Boot Bypass</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3352800"/>
            <a:ext cx="8839200" cy="3505200"/>
          </a:xfrm>
        </p:spPr>
        <p:txBody>
          <a:bodyPr>
            <a:normAutofit/>
          </a:bodyPr>
          <a:lstStyle/>
          <a:p>
            <a:r>
              <a:rPr lang="en-US" sz="2400" dirty="0">
                <a:latin typeface="Arial" panose="020B0604020202020204" pitchFamily="34" charset="0"/>
                <a:cs typeface="Arial" panose="020B0604020202020204" pitchFamily="34" charset="0"/>
              </a:rPr>
              <a:t>From here on we’ll assume that firmware signing has been enabled properly and the flash is locked down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With that said, the firmware is still vulnerable</a:t>
            </a:r>
          </a:p>
          <a:p>
            <a:r>
              <a:rPr lang="en-US" sz="2400" dirty="0" smtClean="0">
                <a:latin typeface="Arial" panose="020B0604020202020204" pitchFamily="34" charset="0"/>
                <a:cs typeface="Arial" panose="020B0604020202020204" pitchFamily="34" charset="0"/>
              </a:rPr>
              <a:t>Now we’ll take a look at some vulnerabilities co-discovered by my colleague Corey Kallenberg and </a:t>
            </a:r>
            <a:r>
              <a:rPr lang="en-US" sz="2400" dirty="0" err="1" smtClean="0">
                <a:latin typeface="Arial" panose="020B0604020202020204" pitchFamily="34" charset="0"/>
                <a:cs typeface="Arial" panose="020B0604020202020204" pitchFamily="34" charset="0"/>
              </a:rPr>
              <a:t>Yuriy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Bulygin</a:t>
            </a:r>
            <a:r>
              <a:rPr lang="en-US" sz="2400" dirty="0" smtClean="0">
                <a:latin typeface="Arial" panose="020B0604020202020204" pitchFamily="34" charset="0"/>
                <a:cs typeface="Arial" panose="020B0604020202020204" pitchFamily="34" charset="0"/>
              </a:rPr>
              <a:t> (Intel)</a:t>
            </a:r>
          </a:p>
          <a:p>
            <a:pPr lvl="1"/>
            <a:r>
              <a:rPr lang="en-US" sz="2000" dirty="0" smtClean="0">
                <a:latin typeface="Arial" panose="020B0604020202020204" pitchFamily="34" charset="0"/>
                <a:cs typeface="Arial" panose="020B0604020202020204" pitchFamily="34" charset="0"/>
              </a:rPr>
              <a:t>Presented first jointly with other Intel discoveries at </a:t>
            </a:r>
            <a:r>
              <a:rPr lang="en-US" sz="2000" dirty="0" err="1" smtClean="0">
                <a:latin typeface="Arial" panose="020B0604020202020204" pitchFamily="34" charset="0"/>
                <a:cs typeface="Arial" panose="020B0604020202020204" pitchFamily="34" charset="0"/>
              </a:rPr>
              <a:t>CanSecWest</a:t>
            </a:r>
            <a:r>
              <a:rPr lang="en-US" sz="2000" dirty="0" smtClean="0">
                <a:latin typeface="Arial" panose="020B0604020202020204" pitchFamily="34" charset="0"/>
                <a:cs typeface="Arial" panose="020B0604020202020204" pitchFamily="34" charset="0"/>
              </a:rPr>
              <a:t> 2013 as "All Your Boot are Belong to Us", and then later with the new material of </a:t>
            </a:r>
            <a:r>
              <a:rPr lang="en-US" sz="2000" dirty="0" err="1" smtClean="0">
                <a:latin typeface="Arial" panose="020B0604020202020204" pitchFamily="34" charset="0"/>
                <a:cs typeface="Arial" panose="020B0604020202020204" pitchFamily="34" charset="0"/>
              </a:rPr>
              <a:t>Charizard</a:t>
            </a:r>
            <a:r>
              <a:rPr lang="en-US" sz="2000" dirty="0" smtClean="0">
                <a:latin typeface="Arial" panose="020B0604020202020204" pitchFamily="34" charset="0"/>
                <a:cs typeface="Arial" panose="020B0604020202020204" pitchFamily="34" charset="0"/>
              </a:rPr>
              <a:t> at </a:t>
            </a:r>
            <a:r>
              <a:rPr lang="en-US" sz="2000" dirty="0" err="1" smtClean="0">
                <a:latin typeface="Arial" panose="020B0604020202020204" pitchFamily="34" charset="0"/>
                <a:cs typeface="Arial" panose="020B0604020202020204" pitchFamily="34" charset="0"/>
              </a:rPr>
              <a:t>Syscan</a:t>
            </a:r>
            <a:r>
              <a:rPr lang="en-US" sz="2000" dirty="0" smtClean="0">
                <a:latin typeface="Arial" panose="020B0604020202020204" pitchFamily="34" charset="0"/>
                <a:cs typeface="Arial" panose="020B0604020202020204" pitchFamily="34" charset="0"/>
              </a:rPr>
              <a:t> 2014 (and others) as "Setup for Failure: Defeating UEFI Secure Boot"</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2" t="21554" r="938"/>
          <a:stretch/>
        </p:blipFill>
        <p:spPr bwMode="auto">
          <a:xfrm>
            <a:off x="2122714" y="838200"/>
            <a:ext cx="4898572" cy="2218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11</a:t>
            </a:fld>
            <a:endParaRPr lang="en-US">
              <a:solidFill>
                <a:prstClr val="black">
                  <a:tint val="75000"/>
                </a:prstClr>
              </a:solidFill>
              <a:latin typeface="Calibri"/>
            </a:endParaRPr>
          </a:p>
        </p:txBody>
      </p:sp>
    </p:spTree>
    <p:extLst>
      <p:ext uri="{BB962C8B-B14F-4D97-AF65-F5344CB8AC3E}">
        <p14:creationId xmlns:p14="http://schemas.microsoft.com/office/powerpoint/2010/main" val="3701973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3"/>
            <a:ext cx="8229600" cy="944562"/>
          </a:xfrm>
        </p:spPr>
        <p:txBody>
          <a:bodyPr>
            <a:normAutofit fontScale="90000"/>
          </a:bodyPr>
          <a:lstStyle/>
          <a:p>
            <a:r>
              <a:rPr lang="en-US" sz="3600" dirty="0" smtClean="0">
                <a:latin typeface="Arial" panose="020B0604020202020204" pitchFamily="34" charset="0"/>
                <a:cs typeface="Arial" panose="020B0604020202020204" pitchFamily="34" charset="0"/>
              </a:rPr>
              <a:t>Secure Boot Signature Verification Policy</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0500" y="3429000"/>
            <a:ext cx="8763000" cy="3124200"/>
          </a:xfrm>
        </p:spPr>
        <p:txBody>
          <a:bodyPr>
            <a:normAutofit/>
          </a:bodyPr>
          <a:lstStyle/>
          <a:p>
            <a:r>
              <a:rPr lang="en-US" sz="2800" dirty="0" smtClean="0">
                <a:latin typeface="Arial" panose="020B0604020202020204" pitchFamily="34" charset="0"/>
                <a:cs typeface="Arial" panose="020B0604020202020204" pitchFamily="34" charset="0"/>
              </a:rPr>
              <a:t>Depending on the source location of the file, the signature check may be skipped</a:t>
            </a:r>
          </a:p>
          <a:p>
            <a:r>
              <a:rPr lang="en-US" sz="2800" dirty="0" smtClean="0">
                <a:latin typeface="Arial" panose="020B0604020202020204" pitchFamily="34" charset="0"/>
                <a:cs typeface="Arial" panose="020B0604020202020204" pitchFamily="34" charset="0"/>
              </a:rPr>
              <a:t>When an image is discovered that needs to be authorized, the </a:t>
            </a:r>
            <a:r>
              <a:rPr lang="en-US" sz="2800" dirty="0">
                <a:latin typeface="Arial" panose="020B0604020202020204" pitchFamily="34" charset="0"/>
                <a:cs typeface="Arial" panose="020B0604020202020204" pitchFamily="34" charset="0"/>
              </a:rPr>
              <a:t>function ‘DxeImageVerificationHandler’</a:t>
            </a:r>
            <a:r>
              <a:rPr lang="en-US" sz="2800" dirty="0" smtClean="0">
                <a:latin typeface="Arial" panose="020B0604020202020204" pitchFamily="34" charset="0"/>
                <a:cs typeface="Arial" panose="020B0604020202020204" pitchFamily="34" charset="0"/>
              </a:rPr>
              <a:t> is called*</a:t>
            </a:r>
          </a:p>
          <a:p>
            <a:r>
              <a:rPr lang="en-US" sz="2800" dirty="0" smtClean="0">
                <a:latin typeface="Arial" panose="020B0604020202020204" pitchFamily="34" charset="0"/>
                <a:cs typeface="Arial" panose="020B0604020202020204" pitchFamily="34" charset="0"/>
              </a:rPr>
              <a:t>Located in the file DxeImageVerificationLib.c</a:t>
            </a:r>
          </a:p>
          <a:p>
            <a:endParaRPr lang="en-US" sz="2200" dirty="0">
              <a:latin typeface="Arial" panose="020B0604020202020204" pitchFamily="34" charset="0"/>
              <a:cs typeface="Arial" panose="020B0604020202020204" pitchFamily="34" charset="0"/>
            </a:endParaRPr>
          </a:p>
        </p:txBody>
      </p:sp>
      <p:sp>
        <p:nvSpPr>
          <p:cNvPr id="4" name="TextBox 3"/>
          <p:cNvSpPr txBox="1"/>
          <p:nvPr/>
        </p:nvSpPr>
        <p:spPr>
          <a:xfrm>
            <a:off x="0" y="6553200"/>
            <a:ext cx="9144000" cy="307777"/>
          </a:xfrm>
          <a:prstGeom prst="rect">
            <a:avLst/>
          </a:prstGeom>
          <a:noFill/>
        </p:spPr>
        <p:txBody>
          <a:bodyPr wrap="square" rtlCol="0">
            <a:spAutoFit/>
          </a:bodyPr>
          <a:lstStyle/>
          <a:p>
            <a:pPr defTabSz="914400"/>
            <a:r>
              <a:rPr lang="en-US" sz="1400" dirty="0" smtClean="0">
                <a:solidFill>
                  <a:prstClr val="black"/>
                </a:solidFill>
                <a:latin typeface="Calibri"/>
              </a:rPr>
              <a:t>*Code from EDK2 open source reference implementation available at: </a:t>
            </a:r>
            <a:r>
              <a:rPr lang="en-US" sz="1400" dirty="0" smtClean="0">
                <a:solidFill>
                  <a:prstClr val="black"/>
                </a:solidFill>
                <a:latin typeface="Calibri"/>
                <a:hlinkClick r:id="rId2"/>
              </a:rPr>
              <a:t>https://svn.code.sf.net/p/edk2/code/trunk/edk2</a:t>
            </a:r>
            <a:endParaRPr lang="en-US" sz="1400" dirty="0" smtClean="0">
              <a:solidFill>
                <a:prstClr val="black"/>
              </a:solidFill>
              <a:latin typeface="Calibri"/>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89770"/>
            <a:ext cx="5772894" cy="16820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12</a:t>
            </a:fld>
            <a:endParaRPr lang="en-US">
              <a:solidFill>
                <a:prstClr val="black">
                  <a:tint val="75000"/>
                </a:prstClr>
              </a:solidFill>
              <a:latin typeface="Calibri"/>
            </a:endParaRPr>
          </a:p>
        </p:txBody>
      </p:sp>
    </p:spTree>
    <p:extLst>
      <p:ext uri="{BB962C8B-B14F-4D97-AF65-F5344CB8AC3E}">
        <p14:creationId xmlns:p14="http://schemas.microsoft.com/office/powerpoint/2010/main" val="280402319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890" b="-1"/>
          <a:stretch/>
        </p:blipFill>
        <p:spPr bwMode="auto">
          <a:xfrm>
            <a:off x="1752600" y="838200"/>
            <a:ext cx="4724400" cy="40248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Policy: ALWAYS_EXECUTE</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5029200"/>
            <a:ext cx="8839200" cy="1524000"/>
          </a:xfrm>
        </p:spPr>
        <p:txBody>
          <a:bodyPr>
            <a:normAutofit fontScale="77500" lnSpcReduction="20000"/>
          </a:bodyPr>
          <a:lstStyle/>
          <a:p>
            <a:r>
              <a:rPr lang="en-US" sz="2200" dirty="0" smtClean="0">
                <a:latin typeface="Arial" panose="020B0604020202020204" pitchFamily="34" charset="0"/>
                <a:cs typeface="Arial" panose="020B0604020202020204" pitchFamily="34" charset="0"/>
              </a:rPr>
              <a:t>If an executable is located on a Firmware Volume (SPI Flash) then it is always executed without authorization</a:t>
            </a:r>
          </a:p>
          <a:p>
            <a:r>
              <a:rPr lang="en-US" sz="2200" dirty="0" smtClean="0">
                <a:latin typeface="Arial" panose="020B0604020202020204" pitchFamily="34" charset="0"/>
                <a:cs typeface="Arial" panose="020B0604020202020204" pitchFamily="34" charset="0"/>
              </a:rPr>
              <a:t>Makes sense assuming firmware signing is used and the BIOS flash was authorized prior to the update </a:t>
            </a:r>
          </a:p>
          <a:p>
            <a:r>
              <a:rPr lang="en-US" sz="2200" dirty="0" smtClean="0">
                <a:latin typeface="Arial" panose="020B0604020202020204" pitchFamily="34" charset="0"/>
                <a:cs typeface="Arial" panose="020B0604020202020204" pitchFamily="34" charset="0"/>
              </a:rPr>
              <a:t>GetImageType gets its return value from DXE services that locate the source of the executable, not from a value stored in the executable </a:t>
            </a:r>
          </a:p>
        </p:txBody>
      </p:sp>
      <p:sp>
        <p:nvSpPr>
          <p:cNvPr id="4" name="TextBox 3"/>
          <p:cNvSpPr txBox="1"/>
          <p:nvPr/>
        </p:nvSpPr>
        <p:spPr>
          <a:xfrm>
            <a:off x="0" y="6553200"/>
            <a:ext cx="9144000" cy="307777"/>
          </a:xfrm>
          <a:prstGeom prst="rect">
            <a:avLst/>
          </a:prstGeom>
          <a:noFill/>
        </p:spPr>
        <p:txBody>
          <a:bodyPr wrap="square" rtlCol="0">
            <a:spAutoFit/>
          </a:bodyPr>
          <a:lstStyle/>
          <a:p>
            <a:pPr defTabSz="914400"/>
            <a:r>
              <a:rPr lang="en-US" sz="1400" dirty="0" smtClean="0">
                <a:solidFill>
                  <a:prstClr val="black"/>
                </a:solidFill>
                <a:latin typeface="Calibri"/>
              </a:rPr>
              <a:t>Code from EDK2 open source reference implementation available at: https://svn.code.sf.net/p/edk2/code/trunk/edk2</a:t>
            </a:r>
            <a:endParaRPr lang="en-US" sz="1400" dirty="0">
              <a:solidFill>
                <a:prstClr val="black"/>
              </a:solidFill>
              <a:latin typeface="Calibri"/>
            </a:endParaRPr>
          </a:p>
        </p:txBody>
      </p:sp>
      <p:sp>
        <p:nvSpPr>
          <p:cNvPr id="5" name="Rounded Rectangle 4"/>
          <p:cNvSpPr/>
          <p:nvPr/>
        </p:nvSpPr>
        <p:spPr>
          <a:xfrm>
            <a:off x="1676400" y="1524000"/>
            <a:ext cx="2514600" cy="685800"/>
          </a:xfrm>
          <a:prstGeom prst="round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13</a:t>
            </a:fld>
            <a:endParaRPr lang="en-US">
              <a:solidFill>
                <a:prstClr val="black">
                  <a:tint val="75000"/>
                </a:prstClr>
              </a:solidFill>
              <a:latin typeface="Calibri"/>
            </a:endParaRPr>
          </a:p>
        </p:txBody>
      </p:sp>
    </p:spTree>
    <p:extLst>
      <p:ext uri="{BB962C8B-B14F-4D97-AF65-F5344CB8AC3E}">
        <p14:creationId xmlns:p14="http://schemas.microsoft.com/office/powerpoint/2010/main" val="30057921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890" b="-1"/>
          <a:stretch/>
        </p:blipFill>
        <p:spPr bwMode="auto">
          <a:xfrm>
            <a:off x="2057400" y="914400"/>
            <a:ext cx="4724400" cy="40248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Flexible Signature Checking Policy </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4876800"/>
            <a:ext cx="8839200" cy="1676400"/>
          </a:xfrm>
        </p:spPr>
        <p:txBody>
          <a:bodyPr>
            <a:normAutofit fontScale="85000" lnSpcReduction="20000"/>
          </a:bodyPr>
          <a:lstStyle/>
          <a:p>
            <a:r>
              <a:rPr lang="en-US" sz="2200" dirty="0">
                <a:latin typeface="Arial" panose="020B0604020202020204" pitchFamily="34" charset="0"/>
                <a:cs typeface="Arial" panose="020B0604020202020204" pitchFamily="34" charset="0"/>
              </a:rPr>
              <a:t>These policy values are hard-coded in the EDK2 </a:t>
            </a:r>
            <a:endParaRPr lang="en-US" sz="2200" dirty="0" smtClean="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rPr>
              <a:t>OEMs can </a:t>
            </a:r>
            <a:r>
              <a:rPr lang="en-US" sz="2000" dirty="0">
                <a:latin typeface="Arial" panose="020B0604020202020204" pitchFamily="34" charset="0"/>
                <a:cs typeface="Arial" panose="020B0604020202020204" pitchFamily="34" charset="0"/>
              </a:rPr>
              <a:t>modify them as they see </a:t>
            </a:r>
            <a:r>
              <a:rPr lang="en-US" sz="2000" dirty="0" smtClean="0">
                <a:latin typeface="Arial" panose="020B0604020202020204" pitchFamily="34" charset="0"/>
                <a:cs typeface="Arial" panose="020B0604020202020204" pitchFamily="34" charset="0"/>
              </a:rPr>
              <a:t>fit</a:t>
            </a:r>
          </a:p>
          <a:p>
            <a:r>
              <a:rPr lang="en-US" sz="2200" dirty="0" smtClean="0">
                <a:latin typeface="Arial" panose="020B0604020202020204" pitchFamily="34" charset="0"/>
                <a:cs typeface="Arial" panose="020B0604020202020204" pitchFamily="34" charset="0"/>
              </a:rPr>
              <a:t>OEM’s can specify custom policies, different from the reference specifications</a:t>
            </a:r>
          </a:p>
          <a:p>
            <a:r>
              <a:rPr lang="en-US" sz="2200" dirty="0" smtClean="0">
                <a:latin typeface="Arial" panose="020B0604020202020204" pitchFamily="34" charset="0"/>
                <a:cs typeface="Arial" panose="020B0604020202020204" pitchFamily="34" charset="0"/>
              </a:rPr>
              <a:t>But they're likely not going to check everything from the FV at load time because that would be slow, and they have speed requirements they have to fulfill for their e.g. Windows 8 or Intel </a:t>
            </a:r>
            <a:r>
              <a:rPr lang="en-US" sz="2200" dirty="0" err="1" smtClean="0">
                <a:latin typeface="Arial" panose="020B0604020202020204" pitchFamily="34" charset="0"/>
                <a:cs typeface="Arial" panose="020B0604020202020204" pitchFamily="34" charset="0"/>
              </a:rPr>
              <a:t>Ultrabook</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certifications</a:t>
            </a:r>
            <a:endParaRPr lang="en-US" sz="2200" dirty="0">
              <a:latin typeface="Arial" panose="020B0604020202020204" pitchFamily="34" charset="0"/>
              <a:cs typeface="Arial" panose="020B0604020202020204" pitchFamily="34" charset="0"/>
            </a:endParaRPr>
          </a:p>
        </p:txBody>
      </p:sp>
      <p:sp>
        <p:nvSpPr>
          <p:cNvPr id="4" name="TextBox 3"/>
          <p:cNvSpPr txBox="1"/>
          <p:nvPr/>
        </p:nvSpPr>
        <p:spPr>
          <a:xfrm>
            <a:off x="0" y="6553200"/>
            <a:ext cx="9144000" cy="307777"/>
          </a:xfrm>
          <a:prstGeom prst="rect">
            <a:avLst/>
          </a:prstGeom>
          <a:noFill/>
        </p:spPr>
        <p:txBody>
          <a:bodyPr wrap="square" rtlCol="0">
            <a:spAutoFit/>
          </a:bodyPr>
          <a:lstStyle/>
          <a:p>
            <a:pPr defTabSz="914400"/>
            <a:r>
              <a:rPr lang="en-US" sz="1400" dirty="0" smtClean="0">
                <a:solidFill>
                  <a:prstClr val="black"/>
                </a:solidFill>
                <a:latin typeface="Calibri"/>
              </a:rPr>
              <a:t>Code from EDK2 open source reference implementation available at: https://svn.code.sf.net/p/edk2/code/trunk/edk2</a:t>
            </a:r>
            <a:endParaRPr lang="en-US" sz="1400" dirty="0">
              <a:solidFill>
                <a:prstClr val="black"/>
              </a:solidFill>
              <a:latin typeface="Calibri"/>
            </a:endParaRPr>
          </a:p>
        </p:txBody>
      </p:sp>
      <p:sp>
        <p:nvSpPr>
          <p:cNvPr id="5" name="Rounded Rectangle 4"/>
          <p:cNvSpPr/>
          <p:nvPr/>
        </p:nvSpPr>
        <p:spPr>
          <a:xfrm>
            <a:off x="1981200" y="1600200"/>
            <a:ext cx="2514600" cy="685800"/>
          </a:xfrm>
          <a:prstGeom prst="round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14</a:t>
            </a:fld>
            <a:endParaRPr lang="en-US">
              <a:solidFill>
                <a:prstClr val="black">
                  <a:tint val="75000"/>
                </a:prstClr>
              </a:solidFill>
              <a:latin typeface="Calibri"/>
            </a:endParaRPr>
          </a:p>
        </p:txBody>
      </p:sp>
    </p:spTree>
    <p:extLst>
      <p:ext uri="{BB962C8B-B14F-4D97-AF65-F5344CB8AC3E}">
        <p14:creationId xmlns:p14="http://schemas.microsoft.com/office/powerpoint/2010/main" val="23132355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Flexible Signature Checking Policy</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4800600"/>
            <a:ext cx="8839200" cy="1981200"/>
          </a:xfrm>
        </p:spPr>
        <p:txBody>
          <a:bodyPr>
            <a:normAutofit/>
          </a:bodyPr>
          <a:lstStyle/>
          <a:p>
            <a:r>
              <a:rPr lang="en-US" sz="2200" dirty="0" smtClean="0">
                <a:latin typeface="Arial" panose="020B0604020202020204" pitchFamily="34" charset="0"/>
                <a:cs typeface="Arial" panose="020B0604020202020204" pitchFamily="34" charset="0"/>
              </a:rPr>
              <a:t>Theoretical example: An OEM allows unsigned Option ROMs to run to allow aftermarket PCI cards, like graphics cards, to work seamlessly</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14400"/>
            <a:ext cx="7848600" cy="3774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15</a:t>
            </a:fld>
            <a:endParaRPr lang="en-US">
              <a:solidFill>
                <a:prstClr val="black">
                  <a:tint val="75000"/>
                </a:prstClr>
              </a:solidFill>
              <a:latin typeface="Calibri"/>
            </a:endParaRPr>
          </a:p>
        </p:txBody>
      </p:sp>
    </p:spTree>
    <p:extLst>
      <p:ext uri="{BB962C8B-B14F-4D97-AF65-F5344CB8AC3E}">
        <p14:creationId xmlns:p14="http://schemas.microsoft.com/office/powerpoint/2010/main" val="17013333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Secure Boot Policy</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029200" y="1066800"/>
            <a:ext cx="3962400" cy="5562600"/>
          </a:xfrm>
        </p:spPr>
        <p:txBody>
          <a:bodyPr>
            <a:normAutofit/>
          </a:bodyPr>
          <a:lstStyle/>
          <a:p>
            <a:r>
              <a:rPr lang="en-US" sz="2200" dirty="0" smtClean="0">
                <a:latin typeface="Arial" panose="020B0604020202020204" pitchFamily="34" charset="0"/>
                <a:cs typeface="Arial" panose="020B0604020202020204" pitchFamily="34" charset="0"/>
              </a:rPr>
              <a:t>Each OEM will have their own secure boot policy</a:t>
            </a:r>
          </a:p>
          <a:p>
            <a:r>
              <a:rPr lang="en-US" sz="2200" dirty="0" smtClean="0">
                <a:latin typeface="Arial" panose="020B0604020202020204" pitchFamily="34" charset="0"/>
                <a:cs typeface="Arial" panose="020B0604020202020204" pitchFamily="34" charset="0"/>
              </a:rPr>
              <a:t>On the left is the disassembly </a:t>
            </a:r>
            <a:r>
              <a:rPr lang="en-US" sz="2200" dirty="0">
                <a:latin typeface="Arial" panose="020B0604020202020204" pitchFamily="34" charset="0"/>
                <a:cs typeface="Arial" panose="020B0604020202020204" pitchFamily="34" charset="0"/>
              </a:rPr>
              <a:t>of the secure boot policy initialization on </a:t>
            </a:r>
            <a:r>
              <a:rPr lang="en-US" sz="2200" dirty="0" smtClean="0">
                <a:latin typeface="Arial" panose="020B0604020202020204" pitchFamily="34" charset="0"/>
                <a:cs typeface="Arial" panose="020B0604020202020204" pitchFamily="34" charset="0"/>
              </a:rPr>
              <a:t>a Dell </a:t>
            </a:r>
            <a:r>
              <a:rPr lang="en-US" sz="2200" dirty="0">
                <a:latin typeface="Arial" panose="020B0604020202020204" pitchFamily="34" charset="0"/>
                <a:cs typeface="Arial" panose="020B0604020202020204" pitchFamily="34" charset="0"/>
              </a:rPr>
              <a:t>Latitude E6430 BIOS revision </a:t>
            </a:r>
            <a:r>
              <a:rPr lang="en-US" sz="2200" dirty="0" smtClean="0">
                <a:latin typeface="Arial" panose="020B0604020202020204" pitchFamily="34" charset="0"/>
                <a:cs typeface="Arial" panose="020B0604020202020204" pitchFamily="34" charset="0"/>
              </a:rPr>
              <a:t>A12</a:t>
            </a:r>
          </a:p>
          <a:p>
            <a:r>
              <a:rPr lang="en-US" sz="2200" dirty="0" smtClean="0">
                <a:latin typeface="Arial" panose="020B0604020202020204" pitchFamily="34" charset="0"/>
                <a:cs typeface="Arial" panose="020B0604020202020204" pitchFamily="34" charset="0"/>
              </a:rPr>
              <a:t>You’ll see that setup policy can come from either the flash NVRAM or be hardcoded in the BIOS</a:t>
            </a:r>
          </a:p>
          <a:p>
            <a:r>
              <a:rPr lang="en-US" sz="2200" dirty="0" smtClean="0">
                <a:latin typeface="Arial" panose="020B0604020202020204" pitchFamily="34" charset="0"/>
                <a:cs typeface="Arial" panose="020B0604020202020204" pitchFamily="34" charset="0"/>
              </a:rPr>
              <a:t>Defined by the “Setup” variable</a:t>
            </a:r>
          </a:p>
          <a:p>
            <a:endParaRPr lang="en-US" sz="2400" dirty="0">
              <a:latin typeface="Arial" panose="020B0604020202020204" pitchFamily="34" charset="0"/>
              <a:cs typeface="Arial" panose="020B0604020202020204" pitchFamily="34" charset="0"/>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486" r="5109"/>
          <a:stretch/>
        </p:blipFill>
        <p:spPr bwMode="auto">
          <a:xfrm>
            <a:off x="152400" y="1066800"/>
            <a:ext cx="4789715" cy="5219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16</a:t>
            </a:fld>
            <a:endParaRPr lang="en-US">
              <a:solidFill>
                <a:prstClr val="black">
                  <a:tint val="75000"/>
                </a:prstClr>
              </a:solidFill>
              <a:latin typeface="Calibri"/>
            </a:endParaRPr>
          </a:p>
        </p:txBody>
      </p:sp>
    </p:spTree>
    <p:extLst>
      <p:ext uri="{BB962C8B-B14F-4D97-AF65-F5344CB8AC3E}">
        <p14:creationId xmlns:p14="http://schemas.microsoft.com/office/powerpoint/2010/main" val="117155270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Secure Boot Policy</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1000" y="4724400"/>
            <a:ext cx="8610600" cy="1981200"/>
          </a:xfrm>
        </p:spPr>
        <p:txBody>
          <a:bodyPr>
            <a:normAutofit/>
          </a:bodyPr>
          <a:lstStyle/>
          <a:p>
            <a:r>
              <a:rPr lang="en-US" sz="2200" dirty="0" smtClean="0">
                <a:latin typeface="Arial" panose="020B0604020202020204" pitchFamily="34" charset="0"/>
                <a:cs typeface="Arial" panose="020B0604020202020204" pitchFamily="34" charset="0"/>
              </a:rPr>
              <a:t>gSetupValid determines whether </a:t>
            </a:r>
            <a:r>
              <a:rPr lang="en-US" sz="2200" dirty="0">
                <a:latin typeface="Arial" panose="020B0604020202020204" pitchFamily="34" charset="0"/>
                <a:cs typeface="Arial" panose="020B0604020202020204" pitchFamily="34" charset="0"/>
              </a:rPr>
              <a:t>to use the hardcoded secure boot policy, or if the policy embedded in the Setup variable should be used </a:t>
            </a:r>
            <a:r>
              <a:rPr lang="en-US" sz="2200" dirty="0" smtClean="0">
                <a:latin typeface="Arial" panose="020B0604020202020204" pitchFamily="34" charset="0"/>
                <a:cs typeface="Arial" panose="020B0604020202020204" pitchFamily="34" charset="0"/>
              </a:rPr>
              <a:t>instead</a:t>
            </a:r>
          </a:p>
          <a:p>
            <a:r>
              <a:rPr lang="en-US" sz="2200" dirty="0" smtClean="0">
                <a:latin typeface="Arial" panose="020B0604020202020204" pitchFamily="34" charset="0"/>
                <a:cs typeface="Arial" panose="020B0604020202020204" pitchFamily="34" charset="0"/>
              </a:rPr>
              <a:t>If it doesn’t exist or it’s invalid, then the hardcoded values will be used</a:t>
            </a:r>
          </a:p>
          <a:p>
            <a:endParaRPr lang="en-US" sz="2200" dirty="0" smtClean="0">
              <a:latin typeface="Arial" panose="020B0604020202020204" pitchFamily="34" charset="0"/>
              <a:cs typeface="Arial" panose="020B0604020202020204" pitchFamily="34" charset="0"/>
            </a:endParaRP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9802"/>
          <a:stretch/>
        </p:blipFill>
        <p:spPr bwMode="auto">
          <a:xfrm>
            <a:off x="1230775" y="762000"/>
            <a:ext cx="6515376" cy="382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17</a:t>
            </a:fld>
            <a:endParaRPr lang="en-US">
              <a:solidFill>
                <a:prstClr val="black">
                  <a:tint val="75000"/>
                </a:prstClr>
              </a:solidFill>
              <a:latin typeface="Calibri"/>
            </a:endParaRPr>
          </a:p>
        </p:txBody>
      </p:sp>
    </p:spTree>
    <p:extLst>
      <p:ext uri="{BB962C8B-B14F-4D97-AF65-F5344CB8AC3E}">
        <p14:creationId xmlns:p14="http://schemas.microsoft.com/office/powerpoint/2010/main" val="9237216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Default Hardcoded Policy</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1000" y="4659775"/>
            <a:ext cx="8610600" cy="2122025"/>
          </a:xfrm>
        </p:spPr>
        <p:txBody>
          <a:bodyPr>
            <a:normAutofit/>
          </a:bodyPr>
          <a:lstStyle/>
          <a:p>
            <a:r>
              <a:rPr lang="en-US" sz="2200" dirty="0" smtClean="0">
                <a:latin typeface="Arial" panose="020B0604020202020204" pitchFamily="34" charset="0"/>
                <a:cs typeface="Arial" panose="020B0604020202020204" pitchFamily="34" charset="0"/>
              </a:rPr>
              <a:t>Default hard-coded policy regarding unsigned executables originating from:</a:t>
            </a:r>
          </a:p>
          <a:p>
            <a:pPr lvl="1"/>
            <a:r>
              <a:rPr lang="en-US" sz="1800" dirty="0" smtClean="0">
                <a:latin typeface="Arial" panose="020B0604020202020204" pitchFamily="34" charset="0"/>
                <a:cs typeface="Arial" panose="020B0604020202020204" pitchFamily="34" charset="0"/>
              </a:rPr>
              <a:t>Option ROMs: </a:t>
            </a:r>
            <a:r>
              <a:rPr lang="en-US" sz="1800" dirty="0" smtClean="0">
                <a:solidFill>
                  <a:srgbClr val="C00000"/>
                </a:solidFill>
                <a:latin typeface="Arial" panose="020B0604020202020204" pitchFamily="34" charset="0"/>
                <a:cs typeface="Arial" panose="020B0604020202020204" pitchFamily="34" charset="0"/>
              </a:rPr>
              <a:t>Deny</a:t>
            </a:r>
          </a:p>
          <a:p>
            <a:pPr lvl="1"/>
            <a:r>
              <a:rPr lang="en-US" sz="1800" dirty="0" smtClean="0">
                <a:latin typeface="Arial" panose="020B0604020202020204" pitchFamily="34" charset="0"/>
                <a:cs typeface="Arial" panose="020B0604020202020204" pitchFamily="34" charset="0"/>
              </a:rPr>
              <a:t>Removable Drives: </a:t>
            </a:r>
            <a:r>
              <a:rPr lang="en-US" sz="1800" dirty="0" smtClean="0">
                <a:solidFill>
                  <a:srgbClr val="C00000"/>
                </a:solidFill>
                <a:latin typeface="Arial" panose="020B0604020202020204" pitchFamily="34" charset="0"/>
                <a:cs typeface="Arial" panose="020B0604020202020204" pitchFamily="34" charset="0"/>
              </a:rPr>
              <a:t>Deny</a:t>
            </a:r>
          </a:p>
          <a:p>
            <a:pPr lvl="1"/>
            <a:r>
              <a:rPr lang="en-US" sz="1800" dirty="0" smtClean="0">
                <a:latin typeface="Arial" panose="020B0604020202020204" pitchFamily="34" charset="0"/>
                <a:cs typeface="Arial" panose="020B0604020202020204" pitchFamily="34" charset="0"/>
              </a:rPr>
              <a:t>Hard Drives: </a:t>
            </a:r>
            <a:r>
              <a:rPr lang="en-US" sz="1800" dirty="0" smtClean="0">
                <a:solidFill>
                  <a:srgbClr val="C00000"/>
                </a:solidFill>
                <a:latin typeface="Arial" panose="020B0604020202020204" pitchFamily="34" charset="0"/>
                <a:cs typeface="Arial" panose="020B0604020202020204" pitchFamily="34" charset="0"/>
              </a:rPr>
              <a:t>Deny</a:t>
            </a:r>
          </a:p>
          <a:p>
            <a:pPr lvl="1"/>
            <a:r>
              <a:rPr lang="en-US" sz="1800" dirty="0" smtClean="0">
                <a:latin typeface="Arial" panose="020B0604020202020204" pitchFamily="34" charset="0"/>
                <a:cs typeface="Arial" panose="020B0604020202020204" pitchFamily="34" charset="0"/>
              </a:rPr>
              <a:t>Firmware Volume: </a:t>
            </a:r>
            <a:r>
              <a:rPr lang="en-US" sz="1800" dirty="0" smtClean="0">
                <a:solidFill>
                  <a:srgbClr val="00B050"/>
                </a:solidFill>
                <a:latin typeface="Arial" panose="020B0604020202020204" pitchFamily="34" charset="0"/>
                <a:cs typeface="Arial" panose="020B0604020202020204" pitchFamily="34" charset="0"/>
              </a:rPr>
              <a:t>Allow</a:t>
            </a:r>
          </a:p>
          <a:p>
            <a:endParaRPr lang="en-US" sz="2200" dirty="0" smtClean="0">
              <a:latin typeface="Arial" panose="020B0604020202020204" pitchFamily="34" charset="0"/>
              <a:cs typeface="Arial" panose="020B0604020202020204" pitchFamily="34" charset="0"/>
            </a:endParaRP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9802"/>
          <a:stretch/>
        </p:blipFill>
        <p:spPr bwMode="auto">
          <a:xfrm>
            <a:off x="1230775" y="738850"/>
            <a:ext cx="6515376" cy="382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18</a:t>
            </a:fld>
            <a:endParaRPr lang="en-US">
              <a:solidFill>
                <a:prstClr val="black">
                  <a:tint val="75000"/>
                </a:prstClr>
              </a:solidFill>
              <a:latin typeface="Calibri"/>
            </a:endParaRPr>
          </a:p>
        </p:txBody>
      </p:sp>
    </p:spTree>
    <p:extLst>
      <p:ext uri="{BB962C8B-B14F-4D97-AF65-F5344CB8AC3E}">
        <p14:creationId xmlns:p14="http://schemas.microsoft.com/office/powerpoint/2010/main" val="18766843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Setup Variables Offsets</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1000" y="4419601"/>
            <a:ext cx="8610600" cy="2362200"/>
          </a:xfrm>
        </p:spPr>
        <p:txBody>
          <a:bodyPr>
            <a:noAutofit/>
          </a:bodyPr>
          <a:lstStyle/>
          <a:p>
            <a:r>
              <a:rPr lang="en-US" sz="2000" dirty="0" smtClean="0">
                <a:latin typeface="Arial" panose="020B0604020202020204" pitchFamily="34" charset="0"/>
                <a:cs typeface="Arial" panose="020B0604020202020204" pitchFamily="34" charset="0"/>
              </a:rPr>
              <a:t>The gSetupVariable data is loaded into memory at </a:t>
            </a:r>
            <a:r>
              <a:rPr lang="en-US" sz="2000" dirty="0">
                <a:latin typeface="Arial" panose="020B0604020202020204" pitchFamily="34" charset="0"/>
                <a:cs typeface="Arial" panose="020B0604020202020204" pitchFamily="34" charset="0"/>
              </a:rPr>
              <a:t>address </a:t>
            </a:r>
            <a:r>
              <a:rPr lang="en-US" sz="2000" dirty="0" smtClean="0">
                <a:latin typeface="Arial" panose="020B0604020202020204" pitchFamily="34" charset="0"/>
                <a:cs typeface="Arial" panose="020B0604020202020204" pitchFamily="34" charset="0"/>
              </a:rPr>
              <a:t>0x18014E0C0 </a:t>
            </a:r>
          </a:p>
          <a:p>
            <a:r>
              <a:rPr lang="en-US" sz="2000" dirty="0" smtClean="0">
                <a:latin typeface="Arial" panose="020B0604020202020204" pitchFamily="34" charset="0"/>
                <a:cs typeface="Arial" panose="020B0604020202020204" pitchFamily="34" charset="0"/>
              </a:rPr>
              <a:t>Secure </a:t>
            </a:r>
            <a:r>
              <a:rPr lang="en-US" sz="2000" dirty="0">
                <a:latin typeface="Arial" panose="020B0604020202020204" pitchFamily="34" charset="0"/>
                <a:cs typeface="Arial" panose="020B0604020202020204" pitchFamily="34" charset="0"/>
              </a:rPr>
              <a:t>Boot policy data </a:t>
            </a:r>
            <a:r>
              <a:rPr lang="en-US" sz="2000" dirty="0" smtClean="0">
                <a:latin typeface="Arial" panose="020B0604020202020204" pitchFamily="34" charset="0"/>
                <a:cs typeface="Arial" panose="020B0604020202020204" pitchFamily="34" charset="0"/>
              </a:rPr>
              <a:t>starts at offset:</a:t>
            </a:r>
          </a:p>
          <a:p>
            <a:pPr lvl="1"/>
            <a:r>
              <a:rPr lang="en-US" sz="2000" dirty="0" smtClean="0">
                <a:latin typeface="Arial" panose="020B0604020202020204" pitchFamily="34" charset="0"/>
                <a:cs typeface="Arial" panose="020B0604020202020204" pitchFamily="34" charset="0"/>
              </a:rPr>
              <a:t>gImageFromFvPolicy </a:t>
            </a:r>
            <a:r>
              <a:rPr lang="en-US" sz="2000" dirty="0">
                <a:latin typeface="Arial" panose="020B0604020202020204" pitchFamily="34" charset="0"/>
                <a:cs typeface="Arial" panose="020B0604020202020204" pitchFamily="34" charset="0"/>
              </a:rPr>
              <a:t>– gSetupVariableData = </a:t>
            </a:r>
            <a:r>
              <a:rPr lang="en-US" sz="2000" dirty="0" smtClean="0">
                <a:latin typeface="Arial" panose="020B0604020202020204" pitchFamily="34" charset="0"/>
                <a:cs typeface="Arial" panose="020B0604020202020204" pitchFamily="34" charset="0"/>
              </a:rPr>
              <a:t>0xB49 (to 0xB4C)</a:t>
            </a:r>
          </a:p>
          <a:p>
            <a:r>
              <a:rPr lang="en-US" sz="2000" dirty="0">
                <a:latin typeface="Arial" panose="020B0604020202020204" pitchFamily="34" charset="0"/>
                <a:cs typeface="Arial" panose="020B0604020202020204" pitchFamily="34" charset="0"/>
              </a:rPr>
              <a:t>gSetupValid is at offset:</a:t>
            </a:r>
          </a:p>
          <a:p>
            <a:pPr lvl="1"/>
            <a:r>
              <a:rPr lang="en-US" sz="2000" dirty="0">
                <a:latin typeface="Arial" panose="020B0604020202020204" pitchFamily="34" charset="0"/>
                <a:cs typeface="Arial" panose="020B0604020202020204" pitchFamily="34" charset="0"/>
              </a:rPr>
              <a:t>gSetupValid - gSetupVariableData = </a:t>
            </a:r>
            <a:r>
              <a:rPr lang="en-US" sz="2000" dirty="0" smtClean="0">
                <a:latin typeface="Arial" panose="020B0604020202020204" pitchFamily="34" charset="0"/>
                <a:cs typeface="Arial" panose="020B0604020202020204" pitchFamily="34" charset="0"/>
              </a:rPr>
              <a:t>0xC56</a:t>
            </a:r>
            <a:endParaRPr lang="en-US" sz="2000" dirty="0">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657600"/>
            <a:ext cx="6985687"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77" y="1981200"/>
            <a:ext cx="4569411" cy="1516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1625" y="762000"/>
            <a:ext cx="612949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19</a:t>
            </a:fld>
            <a:endParaRPr lang="en-US">
              <a:solidFill>
                <a:prstClr val="black">
                  <a:tint val="75000"/>
                </a:prstClr>
              </a:solidFill>
              <a:latin typeface="Calibri"/>
            </a:endParaRPr>
          </a:p>
        </p:txBody>
      </p:sp>
    </p:spTree>
    <p:extLst>
      <p:ext uri="{BB962C8B-B14F-4D97-AF65-F5344CB8AC3E}">
        <p14:creationId xmlns:p14="http://schemas.microsoft.com/office/powerpoint/2010/main" val="33513165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normAutofit fontScale="90000"/>
          </a:bodyPr>
          <a:lstStyle/>
          <a:p>
            <a:pPr eaLnBrk="1" hangingPunct="1"/>
            <a:r>
              <a:rPr lang="en-US" sz="3600">
                <a:latin typeface="Arial" charset="0"/>
                <a:ea typeface="ＭＳ Ｐゴシック" charset="0"/>
                <a:cs typeface="ＭＳ Ｐゴシック" charset="0"/>
              </a:rPr>
              <a:t>All materials are licensed under a Creative Commons </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Share Alike</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 license.</a:t>
            </a:r>
            <a:endParaRPr lang="en-US" sz="3600">
              <a:latin typeface="Arial" charset="0"/>
              <a:ea typeface="ＭＳ Ｐゴシック" charset="0"/>
              <a:cs typeface="ＭＳ Ｐゴシック" charset="0"/>
            </a:endParaRPr>
          </a:p>
        </p:txBody>
      </p:sp>
      <p:sp>
        <p:nvSpPr>
          <p:cNvPr id="28674" name="Content Placeholder 2"/>
          <p:cNvSpPr>
            <a:spLocks noGrp="1"/>
          </p:cNvSpPr>
          <p:nvPr>
            <p:ph idx="1"/>
          </p:nvPr>
        </p:nvSpPr>
        <p:spPr>
          <a:xfrm>
            <a:off x="685800" y="1066800"/>
            <a:ext cx="7772400" cy="5486400"/>
          </a:xfrm>
        </p:spPr>
        <p:txBody>
          <a:bodyPr/>
          <a:lstStyle/>
          <a:p>
            <a:pPr marL="0" indent="0" algn="ctr" eaLnBrk="1" hangingPunct="1">
              <a:buFontTx/>
              <a:buNone/>
            </a:pPr>
            <a:r>
              <a:rPr lang="en-US" sz="2400">
                <a:latin typeface="Arial" charset="0"/>
                <a:ea typeface="ＭＳ Ｐゴシック" charset="0"/>
                <a:cs typeface="ＭＳ Ｐゴシック" charset="0"/>
              </a:rPr>
              <a:t>http://creativecommons.org/licenses/by-sa/3.0/</a:t>
            </a:r>
          </a:p>
        </p:txBody>
      </p:sp>
      <p:sp>
        <p:nvSpPr>
          <p:cNvPr id="286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fld id="{1A0190B3-9E64-8946-ADD2-447C9EEAC016}" type="slidenum">
              <a:rPr lang="en-US" sz="1400">
                <a:solidFill>
                  <a:prstClr val="black"/>
                </a:solidFill>
              </a:rPr>
              <a:pPr/>
              <a:t>2</a:t>
            </a:fld>
            <a:endParaRPr lang="en-US" sz="1400" dirty="0">
              <a:solidFill>
                <a:prstClr val="black"/>
              </a:solidFill>
            </a:endParaRPr>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6324600"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1"/>
          <p:cNvSpPr>
            <a:spLocks noChangeArrowheads="1"/>
          </p:cNvSpPr>
          <p:nvPr/>
        </p:nvSpPr>
        <p:spPr bwMode="auto">
          <a:xfrm>
            <a:off x="0" y="6427788"/>
            <a:ext cx="9144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100" dirty="0">
                <a:solidFill>
                  <a:prstClr val="black"/>
                </a:solidFill>
                <a:latin typeface="Calibri"/>
              </a:rPr>
              <a:t>Attribution condition: You must indicate that derivative work</a:t>
            </a:r>
          </a:p>
          <a:p>
            <a:r>
              <a:rPr lang="en-US" sz="1100" dirty="0">
                <a:solidFill>
                  <a:prstClr val="black"/>
                </a:solidFill>
                <a:latin typeface="Calibri"/>
              </a:rPr>
              <a:t>"Is derived from </a:t>
            </a:r>
            <a:r>
              <a:rPr lang="en-US" sz="1100" dirty="0" smtClean="0">
                <a:solidFill>
                  <a:prstClr val="black"/>
                </a:solidFill>
                <a:latin typeface="Calibri"/>
              </a:rPr>
              <a:t>John Butterworth &amp; </a:t>
            </a:r>
            <a:r>
              <a:rPr lang="en-US" sz="1100" dirty="0" err="1" smtClean="0">
                <a:solidFill>
                  <a:prstClr val="black"/>
                </a:solidFill>
                <a:latin typeface="Calibri"/>
              </a:rPr>
              <a:t>Xeno</a:t>
            </a:r>
            <a:r>
              <a:rPr lang="en-US" sz="1100" dirty="0" smtClean="0">
                <a:solidFill>
                  <a:prstClr val="black"/>
                </a:solidFill>
                <a:latin typeface="Calibri"/>
              </a:rPr>
              <a:t> </a:t>
            </a:r>
            <a:r>
              <a:rPr lang="en-US" sz="1100" dirty="0" err="1" smtClean="0">
                <a:solidFill>
                  <a:prstClr val="black"/>
                </a:solidFill>
                <a:latin typeface="Calibri"/>
              </a:rPr>
              <a:t>Kovah’s</a:t>
            </a:r>
            <a:r>
              <a:rPr lang="en-US" sz="1100" dirty="0" smtClean="0">
                <a:solidFill>
                  <a:prstClr val="black"/>
                </a:solidFill>
                <a:latin typeface="Calibri"/>
              </a:rPr>
              <a:t> ’Advanced Intel </a:t>
            </a:r>
            <a:r>
              <a:rPr lang="en-US" sz="1100" dirty="0">
                <a:solidFill>
                  <a:prstClr val="black"/>
                </a:solidFill>
                <a:latin typeface="Calibri"/>
              </a:rPr>
              <a:t>x86: BIOS and </a:t>
            </a:r>
            <a:r>
              <a:rPr lang="en-US" sz="1100" dirty="0" smtClean="0">
                <a:solidFill>
                  <a:prstClr val="black"/>
                </a:solidFill>
                <a:latin typeface="Calibri"/>
              </a:rPr>
              <a:t>SMM’ class posted at http://</a:t>
            </a:r>
            <a:r>
              <a:rPr lang="en-US" sz="1100" dirty="0" err="1" smtClean="0">
                <a:solidFill>
                  <a:prstClr val="black"/>
                </a:solidFill>
                <a:latin typeface="Calibri"/>
              </a:rPr>
              <a:t>opensecuritytraining.info</a:t>
            </a:r>
            <a:r>
              <a:rPr lang="en-US" sz="1100" dirty="0" smtClean="0">
                <a:solidFill>
                  <a:prstClr val="black"/>
                </a:solidFill>
                <a:latin typeface="Calibri"/>
              </a:rPr>
              <a:t>/</a:t>
            </a:r>
            <a:r>
              <a:rPr lang="en-US" sz="1100" dirty="0" err="1" smtClean="0">
                <a:solidFill>
                  <a:prstClr val="black"/>
                </a:solidFill>
                <a:latin typeface="Calibri"/>
              </a:rPr>
              <a:t>IntroBIOS.html</a:t>
            </a:r>
            <a:r>
              <a:rPr lang="en-US" sz="1100" dirty="0" smtClean="0">
                <a:solidFill>
                  <a:prstClr val="black"/>
                </a:solidFill>
                <a:latin typeface="Calibri"/>
              </a:rPr>
              <a:t>”</a:t>
            </a:r>
            <a:endParaRPr lang="en-US" sz="1100" dirty="0">
              <a:solidFill>
                <a:prstClr val="black"/>
              </a:solidFill>
              <a:latin typeface="Calibri"/>
            </a:endParaRPr>
          </a:p>
        </p:txBody>
      </p:sp>
    </p:spTree>
    <p:extLst>
      <p:ext uri="{BB962C8B-B14F-4D97-AF65-F5344CB8AC3E}">
        <p14:creationId xmlns:p14="http://schemas.microsoft.com/office/powerpoint/2010/main" val="425341892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Setup Variable</a:t>
            </a:r>
            <a:endParaRPr lang="en-US" sz="3200" dirty="0">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9" y="895350"/>
            <a:ext cx="9110436"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381000" y="3429000"/>
            <a:ext cx="8229600" cy="3276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prstClr val="black"/>
                </a:solidFill>
                <a:latin typeface="Arial" panose="020B0604020202020204" pitchFamily="34" charset="0"/>
                <a:cs typeface="Arial" panose="020B0604020202020204" pitchFamily="34" charset="0"/>
              </a:rPr>
              <a:t>Setup variable is </a:t>
            </a:r>
            <a:r>
              <a:rPr lang="en-US" sz="2400" dirty="0" smtClean="0">
                <a:solidFill>
                  <a:prstClr val="black"/>
                </a:solidFill>
                <a:latin typeface="Arial" panose="020B0604020202020204" pitchFamily="34" charset="0"/>
                <a:cs typeface="Arial" panose="020B0604020202020204" pitchFamily="34" charset="0"/>
              </a:rPr>
              <a:t>marked as:</a:t>
            </a:r>
            <a:endParaRPr lang="en-US" sz="2400" dirty="0">
              <a:solidFill>
                <a:prstClr val="black"/>
              </a:solidFill>
              <a:latin typeface="Arial" panose="020B0604020202020204" pitchFamily="34" charset="0"/>
              <a:cs typeface="Arial" panose="020B0604020202020204" pitchFamily="34" charset="0"/>
            </a:endParaRPr>
          </a:p>
          <a:p>
            <a:pPr lvl="1"/>
            <a:r>
              <a:rPr lang="en-US" sz="2000" dirty="0">
                <a:solidFill>
                  <a:prstClr val="black"/>
                </a:solidFill>
                <a:latin typeface="Arial" panose="020B0604020202020204" pitchFamily="34" charset="0"/>
                <a:cs typeface="Arial" panose="020B0604020202020204" pitchFamily="34" charset="0"/>
              </a:rPr>
              <a:t>NV: Non-Volatile (Stored on flash chip)</a:t>
            </a:r>
          </a:p>
          <a:p>
            <a:pPr lvl="1"/>
            <a:r>
              <a:rPr lang="en-US" sz="2000" dirty="0">
                <a:solidFill>
                  <a:prstClr val="black"/>
                </a:solidFill>
                <a:latin typeface="Arial" panose="020B0604020202020204" pitchFamily="34" charset="0"/>
                <a:cs typeface="Arial" panose="020B0604020202020204" pitchFamily="34" charset="0"/>
              </a:rPr>
              <a:t>RT: accessible to Runtime Services</a:t>
            </a:r>
          </a:p>
          <a:p>
            <a:pPr lvl="1"/>
            <a:r>
              <a:rPr lang="en-US" sz="2000" dirty="0">
                <a:solidFill>
                  <a:prstClr val="black"/>
                </a:solidFill>
                <a:latin typeface="Arial" panose="020B0604020202020204" pitchFamily="34" charset="0"/>
                <a:cs typeface="Arial" panose="020B0604020202020204" pitchFamily="34" charset="0"/>
              </a:rPr>
              <a:t>BS: accessible to Boot services </a:t>
            </a:r>
          </a:p>
          <a:p>
            <a:r>
              <a:rPr lang="en-US" sz="2400" dirty="0">
                <a:solidFill>
                  <a:prstClr val="black"/>
                </a:solidFill>
                <a:latin typeface="Arial" panose="020B0604020202020204" pitchFamily="34" charset="0"/>
                <a:cs typeface="Arial" panose="020B0604020202020204" pitchFamily="34" charset="0"/>
              </a:rPr>
              <a:t>Accessibility to Runtime Services means it should be </a:t>
            </a:r>
            <a:r>
              <a:rPr lang="en-US" sz="2400" dirty="0" smtClean="0">
                <a:solidFill>
                  <a:prstClr val="black"/>
                </a:solidFill>
                <a:latin typeface="Arial" panose="020B0604020202020204" pitchFamily="34" charset="0"/>
                <a:cs typeface="Arial" panose="020B0604020202020204" pitchFamily="34" charset="0"/>
              </a:rPr>
              <a:t>modifiable from </a:t>
            </a:r>
            <a:r>
              <a:rPr lang="en-US" sz="2400" dirty="0">
                <a:solidFill>
                  <a:prstClr val="black"/>
                </a:solidFill>
                <a:latin typeface="Arial" panose="020B0604020202020204" pitchFamily="34" charset="0"/>
                <a:cs typeface="Arial" panose="020B0604020202020204" pitchFamily="34" charset="0"/>
              </a:rPr>
              <a:t>the operating system</a:t>
            </a:r>
          </a:p>
          <a:p>
            <a:r>
              <a:rPr lang="en-US" sz="2400" dirty="0" smtClean="0">
                <a:solidFill>
                  <a:prstClr val="black"/>
                </a:solidFill>
                <a:latin typeface="Arial" panose="020B0604020202020204" pitchFamily="34" charset="0"/>
                <a:cs typeface="Arial" panose="020B0604020202020204" pitchFamily="34" charset="0"/>
              </a:rPr>
              <a:t>0xC5E </a:t>
            </a:r>
            <a:r>
              <a:rPr lang="en-US" sz="2400" dirty="0">
                <a:solidFill>
                  <a:prstClr val="black"/>
                </a:solidFill>
                <a:latin typeface="Arial" panose="020B0604020202020204" pitchFamily="34" charset="0"/>
                <a:cs typeface="Arial" panose="020B0604020202020204" pitchFamily="34" charset="0"/>
              </a:rPr>
              <a:t>bytes long, chock full of </a:t>
            </a:r>
            <a:r>
              <a:rPr lang="en-US" sz="2400" dirty="0" smtClean="0">
                <a:solidFill>
                  <a:prstClr val="black"/>
                </a:solidFill>
                <a:latin typeface="Arial" panose="020B0604020202020204" pitchFamily="34" charset="0"/>
                <a:cs typeface="Arial" panose="020B0604020202020204" pitchFamily="34" charset="0"/>
              </a:rPr>
              <a:t>stuff</a:t>
            </a:r>
            <a:endParaRPr lang="en-US" sz="2400" dirty="0">
              <a:solidFill>
                <a:prstClr val="black"/>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20</a:t>
            </a:fld>
            <a:endParaRPr lang="en-US">
              <a:solidFill>
                <a:prstClr val="black">
                  <a:tint val="75000"/>
                </a:prstClr>
              </a:solidFill>
              <a:latin typeface="Calibri"/>
            </a:endParaRPr>
          </a:p>
        </p:txBody>
      </p:sp>
    </p:spTree>
    <p:extLst>
      <p:ext uri="{BB962C8B-B14F-4D97-AF65-F5344CB8AC3E}">
        <p14:creationId xmlns:p14="http://schemas.microsoft.com/office/powerpoint/2010/main" val="19511547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EFI Variable Attributes</a:t>
            </a:r>
            <a:endParaRPr lang="en-US" sz="3200" dirty="0">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381000" y="3581400"/>
            <a:ext cx="8382000" cy="2914020"/>
          </a:xfrm>
        </p:spPr>
        <p:txBody>
          <a:bodyPr>
            <a:noAutofit/>
          </a:bodyPr>
          <a:lstStyle/>
          <a:p>
            <a:r>
              <a:rPr lang="en-US" sz="2400" dirty="0" smtClean="0">
                <a:latin typeface="Arial" panose="020B0604020202020204" pitchFamily="34" charset="0"/>
                <a:cs typeface="Arial" panose="020B0604020202020204" pitchFamily="34" charset="0"/>
              </a:rPr>
              <a:t>Each UEFI variable has attributes that determine how </a:t>
            </a:r>
            <a:r>
              <a:rPr lang="en-US" sz="2400" dirty="0">
                <a:latin typeface="Arial" panose="020B0604020202020204" pitchFamily="34" charset="0"/>
                <a:cs typeface="Arial" panose="020B0604020202020204" pitchFamily="34" charset="0"/>
              </a:rPr>
              <a:t>the </a:t>
            </a:r>
            <a:r>
              <a:rPr lang="en-US" sz="2400" dirty="0" smtClean="0">
                <a:latin typeface="Arial" panose="020B0604020202020204" pitchFamily="34" charset="0"/>
                <a:cs typeface="Arial" panose="020B0604020202020204" pitchFamily="34" charset="0"/>
              </a:rPr>
              <a:t>firmware </a:t>
            </a:r>
            <a:r>
              <a:rPr lang="en-US" sz="2400" dirty="0">
                <a:latin typeface="Arial" panose="020B0604020202020204" pitchFamily="34" charset="0"/>
                <a:cs typeface="Arial" panose="020B0604020202020204" pitchFamily="34" charset="0"/>
              </a:rPr>
              <a:t>stores and maintains the </a:t>
            </a:r>
            <a:r>
              <a:rPr lang="en-US" sz="2400" dirty="0" smtClean="0">
                <a:latin typeface="Arial" panose="020B0604020202020204" pitchFamily="34" charset="0"/>
                <a:cs typeface="Arial" panose="020B0604020202020204" pitchFamily="34" charset="0"/>
              </a:rPr>
              <a:t>data:</a:t>
            </a:r>
          </a:p>
          <a:p>
            <a:r>
              <a:rPr lang="en-US" sz="2400" dirty="0" smtClean="0">
                <a:latin typeface="Arial" panose="020B0604020202020204" pitchFamily="34" charset="0"/>
                <a:cs typeface="Arial" panose="020B0604020202020204" pitchFamily="34" charset="0"/>
              </a:rPr>
              <a:t>‘Non_Volatile’</a:t>
            </a:r>
          </a:p>
          <a:p>
            <a:pPr lvl="1"/>
            <a:r>
              <a:rPr lang="en-US" sz="2000" dirty="0" smtClean="0">
                <a:latin typeface="Arial" panose="020B0604020202020204" pitchFamily="34" charset="0"/>
                <a:cs typeface="Arial" panose="020B0604020202020204" pitchFamily="34" charset="0"/>
              </a:rPr>
              <a:t>The variable is stored on flash </a:t>
            </a:r>
          </a:p>
          <a:p>
            <a:r>
              <a:rPr lang="en-US" sz="2200" dirty="0" smtClean="0">
                <a:latin typeface="Arial" panose="020B0604020202020204" pitchFamily="34" charset="0"/>
                <a:cs typeface="Arial" panose="020B0604020202020204" pitchFamily="34" charset="0"/>
              </a:rPr>
              <a:t>‘Bootservice_Access’</a:t>
            </a:r>
          </a:p>
          <a:p>
            <a:pPr lvl="1"/>
            <a:r>
              <a:rPr lang="en-US" sz="1800" dirty="0" smtClean="0">
                <a:latin typeface="Arial" panose="020B0604020202020204" pitchFamily="34" charset="0"/>
                <a:cs typeface="Arial" panose="020B0604020202020204" pitchFamily="34" charset="0"/>
              </a:rPr>
              <a:t>Can be </a:t>
            </a:r>
            <a:r>
              <a:rPr lang="en-US" sz="1800" dirty="0">
                <a:latin typeface="Arial" panose="020B0604020202020204" pitchFamily="34" charset="0"/>
                <a:cs typeface="Arial" panose="020B0604020202020204" pitchFamily="34" charset="0"/>
              </a:rPr>
              <a:t>accessed/modified </a:t>
            </a:r>
            <a:r>
              <a:rPr lang="en-US" sz="1800" dirty="0" smtClean="0">
                <a:latin typeface="Arial" panose="020B0604020202020204" pitchFamily="34" charset="0"/>
                <a:cs typeface="Arial" panose="020B0604020202020204" pitchFamily="34" charset="0"/>
              </a:rPr>
              <a:t>during boot.  Must be set in order for Runtime_Access to also be set</a:t>
            </a:r>
          </a:p>
        </p:txBody>
      </p:sp>
      <p:sp>
        <p:nvSpPr>
          <p:cNvPr id="2" name="TextBox 1"/>
          <p:cNvSpPr txBox="1"/>
          <p:nvPr/>
        </p:nvSpPr>
        <p:spPr>
          <a:xfrm>
            <a:off x="2894" y="6495420"/>
            <a:ext cx="2582695" cy="369332"/>
          </a:xfrm>
          <a:prstGeom prst="rect">
            <a:avLst/>
          </a:prstGeom>
          <a:noFill/>
        </p:spPr>
        <p:txBody>
          <a:bodyPr wrap="none" rtlCol="0">
            <a:spAutoFit/>
          </a:bodyPr>
          <a:lstStyle/>
          <a:p>
            <a:pPr defTabSz="914400"/>
            <a:r>
              <a:rPr lang="en-US" dirty="0" smtClean="0">
                <a:solidFill>
                  <a:prstClr val="black"/>
                </a:solidFill>
                <a:latin typeface="Calibri"/>
              </a:rPr>
              <a:t>* UEFI 2.3.1 Errata C Final</a:t>
            </a:r>
            <a:endParaRPr lang="en-US" dirty="0">
              <a:solidFill>
                <a:prstClr val="black"/>
              </a:solidFill>
              <a:latin typeface="Calibri"/>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734" y="841094"/>
            <a:ext cx="5791200" cy="2457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21</a:t>
            </a:fld>
            <a:endParaRPr lang="en-US">
              <a:solidFill>
                <a:prstClr val="black">
                  <a:tint val="75000"/>
                </a:prstClr>
              </a:solidFill>
              <a:latin typeface="Calibri"/>
            </a:endParaRPr>
          </a:p>
        </p:txBody>
      </p:sp>
    </p:spTree>
    <p:extLst>
      <p:ext uri="{BB962C8B-B14F-4D97-AF65-F5344CB8AC3E}">
        <p14:creationId xmlns:p14="http://schemas.microsoft.com/office/powerpoint/2010/main" val="242310296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EFI Variable Attributes</a:t>
            </a:r>
            <a:endParaRPr lang="en-US" sz="3200" dirty="0">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381000" y="3581400"/>
            <a:ext cx="8382000" cy="2914020"/>
          </a:xfrm>
        </p:spPr>
        <p:txBody>
          <a:bodyPr>
            <a:noAutofit/>
          </a:bodyPr>
          <a:lstStyle/>
          <a:p>
            <a:r>
              <a:rPr lang="en-US" sz="2400" dirty="0">
                <a:latin typeface="Arial" panose="020B0604020202020204" pitchFamily="34" charset="0"/>
                <a:cs typeface="Arial" panose="020B0604020202020204" pitchFamily="34" charset="0"/>
              </a:rPr>
              <a:t>‘Runtime_Access’</a:t>
            </a:r>
          </a:p>
          <a:p>
            <a:pPr lvl="1"/>
            <a:r>
              <a:rPr lang="en-US" sz="2000" dirty="0">
                <a:latin typeface="Arial" panose="020B0604020202020204" pitchFamily="34" charset="0"/>
                <a:cs typeface="Arial" panose="020B0604020202020204" pitchFamily="34" charset="0"/>
              </a:rPr>
              <a:t>The variable can be accessed/modified by the Operating System or an application</a:t>
            </a:r>
          </a:p>
          <a:p>
            <a:r>
              <a:rPr lang="en-US" sz="2400" dirty="0" smtClean="0">
                <a:latin typeface="Arial" panose="020B0604020202020204" pitchFamily="34" charset="0"/>
                <a:cs typeface="Arial" panose="020B0604020202020204" pitchFamily="34" charset="0"/>
              </a:rPr>
              <a:t>‘Hardware_Error_Record’</a:t>
            </a:r>
          </a:p>
          <a:p>
            <a:pPr lvl="1"/>
            <a:r>
              <a:rPr lang="en-US" sz="2000" dirty="0" smtClean="0">
                <a:latin typeface="Arial" panose="020B0604020202020204" pitchFamily="34" charset="0"/>
                <a:cs typeface="Arial" panose="020B0604020202020204" pitchFamily="34" charset="0"/>
              </a:rPr>
              <a:t>Variable is stored in a portion of NVRAM (flash) reserved for error records</a:t>
            </a:r>
            <a:endParaRPr lang="en-US" sz="2000" dirty="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p:txBody>
      </p:sp>
      <p:sp>
        <p:nvSpPr>
          <p:cNvPr id="2" name="TextBox 1"/>
          <p:cNvSpPr txBox="1"/>
          <p:nvPr/>
        </p:nvSpPr>
        <p:spPr>
          <a:xfrm>
            <a:off x="2894" y="6495420"/>
            <a:ext cx="2582695" cy="369332"/>
          </a:xfrm>
          <a:prstGeom prst="rect">
            <a:avLst/>
          </a:prstGeom>
          <a:noFill/>
        </p:spPr>
        <p:txBody>
          <a:bodyPr wrap="none" rtlCol="0">
            <a:spAutoFit/>
          </a:bodyPr>
          <a:lstStyle/>
          <a:p>
            <a:pPr defTabSz="914400"/>
            <a:r>
              <a:rPr lang="en-US" dirty="0" smtClean="0">
                <a:solidFill>
                  <a:prstClr val="black"/>
                </a:solidFill>
                <a:latin typeface="Calibri"/>
              </a:rPr>
              <a:t>* UEFI 2.3.1 Errata C Final</a:t>
            </a:r>
            <a:endParaRPr lang="en-US" dirty="0">
              <a:solidFill>
                <a:prstClr val="black"/>
              </a:solidFill>
              <a:latin typeface="Calibri"/>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734" y="841094"/>
            <a:ext cx="5791200" cy="2457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22</a:t>
            </a:fld>
            <a:endParaRPr lang="en-US">
              <a:solidFill>
                <a:prstClr val="black">
                  <a:tint val="75000"/>
                </a:prstClr>
              </a:solidFill>
              <a:latin typeface="Calibri"/>
            </a:endParaRPr>
          </a:p>
        </p:txBody>
      </p:sp>
    </p:spTree>
    <p:extLst>
      <p:ext uri="{BB962C8B-B14F-4D97-AF65-F5344CB8AC3E}">
        <p14:creationId xmlns:p14="http://schemas.microsoft.com/office/powerpoint/2010/main" val="428944813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EFI Variable Attributes</a:t>
            </a:r>
            <a:endParaRPr lang="en-US" sz="3200" dirty="0">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381000" y="3429000"/>
            <a:ext cx="8382000" cy="3066420"/>
          </a:xfrm>
        </p:spPr>
        <p:txBody>
          <a:bodyPr>
            <a:noAutofit/>
          </a:bodyPr>
          <a:lstStyle/>
          <a:p>
            <a:r>
              <a:rPr lang="en-US" sz="2400" dirty="0">
                <a:latin typeface="Arial" panose="020B0604020202020204" pitchFamily="34" charset="0"/>
                <a:cs typeface="Arial" panose="020B0604020202020204" pitchFamily="34" charset="0"/>
              </a:rPr>
              <a:t>‘Authenticated_Write_Access’ </a:t>
            </a:r>
          </a:p>
          <a:p>
            <a:pPr lvl="1"/>
            <a:r>
              <a:rPr lang="en-US" sz="2000" dirty="0">
                <a:latin typeface="Arial" panose="020B0604020202020204" pitchFamily="34" charset="0"/>
                <a:cs typeface="Arial" panose="020B0604020202020204" pitchFamily="34" charset="0"/>
              </a:rPr>
              <a:t>The variable can be modified only by an application that has been signed with an authorized private key (or by present user)</a:t>
            </a:r>
          </a:p>
          <a:p>
            <a:pPr lvl="1"/>
            <a:r>
              <a:rPr lang="en-US" sz="2000" dirty="0">
                <a:latin typeface="Arial" panose="020B0604020202020204" pitchFamily="34" charset="0"/>
                <a:cs typeface="Arial" panose="020B0604020202020204" pitchFamily="34" charset="0"/>
              </a:rPr>
              <a:t>KEK and DB are examples of Authorized variables</a:t>
            </a:r>
          </a:p>
          <a:p>
            <a:r>
              <a:rPr lang="en-US" sz="2400" dirty="0">
                <a:latin typeface="Arial" panose="020B0604020202020204" pitchFamily="34" charset="0"/>
                <a:cs typeface="Arial" panose="020B0604020202020204" pitchFamily="34" charset="0"/>
              </a:rPr>
              <a:t>‘Time_Based_Authenticated_Write_Access</a:t>
            </a:r>
            <a:r>
              <a:rPr lang="en-US" sz="2400" dirty="0" smtClean="0">
                <a:latin typeface="Arial" panose="020B0604020202020204" pitchFamily="34" charset="0"/>
                <a:cs typeface="Arial" panose="020B0604020202020204" pitchFamily="34" charset="0"/>
              </a:rPr>
              <a:t>’</a:t>
            </a:r>
          </a:p>
          <a:p>
            <a:pPr lvl="1"/>
            <a:r>
              <a:rPr lang="en-US" sz="2000" dirty="0" smtClean="0">
                <a:latin typeface="Arial" panose="020B0604020202020204" pitchFamily="34" charset="0"/>
                <a:cs typeface="Arial" panose="020B0604020202020204" pitchFamily="34" charset="0"/>
              </a:rPr>
              <a:t>Variable is signed with a time-stamp</a:t>
            </a:r>
          </a:p>
          <a:p>
            <a:r>
              <a:rPr lang="en-US" sz="2400" dirty="0" smtClean="0">
                <a:latin typeface="Arial" panose="020B0604020202020204" pitchFamily="34" charset="0"/>
                <a:cs typeface="Arial" panose="020B0604020202020204" pitchFamily="34" charset="0"/>
              </a:rPr>
              <a:t>‘Append_Write’</a:t>
            </a:r>
          </a:p>
          <a:p>
            <a:pPr lvl="1"/>
            <a:r>
              <a:rPr lang="en-US" sz="2000" dirty="0" smtClean="0">
                <a:latin typeface="Arial" panose="020B0604020202020204" pitchFamily="34" charset="0"/>
                <a:cs typeface="Arial" panose="020B0604020202020204" pitchFamily="34" charset="0"/>
              </a:rPr>
              <a:t>Variable may be appended with data</a:t>
            </a:r>
            <a:endParaRPr lang="en-US" sz="2000" dirty="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p:txBody>
      </p:sp>
      <p:sp>
        <p:nvSpPr>
          <p:cNvPr id="2" name="TextBox 1"/>
          <p:cNvSpPr txBox="1"/>
          <p:nvPr/>
        </p:nvSpPr>
        <p:spPr>
          <a:xfrm>
            <a:off x="2894" y="6495420"/>
            <a:ext cx="2582695" cy="369332"/>
          </a:xfrm>
          <a:prstGeom prst="rect">
            <a:avLst/>
          </a:prstGeom>
          <a:noFill/>
        </p:spPr>
        <p:txBody>
          <a:bodyPr wrap="none" rtlCol="0">
            <a:spAutoFit/>
          </a:bodyPr>
          <a:lstStyle/>
          <a:p>
            <a:pPr defTabSz="914400"/>
            <a:r>
              <a:rPr lang="en-US" dirty="0" smtClean="0">
                <a:solidFill>
                  <a:prstClr val="black"/>
                </a:solidFill>
                <a:latin typeface="Calibri"/>
              </a:rPr>
              <a:t>* UEFI 2.3.1 Errata C Final</a:t>
            </a:r>
            <a:endParaRPr lang="en-US" dirty="0">
              <a:solidFill>
                <a:prstClr val="black"/>
              </a:solidFill>
              <a:latin typeface="Calibri"/>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734" y="841094"/>
            <a:ext cx="5791200" cy="2457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23</a:t>
            </a:fld>
            <a:endParaRPr lang="en-US">
              <a:solidFill>
                <a:prstClr val="black">
                  <a:tint val="75000"/>
                </a:prstClr>
              </a:solidFill>
              <a:latin typeface="Calibri"/>
            </a:endParaRPr>
          </a:p>
        </p:txBody>
      </p:sp>
    </p:spTree>
    <p:extLst>
      <p:ext uri="{BB962C8B-B14F-4D97-AF65-F5344CB8AC3E}">
        <p14:creationId xmlns:p14="http://schemas.microsoft.com/office/powerpoint/2010/main" val="1038995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EFI Variable Attributes Combinations</a:t>
            </a:r>
            <a:endParaRPr lang="en-US" sz="3200" dirty="0">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381000" y="3810000"/>
            <a:ext cx="8382000" cy="2895600"/>
          </a:xfrm>
        </p:spPr>
        <p:txBody>
          <a:bodyPr>
            <a:noAutofit/>
          </a:bodyPr>
          <a:lstStyle/>
          <a:p>
            <a:r>
              <a:rPr lang="en-US" sz="2400" dirty="0">
                <a:latin typeface="Arial" panose="020B0604020202020204" pitchFamily="34" charset="0"/>
                <a:cs typeface="Arial" panose="020B0604020202020204" pitchFamily="34" charset="0"/>
              </a:rPr>
              <a:t>If a variable is marked as both Runtime and Authenticated, the variable can be modified </a:t>
            </a:r>
            <a:r>
              <a:rPr lang="en-US" sz="2400" dirty="0" smtClean="0">
                <a:latin typeface="Arial" panose="020B0604020202020204" pitchFamily="34" charset="0"/>
                <a:cs typeface="Arial" panose="020B0604020202020204" pitchFamily="34" charset="0"/>
              </a:rPr>
              <a:t>only by </a:t>
            </a:r>
            <a:r>
              <a:rPr lang="en-US" sz="2400" dirty="0">
                <a:latin typeface="Arial" panose="020B0604020202020204" pitchFamily="34" charset="0"/>
                <a:cs typeface="Arial" panose="020B0604020202020204" pitchFamily="34" charset="0"/>
              </a:rPr>
              <a:t>an application </a:t>
            </a:r>
            <a:r>
              <a:rPr lang="en-US" sz="2400" dirty="0" smtClean="0">
                <a:latin typeface="Arial" panose="020B0604020202020204" pitchFamily="34" charset="0"/>
                <a:cs typeface="Arial" panose="020B0604020202020204" pitchFamily="34" charset="0"/>
              </a:rPr>
              <a:t>that has been </a:t>
            </a:r>
            <a:r>
              <a:rPr lang="en-US" sz="2400" dirty="0">
                <a:latin typeface="Arial" panose="020B0604020202020204" pitchFamily="34" charset="0"/>
                <a:cs typeface="Arial" panose="020B0604020202020204" pitchFamily="34" charset="0"/>
              </a:rPr>
              <a:t>signed with an authorized </a:t>
            </a:r>
            <a:r>
              <a:rPr lang="en-US" sz="2400" dirty="0" smtClean="0">
                <a:latin typeface="Arial" panose="020B0604020202020204" pitchFamily="34" charset="0"/>
                <a:cs typeface="Arial" panose="020B0604020202020204" pitchFamily="34" charset="0"/>
              </a:rPr>
              <a:t>key</a:t>
            </a:r>
          </a:p>
          <a:p>
            <a:r>
              <a:rPr lang="en-US" sz="2400" dirty="0" smtClean="0">
                <a:latin typeface="Arial" panose="020B0604020202020204" pitchFamily="34" charset="0"/>
                <a:cs typeface="Arial" panose="020B0604020202020204" pitchFamily="34" charset="0"/>
              </a:rPr>
              <a:t>If </a:t>
            </a:r>
            <a:r>
              <a:rPr lang="en-US" sz="2400" dirty="0">
                <a:latin typeface="Arial" panose="020B0604020202020204" pitchFamily="34" charset="0"/>
                <a:cs typeface="Arial" panose="020B0604020202020204" pitchFamily="34" charset="0"/>
              </a:rPr>
              <a:t>a variable is marked as Runtime but </a:t>
            </a:r>
            <a:r>
              <a:rPr lang="en-US" sz="2400" u="sng" dirty="0">
                <a:latin typeface="Arial" panose="020B0604020202020204" pitchFamily="34" charset="0"/>
                <a:cs typeface="Arial" panose="020B0604020202020204" pitchFamily="34" charset="0"/>
              </a:rPr>
              <a:t>not</a:t>
            </a:r>
            <a:r>
              <a:rPr lang="en-US" sz="2400" dirty="0">
                <a:latin typeface="Arial" panose="020B0604020202020204" pitchFamily="34" charset="0"/>
                <a:cs typeface="Arial" panose="020B0604020202020204" pitchFamily="34" charset="0"/>
              </a:rPr>
              <a:t> as Authenticated, the variable can be modified by </a:t>
            </a:r>
            <a:r>
              <a:rPr lang="en-US" sz="2400" dirty="0" smtClean="0">
                <a:latin typeface="Arial" panose="020B0604020202020204" pitchFamily="34" charset="0"/>
                <a:cs typeface="Arial" panose="020B0604020202020204" pitchFamily="34" charset="0"/>
              </a:rPr>
              <a:t>any application</a:t>
            </a:r>
          </a:p>
          <a:p>
            <a:pPr lvl="1"/>
            <a:r>
              <a:rPr lang="en-US" sz="2200" dirty="0" smtClean="0">
                <a:latin typeface="Arial" panose="020B0604020202020204" pitchFamily="34" charset="0"/>
                <a:cs typeface="Arial" panose="020B0604020202020204" pitchFamily="34" charset="0"/>
              </a:rPr>
              <a:t>The Setup variable is marked like this</a:t>
            </a:r>
          </a:p>
          <a:p>
            <a:endParaRPr lang="en-US" sz="2400" dirty="0" smtClean="0">
              <a:latin typeface="Arial" panose="020B0604020202020204" pitchFamily="34" charset="0"/>
              <a:cs typeface="Arial" panose="020B060402020202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805" y="1143000"/>
            <a:ext cx="5791200" cy="2457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24</a:t>
            </a:fld>
            <a:endParaRPr lang="en-US">
              <a:solidFill>
                <a:prstClr val="black">
                  <a:tint val="75000"/>
                </a:prstClr>
              </a:solidFill>
              <a:latin typeface="Calibri"/>
            </a:endParaRPr>
          </a:p>
        </p:txBody>
      </p:sp>
    </p:spTree>
    <p:extLst>
      <p:ext uri="{BB962C8B-B14F-4D97-AF65-F5344CB8AC3E}">
        <p14:creationId xmlns:p14="http://schemas.microsoft.com/office/powerpoint/2010/main" val="305206138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EFI Setup Variable Data</a:t>
            </a:r>
            <a:endParaRPr lang="en-US" sz="3200" dirty="0">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495300" y="3222315"/>
            <a:ext cx="8382000" cy="3559485"/>
          </a:xfrm>
        </p:spPr>
        <p:txBody>
          <a:bodyPr>
            <a:noAutofit/>
          </a:bodyPr>
          <a:lstStyle/>
          <a:p>
            <a:r>
              <a:rPr lang="en-US" sz="1900" dirty="0" smtClean="0">
                <a:latin typeface="Arial" panose="020B0604020202020204" pitchFamily="34" charset="0"/>
                <a:cs typeface="Arial" panose="020B0604020202020204" pitchFamily="34" charset="0"/>
              </a:rPr>
              <a:t>Using the offsets we calculated earlier we can locate the secure boot policy settings in the Setup variable</a:t>
            </a:r>
          </a:p>
          <a:p>
            <a:r>
              <a:rPr lang="en-US" sz="1900" dirty="0" smtClean="0">
                <a:latin typeface="Arial" panose="020B0604020202020204" pitchFamily="34" charset="0"/>
                <a:cs typeface="Arial" panose="020B0604020202020204" pitchFamily="34" charset="0"/>
              </a:rPr>
              <a:t>The Secure Boot policy settings started at offset 0xB49 from the start of the Setup variable data</a:t>
            </a:r>
          </a:p>
          <a:p>
            <a:r>
              <a:rPr lang="en-US" sz="1900" dirty="0" smtClean="0">
                <a:latin typeface="Arial" panose="020B0604020202020204" pitchFamily="34" charset="0"/>
                <a:cs typeface="Arial" panose="020B0604020202020204" pitchFamily="34" charset="0"/>
              </a:rPr>
              <a:t>Byte B49 contains the “IMAGE_FROM_FV” policy and is </a:t>
            </a:r>
            <a:r>
              <a:rPr lang="en-US" sz="1900" dirty="0">
                <a:latin typeface="Arial" panose="020B0604020202020204" pitchFamily="34" charset="0"/>
                <a:cs typeface="Arial" panose="020B0604020202020204" pitchFamily="34" charset="0"/>
              </a:rPr>
              <a:t>set to ALWAYS_EXECUTE (0x00</a:t>
            </a:r>
            <a:r>
              <a:rPr lang="en-US" sz="1900" dirty="0" smtClean="0">
                <a:latin typeface="Arial" panose="020B0604020202020204" pitchFamily="34" charset="0"/>
                <a:cs typeface="Arial" panose="020B0604020202020204" pitchFamily="34" charset="0"/>
              </a:rPr>
              <a:t>)</a:t>
            </a:r>
            <a:endParaRPr lang="en-US" sz="1900" dirty="0">
              <a:latin typeface="Arial" panose="020B0604020202020204" pitchFamily="34" charset="0"/>
              <a:cs typeface="Arial" panose="020B0604020202020204" pitchFamily="34" charset="0"/>
            </a:endParaRPr>
          </a:p>
          <a:p>
            <a:r>
              <a:rPr lang="en-US" sz="1900" dirty="0" smtClean="0">
                <a:latin typeface="Arial" panose="020B0604020202020204" pitchFamily="34" charset="0"/>
                <a:cs typeface="Arial" panose="020B0604020202020204" pitchFamily="34" charset="0"/>
              </a:rPr>
              <a:t>Bytes B4A-B4C contain the policies pertaining to Option ROMs, Removable Storage, and Fixed Storage, respectively.  All are set to “DENY_EXECUTE_ON_SECURITY_VIOLATION</a:t>
            </a:r>
          </a:p>
          <a:p>
            <a:pPr lvl="1"/>
            <a:r>
              <a:rPr lang="en-US" sz="1900" dirty="0" smtClean="0">
                <a:latin typeface="Arial" panose="020B0604020202020204" pitchFamily="34" charset="0"/>
                <a:cs typeface="Arial" panose="020B0604020202020204" pitchFamily="34" charset="0"/>
              </a:rPr>
              <a:t>We can change these to ALWAYS_EXECUTE (00)</a:t>
            </a:r>
          </a:p>
          <a:p>
            <a:r>
              <a:rPr lang="en-US" sz="1900" dirty="0" smtClean="0">
                <a:latin typeface="Arial" panose="020B0604020202020204" pitchFamily="34" charset="0"/>
                <a:cs typeface="Arial" panose="020B0604020202020204" pitchFamily="34" charset="0"/>
              </a:rPr>
              <a:t>Byte B48 contains the Secure Boot on/off value (on)</a:t>
            </a:r>
            <a:endParaRPr lang="en-US" sz="1900" dirty="0">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990600" y="788733"/>
            <a:ext cx="7391401" cy="2400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25</a:t>
            </a:fld>
            <a:endParaRPr lang="en-US">
              <a:solidFill>
                <a:prstClr val="black">
                  <a:tint val="75000"/>
                </a:prstClr>
              </a:solidFill>
              <a:latin typeface="Calibri"/>
            </a:endParaRPr>
          </a:p>
        </p:txBody>
      </p:sp>
    </p:spTree>
    <p:extLst>
      <p:ext uri="{BB962C8B-B14F-4D97-AF65-F5344CB8AC3E}">
        <p14:creationId xmlns:p14="http://schemas.microsoft.com/office/powerpoint/2010/main" val="301325744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EFI Variable Access</a:t>
            </a:r>
            <a:endParaRPr lang="en-US" sz="3200" dirty="0">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381000" y="4267200"/>
            <a:ext cx="8382000" cy="2438400"/>
          </a:xfrm>
        </p:spPr>
        <p:txBody>
          <a:bodyPr>
            <a:noAutofit/>
          </a:bodyPr>
          <a:lstStyle/>
          <a:p>
            <a:r>
              <a:rPr lang="en-US" sz="2200" dirty="0">
                <a:latin typeface="Arial" panose="020B0604020202020204" pitchFamily="34" charset="0"/>
                <a:cs typeface="Arial" panose="020B0604020202020204" pitchFamily="34" charset="0"/>
              </a:rPr>
              <a:t>Windows 8 provides an API to interact with EFI non-volatile variables</a:t>
            </a:r>
          </a:p>
          <a:p>
            <a:r>
              <a:rPr lang="en-US" sz="2200" dirty="0">
                <a:latin typeface="Arial" panose="020B0604020202020204" pitchFamily="34" charset="0"/>
                <a:cs typeface="Arial" panose="020B0604020202020204" pitchFamily="34" charset="0"/>
                <a:hlinkClick r:id="rId2"/>
              </a:rPr>
              <a:t>http://msdn.microsoft.com/en-us/library/windows/desktop/ms724934(v=vs.85).</a:t>
            </a:r>
            <a:r>
              <a:rPr lang="en-US" sz="2200" dirty="0" smtClean="0">
                <a:latin typeface="Arial" panose="020B0604020202020204" pitchFamily="34" charset="0"/>
                <a:cs typeface="Arial" panose="020B0604020202020204" pitchFamily="34" charset="0"/>
                <a:hlinkClick r:id="rId2"/>
              </a:rPr>
              <a:t>aspx</a:t>
            </a:r>
            <a:endParaRPr lang="en-US" sz="22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Because the Setup variable is marked as Runtime and not as Authenticated, we can modify it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5576455" cy="2000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312" t="50000" r="45907" b="9291"/>
          <a:stretch/>
        </p:blipFill>
        <p:spPr bwMode="auto">
          <a:xfrm>
            <a:off x="3352800" y="1981200"/>
            <a:ext cx="5558269" cy="2133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26</a:t>
            </a:fld>
            <a:endParaRPr lang="en-US">
              <a:solidFill>
                <a:prstClr val="black">
                  <a:tint val="75000"/>
                </a:prstClr>
              </a:solidFill>
              <a:latin typeface="Calibri"/>
            </a:endParaRPr>
          </a:p>
        </p:txBody>
      </p:sp>
    </p:spTree>
    <p:extLst>
      <p:ext uri="{BB962C8B-B14F-4D97-AF65-F5344CB8AC3E}">
        <p14:creationId xmlns:p14="http://schemas.microsoft.com/office/powerpoint/2010/main" val="169847197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Result: Modified Secure Boot Policy</a:t>
            </a:r>
            <a:endParaRPr lang="en-US" sz="3200" dirty="0">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381000" y="5486400"/>
            <a:ext cx="8382000" cy="1143000"/>
          </a:xfrm>
        </p:spPr>
        <p:txBody>
          <a:bodyPr>
            <a:noAutofit/>
          </a:bodyPr>
          <a:lstStyle/>
          <a:p>
            <a:r>
              <a:rPr lang="en-US" sz="2200" dirty="0" smtClean="0">
                <a:latin typeface="Arial" panose="020B0604020202020204" pitchFamily="34" charset="0"/>
                <a:cs typeface="Arial" panose="020B0604020202020204" pitchFamily="34" charset="0"/>
              </a:rPr>
              <a:t>An unsigned executable will always be executed regardless of whether it is signed or unsigned, based on the ALWAYS_EXECUTE policy associated with them now </a:t>
            </a:r>
            <a:endParaRPr lang="en-US" sz="2200" dirty="0">
              <a:latin typeface="Arial" panose="020B0604020202020204" pitchFamily="34" charset="0"/>
              <a:cs typeface="Arial" panose="020B0604020202020204" pitchFamily="34" charset="0"/>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38200"/>
            <a:ext cx="7799988"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27</a:t>
            </a:fld>
            <a:endParaRPr lang="en-US">
              <a:solidFill>
                <a:prstClr val="black">
                  <a:tint val="75000"/>
                </a:prstClr>
              </a:solidFill>
              <a:latin typeface="Calibri"/>
            </a:endParaRPr>
          </a:p>
        </p:txBody>
      </p:sp>
    </p:spTree>
    <p:extLst>
      <p:ext uri="{BB962C8B-B14F-4D97-AF65-F5344CB8AC3E}">
        <p14:creationId xmlns:p14="http://schemas.microsoft.com/office/powerpoint/2010/main" val="424917028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Attack 1 Summary</a:t>
            </a:r>
            <a:endParaRPr lang="en-US" sz="3200" dirty="0">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381000" y="1447800"/>
            <a:ext cx="8382000" cy="5181600"/>
          </a:xfrm>
        </p:spPr>
        <p:txBody>
          <a:bodyPr>
            <a:noAutofit/>
          </a:bodyPr>
          <a:lstStyle/>
          <a:p>
            <a:r>
              <a:rPr lang="en-US" sz="2800" dirty="0">
                <a:latin typeface="Arial"/>
                <a:cs typeface="Arial"/>
              </a:rPr>
              <a:t>Malicious Windows 8 process can force unsigned executables to be allowed by Secure Boot</a:t>
            </a:r>
          </a:p>
          <a:p>
            <a:r>
              <a:rPr lang="en-US" sz="2800" dirty="0">
                <a:latin typeface="Arial"/>
                <a:cs typeface="Arial"/>
              </a:rPr>
              <a:t>Exploitable from </a:t>
            </a:r>
            <a:r>
              <a:rPr lang="en-US" sz="2800" dirty="0" smtClean="0">
                <a:latin typeface="Arial"/>
                <a:cs typeface="Arial"/>
              </a:rPr>
              <a:t>privileged application in </a:t>
            </a:r>
            <a:r>
              <a:rPr lang="en-US" sz="2800" dirty="0" err="1" smtClean="0">
                <a:latin typeface="Arial"/>
                <a:cs typeface="Arial"/>
              </a:rPr>
              <a:t>userland</a:t>
            </a:r>
            <a:endParaRPr lang="en-US" sz="2800" dirty="0">
              <a:latin typeface="Arial"/>
              <a:cs typeface="Arial"/>
            </a:endParaRPr>
          </a:p>
          <a:p>
            <a:r>
              <a:rPr lang="en-US" sz="2800" dirty="0" err="1">
                <a:latin typeface="Arial"/>
                <a:cs typeface="Arial"/>
              </a:rPr>
              <a:t>Bootkits</a:t>
            </a:r>
            <a:r>
              <a:rPr lang="en-US" sz="2800" dirty="0">
                <a:latin typeface="Arial"/>
                <a:cs typeface="Arial"/>
              </a:rPr>
              <a:t> will now function unimpeded </a:t>
            </a:r>
          </a:p>
          <a:p>
            <a:r>
              <a:rPr lang="en-US" sz="2800" dirty="0">
                <a:latin typeface="Arial"/>
                <a:cs typeface="Arial"/>
              </a:rPr>
              <a:t>Secure Boot will still report itself as enabled although it is no longer “functioning</a:t>
            </a:r>
            <a:r>
              <a:rPr lang="en-US" sz="2800" dirty="0" smtClean="0">
                <a:latin typeface="Arial"/>
                <a:cs typeface="Arial"/>
              </a:rPr>
              <a:t>” </a:t>
            </a:r>
          </a:p>
          <a:p>
            <a:pPr lvl="1"/>
            <a:r>
              <a:rPr lang="en-US" sz="2400" dirty="0" smtClean="0">
                <a:latin typeface="Arial"/>
                <a:cs typeface="Arial"/>
              </a:rPr>
              <a:t>That secure boot ‘on’ value was not modified</a:t>
            </a:r>
          </a:p>
          <a:p>
            <a:r>
              <a:rPr lang="en-US" sz="2800" kern="0" dirty="0">
                <a:solidFill>
                  <a:srgbClr val="292929"/>
                </a:solidFill>
                <a:latin typeface="Arial"/>
                <a:cs typeface="Arial"/>
              </a:rPr>
              <a:t>Co-discovered by Intel team</a:t>
            </a:r>
          </a:p>
          <a:p>
            <a:endParaRPr lang="en-US" sz="2800" dirty="0" smtClean="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28</a:t>
            </a:fld>
            <a:endParaRPr lang="en-US">
              <a:solidFill>
                <a:prstClr val="black">
                  <a:tint val="75000"/>
                </a:prstClr>
              </a:solidFill>
              <a:latin typeface="Calibri"/>
            </a:endParaRPr>
          </a:p>
        </p:txBody>
      </p:sp>
    </p:spTree>
    <p:extLst>
      <p:ext uri="{BB962C8B-B14F-4D97-AF65-F5344CB8AC3E}">
        <p14:creationId xmlns:p14="http://schemas.microsoft.com/office/powerpoint/2010/main" val="424247540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Attack 1 Addendum</a:t>
            </a:r>
            <a:endParaRPr lang="en-US" dirty="0"/>
          </a:p>
        </p:txBody>
      </p:sp>
      <p:sp>
        <p:nvSpPr>
          <p:cNvPr id="3" name="Content Placeholder 2"/>
          <p:cNvSpPr>
            <a:spLocks noGrp="1"/>
          </p:cNvSpPr>
          <p:nvPr>
            <p:ph idx="1"/>
          </p:nvPr>
        </p:nvSpPr>
        <p:spPr>
          <a:xfrm>
            <a:off x="228600" y="1295400"/>
            <a:ext cx="8610600" cy="5410200"/>
          </a:xfrm>
        </p:spPr>
        <p:txBody>
          <a:bodyPr>
            <a:normAutofit/>
          </a:bodyPr>
          <a:lstStyle/>
          <a:p>
            <a:pPr fontAlgn="base">
              <a:spcAft>
                <a:spcPct val="0"/>
              </a:spcAft>
            </a:pPr>
            <a:r>
              <a:rPr lang="en-US" sz="2800" kern="0" dirty="0">
                <a:solidFill>
                  <a:srgbClr val="292929"/>
                </a:solidFill>
              </a:rPr>
              <a:t>Malicious Windows 8 </a:t>
            </a:r>
            <a:r>
              <a:rPr lang="en-US" sz="2800" kern="0" dirty="0" smtClean="0">
                <a:solidFill>
                  <a:srgbClr val="292929"/>
                </a:solidFill>
              </a:rPr>
              <a:t>privileged process </a:t>
            </a:r>
            <a:r>
              <a:rPr lang="en-US" sz="2800" kern="0" dirty="0">
                <a:solidFill>
                  <a:srgbClr val="292929"/>
                </a:solidFill>
              </a:rPr>
              <a:t>can force </a:t>
            </a:r>
            <a:r>
              <a:rPr lang="en-US" sz="2800" kern="0" dirty="0" smtClean="0">
                <a:solidFill>
                  <a:srgbClr val="292929"/>
                </a:solidFill>
              </a:rPr>
              <a:t>can “brick” your computer if it just writes Setup to all 0s</a:t>
            </a:r>
          </a:p>
          <a:p>
            <a:pPr fontAlgn="base">
              <a:spcAft>
                <a:spcPct val="0"/>
              </a:spcAft>
            </a:pPr>
            <a:r>
              <a:rPr lang="en-US" sz="2800" kern="0" dirty="0" smtClean="0">
                <a:solidFill>
                  <a:srgbClr val="292929"/>
                </a:solidFill>
              </a:rPr>
              <a:t>Reinstalling the operating system won’t fix this</a:t>
            </a:r>
          </a:p>
          <a:p>
            <a:pPr fontAlgn="base">
              <a:spcAft>
                <a:spcPct val="0"/>
              </a:spcAft>
            </a:pPr>
            <a:r>
              <a:rPr lang="en-US" sz="2800" kern="0" dirty="0" smtClean="0">
                <a:solidFill>
                  <a:srgbClr val="292929"/>
                </a:solidFill>
              </a:rPr>
              <a:t>Intel didn't catch this and then we had to hold off on mentioning it until Hack in the Box AMS 2014</a:t>
            </a:r>
            <a:endParaRPr lang="en-US" sz="2800" kern="0" dirty="0">
              <a:solidFill>
                <a:srgbClr val="292929"/>
              </a:solidFill>
            </a:endParaRPr>
          </a:p>
          <a:p>
            <a:pPr marL="0" indent="0">
              <a:buNone/>
            </a:pPr>
            <a:endParaRPr lang="en-US" sz="2800" dirty="0"/>
          </a:p>
        </p:txBody>
      </p:sp>
      <p:pic>
        <p:nvPicPr>
          <p:cNvPr id="4" name="Picture 4" descr="http://www.jimsgraphix.com/free_art_box_03/images/block-001.g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34262" y="4193279"/>
            <a:ext cx="3675476" cy="2664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87735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62200"/>
            <a:ext cx="8229600" cy="944562"/>
          </a:xfrm>
        </p:spPr>
        <p:txBody>
          <a:bodyPr>
            <a:normAutofit/>
          </a:bodyPr>
          <a:lstStyle/>
          <a:p>
            <a:r>
              <a:rPr lang="en-US" sz="3200" dirty="0" smtClean="0">
                <a:latin typeface="Arial" panose="020B0604020202020204" pitchFamily="34" charset="0"/>
                <a:cs typeface="Arial" panose="020B0604020202020204" pitchFamily="34" charset="0"/>
              </a:rPr>
              <a:t>Intro to UEFI Secure Boot</a:t>
            </a:r>
            <a:endParaRPr lang="en-US"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a:t>
            </a:fld>
            <a:endParaRPr lang="en-US">
              <a:solidFill>
                <a:prstClr val="black">
                  <a:tint val="75000"/>
                </a:prstClr>
              </a:solidFill>
              <a:latin typeface="Calibri"/>
            </a:endParaRPr>
          </a:p>
        </p:txBody>
      </p:sp>
    </p:spTree>
    <p:extLst>
      <p:ext uri="{BB962C8B-B14F-4D97-AF65-F5344CB8AC3E}">
        <p14:creationId xmlns:p14="http://schemas.microsoft.com/office/powerpoint/2010/main" val="180652506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Attack 2: Delete Setup Variable</a:t>
            </a:r>
            <a:endParaRPr lang="en-US" sz="3200"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430781" y="4419600"/>
            <a:ext cx="8229600" cy="23161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solidFill>
                  <a:prstClr val="black"/>
                </a:solidFill>
                <a:latin typeface="Arial" panose="020B0604020202020204" pitchFamily="34" charset="0"/>
                <a:cs typeface="Arial" panose="020B0604020202020204" pitchFamily="34" charset="0"/>
              </a:rPr>
              <a:t>Typically, setting a variables size to 0 will delete it</a:t>
            </a:r>
          </a:p>
          <a:p>
            <a:r>
              <a:rPr lang="en-US" sz="2400" dirty="0" smtClean="0">
                <a:solidFill>
                  <a:prstClr val="black"/>
                </a:solidFill>
                <a:latin typeface="Arial" panose="020B0604020202020204" pitchFamily="34" charset="0"/>
                <a:cs typeface="Arial" panose="020B0604020202020204" pitchFamily="34" charset="0"/>
              </a:rPr>
              <a:t>Deleting the setup variable reverts the system to a legacy boot mode with secure boot </a:t>
            </a:r>
            <a:r>
              <a:rPr lang="en-US" sz="2400" u="sng" dirty="0" smtClean="0">
                <a:solidFill>
                  <a:prstClr val="black"/>
                </a:solidFill>
                <a:latin typeface="Arial" panose="020B0604020202020204" pitchFamily="34" charset="0"/>
                <a:cs typeface="Arial" panose="020B0604020202020204" pitchFamily="34" charset="0"/>
              </a:rPr>
              <a:t>disabled</a:t>
            </a:r>
          </a:p>
          <a:p>
            <a:r>
              <a:rPr lang="en-US" sz="2400" dirty="0" smtClean="0">
                <a:solidFill>
                  <a:prstClr val="black"/>
                </a:solidFill>
                <a:latin typeface="Arial" panose="020B0604020202020204" pitchFamily="34" charset="0"/>
                <a:cs typeface="Arial" panose="020B0604020202020204" pitchFamily="34" charset="0"/>
              </a:rPr>
              <a:t>This is also effectively a secure boot bypass, as it will force the firmware to transfer control to an untrusted MBR upon next reboot</a:t>
            </a:r>
            <a:endParaRPr lang="en-US" sz="2400" dirty="0">
              <a:solidFill>
                <a:prstClr val="black"/>
              </a:solidFill>
              <a:latin typeface="Arial" panose="020B0604020202020204" pitchFamily="34" charset="0"/>
              <a:cs typeface="Arial" panose="020B0604020202020204" pitchFamily="34" charset="0"/>
            </a:endParaRPr>
          </a:p>
        </p:txBody>
      </p:sp>
      <p:pic>
        <p:nvPicPr>
          <p:cNvPr id="6" name="Picture 5"/>
          <p:cNvPicPr>
            <a:picLocks noChangeAspect="1" noChangeArrowheads="1"/>
          </p:cNvPicPr>
          <p:nvPr/>
        </p:nvPicPr>
        <p:blipFill>
          <a:blip r:embed="rId2" cstate="print"/>
          <a:srcRect/>
          <a:stretch>
            <a:fillRect/>
          </a:stretch>
        </p:blipFill>
        <p:spPr bwMode="auto">
          <a:xfrm>
            <a:off x="838200" y="1066800"/>
            <a:ext cx="7414762" cy="3048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30</a:t>
            </a:fld>
            <a:endParaRPr lang="en-US">
              <a:solidFill>
                <a:prstClr val="black">
                  <a:tint val="75000"/>
                </a:prstClr>
              </a:solidFill>
              <a:latin typeface="Calibri"/>
            </a:endParaRPr>
          </a:p>
        </p:txBody>
      </p:sp>
    </p:spTree>
    <p:extLst>
      <p:ext uri="{BB962C8B-B14F-4D97-AF65-F5344CB8AC3E}">
        <p14:creationId xmlns:p14="http://schemas.microsoft.com/office/powerpoint/2010/main" val="233732162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Attack 2 Summary</a:t>
            </a:r>
            <a:endParaRPr lang="en-US" sz="3200" dirty="0">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381000" y="1447800"/>
            <a:ext cx="8382000" cy="5181600"/>
          </a:xfrm>
        </p:spPr>
        <p:txBody>
          <a:bodyPr>
            <a:noAutofit/>
          </a:bodyPr>
          <a:lstStyle/>
          <a:p>
            <a:r>
              <a:rPr lang="en-US" sz="2400" dirty="0">
                <a:latin typeface="Arial" panose="020B0604020202020204" pitchFamily="34" charset="0"/>
                <a:cs typeface="Arial" panose="020B0604020202020204" pitchFamily="34" charset="0"/>
              </a:rPr>
              <a:t>Malicious Windows 8 process can disable Secure Boot by deleting “Setup” variable.</a:t>
            </a:r>
          </a:p>
          <a:p>
            <a:r>
              <a:rPr lang="en-US" sz="2400" dirty="0">
                <a:latin typeface="Arial" panose="020B0604020202020204" pitchFamily="34" charset="0"/>
                <a:cs typeface="Arial" panose="020B0604020202020204" pitchFamily="34" charset="0"/>
              </a:rPr>
              <a:t>Exploitable from </a:t>
            </a:r>
            <a:r>
              <a:rPr lang="en-US" sz="2400" dirty="0" err="1">
                <a:latin typeface="Arial" panose="020B0604020202020204" pitchFamily="34" charset="0"/>
                <a:cs typeface="Arial" panose="020B0604020202020204" pitchFamily="34" charset="0"/>
              </a:rPr>
              <a:t>userland</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Legacy MBR </a:t>
            </a:r>
            <a:r>
              <a:rPr lang="en-US" sz="2400" dirty="0" err="1">
                <a:latin typeface="Arial" panose="020B0604020202020204" pitchFamily="34" charset="0"/>
                <a:cs typeface="Arial" panose="020B0604020202020204" pitchFamily="34" charset="0"/>
              </a:rPr>
              <a:t>bootkits</a:t>
            </a:r>
            <a:r>
              <a:rPr lang="en-US" sz="2400" dirty="0">
                <a:latin typeface="Arial" panose="020B0604020202020204" pitchFamily="34" charset="0"/>
                <a:cs typeface="Arial" panose="020B0604020202020204" pitchFamily="34" charset="0"/>
              </a:rPr>
              <a:t> will now be executed by platform </a:t>
            </a:r>
            <a:r>
              <a:rPr lang="en-US" sz="2400" dirty="0" smtClean="0">
                <a:latin typeface="Arial" panose="020B0604020202020204" pitchFamily="34" charset="0"/>
                <a:cs typeface="Arial" panose="020B0604020202020204" pitchFamily="34" charset="0"/>
              </a:rPr>
              <a:t>firmware</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Secure Boot will report itself as “disabled” in this </a:t>
            </a:r>
            <a:r>
              <a:rPr lang="en-US" sz="2400" dirty="0" smtClean="0">
                <a:latin typeface="Arial" panose="020B0604020202020204" pitchFamily="34" charset="0"/>
                <a:cs typeface="Arial" panose="020B0604020202020204" pitchFamily="34" charset="0"/>
              </a:rPr>
              <a:t>case</a:t>
            </a:r>
          </a:p>
          <a:p>
            <a:pPr lvl="1"/>
            <a:r>
              <a:rPr lang="en-US" sz="2000" dirty="0" smtClean="0">
                <a:latin typeface="Arial" panose="020B0604020202020204" pitchFamily="34" charset="0"/>
                <a:cs typeface="Arial" panose="020B0604020202020204" pitchFamily="34" charset="0"/>
              </a:rPr>
              <a:t>More easily noticeable than the previous attack</a:t>
            </a:r>
            <a:endParaRPr lang="en-US" sz="20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31</a:t>
            </a:fld>
            <a:endParaRPr lang="en-US">
              <a:solidFill>
                <a:prstClr val="black">
                  <a:tint val="75000"/>
                </a:prstClr>
              </a:solidFill>
              <a:latin typeface="Calibri"/>
            </a:endParaRPr>
          </a:p>
        </p:txBody>
      </p:sp>
    </p:spTree>
    <p:extLst>
      <p:ext uri="{BB962C8B-B14F-4D97-AF65-F5344CB8AC3E}">
        <p14:creationId xmlns:p14="http://schemas.microsoft.com/office/powerpoint/2010/main" val="408197429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Attack 3: Modify </a:t>
            </a:r>
            <a:r>
              <a:rPr lang="en-US" sz="3200" dirty="0" err="1" smtClean="0">
                <a:latin typeface="Arial" panose="020B0604020202020204" pitchFamily="34" charset="0"/>
                <a:cs typeface="Arial" panose="020B0604020202020204" pitchFamily="34" charset="0"/>
              </a:rPr>
              <a:t>StdDefaults</a:t>
            </a:r>
            <a:r>
              <a:rPr lang="en-US" sz="3200" dirty="0" smtClean="0">
                <a:latin typeface="Arial" panose="020B0604020202020204" pitchFamily="34" charset="0"/>
                <a:cs typeface="Arial" panose="020B0604020202020204" pitchFamily="34" charset="0"/>
              </a:rPr>
              <a:t> Variable</a:t>
            </a:r>
            <a:endParaRPr lang="en-US" sz="3200"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430781" y="3581400"/>
            <a:ext cx="8229600" cy="31543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prstClr val="black"/>
                </a:solidFill>
                <a:latin typeface="Arial" panose="020B0604020202020204" pitchFamily="34" charset="0"/>
                <a:cs typeface="Arial" panose="020B0604020202020204" pitchFamily="34" charset="0"/>
              </a:rPr>
              <a:t>Actually, when the firmware detects the “Setup” variable has been deleted, it attempts to restore </a:t>
            </a:r>
            <a:r>
              <a:rPr lang="en-US" sz="2400" dirty="0" smtClean="0">
                <a:solidFill>
                  <a:prstClr val="black"/>
                </a:solidFill>
                <a:latin typeface="Arial" panose="020B0604020202020204" pitchFamily="34" charset="0"/>
                <a:cs typeface="Arial" panose="020B0604020202020204" pitchFamily="34" charset="0"/>
              </a:rPr>
              <a:t>its </a:t>
            </a:r>
            <a:r>
              <a:rPr lang="en-US" sz="2400" dirty="0">
                <a:solidFill>
                  <a:prstClr val="black"/>
                </a:solidFill>
                <a:latin typeface="Arial" panose="020B0604020202020204" pitchFamily="34" charset="0"/>
                <a:cs typeface="Arial" panose="020B0604020202020204" pitchFamily="34" charset="0"/>
              </a:rPr>
              <a:t>contents from the “</a:t>
            </a:r>
            <a:r>
              <a:rPr lang="en-US" sz="2400" dirty="0" err="1">
                <a:solidFill>
                  <a:prstClr val="black"/>
                </a:solidFill>
                <a:latin typeface="Arial" panose="020B0604020202020204" pitchFamily="34" charset="0"/>
                <a:cs typeface="Arial" panose="020B0604020202020204" pitchFamily="34" charset="0"/>
              </a:rPr>
              <a:t>StdDefaults</a:t>
            </a:r>
            <a:r>
              <a:rPr lang="en-US" sz="2400" dirty="0">
                <a:solidFill>
                  <a:prstClr val="black"/>
                </a:solidFill>
                <a:latin typeface="Arial" panose="020B0604020202020204" pitchFamily="34" charset="0"/>
                <a:cs typeface="Arial" panose="020B0604020202020204" pitchFamily="34" charset="0"/>
              </a:rPr>
              <a:t>” </a:t>
            </a:r>
            <a:r>
              <a:rPr lang="en-US" sz="2400" dirty="0" smtClean="0">
                <a:solidFill>
                  <a:prstClr val="black"/>
                </a:solidFill>
                <a:latin typeface="Arial" panose="020B0604020202020204" pitchFamily="34" charset="0"/>
                <a:cs typeface="Arial" panose="020B0604020202020204" pitchFamily="34" charset="0"/>
              </a:rPr>
              <a:t>variable</a:t>
            </a:r>
            <a:endParaRPr lang="en-US" sz="2400" dirty="0">
              <a:solidFill>
                <a:prstClr val="black"/>
              </a:solidFill>
              <a:latin typeface="Arial" panose="020B0604020202020204" pitchFamily="34" charset="0"/>
              <a:cs typeface="Arial" panose="020B0604020202020204" pitchFamily="34" charset="0"/>
            </a:endParaRPr>
          </a:p>
          <a:p>
            <a:r>
              <a:rPr lang="en-US" sz="2400" dirty="0">
                <a:solidFill>
                  <a:prstClr val="black"/>
                </a:solidFill>
                <a:latin typeface="Arial" panose="020B0604020202020204" pitchFamily="34" charset="0"/>
                <a:cs typeface="Arial" panose="020B0604020202020204" pitchFamily="34" charset="0"/>
              </a:rPr>
              <a:t>This variable is also modifiable from the operating system, thanks to its non-authenticated and runtime </a:t>
            </a:r>
            <a:r>
              <a:rPr lang="en-US" sz="2400" dirty="0" smtClean="0">
                <a:solidFill>
                  <a:prstClr val="black"/>
                </a:solidFill>
                <a:latin typeface="Arial" panose="020B0604020202020204" pitchFamily="34" charset="0"/>
                <a:cs typeface="Arial" panose="020B0604020202020204" pitchFamily="34" charset="0"/>
              </a:rPr>
              <a:t>attributes</a:t>
            </a:r>
          </a:p>
          <a:p>
            <a:r>
              <a:rPr lang="en-US" sz="2400" dirty="0" smtClean="0">
                <a:solidFill>
                  <a:prstClr val="black"/>
                </a:solidFill>
                <a:latin typeface="Arial" panose="020B0604020202020204" pitchFamily="34" charset="0"/>
                <a:cs typeface="Arial" panose="020B0604020202020204" pitchFamily="34" charset="0"/>
              </a:rPr>
              <a:t>So we can corrupt this too to ensure that UEFI always restores our evil version</a:t>
            </a:r>
            <a:endParaRPr lang="en-US" sz="2400" dirty="0">
              <a:solidFill>
                <a:prstClr val="black"/>
              </a:solidFill>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92" y="1219200"/>
            <a:ext cx="8692308"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32</a:t>
            </a:fld>
            <a:endParaRPr lang="en-US">
              <a:solidFill>
                <a:prstClr val="black">
                  <a:tint val="75000"/>
                </a:prstClr>
              </a:solidFill>
              <a:latin typeface="Calibri"/>
            </a:endParaRPr>
          </a:p>
        </p:txBody>
      </p:sp>
    </p:spTree>
    <p:extLst>
      <p:ext uri="{BB962C8B-B14F-4D97-AF65-F5344CB8AC3E}">
        <p14:creationId xmlns:p14="http://schemas.microsoft.com/office/powerpoint/2010/main" val="375778003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Attack 3: Summary</a:t>
            </a:r>
            <a:endParaRPr lang="en-US" sz="3200"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430781" y="1143000"/>
            <a:ext cx="8229600" cy="5592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solidFill>
                  <a:prstClr val="black"/>
                </a:solidFill>
                <a:latin typeface="Arial" panose="020B0604020202020204" pitchFamily="34" charset="0"/>
                <a:cs typeface="Arial" panose="020B0604020202020204" pitchFamily="34" charset="0"/>
              </a:rPr>
              <a:t>Firmware </a:t>
            </a:r>
            <a:r>
              <a:rPr lang="en-US" sz="2400" dirty="0">
                <a:solidFill>
                  <a:prstClr val="black"/>
                </a:solidFill>
                <a:latin typeface="Arial" panose="020B0604020202020204" pitchFamily="34" charset="0"/>
                <a:cs typeface="Arial" panose="020B0604020202020204" pitchFamily="34" charset="0"/>
              </a:rPr>
              <a:t>would restore vulnerable Secure Boot policy whenever firmware configuration reverted to defaults</a:t>
            </a:r>
          </a:p>
          <a:p>
            <a:r>
              <a:rPr lang="en-US" sz="2400" dirty="0">
                <a:solidFill>
                  <a:prstClr val="black"/>
                </a:solidFill>
                <a:latin typeface="Arial" panose="020B0604020202020204" pitchFamily="34" charset="0"/>
                <a:cs typeface="Arial" panose="020B0604020202020204" pitchFamily="34" charset="0"/>
              </a:rPr>
              <a:t>This could make life </a:t>
            </a:r>
            <a:r>
              <a:rPr lang="en-US" sz="2400" dirty="0" smtClean="0">
                <a:solidFill>
                  <a:prstClr val="black"/>
                </a:solidFill>
                <a:latin typeface="Arial" panose="020B0604020202020204" pitchFamily="34" charset="0"/>
                <a:cs typeface="Arial" panose="020B0604020202020204" pitchFamily="34" charset="0"/>
              </a:rPr>
              <a:t>very difficult </a:t>
            </a:r>
          </a:p>
          <a:p>
            <a:pPr marL="0" indent="0">
              <a:buFont typeface="Arial" pitchFamily="34" charset="0"/>
              <a:buNone/>
            </a:pPr>
            <a:endParaRPr lang="en-US" sz="2400" dirty="0">
              <a:solidFill>
                <a:prstClr val="black"/>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33</a:t>
            </a:fld>
            <a:endParaRPr lang="en-US">
              <a:solidFill>
                <a:prstClr val="black">
                  <a:tint val="75000"/>
                </a:prstClr>
              </a:solidFill>
              <a:latin typeface="Calibri"/>
            </a:endParaRPr>
          </a:p>
        </p:txBody>
      </p:sp>
    </p:spTree>
    <p:extLst>
      <p:ext uri="{BB962C8B-B14F-4D97-AF65-F5344CB8AC3E}">
        <p14:creationId xmlns:p14="http://schemas.microsoft.com/office/powerpoint/2010/main" val="371326310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Summary</a:t>
            </a:r>
            <a:endParaRPr lang="en-US" sz="3200"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430781" y="1143000"/>
            <a:ext cx="8229600" cy="5592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solidFill>
                <a:prstClr val="black"/>
              </a:solidFill>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583181" y="1219200"/>
            <a:ext cx="82296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solidFill>
                  <a:prstClr val="black"/>
                </a:solidFill>
                <a:latin typeface="Arial" panose="020B0604020202020204" pitchFamily="34" charset="0"/>
                <a:cs typeface="Arial" panose="020B0604020202020204" pitchFamily="34" charset="0"/>
                <a:hlinkClick r:id="rId2"/>
              </a:rPr>
              <a:t>CERT VU#758382</a:t>
            </a:r>
            <a:endParaRPr lang="en-US" sz="2400" dirty="0">
              <a:solidFill>
                <a:prstClr val="black"/>
              </a:solidFill>
              <a:latin typeface="Arial" panose="020B0604020202020204" pitchFamily="34" charset="0"/>
              <a:cs typeface="Arial" panose="020B0604020202020204" pitchFamily="34" charset="0"/>
            </a:endParaRPr>
          </a:p>
          <a:p>
            <a:r>
              <a:rPr lang="en-US" sz="2400" dirty="0">
                <a:solidFill>
                  <a:prstClr val="black"/>
                </a:solidFill>
                <a:latin typeface="Arial" panose="020B0604020202020204" pitchFamily="34" charset="0"/>
                <a:cs typeface="Arial" panose="020B0604020202020204" pitchFamily="34" charset="0"/>
              </a:rPr>
              <a:t>Vulnerability allows bypass of secure boot on many systems.</a:t>
            </a:r>
          </a:p>
          <a:p>
            <a:r>
              <a:rPr lang="en-US" sz="2400" dirty="0">
                <a:solidFill>
                  <a:prstClr val="black"/>
                </a:solidFill>
                <a:latin typeface="Arial" panose="020B0604020202020204" pitchFamily="34" charset="0"/>
                <a:cs typeface="Arial" panose="020B0604020202020204" pitchFamily="34" charset="0"/>
              </a:rPr>
              <a:t>Co-reported by Intel and </a:t>
            </a:r>
            <a:r>
              <a:rPr lang="en-US" sz="2400" dirty="0" smtClean="0">
                <a:solidFill>
                  <a:prstClr val="black"/>
                </a:solidFill>
                <a:latin typeface="Arial" panose="020B0604020202020204" pitchFamily="34" charset="0"/>
                <a:cs typeface="Arial" panose="020B0604020202020204" pitchFamily="34" charset="0"/>
              </a:rPr>
              <a:t>MITRE</a:t>
            </a:r>
          </a:p>
          <a:p>
            <a:endParaRPr lang="en-US" sz="2400" dirty="0" smtClean="0">
              <a:solidFill>
                <a:prstClr val="black"/>
              </a:solidFill>
              <a:latin typeface="Arial" panose="020B0604020202020204" pitchFamily="34" charset="0"/>
              <a:cs typeface="Arial" panose="020B0604020202020204" pitchFamily="34" charset="0"/>
            </a:endParaRPr>
          </a:p>
          <a:p>
            <a:r>
              <a:rPr lang="en-US" sz="2400" dirty="0">
                <a:solidFill>
                  <a:prstClr val="black"/>
                </a:solidFill>
                <a:latin typeface="Arial" panose="020B0604020202020204" pitchFamily="34" charset="0"/>
                <a:cs typeface="Arial" panose="020B0604020202020204" pitchFamily="34" charset="0"/>
              </a:rPr>
              <a:t>We first identified this vulnerability on a Dell Latitude E6430.</a:t>
            </a:r>
          </a:p>
          <a:p>
            <a:r>
              <a:rPr lang="en-US" sz="2400" dirty="0">
                <a:solidFill>
                  <a:prstClr val="black"/>
                </a:solidFill>
                <a:latin typeface="Arial" panose="020B0604020202020204" pitchFamily="34" charset="0"/>
                <a:cs typeface="Arial" panose="020B0604020202020204" pitchFamily="34" charset="0"/>
              </a:rPr>
              <a:t>Is this problem specific to the E6430?</a:t>
            </a:r>
          </a:p>
          <a:p>
            <a:r>
              <a:rPr lang="en-US" sz="2400" dirty="0">
                <a:solidFill>
                  <a:prstClr val="black"/>
                </a:solidFill>
                <a:latin typeface="Arial" panose="020B0604020202020204" pitchFamily="34" charset="0"/>
                <a:cs typeface="Arial" panose="020B0604020202020204" pitchFamily="34" charset="0"/>
              </a:rPr>
              <a:t>Is this problem specific to Dell?</a:t>
            </a:r>
          </a:p>
          <a:p>
            <a:r>
              <a:rPr lang="en-US" sz="2400" dirty="0">
                <a:solidFill>
                  <a:prstClr val="black"/>
                </a:solidFill>
                <a:latin typeface="Arial" panose="020B0604020202020204" pitchFamily="34" charset="0"/>
                <a:cs typeface="Arial" panose="020B0604020202020204" pitchFamily="34" charset="0"/>
              </a:rPr>
              <a:t>Is this vulnerability present in the UEFI reference implementation?</a:t>
            </a:r>
          </a:p>
          <a:p>
            <a:endParaRPr lang="en-US" sz="2400" dirty="0" smtClean="0">
              <a:solidFill>
                <a:prstClr val="black"/>
              </a:solidFill>
              <a:latin typeface="Arial" panose="020B0604020202020204" pitchFamily="34" charset="0"/>
              <a:cs typeface="Arial" panose="020B0604020202020204" pitchFamily="34" charset="0"/>
            </a:endParaRPr>
          </a:p>
          <a:p>
            <a:endParaRPr lang="en-US" sz="2400" dirty="0">
              <a:solidFill>
                <a:prstClr val="black"/>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34</a:t>
            </a:fld>
            <a:endParaRPr lang="en-US">
              <a:solidFill>
                <a:prstClr val="black">
                  <a:tint val="75000"/>
                </a:prstClr>
              </a:solidFill>
              <a:latin typeface="Calibri"/>
            </a:endParaRPr>
          </a:p>
        </p:txBody>
      </p:sp>
    </p:spTree>
    <p:extLst>
      <p:ext uri="{BB962C8B-B14F-4D97-AF65-F5344CB8AC3E}">
        <p14:creationId xmlns:p14="http://schemas.microsoft.com/office/powerpoint/2010/main" val="312275506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Summary</a:t>
            </a:r>
            <a:endParaRPr lang="en-US" sz="3200"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430781" y="1143000"/>
            <a:ext cx="8229600" cy="5592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solidFill>
                <a:prstClr val="black"/>
              </a:solidFill>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583181" y="1219199"/>
            <a:ext cx="8229600" cy="54864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prstClr val="black"/>
                </a:solidFill>
                <a:latin typeface="Arial" panose="020B0604020202020204" pitchFamily="34" charset="0"/>
                <a:cs typeface="Arial" panose="020B0604020202020204" pitchFamily="34" charset="0"/>
                <a:hlinkClick r:id="rId2"/>
              </a:rPr>
              <a:t>CERT VU#758382</a:t>
            </a:r>
            <a:endParaRPr lang="en-US" sz="2400" dirty="0">
              <a:solidFill>
                <a:prstClr val="black"/>
              </a:solidFill>
              <a:latin typeface="Arial" panose="020B0604020202020204" pitchFamily="34" charset="0"/>
              <a:cs typeface="Arial" panose="020B0604020202020204" pitchFamily="34" charset="0"/>
            </a:endParaRPr>
          </a:p>
          <a:p>
            <a:r>
              <a:rPr lang="en-US" sz="2400" dirty="0" smtClean="0">
                <a:solidFill>
                  <a:prstClr val="black"/>
                </a:solidFill>
                <a:latin typeface="Arial" panose="020B0604020202020204" pitchFamily="34" charset="0"/>
                <a:cs typeface="Arial" panose="020B0604020202020204" pitchFamily="34" charset="0"/>
              </a:rPr>
              <a:t>Vulnerability </a:t>
            </a:r>
            <a:r>
              <a:rPr lang="en-US" sz="2400" dirty="0">
                <a:solidFill>
                  <a:prstClr val="black"/>
                </a:solidFill>
                <a:latin typeface="Arial" panose="020B0604020202020204" pitchFamily="34" charset="0"/>
                <a:cs typeface="Arial" panose="020B0604020202020204" pitchFamily="34" charset="0"/>
              </a:rPr>
              <a:t>allows bypass of secure boot on many systems.</a:t>
            </a:r>
          </a:p>
          <a:p>
            <a:r>
              <a:rPr lang="en-US" sz="2400" dirty="0">
                <a:solidFill>
                  <a:prstClr val="black"/>
                </a:solidFill>
                <a:latin typeface="Arial" panose="020B0604020202020204" pitchFamily="34" charset="0"/>
                <a:cs typeface="Arial" panose="020B0604020202020204" pitchFamily="34" charset="0"/>
              </a:rPr>
              <a:t>Co-reported by Intel and </a:t>
            </a:r>
            <a:r>
              <a:rPr lang="en-US" sz="2400" dirty="0" smtClean="0">
                <a:solidFill>
                  <a:prstClr val="black"/>
                </a:solidFill>
                <a:latin typeface="Arial" panose="020B0604020202020204" pitchFamily="34" charset="0"/>
                <a:cs typeface="Arial" panose="020B0604020202020204" pitchFamily="34" charset="0"/>
              </a:rPr>
              <a:t>MITRE</a:t>
            </a:r>
          </a:p>
          <a:p>
            <a:endParaRPr lang="en-US" sz="2400" dirty="0" smtClean="0">
              <a:solidFill>
                <a:prstClr val="black"/>
              </a:solidFill>
              <a:latin typeface="Arial" panose="020B0604020202020204" pitchFamily="34" charset="0"/>
              <a:cs typeface="Arial" panose="020B0604020202020204" pitchFamily="34" charset="0"/>
            </a:endParaRPr>
          </a:p>
          <a:p>
            <a:r>
              <a:rPr lang="en-US" sz="2400" dirty="0">
                <a:solidFill>
                  <a:prstClr val="black"/>
                </a:solidFill>
                <a:latin typeface="Arial" panose="020B0604020202020204" pitchFamily="34" charset="0"/>
                <a:cs typeface="Arial" panose="020B0604020202020204" pitchFamily="34" charset="0"/>
              </a:rPr>
              <a:t>We first identified this vulnerability on a Dell Latitude E6430.</a:t>
            </a:r>
          </a:p>
          <a:p>
            <a:r>
              <a:rPr lang="en-US" sz="2400" dirty="0">
                <a:solidFill>
                  <a:prstClr val="black"/>
                </a:solidFill>
                <a:latin typeface="Arial" panose="020B0604020202020204" pitchFamily="34" charset="0"/>
                <a:cs typeface="Arial" panose="020B0604020202020204" pitchFamily="34" charset="0"/>
              </a:rPr>
              <a:t>Is this problem specific to the E6430</a:t>
            </a:r>
            <a:r>
              <a:rPr lang="en-US" sz="2400" dirty="0" smtClean="0">
                <a:solidFill>
                  <a:prstClr val="black"/>
                </a:solidFill>
                <a:latin typeface="Arial" panose="020B0604020202020204" pitchFamily="34" charset="0"/>
                <a:cs typeface="Arial" panose="020B0604020202020204" pitchFamily="34" charset="0"/>
              </a:rPr>
              <a:t>? </a:t>
            </a:r>
            <a:r>
              <a:rPr lang="en-US" sz="2400" dirty="0" smtClean="0">
                <a:solidFill>
                  <a:srgbClr val="C00000"/>
                </a:solidFill>
                <a:latin typeface="Arial" panose="020B0604020202020204" pitchFamily="34" charset="0"/>
                <a:cs typeface="Arial" panose="020B0604020202020204" pitchFamily="34" charset="0"/>
              </a:rPr>
              <a:t>No.</a:t>
            </a:r>
            <a:endParaRPr lang="en-US" sz="2400" dirty="0">
              <a:solidFill>
                <a:srgbClr val="C00000"/>
              </a:solidFill>
              <a:latin typeface="Arial" panose="020B0604020202020204" pitchFamily="34" charset="0"/>
              <a:cs typeface="Arial" panose="020B0604020202020204" pitchFamily="34" charset="0"/>
            </a:endParaRPr>
          </a:p>
          <a:p>
            <a:r>
              <a:rPr lang="en-US" sz="2400" dirty="0">
                <a:solidFill>
                  <a:prstClr val="black"/>
                </a:solidFill>
                <a:latin typeface="Arial" panose="020B0604020202020204" pitchFamily="34" charset="0"/>
                <a:cs typeface="Arial" panose="020B0604020202020204" pitchFamily="34" charset="0"/>
              </a:rPr>
              <a:t>Is this problem specific to Dell</a:t>
            </a:r>
            <a:r>
              <a:rPr lang="en-US" sz="2400" dirty="0" smtClean="0">
                <a:solidFill>
                  <a:prstClr val="black"/>
                </a:solidFill>
                <a:latin typeface="Arial" panose="020B0604020202020204" pitchFamily="34" charset="0"/>
                <a:cs typeface="Arial" panose="020B0604020202020204" pitchFamily="34" charset="0"/>
              </a:rPr>
              <a:t>? </a:t>
            </a:r>
            <a:r>
              <a:rPr lang="en-US" sz="2400" dirty="0" smtClean="0">
                <a:solidFill>
                  <a:srgbClr val="C00000"/>
                </a:solidFill>
                <a:latin typeface="Arial" panose="020B0604020202020204" pitchFamily="34" charset="0"/>
                <a:cs typeface="Arial" panose="020B0604020202020204" pitchFamily="34" charset="0"/>
              </a:rPr>
              <a:t>No.</a:t>
            </a:r>
            <a:endParaRPr lang="en-US" sz="2400" dirty="0">
              <a:solidFill>
                <a:srgbClr val="C00000"/>
              </a:solidFill>
              <a:latin typeface="Arial" panose="020B0604020202020204" pitchFamily="34" charset="0"/>
              <a:cs typeface="Arial" panose="020B0604020202020204" pitchFamily="34" charset="0"/>
            </a:endParaRPr>
          </a:p>
          <a:p>
            <a:r>
              <a:rPr lang="en-US" sz="2400" dirty="0">
                <a:solidFill>
                  <a:prstClr val="black"/>
                </a:solidFill>
                <a:latin typeface="Arial" panose="020B0604020202020204" pitchFamily="34" charset="0"/>
                <a:cs typeface="Arial" panose="020B0604020202020204" pitchFamily="34" charset="0"/>
              </a:rPr>
              <a:t>Is this vulnerability present in the UEFI reference implementation</a:t>
            </a:r>
            <a:r>
              <a:rPr lang="en-US" sz="2400" dirty="0" smtClean="0">
                <a:solidFill>
                  <a:prstClr val="black"/>
                </a:solidFill>
                <a:latin typeface="Arial" panose="020B0604020202020204" pitchFamily="34" charset="0"/>
                <a:cs typeface="Arial" panose="020B0604020202020204" pitchFamily="34" charset="0"/>
              </a:rPr>
              <a:t>? </a:t>
            </a:r>
            <a:r>
              <a:rPr lang="en-US" sz="2400" dirty="0" smtClean="0">
                <a:solidFill>
                  <a:srgbClr val="C00000"/>
                </a:solidFill>
                <a:latin typeface="Arial" panose="020B0604020202020204" pitchFamily="34" charset="0"/>
                <a:cs typeface="Arial" panose="020B0604020202020204" pitchFamily="34" charset="0"/>
              </a:rPr>
              <a:t>No.</a:t>
            </a:r>
            <a:endParaRPr lang="en-US" sz="2400" dirty="0">
              <a:solidFill>
                <a:srgbClr val="C00000"/>
              </a:solidFill>
              <a:latin typeface="Arial" panose="020B0604020202020204" pitchFamily="34" charset="0"/>
              <a:cs typeface="Arial" panose="020B0604020202020204" pitchFamily="34" charset="0"/>
            </a:endParaRPr>
          </a:p>
          <a:p>
            <a:endParaRPr lang="en-US" sz="2400" dirty="0" smtClean="0">
              <a:solidFill>
                <a:prstClr val="black"/>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35</a:t>
            </a:fld>
            <a:endParaRPr lang="en-US">
              <a:solidFill>
                <a:prstClr val="black">
                  <a:tint val="75000"/>
                </a:prstClr>
              </a:solidFill>
              <a:latin typeface="Calibri"/>
            </a:endParaRPr>
          </a:p>
        </p:txBody>
      </p:sp>
    </p:spTree>
    <p:extLst>
      <p:ext uri="{BB962C8B-B14F-4D97-AF65-F5344CB8AC3E}">
        <p14:creationId xmlns:p14="http://schemas.microsoft.com/office/powerpoint/2010/main" val="19647228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sz="3200" dirty="0" smtClean="0">
                <a:latin typeface="Arial" panose="020B0604020202020204" pitchFamily="34" charset="0"/>
                <a:cs typeface="Arial" panose="020B0604020202020204" pitchFamily="34" charset="0"/>
              </a:rPr>
              <a:t>Intro to UEFI Secure Boot</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43000"/>
            <a:ext cx="8229600" cy="5486400"/>
          </a:xfrm>
        </p:spPr>
        <p:txBody>
          <a:bodyPr>
            <a:noAutofit/>
          </a:bodyPr>
          <a:lstStyle/>
          <a:p>
            <a:r>
              <a:rPr lang="en-US" sz="2200" dirty="0" smtClean="0">
                <a:latin typeface="Arial" panose="020B0604020202020204" pitchFamily="34" charset="0"/>
                <a:cs typeface="Arial" panose="020B0604020202020204" pitchFamily="34" charset="0"/>
              </a:rPr>
              <a:t>Verifies whether an executable is permitted to load and execute during the UEFI BIOS boot process</a:t>
            </a:r>
          </a:p>
          <a:p>
            <a:r>
              <a:rPr lang="en-US" sz="2200" dirty="0" smtClean="0">
                <a:latin typeface="Arial" panose="020B0604020202020204" pitchFamily="34" charset="0"/>
                <a:cs typeface="Arial" panose="020B0604020202020204" pitchFamily="34" charset="0"/>
              </a:rPr>
              <a:t>When an executable like a boot loader or Option ROM is discovered, the UEFI checks if:</a:t>
            </a:r>
          </a:p>
          <a:p>
            <a:pPr lvl="1"/>
            <a:r>
              <a:rPr lang="en-US" sz="2000" dirty="0">
                <a:latin typeface="Arial" panose="020B0604020202020204" pitchFamily="34" charset="0"/>
                <a:cs typeface="Arial" panose="020B0604020202020204" pitchFamily="34" charset="0"/>
              </a:rPr>
              <a:t>T</a:t>
            </a:r>
            <a:r>
              <a:rPr lang="en-US" sz="2000" dirty="0" smtClean="0">
                <a:latin typeface="Arial" panose="020B0604020202020204" pitchFamily="34" charset="0"/>
                <a:cs typeface="Arial" panose="020B0604020202020204" pitchFamily="34" charset="0"/>
              </a:rPr>
              <a:t>he executable is signed with an authorized key, or</a:t>
            </a:r>
          </a:p>
          <a:p>
            <a:pPr lvl="1"/>
            <a:r>
              <a:rPr lang="en-US" sz="2000" dirty="0" smtClean="0">
                <a:latin typeface="Arial" panose="020B0604020202020204" pitchFamily="34" charset="0"/>
                <a:cs typeface="Arial" panose="020B0604020202020204" pitchFamily="34" charset="0"/>
              </a:rPr>
              <a:t>The key, signature, or hash of the executable is stored in the authorized signature database</a:t>
            </a:r>
          </a:p>
          <a:p>
            <a:r>
              <a:rPr lang="en-US" sz="2200" dirty="0" smtClean="0">
                <a:latin typeface="Arial" panose="020B0604020202020204" pitchFamily="34" charset="0"/>
                <a:cs typeface="Arial" panose="020B0604020202020204" pitchFamily="34" charset="0"/>
              </a:rPr>
              <a:t>UEFI components that are flash based (SEC, PEI, </a:t>
            </a:r>
            <a:r>
              <a:rPr lang="en-US" sz="2200" dirty="0" err="1" smtClean="0">
                <a:latin typeface="Arial" panose="020B0604020202020204" pitchFamily="34" charset="0"/>
                <a:cs typeface="Arial" panose="020B0604020202020204" pitchFamily="34" charset="0"/>
              </a:rPr>
              <a:t>DXECore</a:t>
            </a:r>
            <a:r>
              <a:rPr lang="en-US" sz="2200" dirty="0" smtClean="0">
                <a:latin typeface="Arial" panose="020B0604020202020204" pitchFamily="34" charset="0"/>
                <a:cs typeface="Arial" panose="020B0604020202020204" pitchFamily="34" charset="0"/>
              </a:rPr>
              <a:t>) are not verified for signature</a:t>
            </a:r>
          </a:p>
          <a:p>
            <a:pPr lvl="1"/>
            <a:r>
              <a:rPr lang="en-US" sz="2000" dirty="0" smtClean="0">
                <a:latin typeface="Arial" panose="020B0604020202020204" pitchFamily="34" charset="0"/>
                <a:cs typeface="Arial" panose="020B0604020202020204" pitchFamily="34" charset="0"/>
              </a:rPr>
              <a:t>The BIOS flash image has its signature checked during the update process (firmware signing)</a:t>
            </a:r>
          </a:p>
          <a:p>
            <a:r>
              <a:rPr lang="en-US" sz="2200" dirty="0" err="1" smtClean="0">
                <a:latin typeface="Arial" panose="020B0604020202020204" pitchFamily="34" charset="0"/>
                <a:cs typeface="Arial" panose="020B0604020202020204" pitchFamily="34" charset="0"/>
              </a:rPr>
              <a:t>Yuriy</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Bulygin</a:t>
            </a:r>
            <a:r>
              <a:rPr lang="en-US" sz="2200" dirty="0" smtClean="0">
                <a:latin typeface="Arial" panose="020B0604020202020204" pitchFamily="34" charset="0"/>
                <a:cs typeface="Arial" panose="020B0604020202020204" pitchFamily="34" charset="0"/>
              </a:rPr>
              <a:t>, Andrew </a:t>
            </a:r>
            <a:r>
              <a:rPr lang="en-US" sz="2200" dirty="0" err="1" smtClean="0">
                <a:latin typeface="Arial" panose="020B0604020202020204" pitchFamily="34" charset="0"/>
                <a:cs typeface="Arial" panose="020B0604020202020204" pitchFamily="34" charset="0"/>
              </a:rPr>
              <a:t>Furtak</a:t>
            </a:r>
            <a:r>
              <a:rPr lang="en-US" sz="2200" dirty="0">
                <a:latin typeface="Arial" panose="020B0604020202020204" pitchFamily="34" charset="0"/>
                <a:cs typeface="Arial" panose="020B0604020202020204" pitchFamily="34" charset="0"/>
              </a:rPr>
              <a:t>, and </a:t>
            </a:r>
            <a:r>
              <a:rPr lang="en-US" sz="2200" dirty="0" err="1">
                <a:latin typeface="Arial" panose="020B0604020202020204" pitchFamily="34" charset="0"/>
                <a:cs typeface="Arial" panose="020B0604020202020204" pitchFamily="34" charset="0"/>
              </a:rPr>
              <a:t>Oleksandr</a:t>
            </a:r>
            <a:r>
              <a:rPr lang="en-US" sz="2200" dirty="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Bazhaniuk</a:t>
            </a:r>
            <a:r>
              <a:rPr lang="en-US" sz="2200" dirty="0" smtClean="0">
                <a:latin typeface="Arial" panose="020B0604020202020204" pitchFamily="34" charset="0"/>
                <a:cs typeface="Arial" panose="020B0604020202020204" pitchFamily="34" charset="0"/>
              </a:rPr>
              <a:t> have the best slides that describe the Secure Boot process</a:t>
            </a:r>
          </a:p>
          <a:p>
            <a:pPr lvl="1"/>
            <a:r>
              <a:rPr lang="en-US" sz="2000" dirty="0">
                <a:latin typeface="Arial" panose="020B0604020202020204" pitchFamily="34" charset="0"/>
                <a:cs typeface="Arial" panose="020B0604020202020204" pitchFamily="34" charset="0"/>
                <a:hlinkClick r:id="rId2"/>
              </a:rPr>
              <a:t>http://</a:t>
            </a:r>
            <a:r>
              <a:rPr lang="en-US" sz="2000" dirty="0" smtClean="0">
                <a:latin typeface="Arial" panose="020B0604020202020204" pitchFamily="34" charset="0"/>
                <a:cs typeface="Arial" panose="020B0604020202020204" pitchFamily="34" charset="0"/>
                <a:hlinkClick r:id="rId2"/>
              </a:rPr>
              <a:t>c7zero.info/stuff/Windows8SecureBoot_Bulygin-Furtak-Bazhniuk_BHUSA2013.pdf</a:t>
            </a:r>
            <a:r>
              <a:rPr lang="en-US" sz="2000" dirty="0" smtClean="0">
                <a:latin typeface="Arial" panose="020B0604020202020204" pitchFamily="34" charset="0"/>
                <a:cs typeface="Arial" panose="020B0604020202020204" pitchFamily="34" charset="0"/>
              </a:rPr>
              <a:t> (Black Hat USA 2013)</a:t>
            </a:r>
          </a:p>
          <a:p>
            <a:pPr lvl="1"/>
            <a:endParaRPr lang="en-US" sz="18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4</a:t>
            </a:fld>
            <a:endParaRPr lang="en-US">
              <a:solidFill>
                <a:prstClr val="black">
                  <a:tint val="75000"/>
                </a:prstClr>
              </a:solidFill>
              <a:latin typeface="Calibri"/>
            </a:endParaRPr>
          </a:p>
        </p:txBody>
      </p:sp>
    </p:spTree>
    <p:extLst>
      <p:ext uri="{BB962C8B-B14F-4D97-AF65-F5344CB8AC3E}">
        <p14:creationId xmlns:p14="http://schemas.microsoft.com/office/powerpoint/2010/main" val="10543202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7791450" cy="4510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152400"/>
            <a:ext cx="8229600" cy="944562"/>
          </a:xfrm>
        </p:spPr>
        <p:txBody>
          <a:bodyPr>
            <a:normAutofit/>
          </a:bodyPr>
          <a:lstStyle/>
          <a:p>
            <a:r>
              <a:rPr lang="en-US" sz="3200" dirty="0" smtClean="0">
                <a:latin typeface="Arial" panose="020B0604020202020204" pitchFamily="34" charset="0"/>
                <a:cs typeface="Arial" panose="020B0604020202020204" pitchFamily="34" charset="0"/>
              </a:rPr>
              <a:t>Firmware Signing</a:t>
            </a:r>
            <a:endParaRPr lang="en-US" sz="3200" dirty="0">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00743" y="5425240"/>
            <a:ext cx="8229600" cy="1127960"/>
          </a:xfrm>
        </p:spPr>
        <p:txBody>
          <a:bodyPr>
            <a:normAutofit/>
          </a:bodyPr>
          <a:lstStyle/>
          <a:p>
            <a:r>
              <a:rPr lang="en-US" sz="2200" dirty="0" smtClean="0">
                <a:latin typeface="Arial" panose="020B0604020202020204" pitchFamily="34" charset="0"/>
                <a:cs typeface="Arial" panose="020B0604020202020204" pitchFamily="34" charset="0"/>
              </a:rPr>
              <a:t>Flash-based UEFI components are verified only during the update process when the whole BIOS image has its signature verified</a:t>
            </a:r>
          </a:p>
        </p:txBody>
      </p:sp>
      <p:sp>
        <p:nvSpPr>
          <p:cNvPr id="4" name="TextBox 3"/>
          <p:cNvSpPr txBox="1"/>
          <p:nvPr/>
        </p:nvSpPr>
        <p:spPr>
          <a:xfrm>
            <a:off x="-17192" y="6519446"/>
            <a:ext cx="8181535" cy="338554"/>
          </a:xfrm>
          <a:prstGeom prst="rect">
            <a:avLst/>
          </a:prstGeom>
          <a:noFill/>
        </p:spPr>
        <p:txBody>
          <a:bodyPr wrap="none" rtlCol="0">
            <a:spAutoFit/>
          </a:bodyPr>
          <a:lstStyle/>
          <a:p>
            <a:pPr defTabSz="914400"/>
            <a:r>
              <a:rPr lang="en-US" sz="1600" dirty="0">
                <a:solidFill>
                  <a:prstClr val="black"/>
                </a:solidFill>
                <a:latin typeface="Arial" panose="020B0604020202020204" pitchFamily="34" charset="0"/>
                <a:cs typeface="Arial" panose="020B0604020202020204" pitchFamily="34" charset="0"/>
                <a:hlinkClick r:id="rId3"/>
              </a:rPr>
              <a:t>http://c7zero.info/stuff/Windows8SecureBoot_Bulygin-Furtak-Bazhniuk_BHUSA2013.pdf</a:t>
            </a:r>
            <a:endParaRPr lang="en-US" sz="1600" dirty="0">
              <a:solidFill>
                <a:prstClr val="black"/>
              </a:solidFill>
              <a:latin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5</a:t>
            </a:fld>
            <a:endParaRPr lang="en-US">
              <a:solidFill>
                <a:prstClr val="black">
                  <a:tint val="75000"/>
                </a:prstClr>
              </a:solidFill>
              <a:latin typeface="Calibri"/>
            </a:endParaRPr>
          </a:p>
        </p:txBody>
      </p:sp>
    </p:spTree>
    <p:extLst>
      <p:ext uri="{BB962C8B-B14F-4D97-AF65-F5344CB8AC3E}">
        <p14:creationId xmlns:p14="http://schemas.microsoft.com/office/powerpoint/2010/main" val="22354316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sz="3200" dirty="0" smtClean="0">
                <a:latin typeface="Arial" panose="020B0604020202020204" pitchFamily="34" charset="0"/>
                <a:cs typeface="Arial" panose="020B0604020202020204" pitchFamily="34" charset="0"/>
              </a:rPr>
              <a:t>UEFI Secure Boot</a:t>
            </a:r>
            <a:endParaRPr lang="en-US" sz="32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03514"/>
            <a:ext cx="7696200" cy="4463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533400" y="5399638"/>
            <a:ext cx="8229600" cy="1119807"/>
          </a:xfrm>
        </p:spPr>
        <p:txBody>
          <a:bodyPr>
            <a:normAutofit lnSpcReduction="10000"/>
          </a:bodyPr>
          <a:lstStyle/>
          <a:p>
            <a:r>
              <a:rPr lang="en-US" sz="2200" dirty="0" smtClean="0">
                <a:latin typeface="Arial" panose="020B0604020202020204" pitchFamily="34" charset="0"/>
                <a:cs typeface="Arial" panose="020B0604020202020204" pitchFamily="34" charset="0"/>
              </a:rPr>
              <a:t>DXE verifies non-embedded XROMs, DXE drivers, UEFI applications and boot loader(s)</a:t>
            </a:r>
          </a:p>
          <a:p>
            <a:r>
              <a:rPr lang="en-US" sz="2200" dirty="0" smtClean="0">
                <a:latin typeface="Arial" panose="020B0604020202020204" pitchFamily="34" charset="0"/>
                <a:cs typeface="Arial" panose="020B0604020202020204" pitchFamily="34" charset="0"/>
              </a:rPr>
              <a:t>This is the UEFI Secure Boot process</a:t>
            </a:r>
          </a:p>
        </p:txBody>
      </p:sp>
      <p:sp>
        <p:nvSpPr>
          <p:cNvPr id="6" name="TextBox 5"/>
          <p:cNvSpPr txBox="1"/>
          <p:nvPr/>
        </p:nvSpPr>
        <p:spPr>
          <a:xfrm>
            <a:off x="-17192" y="6519446"/>
            <a:ext cx="8181535" cy="338554"/>
          </a:xfrm>
          <a:prstGeom prst="rect">
            <a:avLst/>
          </a:prstGeom>
          <a:noFill/>
        </p:spPr>
        <p:txBody>
          <a:bodyPr wrap="none" rtlCol="0">
            <a:spAutoFit/>
          </a:bodyPr>
          <a:lstStyle/>
          <a:p>
            <a:pPr defTabSz="914400"/>
            <a:r>
              <a:rPr lang="en-US" sz="1600" dirty="0">
                <a:solidFill>
                  <a:prstClr val="black"/>
                </a:solidFill>
                <a:latin typeface="Arial" panose="020B0604020202020204" pitchFamily="34" charset="0"/>
                <a:cs typeface="Arial" panose="020B0604020202020204" pitchFamily="34" charset="0"/>
                <a:hlinkClick r:id="rId3"/>
              </a:rPr>
              <a:t>http://c7zero.info/stuff/Windows8SecureBoot_Bulygin-Furtak-Bazhniuk_BHUSA2013.pdf</a:t>
            </a:r>
            <a:endParaRPr lang="en-US" sz="1600" dirty="0">
              <a:solidFill>
                <a:prstClr val="black"/>
              </a:solidFill>
              <a:latin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6</a:t>
            </a:fld>
            <a:endParaRPr lang="en-US">
              <a:solidFill>
                <a:prstClr val="black">
                  <a:tint val="75000"/>
                </a:prstClr>
              </a:solidFill>
              <a:latin typeface="Calibri"/>
            </a:endParaRPr>
          </a:p>
        </p:txBody>
      </p:sp>
    </p:spTree>
    <p:extLst>
      <p:ext uri="{BB962C8B-B14F-4D97-AF65-F5344CB8AC3E}">
        <p14:creationId xmlns:p14="http://schemas.microsoft.com/office/powerpoint/2010/main" val="29735056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sz="3200" dirty="0" smtClean="0">
                <a:latin typeface="Arial" panose="020B0604020202020204" pitchFamily="34" charset="0"/>
                <a:cs typeface="Arial" panose="020B0604020202020204" pitchFamily="34" charset="0"/>
              </a:rPr>
              <a:t>Windows 8 Secure Boot</a:t>
            </a:r>
            <a:endParaRPr lang="en-US" sz="3200" dirty="0">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3400" y="5399638"/>
            <a:ext cx="8229600" cy="1119807"/>
          </a:xfrm>
        </p:spPr>
        <p:txBody>
          <a:bodyPr>
            <a:normAutofit fontScale="92500" lnSpcReduction="10000"/>
          </a:bodyPr>
          <a:lstStyle/>
          <a:p>
            <a:r>
              <a:rPr lang="en-US" sz="2200" dirty="0" smtClean="0">
                <a:latin typeface="Arial" panose="020B0604020202020204" pitchFamily="34" charset="0"/>
                <a:cs typeface="Arial" panose="020B0604020202020204" pitchFamily="34" charset="0"/>
              </a:rPr>
              <a:t>Microsoft Windows 8 adds to the UEFI secure boot process</a:t>
            </a:r>
          </a:p>
          <a:p>
            <a:r>
              <a:rPr lang="en-US" sz="2200" dirty="0" smtClean="0">
                <a:latin typeface="Arial" panose="020B0604020202020204" pitchFamily="34" charset="0"/>
                <a:cs typeface="Arial" panose="020B0604020202020204" pitchFamily="34" charset="0"/>
              </a:rPr>
              <a:t>Establishes a chain of verification</a:t>
            </a:r>
          </a:p>
          <a:p>
            <a:r>
              <a:rPr lang="en-US" sz="2200" dirty="0" smtClean="0">
                <a:latin typeface="Arial" panose="020B0604020202020204" pitchFamily="34" charset="0"/>
                <a:cs typeface="Arial" panose="020B0604020202020204" pitchFamily="34" charset="0"/>
              </a:rPr>
              <a:t>UEFI Boot Loader -&gt; OS Loader -&gt; OS Kernel -&gt; OS Drivers</a:t>
            </a:r>
          </a:p>
        </p:txBody>
      </p:sp>
      <p:sp>
        <p:nvSpPr>
          <p:cNvPr id="6" name="TextBox 5"/>
          <p:cNvSpPr txBox="1"/>
          <p:nvPr/>
        </p:nvSpPr>
        <p:spPr>
          <a:xfrm>
            <a:off x="-17192" y="6519446"/>
            <a:ext cx="8181535" cy="338554"/>
          </a:xfrm>
          <a:prstGeom prst="rect">
            <a:avLst/>
          </a:prstGeom>
          <a:noFill/>
        </p:spPr>
        <p:txBody>
          <a:bodyPr wrap="none" rtlCol="0">
            <a:spAutoFit/>
          </a:bodyPr>
          <a:lstStyle/>
          <a:p>
            <a:pPr defTabSz="914400"/>
            <a:r>
              <a:rPr lang="en-US" sz="1600" dirty="0">
                <a:solidFill>
                  <a:prstClr val="black"/>
                </a:solidFill>
                <a:latin typeface="Arial" panose="020B0604020202020204" pitchFamily="34" charset="0"/>
                <a:cs typeface="Arial" panose="020B0604020202020204" pitchFamily="34" charset="0"/>
                <a:hlinkClick r:id="rId2"/>
              </a:rPr>
              <a:t>http://c7zero.info/stuff/Windows8SecureBoot_Bulygin-Furtak-Bazhniuk_BHUSA2013.pdf</a:t>
            </a:r>
            <a:endParaRPr lang="en-US" sz="1600" dirty="0">
              <a:solidFill>
                <a:prstClr val="black"/>
              </a:solidFill>
              <a:latin typeface="Calibri"/>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093" y="838200"/>
            <a:ext cx="7334250" cy="4440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7</a:t>
            </a:fld>
            <a:endParaRPr lang="en-US">
              <a:solidFill>
                <a:prstClr val="black">
                  <a:tint val="75000"/>
                </a:prstClr>
              </a:solidFill>
              <a:latin typeface="Calibri"/>
            </a:endParaRPr>
          </a:p>
        </p:txBody>
      </p:sp>
    </p:spTree>
    <p:extLst>
      <p:ext uri="{BB962C8B-B14F-4D97-AF65-F5344CB8AC3E}">
        <p14:creationId xmlns:p14="http://schemas.microsoft.com/office/powerpoint/2010/main" val="37091600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a:latin typeface="Arial" panose="020B0604020202020204" pitchFamily="34" charset="0"/>
                <a:cs typeface="Arial" panose="020B0604020202020204" pitchFamily="34" charset="0"/>
              </a:rPr>
              <a:t>UEFI Variables (Keys and Key Stores)</a:t>
            </a:r>
          </a:p>
        </p:txBody>
      </p:sp>
      <p:sp>
        <p:nvSpPr>
          <p:cNvPr id="3" name="Content Placeholder 2"/>
          <p:cNvSpPr>
            <a:spLocks noGrp="1"/>
          </p:cNvSpPr>
          <p:nvPr>
            <p:ph idx="1"/>
          </p:nvPr>
        </p:nvSpPr>
        <p:spPr>
          <a:xfrm>
            <a:off x="457200" y="1295400"/>
            <a:ext cx="8229600" cy="5257800"/>
          </a:xfrm>
        </p:spPr>
        <p:txBody>
          <a:bodyPr>
            <a:normAutofit/>
          </a:bodyPr>
          <a:lstStyle/>
          <a:p>
            <a:r>
              <a:rPr lang="en-US" sz="2200" dirty="0" smtClean="0">
                <a:latin typeface="Arial" panose="020B0604020202020204" pitchFamily="34" charset="0"/>
                <a:cs typeface="Arial" panose="020B0604020202020204" pitchFamily="34" charset="0"/>
              </a:rPr>
              <a:t>UEFI implements 4 “variables” which store keys, signatures, and/or hashes:</a:t>
            </a:r>
          </a:p>
          <a:p>
            <a:r>
              <a:rPr lang="en-US" sz="2200" dirty="0" smtClean="0">
                <a:latin typeface="Arial" panose="020B0604020202020204" pitchFamily="34" charset="0"/>
                <a:cs typeface="Arial" panose="020B0604020202020204" pitchFamily="34" charset="0"/>
              </a:rPr>
              <a:t>Platform Key (PK)</a:t>
            </a:r>
          </a:p>
          <a:p>
            <a:pPr lvl="1"/>
            <a:r>
              <a:rPr lang="en-US" sz="1800" dirty="0" smtClean="0">
                <a:latin typeface="Arial" panose="020B0604020202020204" pitchFamily="34" charset="0"/>
                <a:cs typeface="Arial" panose="020B0604020202020204" pitchFamily="34" charset="0"/>
              </a:rPr>
              <a:t>Controls access to itself and the KEK variables</a:t>
            </a:r>
          </a:p>
          <a:p>
            <a:pPr lvl="1"/>
            <a:r>
              <a:rPr lang="en-US" sz="1800" dirty="0" smtClean="0">
                <a:latin typeface="Arial" panose="020B0604020202020204" pitchFamily="34" charset="0"/>
                <a:cs typeface="Arial" panose="020B0604020202020204" pitchFamily="34" charset="0"/>
              </a:rPr>
              <a:t>Only a physically present user or an application which has been signed with the PK is supposed to be able to modify this variable</a:t>
            </a:r>
          </a:p>
          <a:p>
            <a:pPr lvl="1"/>
            <a:r>
              <a:rPr lang="en-US" sz="1800" dirty="0" smtClean="0">
                <a:latin typeface="Arial" panose="020B0604020202020204" pitchFamily="34" charset="0"/>
                <a:cs typeface="Arial" panose="020B0604020202020204" pitchFamily="34" charset="0"/>
              </a:rPr>
              <a:t>Required to implement Secure Boot, otherwise the system is in Setup </a:t>
            </a:r>
            <a:r>
              <a:rPr lang="en-US" sz="1800" dirty="0">
                <a:latin typeface="Arial" panose="020B0604020202020204" pitchFamily="34" charset="0"/>
                <a:cs typeface="Arial" panose="020B0604020202020204" pitchFamily="34" charset="0"/>
              </a:rPr>
              <a:t>M</a:t>
            </a:r>
            <a:r>
              <a:rPr lang="en-US" sz="1800" dirty="0" smtClean="0">
                <a:latin typeface="Arial" panose="020B0604020202020204" pitchFamily="34" charset="0"/>
                <a:cs typeface="Arial" panose="020B0604020202020204" pitchFamily="34" charset="0"/>
              </a:rPr>
              <a:t>ode where keys can be trivially modified by any application </a:t>
            </a:r>
          </a:p>
          <a:p>
            <a:r>
              <a:rPr lang="en-US" sz="2200" dirty="0" smtClean="0">
                <a:latin typeface="Arial" panose="020B0604020202020204" pitchFamily="34" charset="0"/>
                <a:cs typeface="Arial" panose="020B0604020202020204" pitchFamily="34" charset="0"/>
              </a:rPr>
              <a:t>Key Exchange Key (KEK) </a:t>
            </a:r>
          </a:p>
          <a:p>
            <a:pPr lvl="1"/>
            <a:r>
              <a:rPr lang="en-US" sz="1800" dirty="0">
                <a:latin typeface="Arial" panose="020B0604020202020204" pitchFamily="34" charset="0"/>
                <a:cs typeface="Arial" panose="020B0604020202020204" pitchFamily="34" charset="0"/>
              </a:rPr>
              <a:t>U</a:t>
            </a:r>
            <a:r>
              <a:rPr lang="en-US" sz="1800" dirty="0" smtClean="0">
                <a:latin typeface="Arial" panose="020B0604020202020204" pitchFamily="34" charset="0"/>
                <a:cs typeface="Arial" panose="020B0604020202020204" pitchFamily="34" charset="0"/>
              </a:rPr>
              <a:t>sed </a:t>
            </a:r>
            <a:r>
              <a:rPr lang="en-US" sz="1800" dirty="0">
                <a:latin typeface="Arial" panose="020B0604020202020204" pitchFamily="34" charset="0"/>
                <a:cs typeface="Arial" panose="020B0604020202020204" pitchFamily="34" charset="0"/>
              </a:rPr>
              <a:t>to update the signature database </a:t>
            </a:r>
            <a:endParaRPr lang="en-US" sz="1800" dirty="0" smtClean="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Used to sign </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efi</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binaries </a:t>
            </a:r>
            <a:r>
              <a:rPr lang="en-US" sz="1800" dirty="0">
                <a:latin typeface="Arial" panose="020B0604020202020204" pitchFamily="34" charset="0"/>
                <a:cs typeface="Arial" panose="020B0604020202020204" pitchFamily="34" charset="0"/>
              </a:rPr>
              <a:t>so they may </a:t>
            </a:r>
            <a:r>
              <a:rPr lang="en-US" sz="1800" dirty="0" smtClean="0">
                <a:latin typeface="Arial" panose="020B0604020202020204" pitchFamily="34" charset="0"/>
                <a:cs typeface="Arial" panose="020B0604020202020204" pitchFamily="34" charset="0"/>
              </a:rPr>
              <a:t>execute </a:t>
            </a:r>
          </a:p>
          <a:p>
            <a:r>
              <a:rPr lang="en-US" sz="2200" dirty="0">
                <a:latin typeface="Arial" panose="020B0604020202020204" pitchFamily="34" charset="0"/>
                <a:cs typeface="Arial" panose="020B0604020202020204" pitchFamily="34" charset="0"/>
              </a:rPr>
              <a:t>Signature Database (DB)</a:t>
            </a:r>
          </a:p>
          <a:p>
            <a:pPr lvl="1"/>
            <a:r>
              <a:rPr lang="en-US" sz="1800" dirty="0">
                <a:latin typeface="Arial" panose="020B0604020202020204" pitchFamily="34" charset="0"/>
                <a:cs typeface="Arial" panose="020B0604020202020204" pitchFamily="34" charset="0"/>
              </a:rPr>
              <a:t>A whitelist of keys, signatures and/or hashes of binaries </a:t>
            </a:r>
          </a:p>
          <a:p>
            <a:r>
              <a:rPr lang="en-US" sz="2200" dirty="0" smtClean="0">
                <a:latin typeface="Arial" panose="020B0604020202020204" pitchFamily="34" charset="0"/>
                <a:cs typeface="Arial" panose="020B0604020202020204" pitchFamily="34" charset="0"/>
              </a:rPr>
              <a:t>Forbidden </a:t>
            </a:r>
            <a:r>
              <a:rPr lang="en-US" sz="2200" dirty="0">
                <a:latin typeface="Arial" panose="020B0604020202020204" pitchFamily="34" charset="0"/>
                <a:cs typeface="Arial" panose="020B0604020202020204" pitchFamily="34" charset="0"/>
              </a:rPr>
              <a:t>Database (DBX)</a:t>
            </a:r>
          </a:p>
          <a:p>
            <a:pPr lvl="1"/>
            <a:r>
              <a:rPr lang="en-US" sz="1800" dirty="0">
                <a:latin typeface="Arial" panose="020B0604020202020204" pitchFamily="34" charset="0"/>
                <a:cs typeface="Arial" panose="020B0604020202020204" pitchFamily="34" charset="0"/>
              </a:rPr>
              <a:t>A blacklist of keys, signatures, and/or hashes of binaries </a:t>
            </a:r>
          </a:p>
        </p:txBody>
      </p:sp>
      <p:sp>
        <p:nvSpPr>
          <p:cNvPr id="4" name="TextBox 3"/>
          <p:cNvSpPr txBox="1"/>
          <p:nvPr/>
        </p:nvSpPr>
        <p:spPr>
          <a:xfrm>
            <a:off x="0" y="6550223"/>
            <a:ext cx="2164119" cy="307777"/>
          </a:xfrm>
          <a:prstGeom prst="rect">
            <a:avLst/>
          </a:prstGeom>
          <a:noFill/>
        </p:spPr>
        <p:txBody>
          <a:bodyPr wrap="none" rtlCol="0">
            <a:spAutoFit/>
          </a:bodyPr>
          <a:lstStyle/>
          <a:p>
            <a:pPr defTabSz="914400"/>
            <a:r>
              <a:rPr lang="en-US" sz="1400" dirty="0">
                <a:solidFill>
                  <a:prstClr val="black"/>
                </a:solidFill>
                <a:latin typeface="Calibri"/>
              </a:rPr>
              <a:t>UEFI Version 2.3.1, Errata C</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8</a:t>
            </a:fld>
            <a:endParaRPr lang="en-US">
              <a:solidFill>
                <a:prstClr val="black">
                  <a:tint val="75000"/>
                </a:prstClr>
              </a:solidFill>
              <a:latin typeface="Calibri"/>
            </a:endParaRPr>
          </a:p>
        </p:txBody>
      </p:sp>
    </p:spTree>
    <p:extLst>
      <p:ext uri="{BB962C8B-B14F-4D97-AF65-F5344CB8AC3E}">
        <p14:creationId xmlns:p14="http://schemas.microsoft.com/office/powerpoint/2010/main" val="14120616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a:latin typeface="Arial" panose="020B0604020202020204" pitchFamily="34" charset="0"/>
                <a:cs typeface="Arial" panose="020B0604020202020204" pitchFamily="34" charset="0"/>
              </a:rPr>
              <a:t>UEFI Variables (Keys and Key Stores)</a:t>
            </a:r>
          </a:p>
        </p:txBody>
      </p:sp>
      <p:sp>
        <p:nvSpPr>
          <p:cNvPr id="3" name="Content Placeholder 2"/>
          <p:cNvSpPr>
            <a:spLocks noGrp="1"/>
          </p:cNvSpPr>
          <p:nvPr>
            <p:ph idx="1"/>
          </p:nvPr>
        </p:nvSpPr>
        <p:spPr>
          <a:xfrm>
            <a:off x="457200" y="1676400"/>
            <a:ext cx="8229600" cy="4876800"/>
          </a:xfrm>
        </p:spPr>
        <p:txBody>
          <a:bodyPr>
            <a:normAutofit lnSpcReduction="10000"/>
          </a:bodyPr>
          <a:lstStyle/>
          <a:p>
            <a:r>
              <a:rPr lang="en-US" sz="2200" dirty="0" smtClean="0">
                <a:latin typeface="Arial" panose="020B0604020202020204" pitchFamily="34" charset="0"/>
                <a:cs typeface="Arial" panose="020B0604020202020204" pitchFamily="34" charset="0"/>
              </a:rPr>
              <a:t>As stated earlier, these variables are stored on the Flash file system</a:t>
            </a:r>
          </a:p>
          <a:p>
            <a:r>
              <a:rPr lang="en-US" sz="2200" dirty="0" smtClean="0">
                <a:latin typeface="Arial" panose="020B0604020202020204" pitchFamily="34" charset="0"/>
                <a:cs typeface="Arial" panose="020B0604020202020204" pitchFamily="34" charset="0"/>
              </a:rPr>
              <a:t>Thus, if the SPI flash isn’t locked down properly, these keys/hashes can be overwritten by an attacker</a:t>
            </a:r>
          </a:p>
          <a:p>
            <a:r>
              <a:rPr lang="en-US" sz="2200" dirty="0" smtClean="0">
                <a:latin typeface="Arial" panose="020B0604020202020204" pitchFamily="34" charset="0"/>
                <a:cs typeface="Arial" panose="020B0604020202020204" pitchFamily="34" charset="0"/>
              </a:rPr>
              <a:t>The problem is, the UEFI variables must rely solely on SMM to protect them!</a:t>
            </a:r>
            <a:endParaRPr lang="en-US" sz="18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The secondary line of defense, the Protected Range registers cannot be used</a:t>
            </a:r>
          </a:p>
          <a:p>
            <a:r>
              <a:rPr lang="en-US" sz="2200" dirty="0" smtClean="0">
                <a:latin typeface="Arial" panose="020B0604020202020204" pitchFamily="34" charset="0"/>
                <a:cs typeface="Arial" panose="020B0604020202020204" pitchFamily="34" charset="0"/>
              </a:rPr>
              <a:t>The UEFI variables must be kept writeable because at some point the system is going to need to write to them</a:t>
            </a:r>
          </a:p>
          <a:p>
            <a:r>
              <a:rPr lang="en-US" sz="2200" dirty="0" smtClean="0">
                <a:latin typeface="Arial" panose="020B0604020202020204" pitchFamily="34" charset="0"/>
                <a:cs typeface="Arial" panose="020B0604020202020204" pitchFamily="34" charset="0"/>
              </a:rPr>
              <a:t>We saw this yesterday in the </a:t>
            </a:r>
            <a:r>
              <a:rPr lang="en-US" sz="2200" dirty="0" err="1" smtClean="0">
                <a:latin typeface="Arial" panose="020B0604020202020204" pitchFamily="34" charset="0"/>
                <a:cs typeface="Arial" panose="020B0604020202020204" pitchFamily="34" charset="0"/>
              </a:rPr>
              <a:t>Charizard</a:t>
            </a:r>
            <a:r>
              <a:rPr lang="en-US" sz="2200" dirty="0" smtClean="0">
                <a:latin typeface="Arial" panose="020B0604020202020204" pitchFamily="34" charset="0"/>
                <a:cs typeface="Arial" panose="020B0604020202020204" pitchFamily="34" charset="0"/>
              </a:rPr>
              <a:t> video where my colleague Sam suppressed SMI and wrote directly to the flash BIOS to add the hash of a malicious boot loader to the DB whitelist</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9</a:t>
            </a:fld>
            <a:endParaRPr lang="en-US">
              <a:solidFill>
                <a:prstClr val="black">
                  <a:tint val="75000"/>
                </a:prstClr>
              </a:solidFill>
              <a:latin typeface="Calibri"/>
            </a:endParaRPr>
          </a:p>
        </p:txBody>
      </p:sp>
    </p:spTree>
    <p:extLst>
      <p:ext uri="{BB962C8B-B14F-4D97-AF65-F5344CB8AC3E}">
        <p14:creationId xmlns:p14="http://schemas.microsoft.com/office/powerpoint/2010/main" val="42537734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104</TotalTime>
  <Words>2282</Words>
  <Application>Microsoft Macintosh PowerPoint</Application>
  <PresentationFormat>On-screen Show (4:3)</PresentationFormat>
  <Paragraphs>234</Paragraphs>
  <Slides>35</Slides>
  <Notes>4</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Office Theme</vt:lpstr>
      <vt:lpstr>1_Office Theme</vt:lpstr>
      <vt:lpstr>Advanced x86: BIOS and System Management Mode Internals UEFI SecureBoot</vt:lpstr>
      <vt:lpstr>All materials are licensed under a Creative Commons “Share Alike” license.</vt:lpstr>
      <vt:lpstr>Intro to UEFI Secure Boot</vt:lpstr>
      <vt:lpstr>Intro to UEFI Secure Boot</vt:lpstr>
      <vt:lpstr>Firmware Signing</vt:lpstr>
      <vt:lpstr>UEFI Secure Boot</vt:lpstr>
      <vt:lpstr>Windows 8 Secure Boot</vt:lpstr>
      <vt:lpstr>UEFI Variables (Keys and Key Stores)</vt:lpstr>
      <vt:lpstr>UEFI Variables (Keys and Key Stores)</vt:lpstr>
      <vt:lpstr>(Easy) Secure Boot Bypass</vt:lpstr>
      <vt:lpstr>Secure Boot Bypass</vt:lpstr>
      <vt:lpstr>Secure Boot Signature Verification Policy</vt:lpstr>
      <vt:lpstr>Policy: ALWAYS_EXECUTE</vt:lpstr>
      <vt:lpstr>Flexible Signature Checking Policy </vt:lpstr>
      <vt:lpstr>Flexible Signature Checking Policy</vt:lpstr>
      <vt:lpstr>Secure Boot Policy</vt:lpstr>
      <vt:lpstr>Secure Boot Policy</vt:lpstr>
      <vt:lpstr>Default Hardcoded Policy</vt:lpstr>
      <vt:lpstr>Setup Variables Offsets</vt:lpstr>
      <vt:lpstr>Setup Variable</vt:lpstr>
      <vt:lpstr>EFI Variable Attributes</vt:lpstr>
      <vt:lpstr>EFI Variable Attributes</vt:lpstr>
      <vt:lpstr>EFI Variable Attributes</vt:lpstr>
      <vt:lpstr>EFI Variable Attributes Combinations</vt:lpstr>
      <vt:lpstr>EFI Setup Variable Data</vt:lpstr>
      <vt:lpstr>EFI Variable Access</vt:lpstr>
      <vt:lpstr>Result: Modified Secure Boot Policy</vt:lpstr>
      <vt:lpstr>Attack 1 Summary</vt:lpstr>
      <vt:lpstr>Attack 1 Addendum</vt:lpstr>
      <vt:lpstr>Attack 2: Delete Setup Variable</vt:lpstr>
      <vt:lpstr>Attack 2 Summary</vt:lpstr>
      <vt:lpstr>Attack 3: Modify StdDefaults Variable</vt:lpstr>
      <vt:lpstr>Attack 3: Summary</vt:lpstr>
      <vt:lpstr>Summary</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x86: BIOS and System Management Mode Internals UEFI SecureBoot</dc:title>
  <dc:creator>a</dc:creator>
  <cp:lastModifiedBy>a</cp:lastModifiedBy>
  <cp:revision>8</cp:revision>
  <dcterms:created xsi:type="dcterms:W3CDTF">2015-01-31T03:31:29Z</dcterms:created>
  <dcterms:modified xsi:type="dcterms:W3CDTF">2015-10-15T01:17:24Z</dcterms:modified>
</cp:coreProperties>
</file>