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1.xml" ContentType="application/vnd.openxmlformats-officedocument.presentationml.notesSlide+xml"/>
  <Override PartName="/ppt/charts/chart2.xml" ContentType="application/vnd.openxmlformats-officedocument.drawingml.chart+xml"/>
  <Override PartName="/ppt/notesSlides/notesSlide22.xml" ContentType="application/vnd.openxmlformats-officedocument.presentationml.notesSlide+xml"/>
  <Override PartName="/ppt/charts/chart3.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2"/>
  </p:notesMasterIdLst>
  <p:handoutMasterIdLst>
    <p:handoutMasterId r:id="rId63"/>
  </p:handoutMasterIdLst>
  <p:sldIdLst>
    <p:sldId id="337" r:id="rId3"/>
    <p:sldId id="343" r:id="rId4"/>
    <p:sldId id="340" r:id="rId5"/>
    <p:sldId id="341" r:id="rId6"/>
    <p:sldId id="342" r:id="rId7"/>
    <p:sldId id="257" r:id="rId8"/>
    <p:sldId id="258" r:id="rId9"/>
    <p:sldId id="259" r:id="rId10"/>
    <p:sldId id="260" r:id="rId11"/>
    <p:sldId id="261" r:id="rId12"/>
    <p:sldId id="262" r:id="rId13"/>
    <p:sldId id="263" r:id="rId14"/>
    <p:sldId id="264" r:id="rId15"/>
    <p:sldId id="265" r:id="rId16"/>
    <p:sldId id="266" r:id="rId17"/>
    <p:sldId id="320"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36" r:id="rId51"/>
    <p:sldId id="312" r:id="rId52"/>
    <p:sldId id="313" r:id="rId53"/>
    <p:sldId id="314" r:id="rId54"/>
    <p:sldId id="315" r:id="rId55"/>
    <p:sldId id="334" r:id="rId56"/>
    <p:sldId id="333" r:id="rId57"/>
    <p:sldId id="335" r:id="rId58"/>
    <p:sldId id="316" r:id="rId59"/>
    <p:sldId id="318" r:id="rId60"/>
    <p:sldId id="32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handoutMaster" Target="handoutMasters/handoutMaster1.xml"/><Relationship Id="rId64" Type="http://schemas.openxmlformats.org/officeDocument/2006/relationships/printerSettings" Target="printerSettings/printerSettings1.bin"/><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notesMaster" Target="notesMasters/notes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10.8:Users:xeno:Library:Caches:TemporaryItems:tpm_ticks_clean_vs_forged_graphedV3.xls"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10.8:Users:xeno:Library:Caches:TemporaryItems:tpm_ticks_clean_vs_forged_graphedV3.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10.8:Users:xeno:Library:Caches:TemporaryItems:tpm_ticks_clean_vs_forged_graphedV3.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18 E6400s with customized BIOS </a:t>
            </a:r>
            <a:r>
              <a:rPr lang="en-US" dirty="0" err="1" smtClean="0"/>
              <a:t>Chronomancy</a:t>
            </a:r>
            <a:r>
              <a:rPr lang="en-US" dirty="0" smtClean="0"/>
              <a:t> firmware</a:t>
            </a:r>
          </a:p>
          <a:p>
            <a:pPr>
              <a:defRPr/>
            </a:pPr>
            <a:r>
              <a:rPr lang="en-US" dirty="0" smtClean="0"/>
              <a:t>625k</a:t>
            </a:r>
            <a:r>
              <a:rPr lang="en-US" baseline="0" dirty="0" smtClean="0"/>
              <a:t> self-check iterations (diff = ~4.8ms)</a:t>
            </a:r>
            <a:r>
              <a:rPr lang="en-US" dirty="0" smtClean="0"/>
              <a:t> </a:t>
            </a:r>
            <a:endParaRPr lang="en-US" dirty="0"/>
          </a:p>
        </c:rich>
      </c:tx>
      <c:layout/>
      <c:overlay val="0"/>
    </c:title>
    <c:autoTitleDeleted val="0"/>
    <c:plotArea>
      <c:layout/>
      <c:lineChart>
        <c:grouping val="standard"/>
        <c:varyColors val="0"/>
        <c:ser>
          <c:idx val="0"/>
          <c:order val="0"/>
          <c:tx>
            <c:strRef>
              <c:f>'tpm_ticks 650K'!$B$1</c:f>
              <c:strCache>
                <c:ptCount val="1"/>
                <c:pt idx="0">
                  <c:v>mm167238</c:v>
                </c:pt>
              </c:strCache>
            </c:strRef>
          </c:tx>
          <c:spPr>
            <a:ln w="25400">
              <a:solidFill>
                <a:srgbClr val="666699"/>
              </a:solidFill>
              <a:prstDash val="solid"/>
            </a:ln>
          </c:spPr>
          <c:marker>
            <c:symbol val="none"/>
          </c:marker>
          <c:val>
            <c:numRef>
              <c:f>'tpm_ticks 650K'!$B$2:$B$41</c:f>
              <c:numCache>
                <c:formatCode>General</c:formatCode>
                <c:ptCount val="40"/>
                <c:pt idx="0">
                  <c:v>16880.0</c:v>
                </c:pt>
                <c:pt idx="1">
                  <c:v>16912.0</c:v>
                </c:pt>
                <c:pt idx="2">
                  <c:v>16912.0</c:v>
                </c:pt>
                <c:pt idx="3">
                  <c:v>16896.0</c:v>
                </c:pt>
                <c:pt idx="4">
                  <c:v>16912.0</c:v>
                </c:pt>
                <c:pt idx="5">
                  <c:v>16928.0</c:v>
                </c:pt>
                <c:pt idx="6">
                  <c:v>16912.0</c:v>
                </c:pt>
                <c:pt idx="7">
                  <c:v>16912.0</c:v>
                </c:pt>
                <c:pt idx="8">
                  <c:v>16912.0</c:v>
                </c:pt>
                <c:pt idx="9">
                  <c:v>16912.0</c:v>
                </c:pt>
                <c:pt idx="10">
                  <c:v>16880.0</c:v>
                </c:pt>
                <c:pt idx="11">
                  <c:v>16896.0</c:v>
                </c:pt>
                <c:pt idx="12">
                  <c:v>16896.0</c:v>
                </c:pt>
                <c:pt idx="13">
                  <c:v>16864.0</c:v>
                </c:pt>
                <c:pt idx="14">
                  <c:v>16896.0</c:v>
                </c:pt>
                <c:pt idx="15">
                  <c:v>16896.0</c:v>
                </c:pt>
                <c:pt idx="16">
                  <c:v>16880.0</c:v>
                </c:pt>
                <c:pt idx="17">
                  <c:v>16896.0</c:v>
                </c:pt>
                <c:pt idx="18">
                  <c:v>16912.0</c:v>
                </c:pt>
                <c:pt idx="19">
                  <c:v>16880.0</c:v>
                </c:pt>
                <c:pt idx="20">
                  <c:v>16976.0</c:v>
                </c:pt>
                <c:pt idx="21">
                  <c:v>16960.0</c:v>
                </c:pt>
                <c:pt idx="22">
                  <c:v>16960.0</c:v>
                </c:pt>
                <c:pt idx="23">
                  <c:v>16976.0</c:v>
                </c:pt>
                <c:pt idx="24">
                  <c:v>16960.0</c:v>
                </c:pt>
                <c:pt idx="25">
                  <c:v>16960.0</c:v>
                </c:pt>
                <c:pt idx="26">
                  <c:v>17008.0</c:v>
                </c:pt>
                <c:pt idx="27">
                  <c:v>16960.0</c:v>
                </c:pt>
                <c:pt idx="28">
                  <c:v>16976.0</c:v>
                </c:pt>
                <c:pt idx="29">
                  <c:v>16976.0</c:v>
                </c:pt>
                <c:pt idx="30">
                  <c:v>16976.0</c:v>
                </c:pt>
                <c:pt idx="31">
                  <c:v>16960.0</c:v>
                </c:pt>
                <c:pt idx="32">
                  <c:v>16992.0</c:v>
                </c:pt>
                <c:pt idx="33">
                  <c:v>16976.0</c:v>
                </c:pt>
                <c:pt idx="34">
                  <c:v>16960.0</c:v>
                </c:pt>
                <c:pt idx="35">
                  <c:v>16992.0</c:v>
                </c:pt>
                <c:pt idx="36">
                  <c:v>16960.0</c:v>
                </c:pt>
                <c:pt idx="37">
                  <c:v>16976.0</c:v>
                </c:pt>
                <c:pt idx="38">
                  <c:v>16992.0</c:v>
                </c:pt>
                <c:pt idx="39">
                  <c:v>16976.0</c:v>
                </c:pt>
              </c:numCache>
            </c:numRef>
          </c:val>
          <c:smooth val="0"/>
        </c:ser>
        <c:ser>
          <c:idx val="1"/>
          <c:order val="1"/>
          <c:tx>
            <c:strRef>
              <c:f>'tpm_ticks 650K'!$C$1</c:f>
              <c:strCache>
                <c:ptCount val="1"/>
                <c:pt idx="0">
                  <c:v>mm167348</c:v>
                </c:pt>
              </c:strCache>
            </c:strRef>
          </c:tx>
          <c:spPr>
            <a:ln w="25400">
              <a:solidFill>
                <a:srgbClr val="993366"/>
              </a:solidFill>
              <a:prstDash val="solid"/>
            </a:ln>
          </c:spPr>
          <c:marker>
            <c:symbol val="none"/>
          </c:marker>
          <c:val>
            <c:numRef>
              <c:f>'tpm_ticks 650K'!$C$2:$C$41</c:f>
              <c:numCache>
                <c:formatCode>General</c:formatCode>
                <c:ptCount val="40"/>
                <c:pt idx="0">
                  <c:v>16896.0</c:v>
                </c:pt>
                <c:pt idx="1">
                  <c:v>16928.0</c:v>
                </c:pt>
                <c:pt idx="2">
                  <c:v>16912.0</c:v>
                </c:pt>
                <c:pt idx="3">
                  <c:v>16912.0</c:v>
                </c:pt>
                <c:pt idx="4">
                  <c:v>16880.0</c:v>
                </c:pt>
                <c:pt idx="5">
                  <c:v>16880.0</c:v>
                </c:pt>
                <c:pt idx="6">
                  <c:v>16896.0</c:v>
                </c:pt>
                <c:pt idx="7">
                  <c:v>16896.0</c:v>
                </c:pt>
                <c:pt idx="8">
                  <c:v>16880.0</c:v>
                </c:pt>
                <c:pt idx="9">
                  <c:v>16880.0</c:v>
                </c:pt>
                <c:pt idx="10">
                  <c:v>16912.0</c:v>
                </c:pt>
                <c:pt idx="11">
                  <c:v>16896.0</c:v>
                </c:pt>
                <c:pt idx="12">
                  <c:v>16896.0</c:v>
                </c:pt>
                <c:pt idx="13">
                  <c:v>16896.0</c:v>
                </c:pt>
                <c:pt idx="14">
                  <c:v>16880.0</c:v>
                </c:pt>
                <c:pt idx="15">
                  <c:v>16896.0</c:v>
                </c:pt>
                <c:pt idx="16">
                  <c:v>16880.0</c:v>
                </c:pt>
                <c:pt idx="17">
                  <c:v>16880.0</c:v>
                </c:pt>
                <c:pt idx="18">
                  <c:v>16880.0</c:v>
                </c:pt>
                <c:pt idx="19">
                  <c:v>16880.0</c:v>
                </c:pt>
                <c:pt idx="20">
                  <c:v>16960.0</c:v>
                </c:pt>
                <c:pt idx="21">
                  <c:v>16960.0</c:v>
                </c:pt>
                <c:pt idx="22">
                  <c:v>16960.0</c:v>
                </c:pt>
                <c:pt idx="23">
                  <c:v>16976.0</c:v>
                </c:pt>
                <c:pt idx="24">
                  <c:v>16976.0</c:v>
                </c:pt>
                <c:pt idx="25">
                  <c:v>16960.0</c:v>
                </c:pt>
                <c:pt idx="26">
                  <c:v>16976.0</c:v>
                </c:pt>
                <c:pt idx="27">
                  <c:v>16960.0</c:v>
                </c:pt>
                <c:pt idx="28">
                  <c:v>16976.0</c:v>
                </c:pt>
                <c:pt idx="29">
                  <c:v>16976.0</c:v>
                </c:pt>
                <c:pt idx="30">
                  <c:v>16992.0</c:v>
                </c:pt>
                <c:pt idx="31">
                  <c:v>16992.0</c:v>
                </c:pt>
                <c:pt idx="32">
                  <c:v>16976.0</c:v>
                </c:pt>
                <c:pt idx="33">
                  <c:v>16960.0</c:v>
                </c:pt>
                <c:pt idx="34">
                  <c:v>16960.0</c:v>
                </c:pt>
                <c:pt idx="35">
                  <c:v>16992.0</c:v>
                </c:pt>
                <c:pt idx="36">
                  <c:v>16992.0</c:v>
                </c:pt>
                <c:pt idx="37">
                  <c:v>16976.0</c:v>
                </c:pt>
                <c:pt idx="38">
                  <c:v>16992.0</c:v>
                </c:pt>
                <c:pt idx="39">
                  <c:v>16976.0</c:v>
                </c:pt>
              </c:numCache>
            </c:numRef>
          </c:val>
          <c:smooth val="0"/>
        </c:ser>
        <c:ser>
          <c:idx val="2"/>
          <c:order val="2"/>
          <c:tx>
            <c:strRef>
              <c:f>'tpm_ticks 650K'!$D$1</c:f>
              <c:strCache>
                <c:ptCount val="1"/>
                <c:pt idx="0">
                  <c:v>mm169126</c:v>
                </c:pt>
              </c:strCache>
            </c:strRef>
          </c:tx>
          <c:spPr>
            <a:ln w="25400">
              <a:solidFill>
                <a:srgbClr val="90713A"/>
              </a:solidFill>
              <a:prstDash val="solid"/>
            </a:ln>
          </c:spPr>
          <c:marker>
            <c:symbol val="none"/>
          </c:marker>
          <c:val>
            <c:numRef>
              <c:f>'tpm_ticks 650K'!$D$2:$D$41</c:f>
              <c:numCache>
                <c:formatCode>General</c:formatCode>
                <c:ptCount val="40"/>
                <c:pt idx="0">
                  <c:v>16896.0</c:v>
                </c:pt>
                <c:pt idx="1">
                  <c:v>16912.0</c:v>
                </c:pt>
                <c:pt idx="2">
                  <c:v>16896.0</c:v>
                </c:pt>
                <c:pt idx="3">
                  <c:v>16880.0</c:v>
                </c:pt>
                <c:pt idx="4">
                  <c:v>16896.0</c:v>
                </c:pt>
                <c:pt idx="5">
                  <c:v>16896.0</c:v>
                </c:pt>
                <c:pt idx="6">
                  <c:v>16896.0</c:v>
                </c:pt>
                <c:pt idx="7">
                  <c:v>16896.0</c:v>
                </c:pt>
                <c:pt idx="8">
                  <c:v>16912.0</c:v>
                </c:pt>
                <c:pt idx="9">
                  <c:v>16912.0</c:v>
                </c:pt>
                <c:pt idx="10">
                  <c:v>16880.0</c:v>
                </c:pt>
                <c:pt idx="11">
                  <c:v>16896.0</c:v>
                </c:pt>
                <c:pt idx="12">
                  <c:v>16896.0</c:v>
                </c:pt>
                <c:pt idx="13">
                  <c:v>16880.0</c:v>
                </c:pt>
                <c:pt idx="14">
                  <c:v>16880.0</c:v>
                </c:pt>
                <c:pt idx="15">
                  <c:v>16880.0</c:v>
                </c:pt>
                <c:pt idx="16">
                  <c:v>16912.0</c:v>
                </c:pt>
                <c:pt idx="17">
                  <c:v>16896.0</c:v>
                </c:pt>
                <c:pt idx="18">
                  <c:v>16880.0</c:v>
                </c:pt>
                <c:pt idx="19">
                  <c:v>16928.0</c:v>
                </c:pt>
                <c:pt idx="20">
                  <c:v>16976.0</c:v>
                </c:pt>
                <c:pt idx="21">
                  <c:v>16976.0</c:v>
                </c:pt>
                <c:pt idx="22">
                  <c:v>16976.0</c:v>
                </c:pt>
                <c:pt idx="23">
                  <c:v>16976.0</c:v>
                </c:pt>
                <c:pt idx="24">
                  <c:v>16976.0</c:v>
                </c:pt>
                <c:pt idx="25">
                  <c:v>16976.0</c:v>
                </c:pt>
                <c:pt idx="26">
                  <c:v>16976.0</c:v>
                </c:pt>
                <c:pt idx="27">
                  <c:v>16992.0</c:v>
                </c:pt>
                <c:pt idx="28">
                  <c:v>16992.0</c:v>
                </c:pt>
                <c:pt idx="29">
                  <c:v>16992.0</c:v>
                </c:pt>
                <c:pt idx="30">
                  <c:v>16976.0</c:v>
                </c:pt>
                <c:pt idx="31">
                  <c:v>16976.0</c:v>
                </c:pt>
                <c:pt idx="32">
                  <c:v>16992.0</c:v>
                </c:pt>
                <c:pt idx="33">
                  <c:v>16976.0</c:v>
                </c:pt>
                <c:pt idx="34">
                  <c:v>16976.0</c:v>
                </c:pt>
                <c:pt idx="35">
                  <c:v>16960.0</c:v>
                </c:pt>
                <c:pt idx="36">
                  <c:v>16976.0</c:v>
                </c:pt>
                <c:pt idx="37">
                  <c:v>16976.0</c:v>
                </c:pt>
                <c:pt idx="38">
                  <c:v>16976.0</c:v>
                </c:pt>
                <c:pt idx="39">
                  <c:v>16976.0</c:v>
                </c:pt>
              </c:numCache>
            </c:numRef>
          </c:val>
          <c:smooth val="0"/>
        </c:ser>
        <c:ser>
          <c:idx val="3"/>
          <c:order val="3"/>
          <c:tx>
            <c:strRef>
              <c:f>'tpm_ticks 650K'!$E$1</c:f>
              <c:strCache>
                <c:ptCount val="1"/>
                <c:pt idx="0">
                  <c:v>mm169371</c:v>
                </c:pt>
              </c:strCache>
            </c:strRef>
          </c:tx>
          <c:spPr>
            <a:ln w="25400">
              <a:solidFill>
                <a:srgbClr val="666699"/>
              </a:solidFill>
              <a:prstDash val="solid"/>
            </a:ln>
          </c:spPr>
          <c:marker>
            <c:symbol val="none"/>
          </c:marker>
          <c:val>
            <c:numRef>
              <c:f>'tpm_ticks 650K'!$E$2:$E$41</c:f>
              <c:numCache>
                <c:formatCode>General</c:formatCode>
                <c:ptCount val="40"/>
                <c:pt idx="0">
                  <c:v>16912.0</c:v>
                </c:pt>
                <c:pt idx="1">
                  <c:v>16912.0</c:v>
                </c:pt>
                <c:pt idx="2">
                  <c:v>16880.0</c:v>
                </c:pt>
                <c:pt idx="3">
                  <c:v>16896.0</c:v>
                </c:pt>
                <c:pt idx="4">
                  <c:v>16912.0</c:v>
                </c:pt>
                <c:pt idx="5">
                  <c:v>16896.0</c:v>
                </c:pt>
                <c:pt idx="6">
                  <c:v>16896.0</c:v>
                </c:pt>
                <c:pt idx="7">
                  <c:v>16896.0</c:v>
                </c:pt>
                <c:pt idx="8">
                  <c:v>16912.0</c:v>
                </c:pt>
                <c:pt idx="9">
                  <c:v>16880.0</c:v>
                </c:pt>
                <c:pt idx="10">
                  <c:v>16896.0</c:v>
                </c:pt>
                <c:pt idx="11">
                  <c:v>16896.0</c:v>
                </c:pt>
                <c:pt idx="12">
                  <c:v>16896.0</c:v>
                </c:pt>
                <c:pt idx="13">
                  <c:v>16912.0</c:v>
                </c:pt>
                <c:pt idx="14">
                  <c:v>16912.0</c:v>
                </c:pt>
                <c:pt idx="15">
                  <c:v>16896.0</c:v>
                </c:pt>
                <c:pt idx="16">
                  <c:v>16896.0</c:v>
                </c:pt>
                <c:pt idx="17">
                  <c:v>16944.0</c:v>
                </c:pt>
                <c:pt idx="18">
                  <c:v>16912.0</c:v>
                </c:pt>
                <c:pt idx="19">
                  <c:v>16880.0</c:v>
                </c:pt>
                <c:pt idx="20">
                  <c:v>16976.0</c:v>
                </c:pt>
                <c:pt idx="21">
                  <c:v>16976.0</c:v>
                </c:pt>
                <c:pt idx="22">
                  <c:v>16976.0</c:v>
                </c:pt>
                <c:pt idx="23">
                  <c:v>16976.0</c:v>
                </c:pt>
                <c:pt idx="24">
                  <c:v>16992.0</c:v>
                </c:pt>
                <c:pt idx="25">
                  <c:v>16992.0</c:v>
                </c:pt>
                <c:pt idx="26">
                  <c:v>16976.0</c:v>
                </c:pt>
                <c:pt idx="27">
                  <c:v>16992.0</c:v>
                </c:pt>
                <c:pt idx="28">
                  <c:v>17008.0</c:v>
                </c:pt>
                <c:pt idx="29">
                  <c:v>16992.0</c:v>
                </c:pt>
                <c:pt idx="30">
                  <c:v>16960.0</c:v>
                </c:pt>
                <c:pt idx="31">
                  <c:v>16992.0</c:v>
                </c:pt>
                <c:pt idx="32">
                  <c:v>16960.0</c:v>
                </c:pt>
                <c:pt idx="33">
                  <c:v>16976.0</c:v>
                </c:pt>
                <c:pt idx="34">
                  <c:v>16992.0</c:v>
                </c:pt>
                <c:pt idx="35">
                  <c:v>16976.0</c:v>
                </c:pt>
                <c:pt idx="36">
                  <c:v>16976.0</c:v>
                </c:pt>
                <c:pt idx="37">
                  <c:v>16976.0</c:v>
                </c:pt>
                <c:pt idx="38">
                  <c:v>16944.0</c:v>
                </c:pt>
                <c:pt idx="39">
                  <c:v>16992.0</c:v>
                </c:pt>
              </c:numCache>
            </c:numRef>
          </c:val>
          <c:smooth val="0"/>
        </c:ser>
        <c:ser>
          <c:idx val="4"/>
          <c:order val="4"/>
          <c:tx>
            <c:strRef>
              <c:f>'tpm_ticks 650K'!$F$1</c:f>
              <c:strCache>
                <c:ptCount val="1"/>
                <c:pt idx="0">
                  <c:v>mm169506</c:v>
                </c:pt>
              </c:strCache>
            </c:strRef>
          </c:tx>
          <c:spPr>
            <a:ln w="25400">
              <a:solidFill>
                <a:srgbClr val="666699"/>
              </a:solidFill>
              <a:prstDash val="solid"/>
            </a:ln>
          </c:spPr>
          <c:marker>
            <c:symbol val="none"/>
          </c:marker>
          <c:val>
            <c:numRef>
              <c:f>'tpm_ticks 650K'!$F$2:$F$41</c:f>
              <c:numCache>
                <c:formatCode>General</c:formatCode>
                <c:ptCount val="40"/>
                <c:pt idx="0">
                  <c:v>16912.0</c:v>
                </c:pt>
                <c:pt idx="1">
                  <c:v>16912.0</c:v>
                </c:pt>
                <c:pt idx="2">
                  <c:v>16912.0</c:v>
                </c:pt>
                <c:pt idx="3">
                  <c:v>16928.0</c:v>
                </c:pt>
                <c:pt idx="4">
                  <c:v>16928.0</c:v>
                </c:pt>
                <c:pt idx="5">
                  <c:v>16896.0</c:v>
                </c:pt>
                <c:pt idx="6">
                  <c:v>16896.0</c:v>
                </c:pt>
                <c:pt idx="7">
                  <c:v>16864.0</c:v>
                </c:pt>
                <c:pt idx="8">
                  <c:v>16880.0</c:v>
                </c:pt>
                <c:pt idx="9">
                  <c:v>16880.0</c:v>
                </c:pt>
                <c:pt idx="10">
                  <c:v>16880.0</c:v>
                </c:pt>
                <c:pt idx="11">
                  <c:v>16880.0</c:v>
                </c:pt>
                <c:pt idx="12">
                  <c:v>16896.0</c:v>
                </c:pt>
                <c:pt idx="13">
                  <c:v>16896.0</c:v>
                </c:pt>
                <c:pt idx="14">
                  <c:v>16880.0</c:v>
                </c:pt>
                <c:pt idx="15">
                  <c:v>16912.0</c:v>
                </c:pt>
                <c:pt idx="16">
                  <c:v>16896.0</c:v>
                </c:pt>
                <c:pt idx="17">
                  <c:v>16864.0</c:v>
                </c:pt>
                <c:pt idx="18">
                  <c:v>16880.0</c:v>
                </c:pt>
                <c:pt idx="19">
                  <c:v>16880.0</c:v>
                </c:pt>
                <c:pt idx="20">
                  <c:v>16976.0</c:v>
                </c:pt>
                <c:pt idx="21">
                  <c:v>16976.0</c:v>
                </c:pt>
                <c:pt idx="22">
                  <c:v>16976.0</c:v>
                </c:pt>
                <c:pt idx="23">
                  <c:v>16944.0</c:v>
                </c:pt>
                <c:pt idx="24">
                  <c:v>16960.0</c:v>
                </c:pt>
                <c:pt idx="25">
                  <c:v>16944.0</c:v>
                </c:pt>
                <c:pt idx="26">
                  <c:v>16976.0</c:v>
                </c:pt>
                <c:pt idx="27">
                  <c:v>16976.0</c:v>
                </c:pt>
                <c:pt idx="28">
                  <c:v>16960.0</c:v>
                </c:pt>
                <c:pt idx="29">
                  <c:v>16976.0</c:v>
                </c:pt>
                <c:pt idx="30">
                  <c:v>16976.0</c:v>
                </c:pt>
                <c:pt idx="31">
                  <c:v>16976.0</c:v>
                </c:pt>
                <c:pt idx="32">
                  <c:v>16960.0</c:v>
                </c:pt>
                <c:pt idx="33">
                  <c:v>16960.0</c:v>
                </c:pt>
                <c:pt idx="34">
                  <c:v>16960.0</c:v>
                </c:pt>
                <c:pt idx="35">
                  <c:v>16944.0</c:v>
                </c:pt>
                <c:pt idx="36">
                  <c:v>16960.0</c:v>
                </c:pt>
                <c:pt idx="37">
                  <c:v>16960.0</c:v>
                </c:pt>
                <c:pt idx="38">
                  <c:v>16976.0</c:v>
                </c:pt>
                <c:pt idx="39">
                  <c:v>16960.0</c:v>
                </c:pt>
              </c:numCache>
            </c:numRef>
          </c:val>
          <c:smooth val="0"/>
        </c:ser>
        <c:ser>
          <c:idx val="5"/>
          <c:order val="5"/>
          <c:tx>
            <c:strRef>
              <c:f>'tpm_ticks 650K'!$G$1</c:f>
              <c:strCache>
                <c:ptCount val="1"/>
                <c:pt idx="0">
                  <c:v>mm169507</c:v>
                </c:pt>
              </c:strCache>
            </c:strRef>
          </c:tx>
          <c:spPr>
            <a:ln w="25400">
              <a:solidFill>
                <a:srgbClr val="FF6600"/>
              </a:solidFill>
              <a:prstDash val="solid"/>
            </a:ln>
          </c:spPr>
          <c:marker>
            <c:symbol val="none"/>
          </c:marker>
          <c:val>
            <c:numRef>
              <c:f>'tpm_ticks 650K'!$G$2:$G$41</c:f>
              <c:numCache>
                <c:formatCode>General</c:formatCode>
                <c:ptCount val="40"/>
                <c:pt idx="0">
                  <c:v>16912.0</c:v>
                </c:pt>
                <c:pt idx="1">
                  <c:v>16912.0</c:v>
                </c:pt>
                <c:pt idx="2">
                  <c:v>16896.0</c:v>
                </c:pt>
                <c:pt idx="3">
                  <c:v>16896.0</c:v>
                </c:pt>
                <c:pt idx="4">
                  <c:v>16912.0</c:v>
                </c:pt>
                <c:pt idx="5">
                  <c:v>16912.0</c:v>
                </c:pt>
                <c:pt idx="6">
                  <c:v>16896.0</c:v>
                </c:pt>
                <c:pt idx="7">
                  <c:v>16880.0</c:v>
                </c:pt>
                <c:pt idx="8">
                  <c:v>16912.0</c:v>
                </c:pt>
                <c:pt idx="9">
                  <c:v>16928.0</c:v>
                </c:pt>
                <c:pt idx="10">
                  <c:v>16880.0</c:v>
                </c:pt>
                <c:pt idx="11">
                  <c:v>16880.0</c:v>
                </c:pt>
                <c:pt idx="12">
                  <c:v>16896.0</c:v>
                </c:pt>
                <c:pt idx="13">
                  <c:v>16896.0</c:v>
                </c:pt>
                <c:pt idx="14">
                  <c:v>16880.0</c:v>
                </c:pt>
                <c:pt idx="15">
                  <c:v>16896.0</c:v>
                </c:pt>
                <c:pt idx="16">
                  <c:v>16896.0</c:v>
                </c:pt>
                <c:pt idx="17">
                  <c:v>16912.0</c:v>
                </c:pt>
                <c:pt idx="18">
                  <c:v>16864.0</c:v>
                </c:pt>
                <c:pt idx="19">
                  <c:v>16912.0</c:v>
                </c:pt>
                <c:pt idx="20">
                  <c:v>16976.0</c:v>
                </c:pt>
                <c:pt idx="21">
                  <c:v>16960.0</c:v>
                </c:pt>
                <c:pt idx="22">
                  <c:v>16928.0</c:v>
                </c:pt>
                <c:pt idx="23">
                  <c:v>16944.0</c:v>
                </c:pt>
                <c:pt idx="24">
                  <c:v>16976.0</c:v>
                </c:pt>
                <c:pt idx="25">
                  <c:v>16992.0</c:v>
                </c:pt>
                <c:pt idx="26">
                  <c:v>16960.0</c:v>
                </c:pt>
                <c:pt idx="27">
                  <c:v>16960.0</c:v>
                </c:pt>
                <c:pt idx="28">
                  <c:v>16960.0</c:v>
                </c:pt>
                <c:pt idx="29">
                  <c:v>16960.0</c:v>
                </c:pt>
                <c:pt idx="30">
                  <c:v>16976.0</c:v>
                </c:pt>
                <c:pt idx="31">
                  <c:v>16960.0</c:v>
                </c:pt>
                <c:pt idx="32">
                  <c:v>17008.0</c:v>
                </c:pt>
                <c:pt idx="33">
                  <c:v>16976.0</c:v>
                </c:pt>
                <c:pt idx="34">
                  <c:v>16976.0</c:v>
                </c:pt>
                <c:pt idx="35">
                  <c:v>16976.0</c:v>
                </c:pt>
                <c:pt idx="36">
                  <c:v>16976.0</c:v>
                </c:pt>
                <c:pt idx="37">
                  <c:v>16992.0</c:v>
                </c:pt>
                <c:pt idx="38">
                  <c:v>16976.0</c:v>
                </c:pt>
                <c:pt idx="39">
                  <c:v>16976.0</c:v>
                </c:pt>
              </c:numCache>
            </c:numRef>
          </c:val>
          <c:smooth val="0"/>
        </c:ser>
        <c:ser>
          <c:idx val="6"/>
          <c:order val="6"/>
          <c:tx>
            <c:strRef>
              <c:f>'tpm_ticks 650K'!$H$1</c:f>
              <c:strCache>
                <c:ptCount val="1"/>
                <c:pt idx="0">
                  <c:v>mm169563</c:v>
                </c:pt>
              </c:strCache>
            </c:strRef>
          </c:tx>
          <c:spPr>
            <a:ln w="25400">
              <a:solidFill>
                <a:srgbClr val="666699"/>
              </a:solidFill>
              <a:prstDash val="solid"/>
            </a:ln>
          </c:spPr>
          <c:marker>
            <c:symbol val="none"/>
          </c:marker>
          <c:val>
            <c:numRef>
              <c:f>'tpm_ticks 650K'!$H$2:$H$41</c:f>
              <c:numCache>
                <c:formatCode>General</c:formatCode>
                <c:ptCount val="40"/>
                <c:pt idx="0">
                  <c:v>16912.0</c:v>
                </c:pt>
                <c:pt idx="1">
                  <c:v>16912.0</c:v>
                </c:pt>
                <c:pt idx="2">
                  <c:v>16912.0</c:v>
                </c:pt>
                <c:pt idx="3">
                  <c:v>16912.0</c:v>
                </c:pt>
                <c:pt idx="4">
                  <c:v>16896.0</c:v>
                </c:pt>
                <c:pt idx="5">
                  <c:v>16896.0</c:v>
                </c:pt>
                <c:pt idx="6">
                  <c:v>16896.0</c:v>
                </c:pt>
                <c:pt idx="7">
                  <c:v>16896.0</c:v>
                </c:pt>
                <c:pt idx="8">
                  <c:v>16880.0</c:v>
                </c:pt>
                <c:pt idx="9">
                  <c:v>16912.0</c:v>
                </c:pt>
                <c:pt idx="10">
                  <c:v>16912.0</c:v>
                </c:pt>
                <c:pt idx="11">
                  <c:v>16896.0</c:v>
                </c:pt>
                <c:pt idx="12">
                  <c:v>16896.0</c:v>
                </c:pt>
                <c:pt idx="13">
                  <c:v>16928.0</c:v>
                </c:pt>
                <c:pt idx="14">
                  <c:v>16896.0</c:v>
                </c:pt>
                <c:pt idx="15">
                  <c:v>16912.0</c:v>
                </c:pt>
                <c:pt idx="16">
                  <c:v>16912.0</c:v>
                </c:pt>
                <c:pt idx="17">
                  <c:v>16912.0</c:v>
                </c:pt>
                <c:pt idx="18">
                  <c:v>16896.0</c:v>
                </c:pt>
                <c:pt idx="19">
                  <c:v>16880.0</c:v>
                </c:pt>
                <c:pt idx="20">
                  <c:v>16992.0</c:v>
                </c:pt>
                <c:pt idx="21">
                  <c:v>16976.0</c:v>
                </c:pt>
                <c:pt idx="22">
                  <c:v>16976.0</c:v>
                </c:pt>
                <c:pt idx="23">
                  <c:v>16992.0</c:v>
                </c:pt>
                <c:pt idx="24">
                  <c:v>16960.0</c:v>
                </c:pt>
                <c:pt idx="25">
                  <c:v>16976.0</c:v>
                </c:pt>
                <c:pt idx="26">
                  <c:v>16976.0</c:v>
                </c:pt>
                <c:pt idx="27">
                  <c:v>16976.0</c:v>
                </c:pt>
                <c:pt idx="28">
                  <c:v>16976.0</c:v>
                </c:pt>
                <c:pt idx="29">
                  <c:v>16992.0</c:v>
                </c:pt>
                <c:pt idx="30">
                  <c:v>16976.0</c:v>
                </c:pt>
                <c:pt idx="31">
                  <c:v>16992.0</c:v>
                </c:pt>
                <c:pt idx="32">
                  <c:v>16976.0</c:v>
                </c:pt>
                <c:pt idx="33">
                  <c:v>16976.0</c:v>
                </c:pt>
                <c:pt idx="34">
                  <c:v>16992.0</c:v>
                </c:pt>
                <c:pt idx="35">
                  <c:v>16976.0</c:v>
                </c:pt>
                <c:pt idx="36">
                  <c:v>16976.0</c:v>
                </c:pt>
                <c:pt idx="37">
                  <c:v>16960.0</c:v>
                </c:pt>
                <c:pt idx="38">
                  <c:v>16976.0</c:v>
                </c:pt>
                <c:pt idx="39">
                  <c:v>16976.0</c:v>
                </c:pt>
              </c:numCache>
            </c:numRef>
          </c:val>
          <c:smooth val="0"/>
        </c:ser>
        <c:ser>
          <c:idx val="7"/>
          <c:order val="7"/>
          <c:tx>
            <c:strRef>
              <c:f>'tpm_ticks 650K'!$I$1</c:f>
              <c:strCache>
                <c:ptCount val="1"/>
                <c:pt idx="0">
                  <c:v>mm170195</c:v>
                </c:pt>
              </c:strCache>
            </c:strRef>
          </c:tx>
          <c:spPr>
            <a:ln w="25400">
              <a:solidFill>
                <a:srgbClr val="993366"/>
              </a:solidFill>
              <a:prstDash val="solid"/>
            </a:ln>
          </c:spPr>
          <c:marker>
            <c:symbol val="none"/>
          </c:marker>
          <c:val>
            <c:numRef>
              <c:f>'tpm_ticks 650K'!$I$2:$I$41</c:f>
              <c:numCache>
                <c:formatCode>General</c:formatCode>
                <c:ptCount val="40"/>
                <c:pt idx="0">
                  <c:v>16880.0</c:v>
                </c:pt>
                <c:pt idx="1">
                  <c:v>16912.0</c:v>
                </c:pt>
                <c:pt idx="2">
                  <c:v>16880.0</c:v>
                </c:pt>
                <c:pt idx="3">
                  <c:v>16912.0</c:v>
                </c:pt>
                <c:pt idx="4">
                  <c:v>16896.0</c:v>
                </c:pt>
                <c:pt idx="5">
                  <c:v>16912.0</c:v>
                </c:pt>
                <c:pt idx="6">
                  <c:v>16928.0</c:v>
                </c:pt>
                <c:pt idx="7">
                  <c:v>16912.0</c:v>
                </c:pt>
                <c:pt idx="8">
                  <c:v>16912.0</c:v>
                </c:pt>
                <c:pt idx="9">
                  <c:v>16912.0</c:v>
                </c:pt>
                <c:pt idx="10">
                  <c:v>16896.0</c:v>
                </c:pt>
                <c:pt idx="11">
                  <c:v>16880.0</c:v>
                </c:pt>
                <c:pt idx="12">
                  <c:v>16880.0</c:v>
                </c:pt>
                <c:pt idx="13">
                  <c:v>16912.0</c:v>
                </c:pt>
                <c:pt idx="14">
                  <c:v>16912.0</c:v>
                </c:pt>
                <c:pt idx="15">
                  <c:v>16928.0</c:v>
                </c:pt>
                <c:pt idx="16">
                  <c:v>16896.0</c:v>
                </c:pt>
                <c:pt idx="17">
                  <c:v>16928.0</c:v>
                </c:pt>
                <c:pt idx="18">
                  <c:v>16896.0</c:v>
                </c:pt>
                <c:pt idx="19">
                  <c:v>16912.0</c:v>
                </c:pt>
                <c:pt idx="20">
                  <c:v>16992.0</c:v>
                </c:pt>
                <c:pt idx="21">
                  <c:v>16992.0</c:v>
                </c:pt>
                <c:pt idx="22">
                  <c:v>16960.0</c:v>
                </c:pt>
                <c:pt idx="23">
                  <c:v>17008.0</c:v>
                </c:pt>
                <c:pt idx="24">
                  <c:v>16976.0</c:v>
                </c:pt>
                <c:pt idx="25">
                  <c:v>16992.0</c:v>
                </c:pt>
                <c:pt idx="26">
                  <c:v>16944.0</c:v>
                </c:pt>
                <c:pt idx="27">
                  <c:v>16976.0</c:v>
                </c:pt>
                <c:pt idx="28">
                  <c:v>17008.0</c:v>
                </c:pt>
                <c:pt idx="29">
                  <c:v>16976.0</c:v>
                </c:pt>
                <c:pt idx="30">
                  <c:v>16944.0</c:v>
                </c:pt>
                <c:pt idx="31">
                  <c:v>16976.0</c:v>
                </c:pt>
                <c:pt idx="32">
                  <c:v>16976.0</c:v>
                </c:pt>
                <c:pt idx="33">
                  <c:v>16992.0</c:v>
                </c:pt>
                <c:pt idx="34">
                  <c:v>16992.0</c:v>
                </c:pt>
                <c:pt idx="35">
                  <c:v>16976.0</c:v>
                </c:pt>
                <c:pt idx="36">
                  <c:v>16976.0</c:v>
                </c:pt>
                <c:pt idx="37">
                  <c:v>16976.0</c:v>
                </c:pt>
                <c:pt idx="38">
                  <c:v>16976.0</c:v>
                </c:pt>
                <c:pt idx="39">
                  <c:v>16976.0</c:v>
                </c:pt>
              </c:numCache>
            </c:numRef>
          </c:val>
          <c:smooth val="0"/>
        </c:ser>
        <c:ser>
          <c:idx val="8"/>
          <c:order val="8"/>
          <c:tx>
            <c:strRef>
              <c:f>'tpm_ticks 650K'!$J$1</c:f>
              <c:strCache>
                <c:ptCount val="1"/>
                <c:pt idx="0">
                  <c:v>mm170356</c:v>
                </c:pt>
              </c:strCache>
            </c:strRef>
          </c:tx>
          <c:spPr>
            <a:ln w="25400">
              <a:solidFill>
                <a:srgbClr val="99CC00"/>
              </a:solidFill>
              <a:prstDash val="solid"/>
            </a:ln>
          </c:spPr>
          <c:marker>
            <c:symbol val="none"/>
          </c:marker>
          <c:val>
            <c:numRef>
              <c:f>'tpm_ticks 650K'!$J$2:$J$41</c:f>
              <c:numCache>
                <c:formatCode>General</c:formatCode>
                <c:ptCount val="40"/>
                <c:pt idx="0">
                  <c:v>16880.0</c:v>
                </c:pt>
                <c:pt idx="1">
                  <c:v>16912.0</c:v>
                </c:pt>
                <c:pt idx="2">
                  <c:v>16912.0</c:v>
                </c:pt>
                <c:pt idx="3">
                  <c:v>16880.0</c:v>
                </c:pt>
                <c:pt idx="4">
                  <c:v>16896.0</c:v>
                </c:pt>
                <c:pt idx="5">
                  <c:v>16864.0</c:v>
                </c:pt>
                <c:pt idx="6">
                  <c:v>16912.0</c:v>
                </c:pt>
                <c:pt idx="7">
                  <c:v>16880.0</c:v>
                </c:pt>
                <c:pt idx="8">
                  <c:v>16896.0</c:v>
                </c:pt>
                <c:pt idx="9">
                  <c:v>16896.0</c:v>
                </c:pt>
                <c:pt idx="10">
                  <c:v>16896.0</c:v>
                </c:pt>
                <c:pt idx="11">
                  <c:v>16896.0</c:v>
                </c:pt>
                <c:pt idx="12">
                  <c:v>16944.0</c:v>
                </c:pt>
                <c:pt idx="13">
                  <c:v>16880.0</c:v>
                </c:pt>
                <c:pt idx="14">
                  <c:v>16896.0</c:v>
                </c:pt>
                <c:pt idx="15">
                  <c:v>16928.0</c:v>
                </c:pt>
                <c:pt idx="16">
                  <c:v>16944.0</c:v>
                </c:pt>
                <c:pt idx="17">
                  <c:v>16912.0</c:v>
                </c:pt>
                <c:pt idx="18">
                  <c:v>16880.0</c:v>
                </c:pt>
                <c:pt idx="19">
                  <c:v>16928.0</c:v>
                </c:pt>
                <c:pt idx="20">
                  <c:v>16960.0</c:v>
                </c:pt>
                <c:pt idx="21">
                  <c:v>16992.0</c:v>
                </c:pt>
                <c:pt idx="22">
                  <c:v>16960.0</c:v>
                </c:pt>
                <c:pt idx="23">
                  <c:v>16960.0</c:v>
                </c:pt>
                <c:pt idx="24">
                  <c:v>16960.0</c:v>
                </c:pt>
                <c:pt idx="25">
                  <c:v>16960.0</c:v>
                </c:pt>
                <c:pt idx="26">
                  <c:v>16976.0</c:v>
                </c:pt>
                <c:pt idx="27">
                  <c:v>16960.0</c:v>
                </c:pt>
                <c:pt idx="28">
                  <c:v>16976.0</c:v>
                </c:pt>
                <c:pt idx="29">
                  <c:v>16960.0</c:v>
                </c:pt>
                <c:pt idx="30">
                  <c:v>16960.0</c:v>
                </c:pt>
                <c:pt idx="31">
                  <c:v>16976.0</c:v>
                </c:pt>
                <c:pt idx="32">
                  <c:v>16992.0</c:v>
                </c:pt>
                <c:pt idx="33">
                  <c:v>16960.0</c:v>
                </c:pt>
                <c:pt idx="34">
                  <c:v>16944.0</c:v>
                </c:pt>
                <c:pt idx="35">
                  <c:v>16992.0</c:v>
                </c:pt>
                <c:pt idx="36">
                  <c:v>16960.0</c:v>
                </c:pt>
                <c:pt idx="37">
                  <c:v>16976.0</c:v>
                </c:pt>
                <c:pt idx="38">
                  <c:v>16976.0</c:v>
                </c:pt>
                <c:pt idx="39">
                  <c:v>16976.0</c:v>
                </c:pt>
              </c:numCache>
            </c:numRef>
          </c:val>
          <c:smooth val="0"/>
        </c:ser>
        <c:ser>
          <c:idx val="9"/>
          <c:order val="9"/>
          <c:tx>
            <c:strRef>
              <c:f>'tpm_ticks 650K'!$K$1</c:f>
              <c:strCache>
                <c:ptCount val="1"/>
                <c:pt idx="0">
                  <c:v>mm170949</c:v>
                </c:pt>
              </c:strCache>
            </c:strRef>
          </c:tx>
          <c:spPr>
            <a:ln w="25400">
              <a:solidFill>
                <a:srgbClr val="666699"/>
              </a:solidFill>
              <a:prstDash val="solid"/>
            </a:ln>
          </c:spPr>
          <c:marker>
            <c:symbol val="none"/>
          </c:marker>
          <c:val>
            <c:numRef>
              <c:f>'tpm_ticks 650K'!$K$2:$K$41</c:f>
              <c:numCache>
                <c:formatCode>General</c:formatCode>
                <c:ptCount val="40"/>
                <c:pt idx="0">
                  <c:v>16912.0</c:v>
                </c:pt>
                <c:pt idx="1">
                  <c:v>16912.0</c:v>
                </c:pt>
                <c:pt idx="2">
                  <c:v>16928.0</c:v>
                </c:pt>
                <c:pt idx="3">
                  <c:v>16880.0</c:v>
                </c:pt>
                <c:pt idx="4">
                  <c:v>16928.0</c:v>
                </c:pt>
                <c:pt idx="5">
                  <c:v>16912.0</c:v>
                </c:pt>
                <c:pt idx="6">
                  <c:v>16896.0</c:v>
                </c:pt>
                <c:pt idx="7">
                  <c:v>16880.0</c:v>
                </c:pt>
                <c:pt idx="8">
                  <c:v>16896.0</c:v>
                </c:pt>
                <c:pt idx="9">
                  <c:v>16928.0</c:v>
                </c:pt>
                <c:pt idx="10">
                  <c:v>16912.0</c:v>
                </c:pt>
                <c:pt idx="11">
                  <c:v>16896.0</c:v>
                </c:pt>
                <c:pt idx="12">
                  <c:v>16896.0</c:v>
                </c:pt>
                <c:pt idx="13">
                  <c:v>16896.0</c:v>
                </c:pt>
                <c:pt idx="14">
                  <c:v>16896.0</c:v>
                </c:pt>
                <c:pt idx="15">
                  <c:v>16928.0</c:v>
                </c:pt>
                <c:pt idx="16">
                  <c:v>16912.0</c:v>
                </c:pt>
                <c:pt idx="17">
                  <c:v>16880.0</c:v>
                </c:pt>
                <c:pt idx="18">
                  <c:v>16864.0</c:v>
                </c:pt>
                <c:pt idx="19">
                  <c:v>16896.0</c:v>
                </c:pt>
                <c:pt idx="20">
                  <c:v>16976.0</c:v>
                </c:pt>
                <c:pt idx="21">
                  <c:v>16992.0</c:v>
                </c:pt>
                <c:pt idx="22">
                  <c:v>16976.0</c:v>
                </c:pt>
                <c:pt idx="23">
                  <c:v>16992.0</c:v>
                </c:pt>
                <c:pt idx="24">
                  <c:v>16960.0</c:v>
                </c:pt>
                <c:pt idx="25">
                  <c:v>16960.0</c:v>
                </c:pt>
                <c:pt idx="26">
                  <c:v>16976.0</c:v>
                </c:pt>
                <c:pt idx="27">
                  <c:v>16960.0</c:v>
                </c:pt>
                <c:pt idx="28">
                  <c:v>16976.0</c:v>
                </c:pt>
                <c:pt idx="29">
                  <c:v>16960.0</c:v>
                </c:pt>
                <c:pt idx="30">
                  <c:v>16976.0</c:v>
                </c:pt>
                <c:pt idx="31">
                  <c:v>16992.0</c:v>
                </c:pt>
                <c:pt idx="32">
                  <c:v>16992.0</c:v>
                </c:pt>
                <c:pt idx="33">
                  <c:v>16960.0</c:v>
                </c:pt>
                <c:pt idx="34">
                  <c:v>16992.0</c:v>
                </c:pt>
                <c:pt idx="35">
                  <c:v>17008.0</c:v>
                </c:pt>
                <c:pt idx="36">
                  <c:v>16960.0</c:v>
                </c:pt>
                <c:pt idx="37">
                  <c:v>16960.0</c:v>
                </c:pt>
                <c:pt idx="38">
                  <c:v>16976.0</c:v>
                </c:pt>
                <c:pt idx="39">
                  <c:v>16976.0</c:v>
                </c:pt>
              </c:numCache>
            </c:numRef>
          </c:val>
          <c:smooth val="0"/>
        </c:ser>
        <c:ser>
          <c:idx val="10"/>
          <c:order val="10"/>
          <c:tx>
            <c:strRef>
              <c:f>'tpm_ticks 650K'!$L$1</c:f>
              <c:strCache>
                <c:ptCount val="1"/>
                <c:pt idx="0">
                  <c:v>mm172507</c:v>
                </c:pt>
              </c:strCache>
            </c:strRef>
          </c:tx>
          <c:spPr>
            <a:ln w="25400">
              <a:solidFill>
                <a:srgbClr val="33CCCC"/>
              </a:solidFill>
              <a:prstDash val="solid"/>
            </a:ln>
          </c:spPr>
          <c:marker>
            <c:symbol val="none"/>
          </c:marker>
          <c:val>
            <c:numRef>
              <c:f>'tpm_ticks 650K'!$L$2:$L$41</c:f>
              <c:numCache>
                <c:formatCode>General</c:formatCode>
                <c:ptCount val="40"/>
                <c:pt idx="0">
                  <c:v>16928.0</c:v>
                </c:pt>
                <c:pt idx="1">
                  <c:v>16896.0</c:v>
                </c:pt>
                <c:pt idx="2">
                  <c:v>16912.0</c:v>
                </c:pt>
                <c:pt idx="3">
                  <c:v>16928.0</c:v>
                </c:pt>
                <c:pt idx="4">
                  <c:v>16912.0</c:v>
                </c:pt>
                <c:pt idx="5">
                  <c:v>16896.0</c:v>
                </c:pt>
                <c:pt idx="6">
                  <c:v>16912.0</c:v>
                </c:pt>
                <c:pt idx="7">
                  <c:v>16896.0</c:v>
                </c:pt>
                <c:pt idx="8">
                  <c:v>16864.0</c:v>
                </c:pt>
                <c:pt idx="9">
                  <c:v>16880.0</c:v>
                </c:pt>
                <c:pt idx="10">
                  <c:v>16880.0</c:v>
                </c:pt>
                <c:pt idx="11">
                  <c:v>16912.0</c:v>
                </c:pt>
                <c:pt idx="12">
                  <c:v>16896.0</c:v>
                </c:pt>
                <c:pt idx="13">
                  <c:v>16928.0</c:v>
                </c:pt>
                <c:pt idx="14">
                  <c:v>16912.0</c:v>
                </c:pt>
                <c:pt idx="15">
                  <c:v>16928.0</c:v>
                </c:pt>
                <c:pt idx="16">
                  <c:v>16880.0</c:v>
                </c:pt>
                <c:pt idx="17">
                  <c:v>16928.0</c:v>
                </c:pt>
                <c:pt idx="18">
                  <c:v>16944.0</c:v>
                </c:pt>
                <c:pt idx="19">
                  <c:v>16896.0</c:v>
                </c:pt>
                <c:pt idx="20">
                  <c:v>16944.0</c:v>
                </c:pt>
                <c:pt idx="21">
                  <c:v>16960.0</c:v>
                </c:pt>
                <c:pt idx="22">
                  <c:v>16976.0</c:v>
                </c:pt>
                <c:pt idx="23">
                  <c:v>16960.0</c:v>
                </c:pt>
                <c:pt idx="24">
                  <c:v>16992.0</c:v>
                </c:pt>
                <c:pt idx="25">
                  <c:v>16976.0</c:v>
                </c:pt>
                <c:pt idx="26">
                  <c:v>16992.0</c:v>
                </c:pt>
                <c:pt idx="27">
                  <c:v>16992.0</c:v>
                </c:pt>
                <c:pt idx="28">
                  <c:v>16992.0</c:v>
                </c:pt>
                <c:pt idx="29">
                  <c:v>16976.0</c:v>
                </c:pt>
                <c:pt idx="30">
                  <c:v>16992.0</c:v>
                </c:pt>
                <c:pt idx="31">
                  <c:v>16992.0</c:v>
                </c:pt>
                <c:pt idx="32">
                  <c:v>16976.0</c:v>
                </c:pt>
                <c:pt idx="33">
                  <c:v>16992.0</c:v>
                </c:pt>
                <c:pt idx="34">
                  <c:v>16960.0</c:v>
                </c:pt>
                <c:pt idx="35">
                  <c:v>16960.0</c:v>
                </c:pt>
                <c:pt idx="36">
                  <c:v>16992.0</c:v>
                </c:pt>
                <c:pt idx="37">
                  <c:v>17040.0</c:v>
                </c:pt>
                <c:pt idx="38">
                  <c:v>16976.0</c:v>
                </c:pt>
                <c:pt idx="39">
                  <c:v>16976.0</c:v>
                </c:pt>
              </c:numCache>
            </c:numRef>
          </c:val>
          <c:smooth val="0"/>
        </c:ser>
        <c:ser>
          <c:idx val="11"/>
          <c:order val="11"/>
          <c:tx>
            <c:strRef>
              <c:f>'tpm_ticks 650K'!$M$1</c:f>
              <c:strCache>
                <c:ptCount val="1"/>
                <c:pt idx="0">
                  <c:v>mm172559</c:v>
                </c:pt>
              </c:strCache>
            </c:strRef>
          </c:tx>
          <c:spPr>
            <a:ln w="25400">
              <a:solidFill>
                <a:srgbClr val="FF9900"/>
              </a:solidFill>
              <a:prstDash val="solid"/>
            </a:ln>
          </c:spPr>
          <c:marker>
            <c:symbol val="none"/>
          </c:marker>
          <c:val>
            <c:numRef>
              <c:f>'tpm_ticks 650K'!$M$2:$M$41</c:f>
              <c:numCache>
                <c:formatCode>General</c:formatCode>
                <c:ptCount val="40"/>
                <c:pt idx="0">
                  <c:v>16896.0</c:v>
                </c:pt>
                <c:pt idx="1">
                  <c:v>16912.0</c:v>
                </c:pt>
                <c:pt idx="2">
                  <c:v>16896.0</c:v>
                </c:pt>
                <c:pt idx="3">
                  <c:v>16880.0</c:v>
                </c:pt>
                <c:pt idx="4">
                  <c:v>16896.0</c:v>
                </c:pt>
                <c:pt idx="5">
                  <c:v>16896.0</c:v>
                </c:pt>
                <c:pt idx="6">
                  <c:v>16896.0</c:v>
                </c:pt>
                <c:pt idx="7">
                  <c:v>16896.0</c:v>
                </c:pt>
                <c:pt idx="8">
                  <c:v>16880.0</c:v>
                </c:pt>
                <c:pt idx="9">
                  <c:v>16912.0</c:v>
                </c:pt>
                <c:pt idx="10">
                  <c:v>16896.0</c:v>
                </c:pt>
                <c:pt idx="11">
                  <c:v>16880.0</c:v>
                </c:pt>
                <c:pt idx="12">
                  <c:v>16896.0</c:v>
                </c:pt>
                <c:pt idx="13">
                  <c:v>16928.0</c:v>
                </c:pt>
                <c:pt idx="14">
                  <c:v>16896.0</c:v>
                </c:pt>
                <c:pt idx="15">
                  <c:v>16896.0</c:v>
                </c:pt>
                <c:pt idx="16">
                  <c:v>16880.0</c:v>
                </c:pt>
                <c:pt idx="17">
                  <c:v>16912.0</c:v>
                </c:pt>
                <c:pt idx="18">
                  <c:v>16912.0</c:v>
                </c:pt>
                <c:pt idx="19">
                  <c:v>16896.0</c:v>
                </c:pt>
                <c:pt idx="20">
                  <c:v>16976.0</c:v>
                </c:pt>
                <c:pt idx="21">
                  <c:v>16976.0</c:v>
                </c:pt>
                <c:pt idx="22">
                  <c:v>16944.0</c:v>
                </c:pt>
                <c:pt idx="23">
                  <c:v>16960.0</c:v>
                </c:pt>
                <c:pt idx="24">
                  <c:v>16976.0</c:v>
                </c:pt>
                <c:pt idx="25">
                  <c:v>16944.0</c:v>
                </c:pt>
                <c:pt idx="26">
                  <c:v>16928.0</c:v>
                </c:pt>
                <c:pt idx="27">
                  <c:v>16960.0</c:v>
                </c:pt>
                <c:pt idx="28">
                  <c:v>16944.0</c:v>
                </c:pt>
                <c:pt idx="29">
                  <c:v>16960.0</c:v>
                </c:pt>
                <c:pt idx="30">
                  <c:v>16960.0</c:v>
                </c:pt>
                <c:pt idx="31">
                  <c:v>16960.0</c:v>
                </c:pt>
                <c:pt idx="32">
                  <c:v>16960.0</c:v>
                </c:pt>
                <c:pt idx="33">
                  <c:v>16960.0</c:v>
                </c:pt>
                <c:pt idx="34">
                  <c:v>16944.0</c:v>
                </c:pt>
                <c:pt idx="35">
                  <c:v>16928.0</c:v>
                </c:pt>
                <c:pt idx="36">
                  <c:v>16960.0</c:v>
                </c:pt>
                <c:pt idx="37">
                  <c:v>16960.0</c:v>
                </c:pt>
                <c:pt idx="38">
                  <c:v>16960.0</c:v>
                </c:pt>
                <c:pt idx="39">
                  <c:v>16960.0</c:v>
                </c:pt>
              </c:numCache>
            </c:numRef>
          </c:val>
          <c:smooth val="0"/>
        </c:ser>
        <c:ser>
          <c:idx val="12"/>
          <c:order val="12"/>
          <c:tx>
            <c:strRef>
              <c:f>'tpm_ticks 650K'!$N$1</c:f>
              <c:strCache>
                <c:ptCount val="1"/>
                <c:pt idx="0">
                  <c:v>mm172570</c:v>
                </c:pt>
              </c:strCache>
            </c:strRef>
          </c:tx>
          <c:spPr>
            <a:ln w="25400">
              <a:solidFill>
                <a:srgbClr val="99CCFF"/>
              </a:solidFill>
              <a:prstDash val="solid"/>
            </a:ln>
          </c:spPr>
          <c:marker>
            <c:symbol val="none"/>
          </c:marker>
          <c:val>
            <c:numRef>
              <c:f>'tpm_ticks 650K'!$N$2:$N$41</c:f>
              <c:numCache>
                <c:formatCode>General</c:formatCode>
                <c:ptCount val="40"/>
                <c:pt idx="0">
                  <c:v>16912.0</c:v>
                </c:pt>
                <c:pt idx="1">
                  <c:v>16880.0</c:v>
                </c:pt>
                <c:pt idx="2">
                  <c:v>16896.0</c:v>
                </c:pt>
                <c:pt idx="3">
                  <c:v>16880.0</c:v>
                </c:pt>
                <c:pt idx="4">
                  <c:v>16912.0</c:v>
                </c:pt>
                <c:pt idx="5">
                  <c:v>16960.0</c:v>
                </c:pt>
                <c:pt idx="6">
                  <c:v>16896.0</c:v>
                </c:pt>
                <c:pt idx="7">
                  <c:v>16864.0</c:v>
                </c:pt>
                <c:pt idx="8">
                  <c:v>16896.0</c:v>
                </c:pt>
                <c:pt idx="9">
                  <c:v>16896.0</c:v>
                </c:pt>
                <c:pt idx="10">
                  <c:v>16896.0</c:v>
                </c:pt>
                <c:pt idx="11">
                  <c:v>16880.0</c:v>
                </c:pt>
                <c:pt idx="12">
                  <c:v>16896.0</c:v>
                </c:pt>
                <c:pt idx="13">
                  <c:v>16864.0</c:v>
                </c:pt>
                <c:pt idx="14">
                  <c:v>16896.0</c:v>
                </c:pt>
                <c:pt idx="15">
                  <c:v>16896.0</c:v>
                </c:pt>
                <c:pt idx="16">
                  <c:v>16896.0</c:v>
                </c:pt>
                <c:pt idx="17">
                  <c:v>16880.0</c:v>
                </c:pt>
                <c:pt idx="18">
                  <c:v>16912.0</c:v>
                </c:pt>
                <c:pt idx="19">
                  <c:v>16880.0</c:v>
                </c:pt>
                <c:pt idx="20">
                  <c:v>16944.0</c:v>
                </c:pt>
                <c:pt idx="21">
                  <c:v>16960.0</c:v>
                </c:pt>
                <c:pt idx="22">
                  <c:v>16960.0</c:v>
                </c:pt>
                <c:pt idx="23">
                  <c:v>16960.0</c:v>
                </c:pt>
                <c:pt idx="24">
                  <c:v>16976.0</c:v>
                </c:pt>
                <c:pt idx="25">
                  <c:v>16960.0</c:v>
                </c:pt>
                <c:pt idx="26">
                  <c:v>16976.0</c:v>
                </c:pt>
                <c:pt idx="27">
                  <c:v>16976.0</c:v>
                </c:pt>
                <c:pt idx="28">
                  <c:v>16976.0</c:v>
                </c:pt>
                <c:pt idx="29">
                  <c:v>16960.0</c:v>
                </c:pt>
                <c:pt idx="30">
                  <c:v>16944.0</c:v>
                </c:pt>
                <c:pt idx="31">
                  <c:v>16976.0</c:v>
                </c:pt>
                <c:pt idx="32">
                  <c:v>16992.0</c:v>
                </c:pt>
                <c:pt idx="33">
                  <c:v>17184.0</c:v>
                </c:pt>
                <c:pt idx="34">
                  <c:v>16960.0</c:v>
                </c:pt>
                <c:pt idx="35">
                  <c:v>16992.0</c:v>
                </c:pt>
                <c:pt idx="36">
                  <c:v>16976.0</c:v>
                </c:pt>
                <c:pt idx="37">
                  <c:v>16976.0</c:v>
                </c:pt>
                <c:pt idx="38">
                  <c:v>16976.0</c:v>
                </c:pt>
                <c:pt idx="39">
                  <c:v>16960.0</c:v>
                </c:pt>
              </c:numCache>
            </c:numRef>
          </c:val>
          <c:smooth val="0"/>
        </c:ser>
        <c:ser>
          <c:idx val="13"/>
          <c:order val="13"/>
          <c:tx>
            <c:strRef>
              <c:f>'tpm_ticks 650K'!$O$1</c:f>
              <c:strCache>
                <c:ptCount val="1"/>
                <c:pt idx="0">
                  <c:v>mm172603</c:v>
                </c:pt>
              </c:strCache>
            </c:strRef>
          </c:tx>
          <c:spPr>
            <a:ln w="25400">
              <a:solidFill>
                <a:srgbClr val="FFCC99"/>
              </a:solidFill>
              <a:prstDash val="solid"/>
            </a:ln>
          </c:spPr>
          <c:marker>
            <c:symbol val="none"/>
          </c:marker>
          <c:val>
            <c:numRef>
              <c:f>'tpm_ticks 650K'!$O$2:$O$41</c:f>
              <c:numCache>
                <c:formatCode>General</c:formatCode>
                <c:ptCount val="40"/>
                <c:pt idx="0">
                  <c:v>16896.0</c:v>
                </c:pt>
                <c:pt idx="1">
                  <c:v>16880.0</c:v>
                </c:pt>
                <c:pt idx="2">
                  <c:v>16912.0</c:v>
                </c:pt>
                <c:pt idx="3">
                  <c:v>16896.0</c:v>
                </c:pt>
                <c:pt idx="4">
                  <c:v>16896.0</c:v>
                </c:pt>
                <c:pt idx="5">
                  <c:v>16880.0</c:v>
                </c:pt>
                <c:pt idx="6">
                  <c:v>16896.0</c:v>
                </c:pt>
                <c:pt idx="7">
                  <c:v>16880.0</c:v>
                </c:pt>
                <c:pt idx="8">
                  <c:v>16896.0</c:v>
                </c:pt>
                <c:pt idx="9">
                  <c:v>16880.0</c:v>
                </c:pt>
                <c:pt idx="10">
                  <c:v>16944.0</c:v>
                </c:pt>
                <c:pt idx="11">
                  <c:v>16896.0</c:v>
                </c:pt>
                <c:pt idx="12">
                  <c:v>16912.0</c:v>
                </c:pt>
                <c:pt idx="13">
                  <c:v>16912.0</c:v>
                </c:pt>
                <c:pt idx="14">
                  <c:v>16912.0</c:v>
                </c:pt>
                <c:pt idx="15">
                  <c:v>16928.0</c:v>
                </c:pt>
                <c:pt idx="16">
                  <c:v>16896.0</c:v>
                </c:pt>
                <c:pt idx="17">
                  <c:v>16912.0</c:v>
                </c:pt>
                <c:pt idx="18">
                  <c:v>16896.0</c:v>
                </c:pt>
                <c:pt idx="19">
                  <c:v>16896.0</c:v>
                </c:pt>
                <c:pt idx="20">
                  <c:v>16960.0</c:v>
                </c:pt>
                <c:pt idx="21">
                  <c:v>16976.0</c:v>
                </c:pt>
                <c:pt idx="22">
                  <c:v>16976.0</c:v>
                </c:pt>
                <c:pt idx="23">
                  <c:v>16960.0</c:v>
                </c:pt>
                <c:pt idx="24">
                  <c:v>16960.0</c:v>
                </c:pt>
                <c:pt idx="25">
                  <c:v>16976.0</c:v>
                </c:pt>
                <c:pt idx="26">
                  <c:v>16976.0</c:v>
                </c:pt>
                <c:pt idx="27">
                  <c:v>16976.0</c:v>
                </c:pt>
                <c:pt idx="28">
                  <c:v>16944.0</c:v>
                </c:pt>
                <c:pt idx="29">
                  <c:v>16976.0</c:v>
                </c:pt>
                <c:pt idx="30">
                  <c:v>16992.0</c:v>
                </c:pt>
                <c:pt idx="31">
                  <c:v>16944.0</c:v>
                </c:pt>
                <c:pt idx="32">
                  <c:v>16944.0</c:v>
                </c:pt>
                <c:pt idx="33">
                  <c:v>16944.0</c:v>
                </c:pt>
                <c:pt idx="34">
                  <c:v>16944.0</c:v>
                </c:pt>
                <c:pt idx="35">
                  <c:v>16944.0</c:v>
                </c:pt>
                <c:pt idx="36">
                  <c:v>17008.0</c:v>
                </c:pt>
                <c:pt idx="37">
                  <c:v>16960.0</c:v>
                </c:pt>
                <c:pt idx="38">
                  <c:v>16960.0</c:v>
                </c:pt>
                <c:pt idx="39">
                  <c:v>16960.0</c:v>
                </c:pt>
              </c:numCache>
            </c:numRef>
          </c:val>
          <c:smooth val="0"/>
        </c:ser>
        <c:ser>
          <c:idx val="14"/>
          <c:order val="14"/>
          <c:tx>
            <c:strRef>
              <c:f>'tpm_ticks 650K'!$P$1</c:f>
              <c:strCache>
                <c:ptCount val="1"/>
                <c:pt idx="0">
                  <c:v>mm172604</c:v>
                </c:pt>
              </c:strCache>
            </c:strRef>
          </c:tx>
          <c:spPr>
            <a:ln w="25400">
              <a:solidFill>
                <a:srgbClr val="CCFFCC"/>
              </a:solidFill>
              <a:prstDash val="solid"/>
            </a:ln>
          </c:spPr>
          <c:marker>
            <c:symbol val="none"/>
          </c:marker>
          <c:val>
            <c:numRef>
              <c:f>'tpm_ticks 650K'!$P$2:$P$41</c:f>
              <c:numCache>
                <c:formatCode>General</c:formatCode>
                <c:ptCount val="40"/>
                <c:pt idx="0">
                  <c:v>16928.0</c:v>
                </c:pt>
                <c:pt idx="1">
                  <c:v>16912.0</c:v>
                </c:pt>
                <c:pt idx="2">
                  <c:v>16896.0</c:v>
                </c:pt>
                <c:pt idx="3">
                  <c:v>16896.0</c:v>
                </c:pt>
                <c:pt idx="4">
                  <c:v>16864.0</c:v>
                </c:pt>
                <c:pt idx="5">
                  <c:v>16896.0</c:v>
                </c:pt>
                <c:pt idx="6">
                  <c:v>16928.0</c:v>
                </c:pt>
                <c:pt idx="7">
                  <c:v>16880.0</c:v>
                </c:pt>
                <c:pt idx="8">
                  <c:v>16896.0</c:v>
                </c:pt>
                <c:pt idx="9">
                  <c:v>16896.0</c:v>
                </c:pt>
                <c:pt idx="10">
                  <c:v>16880.0</c:v>
                </c:pt>
                <c:pt idx="11">
                  <c:v>16864.0</c:v>
                </c:pt>
                <c:pt idx="12">
                  <c:v>16880.0</c:v>
                </c:pt>
                <c:pt idx="13">
                  <c:v>16896.0</c:v>
                </c:pt>
                <c:pt idx="14">
                  <c:v>16912.0</c:v>
                </c:pt>
                <c:pt idx="15">
                  <c:v>16880.0</c:v>
                </c:pt>
                <c:pt idx="16">
                  <c:v>16912.0</c:v>
                </c:pt>
                <c:pt idx="17">
                  <c:v>16912.0</c:v>
                </c:pt>
                <c:pt idx="18">
                  <c:v>16896.0</c:v>
                </c:pt>
                <c:pt idx="19">
                  <c:v>16928.0</c:v>
                </c:pt>
                <c:pt idx="20">
                  <c:v>16976.0</c:v>
                </c:pt>
                <c:pt idx="21">
                  <c:v>16960.0</c:v>
                </c:pt>
                <c:pt idx="22">
                  <c:v>16992.0</c:v>
                </c:pt>
                <c:pt idx="23">
                  <c:v>16992.0</c:v>
                </c:pt>
                <c:pt idx="24">
                  <c:v>16944.0</c:v>
                </c:pt>
                <c:pt idx="25">
                  <c:v>16960.0</c:v>
                </c:pt>
                <c:pt idx="26">
                  <c:v>16976.0</c:v>
                </c:pt>
                <c:pt idx="27">
                  <c:v>17184.0</c:v>
                </c:pt>
                <c:pt idx="28">
                  <c:v>16976.0</c:v>
                </c:pt>
                <c:pt idx="29">
                  <c:v>16992.0</c:v>
                </c:pt>
                <c:pt idx="30">
                  <c:v>17024.0</c:v>
                </c:pt>
                <c:pt idx="31">
                  <c:v>16976.0</c:v>
                </c:pt>
                <c:pt idx="32">
                  <c:v>16992.0</c:v>
                </c:pt>
                <c:pt idx="33">
                  <c:v>16976.0</c:v>
                </c:pt>
                <c:pt idx="34">
                  <c:v>16992.0</c:v>
                </c:pt>
                <c:pt idx="35">
                  <c:v>16960.0</c:v>
                </c:pt>
                <c:pt idx="36">
                  <c:v>16992.0</c:v>
                </c:pt>
                <c:pt idx="37">
                  <c:v>16992.0</c:v>
                </c:pt>
                <c:pt idx="38">
                  <c:v>16960.0</c:v>
                </c:pt>
                <c:pt idx="39">
                  <c:v>16992.0</c:v>
                </c:pt>
              </c:numCache>
            </c:numRef>
          </c:val>
          <c:smooth val="0"/>
        </c:ser>
        <c:ser>
          <c:idx val="15"/>
          <c:order val="15"/>
          <c:tx>
            <c:strRef>
              <c:f>'tpm_ticks 650K'!$Q$1</c:f>
              <c:strCache>
                <c:ptCount val="1"/>
                <c:pt idx="0">
                  <c:v>mm172708</c:v>
                </c:pt>
              </c:strCache>
            </c:strRef>
          </c:tx>
          <c:spPr>
            <a:ln w="25400">
              <a:solidFill>
                <a:srgbClr val="CC99FF"/>
              </a:solidFill>
              <a:prstDash val="solid"/>
            </a:ln>
          </c:spPr>
          <c:marker>
            <c:symbol val="none"/>
          </c:marker>
          <c:val>
            <c:numRef>
              <c:f>'tpm_ticks 650K'!$Q$2:$Q$41</c:f>
              <c:numCache>
                <c:formatCode>General</c:formatCode>
                <c:ptCount val="40"/>
                <c:pt idx="0">
                  <c:v>16944.0</c:v>
                </c:pt>
                <c:pt idx="1">
                  <c:v>16960.0</c:v>
                </c:pt>
                <c:pt idx="2">
                  <c:v>16880.0</c:v>
                </c:pt>
                <c:pt idx="3">
                  <c:v>16928.0</c:v>
                </c:pt>
                <c:pt idx="4">
                  <c:v>16896.0</c:v>
                </c:pt>
                <c:pt idx="5">
                  <c:v>16880.0</c:v>
                </c:pt>
                <c:pt idx="6">
                  <c:v>16896.0</c:v>
                </c:pt>
                <c:pt idx="7">
                  <c:v>16896.0</c:v>
                </c:pt>
                <c:pt idx="8">
                  <c:v>16912.0</c:v>
                </c:pt>
                <c:pt idx="9">
                  <c:v>16896.0</c:v>
                </c:pt>
                <c:pt idx="10">
                  <c:v>16896.0</c:v>
                </c:pt>
                <c:pt idx="11">
                  <c:v>16912.0</c:v>
                </c:pt>
                <c:pt idx="12">
                  <c:v>16896.0</c:v>
                </c:pt>
                <c:pt idx="13">
                  <c:v>16880.0</c:v>
                </c:pt>
                <c:pt idx="14">
                  <c:v>16896.0</c:v>
                </c:pt>
                <c:pt idx="15">
                  <c:v>16912.0</c:v>
                </c:pt>
                <c:pt idx="16">
                  <c:v>16864.0</c:v>
                </c:pt>
                <c:pt idx="17">
                  <c:v>16880.0</c:v>
                </c:pt>
                <c:pt idx="18">
                  <c:v>16880.0</c:v>
                </c:pt>
                <c:pt idx="19">
                  <c:v>16912.0</c:v>
                </c:pt>
                <c:pt idx="20">
                  <c:v>16960.0</c:v>
                </c:pt>
                <c:pt idx="21">
                  <c:v>16976.0</c:v>
                </c:pt>
                <c:pt idx="22">
                  <c:v>16976.0</c:v>
                </c:pt>
                <c:pt idx="23">
                  <c:v>17024.0</c:v>
                </c:pt>
                <c:pt idx="24">
                  <c:v>16992.0</c:v>
                </c:pt>
                <c:pt idx="25">
                  <c:v>16944.0</c:v>
                </c:pt>
                <c:pt idx="26">
                  <c:v>16976.0</c:v>
                </c:pt>
                <c:pt idx="27">
                  <c:v>16976.0</c:v>
                </c:pt>
                <c:pt idx="28">
                  <c:v>16992.0</c:v>
                </c:pt>
                <c:pt idx="29">
                  <c:v>16928.0</c:v>
                </c:pt>
                <c:pt idx="30">
                  <c:v>16944.0</c:v>
                </c:pt>
                <c:pt idx="31">
                  <c:v>16992.0</c:v>
                </c:pt>
                <c:pt idx="32">
                  <c:v>16944.0</c:v>
                </c:pt>
                <c:pt idx="33">
                  <c:v>16960.0</c:v>
                </c:pt>
                <c:pt idx="34">
                  <c:v>16992.0</c:v>
                </c:pt>
                <c:pt idx="35">
                  <c:v>16944.0</c:v>
                </c:pt>
                <c:pt idx="36">
                  <c:v>16960.0</c:v>
                </c:pt>
                <c:pt idx="37">
                  <c:v>16976.0</c:v>
                </c:pt>
                <c:pt idx="38">
                  <c:v>16960.0</c:v>
                </c:pt>
                <c:pt idx="39">
                  <c:v>16960.0</c:v>
                </c:pt>
              </c:numCache>
            </c:numRef>
          </c:val>
          <c:smooth val="0"/>
        </c:ser>
        <c:ser>
          <c:idx val="16"/>
          <c:order val="16"/>
          <c:tx>
            <c:strRef>
              <c:f>'tpm_ticks 650K'!$R$1</c:f>
              <c:strCache>
                <c:ptCount val="1"/>
                <c:pt idx="0">
                  <c:v>mm172984</c:v>
                </c:pt>
              </c:strCache>
            </c:strRef>
          </c:tx>
          <c:spPr>
            <a:ln w="25400">
              <a:solidFill>
                <a:srgbClr val="99CCFF"/>
              </a:solidFill>
              <a:prstDash val="solid"/>
            </a:ln>
          </c:spPr>
          <c:marker>
            <c:symbol val="none"/>
          </c:marker>
          <c:val>
            <c:numRef>
              <c:f>'tpm_ticks 650K'!$R$2:$R$41</c:f>
              <c:numCache>
                <c:formatCode>General</c:formatCode>
                <c:ptCount val="40"/>
                <c:pt idx="0">
                  <c:v>16896.0</c:v>
                </c:pt>
                <c:pt idx="1">
                  <c:v>16912.0</c:v>
                </c:pt>
                <c:pt idx="2">
                  <c:v>16896.0</c:v>
                </c:pt>
                <c:pt idx="3">
                  <c:v>16880.0</c:v>
                </c:pt>
                <c:pt idx="4">
                  <c:v>16896.0</c:v>
                </c:pt>
                <c:pt idx="5">
                  <c:v>16896.0</c:v>
                </c:pt>
                <c:pt idx="6">
                  <c:v>16896.0</c:v>
                </c:pt>
                <c:pt idx="7">
                  <c:v>16880.0</c:v>
                </c:pt>
                <c:pt idx="8">
                  <c:v>16912.0</c:v>
                </c:pt>
                <c:pt idx="9">
                  <c:v>16896.0</c:v>
                </c:pt>
                <c:pt idx="10">
                  <c:v>16880.0</c:v>
                </c:pt>
                <c:pt idx="11">
                  <c:v>16896.0</c:v>
                </c:pt>
                <c:pt idx="12">
                  <c:v>16912.0</c:v>
                </c:pt>
                <c:pt idx="13">
                  <c:v>16896.0</c:v>
                </c:pt>
                <c:pt idx="14">
                  <c:v>16896.0</c:v>
                </c:pt>
                <c:pt idx="15">
                  <c:v>16880.0</c:v>
                </c:pt>
                <c:pt idx="16">
                  <c:v>16896.0</c:v>
                </c:pt>
                <c:pt idx="17">
                  <c:v>16912.0</c:v>
                </c:pt>
                <c:pt idx="18">
                  <c:v>16896.0</c:v>
                </c:pt>
                <c:pt idx="19">
                  <c:v>16880.0</c:v>
                </c:pt>
                <c:pt idx="20">
                  <c:v>16992.0</c:v>
                </c:pt>
                <c:pt idx="21">
                  <c:v>16992.0</c:v>
                </c:pt>
                <c:pt idx="22">
                  <c:v>16976.0</c:v>
                </c:pt>
                <c:pt idx="23">
                  <c:v>16992.0</c:v>
                </c:pt>
                <c:pt idx="24">
                  <c:v>16944.0</c:v>
                </c:pt>
                <c:pt idx="25">
                  <c:v>16976.0</c:v>
                </c:pt>
                <c:pt idx="26">
                  <c:v>16944.0</c:v>
                </c:pt>
                <c:pt idx="27">
                  <c:v>16960.0</c:v>
                </c:pt>
                <c:pt idx="28">
                  <c:v>16992.0</c:v>
                </c:pt>
                <c:pt idx="29">
                  <c:v>16960.0</c:v>
                </c:pt>
                <c:pt idx="30">
                  <c:v>16944.0</c:v>
                </c:pt>
                <c:pt idx="31">
                  <c:v>16944.0</c:v>
                </c:pt>
                <c:pt idx="32">
                  <c:v>16976.0</c:v>
                </c:pt>
                <c:pt idx="33">
                  <c:v>16960.0</c:v>
                </c:pt>
                <c:pt idx="34">
                  <c:v>16992.0</c:v>
                </c:pt>
                <c:pt idx="35">
                  <c:v>16960.0</c:v>
                </c:pt>
                <c:pt idx="36">
                  <c:v>16960.0</c:v>
                </c:pt>
                <c:pt idx="37">
                  <c:v>16960.0</c:v>
                </c:pt>
                <c:pt idx="38">
                  <c:v>16944.0</c:v>
                </c:pt>
                <c:pt idx="39">
                  <c:v>16960.0</c:v>
                </c:pt>
              </c:numCache>
            </c:numRef>
          </c:val>
          <c:smooth val="0"/>
        </c:ser>
        <c:dLbls>
          <c:showLegendKey val="0"/>
          <c:showVal val="0"/>
          <c:showCatName val="0"/>
          <c:showSerName val="0"/>
          <c:showPercent val="0"/>
          <c:showBubbleSize val="0"/>
        </c:dLbls>
        <c:marker val="1"/>
        <c:smooth val="0"/>
        <c:axId val="2131828104"/>
        <c:axId val="-2099985000"/>
      </c:lineChart>
      <c:catAx>
        <c:axId val="2131828104"/>
        <c:scaling>
          <c:orientation val="minMax"/>
        </c:scaling>
        <c:delete val="0"/>
        <c:axPos val="b"/>
        <c:title>
          <c:tx>
            <c:rich>
              <a:bodyPr/>
              <a:lstStyle/>
              <a:p>
                <a:pPr>
                  <a:defRPr sz="1600"/>
                </a:pPr>
                <a:r>
                  <a:rPr lang="en-US" sz="1600" dirty="0" smtClean="0"/>
                  <a:t>Measurement</a:t>
                </a:r>
                <a:r>
                  <a:rPr lang="en-US" sz="1600" baseline="0" dirty="0" smtClean="0"/>
                  <a:t> Instance</a:t>
                </a:r>
                <a:endParaRPr lang="en-US" sz="1600" dirty="0"/>
              </a:p>
            </c:rich>
          </c:tx>
          <c:layout/>
          <c:overlay val="0"/>
        </c:title>
        <c:numFmt formatCode="General" sourceLinked="1"/>
        <c:majorTickMark val="out"/>
        <c:minorTickMark val="none"/>
        <c:tickLblPos val="nextTo"/>
        <c:spPr>
          <a:ln w="3175">
            <a:solidFill>
              <a:srgbClr val="808080"/>
            </a:solidFill>
            <a:prstDash val="solid"/>
          </a:ln>
        </c:spPr>
        <c:txPr>
          <a:bodyPr/>
          <a:lstStyle/>
          <a:p>
            <a:pPr>
              <a:defRPr sz="1600"/>
            </a:pPr>
            <a:endParaRPr lang="en-US"/>
          </a:p>
        </c:txPr>
        <c:crossAx val="-2099985000"/>
        <c:crosses val="autoZero"/>
        <c:auto val="1"/>
        <c:lblAlgn val="ctr"/>
        <c:lblOffset val="100"/>
        <c:noMultiLvlLbl val="0"/>
      </c:catAx>
      <c:valAx>
        <c:axId val="-2099985000"/>
        <c:scaling>
          <c:orientation val="minMax"/>
        </c:scaling>
        <c:delete val="0"/>
        <c:axPos val="l"/>
        <c:majorGridlines>
          <c:spPr>
            <a:ln w="3175">
              <a:solidFill>
                <a:srgbClr val="808080"/>
              </a:solidFill>
              <a:prstDash val="solid"/>
            </a:ln>
          </c:spPr>
        </c:majorGridlines>
        <c:title>
          <c:tx>
            <c:rich>
              <a:bodyPr rot="-5400000" vert="horz"/>
              <a:lstStyle/>
              <a:p>
                <a:pPr>
                  <a:defRPr sz="1600"/>
                </a:pPr>
                <a:r>
                  <a:rPr lang="en-US" sz="1600" dirty="0" smtClean="0"/>
                  <a:t>TPM Ticks</a:t>
                </a:r>
                <a:endParaRPr lang="en-US" sz="1600" dirty="0"/>
              </a:p>
            </c:rich>
          </c:tx>
          <c:layout/>
          <c:overlay val="0"/>
        </c:title>
        <c:numFmt formatCode="General" sourceLinked="1"/>
        <c:majorTickMark val="out"/>
        <c:minorTickMark val="none"/>
        <c:tickLblPos val="nextTo"/>
        <c:spPr>
          <a:ln w="3175">
            <a:solidFill>
              <a:srgbClr val="808080"/>
            </a:solidFill>
            <a:prstDash val="solid"/>
          </a:ln>
        </c:spPr>
        <c:txPr>
          <a:bodyPr/>
          <a:lstStyle/>
          <a:p>
            <a:pPr>
              <a:defRPr sz="1600"/>
            </a:pPr>
            <a:endParaRPr lang="en-US"/>
          </a:p>
        </c:txPr>
        <c:crossAx val="2131828104"/>
        <c:crosses val="autoZero"/>
        <c:crossBetween val="between"/>
      </c:valAx>
      <c:spPr>
        <a:solidFill>
          <a:srgbClr val="FFFFFF"/>
        </a:solidFill>
        <a:ln w="25400">
          <a:noFill/>
        </a:ln>
      </c:spPr>
    </c:plotArea>
    <c:plotVisOnly val="1"/>
    <c:dispBlanksAs val="gap"/>
    <c:showDLblsOverMax val="0"/>
  </c:chart>
  <c:spPr>
    <a:solidFill>
      <a:srgbClr val="FFFFFF"/>
    </a:solidFill>
    <a:ln w="3175">
      <a:solidFill>
        <a:srgbClr val="808080"/>
      </a:solidFill>
      <a:prstDash val="solid"/>
    </a:ln>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effectLst/>
              </a:rPr>
              <a:t>18 E6400s with customized BIOS </a:t>
            </a:r>
            <a:r>
              <a:rPr lang="en-US" sz="1800" b="1" i="0" baseline="0" dirty="0" err="1" smtClean="0">
                <a:effectLst/>
              </a:rPr>
              <a:t>Chronomancy</a:t>
            </a:r>
            <a:r>
              <a:rPr lang="en-US" sz="1800" b="1" i="0" baseline="0" dirty="0" smtClean="0">
                <a:effectLst/>
              </a:rPr>
              <a:t> firmware</a:t>
            </a:r>
            <a:endParaRPr lang="en-US" dirty="0" smtClean="0">
              <a:effectLst/>
            </a:endParaRPr>
          </a:p>
          <a:p>
            <a:pPr>
              <a:defRPr/>
            </a:pPr>
            <a:r>
              <a:rPr lang="en-US" sz="1800" b="1" i="0" baseline="0" dirty="0" smtClean="0">
                <a:effectLst/>
              </a:rPr>
              <a:t>1.25M self-check iterations (diff = ~32ms) </a:t>
            </a:r>
            <a:endParaRPr lang="en-US" dirty="0">
              <a:effectLst/>
            </a:endParaRPr>
          </a:p>
        </c:rich>
      </c:tx>
      <c:layout/>
      <c:overlay val="0"/>
    </c:title>
    <c:autoTitleDeleted val="0"/>
    <c:plotArea>
      <c:layout/>
      <c:lineChart>
        <c:grouping val="standard"/>
        <c:varyColors val="0"/>
        <c:ser>
          <c:idx val="0"/>
          <c:order val="0"/>
          <c:spPr>
            <a:ln w="25400">
              <a:solidFill>
                <a:srgbClr val="666699"/>
              </a:solidFill>
              <a:prstDash val="solid"/>
            </a:ln>
          </c:spPr>
          <c:marker>
            <c:symbol val="none"/>
          </c:marker>
          <c:val>
            <c:numRef>
              <c:f>'tpm_ticks 1.25M'!$B$2:$B$41</c:f>
              <c:numCache>
                <c:formatCode>General</c:formatCode>
                <c:ptCount val="40"/>
                <c:pt idx="0">
                  <c:v>21072.0</c:v>
                </c:pt>
                <c:pt idx="1">
                  <c:v>21072.0</c:v>
                </c:pt>
                <c:pt idx="2">
                  <c:v>21072.0</c:v>
                </c:pt>
                <c:pt idx="3">
                  <c:v>21040.0</c:v>
                </c:pt>
                <c:pt idx="4">
                  <c:v>21056.0</c:v>
                </c:pt>
                <c:pt idx="5">
                  <c:v>21056.0</c:v>
                </c:pt>
                <c:pt idx="6">
                  <c:v>21056.0</c:v>
                </c:pt>
                <c:pt idx="7">
                  <c:v>21056.0</c:v>
                </c:pt>
                <c:pt idx="8">
                  <c:v>21072.0</c:v>
                </c:pt>
                <c:pt idx="9">
                  <c:v>21056.0</c:v>
                </c:pt>
                <c:pt idx="10">
                  <c:v>21072.0</c:v>
                </c:pt>
                <c:pt idx="11">
                  <c:v>21088.0</c:v>
                </c:pt>
                <c:pt idx="12">
                  <c:v>21056.0</c:v>
                </c:pt>
                <c:pt idx="13">
                  <c:v>21056.0</c:v>
                </c:pt>
                <c:pt idx="14">
                  <c:v>21056.0</c:v>
                </c:pt>
                <c:pt idx="15">
                  <c:v>21056.0</c:v>
                </c:pt>
                <c:pt idx="16">
                  <c:v>21072.0</c:v>
                </c:pt>
                <c:pt idx="17">
                  <c:v>21056.0</c:v>
                </c:pt>
                <c:pt idx="18">
                  <c:v>21056.0</c:v>
                </c:pt>
                <c:pt idx="19">
                  <c:v>21072.0</c:v>
                </c:pt>
                <c:pt idx="20">
                  <c:v>21760.0</c:v>
                </c:pt>
                <c:pt idx="21">
                  <c:v>21792.0</c:v>
                </c:pt>
                <c:pt idx="22">
                  <c:v>21760.0</c:v>
                </c:pt>
                <c:pt idx="23">
                  <c:v>21792.0</c:v>
                </c:pt>
                <c:pt idx="24">
                  <c:v>21824.0</c:v>
                </c:pt>
                <c:pt idx="25">
                  <c:v>22144.0</c:v>
                </c:pt>
                <c:pt idx="26">
                  <c:v>21792.0</c:v>
                </c:pt>
                <c:pt idx="27">
                  <c:v>21824.0</c:v>
                </c:pt>
                <c:pt idx="28">
                  <c:v>21792.0</c:v>
                </c:pt>
                <c:pt idx="29">
                  <c:v>21792.0</c:v>
                </c:pt>
                <c:pt idx="30">
                  <c:v>21776.0</c:v>
                </c:pt>
                <c:pt idx="31">
                  <c:v>21792.0</c:v>
                </c:pt>
                <c:pt idx="32">
                  <c:v>21824.0</c:v>
                </c:pt>
                <c:pt idx="33">
                  <c:v>21792.0</c:v>
                </c:pt>
                <c:pt idx="34">
                  <c:v>21792.0</c:v>
                </c:pt>
                <c:pt idx="35">
                  <c:v>21760.0</c:v>
                </c:pt>
                <c:pt idx="36">
                  <c:v>21776.0</c:v>
                </c:pt>
                <c:pt idx="37">
                  <c:v>21808.0</c:v>
                </c:pt>
                <c:pt idx="38">
                  <c:v>21776.0</c:v>
                </c:pt>
                <c:pt idx="39">
                  <c:v>21776.0</c:v>
                </c:pt>
              </c:numCache>
            </c:numRef>
          </c:val>
          <c:smooth val="0"/>
        </c:ser>
        <c:ser>
          <c:idx val="1"/>
          <c:order val="1"/>
          <c:spPr>
            <a:ln w="25400">
              <a:solidFill>
                <a:srgbClr val="993366"/>
              </a:solidFill>
              <a:prstDash val="solid"/>
            </a:ln>
          </c:spPr>
          <c:marker>
            <c:symbol val="none"/>
          </c:marker>
          <c:val>
            <c:numRef>
              <c:f>'tpm_ticks 1.25M'!$C$2:$C$41</c:f>
              <c:numCache>
                <c:formatCode>General</c:formatCode>
                <c:ptCount val="40"/>
                <c:pt idx="0">
                  <c:v>21088.0</c:v>
                </c:pt>
                <c:pt idx="1">
                  <c:v>21072.0</c:v>
                </c:pt>
                <c:pt idx="2">
                  <c:v>21056.0</c:v>
                </c:pt>
                <c:pt idx="3">
                  <c:v>21056.0</c:v>
                </c:pt>
                <c:pt idx="4">
                  <c:v>21072.0</c:v>
                </c:pt>
                <c:pt idx="5">
                  <c:v>21056.0</c:v>
                </c:pt>
                <c:pt idx="6">
                  <c:v>21072.0</c:v>
                </c:pt>
                <c:pt idx="7">
                  <c:v>21056.0</c:v>
                </c:pt>
                <c:pt idx="8">
                  <c:v>21072.0</c:v>
                </c:pt>
                <c:pt idx="9">
                  <c:v>21088.0</c:v>
                </c:pt>
                <c:pt idx="10">
                  <c:v>21104.0</c:v>
                </c:pt>
                <c:pt idx="11">
                  <c:v>21088.0</c:v>
                </c:pt>
                <c:pt idx="12">
                  <c:v>21072.0</c:v>
                </c:pt>
                <c:pt idx="13">
                  <c:v>21056.0</c:v>
                </c:pt>
                <c:pt idx="14">
                  <c:v>21056.0</c:v>
                </c:pt>
                <c:pt idx="15">
                  <c:v>21072.0</c:v>
                </c:pt>
                <c:pt idx="16">
                  <c:v>21088.0</c:v>
                </c:pt>
                <c:pt idx="17">
                  <c:v>21088.0</c:v>
                </c:pt>
                <c:pt idx="18">
                  <c:v>21088.0</c:v>
                </c:pt>
                <c:pt idx="19">
                  <c:v>21056.0</c:v>
                </c:pt>
                <c:pt idx="20">
                  <c:v>21776.0</c:v>
                </c:pt>
                <c:pt idx="21">
                  <c:v>21792.0</c:v>
                </c:pt>
                <c:pt idx="22">
                  <c:v>21776.0</c:v>
                </c:pt>
                <c:pt idx="23">
                  <c:v>21760.0</c:v>
                </c:pt>
                <c:pt idx="24">
                  <c:v>21792.0</c:v>
                </c:pt>
                <c:pt idx="25">
                  <c:v>21792.0</c:v>
                </c:pt>
                <c:pt idx="26">
                  <c:v>21792.0</c:v>
                </c:pt>
                <c:pt idx="27">
                  <c:v>21776.0</c:v>
                </c:pt>
                <c:pt idx="28">
                  <c:v>21776.0</c:v>
                </c:pt>
                <c:pt idx="29">
                  <c:v>21776.0</c:v>
                </c:pt>
                <c:pt idx="30">
                  <c:v>21792.0</c:v>
                </c:pt>
                <c:pt idx="31">
                  <c:v>21792.0</c:v>
                </c:pt>
                <c:pt idx="32">
                  <c:v>21792.0</c:v>
                </c:pt>
                <c:pt idx="33">
                  <c:v>22144.0</c:v>
                </c:pt>
                <c:pt idx="34">
                  <c:v>21792.0</c:v>
                </c:pt>
                <c:pt idx="35">
                  <c:v>21792.0</c:v>
                </c:pt>
                <c:pt idx="36">
                  <c:v>21808.0</c:v>
                </c:pt>
                <c:pt idx="37">
                  <c:v>21792.0</c:v>
                </c:pt>
                <c:pt idx="38">
                  <c:v>21792.0</c:v>
                </c:pt>
                <c:pt idx="39">
                  <c:v>21776.0</c:v>
                </c:pt>
              </c:numCache>
            </c:numRef>
          </c:val>
          <c:smooth val="0"/>
        </c:ser>
        <c:ser>
          <c:idx val="2"/>
          <c:order val="2"/>
          <c:spPr>
            <a:ln w="25400">
              <a:solidFill>
                <a:srgbClr val="90713A"/>
              </a:solidFill>
              <a:prstDash val="solid"/>
            </a:ln>
          </c:spPr>
          <c:marker>
            <c:symbol val="none"/>
          </c:marker>
          <c:val>
            <c:numRef>
              <c:f>'tpm_ticks 1.25M'!$D$2:$D$41</c:f>
              <c:numCache>
                <c:formatCode>General</c:formatCode>
                <c:ptCount val="40"/>
                <c:pt idx="0">
                  <c:v>21056.0</c:v>
                </c:pt>
                <c:pt idx="1">
                  <c:v>21088.0</c:v>
                </c:pt>
                <c:pt idx="2">
                  <c:v>21072.0</c:v>
                </c:pt>
                <c:pt idx="3">
                  <c:v>21056.0</c:v>
                </c:pt>
                <c:pt idx="4">
                  <c:v>21088.0</c:v>
                </c:pt>
                <c:pt idx="5">
                  <c:v>21040.0</c:v>
                </c:pt>
                <c:pt idx="6">
                  <c:v>21072.0</c:v>
                </c:pt>
                <c:pt idx="7">
                  <c:v>21072.0</c:v>
                </c:pt>
                <c:pt idx="8">
                  <c:v>21088.0</c:v>
                </c:pt>
                <c:pt idx="9">
                  <c:v>21072.0</c:v>
                </c:pt>
                <c:pt idx="10">
                  <c:v>21104.0</c:v>
                </c:pt>
                <c:pt idx="11">
                  <c:v>21072.0</c:v>
                </c:pt>
                <c:pt idx="12">
                  <c:v>21040.0</c:v>
                </c:pt>
                <c:pt idx="13">
                  <c:v>21056.0</c:v>
                </c:pt>
                <c:pt idx="14">
                  <c:v>21040.0</c:v>
                </c:pt>
                <c:pt idx="15">
                  <c:v>21056.0</c:v>
                </c:pt>
                <c:pt idx="16">
                  <c:v>21072.0</c:v>
                </c:pt>
                <c:pt idx="17">
                  <c:v>21056.0</c:v>
                </c:pt>
                <c:pt idx="18">
                  <c:v>21072.0</c:v>
                </c:pt>
                <c:pt idx="19">
                  <c:v>21056.0</c:v>
                </c:pt>
                <c:pt idx="20">
                  <c:v>21824.0</c:v>
                </c:pt>
                <c:pt idx="21">
                  <c:v>21776.0</c:v>
                </c:pt>
                <c:pt idx="22">
                  <c:v>21760.0</c:v>
                </c:pt>
                <c:pt idx="23">
                  <c:v>22144.0</c:v>
                </c:pt>
                <c:pt idx="24">
                  <c:v>21760.0</c:v>
                </c:pt>
                <c:pt idx="25">
                  <c:v>21776.0</c:v>
                </c:pt>
                <c:pt idx="26">
                  <c:v>21760.0</c:v>
                </c:pt>
                <c:pt idx="27">
                  <c:v>21792.0</c:v>
                </c:pt>
                <c:pt idx="28">
                  <c:v>21792.0</c:v>
                </c:pt>
                <c:pt idx="29">
                  <c:v>21792.0</c:v>
                </c:pt>
                <c:pt idx="30">
                  <c:v>21792.0</c:v>
                </c:pt>
                <c:pt idx="31">
                  <c:v>21776.0</c:v>
                </c:pt>
                <c:pt idx="32">
                  <c:v>21808.0</c:v>
                </c:pt>
                <c:pt idx="33">
                  <c:v>21776.0</c:v>
                </c:pt>
                <c:pt idx="34">
                  <c:v>21824.0</c:v>
                </c:pt>
                <c:pt idx="35">
                  <c:v>21792.0</c:v>
                </c:pt>
                <c:pt idx="36">
                  <c:v>21792.0</c:v>
                </c:pt>
                <c:pt idx="37">
                  <c:v>21792.0</c:v>
                </c:pt>
                <c:pt idx="38">
                  <c:v>21792.0</c:v>
                </c:pt>
                <c:pt idx="39">
                  <c:v>21792.0</c:v>
                </c:pt>
              </c:numCache>
            </c:numRef>
          </c:val>
          <c:smooth val="0"/>
        </c:ser>
        <c:ser>
          <c:idx val="3"/>
          <c:order val="3"/>
          <c:spPr>
            <a:ln w="25400">
              <a:solidFill>
                <a:srgbClr val="666699"/>
              </a:solidFill>
              <a:prstDash val="solid"/>
            </a:ln>
          </c:spPr>
          <c:marker>
            <c:symbol val="none"/>
          </c:marker>
          <c:val>
            <c:numRef>
              <c:f>'tpm_ticks 1.25M'!$E$2:$E$41</c:f>
              <c:numCache>
                <c:formatCode>General</c:formatCode>
                <c:ptCount val="40"/>
                <c:pt idx="0">
                  <c:v>21040.0</c:v>
                </c:pt>
                <c:pt idx="1">
                  <c:v>21056.0</c:v>
                </c:pt>
                <c:pt idx="2">
                  <c:v>21088.0</c:v>
                </c:pt>
                <c:pt idx="3">
                  <c:v>21072.0</c:v>
                </c:pt>
                <c:pt idx="4">
                  <c:v>21072.0</c:v>
                </c:pt>
                <c:pt idx="5">
                  <c:v>21088.0</c:v>
                </c:pt>
                <c:pt idx="6">
                  <c:v>21088.0</c:v>
                </c:pt>
                <c:pt idx="7">
                  <c:v>21056.0</c:v>
                </c:pt>
                <c:pt idx="8">
                  <c:v>21072.0</c:v>
                </c:pt>
                <c:pt idx="9">
                  <c:v>21072.0</c:v>
                </c:pt>
                <c:pt idx="10">
                  <c:v>21072.0</c:v>
                </c:pt>
                <c:pt idx="11">
                  <c:v>21072.0</c:v>
                </c:pt>
                <c:pt idx="12">
                  <c:v>21088.0</c:v>
                </c:pt>
                <c:pt idx="13">
                  <c:v>21072.0</c:v>
                </c:pt>
                <c:pt idx="14">
                  <c:v>21072.0</c:v>
                </c:pt>
                <c:pt idx="15">
                  <c:v>21056.0</c:v>
                </c:pt>
                <c:pt idx="16">
                  <c:v>21088.0</c:v>
                </c:pt>
                <c:pt idx="17">
                  <c:v>21072.0</c:v>
                </c:pt>
                <c:pt idx="18">
                  <c:v>21088.0</c:v>
                </c:pt>
                <c:pt idx="19">
                  <c:v>21072.0</c:v>
                </c:pt>
                <c:pt idx="20">
                  <c:v>21792.0</c:v>
                </c:pt>
                <c:pt idx="21">
                  <c:v>22160.0</c:v>
                </c:pt>
                <c:pt idx="22">
                  <c:v>21824.0</c:v>
                </c:pt>
                <c:pt idx="23">
                  <c:v>21792.0</c:v>
                </c:pt>
                <c:pt idx="24">
                  <c:v>21808.0</c:v>
                </c:pt>
                <c:pt idx="25">
                  <c:v>21792.0</c:v>
                </c:pt>
                <c:pt idx="26">
                  <c:v>21808.0</c:v>
                </c:pt>
                <c:pt idx="27">
                  <c:v>21792.0</c:v>
                </c:pt>
                <c:pt idx="28">
                  <c:v>21792.0</c:v>
                </c:pt>
                <c:pt idx="29">
                  <c:v>21808.0</c:v>
                </c:pt>
                <c:pt idx="30">
                  <c:v>21792.0</c:v>
                </c:pt>
                <c:pt idx="31">
                  <c:v>21808.0</c:v>
                </c:pt>
                <c:pt idx="32">
                  <c:v>21808.0</c:v>
                </c:pt>
                <c:pt idx="33">
                  <c:v>21808.0</c:v>
                </c:pt>
                <c:pt idx="34">
                  <c:v>21808.0</c:v>
                </c:pt>
                <c:pt idx="35">
                  <c:v>21792.0</c:v>
                </c:pt>
                <c:pt idx="36">
                  <c:v>22160.0</c:v>
                </c:pt>
                <c:pt idx="37">
                  <c:v>21792.0</c:v>
                </c:pt>
                <c:pt idx="38">
                  <c:v>21776.0</c:v>
                </c:pt>
                <c:pt idx="39">
                  <c:v>21792.0</c:v>
                </c:pt>
              </c:numCache>
            </c:numRef>
          </c:val>
          <c:smooth val="0"/>
        </c:ser>
        <c:ser>
          <c:idx val="4"/>
          <c:order val="4"/>
          <c:spPr>
            <a:ln w="25400">
              <a:solidFill>
                <a:srgbClr val="666699"/>
              </a:solidFill>
              <a:prstDash val="solid"/>
            </a:ln>
          </c:spPr>
          <c:marker>
            <c:symbol val="none"/>
          </c:marker>
          <c:val>
            <c:numRef>
              <c:f>'tpm_ticks 1.25M'!$F$2:$F$41</c:f>
              <c:numCache>
                <c:formatCode>General</c:formatCode>
                <c:ptCount val="40"/>
                <c:pt idx="0">
                  <c:v>21056.0</c:v>
                </c:pt>
                <c:pt idx="1">
                  <c:v>21072.0</c:v>
                </c:pt>
                <c:pt idx="2">
                  <c:v>21056.0</c:v>
                </c:pt>
                <c:pt idx="3">
                  <c:v>21056.0</c:v>
                </c:pt>
                <c:pt idx="4">
                  <c:v>21056.0</c:v>
                </c:pt>
                <c:pt idx="5">
                  <c:v>21056.0</c:v>
                </c:pt>
                <c:pt idx="6">
                  <c:v>21088.0</c:v>
                </c:pt>
                <c:pt idx="7">
                  <c:v>21056.0</c:v>
                </c:pt>
                <c:pt idx="8">
                  <c:v>21056.0</c:v>
                </c:pt>
                <c:pt idx="9">
                  <c:v>21056.0</c:v>
                </c:pt>
                <c:pt idx="10">
                  <c:v>21056.0</c:v>
                </c:pt>
                <c:pt idx="11">
                  <c:v>21056.0</c:v>
                </c:pt>
                <c:pt idx="12">
                  <c:v>21056.0</c:v>
                </c:pt>
                <c:pt idx="13">
                  <c:v>21056.0</c:v>
                </c:pt>
                <c:pt idx="14">
                  <c:v>21056.0</c:v>
                </c:pt>
                <c:pt idx="15">
                  <c:v>21056.0</c:v>
                </c:pt>
                <c:pt idx="16">
                  <c:v>21072.0</c:v>
                </c:pt>
                <c:pt idx="17">
                  <c:v>21056.0</c:v>
                </c:pt>
                <c:pt idx="18">
                  <c:v>21072.0</c:v>
                </c:pt>
                <c:pt idx="19">
                  <c:v>21088.0</c:v>
                </c:pt>
                <c:pt idx="20">
                  <c:v>21776.0</c:v>
                </c:pt>
                <c:pt idx="21">
                  <c:v>21792.0</c:v>
                </c:pt>
                <c:pt idx="22">
                  <c:v>21792.0</c:v>
                </c:pt>
                <c:pt idx="23">
                  <c:v>21808.0</c:v>
                </c:pt>
                <c:pt idx="24">
                  <c:v>21776.0</c:v>
                </c:pt>
                <c:pt idx="25">
                  <c:v>21776.0</c:v>
                </c:pt>
                <c:pt idx="26">
                  <c:v>21760.0</c:v>
                </c:pt>
                <c:pt idx="27">
                  <c:v>21760.0</c:v>
                </c:pt>
                <c:pt idx="28">
                  <c:v>21776.0</c:v>
                </c:pt>
                <c:pt idx="29">
                  <c:v>21792.0</c:v>
                </c:pt>
                <c:pt idx="30">
                  <c:v>21776.0</c:v>
                </c:pt>
                <c:pt idx="31">
                  <c:v>21760.0</c:v>
                </c:pt>
                <c:pt idx="32">
                  <c:v>21792.0</c:v>
                </c:pt>
                <c:pt idx="33">
                  <c:v>21792.0</c:v>
                </c:pt>
                <c:pt idx="34">
                  <c:v>21792.0</c:v>
                </c:pt>
                <c:pt idx="35">
                  <c:v>21760.0</c:v>
                </c:pt>
                <c:pt idx="36">
                  <c:v>21792.0</c:v>
                </c:pt>
                <c:pt idx="37">
                  <c:v>21760.0</c:v>
                </c:pt>
                <c:pt idx="38">
                  <c:v>21792.0</c:v>
                </c:pt>
                <c:pt idx="39">
                  <c:v>21776.0</c:v>
                </c:pt>
              </c:numCache>
            </c:numRef>
          </c:val>
          <c:smooth val="0"/>
        </c:ser>
        <c:ser>
          <c:idx val="5"/>
          <c:order val="5"/>
          <c:spPr>
            <a:ln w="25400">
              <a:solidFill>
                <a:srgbClr val="FF6600"/>
              </a:solidFill>
              <a:prstDash val="solid"/>
            </a:ln>
          </c:spPr>
          <c:marker>
            <c:symbol val="none"/>
          </c:marker>
          <c:val>
            <c:numRef>
              <c:f>'tpm_ticks 1.25M'!$G$2:$G$41</c:f>
              <c:numCache>
                <c:formatCode>General</c:formatCode>
                <c:ptCount val="40"/>
                <c:pt idx="0">
                  <c:v>21040.0</c:v>
                </c:pt>
                <c:pt idx="1">
                  <c:v>21072.0</c:v>
                </c:pt>
                <c:pt idx="2">
                  <c:v>21072.0</c:v>
                </c:pt>
                <c:pt idx="3">
                  <c:v>21040.0</c:v>
                </c:pt>
                <c:pt idx="4">
                  <c:v>21088.0</c:v>
                </c:pt>
                <c:pt idx="5">
                  <c:v>21104.0</c:v>
                </c:pt>
                <c:pt idx="6">
                  <c:v>21056.0</c:v>
                </c:pt>
                <c:pt idx="7">
                  <c:v>21072.0</c:v>
                </c:pt>
                <c:pt idx="8">
                  <c:v>21088.0</c:v>
                </c:pt>
                <c:pt idx="9">
                  <c:v>21072.0</c:v>
                </c:pt>
                <c:pt idx="10">
                  <c:v>21056.0</c:v>
                </c:pt>
                <c:pt idx="11">
                  <c:v>21072.0</c:v>
                </c:pt>
                <c:pt idx="12">
                  <c:v>21056.0</c:v>
                </c:pt>
                <c:pt idx="13">
                  <c:v>21072.0</c:v>
                </c:pt>
                <c:pt idx="14">
                  <c:v>21072.0</c:v>
                </c:pt>
                <c:pt idx="15">
                  <c:v>21088.0</c:v>
                </c:pt>
                <c:pt idx="16">
                  <c:v>21072.0</c:v>
                </c:pt>
                <c:pt idx="17">
                  <c:v>21072.0</c:v>
                </c:pt>
                <c:pt idx="18">
                  <c:v>21088.0</c:v>
                </c:pt>
                <c:pt idx="19">
                  <c:v>21072.0</c:v>
                </c:pt>
                <c:pt idx="20">
                  <c:v>21776.0</c:v>
                </c:pt>
                <c:pt idx="21">
                  <c:v>21776.0</c:v>
                </c:pt>
                <c:pt idx="22">
                  <c:v>21760.0</c:v>
                </c:pt>
                <c:pt idx="23">
                  <c:v>21776.0</c:v>
                </c:pt>
                <c:pt idx="24">
                  <c:v>21776.0</c:v>
                </c:pt>
                <c:pt idx="25">
                  <c:v>21792.0</c:v>
                </c:pt>
                <c:pt idx="26">
                  <c:v>21792.0</c:v>
                </c:pt>
                <c:pt idx="27">
                  <c:v>21776.0</c:v>
                </c:pt>
                <c:pt idx="28">
                  <c:v>21760.0</c:v>
                </c:pt>
                <c:pt idx="29">
                  <c:v>21792.0</c:v>
                </c:pt>
                <c:pt idx="30">
                  <c:v>21776.0</c:v>
                </c:pt>
                <c:pt idx="31">
                  <c:v>21776.0</c:v>
                </c:pt>
                <c:pt idx="32">
                  <c:v>21776.0</c:v>
                </c:pt>
                <c:pt idx="33">
                  <c:v>21776.0</c:v>
                </c:pt>
                <c:pt idx="34">
                  <c:v>22176.0</c:v>
                </c:pt>
                <c:pt idx="35">
                  <c:v>21808.0</c:v>
                </c:pt>
                <c:pt idx="36">
                  <c:v>21792.0</c:v>
                </c:pt>
                <c:pt idx="37">
                  <c:v>21776.0</c:v>
                </c:pt>
                <c:pt idx="38">
                  <c:v>21808.0</c:v>
                </c:pt>
                <c:pt idx="39">
                  <c:v>21808.0</c:v>
                </c:pt>
              </c:numCache>
            </c:numRef>
          </c:val>
          <c:smooth val="0"/>
        </c:ser>
        <c:ser>
          <c:idx val="6"/>
          <c:order val="6"/>
          <c:spPr>
            <a:ln w="25400">
              <a:solidFill>
                <a:srgbClr val="666699"/>
              </a:solidFill>
              <a:prstDash val="solid"/>
            </a:ln>
          </c:spPr>
          <c:marker>
            <c:symbol val="none"/>
          </c:marker>
          <c:val>
            <c:numRef>
              <c:f>'tpm_ticks 1.25M'!$H$2:$H$41</c:f>
              <c:numCache>
                <c:formatCode>General</c:formatCode>
                <c:ptCount val="40"/>
                <c:pt idx="0">
                  <c:v>21072.0</c:v>
                </c:pt>
                <c:pt idx="1">
                  <c:v>21072.0</c:v>
                </c:pt>
                <c:pt idx="2">
                  <c:v>21056.0</c:v>
                </c:pt>
                <c:pt idx="3">
                  <c:v>21072.0</c:v>
                </c:pt>
                <c:pt idx="4">
                  <c:v>21072.0</c:v>
                </c:pt>
                <c:pt idx="5">
                  <c:v>21040.0</c:v>
                </c:pt>
                <c:pt idx="6">
                  <c:v>21056.0</c:v>
                </c:pt>
                <c:pt idx="7">
                  <c:v>21040.0</c:v>
                </c:pt>
                <c:pt idx="8">
                  <c:v>21056.0</c:v>
                </c:pt>
                <c:pt idx="9">
                  <c:v>21072.0</c:v>
                </c:pt>
                <c:pt idx="10">
                  <c:v>21056.0</c:v>
                </c:pt>
                <c:pt idx="11">
                  <c:v>21072.0</c:v>
                </c:pt>
                <c:pt idx="12">
                  <c:v>21056.0</c:v>
                </c:pt>
                <c:pt idx="13">
                  <c:v>21056.0</c:v>
                </c:pt>
                <c:pt idx="14">
                  <c:v>21056.0</c:v>
                </c:pt>
                <c:pt idx="15">
                  <c:v>21072.0</c:v>
                </c:pt>
                <c:pt idx="16">
                  <c:v>21056.0</c:v>
                </c:pt>
                <c:pt idx="17">
                  <c:v>21072.0</c:v>
                </c:pt>
                <c:pt idx="18">
                  <c:v>21056.0</c:v>
                </c:pt>
                <c:pt idx="19">
                  <c:v>21072.0</c:v>
                </c:pt>
                <c:pt idx="20">
                  <c:v>21792.0</c:v>
                </c:pt>
                <c:pt idx="21">
                  <c:v>21776.0</c:v>
                </c:pt>
                <c:pt idx="22">
                  <c:v>21760.0</c:v>
                </c:pt>
                <c:pt idx="23">
                  <c:v>21792.0</c:v>
                </c:pt>
                <c:pt idx="24">
                  <c:v>21776.0</c:v>
                </c:pt>
                <c:pt idx="25">
                  <c:v>21792.0</c:v>
                </c:pt>
                <c:pt idx="26">
                  <c:v>21792.0</c:v>
                </c:pt>
                <c:pt idx="27">
                  <c:v>21792.0</c:v>
                </c:pt>
                <c:pt idx="28">
                  <c:v>21792.0</c:v>
                </c:pt>
                <c:pt idx="29">
                  <c:v>21792.0</c:v>
                </c:pt>
                <c:pt idx="30">
                  <c:v>21808.0</c:v>
                </c:pt>
                <c:pt idx="31">
                  <c:v>21792.0</c:v>
                </c:pt>
                <c:pt idx="32">
                  <c:v>21792.0</c:v>
                </c:pt>
                <c:pt idx="33">
                  <c:v>21808.0</c:v>
                </c:pt>
                <c:pt idx="34">
                  <c:v>21792.0</c:v>
                </c:pt>
                <c:pt idx="35">
                  <c:v>21792.0</c:v>
                </c:pt>
                <c:pt idx="36">
                  <c:v>21792.0</c:v>
                </c:pt>
                <c:pt idx="37">
                  <c:v>21792.0</c:v>
                </c:pt>
                <c:pt idx="38">
                  <c:v>21792.0</c:v>
                </c:pt>
                <c:pt idx="39">
                  <c:v>21792.0</c:v>
                </c:pt>
              </c:numCache>
            </c:numRef>
          </c:val>
          <c:smooth val="0"/>
        </c:ser>
        <c:ser>
          <c:idx val="7"/>
          <c:order val="7"/>
          <c:spPr>
            <a:ln w="25400">
              <a:solidFill>
                <a:srgbClr val="993366"/>
              </a:solidFill>
              <a:prstDash val="solid"/>
            </a:ln>
          </c:spPr>
          <c:marker>
            <c:symbol val="none"/>
          </c:marker>
          <c:val>
            <c:numRef>
              <c:f>'tpm_ticks 1.25M'!$I$2:$I$41</c:f>
              <c:numCache>
                <c:formatCode>General</c:formatCode>
                <c:ptCount val="40"/>
                <c:pt idx="0">
                  <c:v>21072.0</c:v>
                </c:pt>
                <c:pt idx="1">
                  <c:v>21056.0</c:v>
                </c:pt>
                <c:pt idx="2">
                  <c:v>21072.0</c:v>
                </c:pt>
                <c:pt idx="3">
                  <c:v>21104.0</c:v>
                </c:pt>
                <c:pt idx="4">
                  <c:v>21056.0</c:v>
                </c:pt>
                <c:pt idx="5">
                  <c:v>21072.0</c:v>
                </c:pt>
                <c:pt idx="6">
                  <c:v>21104.0</c:v>
                </c:pt>
                <c:pt idx="7">
                  <c:v>21088.0</c:v>
                </c:pt>
                <c:pt idx="8">
                  <c:v>21072.0</c:v>
                </c:pt>
                <c:pt idx="9">
                  <c:v>21072.0</c:v>
                </c:pt>
                <c:pt idx="10">
                  <c:v>21072.0</c:v>
                </c:pt>
                <c:pt idx="11">
                  <c:v>21056.0</c:v>
                </c:pt>
                <c:pt idx="12">
                  <c:v>21072.0</c:v>
                </c:pt>
                <c:pt idx="13">
                  <c:v>21056.0</c:v>
                </c:pt>
                <c:pt idx="14">
                  <c:v>21072.0</c:v>
                </c:pt>
                <c:pt idx="15">
                  <c:v>21088.0</c:v>
                </c:pt>
                <c:pt idx="16">
                  <c:v>21056.0</c:v>
                </c:pt>
                <c:pt idx="17">
                  <c:v>21072.0</c:v>
                </c:pt>
                <c:pt idx="18">
                  <c:v>21056.0</c:v>
                </c:pt>
                <c:pt idx="19">
                  <c:v>21088.0</c:v>
                </c:pt>
                <c:pt idx="20">
                  <c:v>21792.0</c:v>
                </c:pt>
                <c:pt idx="21">
                  <c:v>21808.0</c:v>
                </c:pt>
                <c:pt idx="22">
                  <c:v>21760.0</c:v>
                </c:pt>
                <c:pt idx="23">
                  <c:v>21776.0</c:v>
                </c:pt>
                <c:pt idx="24">
                  <c:v>21808.0</c:v>
                </c:pt>
                <c:pt idx="25">
                  <c:v>21776.0</c:v>
                </c:pt>
                <c:pt idx="26">
                  <c:v>21808.0</c:v>
                </c:pt>
                <c:pt idx="27">
                  <c:v>21776.0</c:v>
                </c:pt>
                <c:pt idx="28">
                  <c:v>21792.0</c:v>
                </c:pt>
                <c:pt idx="29">
                  <c:v>21792.0</c:v>
                </c:pt>
                <c:pt idx="30">
                  <c:v>21792.0</c:v>
                </c:pt>
                <c:pt idx="31">
                  <c:v>21776.0</c:v>
                </c:pt>
                <c:pt idx="32">
                  <c:v>21808.0</c:v>
                </c:pt>
                <c:pt idx="33">
                  <c:v>21808.0</c:v>
                </c:pt>
                <c:pt idx="34">
                  <c:v>21792.0</c:v>
                </c:pt>
                <c:pt idx="35">
                  <c:v>21808.0</c:v>
                </c:pt>
                <c:pt idx="36">
                  <c:v>21808.0</c:v>
                </c:pt>
                <c:pt idx="37">
                  <c:v>21792.0</c:v>
                </c:pt>
                <c:pt idx="38">
                  <c:v>21824.0</c:v>
                </c:pt>
                <c:pt idx="39">
                  <c:v>21776.0</c:v>
                </c:pt>
              </c:numCache>
            </c:numRef>
          </c:val>
          <c:smooth val="0"/>
        </c:ser>
        <c:ser>
          <c:idx val="8"/>
          <c:order val="8"/>
          <c:spPr>
            <a:ln w="25400">
              <a:solidFill>
                <a:srgbClr val="99CC00"/>
              </a:solidFill>
              <a:prstDash val="solid"/>
            </a:ln>
          </c:spPr>
          <c:marker>
            <c:symbol val="none"/>
          </c:marker>
          <c:val>
            <c:numRef>
              <c:f>'tpm_ticks 1.25M'!$J$2:$J$41</c:f>
              <c:numCache>
                <c:formatCode>General</c:formatCode>
                <c:ptCount val="40"/>
                <c:pt idx="0">
                  <c:v>21088.0</c:v>
                </c:pt>
                <c:pt idx="1">
                  <c:v>21104.0</c:v>
                </c:pt>
                <c:pt idx="2">
                  <c:v>21072.0</c:v>
                </c:pt>
                <c:pt idx="3">
                  <c:v>21040.0</c:v>
                </c:pt>
                <c:pt idx="4">
                  <c:v>21056.0</c:v>
                </c:pt>
                <c:pt idx="5">
                  <c:v>21056.0</c:v>
                </c:pt>
                <c:pt idx="6">
                  <c:v>21056.0</c:v>
                </c:pt>
                <c:pt idx="7">
                  <c:v>21072.0</c:v>
                </c:pt>
                <c:pt idx="8">
                  <c:v>21040.0</c:v>
                </c:pt>
                <c:pt idx="9">
                  <c:v>21072.0</c:v>
                </c:pt>
                <c:pt idx="10">
                  <c:v>21072.0</c:v>
                </c:pt>
                <c:pt idx="11">
                  <c:v>21040.0</c:v>
                </c:pt>
                <c:pt idx="12">
                  <c:v>21072.0</c:v>
                </c:pt>
                <c:pt idx="13">
                  <c:v>21072.0</c:v>
                </c:pt>
                <c:pt idx="14">
                  <c:v>21072.0</c:v>
                </c:pt>
                <c:pt idx="15">
                  <c:v>21056.0</c:v>
                </c:pt>
                <c:pt idx="16">
                  <c:v>21072.0</c:v>
                </c:pt>
                <c:pt idx="17">
                  <c:v>21040.0</c:v>
                </c:pt>
                <c:pt idx="18">
                  <c:v>21072.0</c:v>
                </c:pt>
                <c:pt idx="19">
                  <c:v>21072.0</c:v>
                </c:pt>
                <c:pt idx="20">
                  <c:v>21792.0</c:v>
                </c:pt>
                <c:pt idx="21">
                  <c:v>21760.0</c:v>
                </c:pt>
                <c:pt idx="22">
                  <c:v>21760.0</c:v>
                </c:pt>
                <c:pt idx="23">
                  <c:v>21776.0</c:v>
                </c:pt>
                <c:pt idx="24">
                  <c:v>21792.0</c:v>
                </c:pt>
                <c:pt idx="25">
                  <c:v>21792.0</c:v>
                </c:pt>
                <c:pt idx="26">
                  <c:v>21808.0</c:v>
                </c:pt>
                <c:pt idx="27">
                  <c:v>21792.0</c:v>
                </c:pt>
                <c:pt idx="28">
                  <c:v>21776.0</c:v>
                </c:pt>
                <c:pt idx="29">
                  <c:v>21776.0</c:v>
                </c:pt>
                <c:pt idx="30">
                  <c:v>21824.0</c:v>
                </c:pt>
                <c:pt idx="31">
                  <c:v>21776.0</c:v>
                </c:pt>
                <c:pt idx="32">
                  <c:v>21776.0</c:v>
                </c:pt>
                <c:pt idx="33">
                  <c:v>21776.0</c:v>
                </c:pt>
                <c:pt idx="34">
                  <c:v>21824.0</c:v>
                </c:pt>
                <c:pt idx="35">
                  <c:v>21840.0</c:v>
                </c:pt>
                <c:pt idx="36">
                  <c:v>21776.0</c:v>
                </c:pt>
                <c:pt idx="37">
                  <c:v>21792.0</c:v>
                </c:pt>
                <c:pt idx="38">
                  <c:v>21776.0</c:v>
                </c:pt>
                <c:pt idx="39">
                  <c:v>21776.0</c:v>
                </c:pt>
              </c:numCache>
            </c:numRef>
          </c:val>
          <c:smooth val="0"/>
        </c:ser>
        <c:ser>
          <c:idx val="9"/>
          <c:order val="9"/>
          <c:spPr>
            <a:ln w="25400">
              <a:solidFill>
                <a:srgbClr val="666699"/>
              </a:solidFill>
              <a:prstDash val="solid"/>
            </a:ln>
          </c:spPr>
          <c:marker>
            <c:symbol val="none"/>
          </c:marker>
          <c:val>
            <c:numRef>
              <c:f>'tpm_ticks 1.25M'!$K$2:$K$41</c:f>
              <c:numCache>
                <c:formatCode>General</c:formatCode>
                <c:ptCount val="40"/>
                <c:pt idx="0">
                  <c:v>21072.0</c:v>
                </c:pt>
                <c:pt idx="1">
                  <c:v>21072.0</c:v>
                </c:pt>
                <c:pt idx="2">
                  <c:v>21056.0</c:v>
                </c:pt>
                <c:pt idx="3">
                  <c:v>21072.0</c:v>
                </c:pt>
                <c:pt idx="4">
                  <c:v>21056.0</c:v>
                </c:pt>
                <c:pt idx="5">
                  <c:v>21056.0</c:v>
                </c:pt>
                <c:pt idx="6">
                  <c:v>21040.0</c:v>
                </c:pt>
                <c:pt idx="7">
                  <c:v>21056.0</c:v>
                </c:pt>
                <c:pt idx="8">
                  <c:v>21072.0</c:v>
                </c:pt>
                <c:pt idx="9">
                  <c:v>21040.0</c:v>
                </c:pt>
                <c:pt idx="10">
                  <c:v>21088.0</c:v>
                </c:pt>
                <c:pt idx="11">
                  <c:v>21056.0</c:v>
                </c:pt>
                <c:pt idx="12">
                  <c:v>21040.0</c:v>
                </c:pt>
                <c:pt idx="13">
                  <c:v>21040.0</c:v>
                </c:pt>
                <c:pt idx="14">
                  <c:v>21072.0</c:v>
                </c:pt>
                <c:pt idx="15">
                  <c:v>21072.0</c:v>
                </c:pt>
                <c:pt idx="16">
                  <c:v>21056.0</c:v>
                </c:pt>
                <c:pt idx="17">
                  <c:v>21072.0</c:v>
                </c:pt>
                <c:pt idx="18">
                  <c:v>21072.0</c:v>
                </c:pt>
                <c:pt idx="19">
                  <c:v>21072.0</c:v>
                </c:pt>
                <c:pt idx="20">
                  <c:v>21824.0</c:v>
                </c:pt>
                <c:pt idx="21">
                  <c:v>21776.0</c:v>
                </c:pt>
                <c:pt idx="22">
                  <c:v>21824.0</c:v>
                </c:pt>
                <c:pt idx="23">
                  <c:v>21808.0</c:v>
                </c:pt>
                <c:pt idx="24">
                  <c:v>21776.0</c:v>
                </c:pt>
                <c:pt idx="25">
                  <c:v>21792.0</c:v>
                </c:pt>
                <c:pt idx="26">
                  <c:v>21792.0</c:v>
                </c:pt>
                <c:pt idx="27">
                  <c:v>21792.0</c:v>
                </c:pt>
                <c:pt idx="28">
                  <c:v>21808.0</c:v>
                </c:pt>
                <c:pt idx="29">
                  <c:v>21776.0</c:v>
                </c:pt>
                <c:pt idx="30">
                  <c:v>21776.0</c:v>
                </c:pt>
                <c:pt idx="31">
                  <c:v>21792.0</c:v>
                </c:pt>
                <c:pt idx="32">
                  <c:v>21792.0</c:v>
                </c:pt>
                <c:pt idx="33">
                  <c:v>21808.0</c:v>
                </c:pt>
                <c:pt idx="34">
                  <c:v>21808.0</c:v>
                </c:pt>
                <c:pt idx="35">
                  <c:v>21776.0</c:v>
                </c:pt>
                <c:pt idx="36">
                  <c:v>21776.0</c:v>
                </c:pt>
                <c:pt idx="37">
                  <c:v>21776.0</c:v>
                </c:pt>
                <c:pt idx="38">
                  <c:v>21808.0</c:v>
                </c:pt>
                <c:pt idx="39">
                  <c:v>21792.0</c:v>
                </c:pt>
              </c:numCache>
            </c:numRef>
          </c:val>
          <c:smooth val="0"/>
        </c:ser>
        <c:ser>
          <c:idx val="10"/>
          <c:order val="10"/>
          <c:spPr>
            <a:ln w="25400">
              <a:solidFill>
                <a:srgbClr val="33CCCC"/>
              </a:solidFill>
              <a:prstDash val="solid"/>
            </a:ln>
          </c:spPr>
          <c:marker>
            <c:symbol val="none"/>
          </c:marker>
          <c:val>
            <c:numRef>
              <c:f>'tpm_ticks 1.25M'!$L$2:$L$41</c:f>
              <c:numCache>
                <c:formatCode>General</c:formatCode>
                <c:ptCount val="40"/>
                <c:pt idx="0">
                  <c:v>21072.0</c:v>
                </c:pt>
                <c:pt idx="1">
                  <c:v>21072.0</c:v>
                </c:pt>
                <c:pt idx="2">
                  <c:v>21072.0</c:v>
                </c:pt>
                <c:pt idx="3">
                  <c:v>21088.0</c:v>
                </c:pt>
                <c:pt idx="4">
                  <c:v>21072.0</c:v>
                </c:pt>
                <c:pt idx="5">
                  <c:v>21072.0</c:v>
                </c:pt>
                <c:pt idx="6">
                  <c:v>21088.0</c:v>
                </c:pt>
                <c:pt idx="7">
                  <c:v>21072.0</c:v>
                </c:pt>
                <c:pt idx="8">
                  <c:v>21056.0</c:v>
                </c:pt>
                <c:pt idx="9">
                  <c:v>21056.0</c:v>
                </c:pt>
                <c:pt idx="10">
                  <c:v>21072.0</c:v>
                </c:pt>
                <c:pt idx="11">
                  <c:v>21056.0</c:v>
                </c:pt>
                <c:pt idx="12">
                  <c:v>21040.0</c:v>
                </c:pt>
                <c:pt idx="13">
                  <c:v>21072.0</c:v>
                </c:pt>
                <c:pt idx="14">
                  <c:v>21040.0</c:v>
                </c:pt>
                <c:pt idx="15">
                  <c:v>21120.0</c:v>
                </c:pt>
                <c:pt idx="16">
                  <c:v>21040.0</c:v>
                </c:pt>
                <c:pt idx="17">
                  <c:v>21088.0</c:v>
                </c:pt>
                <c:pt idx="18">
                  <c:v>21056.0</c:v>
                </c:pt>
                <c:pt idx="19">
                  <c:v>21072.0</c:v>
                </c:pt>
                <c:pt idx="20">
                  <c:v>21792.0</c:v>
                </c:pt>
                <c:pt idx="21">
                  <c:v>21792.0</c:v>
                </c:pt>
                <c:pt idx="22">
                  <c:v>21792.0</c:v>
                </c:pt>
                <c:pt idx="23">
                  <c:v>21792.0</c:v>
                </c:pt>
                <c:pt idx="24">
                  <c:v>21776.0</c:v>
                </c:pt>
                <c:pt idx="25">
                  <c:v>21792.0</c:v>
                </c:pt>
                <c:pt idx="26">
                  <c:v>21808.0</c:v>
                </c:pt>
                <c:pt idx="27">
                  <c:v>21808.0</c:v>
                </c:pt>
                <c:pt idx="28">
                  <c:v>21808.0</c:v>
                </c:pt>
                <c:pt idx="29">
                  <c:v>21808.0</c:v>
                </c:pt>
                <c:pt idx="30">
                  <c:v>21792.0</c:v>
                </c:pt>
                <c:pt idx="31">
                  <c:v>21808.0</c:v>
                </c:pt>
                <c:pt idx="32">
                  <c:v>21808.0</c:v>
                </c:pt>
                <c:pt idx="33">
                  <c:v>21840.0</c:v>
                </c:pt>
                <c:pt idx="34">
                  <c:v>21808.0</c:v>
                </c:pt>
                <c:pt idx="35">
                  <c:v>21824.0</c:v>
                </c:pt>
                <c:pt idx="36">
                  <c:v>21792.0</c:v>
                </c:pt>
                <c:pt idx="37">
                  <c:v>21792.0</c:v>
                </c:pt>
                <c:pt idx="38">
                  <c:v>21808.0</c:v>
                </c:pt>
                <c:pt idx="39">
                  <c:v>21824.0</c:v>
                </c:pt>
              </c:numCache>
            </c:numRef>
          </c:val>
          <c:smooth val="0"/>
        </c:ser>
        <c:ser>
          <c:idx val="11"/>
          <c:order val="11"/>
          <c:spPr>
            <a:ln w="25400">
              <a:solidFill>
                <a:srgbClr val="FF9900"/>
              </a:solidFill>
              <a:prstDash val="solid"/>
            </a:ln>
          </c:spPr>
          <c:marker>
            <c:symbol val="none"/>
          </c:marker>
          <c:val>
            <c:numRef>
              <c:f>'tpm_ticks 1.25M'!$M$2:$M$41</c:f>
              <c:numCache>
                <c:formatCode>General</c:formatCode>
                <c:ptCount val="40"/>
                <c:pt idx="0">
                  <c:v>21056.0</c:v>
                </c:pt>
                <c:pt idx="1">
                  <c:v>21088.0</c:v>
                </c:pt>
                <c:pt idx="2">
                  <c:v>21088.0</c:v>
                </c:pt>
                <c:pt idx="3">
                  <c:v>21056.0</c:v>
                </c:pt>
                <c:pt idx="4">
                  <c:v>21120.0</c:v>
                </c:pt>
                <c:pt idx="5">
                  <c:v>21088.0</c:v>
                </c:pt>
                <c:pt idx="6">
                  <c:v>21072.0</c:v>
                </c:pt>
                <c:pt idx="7">
                  <c:v>21056.0</c:v>
                </c:pt>
                <c:pt idx="8">
                  <c:v>21040.0</c:v>
                </c:pt>
                <c:pt idx="9">
                  <c:v>21072.0</c:v>
                </c:pt>
                <c:pt idx="10">
                  <c:v>21088.0</c:v>
                </c:pt>
                <c:pt idx="11">
                  <c:v>21072.0</c:v>
                </c:pt>
                <c:pt idx="12">
                  <c:v>21088.0</c:v>
                </c:pt>
                <c:pt idx="13">
                  <c:v>21040.0</c:v>
                </c:pt>
                <c:pt idx="14">
                  <c:v>21072.0</c:v>
                </c:pt>
                <c:pt idx="15">
                  <c:v>21072.0</c:v>
                </c:pt>
                <c:pt idx="16">
                  <c:v>21056.0</c:v>
                </c:pt>
                <c:pt idx="17">
                  <c:v>21072.0</c:v>
                </c:pt>
                <c:pt idx="18">
                  <c:v>21056.0</c:v>
                </c:pt>
                <c:pt idx="19">
                  <c:v>21056.0</c:v>
                </c:pt>
                <c:pt idx="20">
                  <c:v>21744.0</c:v>
                </c:pt>
                <c:pt idx="21">
                  <c:v>21744.0</c:v>
                </c:pt>
                <c:pt idx="22">
                  <c:v>21776.0</c:v>
                </c:pt>
                <c:pt idx="23">
                  <c:v>21760.0</c:v>
                </c:pt>
                <c:pt idx="24">
                  <c:v>21760.0</c:v>
                </c:pt>
                <c:pt idx="25">
                  <c:v>21744.0</c:v>
                </c:pt>
                <c:pt idx="26">
                  <c:v>21760.0</c:v>
                </c:pt>
                <c:pt idx="27">
                  <c:v>21728.0</c:v>
                </c:pt>
                <c:pt idx="28">
                  <c:v>21744.0</c:v>
                </c:pt>
                <c:pt idx="29">
                  <c:v>21760.0</c:v>
                </c:pt>
                <c:pt idx="30">
                  <c:v>21760.0</c:v>
                </c:pt>
                <c:pt idx="31">
                  <c:v>21760.0</c:v>
                </c:pt>
                <c:pt idx="32">
                  <c:v>21744.0</c:v>
                </c:pt>
                <c:pt idx="33">
                  <c:v>21776.0</c:v>
                </c:pt>
                <c:pt idx="34">
                  <c:v>21760.0</c:v>
                </c:pt>
                <c:pt idx="35">
                  <c:v>21744.0</c:v>
                </c:pt>
                <c:pt idx="36">
                  <c:v>21744.0</c:v>
                </c:pt>
                <c:pt idx="37">
                  <c:v>21712.0</c:v>
                </c:pt>
                <c:pt idx="38">
                  <c:v>21760.0</c:v>
                </c:pt>
                <c:pt idx="39">
                  <c:v>21744.0</c:v>
                </c:pt>
              </c:numCache>
            </c:numRef>
          </c:val>
          <c:smooth val="0"/>
        </c:ser>
        <c:ser>
          <c:idx val="12"/>
          <c:order val="12"/>
          <c:spPr>
            <a:ln w="25400">
              <a:solidFill>
                <a:srgbClr val="99CCFF"/>
              </a:solidFill>
              <a:prstDash val="solid"/>
            </a:ln>
          </c:spPr>
          <c:marker>
            <c:symbol val="none"/>
          </c:marker>
          <c:val>
            <c:numRef>
              <c:f>'tpm_ticks 1.25M'!$N$2:$N$41</c:f>
              <c:numCache>
                <c:formatCode>General</c:formatCode>
                <c:ptCount val="40"/>
                <c:pt idx="0">
                  <c:v>21056.0</c:v>
                </c:pt>
                <c:pt idx="1">
                  <c:v>21088.0</c:v>
                </c:pt>
                <c:pt idx="2">
                  <c:v>21056.0</c:v>
                </c:pt>
                <c:pt idx="3">
                  <c:v>21056.0</c:v>
                </c:pt>
                <c:pt idx="4">
                  <c:v>21072.0</c:v>
                </c:pt>
                <c:pt idx="5">
                  <c:v>21056.0</c:v>
                </c:pt>
                <c:pt idx="6">
                  <c:v>21152.0</c:v>
                </c:pt>
                <c:pt idx="7">
                  <c:v>21088.0</c:v>
                </c:pt>
                <c:pt idx="8">
                  <c:v>21056.0</c:v>
                </c:pt>
                <c:pt idx="9">
                  <c:v>21072.0</c:v>
                </c:pt>
                <c:pt idx="10">
                  <c:v>21056.0</c:v>
                </c:pt>
                <c:pt idx="11">
                  <c:v>21056.0</c:v>
                </c:pt>
                <c:pt idx="12">
                  <c:v>21088.0</c:v>
                </c:pt>
                <c:pt idx="13">
                  <c:v>21072.0</c:v>
                </c:pt>
                <c:pt idx="14">
                  <c:v>21072.0</c:v>
                </c:pt>
                <c:pt idx="15">
                  <c:v>21056.0</c:v>
                </c:pt>
                <c:pt idx="16">
                  <c:v>21072.0</c:v>
                </c:pt>
                <c:pt idx="17">
                  <c:v>21072.0</c:v>
                </c:pt>
                <c:pt idx="18">
                  <c:v>21088.0</c:v>
                </c:pt>
                <c:pt idx="19">
                  <c:v>21040.0</c:v>
                </c:pt>
                <c:pt idx="20">
                  <c:v>21760.0</c:v>
                </c:pt>
                <c:pt idx="21">
                  <c:v>21776.0</c:v>
                </c:pt>
                <c:pt idx="22">
                  <c:v>21776.0</c:v>
                </c:pt>
                <c:pt idx="23">
                  <c:v>21776.0</c:v>
                </c:pt>
                <c:pt idx="24">
                  <c:v>21776.0</c:v>
                </c:pt>
                <c:pt idx="25">
                  <c:v>21792.0</c:v>
                </c:pt>
                <c:pt idx="26">
                  <c:v>21776.0</c:v>
                </c:pt>
                <c:pt idx="27">
                  <c:v>21792.0</c:v>
                </c:pt>
                <c:pt idx="28">
                  <c:v>21776.0</c:v>
                </c:pt>
                <c:pt idx="29">
                  <c:v>21808.0</c:v>
                </c:pt>
                <c:pt idx="30">
                  <c:v>21792.0</c:v>
                </c:pt>
                <c:pt idx="31">
                  <c:v>21792.0</c:v>
                </c:pt>
                <c:pt idx="32">
                  <c:v>21792.0</c:v>
                </c:pt>
                <c:pt idx="33">
                  <c:v>21824.0</c:v>
                </c:pt>
                <c:pt idx="34">
                  <c:v>21792.0</c:v>
                </c:pt>
                <c:pt idx="35">
                  <c:v>21760.0</c:v>
                </c:pt>
                <c:pt idx="36">
                  <c:v>21792.0</c:v>
                </c:pt>
                <c:pt idx="37">
                  <c:v>21808.0</c:v>
                </c:pt>
                <c:pt idx="38">
                  <c:v>21776.0</c:v>
                </c:pt>
                <c:pt idx="39">
                  <c:v>21760.0</c:v>
                </c:pt>
              </c:numCache>
            </c:numRef>
          </c:val>
          <c:smooth val="0"/>
        </c:ser>
        <c:ser>
          <c:idx val="13"/>
          <c:order val="13"/>
          <c:spPr>
            <a:ln w="25400">
              <a:solidFill>
                <a:srgbClr val="FFCC99"/>
              </a:solidFill>
              <a:prstDash val="solid"/>
            </a:ln>
          </c:spPr>
          <c:marker>
            <c:symbol val="none"/>
          </c:marker>
          <c:val>
            <c:numRef>
              <c:f>'tpm_ticks 1.25M'!$O$2:$O$41</c:f>
              <c:numCache>
                <c:formatCode>General</c:formatCode>
                <c:ptCount val="40"/>
                <c:pt idx="0">
                  <c:v>21088.0</c:v>
                </c:pt>
                <c:pt idx="1">
                  <c:v>21072.0</c:v>
                </c:pt>
                <c:pt idx="2">
                  <c:v>21072.0</c:v>
                </c:pt>
                <c:pt idx="3">
                  <c:v>21072.0</c:v>
                </c:pt>
                <c:pt idx="4">
                  <c:v>21088.0</c:v>
                </c:pt>
                <c:pt idx="5">
                  <c:v>21088.0</c:v>
                </c:pt>
                <c:pt idx="6">
                  <c:v>21040.0</c:v>
                </c:pt>
                <c:pt idx="7">
                  <c:v>21088.0</c:v>
                </c:pt>
                <c:pt idx="8">
                  <c:v>21072.0</c:v>
                </c:pt>
                <c:pt idx="9">
                  <c:v>21056.0</c:v>
                </c:pt>
                <c:pt idx="10">
                  <c:v>21088.0</c:v>
                </c:pt>
                <c:pt idx="11">
                  <c:v>21072.0</c:v>
                </c:pt>
                <c:pt idx="12">
                  <c:v>21056.0</c:v>
                </c:pt>
                <c:pt idx="13">
                  <c:v>21072.0</c:v>
                </c:pt>
                <c:pt idx="14">
                  <c:v>21056.0</c:v>
                </c:pt>
                <c:pt idx="15">
                  <c:v>21088.0</c:v>
                </c:pt>
                <c:pt idx="16">
                  <c:v>21088.0</c:v>
                </c:pt>
                <c:pt idx="17">
                  <c:v>21088.0</c:v>
                </c:pt>
                <c:pt idx="18">
                  <c:v>21072.0</c:v>
                </c:pt>
                <c:pt idx="19">
                  <c:v>21088.0</c:v>
                </c:pt>
                <c:pt idx="20">
                  <c:v>21792.0</c:v>
                </c:pt>
                <c:pt idx="21">
                  <c:v>21808.0</c:v>
                </c:pt>
                <c:pt idx="22">
                  <c:v>21776.0</c:v>
                </c:pt>
                <c:pt idx="23">
                  <c:v>21776.0</c:v>
                </c:pt>
                <c:pt idx="24">
                  <c:v>21776.0</c:v>
                </c:pt>
                <c:pt idx="25">
                  <c:v>21776.0</c:v>
                </c:pt>
                <c:pt idx="26">
                  <c:v>21776.0</c:v>
                </c:pt>
                <c:pt idx="27">
                  <c:v>21792.0</c:v>
                </c:pt>
                <c:pt idx="28">
                  <c:v>21792.0</c:v>
                </c:pt>
                <c:pt idx="29">
                  <c:v>21776.0</c:v>
                </c:pt>
                <c:pt idx="30">
                  <c:v>21792.0</c:v>
                </c:pt>
                <c:pt idx="31">
                  <c:v>21792.0</c:v>
                </c:pt>
                <c:pt idx="32">
                  <c:v>21776.0</c:v>
                </c:pt>
                <c:pt idx="33">
                  <c:v>21840.0</c:v>
                </c:pt>
                <c:pt idx="34">
                  <c:v>21776.0</c:v>
                </c:pt>
                <c:pt idx="35">
                  <c:v>21808.0</c:v>
                </c:pt>
                <c:pt idx="36">
                  <c:v>21776.0</c:v>
                </c:pt>
                <c:pt idx="37">
                  <c:v>21808.0</c:v>
                </c:pt>
                <c:pt idx="38">
                  <c:v>21776.0</c:v>
                </c:pt>
                <c:pt idx="39">
                  <c:v>21776.0</c:v>
                </c:pt>
              </c:numCache>
            </c:numRef>
          </c:val>
          <c:smooth val="0"/>
        </c:ser>
        <c:ser>
          <c:idx val="14"/>
          <c:order val="14"/>
          <c:spPr>
            <a:ln w="25400">
              <a:solidFill>
                <a:srgbClr val="CCFFCC"/>
              </a:solidFill>
              <a:prstDash val="solid"/>
            </a:ln>
          </c:spPr>
          <c:marker>
            <c:symbol val="none"/>
          </c:marker>
          <c:val>
            <c:numRef>
              <c:f>'tpm_ticks 1.25M'!$P$2:$P$41</c:f>
              <c:numCache>
                <c:formatCode>General</c:formatCode>
                <c:ptCount val="40"/>
                <c:pt idx="0">
                  <c:v>21072.0</c:v>
                </c:pt>
                <c:pt idx="1">
                  <c:v>21056.0</c:v>
                </c:pt>
                <c:pt idx="2">
                  <c:v>21088.0</c:v>
                </c:pt>
                <c:pt idx="3">
                  <c:v>21104.0</c:v>
                </c:pt>
                <c:pt idx="4">
                  <c:v>21072.0</c:v>
                </c:pt>
                <c:pt idx="5">
                  <c:v>21072.0</c:v>
                </c:pt>
                <c:pt idx="6">
                  <c:v>21056.0</c:v>
                </c:pt>
                <c:pt idx="7">
                  <c:v>21088.0</c:v>
                </c:pt>
                <c:pt idx="8">
                  <c:v>21072.0</c:v>
                </c:pt>
                <c:pt idx="9">
                  <c:v>21088.0</c:v>
                </c:pt>
                <c:pt idx="10">
                  <c:v>21072.0</c:v>
                </c:pt>
                <c:pt idx="11">
                  <c:v>21088.0</c:v>
                </c:pt>
                <c:pt idx="12">
                  <c:v>21056.0</c:v>
                </c:pt>
                <c:pt idx="13">
                  <c:v>21088.0</c:v>
                </c:pt>
                <c:pt idx="14">
                  <c:v>21072.0</c:v>
                </c:pt>
                <c:pt idx="15">
                  <c:v>21072.0</c:v>
                </c:pt>
                <c:pt idx="16">
                  <c:v>21056.0</c:v>
                </c:pt>
                <c:pt idx="17">
                  <c:v>21072.0</c:v>
                </c:pt>
                <c:pt idx="18">
                  <c:v>21072.0</c:v>
                </c:pt>
                <c:pt idx="19">
                  <c:v>21088.0</c:v>
                </c:pt>
                <c:pt idx="20">
                  <c:v>21776.0</c:v>
                </c:pt>
                <c:pt idx="21">
                  <c:v>21776.0</c:v>
                </c:pt>
                <c:pt idx="22">
                  <c:v>21824.0</c:v>
                </c:pt>
                <c:pt idx="23">
                  <c:v>21840.0</c:v>
                </c:pt>
                <c:pt idx="24">
                  <c:v>21808.0</c:v>
                </c:pt>
                <c:pt idx="25">
                  <c:v>21792.0</c:v>
                </c:pt>
                <c:pt idx="26">
                  <c:v>21824.0</c:v>
                </c:pt>
                <c:pt idx="27">
                  <c:v>21776.0</c:v>
                </c:pt>
                <c:pt idx="28">
                  <c:v>21776.0</c:v>
                </c:pt>
                <c:pt idx="29">
                  <c:v>21792.0</c:v>
                </c:pt>
                <c:pt idx="30">
                  <c:v>21776.0</c:v>
                </c:pt>
                <c:pt idx="31">
                  <c:v>21792.0</c:v>
                </c:pt>
                <c:pt idx="32">
                  <c:v>21808.0</c:v>
                </c:pt>
                <c:pt idx="33">
                  <c:v>21792.0</c:v>
                </c:pt>
                <c:pt idx="34">
                  <c:v>21776.0</c:v>
                </c:pt>
                <c:pt idx="35">
                  <c:v>21824.0</c:v>
                </c:pt>
                <c:pt idx="36">
                  <c:v>21792.0</c:v>
                </c:pt>
                <c:pt idx="37">
                  <c:v>21792.0</c:v>
                </c:pt>
                <c:pt idx="38">
                  <c:v>21792.0</c:v>
                </c:pt>
                <c:pt idx="39">
                  <c:v>21792.0</c:v>
                </c:pt>
              </c:numCache>
            </c:numRef>
          </c:val>
          <c:smooth val="0"/>
        </c:ser>
        <c:ser>
          <c:idx val="15"/>
          <c:order val="15"/>
          <c:spPr>
            <a:ln w="25400">
              <a:solidFill>
                <a:srgbClr val="CC99FF"/>
              </a:solidFill>
              <a:prstDash val="solid"/>
            </a:ln>
          </c:spPr>
          <c:marker>
            <c:symbol val="none"/>
          </c:marker>
          <c:val>
            <c:numRef>
              <c:f>'tpm_ticks 1.25M'!$Q$2:$Q$41</c:f>
              <c:numCache>
                <c:formatCode>General</c:formatCode>
                <c:ptCount val="40"/>
                <c:pt idx="0">
                  <c:v>21040.0</c:v>
                </c:pt>
                <c:pt idx="1">
                  <c:v>21088.0</c:v>
                </c:pt>
                <c:pt idx="2">
                  <c:v>21056.0</c:v>
                </c:pt>
                <c:pt idx="3">
                  <c:v>21120.0</c:v>
                </c:pt>
                <c:pt idx="4">
                  <c:v>21072.0</c:v>
                </c:pt>
                <c:pt idx="5">
                  <c:v>21104.0</c:v>
                </c:pt>
                <c:pt idx="6">
                  <c:v>21088.0</c:v>
                </c:pt>
                <c:pt idx="7">
                  <c:v>21024.0</c:v>
                </c:pt>
                <c:pt idx="8">
                  <c:v>21040.0</c:v>
                </c:pt>
                <c:pt idx="9">
                  <c:v>21072.0</c:v>
                </c:pt>
                <c:pt idx="10">
                  <c:v>21040.0</c:v>
                </c:pt>
                <c:pt idx="11">
                  <c:v>21088.0</c:v>
                </c:pt>
                <c:pt idx="12">
                  <c:v>21088.0</c:v>
                </c:pt>
                <c:pt idx="13">
                  <c:v>21072.0</c:v>
                </c:pt>
                <c:pt idx="14">
                  <c:v>21056.0</c:v>
                </c:pt>
                <c:pt idx="15">
                  <c:v>21072.0</c:v>
                </c:pt>
                <c:pt idx="16">
                  <c:v>21072.0</c:v>
                </c:pt>
                <c:pt idx="17">
                  <c:v>21072.0</c:v>
                </c:pt>
                <c:pt idx="18">
                  <c:v>21072.0</c:v>
                </c:pt>
                <c:pt idx="19">
                  <c:v>21088.0</c:v>
                </c:pt>
                <c:pt idx="20">
                  <c:v>21792.0</c:v>
                </c:pt>
                <c:pt idx="21">
                  <c:v>21808.0</c:v>
                </c:pt>
                <c:pt idx="22">
                  <c:v>21792.0</c:v>
                </c:pt>
                <c:pt idx="23">
                  <c:v>21776.0</c:v>
                </c:pt>
                <c:pt idx="24">
                  <c:v>21760.0</c:v>
                </c:pt>
                <c:pt idx="25">
                  <c:v>21776.0</c:v>
                </c:pt>
                <c:pt idx="26">
                  <c:v>21808.0</c:v>
                </c:pt>
                <c:pt idx="27">
                  <c:v>21792.0</c:v>
                </c:pt>
                <c:pt idx="28">
                  <c:v>21808.0</c:v>
                </c:pt>
                <c:pt idx="29">
                  <c:v>21792.0</c:v>
                </c:pt>
                <c:pt idx="30">
                  <c:v>21792.0</c:v>
                </c:pt>
                <c:pt idx="31">
                  <c:v>21792.0</c:v>
                </c:pt>
                <c:pt idx="32">
                  <c:v>21776.0</c:v>
                </c:pt>
                <c:pt idx="33">
                  <c:v>21808.0</c:v>
                </c:pt>
                <c:pt idx="34">
                  <c:v>21760.0</c:v>
                </c:pt>
                <c:pt idx="35">
                  <c:v>21792.0</c:v>
                </c:pt>
                <c:pt idx="36">
                  <c:v>21792.0</c:v>
                </c:pt>
                <c:pt idx="37">
                  <c:v>21744.0</c:v>
                </c:pt>
                <c:pt idx="38">
                  <c:v>21792.0</c:v>
                </c:pt>
                <c:pt idx="39">
                  <c:v>21776.0</c:v>
                </c:pt>
              </c:numCache>
            </c:numRef>
          </c:val>
          <c:smooth val="0"/>
        </c:ser>
        <c:ser>
          <c:idx val="16"/>
          <c:order val="16"/>
          <c:spPr>
            <a:ln w="25400">
              <a:solidFill>
                <a:srgbClr val="99CCFF"/>
              </a:solidFill>
              <a:prstDash val="solid"/>
            </a:ln>
          </c:spPr>
          <c:marker>
            <c:symbol val="none"/>
          </c:marker>
          <c:val>
            <c:numRef>
              <c:f>'tpm_ticks 1.25M'!$R$2:$R$41</c:f>
              <c:numCache>
                <c:formatCode>General</c:formatCode>
                <c:ptCount val="40"/>
                <c:pt idx="0">
                  <c:v>21072.0</c:v>
                </c:pt>
                <c:pt idx="1">
                  <c:v>21072.0</c:v>
                </c:pt>
                <c:pt idx="2">
                  <c:v>21056.0</c:v>
                </c:pt>
                <c:pt idx="3">
                  <c:v>21104.0</c:v>
                </c:pt>
                <c:pt idx="4">
                  <c:v>21072.0</c:v>
                </c:pt>
                <c:pt idx="5">
                  <c:v>21056.0</c:v>
                </c:pt>
                <c:pt idx="6">
                  <c:v>21056.0</c:v>
                </c:pt>
                <c:pt idx="7">
                  <c:v>21056.0</c:v>
                </c:pt>
                <c:pt idx="8">
                  <c:v>21056.0</c:v>
                </c:pt>
                <c:pt idx="9">
                  <c:v>21056.0</c:v>
                </c:pt>
                <c:pt idx="10">
                  <c:v>21056.0</c:v>
                </c:pt>
                <c:pt idx="11">
                  <c:v>21056.0</c:v>
                </c:pt>
                <c:pt idx="12">
                  <c:v>21056.0</c:v>
                </c:pt>
                <c:pt idx="13">
                  <c:v>21056.0</c:v>
                </c:pt>
                <c:pt idx="14">
                  <c:v>21072.0</c:v>
                </c:pt>
                <c:pt idx="15">
                  <c:v>21056.0</c:v>
                </c:pt>
                <c:pt idx="16">
                  <c:v>21088.0</c:v>
                </c:pt>
                <c:pt idx="17">
                  <c:v>21072.0</c:v>
                </c:pt>
                <c:pt idx="18">
                  <c:v>21056.0</c:v>
                </c:pt>
                <c:pt idx="19">
                  <c:v>21072.0</c:v>
                </c:pt>
                <c:pt idx="20">
                  <c:v>21792.0</c:v>
                </c:pt>
                <c:pt idx="21">
                  <c:v>21808.0</c:v>
                </c:pt>
                <c:pt idx="22">
                  <c:v>21808.0</c:v>
                </c:pt>
                <c:pt idx="23">
                  <c:v>21680.0</c:v>
                </c:pt>
                <c:pt idx="24">
                  <c:v>21792.0</c:v>
                </c:pt>
                <c:pt idx="25">
                  <c:v>21776.0</c:v>
                </c:pt>
                <c:pt idx="26">
                  <c:v>21760.0</c:v>
                </c:pt>
                <c:pt idx="27">
                  <c:v>21792.0</c:v>
                </c:pt>
                <c:pt idx="28">
                  <c:v>21792.0</c:v>
                </c:pt>
                <c:pt idx="29">
                  <c:v>21808.0</c:v>
                </c:pt>
                <c:pt idx="30">
                  <c:v>21792.0</c:v>
                </c:pt>
                <c:pt idx="31">
                  <c:v>21776.0</c:v>
                </c:pt>
                <c:pt idx="32">
                  <c:v>21792.0</c:v>
                </c:pt>
                <c:pt idx="33">
                  <c:v>21792.0</c:v>
                </c:pt>
                <c:pt idx="34">
                  <c:v>21792.0</c:v>
                </c:pt>
                <c:pt idx="35">
                  <c:v>21776.0</c:v>
                </c:pt>
                <c:pt idx="36">
                  <c:v>21792.0</c:v>
                </c:pt>
                <c:pt idx="37">
                  <c:v>21808.0</c:v>
                </c:pt>
                <c:pt idx="38">
                  <c:v>21792.0</c:v>
                </c:pt>
                <c:pt idx="39">
                  <c:v>21776.0</c:v>
                </c:pt>
              </c:numCache>
            </c:numRef>
          </c:val>
          <c:smooth val="0"/>
        </c:ser>
        <c:dLbls>
          <c:showLegendKey val="0"/>
          <c:showVal val="0"/>
          <c:showCatName val="0"/>
          <c:showSerName val="0"/>
          <c:showPercent val="0"/>
          <c:showBubbleSize val="0"/>
        </c:dLbls>
        <c:marker val="1"/>
        <c:smooth val="0"/>
        <c:axId val="2133416696"/>
        <c:axId val="-2067351000"/>
      </c:lineChart>
      <c:catAx>
        <c:axId val="2133416696"/>
        <c:scaling>
          <c:orientation val="minMax"/>
        </c:scaling>
        <c:delete val="0"/>
        <c:axPos val="b"/>
        <c:title>
          <c:tx>
            <c:rich>
              <a:bodyPr/>
              <a:lstStyle/>
              <a:p>
                <a:pPr>
                  <a:defRPr sz="1600"/>
                </a:pPr>
                <a:r>
                  <a:rPr lang="en-US" sz="1600" dirty="0" smtClean="0"/>
                  <a:t>Measurement Instance</a:t>
                </a:r>
                <a:endParaRPr lang="en-US" sz="1600" dirty="0"/>
              </a:p>
            </c:rich>
          </c:tx>
          <c:layout/>
          <c:overlay val="0"/>
        </c:title>
        <c:numFmt formatCode="General" sourceLinked="1"/>
        <c:majorTickMark val="out"/>
        <c:minorTickMark val="none"/>
        <c:tickLblPos val="nextTo"/>
        <c:spPr>
          <a:ln w="3175">
            <a:solidFill>
              <a:srgbClr val="808080"/>
            </a:solidFill>
            <a:prstDash val="solid"/>
          </a:ln>
        </c:spPr>
        <c:txPr>
          <a:bodyPr/>
          <a:lstStyle/>
          <a:p>
            <a:pPr>
              <a:defRPr sz="1600"/>
            </a:pPr>
            <a:endParaRPr lang="en-US"/>
          </a:p>
        </c:txPr>
        <c:crossAx val="-2067351000"/>
        <c:crosses val="autoZero"/>
        <c:auto val="1"/>
        <c:lblAlgn val="ctr"/>
        <c:lblOffset val="100"/>
        <c:noMultiLvlLbl val="0"/>
      </c:catAx>
      <c:valAx>
        <c:axId val="-2067351000"/>
        <c:scaling>
          <c:orientation val="minMax"/>
          <c:max val="22200.0"/>
          <c:min val="21000.0"/>
        </c:scaling>
        <c:delete val="0"/>
        <c:axPos val="l"/>
        <c:majorGridlines>
          <c:spPr>
            <a:ln w="3175">
              <a:solidFill>
                <a:srgbClr val="808080"/>
              </a:solidFill>
              <a:prstDash val="solid"/>
            </a:ln>
          </c:spPr>
        </c:majorGridlines>
        <c:title>
          <c:tx>
            <c:rich>
              <a:bodyPr rot="-5400000" vert="horz"/>
              <a:lstStyle/>
              <a:p>
                <a:pPr>
                  <a:defRPr sz="1600"/>
                </a:pPr>
                <a:r>
                  <a:rPr lang="en-US" sz="1600" dirty="0" smtClean="0"/>
                  <a:t>TPM Ticks</a:t>
                </a:r>
                <a:endParaRPr lang="en-US" sz="1600" dirty="0"/>
              </a:p>
            </c:rich>
          </c:tx>
          <c:layout/>
          <c:overlay val="0"/>
        </c:title>
        <c:numFmt formatCode="General" sourceLinked="1"/>
        <c:majorTickMark val="out"/>
        <c:minorTickMark val="none"/>
        <c:tickLblPos val="nextTo"/>
        <c:spPr>
          <a:ln w="3175">
            <a:solidFill>
              <a:srgbClr val="808080"/>
            </a:solidFill>
            <a:prstDash val="solid"/>
          </a:ln>
        </c:spPr>
        <c:txPr>
          <a:bodyPr/>
          <a:lstStyle/>
          <a:p>
            <a:pPr>
              <a:defRPr sz="1600"/>
            </a:pPr>
            <a:endParaRPr lang="en-US"/>
          </a:p>
        </c:txPr>
        <c:crossAx val="2133416696"/>
        <c:crosses val="autoZero"/>
        <c:crossBetween val="between"/>
      </c:valAx>
      <c:spPr>
        <a:solidFill>
          <a:srgbClr val="FFFFFF"/>
        </a:solidFill>
        <a:ln w="25400">
          <a:noFill/>
        </a:ln>
      </c:spPr>
    </c:plotArea>
    <c:plotVisOnly val="1"/>
    <c:dispBlanksAs val="gap"/>
    <c:showDLblsOverMax val="0"/>
  </c:chart>
  <c:spPr>
    <a:solidFill>
      <a:srgbClr val="FFFFFF"/>
    </a:solidFill>
    <a:ln w="3175">
      <a:solidFill>
        <a:srgbClr val="808080"/>
      </a:solidFill>
      <a:prstDash val="solid"/>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baseline="0" dirty="0" smtClean="0">
                <a:effectLst/>
              </a:rPr>
              <a:t>18 E6400s with customized BIOS </a:t>
            </a:r>
            <a:r>
              <a:rPr lang="en-US" sz="1800" b="1" i="0" baseline="0" dirty="0" err="1" smtClean="0">
                <a:effectLst/>
              </a:rPr>
              <a:t>Chronomancy</a:t>
            </a:r>
            <a:r>
              <a:rPr lang="en-US" sz="1800" b="1" i="0" baseline="0" dirty="0" smtClean="0">
                <a:effectLst/>
              </a:rPr>
              <a:t> firmware</a:t>
            </a:r>
            <a:endParaRPr lang="en-US" dirty="0" smtClean="0">
              <a:effectLst/>
            </a:endParaRPr>
          </a:p>
          <a:p>
            <a:pPr>
              <a:defRPr/>
            </a:pPr>
            <a:r>
              <a:rPr lang="en-US" sz="1800" b="1" i="0" baseline="0" dirty="0" smtClean="0">
                <a:effectLst/>
              </a:rPr>
              <a:t>2.5M self-check iterations (diff = ~ 128ms)</a:t>
            </a:r>
            <a:endParaRPr lang="en-US" dirty="0">
              <a:effectLst/>
            </a:endParaRPr>
          </a:p>
        </c:rich>
      </c:tx>
      <c:layout/>
      <c:overlay val="0"/>
    </c:title>
    <c:autoTitleDeleted val="0"/>
    <c:plotArea>
      <c:layout/>
      <c:lineChart>
        <c:grouping val="standard"/>
        <c:varyColors val="0"/>
        <c:ser>
          <c:idx val="0"/>
          <c:order val="0"/>
          <c:tx>
            <c:strRef>
              <c:f>'tpm_ticks 2.5M'!$B$1</c:f>
              <c:strCache>
                <c:ptCount val="1"/>
                <c:pt idx="0">
                  <c:v>mm167238</c:v>
                </c:pt>
              </c:strCache>
            </c:strRef>
          </c:tx>
          <c:spPr>
            <a:ln w="25400">
              <a:solidFill>
                <a:srgbClr val="666699"/>
              </a:solidFill>
              <a:prstDash val="solid"/>
            </a:ln>
          </c:spPr>
          <c:marker>
            <c:symbol val="none"/>
          </c:marker>
          <c:val>
            <c:numRef>
              <c:f>'tpm_ticks 2.5M'!$B$2:$B$41</c:f>
              <c:numCache>
                <c:formatCode>General</c:formatCode>
                <c:ptCount val="40"/>
                <c:pt idx="0">
                  <c:v>29776.0</c:v>
                </c:pt>
                <c:pt idx="1">
                  <c:v>29744.0</c:v>
                </c:pt>
                <c:pt idx="2">
                  <c:v>29760.0</c:v>
                </c:pt>
                <c:pt idx="3">
                  <c:v>29760.0</c:v>
                </c:pt>
                <c:pt idx="4">
                  <c:v>29728.0</c:v>
                </c:pt>
                <c:pt idx="5">
                  <c:v>29728.0</c:v>
                </c:pt>
                <c:pt idx="6">
                  <c:v>29760.0</c:v>
                </c:pt>
                <c:pt idx="7">
                  <c:v>29760.0</c:v>
                </c:pt>
                <c:pt idx="8">
                  <c:v>29744.0</c:v>
                </c:pt>
                <c:pt idx="9">
                  <c:v>29744.0</c:v>
                </c:pt>
                <c:pt idx="10">
                  <c:v>29760.0</c:v>
                </c:pt>
                <c:pt idx="11">
                  <c:v>29744.0</c:v>
                </c:pt>
                <c:pt idx="12">
                  <c:v>29760.0</c:v>
                </c:pt>
                <c:pt idx="13">
                  <c:v>29728.0</c:v>
                </c:pt>
                <c:pt idx="14">
                  <c:v>29760.0</c:v>
                </c:pt>
                <c:pt idx="15">
                  <c:v>29760.0</c:v>
                </c:pt>
                <c:pt idx="16">
                  <c:v>29744.0</c:v>
                </c:pt>
                <c:pt idx="17">
                  <c:v>29728.0</c:v>
                </c:pt>
                <c:pt idx="18">
                  <c:v>29744.0</c:v>
                </c:pt>
                <c:pt idx="19">
                  <c:v>29760.0</c:v>
                </c:pt>
                <c:pt idx="20">
                  <c:v>31824.0</c:v>
                </c:pt>
                <c:pt idx="21">
                  <c:v>31824.0</c:v>
                </c:pt>
                <c:pt idx="22">
                  <c:v>31808.0</c:v>
                </c:pt>
                <c:pt idx="23">
                  <c:v>31808.0</c:v>
                </c:pt>
                <c:pt idx="24">
                  <c:v>31808.0</c:v>
                </c:pt>
                <c:pt idx="25">
                  <c:v>31824.0</c:v>
                </c:pt>
                <c:pt idx="26">
                  <c:v>31824.0</c:v>
                </c:pt>
                <c:pt idx="27">
                  <c:v>31824.0</c:v>
                </c:pt>
                <c:pt idx="28">
                  <c:v>31808.0</c:v>
                </c:pt>
                <c:pt idx="29">
                  <c:v>31840.0</c:v>
                </c:pt>
                <c:pt idx="30">
                  <c:v>31808.0</c:v>
                </c:pt>
                <c:pt idx="31">
                  <c:v>31792.0</c:v>
                </c:pt>
                <c:pt idx="32">
                  <c:v>31808.0</c:v>
                </c:pt>
                <c:pt idx="33">
                  <c:v>31808.0</c:v>
                </c:pt>
                <c:pt idx="34">
                  <c:v>31808.0</c:v>
                </c:pt>
                <c:pt idx="35">
                  <c:v>31808.0</c:v>
                </c:pt>
                <c:pt idx="36">
                  <c:v>31808.0</c:v>
                </c:pt>
                <c:pt idx="37">
                  <c:v>31808.0</c:v>
                </c:pt>
                <c:pt idx="38">
                  <c:v>31808.0</c:v>
                </c:pt>
                <c:pt idx="39">
                  <c:v>31808.0</c:v>
                </c:pt>
              </c:numCache>
            </c:numRef>
          </c:val>
          <c:smooth val="0"/>
        </c:ser>
        <c:ser>
          <c:idx val="1"/>
          <c:order val="1"/>
          <c:tx>
            <c:strRef>
              <c:f>'tpm_ticks 2.5M'!$C$1</c:f>
              <c:strCache>
                <c:ptCount val="1"/>
                <c:pt idx="0">
                  <c:v>mm167348</c:v>
                </c:pt>
              </c:strCache>
            </c:strRef>
          </c:tx>
          <c:spPr>
            <a:ln w="25400">
              <a:solidFill>
                <a:srgbClr val="993366"/>
              </a:solidFill>
              <a:prstDash val="solid"/>
            </a:ln>
          </c:spPr>
          <c:marker>
            <c:symbol val="none"/>
          </c:marker>
          <c:val>
            <c:numRef>
              <c:f>'tpm_ticks 2.5M'!$C$2:$C$41</c:f>
              <c:numCache>
                <c:formatCode>General</c:formatCode>
                <c:ptCount val="40"/>
                <c:pt idx="0">
                  <c:v>29760.0</c:v>
                </c:pt>
                <c:pt idx="1">
                  <c:v>29760.0</c:v>
                </c:pt>
                <c:pt idx="2">
                  <c:v>29760.0</c:v>
                </c:pt>
                <c:pt idx="3">
                  <c:v>29792.0</c:v>
                </c:pt>
                <c:pt idx="4">
                  <c:v>29760.0</c:v>
                </c:pt>
                <c:pt idx="5">
                  <c:v>29760.0</c:v>
                </c:pt>
                <c:pt idx="6">
                  <c:v>29728.0</c:v>
                </c:pt>
                <c:pt idx="7">
                  <c:v>29760.0</c:v>
                </c:pt>
                <c:pt idx="8">
                  <c:v>29776.0</c:v>
                </c:pt>
                <c:pt idx="9">
                  <c:v>29760.0</c:v>
                </c:pt>
                <c:pt idx="10">
                  <c:v>29744.0</c:v>
                </c:pt>
                <c:pt idx="11">
                  <c:v>29744.0</c:v>
                </c:pt>
                <c:pt idx="12">
                  <c:v>29808.0</c:v>
                </c:pt>
                <c:pt idx="13">
                  <c:v>29744.0</c:v>
                </c:pt>
                <c:pt idx="14">
                  <c:v>29760.0</c:v>
                </c:pt>
                <c:pt idx="15">
                  <c:v>29760.0</c:v>
                </c:pt>
                <c:pt idx="16">
                  <c:v>29744.0</c:v>
                </c:pt>
                <c:pt idx="17">
                  <c:v>29760.0</c:v>
                </c:pt>
                <c:pt idx="18">
                  <c:v>29776.0</c:v>
                </c:pt>
                <c:pt idx="19">
                  <c:v>29776.0</c:v>
                </c:pt>
                <c:pt idx="20">
                  <c:v>31792.0</c:v>
                </c:pt>
                <c:pt idx="21">
                  <c:v>31840.0</c:v>
                </c:pt>
                <c:pt idx="22">
                  <c:v>31840.0</c:v>
                </c:pt>
                <c:pt idx="23">
                  <c:v>31824.0</c:v>
                </c:pt>
                <c:pt idx="24">
                  <c:v>31824.0</c:v>
                </c:pt>
                <c:pt idx="25">
                  <c:v>31792.0</c:v>
                </c:pt>
                <c:pt idx="26">
                  <c:v>31792.0</c:v>
                </c:pt>
                <c:pt idx="27">
                  <c:v>31824.0</c:v>
                </c:pt>
                <c:pt idx="28">
                  <c:v>31824.0</c:v>
                </c:pt>
                <c:pt idx="29">
                  <c:v>31792.0</c:v>
                </c:pt>
                <c:pt idx="30">
                  <c:v>31824.0</c:v>
                </c:pt>
                <c:pt idx="31">
                  <c:v>31856.0</c:v>
                </c:pt>
                <c:pt idx="32">
                  <c:v>31824.0</c:v>
                </c:pt>
                <c:pt idx="33">
                  <c:v>31824.0</c:v>
                </c:pt>
                <c:pt idx="34">
                  <c:v>31792.0</c:v>
                </c:pt>
                <c:pt idx="35">
                  <c:v>31808.0</c:v>
                </c:pt>
                <c:pt idx="36">
                  <c:v>31840.0</c:v>
                </c:pt>
                <c:pt idx="37">
                  <c:v>31808.0</c:v>
                </c:pt>
                <c:pt idx="38">
                  <c:v>31808.0</c:v>
                </c:pt>
                <c:pt idx="39">
                  <c:v>31840.0</c:v>
                </c:pt>
              </c:numCache>
            </c:numRef>
          </c:val>
          <c:smooth val="0"/>
        </c:ser>
        <c:ser>
          <c:idx val="2"/>
          <c:order val="2"/>
          <c:tx>
            <c:strRef>
              <c:f>'tpm_ticks 2.5M'!$D$1</c:f>
              <c:strCache>
                <c:ptCount val="1"/>
                <c:pt idx="0">
                  <c:v>mm169126</c:v>
                </c:pt>
              </c:strCache>
            </c:strRef>
          </c:tx>
          <c:spPr>
            <a:ln w="25400">
              <a:solidFill>
                <a:srgbClr val="90713A"/>
              </a:solidFill>
              <a:prstDash val="solid"/>
            </a:ln>
          </c:spPr>
          <c:marker>
            <c:symbol val="none"/>
          </c:marker>
          <c:val>
            <c:numRef>
              <c:f>'tpm_ticks 2.5M'!$D$2:$D$41</c:f>
              <c:numCache>
                <c:formatCode>General</c:formatCode>
                <c:ptCount val="40"/>
                <c:pt idx="0">
                  <c:v>29760.0</c:v>
                </c:pt>
                <c:pt idx="1">
                  <c:v>29760.0</c:v>
                </c:pt>
                <c:pt idx="2">
                  <c:v>29776.0</c:v>
                </c:pt>
                <c:pt idx="3">
                  <c:v>29744.0</c:v>
                </c:pt>
                <c:pt idx="4">
                  <c:v>29776.0</c:v>
                </c:pt>
                <c:pt idx="5">
                  <c:v>29744.0</c:v>
                </c:pt>
                <c:pt idx="6">
                  <c:v>29760.0</c:v>
                </c:pt>
                <c:pt idx="7">
                  <c:v>29776.0</c:v>
                </c:pt>
                <c:pt idx="8">
                  <c:v>29760.0</c:v>
                </c:pt>
                <c:pt idx="9">
                  <c:v>29760.0</c:v>
                </c:pt>
                <c:pt idx="10">
                  <c:v>29760.0</c:v>
                </c:pt>
                <c:pt idx="11">
                  <c:v>29744.0</c:v>
                </c:pt>
                <c:pt idx="12">
                  <c:v>29760.0</c:v>
                </c:pt>
                <c:pt idx="13">
                  <c:v>29776.0</c:v>
                </c:pt>
                <c:pt idx="14">
                  <c:v>29760.0</c:v>
                </c:pt>
                <c:pt idx="15">
                  <c:v>29760.0</c:v>
                </c:pt>
                <c:pt idx="16">
                  <c:v>29760.0</c:v>
                </c:pt>
                <c:pt idx="17">
                  <c:v>29760.0</c:v>
                </c:pt>
                <c:pt idx="18">
                  <c:v>29760.0</c:v>
                </c:pt>
                <c:pt idx="19">
                  <c:v>29760.0</c:v>
                </c:pt>
                <c:pt idx="20">
                  <c:v>31856.0</c:v>
                </c:pt>
                <c:pt idx="21">
                  <c:v>31808.0</c:v>
                </c:pt>
                <c:pt idx="22">
                  <c:v>31824.0</c:v>
                </c:pt>
                <c:pt idx="23">
                  <c:v>31824.0</c:v>
                </c:pt>
                <c:pt idx="24">
                  <c:v>31824.0</c:v>
                </c:pt>
                <c:pt idx="25">
                  <c:v>31824.0</c:v>
                </c:pt>
                <c:pt idx="26">
                  <c:v>31824.0</c:v>
                </c:pt>
                <c:pt idx="27">
                  <c:v>31808.0</c:v>
                </c:pt>
                <c:pt idx="28">
                  <c:v>31824.0</c:v>
                </c:pt>
                <c:pt idx="29">
                  <c:v>31808.0</c:v>
                </c:pt>
                <c:pt idx="30">
                  <c:v>31840.0</c:v>
                </c:pt>
                <c:pt idx="31">
                  <c:v>31824.0</c:v>
                </c:pt>
                <c:pt idx="32">
                  <c:v>31824.0</c:v>
                </c:pt>
                <c:pt idx="33">
                  <c:v>31824.0</c:v>
                </c:pt>
                <c:pt idx="34">
                  <c:v>31824.0</c:v>
                </c:pt>
                <c:pt idx="35">
                  <c:v>31824.0</c:v>
                </c:pt>
                <c:pt idx="36">
                  <c:v>31808.0</c:v>
                </c:pt>
                <c:pt idx="37">
                  <c:v>31824.0</c:v>
                </c:pt>
                <c:pt idx="38">
                  <c:v>31840.0</c:v>
                </c:pt>
                <c:pt idx="39">
                  <c:v>31840.0</c:v>
                </c:pt>
              </c:numCache>
            </c:numRef>
          </c:val>
          <c:smooth val="0"/>
        </c:ser>
        <c:ser>
          <c:idx val="3"/>
          <c:order val="3"/>
          <c:tx>
            <c:strRef>
              <c:f>'tpm_ticks 2.5M'!$E$1</c:f>
              <c:strCache>
                <c:ptCount val="1"/>
                <c:pt idx="0">
                  <c:v>mm169371</c:v>
                </c:pt>
              </c:strCache>
            </c:strRef>
          </c:tx>
          <c:spPr>
            <a:ln w="25400">
              <a:solidFill>
                <a:srgbClr val="666699"/>
              </a:solidFill>
              <a:prstDash val="solid"/>
            </a:ln>
          </c:spPr>
          <c:marker>
            <c:symbol val="none"/>
          </c:marker>
          <c:val>
            <c:numRef>
              <c:f>'tpm_ticks 2.5M'!$E$2:$E$41</c:f>
              <c:numCache>
                <c:formatCode>General</c:formatCode>
                <c:ptCount val="40"/>
                <c:pt idx="0">
                  <c:v>29760.0</c:v>
                </c:pt>
                <c:pt idx="1">
                  <c:v>29744.0</c:v>
                </c:pt>
                <c:pt idx="2">
                  <c:v>29744.0</c:v>
                </c:pt>
                <c:pt idx="3">
                  <c:v>29744.0</c:v>
                </c:pt>
                <c:pt idx="4">
                  <c:v>29776.0</c:v>
                </c:pt>
                <c:pt idx="5">
                  <c:v>29776.0</c:v>
                </c:pt>
                <c:pt idx="6">
                  <c:v>29776.0</c:v>
                </c:pt>
                <c:pt idx="7">
                  <c:v>29760.0</c:v>
                </c:pt>
                <c:pt idx="8">
                  <c:v>29760.0</c:v>
                </c:pt>
                <c:pt idx="9">
                  <c:v>29776.0</c:v>
                </c:pt>
                <c:pt idx="10">
                  <c:v>29744.0</c:v>
                </c:pt>
                <c:pt idx="11">
                  <c:v>29744.0</c:v>
                </c:pt>
                <c:pt idx="12">
                  <c:v>29760.0</c:v>
                </c:pt>
                <c:pt idx="13">
                  <c:v>29760.0</c:v>
                </c:pt>
                <c:pt idx="14">
                  <c:v>29760.0</c:v>
                </c:pt>
                <c:pt idx="15">
                  <c:v>29776.0</c:v>
                </c:pt>
                <c:pt idx="16">
                  <c:v>29776.0</c:v>
                </c:pt>
                <c:pt idx="17">
                  <c:v>29760.0</c:v>
                </c:pt>
                <c:pt idx="18">
                  <c:v>29776.0</c:v>
                </c:pt>
                <c:pt idx="19">
                  <c:v>29760.0</c:v>
                </c:pt>
                <c:pt idx="20">
                  <c:v>31808.0</c:v>
                </c:pt>
                <c:pt idx="21">
                  <c:v>31824.0</c:v>
                </c:pt>
                <c:pt idx="22">
                  <c:v>31824.0</c:v>
                </c:pt>
                <c:pt idx="23">
                  <c:v>31824.0</c:v>
                </c:pt>
                <c:pt idx="24">
                  <c:v>31840.0</c:v>
                </c:pt>
                <c:pt idx="25">
                  <c:v>31840.0</c:v>
                </c:pt>
                <c:pt idx="26">
                  <c:v>31840.0</c:v>
                </c:pt>
                <c:pt idx="27">
                  <c:v>31808.0</c:v>
                </c:pt>
                <c:pt idx="28">
                  <c:v>31824.0</c:v>
                </c:pt>
                <c:pt idx="29">
                  <c:v>31824.0</c:v>
                </c:pt>
                <c:pt idx="30">
                  <c:v>31824.0</c:v>
                </c:pt>
                <c:pt idx="31">
                  <c:v>31808.0</c:v>
                </c:pt>
                <c:pt idx="32">
                  <c:v>31840.0</c:v>
                </c:pt>
                <c:pt idx="33">
                  <c:v>31824.0</c:v>
                </c:pt>
                <c:pt idx="34">
                  <c:v>31824.0</c:v>
                </c:pt>
                <c:pt idx="35">
                  <c:v>31840.0</c:v>
                </c:pt>
                <c:pt idx="36">
                  <c:v>31824.0</c:v>
                </c:pt>
                <c:pt idx="37">
                  <c:v>31824.0</c:v>
                </c:pt>
                <c:pt idx="38">
                  <c:v>31824.0</c:v>
                </c:pt>
                <c:pt idx="39">
                  <c:v>31824.0</c:v>
                </c:pt>
              </c:numCache>
            </c:numRef>
          </c:val>
          <c:smooth val="0"/>
        </c:ser>
        <c:ser>
          <c:idx val="4"/>
          <c:order val="4"/>
          <c:tx>
            <c:strRef>
              <c:f>'tpm_ticks 2.5M'!$F$1</c:f>
              <c:strCache>
                <c:ptCount val="1"/>
                <c:pt idx="0">
                  <c:v>mm169506</c:v>
                </c:pt>
              </c:strCache>
            </c:strRef>
          </c:tx>
          <c:spPr>
            <a:ln w="25400">
              <a:solidFill>
                <a:srgbClr val="666699"/>
              </a:solidFill>
              <a:prstDash val="solid"/>
            </a:ln>
          </c:spPr>
          <c:marker>
            <c:symbol val="none"/>
          </c:marker>
          <c:val>
            <c:numRef>
              <c:f>'tpm_ticks 2.5M'!$F$2:$F$41</c:f>
              <c:numCache>
                <c:formatCode>General</c:formatCode>
                <c:ptCount val="40"/>
                <c:pt idx="0">
                  <c:v>29728.0</c:v>
                </c:pt>
                <c:pt idx="1">
                  <c:v>29760.0</c:v>
                </c:pt>
                <c:pt idx="2">
                  <c:v>29744.0</c:v>
                </c:pt>
                <c:pt idx="3">
                  <c:v>29776.0</c:v>
                </c:pt>
                <c:pt idx="4">
                  <c:v>29760.0</c:v>
                </c:pt>
                <c:pt idx="5">
                  <c:v>29760.0</c:v>
                </c:pt>
                <c:pt idx="6">
                  <c:v>29760.0</c:v>
                </c:pt>
                <c:pt idx="7">
                  <c:v>29760.0</c:v>
                </c:pt>
                <c:pt idx="8">
                  <c:v>29760.0</c:v>
                </c:pt>
                <c:pt idx="9">
                  <c:v>29744.0</c:v>
                </c:pt>
                <c:pt idx="10">
                  <c:v>29728.0</c:v>
                </c:pt>
                <c:pt idx="11">
                  <c:v>29728.0</c:v>
                </c:pt>
                <c:pt idx="12">
                  <c:v>29728.0</c:v>
                </c:pt>
                <c:pt idx="13">
                  <c:v>29744.0</c:v>
                </c:pt>
                <c:pt idx="14">
                  <c:v>29744.0</c:v>
                </c:pt>
                <c:pt idx="15">
                  <c:v>29744.0</c:v>
                </c:pt>
                <c:pt idx="16">
                  <c:v>29792.0</c:v>
                </c:pt>
                <c:pt idx="17">
                  <c:v>29760.0</c:v>
                </c:pt>
                <c:pt idx="18">
                  <c:v>29728.0</c:v>
                </c:pt>
                <c:pt idx="19">
                  <c:v>29744.0</c:v>
                </c:pt>
                <c:pt idx="20">
                  <c:v>31840.0</c:v>
                </c:pt>
                <c:pt idx="21">
                  <c:v>31808.0</c:v>
                </c:pt>
                <c:pt idx="22">
                  <c:v>31808.0</c:v>
                </c:pt>
                <c:pt idx="23">
                  <c:v>31808.0</c:v>
                </c:pt>
                <c:pt idx="24">
                  <c:v>31792.0</c:v>
                </c:pt>
                <c:pt idx="25">
                  <c:v>31792.0</c:v>
                </c:pt>
                <c:pt idx="26">
                  <c:v>31792.0</c:v>
                </c:pt>
                <c:pt idx="27">
                  <c:v>31792.0</c:v>
                </c:pt>
                <c:pt idx="28">
                  <c:v>31824.0</c:v>
                </c:pt>
                <c:pt idx="29">
                  <c:v>31792.0</c:v>
                </c:pt>
                <c:pt idx="30">
                  <c:v>31808.0</c:v>
                </c:pt>
                <c:pt idx="31">
                  <c:v>31808.0</c:v>
                </c:pt>
                <c:pt idx="32">
                  <c:v>31808.0</c:v>
                </c:pt>
                <c:pt idx="33">
                  <c:v>31792.0</c:v>
                </c:pt>
                <c:pt idx="34">
                  <c:v>31808.0</c:v>
                </c:pt>
                <c:pt idx="35">
                  <c:v>31792.0</c:v>
                </c:pt>
                <c:pt idx="36">
                  <c:v>31808.0</c:v>
                </c:pt>
                <c:pt idx="37">
                  <c:v>31808.0</c:v>
                </c:pt>
                <c:pt idx="38">
                  <c:v>31808.0</c:v>
                </c:pt>
                <c:pt idx="39">
                  <c:v>31808.0</c:v>
                </c:pt>
              </c:numCache>
            </c:numRef>
          </c:val>
          <c:smooth val="0"/>
        </c:ser>
        <c:ser>
          <c:idx val="5"/>
          <c:order val="5"/>
          <c:tx>
            <c:strRef>
              <c:f>'tpm_ticks 2.5M'!$G$1</c:f>
              <c:strCache>
                <c:ptCount val="1"/>
                <c:pt idx="0">
                  <c:v>mm169507</c:v>
                </c:pt>
              </c:strCache>
            </c:strRef>
          </c:tx>
          <c:spPr>
            <a:ln w="25400">
              <a:solidFill>
                <a:srgbClr val="FF6600"/>
              </a:solidFill>
              <a:prstDash val="solid"/>
            </a:ln>
          </c:spPr>
          <c:marker>
            <c:symbol val="none"/>
          </c:marker>
          <c:val>
            <c:numRef>
              <c:f>'tpm_ticks 2.5M'!$G$2:$G$41</c:f>
              <c:numCache>
                <c:formatCode>General</c:formatCode>
                <c:ptCount val="40"/>
                <c:pt idx="0">
                  <c:v>29728.0</c:v>
                </c:pt>
                <c:pt idx="1">
                  <c:v>29744.0</c:v>
                </c:pt>
                <c:pt idx="2">
                  <c:v>29760.0</c:v>
                </c:pt>
                <c:pt idx="3">
                  <c:v>29744.0</c:v>
                </c:pt>
                <c:pt idx="4">
                  <c:v>29744.0</c:v>
                </c:pt>
                <c:pt idx="5">
                  <c:v>29744.0</c:v>
                </c:pt>
                <c:pt idx="6">
                  <c:v>29744.0</c:v>
                </c:pt>
                <c:pt idx="7">
                  <c:v>29728.0</c:v>
                </c:pt>
                <c:pt idx="8">
                  <c:v>29760.0</c:v>
                </c:pt>
                <c:pt idx="9">
                  <c:v>29760.0</c:v>
                </c:pt>
                <c:pt idx="10">
                  <c:v>29760.0</c:v>
                </c:pt>
                <c:pt idx="11">
                  <c:v>29744.0</c:v>
                </c:pt>
                <c:pt idx="12">
                  <c:v>29760.0</c:v>
                </c:pt>
                <c:pt idx="13">
                  <c:v>29776.0</c:v>
                </c:pt>
                <c:pt idx="14">
                  <c:v>29792.0</c:v>
                </c:pt>
                <c:pt idx="15">
                  <c:v>29776.0</c:v>
                </c:pt>
                <c:pt idx="16">
                  <c:v>29744.0</c:v>
                </c:pt>
                <c:pt idx="17">
                  <c:v>29760.0</c:v>
                </c:pt>
                <c:pt idx="18">
                  <c:v>29760.0</c:v>
                </c:pt>
                <c:pt idx="19">
                  <c:v>29744.0</c:v>
                </c:pt>
                <c:pt idx="20">
                  <c:v>31792.0</c:v>
                </c:pt>
                <c:pt idx="21">
                  <c:v>31792.0</c:v>
                </c:pt>
                <c:pt idx="22">
                  <c:v>31824.0</c:v>
                </c:pt>
                <c:pt idx="23">
                  <c:v>31808.0</c:v>
                </c:pt>
                <c:pt idx="24">
                  <c:v>31808.0</c:v>
                </c:pt>
                <c:pt idx="25">
                  <c:v>31808.0</c:v>
                </c:pt>
                <c:pt idx="26">
                  <c:v>31824.0</c:v>
                </c:pt>
                <c:pt idx="27">
                  <c:v>31824.0</c:v>
                </c:pt>
                <c:pt idx="28">
                  <c:v>31824.0</c:v>
                </c:pt>
                <c:pt idx="29">
                  <c:v>31808.0</c:v>
                </c:pt>
                <c:pt idx="30">
                  <c:v>31792.0</c:v>
                </c:pt>
                <c:pt idx="31">
                  <c:v>31808.0</c:v>
                </c:pt>
                <c:pt idx="32">
                  <c:v>31824.0</c:v>
                </c:pt>
                <c:pt idx="33">
                  <c:v>31808.0</c:v>
                </c:pt>
                <c:pt idx="34">
                  <c:v>31808.0</c:v>
                </c:pt>
                <c:pt idx="35">
                  <c:v>31808.0</c:v>
                </c:pt>
                <c:pt idx="36">
                  <c:v>31824.0</c:v>
                </c:pt>
                <c:pt idx="37">
                  <c:v>31808.0</c:v>
                </c:pt>
                <c:pt idx="38">
                  <c:v>31808.0</c:v>
                </c:pt>
                <c:pt idx="39">
                  <c:v>31824.0</c:v>
                </c:pt>
              </c:numCache>
            </c:numRef>
          </c:val>
          <c:smooth val="0"/>
        </c:ser>
        <c:ser>
          <c:idx val="6"/>
          <c:order val="6"/>
          <c:tx>
            <c:strRef>
              <c:f>'tpm_ticks 2.5M'!$H$1</c:f>
              <c:strCache>
                <c:ptCount val="1"/>
                <c:pt idx="0">
                  <c:v>mm169563</c:v>
                </c:pt>
              </c:strCache>
            </c:strRef>
          </c:tx>
          <c:spPr>
            <a:ln w="25400">
              <a:solidFill>
                <a:srgbClr val="666699"/>
              </a:solidFill>
              <a:prstDash val="solid"/>
            </a:ln>
          </c:spPr>
          <c:marker>
            <c:symbol val="none"/>
          </c:marker>
          <c:val>
            <c:numRef>
              <c:f>'tpm_ticks 2.5M'!$H$2:$H$41</c:f>
              <c:numCache>
                <c:formatCode>General</c:formatCode>
                <c:ptCount val="40"/>
                <c:pt idx="0">
                  <c:v>29760.0</c:v>
                </c:pt>
                <c:pt idx="1">
                  <c:v>29760.0</c:v>
                </c:pt>
                <c:pt idx="2">
                  <c:v>29760.0</c:v>
                </c:pt>
                <c:pt idx="3">
                  <c:v>29760.0</c:v>
                </c:pt>
                <c:pt idx="4">
                  <c:v>29760.0</c:v>
                </c:pt>
                <c:pt idx="5">
                  <c:v>29744.0</c:v>
                </c:pt>
                <c:pt idx="6">
                  <c:v>29760.0</c:v>
                </c:pt>
                <c:pt idx="7">
                  <c:v>29744.0</c:v>
                </c:pt>
                <c:pt idx="8">
                  <c:v>29728.0</c:v>
                </c:pt>
                <c:pt idx="9">
                  <c:v>29776.0</c:v>
                </c:pt>
                <c:pt idx="10">
                  <c:v>29744.0</c:v>
                </c:pt>
                <c:pt idx="11">
                  <c:v>29760.0</c:v>
                </c:pt>
                <c:pt idx="12">
                  <c:v>29728.0</c:v>
                </c:pt>
                <c:pt idx="13">
                  <c:v>29760.0</c:v>
                </c:pt>
                <c:pt idx="14">
                  <c:v>29760.0</c:v>
                </c:pt>
                <c:pt idx="15">
                  <c:v>29760.0</c:v>
                </c:pt>
                <c:pt idx="16">
                  <c:v>29776.0</c:v>
                </c:pt>
                <c:pt idx="17">
                  <c:v>29776.0</c:v>
                </c:pt>
                <c:pt idx="18">
                  <c:v>29760.0</c:v>
                </c:pt>
                <c:pt idx="19">
                  <c:v>29744.0</c:v>
                </c:pt>
                <c:pt idx="20">
                  <c:v>31824.0</c:v>
                </c:pt>
                <c:pt idx="21">
                  <c:v>31808.0</c:v>
                </c:pt>
                <c:pt idx="22">
                  <c:v>31808.0</c:v>
                </c:pt>
                <c:pt idx="23">
                  <c:v>31808.0</c:v>
                </c:pt>
                <c:pt idx="24">
                  <c:v>31808.0</c:v>
                </c:pt>
                <c:pt idx="25">
                  <c:v>31824.0</c:v>
                </c:pt>
                <c:pt idx="26">
                  <c:v>31840.0</c:v>
                </c:pt>
                <c:pt idx="27">
                  <c:v>31824.0</c:v>
                </c:pt>
                <c:pt idx="28">
                  <c:v>31856.0</c:v>
                </c:pt>
                <c:pt idx="29">
                  <c:v>31824.0</c:v>
                </c:pt>
                <c:pt idx="30">
                  <c:v>31840.0</c:v>
                </c:pt>
                <c:pt idx="31">
                  <c:v>31792.0</c:v>
                </c:pt>
                <c:pt idx="32">
                  <c:v>31808.0</c:v>
                </c:pt>
                <c:pt idx="33">
                  <c:v>31840.0</c:v>
                </c:pt>
                <c:pt idx="34">
                  <c:v>31840.0</c:v>
                </c:pt>
                <c:pt idx="35">
                  <c:v>31808.0</c:v>
                </c:pt>
                <c:pt idx="36">
                  <c:v>31808.0</c:v>
                </c:pt>
                <c:pt idx="37">
                  <c:v>31840.0</c:v>
                </c:pt>
                <c:pt idx="38">
                  <c:v>31808.0</c:v>
                </c:pt>
                <c:pt idx="39">
                  <c:v>31824.0</c:v>
                </c:pt>
              </c:numCache>
            </c:numRef>
          </c:val>
          <c:smooth val="0"/>
        </c:ser>
        <c:ser>
          <c:idx val="7"/>
          <c:order val="7"/>
          <c:tx>
            <c:strRef>
              <c:f>'tpm_ticks 2.5M'!$I$1</c:f>
              <c:strCache>
                <c:ptCount val="1"/>
                <c:pt idx="0">
                  <c:v>mm170195</c:v>
                </c:pt>
              </c:strCache>
            </c:strRef>
          </c:tx>
          <c:spPr>
            <a:ln w="25400">
              <a:solidFill>
                <a:srgbClr val="993366"/>
              </a:solidFill>
              <a:prstDash val="solid"/>
            </a:ln>
          </c:spPr>
          <c:marker>
            <c:symbol val="none"/>
          </c:marker>
          <c:val>
            <c:numRef>
              <c:f>'tpm_ticks 2.5M'!$I$2:$I$41</c:f>
              <c:numCache>
                <c:formatCode>General</c:formatCode>
                <c:ptCount val="40"/>
                <c:pt idx="0">
                  <c:v>29728.0</c:v>
                </c:pt>
                <c:pt idx="1">
                  <c:v>29744.0</c:v>
                </c:pt>
                <c:pt idx="2">
                  <c:v>29776.0</c:v>
                </c:pt>
                <c:pt idx="3">
                  <c:v>29776.0</c:v>
                </c:pt>
                <c:pt idx="4">
                  <c:v>29744.0</c:v>
                </c:pt>
                <c:pt idx="5">
                  <c:v>29760.0</c:v>
                </c:pt>
                <c:pt idx="6">
                  <c:v>29744.0</c:v>
                </c:pt>
                <c:pt idx="7">
                  <c:v>29744.0</c:v>
                </c:pt>
                <c:pt idx="8">
                  <c:v>29760.0</c:v>
                </c:pt>
                <c:pt idx="9">
                  <c:v>29760.0</c:v>
                </c:pt>
                <c:pt idx="10">
                  <c:v>29776.0</c:v>
                </c:pt>
                <c:pt idx="11">
                  <c:v>29792.0</c:v>
                </c:pt>
                <c:pt idx="12">
                  <c:v>29760.0</c:v>
                </c:pt>
                <c:pt idx="13">
                  <c:v>29744.0</c:v>
                </c:pt>
                <c:pt idx="14">
                  <c:v>29760.0</c:v>
                </c:pt>
                <c:pt idx="15">
                  <c:v>29760.0</c:v>
                </c:pt>
                <c:pt idx="16">
                  <c:v>29744.0</c:v>
                </c:pt>
                <c:pt idx="17">
                  <c:v>29760.0</c:v>
                </c:pt>
                <c:pt idx="18">
                  <c:v>29760.0</c:v>
                </c:pt>
                <c:pt idx="19">
                  <c:v>29776.0</c:v>
                </c:pt>
                <c:pt idx="20">
                  <c:v>31824.0</c:v>
                </c:pt>
                <c:pt idx="21">
                  <c:v>31808.0</c:v>
                </c:pt>
                <c:pt idx="22">
                  <c:v>31824.0</c:v>
                </c:pt>
                <c:pt idx="23">
                  <c:v>31808.0</c:v>
                </c:pt>
                <c:pt idx="24">
                  <c:v>31824.0</c:v>
                </c:pt>
                <c:pt idx="25">
                  <c:v>31808.0</c:v>
                </c:pt>
                <c:pt idx="26">
                  <c:v>31824.0</c:v>
                </c:pt>
                <c:pt idx="27">
                  <c:v>31808.0</c:v>
                </c:pt>
                <c:pt idx="28">
                  <c:v>31824.0</c:v>
                </c:pt>
                <c:pt idx="29">
                  <c:v>31824.0</c:v>
                </c:pt>
                <c:pt idx="30">
                  <c:v>31840.0</c:v>
                </c:pt>
                <c:pt idx="31">
                  <c:v>31808.0</c:v>
                </c:pt>
                <c:pt idx="32">
                  <c:v>31808.0</c:v>
                </c:pt>
                <c:pt idx="33">
                  <c:v>31808.0</c:v>
                </c:pt>
                <c:pt idx="34">
                  <c:v>31808.0</c:v>
                </c:pt>
                <c:pt idx="35">
                  <c:v>31792.0</c:v>
                </c:pt>
                <c:pt idx="36">
                  <c:v>31824.0</c:v>
                </c:pt>
                <c:pt idx="37">
                  <c:v>31808.0</c:v>
                </c:pt>
                <c:pt idx="38">
                  <c:v>31792.0</c:v>
                </c:pt>
                <c:pt idx="39">
                  <c:v>31840.0</c:v>
                </c:pt>
              </c:numCache>
            </c:numRef>
          </c:val>
          <c:smooth val="0"/>
        </c:ser>
        <c:ser>
          <c:idx val="8"/>
          <c:order val="8"/>
          <c:tx>
            <c:strRef>
              <c:f>'tpm_ticks 2.5M'!$J$1</c:f>
              <c:strCache>
                <c:ptCount val="1"/>
                <c:pt idx="0">
                  <c:v>mm170356</c:v>
                </c:pt>
              </c:strCache>
            </c:strRef>
          </c:tx>
          <c:spPr>
            <a:ln w="25400">
              <a:solidFill>
                <a:srgbClr val="99CC00"/>
              </a:solidFill>
              <a:prstDash val="solid"/>
            </a:ln>
          </c:spPr>
          <c:marker>
            <c:symbol val="none"/>
          </c:marker>
          <c:val>
            <c:numRef>
              <c:f>'tpm_ticks 2.5M'!$J$2:$J$41</c:f>
              <c:numCache>
                <c:formatCode>General</c:formatCode>
                <c:ptCount val="40"/>
                <c:pt idx="0">
                  <c:v>29792.0</c:v>
                </c:pt>
                <c:pt idx="1">
                  <c:v>29776.0</c:v>
                </c:pt>
                <c:pt idx="2">
                  <c:v>29744.0</c:v>
                </c:pt>
                <c:pt idx="3">
                  <c:v>29744.0</c:v>
                </c:pt>
                <c:pt idx="4">
                  <c:v>29760.0</c:v>
                </c:pt>
                <c:pt idx="5">
                  <c:v>29760.0</c:v>
                </c:pt>
                <c:pt idx="6">
                  <c:v>29760.0</c:v>
                </c:pt>
                <c:pt idx="7">
                  <c:v>29744.0</c:v>
                </c:pt>
                <c:pt idx="8">
                  <c:v>29760.0</c:v>
                </c:pt>
                <c:pt idx="9">
                  <c:v>29760.0</c:v>
                </c:pt>
                <c:pt idx="10">
                  <c:v>29760.0</c:v>
                </c:pt>
                <c:pt idx="11">
                  <c:v>29744.0</c:v>
                </c:pt>
                <c:pt idx="12">
                  <c:v>29776.0</c:v>
                </c:pt>
                <c:pt idx="13">
                  <c:v>29728.0</c:v>
                </c:pt>
                <c:pt idx="14">
                  <c:v>29728.0</c:v>
                </c:pt>
                <c:pt idx="15">
                  <c:v>29776.0</c:v>
                </c:pt>
                <c:pt idx="16">
                  <c:v>29760.0</c:v>
                </c:pt>
                <c:pt idx="17">
                  <c:v>29760.0</c:v>
                </c:pt>
                <c:pt idx="18">
                  <c:v>29760.0</c:v>
                </c:pt>
                <c:pt idx="19">
                  <c:v>29744.0</c:v>
                </c:pt>
                <c:pt idx="20">
                  <c:v>31792.0</c:v>
                </c:pt>
                <c:pt idx="21">
                  <c:v>31776.0</c:v>
                </c:pt>
                <c:pt idx="22">
                  <c:v>31840.0</c:v>
                </c:pt>
                <c:pt idx="23">
                  <c:v>31792.0</c:v>
                </c:pt>
                <c:pt idx="24">
                  <c:v>31792.0</c:v>
                </c:pt>
                <c:pt idx="25">
                  <c:v>31808.0</c:v>
                </c:pt>
                <c:pt idx="26">
                  <c:v>31840.0</c:v>
                </c:pt>
                <c:pt idx="27">
                  <c:v>31792.0</c:v>
                </c:pt>
                <c:pt idx="28">
                  <c:v>31792.0</c:v>
                </c:pt>
                <c:pt idx="29">
                  <c:v>31824.0</c:v>
                </c:pt>
                <c:pt idx="30">
                  <c:v>31776.0</c:v>
                </c:pt>
                <c:pt idx="31">
                  <c:v>31792.0</c:v>
                </c:pt>
                <c:pt idx="32">
                  <c:v>31792.0</c:v>
                </c:pt>
                <c:pt idx="33">
                  <c:v>31808.0</c:v>
                </c:pt>
                <c:pt idx="34">
                  <c:v>31776.0</c:v>
                </c:pt>
                <c:pt idx="35">
                  <c:v>31840.0</c:v>
                </c:pt>
                <c:pt idx="36">
                  <c:v>31840.0</c:v>
                </c:pt>
                <c:pt idx="37">
                  <c:v>31840.0</c:v>
                </c:pt>
                <c:pt idx="38">
                  <c:v>31792.0</c:v>
                </c:pt>
                <c:pt idx="39">
                  <c:v>32480.0</c:v>
                </c:pt>
              </c:numCache>
            </c:numRef>
          </c:val>
          <c:smooth val="0"/>
        </c:ser>
        <c:ser>
          <c:idx val="9"/>
          <c:order val="9"/>
          <c:tx>
            <c:strRef>
              <c:f>'tpm_ticks 2.5M'!$K$1</c:f>
              <c:strCache>
                <c:ptCount val="1"/>
                <c:pt idx="0">
                  <c:v>mm170949</c:v>
                </c:pt>
              </c:strCache>
            </c:strRef>
          </c:tx>
          <c:spPr>
            <a:ln w="25400">
              <a:solidFill>
                <a:srgbClr val="666699"/>
              </a:solidFill>
              <a:prstDash val="solid"/>
            </a:ln>
          </c:spPr>
          <c:marker>
            <c:symbol val="none"/>
          </c:marker>
          <c:val>
            <c:numRef>
              <c:f>'tpm_ticks 2.5M'!$K$2:$K$41</c:f>
              <c:numCache>
                <c:formatCode>General</c:formatCode>
                <c:ptCount val="40"/>
                <c:pt idx="0">
                  <c:v>29776.0</c:v>
                </c:pt>
                <c:pt idx="1">
                  <c:v>29776.0</c:v>
                </c:pt>
                <c:pt idx="2">
                  <c:v>29760.0</c:v>
                </c:pt>
                <c:pt idx="3">
                  <c:v>29744.0</c:v>
                </c:pt>
                <c:pt idx="4">
                  <c:v>29744.0</c:v>
                </c:pt>
                <c:pt idx="5">
                  <c:v>29728.0</c:v>
                </c:pt>
                <c:pt idx="6">
                  <c:v>29760.0</c:v>
                </c:pt>
                <c:pt idx="7">
                  <c:v>29744.0</c:v>
                </c:pt>
                <c:pt idx="8">
                  <c:v>29744.0</c:v>
                </c:pt>
                <c:pt idx="9">
                  <c:v>29744.0</c:v>
                </c:pt>
                <c:pt idx="10">
                  <c:v>29760.0</c:v>
                </c:pt>
                <c:pt idx="11">
                  <c:v>29760.0</c:v>
                </c:pt>
                <c:pt idx="12">
                  <c:v>29760.0</c:v>
                </c:pt>
                <c:pt idx="13">
                  <c:v>29760.0</c:v>
                </c:pt>
                <c:pt idx="14">
                  <c:v>29744.0</c:v>
                </c:pt>
                <c:pt idx="15">
                  <c:v>29712.0</c:v>
                </c:pt>
                <c:pt idx="16">
                  <c:v>29744.0</c:v>
                </c:pt>
                <c:pt idx="17">
                  <c:v>29776.0</c:v>
                </c:pt>
                <c:pt idx="18">
                  <c:v>29760.0</c:v>
                </c:pt>
                <c:pt idx="19">
                  <c:v>29760.0</c:v>
                </c:pt>
                <c:pt idx="20">
                  <c:v>31840.0</c:v>
                </c:pt>
                <c:pt idx="21">
                  <c:v>31856.0</c:v>
                </c:pt>
                <c:pt idx="22">
                  <c:v>32528.0</c:v>
                </c:pt>
                <c:pt idx="23">
                  <c:v>31808.0</c:v>
                </c:pt>
                <c:pt idx="24">
                  <c:v>31808.0</c:v>
                </c:pt>
                <c:pt idx="25">
                  <c:v>31824.0</c:v>
                </c:pt>
                <c:pt idx="26">
                  <c:v>31824.0</c:v>
                </c:pt>
                <c:pt idx="27">
                  <c:v>31808.0</c:v>
                </c:pt>
                <c:pt idx="28">
                  <c:v>31808.0</c:v>
                </c:pt>
                <c:pt idx="29">
                  <c:v>31808.0</c:v>
                </c:pt>
                <c:pt idx="30">
                  <c:v>31824.0</c:v>
                </c:pt>
                <c:pt idx="31">
                  <c:v>31824.0</c:v>
                </c:pt>
                <c:pt idx="32">
                  <c:v>31824.0</c:v>
                </c:pt>
                <c:pt idx="33">
                  <c:v>31808.0</c:v>
                </c:pt>
                <c:pt idx="34">
                  <c:v>31808.0</c:v>
                </c:pt>
                <c:pt idx="35">
                  <c:v>31792.0</c:v>
                </c:pt>
                <c:pt idx="36">
                  <c:v>31808.0</c:v>
                </c:pt>
                <c:pt idx="37">
                  <c:v>31808.0</c:v>
                </c:pt>
                <c:pt idx="38">
                  <c:v>31824.0</c:v>
                </c:pt>
                <c:pt idx="39">
                  <c:v>31808.0</c:v>
                </c:pt>
              </c:numCache>
            </c:numRef>
          </c:val>
          <c:smooth val="0"/>
        </c:ser>
        <c:ser>
          <c:idx val="10"/>
          <c:order val="10"/>
          <c:tx>
            <c:strRef>
              <c:f>'tpm_ticks 2.5M'!$L$1</c:f>
              <c:strCache>
                <c:ptCount val="1"/>
                <c:pt idx="0">
                  <c:v>mm172507</c:v>
                </c:pt>
              </c:strCache>
            </c:strRef>
          </c:tx>
          <c:spPr>
            <a:ln w="25400">
              <a:solidFill>
                <a:srgbClr val="33CCCC"/>
              </a:solidFill>
              <a:prstDash val="solid"/>
            </a:ln>
          </c:spPr>
          <c:marker>
            <c:symbol val="none"/>
          </c:marker>
          <c:val>
            <c:numRef>
              <c:f>'tpm_ticks 2.5M'!$L$2:$L$41</c:f>
              <c:numCache>
                <c:formatCode>General</c:formatCode>
                <c:ptCount val="40"/>
                <c:pt idx="0">
                  <c:v>29760.0</c:v>
                </c:pt>
                <c:pt idx="1">
                  <c:v>29776.0</c:v>
                </c:pt>
                <c:pt idx="2">
                  <c:v>29776.0</c:v>
                </c:pt>
                <c:pt idx="3">
                  <c:v>29776.0</c:v>
                </c:pt>
                <c:pt idx="4">
                  <c:v>29760.0</c:v>
                </c:pt>
                <c:pt idx="5">
                  <c:v>29776.0</c:v>
                </c:pt>
                <c:pt idx="6">
                  <c:v>29760.0</c:v>
                </c:pt>
                <c:pt idx="7">
                  <c:v>29760.0</c:v>
                </c:pt>
                <c:pt idx="8">
                  <c:v>29744.0</c:v>
                </c:pt>
                <c:pt idx="9">
                  <c:v>29792.0</c:v>
                </c:pt>
                <c:pt idx="10">
                  <c:v>29776.0</c:v>
                </c:pt>
                <c:pt idx="11">
                  <c:v>29776.0</c:v>
                </c:pt>
                <c:pt idx="12">
                  <c:v>29760.0</c:v>
                </c:pt>
                <c:pt idx="13">
                  <c:v>29744.0</c:v>
                </c:pt>
                <c:pt idx="14">
                  <c:v>29776.0</c:v>
                </c:pt>
                <c:pt idx="15">
                  <c:v>29776.0</c:v>
                </c:pt>
                <c:pt idx="16">
                  <c:v>29776.0</c:v>
                </c:pt>
                <c:pt idx="17">
                  <c:v>29776.0</c:v>
                </c:pt>
                <c:pt idx="18">
                  <c:v>29760.0</c:v>
                </c:pt>
                <c:pt idx="19">
                  <c:v>29760.0</c:v>
                </c:pt>
                <c:pt idx="20">
                  <c:v>31792.0</c:v>
                </c:pt>
                <c:pt idx="21">
                  <c:v>31840.0</c:v>
                </c:pt>
                <c:pt idx="22">
                  <c:v>31824.0</c:v>
                </c:pt>
                <c:pt idx="23">
                  <c:v>31840.0</c:v>
                </c:pt>
                <c:pt idx="24">
                  <c:v>31792.0</c:v>
                </c:pt>
                <c:pt idx="25">
                  <c:v>31792.0</c:v>
                </c:pt>
                <c:pt idx="26">
                  <c:v>31824.0</c:v>
                </c:pt>
                <c:pt idx="27">
                  <c:v>31824.0</c:v>
                </c:pt>
                <c:pt idx="28">
                  <c:v>31808.0</c:v>
                </c:pt>
                <c:pt idx="29">
                  <c:v>31840.0</c:v>
                </c:pt>
                <c:pt idx="30">
                  <c:v>31824.0</c:v>
                </c:pt>
                <c:pt idx="31">
                  <c:v>31840.0</c:v>
                </c:pt>
                <c:pt idx="32">
                  <c:v>31824.0</c:v>
                </c:pt>
                <c:pt idx="33">
                  <c:v>31840.0</c:v>
                </c:pt>
                <c:pt idx="34">
                  <c:v>31824.0</c:v>
                </c:pt>
                <c:pt idx="35">
                  <c:v>31840.0</c:v>
                </c:pt>
                <c:pt idx="36">
                  <c:v>31824.0</c:v>
                </c:pt>
                <c:pt idx="37">
                  <c:v>31824.0</c:v>
                </c:pt>
                <c:pt idx="38">
                  <c:v>31840.0</c:v>
                </c:pt>
                <c:pt idx="39">
                  <c:v>31808.0</c:v>
                </c:pt>
              </c:numCache>
            </c:numRef>
          </c:val>
          <c:smooth val="0"/>
        </c:ser>
        <c:ser>
          <c:idx val="11"/>
          <c:order val="11"/>
          <c:tx>
            <c:strRef>
              <c:f>'tpm_ticks 2.5M'!$M$1</c:f>
              <c:strCache>
                <c:ptCount val="1"/>
                <c:pt idx="0">
                  <c:v>mm172559</c:v>
                </c:pt>
              </c:strCache>
            </c:strRef>
          </c:tx>
          <c:spPr>
            <a:ln w="25400">
              <a:solidFill>
                <a:srgbClr val="FF9900"/>
              </a:solidFill>
              <a:prstDash val="solid"/>
            </a:ln>
          </c:spPr>
          <c:marker>
            <c:symbol val="none"/>
          </c:marker>
          <c:val>
            <c:numRef>
              <c:f>'tpm_ticks 2.5M'!$M$2:$M$41</c:f>
              <c:numCache>
                <c:formatCode>General</c:formatCode>
                <c:ptCount val="40"/>
                <c:pt idx="0">
                  <c:v>29744.0</c:v>
                </c:pt>
                <c:pt idx="1">
                  <c:v>29760.0</c:v>
                </c:pt>
                <c:pt idx="2">
                  <c:v>29760.0</c:v>
                </c:pt>
                <c:pt idx="3">
                  <c:v>29776.0</c:v>
                </c:pt>
                <c:pt idx="4">
                  <c:v>29760.0</c:v>
                </c:pt>
                <c:pt idx="5">
                  <c:v>29744.0</c:v>
                </c:pt>
                <c:pt idx="6">
                  <c:v>29744.0</c:v>
                </c:pt>
                <c:pt idx="7">
                  <c:v>29776.0</c:v>
                </c:pt>
                <c:pt idx="8">
                  <c:v>29744.0</c:v>
                </c:pt>
                <c:pt idx="9">
                  <c:v>29744.0</c:v>
                </c:pt>
                <c:pt idx="10">
                  <c:v>29760.0</c:v>
                </c:pt>
                <c:pt idx="11">
                  <c:v>29744.0</c:v>
                </c:pt>
                <c:pt idx="12">
                  <c:v>29760.0</c:v>
                </c:pt>
                <c:pt idx="13">
                  <c:v>29728.0</c:v>
                </c:pt>
                <c:pt idx="14">
                  <c:v>29776.0</c:v>
                </c:pt>
                <c:pt idx="15">
                  <c:v>29792.0</c:v>
                </c:pt>
                <c:pt idx="16">
                  <c:v>29760.0</c:v>
                </c:pt>
                <c:pt idx="17">
                  <c:v>29760.0</c:v>
                </c:pt>
                <c:pt idx="18">
                  <c:v>29744.0</c:v>
                </c:pt>
                <c:pt idx="19">
                  <c:v>29760.0</c:v>
                </c:pt>
                <c:pt idx="20">
                  <c:v>31760.0</c:v>
                </c:pt>
                <c:pt idx="21">
                  <c:v>31760.0</c:v>
                </c:pt>
                <c:pt idx="22">
                  <c:v>31744.0</c:v>
                </c:pt>
                <c:pt idx="23">
                  <c:v>31776.0</c:v>
                </c:pt>
                <c:pt idx="24">
                  <c:v>31760.0</c:v>
                </c:pt>
                <c:pt idx="25">
                  <c:v>31744.0</c:v>
                </c:pt>
                <c:pt idx="26">
                  <c:v>31744.0</c:v>
                </c:pt>
                <c:pt idx="27">
                  <c:v>31760.0</c:v>
                </c:pt>
                <c:pt idx="28">
                  <c:v>31728.0</c:v>
                </c:pt>
                <c:pt idx="29">
                  <c:v>31744.0</c:v>
                </c:pt>
                <c:pt idx="30">
                  <c:v>31728.0</c:v>
                </c:pt>
                <c:pt idx="31">
                  <c:v>31728.0</c:v>
                </c:pt>
                <c:pt idx="32">
                  <c:v>31744.0</c:v>
                </c:pt>
                <c:pt idx="33">
                  <c:v>31744.0</c:v>
                </c:pt>
                <c:pt idx="34">
                  <c:v>31744.0</c:v>
                </c:pt>
                <c:pt idx="35">
                  <c:v>31744.0</c:v>
                </c:pt>
                <c:pt idx="36">
                  <c:v>31744.0</c:v>
                </c:pt>
                <c:pt idx="37">
                  <c:v>31712.0</c:v>
                </c:pt>
                <c:pt idx="38">
                  <c:v>31744.0</c:v>
                </c:pt>
                <c:pt idx="39">
                  <c:v>31744.0</c:v>
                </c:pt>
              </c:numCache>
            </c:numRef>
          </c:val>
          <c:smooth val="0"/>
        </c:ser>
        <c:ser>
          <c:idx val="12"/>
          <c:order val="12"/>
          <c:tx>
            <c:strRef>
              <c:f>'tpm_ticks 2.5M'!$N$1</c:f>
              <c:strCache>
                <c:ptCount val="1"/>
                <c:pt idx="0">
                  <c:v>mm172570</c:v>
                </c:pt>
              </c:strCache>
            </c:strRef>
          </c:tx>
          <c:spPr>
            <a:ln w="25400">
              <a:solidFill>
                <a:srgbClr val="99CCFF"/>
              </a:solidFill>
              <a:prstDash val="solid"/>
            </a:ln>
          </c:spPr>
          <c:marker>
            <c:symbol val="none"/>
          </c:marker>
          <c:val>
            <c:numRef>
              <c:f>'tpm_ticks 2.5M'!$N$2:$N$41</c:f>
              <c:numCache>
                <c:formatCode>General</c:formatCode>
                <c:ptCount val="40"/>
                <c:pt idx="0">
                  <c:v>29760.0</c:v>
                </c:pt>
                <c:pt idx="1">
                  <c:v>29760.0</c:v>
                </c:pt>
                <c:pt idx="2">
                  <c:v>29776.0</c:v>
                </c:pt>
                <c:pt idx="3">
                  <c:v>29728.0</c:v>
                </c:pt>
                <c:pt idx="4">
                  <c:v>29744.0</c:v>
                </c:pt>
                <c:pt idx="5">
                  <c:v>29760.0</c:v>
                </c:pt>
                <c:pt idx="6">
                  <c:v>29760.0</c:v>
                </c:pt>
                <c:pt idx="7">
                  <c:v>29760.0</c:v>
                </c:pt>
                <c:pt idx="8">
                  <c:v>29760.0</c:v>
                </c:pt>
                <c:pt idx="9">
                  <c:v>29824.0</c:v>
                </c:pt>
                <c:pt idx="10">
                  <c:v>29744.0</c:v>
                </c:pt>
                <c:pt idx="11">
                  <c:v>29760.0</c:v>
                </c:pt>
                <c:pt idx="12">
                  <c:v>29760.0</c:v>
                </c:pt>
                <c:pt idx="13">
                  <c:v>29744.0</c:v>
                </c:pt>
                <c:pt idx="14">
                  <c:v>29760.0</c:v>
                </c:pt>
                <c:pt idx="15">
                  <c:v>29792.0</c:v>
                </c:pt>
                <c:pt idx="16">
                  <c:v>29744.0</c:v>
                </c:pt>
                <c:pt idx="17">
                  <c:v>29744.0</c:v>
                </c:pt>
                <c:pt idx="18">
                  <c:v>29760.0</c:v>
                </c:pt>
                <c:pt idx="19">
                  <c:v>29728.0</c:v>
                </c:pt>
                <c:pt idx="20">
                  <c:v>31808.0</c:v>
                </c:pt>
                <c:pt idx="21">
                  <c:v>31824.0</c:v>
                </c:pt>
                <c:pt idx="22">
                  <c:v>31824.0</c:v>
                </c:pt>
                <c:pt idx="23">
                  <c:v>31808.0</c:v>
                </c:pt>
                <c:pt idx="24">
                  <c:v>31792.0</c:v>
                </c:pt>
                <c:pt idx="25">
                  <c:v>31808.0</c:v>
                </c:pt>
                <c:pt idx="26">
                  <c:v>31824.0</c:v>
                </c:pt>
                <c:pt idx="27">
                  <c:v>31792.0</c:v>
                </c:pt>
                <c:pt idx="28">
                  <c:v>31776.0</c:v>
                </c:pt>
                <c:pt idx="29">
                  <c:v>31808.0</c:v>
                </c:pt>
                <c:pt idx="30">
                  <c:v>31792.0</c:v>
                </c:pt>
                <c:pt idx="31">
                  <c:v>31792.0</c:v>
                </c:pt>
                <c:pt idx="32">
                  <c:v>31792.0</c:v>
                </c:pt>
                <c:pt idx="33">
                  <c:v>31824.0</c:v>
                </c:pt>
                <c:pt idx="34">
                  <c:v>31808.0</c:v>
                </c:pt>
                <c:pt idx="35">
                  <c:v>31792.0</c:v>
                </c:pt>
                <c:pt idx="36">
                  <c:v>31824.0</c:v>
                </c:pt>
                <c:pt idx="37">
                  <c:v>31808.0</c:v>
                </c:pt>
                <c:pt idx="38">
                  <c:v>31808.0</c:v>
                </c:pt>
                <c:pt idx="39">
                  <c:v>31776.0</c:v>
                </c:pt>
              </c:numCache>
            </c:numRef>
          </c:val>
          <c:smooth val="0"/>
        </c:ser>
        <c:ser>
          <c:idx val="13"/>
          <c:order val="13"/>
          <c:tx>
            <c:strRef>
              <c:f>'tpm_ticks 2.5M'!$O$1</c:f>
              <c:strCache>
                <c:ptCount val="1"/>
                <c:pt idx="0">
                  <c:v>mm172603</c:v>
                </c:pt>
              </c:strCache>
            </c:strRef>
          </c:tx>
          <c:spPr>
            <a:ln w="25400">
              <a:solidFill>
                <a:srgbClr val="FFCC99"/>
              </a:solidFill>
              <a:prstDash val="solid"/>
            </a:ln>
          </c:spPr>
          <c:marker>
            <c:symbol val="none"/>
          </c:marker>
          <c:val>
            <c:numRef>
              <c:f>'tpm_ticks 2.5M'!$O$2:$O$41</c:f>
              <c:numCache>
                <c:formatCode>General</c:formatCode>
                <c:ptCount val="40"/>
                <c:pt idx="0">
                  <c:v>29744.0</c:v>
                </c:pt>
                <c:pt idx="1">
                  <c:v>29808.0</c:v>
                </c:pt>
                <c:pt idx="2">
                  <c:v>29760.0</c:v>
                </c:pt>
                <c:pt idx="3">
                  <c:v>29760.0</c:v>
                </c:pt>
                <c:pt idx="4">
                  <c:v>29792.0</c:v>
                </c:pt>
                <c:pt idx="5">
                  <c:v>29744.0</c:v>
                </c:pt>
                <c:pt idx="6">
                  <c:v>29744.0</c:v>
                </c:pt>
                <c:pt idx="7">
                  <c:v>29776.0</c:v>
                </c:pt>
                <c:pt idx="8">
                  <c:v>29744.0</c:v>
                </c:pt>
                <c:pt idx="9">
                  <c:v>29744.0</c:v>
                </c:pt>
                <c:pt idx="10">
                  <c:v>29760.0</c:v>
                </c:pt>
                <c:pt idx="11">
                  <c:v>29744.0</c:v>
                </c:pt>
                <c:pt idx="12">
                  <c:v>29760.0</c:v>
                </c:pt>
                <c:pt idx="13">
                  <c:v>29744.0</c:v>
                </c:pt>
                <c:pt idx="14">
                  <c:v>29744.0</c:v>
                </c:pt>
                <c:pt idx="15">
                  <c:v>29728.0</c:v>
                </c:pt>
                <c:pt idx="16">
                  <c:v>29760.0</c:v>
                </c:pt>
                <c:pt idx="17">
                  <c:v>29744.0</c:v>
                </c:pt>
                <c:pt idx="18">
                  <c:v>29728.0</c:v>
                </c:pt>
                <c:pt idx="19">
                  <c:v>29760.0</c:v>
                </c:pt>
                <c:pt idx="20">
                  <c:v>31808.0</c:v>
                </c:pt>
                <c:pt idx="21">
                  <c:v>31808.0</c:v>
                </c:pt>
                <c:pt idx="22">
                  <c:v>31856.0</c:v>
                </c:pt>
                <c:pt idx="23">
                  <c:v>31840.0</c:v>
                </c:pt>
                <c:pt idx="24">
                  <c:v>31824.0</c:v>
                </c:pt>
                <c:pt idx="25">
                  <c:v>31824.0</c:v>
                </c:pt>
                <c:pt idx="26">
                  <c:v>31840.0</c:v>
                </c:pt>
                <c:pt idx="27">
                  <c:v>31824.0</c:v>
                </c:pt>
                <c:pt idx="28">
                  <c:v>31808.0</c:v>
                </c:pt>
                <c:pt idx="29">
                  <c:v>31792.0</c:v>
                </c:pt>
                <c:pt idx="30">
                  <c:v>31776.0</c:v>
                </c:pt>
                <c:pt idx="31">
                  <c:v>31824.0</c:v>
                </c:pt>
                <c:pt idx="32">
                  <c:v>31792.0</c:v>
                </c:pt>
                <c:pt idx="33">
                  <c:v>31808.0</c:v>
                </c:pt>
                <c:pt idx="34">
                  <c:v>31808.0</c:v>
                </c:pt>
                <c:pt idx="35">
                  <c:v>31808.0</c:v>
                </c:pt>
                <c:pt idx="36">
                  <c:v>31840.0</c:v>
                </c:pt>
                <c:pt idx="37">
                  <c:v>31824.0</c:v>
                </c:pt>
                <c:pt idx="38">
                  <c:v>31792.0</c:v>
                </c:pt>
                <c:pt idx="39">
                  <c:v>31808.0</c:v>
                </c:pt>
              </c:numCache>
            </c:numRef>
          </c:val>
          <c:smooth val="0"/>
        </c:ser>
        <c:ser>
          <c:idx val="14"/>
          <c:order val="14"/>
          <c:tx>
            <c:strRef>
              <c:f>'tpm_ticks 2.5M'!$P$1</c:f>
              <c:strCache>
                <c:ptCount val="1"/>
                <c:pt idx="0">
                  <c:v>mm172604</c:v>
                </c:pt>
              </c:strCache>
            </c:strRef>
          </c:tx>
          <c:spPr>
            <a:ln w="25400">
              <a:solidFill>
                <a:srgbClr val="CCFFCC"/>
              </a:solidFill>
              <a:prstDash val="solid"/>
            </a:ln>
          </c:spPr>
          <c:marker>
            <c:symbol val="none"/>
          </c:marker>
          <c:val>
            <c:numRef>
              <c:f>'tpm_ticks 2.5M'!$P$2:$P$41</c:f>
              <c:numCache>
                <c:formatCode>General</c:formatCode>
                <c:ptCount val="40"/>
                <c:pt idx="0">
                  <c:v>29728.0</c:v>
                </c:pt>
                <c:pt idx="1">
                  <c:v>29760.0</c:v>
                </c:pt>
                <c:pt idx="2">
                  <c:v>29744.0</c:v>
                </c:pt>
                <c:pt idx="3">
                  <c:v>29760.0</c:v>
                </c:pt>
                <c:pt idx="4">
                  <c:v>29776.0</c:v>
                </c:pt>
                <c:pt idx="5">
                  <c:v>29728.0</c:v>
                </c:pt>
                <c:pt idx="6">
                  <c:v>29744.0</c:v>
                </c:pt>
                <c:pt idx="7">
                  <c:v>29760.0</c:v>
                </c:pt>
                <c:pt idx="8">
                  <c:v>29760.0</c:v>
                </c:pt>
                <c:pt idx="9">
                  <c:v>29728.0</c:v>
                </c:pt>
                <c:pt idx="10">
                  <c:v>29760.0</c:v>
                </c:pt>
                <c:pt idx="11">
                  <c:v>29760.0</c:v>
                </c:pt>
                <c:pt idx="12">
                  <c:v>29776.0</c:v>
                </c:pt>
                <c:pt idx="13">
                  <c:v>29824.0</c:v>
                </c:pt>
                <c:pt idx="14">
                  <c:v>29744.0</c:v>
                </c:pt>
                <c:pt idx="15">
                  <c:v>29776.0</c:v>
                </c:pt>
                <c:pt idx="16">
                  <c:v>29760.0</c:v>
                </c:pt>
                <c:pt idx="17">
                  <c:v>29776.0</c:v>
                </c:pt>
                <c:pt idx="18">
                  <c:v>29744.0</c:v>
                </c:pt>
                <c:pt idx="19">
                  <c:v>29760.0</c:v>
                </c:pt>
                <c:pt idx="20">
                  <c:v>31808.0</c:v>
                </c:pt>
                <c:pt idx="21">
                  <c:v>31824.0</c:v>
                </c:pt>
                <c:pt idx="22">
                  <c:v>31856.0</c:v>
                </c:pt>
                <c:pt idx="23">
                  <c:v>31840.0</c:v>
                </c:pt>
                <c:pt idx="24">
                  <c:v>31808.0</c:v>
                </c:pt>
                <c:pt idx="25">
                  <c:v>31808.0</c:v>
                </c:pt>
                <c:pt idx="26">
                  <c:v>31808.0</c:v>
                </c:pt>
                <c:pt idx="27">
                  <c:v>31824.0</c:v>
                </c:pt>
                <c:pt idx="28">
                  <c:v>31808.0</c:v>
                </c:pt>
                <c:pt idx="29">
                  <c:v>31824.0</c:v>
                </c:pt>
                <c:pt idx="30">
                  <c:v>31792.0</c:v>
                </c:pt>
                <c:pt idx="31">
                  <c:v>31808.0</c:v>
                </c:pt>
                <c:pt idx="32">
                  <c:v>31808.0</c:v>
                </c:pt>
                <c:pt idx="33">
                  <c:v>31872.0</c:v>
                </c:pt>
                <c:pt idx="34">
                  <c:v>31824.0</c:v>
                </c:pt>
                <c:pt idx="35">
                  <c:v>31792.0</c:v>
                </c:pt>
                <c:pt idx="36">
                  <c:v>31792.0</c:v>
                </c:pt>
                <c:pt idx="37">
                  <c:v>31840.0</c:v>
                </c:pt>
                <c:pt idx="38">
                  <c:v>31824.0</c:v>
                </c:pt>
                <c:pt idx="39">
                  <c:v>31840.0</c:v>
                </c:pt>
              </c:numCache>
            </c:numRef>
          </c:val>
          <c:smooth val="0"/>
        </c:ser>
        <c:ser>
          <c:idx val="15"/>
          <c:order val="15"/>
          <c:tx>
            <c:strRef>
              <c:f>'tpm_ticks 2.5M'!$Q$1</c:f>
              <c:strCache>
                <c:ptCount val="1"/>
                <c:pt idx="0">
                  <c:v>mm172708</c:v>
                </c:pt>
              </c:strCache>
            </c:strRef>
          </c:tx>
          <c:spPr>
            <a:ln w="25400">
              <a:solidFill>
                <a:srgbClr val="CC99FF"/>
              </a:solidFill>
              <a:prstDash val="solid"/>
            </a:ln>
          </c:spPr>
          <c:marker>
            <c:symbol val="none"/>
          </c:marker>
          <c:val>
            <c:numRef>
              <c:f>'tpm_ticks 2.5M'!$Q$2:$Q$41</c:f>
              <c:numCache>
                <c:formatCode>General</c:formatCode>
                <c:ptCount val="40"/>
                <c:pt idx="0">
                  <c:v>29744.0</c:v>
                </c:pt>
                <c:pt idx="1">
                  <c:v>29744.0</c:v>
                </c:pt>
                <c:pt idx="2">
                  <c:v>29744.0</c:v>
                </c:pt>
                <c:pt idx="3">
                  <c:v>29728.0</c:v>
                </c:pt>
                <c:pt idx="4">
                  <c:v>29760.0</c:v>
                </c:pt>
                <c:pt idx="5">
                  <c:v>29744.0</c:v>
                </c:pt>
                <c:pt idx="6">
                  <c:v>29744.0</c:v>
                </c:pt>
                <c:pt idx="7">
                  <c:v>29728.0</c:v>
                </c:pt>
                <c:pt idx="8">
                  <c:v>29728.0</c:v>
                </c:pt>
                <c:pt idx="9">
                  <c:v>29792.0</c:v>
                </c:pt>
                <c:pt idx="10">
                  <c:v>29728.0</c:v>
                </c:pt>
                <c:pt idx="11">
                  <c:v>29808.0</c:v>
                </c:pt>
                <c:pt idx="12">
                  <c:v>29728.0</c:v>
                </c:pt>
                <c:pt idx="13">
                  <c:v>29776.0</c:v>
                </c:pt>
                <c:pt idx="14">
                  <c:v>29776.0</c:v>
                </c:pt>
                <c:pt idx="15">
                  <c:v>29760.0</c:v>
                </c:pt>
                <c:pt idx="16">
                  <c:v>29744.0</c:v>
                </c:pt>
                <c:pt idx="17">
                  <c:v>29760.0</c:v>
                </c:pt>
                <c:pt idx="18">
                  <c:v>29760.0</c:v>
                </c:pt>
                <c:pt idx="19">
                  <c:v>29744.0</c:v>
                </c:pt>
                <c:pt idx="20">
                  <c:v>31792.0</c:v>
                </c:pt>
                <c:pt idx="21">
                  <c:v>31840.0</c:v>
                </c:pt>
                <c:pt idx="22">
                  <c:v>31808.0</c:v>
                </c:pt>
                <c:pt idx="23">
                  <c:v>31792.0</c:v>
                </c:pt>
                <c:pt idx="24">
                  <c:v>31824.0</c:v>
                </c:pt>
                <c:pt idx="25">
                  <c:v>31808.0</c:v>
                </c:pt>
                <c:pt idx="26">
                  <c:v>31824.0</c:v>
                </c:pt>
                <c:pt idx="27">
                  <c:v>31808.0</c:v>
                </c:pt>
                <c:pt idx="28">
                  <c:v>31776.0</c:v>
                </c:pt>
                <c:pt idx="29">
                  <c:v>31824.0</c:v>
                </c:pt>
                <c:pt idx="30">
                  <c:v>31808.0</c:v>
                </c:pt>
                <c:pt idx="31">
                  <c:v>31824.0</c:v>
                </c:pt>
                <c:pt idx="32">
                  <c:v>31808.0</c:v>
                </c:pt>
                <c:pt idx="33">
                  <c:v>31808.0</c:v>
                </c:pt>
                <c:pt idx="34">
                  <c:v>31808.0</c:v>
                </c:pt>
                <c:pt idx="35">
                  <c:v>32512.0</c:v>
                </c:pt>
                <c:pt idx="36">
                  <c:v>31792.0</c:v>
                </c:pt>
                <c:pt idx="37">
                  <c:v>31808.0</c:v>
                </c:pt>
                <c:pt idx="38">
                  <c:v>31840.0</c:v>
                </c:pt>
                <c:pt idx="39">
                  <c:v>31792.0</c:v>
                </c:pt>
              </c:numCache>
            </c:numRef>
          </c:val>
          <c:smooth val="0"/>
        </c:ser>
        <c:ser>
          <c:idx val="16"/>
          <c:order val="16"/>
          <c:tx>
            <c:strRef>
              <c:f>'tpm_ticks 2.5M'!$R$1</c:f>
              <c:strCache>
                <c:ptCount val="1"/>
                <c:pt idx="0">
                  <c:v>mm172984</c:v>
                </c:pt>
              </c:strCache>
            </c:strRef>
          </c:tx>
          <c:spPr>
            <a:ln w="25400">
              <a:solidFill>
                <a:srgbClr val="99CCFF"/>
              </a:solidFill>
              <a:prstDash val="solid"/>
            </a:ln>
          </c:spPr>
          <c:marker>
            <c:symbol val="none"/>
          </c:marker>
          <c:val>
            <c:numRef>
              <c:f>'tpm_ticks 2.5M'!$R$2:$R$41</c:f>
              <c:numCache>
                <c:formatCode>General</c:formatCode>
                <c:ptCount val="40"/>
                <c:pt idx="0">
                  <c:v>29760.0</c:v>
                </c:pt>
                <c:pt idx="1">
                  <c:v>29776.0</c:v>
                </c:pt>
                <c:pt idx="2">
                  <c:v>29760.0</c:v>
                </c:pt>
                <c:pt idx="3">
                  <c:v>29744.0</c:v>
                </c:pt>
                <c:pt idx="4">
                  <c:v>29744.0</c:v>
                </c:pt>
                <c:pt idx="5">
                  <c:v>29712.0</c:v>
                </c:pt>
                <c:pt idx="6">
                  <c:v>29744.0</c:v>
                </c:pt>
                <c:pt idx="7">
                  <c:v>29744.0</c:v>
                </c:pt>
                <c:pt idx="8">
                  <c:v>29744.0</c:v>
                </c:pt>
                <c:pt idx="9">
                  <c:v>29744.0</c:v>
                </c:pt>
                <c:pt idx="10">
                  <c:v>29744.0</c:v>
                </c:pt>
                <c:pt idx="11">
                  <c:v>29744.0</c:v>
                </c:pt>
                <c:pt idx="12">
                  <c:v>29744.0</c:v>
                </c:pt>
                <c:pt idx="13">
                  <c:v>29744.0</c:v>
                </c:pt>
                <c:pt idx="14">
                  <c:v>29744.0</c:v>
                </c:pt>
                <c:pt idx="15">
                  <c:v>29728.0</c:v>
                </c:pt>
                <c:pt idx="16">
                  <c:v>29760.0</c:v>
                </c:pt>
                <c:pt idx="17">
                  <c:v>29760.0</c:v>
                </c:pt>
                <c:pt idx="18">
                  <c:v>29744.0</c:v>
                </c:pt>
                <c:pt idx="19">
                  <c:v>29760.0</c:v>
                </c:pt>
                <c:pt idx="20">
                  <c:v>31808.0</c:v>
                </c:pt>
                <c:pt idx="21">
                  <c:v>31856.0</c:v>
                </c:pt>
                <c:pt idx="22">
                  <c:v>31840.0</c:v>
                </c:pt>
                <c:pt idx="23">
                  <c:v>31808.0</c:v>
                </c:pt>
                <c:pt idx="24">
                  <c:v>31808.0</c:v>
                </c:pt>
                <c:pt idx="25">
                  <c:v>31808.0</c:v>
                </c:pt>
                <c:pt idx="26">
                  <c:v>31808.0</c:v>
                </c:pt>
                <c:pt idx="27">
                  <c:v>31824.0</c:v>
                </c:pt>
                <c:pt idx="28">
                  <c:v>31808.0</c:v>
                </c:pt>
                <c:pt idx="29">
                  <c:v>31824.0</c:v>
                </c:pt>
                <c:pt idx="30">
                  <c:v>31808.0</c:v>
                </c:pt>
                <c:pt idx="31">
                  <c:v>31792.0</c:v>
                </c:pt>
                <c:pt idx="32">
                  <c:v>31808.0</c:v>
                </c:pt>
                <c:pt idx="33">
                  <c:v>31808.0</c:v>
                </c:pt>
                <c:pt idx="34">
                  <c:v>31808.0</c:v>
                </c:pt>
                <c:pt idx="35">
                  <c:v>31840.0</c:v>
                </c:pt>
                <c:pt idx="36">
                  <c:v>31824.0</c:v>
                </c:pt>
                <c:pt idx="37">
                  <c:v>31856.0</c:v>
                </c:pt>
                <c:pt idx="38">
                  <c:v>31808.0</c:v>
                </c:pt>
                <c:pt idx="39">
                  <c:v>31792.0</c:v>
                </c:pt>
              </c:numCache>
            </c:numRef>
          </c:val>
          <c:smooth val="0"/>
        </c:ser>
        <c:dLbls>
          <c:showLegendKey val="0"/>
          <c:showVal val="0"/>
          <c:showCatName val="0"/>
          <c:showSerName val="0"/>
          <c:showPercent val="0"/>
          <c:showBubbleSize val="0"/>
        </c:dLbls>
        <c:marker val="1"/>
        <c:smooth val="0"/>
        <c:axId val="-2064970584"/>
        <c:axId val="-2065198536"/>
      </c:lineChart>
      <c:catAx>
        <c:axId val="-2064970584"/>
        <c:scaling>
          <c:orientation val="minMax"/>
        </c:scaling>
        <c:delete val="0"/>
        <c:axPos val="b"/>
        <c:title>
          <c:tx>
            <c:rich>
              <a:bodyPr/>
              <a:lstStyle/>
              <a:p>
                <a:pPr>
                  <a:defRPr sz="1600"/>
                </a:pPr>
                <a:r>
                  <a:rPr lang="en-US" sz="1600" dirty="0" smtClean="0"/>
                  <a:t>Measurement Instance</a:t>
                </a:r>
                <a:endParaRPr lang="en-US" sz="1600" dirty="0"/>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txPr>
          <a:bodyPr/>
          <a:lstStyle/>
          <a:p>
            <a:pPr>
              <a:defRPr sz="1600"/>
            </a:pPr>
            <a:endParaRPr lang="en-US"/>
          </a:p>
        </c:txPr>
        <c:crossAx val="-2065198536"/>
        <c:crosses val="autoZero"/>
        <c:auto val="1"/>
        <c:lblAlgn val="ctr"/>
        <c:lblOffset val="100"/>
        <c:noMultiLvlLbl val="0"/>
      </c:catAx>
      <c:valAx>
        <c:axId val="-2065198536"/>
        <c:scaling>
          <c:orientation val="minMax"/>
          <c:max val="33000.0"/>
          <c:min val="29500.0"/>
        </c:scaling>
        <c:delete val="0"/>
        <c:axPos val="l"/>
        <c:majorGridlines>
          <c:spPr>
            <a:ln w="3175">
              <a:solidFill>
                <a:srgbClr val="808080"/>
              </a:solidFill>
              <a:prstDash val="solid"/>
            </a:ln>
          </c:spPr>
        </c:majorGridlines>
        <c:title>
          <c:tx>
            <c:rich>
              <a:bodyPr rot="-5400000" vert="horz"/>
              <a:lstStyle/>
              <a:p>
                <a:pPr>
                  <a:defRPr sz="1600"/>
                </a:pPr>
                <a:r>
                  <a:rPr lang="en-US" sz="1600" dirty="0"/>
                  <a:t>TPM Ticks</a:t>
                </a:r>
              </a:p>
            </c:rich>
          </c:tx>
          <c:layout/>
          <c:overlay val="0"/>
          <c:spPr>
            <a:noFill/>
            <a:ln w="25400">
              <a:noFill/>
            </a:ln>
          </c:spPr>
        </c:title>
        <c:numFmt formatCode="General" sourceLinked="1"/>
        <c:majorTickMark val="out"/>
        <c:minorTickMark val="none"/>
        <c:tickLblPos val="nextTo"/>
        <c:spPr>
          <a:ln w="3175">
            <a:solidFill>
              <a:srgbClr val="808080"/>
            </a:solidFill>
            <a:prstDash val="solid"/>
          </a:ln>
        </c:spPr>
        <c:txPr>
          <a:bodyPr/>
          <a:lstStyle/>
          <a:p>
            <a:pPr>
              <a:defRPr sz="1600"/>
            </a:pPr>
            <a:endParaRPr lang="en-US"/>
          </a:p>
        </c:txPr>
        <c:crossAx val="-2064970584"/>
        <c:crosses val="autoZero"/>
        <c:crossBetween val="between"/>
      </c:valAx>
      <c:spPr>
        <a:solidFill>
          <a:srgbClr val="FFFFFF"/>
        </a:solidFill>
        <a:ln w="25400">
          <a:noFill/>
        </a:ln>
      </c:spPr>
    </c:plotArea>
    <c:plotVisOnly val="1"/>
    <c:dispBlanksAs val="gap"/>
    <c:showDLblsOverMax val="0"/>
  </c:chart>
  <c:spPr>
    <a:solidFill>
      <a:srgbClr val="FFFFFF"/>
    </a:solidFill>
    <a:ln w="3175">
      <a:solidFill>
        <a:srgbClr val="808080"/>
      </a:solidFill>
      <a:prstDash val="solid"/>
    </a:ln>
  </c:sp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0.13337</cdr:x>
      <cdr:y>0.67543</cdr:y>
    </cdr:from>
    <cdr:to>
      <cdr:x>0.54635</cdr:x>
      <cdr:y>0.76143</cdr:y>
    </cdr:to>
    <cdr:sp macro="" textlink="">
      <cdr:nvSpPr>
        <cdr:cNvPr id="2" name="Left Brace 1"/>
        <cdr:cNvSpPr/>
      </cdr:nvSpPr>
      <cdr:spPr>
        <a:xfrm xmlns:a="http://schemas.openxmlformats.org/drawingml/2006/main" rot="16200000">
          <a:off x="2812806" y="3038888"/>
          <a:ext cx="589776" cy="3776249"/>
        </a:xfrm>
        <a:prstGeom xmlns:a="http://schemas.openxmlformats.org/drawingml/2006/main" prst="leftBrac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0.55049</cdr:x>
      <cdr:y>0.67319</cdr:y>
    </cdr:from>
    <cdr:to>
      <cdr:x>0.96946</cdr:x>
      <cdr:y>0.76044</cdr:y>
    </cdr:to>
    <cdr:sp macro="" textlink="">
      <cdr:nvSpPr>
        <cdr:cNvPr id="3" name="Left Brace 2"/>
        <cdr:cNvSpPr/>
      </cdr:nvSpPr>
      <cdr:spPr>
        <a:xfrm xmlns:a="http://schemas.openxmlformats.org/drawingml/2006/main" rot="16200000">
          <a:off x="7570274" y="2693033"/>
          <a:ext cx="591681" cy="4336495"/>
        </a:xfrm>
        <a:prstGeom xmlns:a="http://schemas.openxmlformats.org/drawingml/2006/main" prst="leftBrac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rtlCol="0" anchor="ct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001E66-CCDE-B74B-B67F-E96DFF02066E}" type="datetimeFigureOut">
              <a:rPr lang="en-US" smtClean="0"/>
              <a:t>10/14/15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8E17C3-66E3-D14A-9348-89CA4C3B19A8}" type="slidenum">
              <a:rPr lang="en-US" smtClean="0"/>
              <a:t>‹#›</a:t>
            </a:fld>
            <a:endParaRPr lang="en-US"/>
          </a:p>
        </p:txBody>
      </p:sp>
    </p:spTree>
    <p:extLst>
      <p:ext uri="{BB962C8B-B14F-4D97-AF65-F5344CB8AC3E}">
        <p14:creationId xmlns:p14="http://schemas.microsoft.com/office/powerpoint/2010/main" val="1737553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CDC81A-4A33-4947-A263-BEB82A4CD2C3}"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A997C-5E28-43E8-BEC2-77ADE0982616}" type="slidenum">
              <a:rPr lang="en-US" smtClean="0"/>
              <a:t>‹#›</a:t>
            </a:fld>
            <a:endParaRPr lang="en-US"/>
          </a:p>
        </p:txBody>
      </p:sp>
    </p:spTree>
    <p:extLst>
      <p:ext uri="{BB962C8B-B14F-4D97-AF65-F5344CB8AC3E}">
        <p14:creationId xmlns:p14="http://schemas.microsoft.com/office/powerpoint/2010/main" val="11111847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91584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16</a:t>
            </a:fld>
            <a:endParaRPr lang="en-US"/>
          </a:p>
        </p:txBody>
      </p:sp>
    </p:spTree>
    <p:extLst>
      <p:ext uri="{BB962C8B-B14F-4D97-AF65-F5344CB8AC3E}">
        <p14:creationId xmlns:p14="http://schemas.microsoft.com/office/powerpoint/2010/main" val="3913915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Captain</a:t>
            </a:r>
            <a:r>
              <a:rPr lang="en-US" baseline="0" dirty="0" smtClean="0"/>
              <a:t> Obvious says well duh t</a:t>
            </a:r>
            <a:r>
              <a:rPr lang="en-US" dirty="0" smtClean="0"/>
              <a:t>his works great until all of a sudden</a:t>
            </a:r>
            <a:r>
              <a:rPr lang="en-US" baseline="0" dirty="0" smtClean="0"/>
              <a:t> it doesn’t</a:t>
            </a:r>
          </a:p>
          <a:p>
            <a:endParaRPr lang="en-US" baseline="0" dirty="0" smtClean="0"/>
          </a:p>
          <a:p>
            <a:r>
              <a:rPr lang="en-US" baseline="0" dirty="0" smtClean="0"/>
              <a:t>Maybe find this in the </a:t>
            </a:r>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17</a:t>
            </a:fld>
            <a:endParaRPr lang="en-US"/>
          </a:p>
        </p:txBody>
      </p:sp>
    </p:spTree>
    <p:extLst>
      <p:ext uri="{BB962C8B-B14F-4D97-AF65-F5344CB8AC3E}">
        <p14:creationId xmlns:p14="http://schemas.microsoft.com/office/powerpoint/2010/main" val="17610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 sure you say the TCG-provided description is not actually accurate to what's actually being measured, and then point out that 1,2,3 are</a:t>
            </a:r>
            <a:r>
              <a:rPr lang="en-US" baseline="0" dirty="0" smtClean="0"/>
              <a:t> just hashes of 0</a:t>
            </a:r>
          </a:p>
          <a:p>
            <a:r>
              <a:rPr lang="en-US" baseline="0" dirty="0" smtClean="0"/>
              <a:t>ASDF</a:t>
            </a:r>
            <a:endParaRPr lang="en-US" baseline="0" dirty="0"/>
          </a:p>
        </p:txBody>
      </p:sp>
      <p:sp>
        <p:nvSpPr>
          <p:cNvPr id="4" name="Slide Number Placeholder 3"/>
          <p:cNvSpPr>
            <a:spLocks noGrp="1"/>
          </p:cNvSpPr>
          <p:nvPr>
            <p:ph type="sldNum" sz="quarter" idx="10"/>
          </p:nvPr>
        </p:nvSpPr>
        <p:spPr/>
        <p:txBody>
          <a:bodyPr/>
          <a:lstStyle/>
          <a:p>
            <a:fld id="{A231A7FE-6751-F24F-AB27-431C6328B0DC}"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903097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need to caveat that there is a size field in the first 64 bytes.</a:t>
            </a:r>
            <a:r>
              <a:rPr lang="en-US" baseline="0" dirty="0" smtClean="0"/>
              <a:t> We should </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21</a:t>
            </a:fld>
            <a:endParaRPr lang="en-US"/>
          </a:p>
        </p:txBody>
      </p:sp>
    </p:spTree>
    <p:extLst>
      <p:ext uri="{BB962C8B-B14F-4D97-AF65-F5344CB8AC3E}">
        <p14:creationId xmlns:p14="http://schemas.microsoft.com/office/powerpoint/2010/main" val="415458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Will need to caveat that there is a size field in the first 64 bytes.</a:t>
            </a:r>
            <a:r>
              <a:rPr lang="en-US" baseline="0" dirty="0" smtClean="0"/>
              <a:t> We should </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27</a:t>
            </a:fld>
            <a:endParaRPr lang="en-US"/>
          </a:p>
        </p:txBody>
      </p:sp>
    </p:spTree>
    <p:extLst>
      <p:ext uri="{BB962C8B-B14F-4D97-AF65-F5344CB8AC3E}">
        <p14:creationId xmlns:p14="http://schemas.microsoft.com/office/powerpoint/2010/main" val="4154582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34" fontAlgn="base">
              <a:spcBef>
                <a:spcPct val="30000"/>
              </a:spcBef>
              <a:spcAft>
                <a:spcPct val="0"/>
              </a:spcAft>
              <a:defRPr/>
            </a:pPr>
            <a:r>
              <a:rPr lang="en-US" dirty="0" smtClean="0"/>
              <a:t>Wasn’t this covered in the E6400 boot process slide?  Perhaps a reminder? </a:t>
            </a:r>
            <a:r>
              <a:rPr lang="en-US" baseline="0" dirty="0"/>
              <a:t> </a:t>
            </a:r>
            <a:r>
              <a:rPr lang="en-US" baseline="0" dirty="0" smtClean="0"/>
              <a:t> :/</a:t>
            </a:r>
            <a:endParaRPr lang="en-US" dirty="0" smtClean="0"/>
          </a:p>
        </p:txBody>
      </p:sp>
      <p:sp>
        <p:nvSpPr>
          <p:cNvPr id="4" name="Slide Number Placeholder 3"/>
          <p:cNvSpPr>
            <a:spLocks noGrp="1"/>
          </p:cNvSpPr>
          <p:nvPr>
            <p:ph type="sldNum" sz="quarter" idx="10"/>
          </p:nvPr>
        </p:nvSpPr>
        <p:spPr/>
        <p:txBody>
          <a:bodyPr/>
          <a:lstStyle/>
          <a:p>
            <a:fld id="{3BB4B371-47EF-4F94-805C-A1A2AA5EDDC3}" type="slidenum">
              <a:rPr lang="en-US" smtClean="0"/>
              <a:pPr/>
              <a:t>28</a:t>
            </a:fld>
            <a:endParaRPr lang="en-US"/>
          </a:p>
        </p:txBody>
      </p:sp>
    </p:spTree>
    <p:extLst>
      <p:ext uri="{BB962C8B-B14F-4D97-AF65-F5344CB8AC3E}">
        <p14:creationId xmlns:p14="http://schemas.microsoft.com/office/powerpoint/2010/main" val="127426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a:defRPr/>
            </a:pPr>
            <a:r>
              <a:rPr lang="en-US" dirty="0" smtClean="0"/>
              <a:t>And just say here that the tick can also keep a compressed</a:t>
            </a:r>
            <a:r>
              <a:rPr lang="en-US" baseline="0" dirty="0" smtClean="0"/>
              <a:t> copy of the BIOS image that he decompresses and measures</a:t>
            </a:r>
            <a:endParaRPr lang="en-US" dirty="0" smtClean="0"/>
          </a:p>
          <a:p>
            <a:endParaRPr lang="en-US" dirty="0" smtClean="0"/>
          </a:p>
          <a:p>
            <a:endParaRPr lang="en-US" dirty="0" smtClean="0"/>
          </a:p>
          <a:p>
            <a:r>
              <a:rPr lang="en-US" dirty="0" smtClean="0"/>
              <a:t>The tick from http://th04.deviantart.net/fs6/PRE/i/2005/087/1/b/The_Tick_by_emucoupons.png</a:t>
            </a:r>
          </a:p>
          <a:p>
            <a:endParaRPr lang="en-US" dirty="0"/>
          </a:p>
        </p:txBody>
      </p:sp>
      <p:sp>
        <p:nvSpPr>
          <p:cNvPr id="4" name="Slide Number Placeholder 3"/>
          <p:cNvSpPr>
            <a:spLocks noGrp="1"/>
          </p:cNvSpPr>
          <p:nvPr>
            <p:ph type="sldNum" sz="quarter" idx="10"/>
          </p:nvPr>
        </p:nvSpPr>
        <p:spPr/>
        <p:txBody>
          <a:bodyPr/>
          <a:lstStyle/>
          <a:p>
            <a:fld id="{3BB4B371-47EF-4F94-805C-A1A2AA5EDDC3}" type="slidenum">
              <a:rPr lang="en-US" smtClean="0"/>
              <a:pPr/>
              <a:t>29</a:t>
            </a:fld>
            <a:endParaRPr lang="en-US"/>
          </a:p>
        </p:txBody>
      </p:sp>
    </p:spTree>
    <p:extLst>
      <p:ext uri="{BB962C8B-B14F-4D97-AF65-F5344CB8AC3E}">
        <p14:creationId xmlns:p14="http://schemas.microsoft.com/office/powerpoint/2010/main" val="127426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 or may not include, but should still be </a:t>
            </a:r>
            <a:r>
              <a:rPr lang="en-US" smtClean="0"/>
              <a:t>PRed</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36</a:t>
            </a:fld>
            <a:endParaRPr lang="en-US"/>
          </a:p>
        </p:txBody>
      </p:sp>
    </p:spTree>
    <p:extLst>
      <p:ext uri="{BB962C8B-B14F-4D97-AF65-F5344CB8AC3E}">
        <p14:creationId xmlns:p14="http://schemas.microsoft.com/office/powerpoint/2010/main" val="2340289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40</a:t>
            </a:fld>
            <a:endParaRPr lang="en-US"/>
          </a:p>
        </p:txBody>
      </p:sp>
    </p:spTree>
    <p:extLst>
      <p:ext uri="{BB962C8B-B14F-4D97-AF65-F5344CB8AC3E}">
        <p14:creationId xmlns:p14="http://schemas.microsoft.com/office/powerpoint/2010/main" val="3743288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Nanoseconds can add up</a:t>
            </a:r>
            <a:r>
              <a:rPr lang="en-US" baseline="0" dirty="0" smtClean="0"/>
              <a:t> to significant runtime</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44</a:t>
            </a:fld>
            <a:endParaRPr lang="en-US"/>
          </a:p>
        </p:txBody>
      </p:sp>
    </p:spTree>
    <p:extLst>
      <p:ext uri="{BB962C8B-B14F-4D97-AF65-F5344CB8AC3E}">
        <p14:creationId xmlns:p14="http://schemas.microsoft.com/office/powerpoint/2010/main" val="87835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a:defRPr/>
            </a:pPr>
            <a:r>
              <a:rPr lang="en-US" dirty="0" smtClean="0"/>
              <a:t>16900 ticks ~=</a:t>
            </a:r>
            <a:r>
              <a:rPr lang="en-US" baseline="0" dirty="0" smtClean="0"/>
              <a:t> 1.081sec</a:t>
            </a:r>
          </a:p>
          <a:p>
            <a:pPr defTabSz="899404">
              <a:defRPr/>
            </a:pPr>
            <a:r>
              <a:rPr lang="en-US" dirty="0" smtClean="0"/>
              <a:t>Diff = ~</a:t>
            </a:r>
            <a:r>
              <a:rPr lang="en-US" baseline="0" dirty="0" smtClean="0"/>
              <a:t> (16975– 16900) * 64us = 4800us = 4.8ms  (roughly), attacker can win</a:t>
            </a:r>
            <a:endParaRPr lang="en-US" dirty="0" smtClean="0"/>
          </a:p>
          <a:p>
            <a:endParaRPr lang="en-US" baseline="0" dirty="0" smtClean="0"/>
          </a:p>
          <a:p>
            <a:r>
              <a:rPr lang="en-US" baseline="0" dirty="0" smtClean="0"/>
              <a:t>What causes the spikes?</a:t>
            </a:r>
          </a:p>
          <a:p>
            <a:r>
              <a:rPr lang="en-US" dirty="0"/>
              <a:t>We don't know yet actually. One speculation is that we're getting system management interrupts (SMI) during the measurement. Another is that given the extra instructions introduced by the attacker, we're occasionally hitting pathologically bad cases of caching behavior. Or it could be due to erratic behavior of the TPM. This coming fiscal year when we go through another round of self-check revision (when looking at attacks from peripherals), we are going to evaluate it with a fine-toothed performance monitor comb. We just learned about some useful built in x86 performance monitors from other work. They monitor things like cache hits/misses.</a:t>
            </a:r>
          </a:p>
        </p:txBody>
      </p:sp>
      <p:sp>
        <p:nvSpPr>
          <p:cNvPr id="4" name="Slide Number Placeholder 3"/>
          <p:cNvSpPr>
            <a:spLocks noGrp="1"/>
          </p:cNvSpPr>
          <p:nvPr>
            <p:ph type="sldNum" sz="quarter" idx="10"/>
          </p:nvPr>
        </p:nvSpPr>
        <p:spPr/>
        <p:txBody>
          <a:bodyPr/>
          <a:lstStyle/>
          <a:p>
            <a:fld id="{6FCCDFB8-CE1E-4CEA-A9A7-0392F69410F3}" type="slidenum">
              <a:rPr lang="en-US" smtClean="0"/>
              <a:t>45</a:t>
            </a:fld>
            <a:endParaRPr lang="en-US"/>
          </a:p>
        </p:txBody>
      </p:sp>
    </p:spTree>
    <p:extLst>
      <p:ext uri="{BB962C8B-B14F-4D97-AF65-F5344CB8AC3E}">
        <p14:creationId xmlns:p14="http://schemas.microsoft.com/office/powerpoint/2010/main" val="435613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9404">
              <a:defRPr/>
            </a:pPr>
            <a:r>
              <a:rPr lang="en-US" dirty="0" smtClean="0"/>
              <a:t>21072 ticks ~= 1.35sec</a:t>
            </a:r>
          </a:p>
          <a:p>
            <a:pPr defTabSz="899404">
              <a:defRPr/>
            </a:pPr>
            <a:r>
              <a:rPr lang="en-US" dirty="0" smtClean="0"/>
              <a:t>Diff = </a:t>
            </a:r>
            <a:r>
              <a:rPr lang="en-US" baseline="0" dirty="0" smtClean="0"/>
              <a:t>(21800– 21300) * 64us = 128000 us = ~32ms (attacker doesn’t win)</a:t>
            </a:r>
            <a:endParaRPr lang="en-US" dirty="0" smtClean="0"/>
          </a:p>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46</a:t>
            </a:fld>
            <a:endParaRPr lang="en-US"/>
          </a:p>
        </p:txBody>
      </p:sp>
    </p:spTree>
    <p:extLst>
      <p:ext uri="{BB962C8B-B14F-4D97-AF65-F5344CB8AC3E}">
        <p14:creationId xmlns:p14="http://schemas.microsoft.com/office/powerpoint/2010/main" val="1180648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29744 ticks ~= 1.90sec </a:t>
            </a:r>
          </a:p>
          <a:p>
            <a:pPr defTabSz="899404">
              <a:defRPr/>
            </a:pPr>
            <a:r>
              <a:rPr lang="en-US" dirty="0" smtClean="0"/>
              <a:t>Diff = ~</a:t>
            </a:r>
            <a:r>
              <a:rPr lang="en-US" baseline="0" dirty="0" smtClean="0"/>
              <a:t> (31750 – 29750) * 64us = 128000 us = 128 </a:t>
            </a:r>
            <a:r>
              <a:rPr lang="en-US" baseline="0" dirty="0" err="1" smtClean="0"/>
              <a:t>ms</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47</a:t>
            </a:fld>
            <a:endParaRPr lang="en-US"/>
          </a:p>
        </p:txBody>
      </p:sp>
    </p:spTree>
    <p:extLst>
      <p:ext uri="{BB962C8B-B14F-4D97-AF65-F5344CB8AC3E}">
        <p14:creationId xmlns:p14="http://schemas.microsoft.com/office/powerpoint/2010/main" val="3613610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48</a:t>
            </a:fld>
            <a:endParaRPr lang="en-US"/>
          </a:p>
        </p:txBody>
      </p:sp>
    </p:spTree>
    <p:extLst>
      <p:ext uri="{BB962C8B-B14F-4D97-AF65-F5344CB8AC3E}">
        <p14:creationId xmlns:p14="http://schemas.microsoft.com/office/powerpoint/2010/main" val="2041166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decent number of papers, but not hundreds or anything. Predominantly published by CMU</a:t>
            </a:r>
            <a:endParaRPr lang="en-US" dirty="0"/>
          </a:p>
        </p:txBody>
      </p:sp>
      <p:sp>
        <p:nvSpPr>
          <p:cNvPr id="4" name="Slide Number Placeholder 3"/>
          <p:cNvSpPr>
            <a:spLocks noGrp="1"/>
          </p:cNvSpPr>
          <p:nvPr>
            <p:ph type="sldNum" sz="quarter" idx="10"/>
          </p:nvPr>
        </p:nvSpPr>
        <p:spPr/>
        <p:txBody>
          <a:bodyPr/>
          <a:lstStyle/>
          <a:p>
            <a:fld id="{6C16A98E-BF6E-E544-8AB0-08C8EED2BBE5}" type="slidenum">
              <a:rPr lang="en-US" smtClean="0"/>
              <a:t>49</a:t>
            </a:fld>
            <a:endParaRPr lang="en-US"/>
          </a:p>
        </p:txBody>
      </p:sp>
    </p:spTree>
    <p:extLst>
      <p:ext uri="{BB962C8B-B14F-4D97-AF65-F5344CB8AC3E}">
        <p14:creationId xmlns:p14="http://schemas.microsoft.com/office/powerpoint/2010/main" val="914351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50</a:t>
            </a:fld>
            <a:endParaRPr lang="en-US"/>
          </a:p>
        </p:txBody>
      </p:sp>
    </p:spTree>
    <p:extLst>
      <p:ext uri="{BB962C8B-B14F-4D97-AF65-F5344CB8AC3E}">
        <p14:creationId xmlns:p14="http://schemas.microsoft.com/office/powerpoint/2010/main" val="2041166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51</a:t>
            </a:fld>
            <a:endParaRPr lang="en-US"/>
          </a:p>
        </p:txBody>
      </p:sp>
    </p:spTree>
    <p:extLst>
      <p:ext uri="{BB962C8B-B14F-4D97-AF65-F5344CB8AC3E}">
        <p14:creationId xmlns:p14="http://schemas.microsoft.com/office/powerpoint/2010/main" val="2041166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52</a:t>
            </a:fld>
            <a:endParaRPr lang="en-US"/>
          </a:p>
        </p:txBody>
      </p:sp>
    </p:spTree>
    <p:extLst>
      <p:ext uri="{BB962C8B-B14F-4D97-AF65-F5344CB8AC3E}">
        <p14:creationId xmlns:p14="http://schemas.microsoft.com/office/powerpoint/2010/main" val="2041166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57</a:t>
            </a:fld>
            <a:endParaRPr lang="en-US"/>
          </a:p>
        </p:txBody>
      </p:sp>
    </p:spTree>
    <p:extLst>
      <p:ext uri="{BB962C8B-B14F-4D97-AF65-F5344CB8AC3E}">
        <p14:creationId xmlns:p14="http://schemas.microsoft.com/office/powerpoint/2010/main" val="2041166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58</a:t>
            </a:fld>
            <a:endParaRPr lang="en-US"/>
          </a:p>
        </p:txBody>
      </p:sp>
    </p:spTree>
    <p:extLst>
      <p:ext uri="{BB962C8B-B14F-4D97-AF65-F5344CB8AC3E}">
        <p14:creationId xmlns:p14="http://schemas.microsoft.com/office/powerpoint/2010/main" val="2041166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DD0818-5643-0943-AC52-C0C8484D11CC}" type="slidenum">
              <a:rPr lang="en-US" smtClean="0"/>
              <a:t>5</a:t>
            </a:fld>
            <a:endParaRPr lang="en-US"/>
          </a:p>
        </p:txBody>
      </p:sp>
    </p:spTree>
    <p:extLst>
      <p:ext uri="{BB962C8B-B14F-4D97-AF65-F5344CB8AC3E}">
        <p14:creationId xmlns:p14="http://schemas.microsoft.com/office/powerpoint/2010/main" val="866075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59</a:t>
            </a:fld>
            <a:endParaRPr lang="en-US"/>
          </a:p>
        </p:txBody>
      </p:sp>
    </p:spTree>
    <p:extLst>
      <p:ext uri="{BB962C8B-B14F-4D97-AF65-F5344CB8AC3E}">
        <p14:creationId xmlns:p14="http://schemas.microsoft.com/office/powerpoint/2010/main" val="234028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 not execute code.</a:t>
            </a:r>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7</a:t>
            </a:fld>
            <a:endParaRPr lang="en-US"/>
          </a:p>
        </p:txBody>
      </p:sp>
    </p:spTree>
    <p:extLst>
      <p:ext uri="{BB962C8B-B14F-4D97-AF65-F5344CB8AC3E}">
        <p14:creationId xmlns:p14="http://schemas.microsoft.com/office/powerpoint/2010/main" val="323614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 not execute code.</a:t>
            </a:r>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8</a:t>
            </a:fld>
            <a:endParaRPr lang="en-US"/>
          </a:p>
        </p:txBody>
      </p:sp>
    </p:spTree>
    <p:extLst>
      <p:ext uri="{BB962C8B-B14F-4D97-AF65-F5344CB8AC3E}">
        <p14:creationId xmlns:p14="http://schemas.microsoft.com/office/powerpoint/2010/main" val="3236142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 not execute code.</a:t>
            </a:r>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9</a:t>
            </a:fld>
            <a:endParaRPr lang="en-US"/>
          </a:p>
        </p:txBody>
      </p:sp>
    </p:spTree>
    <p:extLst>
      <p:ext uri="{BB962C8B-B14F-4D97-AF65-F5344CB8AC3E}">
        <p14:creationId xmlns:p14="http://schemas.microsoft.com/office/powerpoint/2010/main" val="3236142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 not execute code.</a:t>
            </a:r>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10</a:t>
            </a:fld>
            <a:endParaRPr lang="en-US"/>
          </a:p>
        </p:txBody>
      </p:sp>
    </p:spTree>
    <p:extLst>
      <p:ext uri="{BB962C8B-B14F-4D97-AF65-F5344CB8AC3E}">
        <p14:creationId xmlns:p14="http://schemas.microsoft.com/office/powerpoint/2010/main" val="323614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does not execute code.</a:t>
            </a:r>
            <a:endParaRPr lang="en-US" dirty="0"/>
          </a:p>
        </p:txBody>
      </p:sp>
      <p:sp>
        <p:nvSpPr>
          <p:cNvPr id="4" name="Slide Number Placeholder 3"/>
          <p:cNvSpPr>
            <a:spLocks noGrp="1"/>
          </p:cNvSpPr>
          <p:nvPr>
            <p:ph type="sldNum" sz="quarter" idx="10"/>
          </p:nvPr>
        </p:nvSpPr>
        <p:spPr/>
        <p:txBody>
          <a:bodyPr/>
          <a:lstStyle/>
          <a:p>
            <a:fld id="{15639A37-ADFD-4B6F-835A-EA24D134453C}" type="slidenum">
              <a:rPr lang="en-US" smtClean="0"/>
              <a:t>11</a:t>
            </a:fld>
            <a:endParaRPr lang="en-US"/>
          </a:p>
        </p:txBody>
      </p:sp>
    </p:spTree>
    <p:extLst>
      <p:ext uri="{BB962C8B-B14F-4D97-AF65-F5344CB8AC3E}">
        <p14:creationId xmlns:p14="http://schemas.microsoft.com/office/powerpoint/2010/main" val="323614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www.intel.com</a:t>
            </a:r>
            <a:r>
              <a:rPr lang="en-US" dirty="0" smtClean="0"/>
              <a:t>/content/dam/doc/white-paper/</a:t>
            </a:r>
            <a:r>
              <a:rPr lang="en-US" dirty="0" err="1" smtClean="0"/>
              <a:t>uefi</a:t>
            </a:r>
            <a:r>
              <a:rPr lang="en-US" dirty="0" smtClean="0"/>
              <a:t>-pi-</a:t>
            </a:r>
            <a:r>
              <a:rPr lang="en-US" dirty="0" err="1" smtClean="0"/>
              <a:t>tcg</a:t>
            </a:r>
            <a:r>
              <a:rPr lang="en-US" dirty="0" smtClean="0"/>
              <a:t>-firmware-white-</a:t>
            </a:r>
            <a:r>
              <a:rPr lang="en-US" dirty="0" err="1" smtClean="0"/>
              <a:t>paper.pdf</a:t>
            </a:r>
            <a:endParaRPr lang="en-US" dirty="0"/>
          </a:p>
        </p:txBody>
      </p:sp>
      <p:sp>
        <p:nvSpPr>
          <p:cNvPr id="4" name="Slide Number Placeholder 3"/>
          <p:cNvSpPr>
            <a:spLocks noGrp="1"/>
          </p:cNvSpPr>
          <p:nvPr>
            <p:ph type="sldNum" sz="quarter" idx="10"/>
          </p:nvPr>
        </p:nvSpPr>
        <p:spPr/>
        <p:txBody>
          <a:bodyPr/>
          <a:lstStyle/>
          <a:p>
            <a:fld id="{6FCCDFB8-CE1E-4CEA-A9A7-0392F69410F3}" type="slidenum">
              <a:rPr lang="en-US" smtClean="0"/>
              <a:t>12</a:t>
            </a:fld>
            <a:endParaRPr lang="en-US"/>
          </a:p>
        </p:txBody>
      </p:sp>
    </p:spTree>
    <p:extLst>
      <p:ext uri="{BB962C8B-B14F-4D97-AF65-F5344CB8AC3E}">
        <p14:creationId xmlns:p14="http://schemas.microsoft.com/office/powerpoint/2010/main" val="273613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094EEE-4077-9445-A5F5-7730D10527A4}"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C0749E-0890-D342-8661-E09A56DE279E}"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A48165-173D-F94C-83E0-B6F4DD80D399}"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11655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345372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52236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20656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3035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73207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70135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865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3A29EC-8AC0-5B4E-AFE5-DAB98DBBD9EC}"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33730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52309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98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445550-E9C9-5F4F-88F2-4A58A5ED9782}" type="datetime1">
              <a:rPr lang="en-US" smtClean="0"/>
              <a:t>10/14/15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3E5D1A-BF4E-3B45-A01D-75815D69BF72}"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E59657-8409-4040-A2DE-0B96752BDC0F}" type="datetime1">
              <a:rPr lang="en-US" smtClean="0"/>
              <a:t>10/14/15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4CCCE9-FEB5-184A-B0CE-B99F61D8FFA4}" type="datetime1">
              <a:rPr lang="en-US" smtClean="0"/>
              <a:t>10/14/15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E8AAE-8891-7649-A717-04E1CD3773CF}" type="datetime1">
              <a:rPr lang="en-US" smtClean="0"/>
              <a:t>10/14/15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50544D-4F81-884D-9F17-433CFE9F4C85}"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F4AB5A-DFB2-7A4A-91F3-5A50D598123F}" type="datetime1">
              <a:rPr lang="en-US" smtClean="0"/>
              <a:t>10/14/15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A0D5E-7D8D-1A41-9C1E-2B14C3EB68B5}" type="datetime1">
              <a:rPr lang="en-US" smtClean="0"/>
              <a:t>10/14/15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23EEC-FF47-FF45-8D80-A565D4A1073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59107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nvisiblethingslab.com/resources/2011/Attacking_Intel_TXT_via_SINIT_hijacking.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cansecwest.com/slides/2013/Evil%20Maid%20Just%20Got%20Angrier.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de.google.com/p/opentpm/" TargetMode="Externa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opensecuritytraining.info/IntroToTrustedComputing.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S0lRcm3jvFo" TargetMode="Externa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hart" Target="../charts/char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hart" Target="../charts/chart3.xml"/></Relationships>
</file>

<file path=ppt/slides/_rels/slide48.xml.rels><?xml version="1.0" encoding="UTF-8" standalone="yes"?>
<Relationships xmlns="http://schemas.openxmlformats.org/package/2006/relationships"><Relationship Id="rId3" Type="http://schemas.openxmlformats.org/officeDocument/2006/relationships/hyperlink" Target="http://code.google.com/p/timing-attestation/" TargetMode="External"/><Relationship Id="rId4" Type="http://schemas.openxmlformats.org/officeDocument/2006/relationships/hyperlink" Target="http://bit.ly/11xEmlV"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smtClean="0"/>
              <a:t>Trusted Computing Technologies</a:t>
            </a:r>
            <a:endParaRPr lang="en-US" sz="4000" i="1" dirty="0"/>
          </a:p>
        </p:txBody>
      </p:sp>
      <p:sp>
        <p:nvSpPr>
          <p:cNvPr id="3" name="Subtitle 2"/>
          <p:cNvSpPr>
            <a:spLocks noGrp="1"/>
          </p:cNvSpPr>
          <p:nvPr>
            <p:ph type="subTitle" idx="1"/>
          </p:nvPr>
        </p:nvSpPr>
        <p:spPr>
          <a:xfrm>
            <a:off x="1371600" y="1779140"/>
            <a:ext cx="6400800" cy="1275533"/>
          </a:xfrm>
        </p:spPr>
        <p:txBody>
          <a:bodyPr>
            <a:normAutofit/>
          </a:bodyPr>
          <a:lstStyle/>
          <a:p>
            <a:r>
              <a:rPr lang="en-US" dirty="0" err="1"/>
              <a:t>Xeno</a:t>
            </a:r>
            <a:r>
              <a:rPr lang="en-US" dirty="0"/>
              <a:t> </a:t>
            </a:r>
            <a:r>
              <a:rPr lang="en-US" dirty="0" err="1" smtClean="0"/>
              <a:t>Kovah</a:t>
            </a:r>
            <a:r>
              <a:rPr lang="en-US" dirty="0" smtClean="0"/>
              <a:t> &amp;&amp; Corey </a:t>
            </a:r>
            <a:r>
              <a:rPr lang="en-US" dirty="0" err="1" smtClean="0"/>
              <a:t>Kallenberg</a:t>
            </a:r>
            <a:endParaRPr lang="en-US" dirty="0"/>
          </a:p>
          <a:p>
            <a:r>
              <a:rPr lang="en-US" dirty="0" smtClean="0"/>
              <a:t>LegbaCore, LLC</a:t>
            </a:r>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Tree>
    <p:extLst>
      <p:ext uri="{BB962C8B-B14F-4D97-AF65-F5344CB8AC3E}">
        <p14:creationId xmlns:p14="http://schemas.microsoft.com/office/powerpoint/2010/main" val="13181123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latin typeface="Arial" panose="020B0604020202020204" pitchFamily="34" charset="0"/>
                <a:cs typeface="Arial" panose="020B0604020202020204" pitchFamily="34" charset="0"/>
              </a:rPr>
              <a:t>TPM Key Types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562600"/>
          </a:xfrm>
        </p:spPr>
        <p:txBody>
          <a:bodyPr>
            <a:normAutofit/>
          </a:bodyPr>
          <a:lstStyle/>
          <a:p>
            <a:r>
              <a:rPr lang="en-US" sz="2400" dirty="0" smtClean="0">
                <a:latin typeface="Arial" panose="020B0604020202020204" pitchFamily="34" charset="0"/>
                <a:cs typeface="Arial" panose="020B0604020202020204" pitchFamily="34" charset="0"/>
              </a:rPr>
              <a:t>Endorsement Key</a:t>
            </a:r>
          </a:p>
          <a:p>
            <a:pPr lvl="1"/>
            <a:r>
              <a:rPr lang="en-US" sz="2000" dirty="0" smtClean="0">
                <a:latin typeface="Arial" panose="020B0604020202020204" pitchFamily="34" charset="0"/>
                <a:cs typeface="Arial" panose="020B0604020202020204" pitchFamily="34" charset="0"/>
              </a:rPr>
              <a:t>Permanently embedded in the TPM hardware at the time of manufacture</a:t>
            </a:r>
            <a:endParaRPr lang="en-US" sz="2400"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The private part of the Endorsement Key is never released outside of the TPM</a:t>
            </a:r>
          </a:p>
          <a:p>
            <a:pPr lvl="1"/>
            <a:r>
              <a:rPr lang="en-US" sz="2000" dirty="0" smtClean="0">
                <a:latin typeface="Arial" panose="020B0604020202020204" pitchFamily="34" charset="0"/>
                <a:cs typeface="Arial" panose="020B0604020202020204" pitchFamily="34" charset="0"/>
              </a:rPr>
              <a:t>Can be used to verify that software is communicating with an actual TPM (as opposed to a malicious software application pretending to be a TPM)</a:t>
            </a:r>
          </a:p>
          <a:p>
            <a:r>
              <a:rPr lang="en-US" sz="2400" dirty="0" smtClean="0">
                <a:latin typeface="Arial" panose="020B0604020202020204" pitchFamily="34" charset="0"/>
                <a:cs typeface="Arial" panose="020B0604020202020204" pitchFamily="34" charset="0"/>
              </a:rPr>
              <a:t>Storage Root Key</a:t>
            </a:r>
          </a:p>
          <a:p>
            <a:pPr lvl="1"/>
            <a:r>
              <a:rPr lang="en-US" sz="2000" dirty="0" smtClean="0">
                <a:latin typeface="Arial" panose="020B0604020202020204" pitchFamily="34" charset="0"/>
                <a:cs typeface="Arial" panose="020B0604020202020204" pitchFamily="34" charset="0"/>
              </a:rPr>
              <a:t>Created when the TPM is initialized by software</a:t>
            </a:r>
          </a:p>
          <a:p>
            <a:pPr lvl="1"/>
            <a:r>
              <a:rPr lang="en-US" sz="2000" dirty="0">
                <a:latin typeface="Arial" panose="020B0604020202020204" pitchFamily="34" charset="0"/>
                <a:cs typeface="Arial" panose="020B0604020202020204" pitchFamily="34" charset="0"/>
              </a:rPr>
              <a:t>Used to encrypt/decrypt keys created by an application so that they can be stored outside the TPM</a:t>
            </a:r>
          </a:p>
          <a:p>
            <a:pPr lvl="1"/>
            <a:r>
              <a:rPr lang="en-US" sz="2000" dirty="0" smtClean="0">
                <a:latin typeface="Arial" panose="020B0604020202020204" pitchFamily="34" charset="0"/>
                <a:cs typeface="Arial" panose="020B0604020202020204" pitchFamily="34" charset="0"/>
              </a:rPr>
              <a:t>Embedded in the TPM hardware, can be overwritten if the TPM is cleared and re-initialized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49129249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smtClean="0">
                <a:latin typeface="Arial" panose="020B0604020202020204" pitchFamily="34" charset="0"/>
                <a:cs typeface="Arial" panose="020B0604020202020204" pitchFamily="34" charset="0"/>
              </a:rPr>
              <a:t>TPM Key Types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latin typeface="Arial" panose="020B0604020202020204" pitchFamily="34" charset="0"/>
                <a:cs typeface="Arial" panose="020B0604020202020204" pitchFamily="34" charset="0"/>
              </a:rPr>
              <a:t>Migratable Keys</a:t>
            </a:r>
          </a:p>
          <a:p>
            <a:pPr lvl="1"/>
            <a:r>
              <a:rPr lang="en-US" sz="2000" dirty="0" smtClean="0">
                <a:latin typeface="Arial" panose="020B0604020202020204" pitchFamily="34" charset="0"/>
                <a:cs typeface="Arial" panose="020B0604020202020204" pitchFamily="34" charset="0"/>
              </a:rPr>
              <a:t>Can be migrated to another TPM/platform</a:t>
            </a:r>
          </a:p>
          <a:p>
            <a:r>
              <a:rPr lang="en-US" sz="2400" dirty="0" smtClean="0">
                <a:latin typeface="Arial" panose="020B0604020202020204" pitchFamily="34" charset="0"/>
                <a:cs typeface="Arial" panose="020B0604020202020204" pitchFamily="34" charset="0"/>
              </a:rPr>
              <a:t>Non-Migratable Keys</a:t>
            </a:r>
          </a:p>
          <a:p>
            <a:pPr lvl="1"/>
            <a:r>
              <a:rPr lang="en-US" sz="2000" dirty="0" smtClean="0">
                <a:latin typeface="Arial" panose="020B0604020202020204" pitchFamily="34" charset="0"/>
                <a:cs typeface="Arial" panose="020B0604020202020204" pitchFamily="34" charset="0"/>
              </a:rPr>
              <a:t>Stored within the TPM shielded storage</a:t>
            </a:r>
          </a:p>
          <a:p>
            <a:pPr lvl="1"/>
            <a:r>
              <a:rPr lang="en-US" sz="2000" dirty="0" smtClean="0">
                <a:latin typeface="Arial" panose="020B0604020202020204" pitchFamily="34" charset="0"/>
                <a:cs typeface="Arial" panose="020B0604020202020204" pitchFamily="34" charset="0"/>
              </a:rPr>
              <a:t>Cannot be migrated to another platform/TPM</a:t>
            </a:r>
          </a:p>
          <a:p>
            <a:r>
              <a:rPr lang="en-US" sz="2400" dirty="0" smtClean="0">
                <a:latin typeface="Arial" panose="020B0604020202020204" pitchFamily="34" charset="0"/>
                <a:cs typeface="Arial" panose="020B0604020202020204" pitchFamily="34" charset="0"/>
              </a:rPr>
              <a:t>Attestation Identity Keys (AIK)</a:t>
            </a:r>
          </a:p>
          <a:p>
            <a:pPr lvl="1"/>
            <a:r>
              <a:rPr lang="en-US" sz="2000" dirty="0" smtClean="0">
                <a:latin typeface="Arial" panose="020B0604020202020204" pitchFamily="34" charset="0"/>
                <a:cs typeface="Arial" panose="020B0604020202020204" pitchFamily="34" charset="0"/>
              </a:rPr>
              <a:t>Non-migratable keys </a:t>
            </a:r>
          </a:p>
          <a:p>
            <a:pPr lvl="1"/>
            <a:r>
              <a:rPr lang="en-US" sz="2000" dirty="0" smtClean="0">
                <a:latin typeface="Arial" panose="020B0604020202020204" pitchFamily="34" charset="0"/>
                <a:cs typeface="Arial" panose="020B0604020202020204" pitchFamily="34" charset="0"/>
              </a:rPr>
              <a:t>Used to sign "quotes" </a:t>
            </a:r>
            <a:r>
              <a:rPr lang="en-US" sz="2000" dirty="0">
                <a:latin typeface="Arial" panose="020B0604020202020204" pitchFamily="34" charset="0"/>
                <a:cs typeface="Arial" panose="020B0604020202020204" pitchFamily="34" charset="0"/>
              </a:rPr>
              <a:t>of </a:t>
            </a:r>
            <a:r>
              <a:rPr lang="en-US" sz="2000" dirty="0" smtClean="0">
                <a:latin typeface="Arial" panose="020B0604020202020204" pitchFamily="34" charset="0"/>
                <a:cs typeface="Arial" panose="020B0604020202020204" pitchFamily="34" charset="0"/>
              </a:rPr>
              <a:t>PCR values when requested by an application</a:t>
            </a:r>
          </a:p>
          <a:p>
            <a:pPr lvl="2"/>
            <a:r>
              <a:rPr lang="en-US" sz="1600" dirty="0" smtClean="0">
                <a:latin typeface="Arial" panose="020B0604020202020204" pitchFamily="34" charset="0"/>
                <a:cs typeface="Arial" panose="020B0604020202020204" pitchFamily="34" charset="0"/>
              </a:rPr>
              <a:t>Therefore the main key we often care about for “remote attestation”</a:t>
            </a:r>
            <a:endParaRPr lang="en-US" sz="1600" dirty="0">
              <a:latin typeface="Arial" panose="020B0604020202020204" pitchFamily="34" charset="0"/>
              <a:cs typeface="Arial" panose="020B0604020202020204" pitchFamily="34" charset="0"/>
            </a:endParaRPr>
          </a:p>
          <a:p>
            <a:pPr lvl="1"/>
            <a:endParaRPr lang="en-US" sz="2000" dirty="0" smtClean="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720385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078" y="152400"/>
            <a:ext cx="8229600" cy="792162"/>
          </a:xfrm>
        </p:spPr>
        <p:txBody>
          <a:bodyPr>
            <a:normAutofit/>
          </a:bodyPr>
          <a:lstStyle/>
          <a:p>
            <a:r>
              <a:rPr lang="en-US" dirty="0" smtClean="0"/>
              <a:t>TPM Components</a:t>
            </a:r>
            <a:endParaRPr lang="en-US" dirty="0"/>
          </a:p>
        </p:txBody>
      </p:sp>
      <p:sp>
        <p:nvSpPr>
          <p:cNvPr id="4" name="TextBox 3"/>
          <p:cNvSpPr txBox="1"/>
          <p:nvPr/>
        </p:nvSpPr>
        <p:spPr>
          <a:xfrm>
            <a:off x="370391" y="6196280"/>
            <a:ext cx="8007320" cy="661720"/>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Base diagram from</a:t>
            </a:r>
          </a:p>
          <a:p>
            <a:pPr>
              <a:spcAft>
                <a:spcPts val="600"/>
              </a:spcAft>
            </a:pPr>
            <a:r>
              <a:rPr lang="en-US" sz="1600" dirty="0" smtClean="0">
                <a:ea typeface="Verdana" pitchFamily="34" charset="0"/>
                <a:cs typeface="Verdana" pitchFamily="34" charset="0"/>
              </a:rPr>
              <a:t>http</a:t>
            </a:r>
            <a:r>
              <a:rPr lang="en-US" sz="1600" dirty="0">
                <a:ea typeface="Verdana" pitchFamily="34" charset="0"/>
                <a:cs typeface="Verdana" pitchFamily="34" charset="0"/>
              </a:rPr>
              <a:t>://</a:t>
            </a:r>
            <a:r>
              <a:rPr lang="en-US" sz="1600" dirty="0" err="1">
                <a:ea typeface="Verdana" pitchFamily="34" charset="0"/>
                <a:cs typeface="Verdana" pitchFamily="34" charset="0"/>
              </a:rPr>
              <a:t>www.intel.com</a:t>
            </a:r>
            <a:r>
              <a:rPr lang="en-US" sz="1600" dirty="0">
                <a:ea typeface="Verdana" pitchFamily="34" charset="0"/>
                <a:cs typeface="Verdana" pitchFamily="34" charset="0"/>
              </a:rPr>
              <a:t>/content/dam/doc/white-paper/</a:t>
            </a:r>
            <a:r>
              <a:rPr lang="en-US" sz="1600" dirty="0" err="1">
                <a:ea typeface="Verdana" pitchFamily="34" charset="0"/>
                <a:cs typeface="Verdana" pitchFamily="34" charset="0"/>
              </a:rPr>
              <a:t>uefi</a:t>
            </a:r>
            <a:r>
              <a:rPr lang="en-US" sz="1600" dirty="0">
                <a:ea typeface="Verdana" pitchFamily="34" charset="0"/>
                <a:cs typeface="Verdana" pitchFamily="34" charset="0"/>
              </a:rPr>
              <a:t>-pi-</a:t>
            </a:r>
            <a:r>
              <a:rPr lang="en-US" sz="1600" dirty="0" err="1">
                <a:ea typeface="Verdana" pitchFamily="34" charset="0"/>
                <a:cs typeface="Verdana" pitchFamily="34" charset="0"/>
              </a:rPr>
              <a:t>tcg</a:t>
            </a:r>
            <a:r>
              <a:rPr lang="en-US" sz="1600" dirty="0">
                <a:ea typeface="Verdana" pitchFamily="34" charset="0"/>
                <a:cs typeface="Verdana" pitchFamily="34" charset="0"/>
              </a:rPr>
              <a:t>-firmware-white-</a:t>
            </a:r>
            <a:r>
              <a:rPr lang="en-US" sz="1600" dirty="0" err="1">
                <a:ea typeface="Verdana" pitchFamily="34" charset="0"/>
                <a:cs typeface="Verdana" pitchFamily="34" charset="0"/>
              </a:rPr>
              <a:t>paper.pdf</a:t>
            </a:r>
            <a:endParaRPr lang="en-US" sz="1600" dirty="0">
              <a:ea typeface="Verdana" pitchFamily="34" charset="0"/>
              <a:cs typeface="Verdana" pitchFamily="34" charset="0"/>
            </a:endParaRPr>
          </a:p>
        </p:txBody>
      </p:sp>
      <p:pic>
        <p:nvPicPr>
          <p:cNvPr id="6" name="Picture 5"/>
          <p:cNvPicPr>
            <a:picLocks noChangeAspect="1"/>
          </p:cNvPicPr>
          <p:nvPr/>
        </p:nvPicPr>
        <p:blipFill>
          <a:blip r:embed="rId3"/>
          <a:stretch>
            <a:fillRect/>
          </a:stretch>
        </p:blipFill>
        <p:spPr>
          <a:xfrm>
            <a:off x="648228" y="1393307"/>
            <a:ext cx="7861300" cy="4508500"/>
          </a:xfrm>
          <a:prstGeom prst="rect">
            <a:avLst/>
          </a:prstGeom>
        </p:spPr>
      </p:pic>
      <p:sp>
        <p:nvSpPr>
          <p:cNvPr id="9" name="TextBox 8"/>
          <p:cNvSpPr txBox="1"/>
          <p:nvPr/>
        </p:nvSpPr>
        <p:spPr>
          <a:xfrm>
            <a:off x="310306" y="3551908"/>
            <a:ext cx="651140"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PCRs</a:t>
            </a:r>
            <a:endParaRPr lang="en-US" b="1" dirty="0">
              <a:ea typeface="Verdana" pitchFamily="34" charset="0"/>
              <a:cs typeface="Verdana" pitchFamily="34" charset="0"/>
            </a:endParaRPr>
          </a:p>
        </p:txBody>
      </p:sp>
      <p:sp>
        <p:nvSpPr>
          <p:cNvPr id="10" name="Down Arrow 9"/>
          <p:cNvSpPr/>
          <p:nvPr/>
        </p:nvSpPr>
        <p:spPr>
          <a:xfrm rot="16200000">
            <a:off x="867233" y="3631708"/>
            <a:ext cx="391790" cy="207597"/>
          </a:xfrm>
          <a:prstGeom prst="downArrow">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15" name="Elbow Connector 14"/>
          <p:cNvCxnSpPr/>
          <p:nvPr/>
        </p:nvCxnSpPr>
        <p:spPr>
          <a:xfrm flipV="1">
            <a:off x="1236518" y="4266869"/>
            <a:ext cx="592282" cy="242786"/>
          </a:xfrm>
          <a:prstGeom prst="bentConnector3">
            <a:avLst>
              <a:gd name="adj1" fmla="val -2632"/>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828800" y="3979718"/>
            <a:ext cx="0" cy="287151"/>
          </a:xfrm>
          <a:prstGeom prst="straightConnector1">
            <a:avLst/>
          </a:prstGeom>
          <a:ln w="28575">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65066" y="5211130"/>
            <a:ext cx="1500924" cy="923330"/>
          </a:xfrm>
          <a:prstGeom prst="rect">
            <a:avLst/>
          </a:prstGeom>
          <a:noFill/>
        </p:spPr>
        <p:txBody>
          <a:bodyPr wrap="none" rtlCol="0">
            <a:spAutoFit/>
          </a:bodyPr>
          <a:lstStyle/>
          <a:p>
            <a:pPr algn="ctr"/>
            <a:r>
              <a:rPr lang="en-US" dirty="0" smtClean="0"/>
              <a:t>Implemented </a:t>
            </a:r>
          </a:p>
          <a:p>
            <a:pPr algn="ctr"/>
            <a:r>
              <a:rPr lang="en-US" dirty="0" smtClean="0">
                <a:latin typeface="Arial" panose="020B0604020202020204" pitchFamily="34" charset="0"/>
                <a:cs typeface="Arial" panose="020B0604020202020204" pitchFamily="34" charset="0"/>
              </a:rPr>
              <a:t>by the BIOS </a:t>
            </a:r>
          </a:p>
          <a:p>
            <a:pPr algn="ctr"/>
            <a:r>
              <a:rPr lang="en-US" dirty="0" smtClean="0">
                <a:latin typeface="Arial" panose="020B0604020202020204" pitchFamily="34" charset="0"/>
                <a:cs typeface="Arial" panose="020B0604020202020204" pitchFamily="34" charset="0"/>
              </a:rPr>
              <a:t>developer</a:t>
            </a:r>
            <a:endParaRPr lang="en-US" dirty="0">
              <a:latin typeface="Arial" panose="020B0604020202020204" pitchFamily="34" charset="0"/>
              <a:cs typeface="Arial" panose="020B0604020202020204" pitchFamily="34" charset="0"/>
            </a:endParaRPr>
          </a:p>
        </p:txBody>
      </p:sp>
      <p:sp>
        <p:nvSpPr>
          <p:cNvPr id="12" name="Down Arrow 11"/>
          <p:cNvSpPr/>
          <p:nvPr/>
        </p:nvSpPr>
        <p:spPr>
          <a:xfrm rot="10800000">
            <a:off x="1019633" y="5050203"/>
            <a:ext cx="391790" cy="207597"/>
          </a:xfrm>
          <a:prstGeom prst="downArrow">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947902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rial" panose="020B0604020202020204" pitchFamily="34" charset="0"/>
                <a:cs typeface="Arial" panose="020B0604020202020204" pitchFamily="34" charset="0"/>
              </a:rPr>
              <a:t>Platform Integrity Reporting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371598"/>
            <a:ext cx="8229600" cy="5332513"/>
          </a:xfrm>
        </p:spPr>
        <p:txBody>
          <a:bodyPr>
            <a:normAutofit fontScale="92500" lnSpcReduction="10000"/>
          </a:bodyPr>
          <a:lstStyle/>
          <a:p>
            <a:r>
              <a:rPr lang="en-US" sz="2400" dirty="0" smtClean="0">
                <a:latin typeface="Arial" panose="020B0604020202020204" pitchFamily="34" charset="0"/>
                <a:cs typeface="Arial" panose="020B0604020202020204" pitchFamily="34" charset="0"/>
              </a:rPr>
              <a:t>This functionality combines what is called (in TPM-land) the Root of Trust for Reporting (RTR) and the Root of Trust for Measurement (RTM)</a:t>
            </a:r>
          </a:p>
          <a:p>
            <a:r>
              <a:rPr lang="en-US" sz="2400" dirty="0" smtClean="0">
                <a:latin typeface="Arial" panose="020B0604020202020204" pitchFamily="34" charset="0"/>
                <a:cs typeface="Arial" panose="020B0604020202020204" pitchFamily="34" charset="0"/>
              </a:rPr>
              <a:t>Per </a:t>
            </a:r>
            <a:r>
              <a:rPr lang="en-US" sz="2400" dirty="0">
                <a:latin typeface="Arial" panose="020B0604020202020204" pitchFamily="34" charset="0"/>
                <a:cs typeface="Arial" panose="020B0604020202020204" pitchFamily="34" charset="0"/>
              </a:rPr>
              <a:t>TCG: “The RTM is a </a:t>
            </a:r>
            <a:r>
              <a:rPr lang="en-US" sz="2400" dirty="0" smtClean="0">
                <a:latin typeface="Arial" panose="020B0604020202020204" pitchFamily="34" charset="0"/>
                <a:cs typeface="Arial" panose="020B0604020202020204" pitchFamily="34" charset="0"/>
              </a:rPr>
              <a:t>computing engine </a:t>
            </a:r>
            <a:r>
              <a:rPr lang="en-US" sz="2400" dirty="0">
                <a:latin typeface="Arial" panose="020B0604020202020204" pitchFamily="34" charset="0"/>
                <a:cs typeface="Arial" panose="020B0604020202020204" pitchFamily="34" charset="0"/>
              </a:rPr>
              <a:t>capable of making inherently reliable integrity measurements</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The code that performs the measurements are implemented outside the TPM (as shown in the previous slide)</a:t>
            </a:r>
          </a:p>
          <a:p>
            <a:pPr lvl="1"/>
            <a:r>
              <a:rPr lang="en-US" sz="2000" dirty="0" smtClean="0">
                <a:latin typeface="Arial" panose="020B0604020202020204" pitchFamily="34" charset="0"/>
                <a:cs typeface="Arial" panose="020B0604020202020204" pitchFamily="34" charset="0"/>
              </a:rPr>
              <a:t>By the BIOS, for example.</a:t>
            </a:r>
          </a:p>
          <a:p>
            <a:r>
              <a:rPr lang="en-US" sz="2400" dirty="0" smtClean="0">
                <a:latin typeface="Arial" panose="020B0604020202020204" pitchFamily="34" charset="0"/>
                <a:cs typeface="Arial" panose="020B0604020202020204" pitchFamily="34" charset="0"/>
              </a:rPr>
              <a:t>There are two types of RTMs, Dynamic and Static.</a:t>
            </a:r>
          </a:p>
          <a:p>
            <a:r>
              <a:rPr lang="en-US" sz="2400" dirty="0">
                <a:latin typeface="Arial" panose="020B0604020202020204" pitchFamily="34" charset="0"/>
                <a:cs typeface="Arial" panose="020B0604020202020204" pitchFamily="34" charset="0"/>
              </a:rPr>
              <a:t>Dynamic means that trust is established </a:t>
            </a:r>
            <a:r>
              <a:rPr lang="en-US" sz="2400" dirty="0" smtClean="0">
                <a:latin typeface="Arial" panose="020B0604020202020204" pitchFamily="34" charset="0"/>
                <a:cs typeface="Arial" panose="020B0604020202020204" pitchFamily="34" charset="0"/>
              </a:rPr>
              <a:t>after </a:t>
            </a:r>
            <a:r>
              <a:rPr lang="en-US" sz="2400" dirty="0">
                <a:latin typeface="Arial" panose="020B0604020202020204" pitchFamily="34" charset="0"/>
                <a:cs typeface="Arial" panose="020B0604020202020204" pitchFamily="34" charset="0"/>
              </a:rPr>
              <a:t>the </a:t>
            </a:r>
            <a:r>
              <a:rPr lang="en-US" sz="2400" dirty="0" smtClean="0">
                <a:latin typeface="Arial" panose="020B0604020202020204" pitchFamily="34" charset="0"/>
                <a:cs typeface="Arial" panose="020B0604020202020204" pitchFamily="34" charset="0"/>
              </a:rPr>
              <a:t>operating system has booted.  Trust is established even when the system booted in an insecure state</a:t>
            </a:r>
          </a:p>
          <a:p>
            <a:r>
              <a:rPr lang="en-US" sz="2400" dirty="0" smtClean="0">
                <a:latin typeface="Arial" panose="020B0604020202020204" pitchFamily="34" charset="0"/>
                <a:cs typeface="Arial" panose="020B0604020202020204" pitchFamily="34" charset="0"/>
              </a:rPr>
              <a:t>Intel’s </a:t>
            </a:r>
            <a:r>
              <a:rPr lang="en-US" sz="2400" dirty="0">
                <a:latin typeface="Arial" panose="020B0604020202020204" pitchFamily="34" charset="0"/>
                <a:cs typeface="Arial" panose="020B0604020202020204" pitchFamily="34" charset="0"/>
              </a:rPr>
              <a:t>T</a:t>
            </a:r>
            <a:r>
              <a:rPr lang="en-US" sz="2400" dirty="0" smtClean="0">
                <a:latin typeface="Arial" panose="020B0604020202020204" pitchFamily="34" charset="0"/>
                <a:cs typeface="Arial" panose="020B0604020202020204" pitchFamily="34" charset="0"/>
              </a:rPr>
              <a:t>rusted Execution Technology (TXT) uses DRTM </a:t>
            </a:r>
          </a:p>
          <a:p>
            <a:pPr lvl="1"/>
            <a:r>
              <a:rPr lang="en-US" sz="2000" dirty="0" smtClean="0">
                <a:latin typeface="Arial" panose="020B0604020202020204" pitchFamily="34" charset="0"/>
                <a:cs typeface="Arial" panose="020B0604020202020204" pitchFamily="34" charset="0"/>
              </a:rPr>
              <a:t>TXT is an entire course unto itself which Xeno is preparing</a:t>
            </a:r>
          </a:p>
          <a:p>
            <a:pPr lvl="1"/>
            <a:r>
              <a:rPr lang="en-US" sz="2000" dirty="0" smtClean="0">
                <a:latin typeface="Arial" panose="020B0604020202020204" pitchFamily="34" charset="0"/>
                <a:cs typeface="Arial" panose="020B0604020202020204" pitchFamily="34" charset="0"/>
                <a:hlinkClick r:id="rId2"/>
              </a:rPr>
              <a:t>www.invisiblethingslab.com/resources/2011/Attacking_Intel_TXT_via_SINIT_hijacking.pdf</a:t>
            </a:r>
            <a:endParaRPr lang="en-US" sz="2000" dirty="0" smtClean="0">
              <a:latin typeface="Arial" panose="020B0604020202020204" pitchFamily="34" charset="0"/>
              <a:cs typeface="Arial" panose="020B0604020202020204" pitchFamily="34" charset="0"/>
            </a:endParaRPr>
          </a:p>
        </p:txBody>
      </p:sp>
      <p:sp>
        <p:nvSpPr>
          <p:cNvPr id="4" name="TextBox 3"/>
          <p:cNvSpPr txBox="1"/>
          <p:nvPr/>
        </p:nvSpPr>
        <p:spPr>
          <a:xfrm>
            <a:off x="0" y="6550223"/>
            <a:ext cx="5510676" cy="307777"/>
          </a:xfrm>
          <a:prstGeom prst="rect">
            <a:avLst/>
          </a:prstGeom>
          <a:noFill/>
        </p:spPr>
        <p:txBody>
          <a:bodyPr wrap="none" rtlCol="0">
            <a:spAutoFit/>
          </a:bodyPr>
          <a:lstStyle/>
          <a:p>
            <a:r>
              <a:rPr lang="en-US" sz="1400" dirty="0" smtClean="0"/>
              <a:t>*ISO/IEC 11889-1 Information Technology Trusted Platform Module, Pt.1 </a:t>
            </a:r>
            <a:endParaRPr lang="en-US" sz="1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2584836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Arial" panose="020B0604020202020204" pitchFamily="34" charset="0"/>
                <a:cs typeface="Arial" panose="020B0604020202020204" pitchFamily="34" charset="0"/>
              </a:rPr>
              <a:t>Static Root of Trust for Measurement* (SRTM)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sz="2400" dirty="0" smtClean="0">
                <a:latin typeface="Arial" panose="020B0604020202020204" pitchFamily="34" charset="0"/>
                <a:cs typeface="Arial" panose="020B0604020202020204" pitchFamily="34" charset="0"/>
              </a:rPr>
              <a:t>Also called Measured Boot (</a:t>
            </a:r>
            <a:r>
              <a:rPr lang="en-US" sz="2000" dirty="0" smtClean="0">
                <a:latin typeface="Arial" panose="020B0604020202020204" pitchFamily="34" charset="0"/>
                <a:cs typeface="Arial" panose="020B0604020202020204" pitchFamily="34" charset="0"/>
              </a:rPr>
              <a:t>Not to be confused with Secure Boot, that’s a different entity discussed in the UEFI portion)</a:t>
            </a:r>
          </a:p>
          <a:p>
            <a:r>
              <a:rPr lang="en-US" sz="2400" dirty="0" smtClean="0">
                <a:latin typeface="Arial" panose="020B0604020202020204" pitchFamily="34" charset="0"/>
                <a:cs typeface="Arial" panose="020B0604020202020204" pitchFamily="34" charset="0"/>
              </a:rPr>
              <a:t>General idea is that the next component of the boot sequence is measured before control is handed off to it</a:t>
            </a:r>
          </a:p>
          <a:p>
            <a:r>
              <a:rPr lang="en-US" sz="2400" dirty="0" smtClean="0">
                <a:latin typeface="Arial" panose="020B0604020202020204" pitchFamily="34" charset="0"/>
                <a:cs typeface="Arial" panose="020B0604020202020204" pitchFamily="34" charset="0"/>
              </a:rPr>
              <a:t>Thus forms a “chain of trust” where each component has been measured before it executes</a:t>
            </a:r>
          </a:p>
          <a:p>
            <a:r>
              <a:rPr lang="en-US" sz="2400" dirty="0" smtClean="0">
                <a:latin typeface="Arial" panose="020B0604020202020204" pitchFamily="34" charset="0"/>
                <a:cs typeface="Arial" panose="020B0604020202020204" pitchFamily="34" charset="0"/>
              </a:rPr>
              <a:t>“Static” refers to the idea that the same components are measured each time and that their measured values should not change</a:t>
            </a:r>
          </a:p>
          <a:p>
            <a:r>
              <a:rPr lang="en-US" sz="2400" dirty="0" smtClean="0">
                <a:latin typeface="Arial" panose="020B0604020202020204" pitchFamily="34" charset="0"/>
                <a:cs typeface="Arial" panose="020B0604020202020204" pitchFamily="34" charset="0"/>
              </a:rPr>
              <a:t>Begins life in the BIOS so its implementation is thus the responsibility of the vendor</a:t>
            </a:r>
          </a:p>
          <a:p>
            <a:r>
              <a:rPr lang="en-US" sz="2400" dirty="0" smtClean="0">
                <a:latin typeface="Arial" panose="020B0604020202020204" pitchFamily="34" charset="0"/>
                <a:cs typeface="Arial" panose="020B0604020202020204" pitchFamily="34" charset="0"/>
              </a:rPr>
              <a:t>The first of these measurements is called the Core Root of Trust for Measurement (CRTM)</a:t>
            </a:r>
          </a:p>
        </p:txBody>
      </p:sp>
      <p:sp>
        <p:nvSpPr>
          <p:cNvPr id="4" name="TextBox 3"/>
          <p:cNvSpPr txBox="1"/>
          <p:nvPr/>
        </p:nvSpPr>
        <p:spPr>
          <a:xfrm>
            <a:off x="0" y="6488668"/>
            <a:ext cx="4542654" cy="369332"/>
          </a:xfrm>
          <a:prstGeom prst="rect">
            <a:avLst/>
          </a:prstGeom>
          <a:noFill/>
        </p:spPr>
        <p:txBody>
          <a:bodyPr wrap="none" rtlCol="0">
            <a:spAutoFit/>
          </a:bodyPr>
          <a:lstStyle/>
          <a:p>
            <a:r>
              <a:rPr lang="en-US" dirty="0" smtClean="0"/>
              <a:t>*Often referred to as S-CRTM, Static-Core RTM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7872151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Arial" panose="020B0604020202020204" pitchFamily="34" charset="0"/>
                <a:cs typeface="Arial" panose="020B0604020202020204" pitchFamily="34" charset="0"/>
              </a:rPr>
              <a:t>Core Root of Trust for Measurement (CRTM)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smtClean="0">
                <a:latin typeface="Arial" panose="020B0604020202020204" pitchFamily="34" charset="0"/>
                <a:cs typeface="Arial" panose="020B0604020202020204" pitchFamily="34" charset="0"/>
              </a:rPr>
              <a:t>Whereas it’s said the SRTM forms a “chain of trust”,</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the CRTM forms the “anchor”</a:t>
            </a:r>
          </a:p>
          <a:p>
            <a:r>
              <a:rPr lang="en-US" sz="2400" dirty="0" smtClean="0">
                <a:latin typeface="Arial" panose="020B0604020202020204" pitchFamily="34" charset="0"/>
                <a:cs typeface="Arial" panose="020B0604020202020204" pitchFamily="34" charset="0"/>
              </a:rPr>
              <a:t>CRTM is responsible for measuring the next component  in the boot sequence (next link in the chain)</a:t>
            </a:r>
          </a:p>
          <a:p>
            <a:r>
              <a:rPr lang="en-US" sz="2400" dirty="0" smtClean="0">
                <a:latin typeface="Arial" panose="020B0604020202020204" pitchFamily="34" charset="0"/>
                <a:cs typeface="Arial" panose="020B0604020202020204" pitchFamily="34" charset="0"/>
              </a:rPr>
              <a:t>Being part of the overall SRTM, it always begins life in the BIOS</a:t>
            </a:r>
          </a:p>
          <a:p>
            <a:r>
              <a:rPr lang="en-US" sz="2400" dirty="0" smtClean="0">
                <a:latin typeface="Arial" panose="020B0604020202020204" pitchFamily="34" charset="0"/>
                <a:cs typeface="Arial" panose="020B0604020202020204" pitchFamily="34" charset="0"/>
              </a:rPr>
              <a:t>As a guideline, CRTM should perform its measurements as soon as possible (start establishing trust sooner than later)</a:t>
            </a:r>
          </a:p>
          <a:p>
            <a:r>
              <a:rPr lang="en-US" sz="2400" dirty="0" smtClean="0">
                <a:latin typeface="Arial" panose="020B0604020202020204" pitchFamily="34" charset="0"/>
                <a:cs typeface="Arial" panose="020B0604020202020204" pitchFamily="34" charset="0"/>
              </a:rPr>
              <a:t>According to the TCG</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the “TPM </a:t>
            </a:r>
            <a:r>
              <a:rPr lang="en-US" sz="2400" dirty="0">
                <a:latin typeface="Arial" panose="020B0604020202020204" pitchFamily="34" charset="0"/>
                <a:cs typeface="Arial" panose="020B0604020202020204" pitchFamily="34" charset="0"/>
              </a:rPr>
              <a:t>and CRTM are the only trusted components on the </a:t>
            </a:r>
            <a:r>
              <a:rPr lang="en-US" sz="2400" dirty="0" smtClean="0">
                <a:latin typeface="Arial" panose="020B0604020202020204" pitchFamily="34" charset="0"/>
                <a:cs typeface="Arial" panose="020B0604020202020204" pitchFamily="34" charset="0"/>
              </a:rPr>
              <a:t>Motherboard” (TCG PC Client Specification for Conventional BIOS)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10544536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dirty="0" smtClean="0"/>
              <a:t>Measured Boot </a:t>
            </a:r>
            <a:r>
              <a:rPr lang="en-US" sz="1600" dirty="0" smtClean="0"/>
              <a:t>("measured boot" != UEFI "secure boot")</a:t>
            </a:r>
            <a:endParaRPr lang="en-US" dirty="0"/>
          </a:p>
        </p:txBody>
      </p:sp>
      <p:sp>
        <p:nvSpPr>
          <p:cNvPr id="4" name="Rounded Rectangle 3"/>
          <p:cNvSpPr/>
          <p:nvPr/>
        </p:nvSpPr>
        <p:spPr>
          <a:xfrm>
            <a:off x="1199160" y="3431533"/>
            <a:ext cx="4431817" cy="90516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BIOS code on flash chip</a:t>
            </a:r>
          </a:p>
          <a:p>
            <a:pPr algn="ctr"/>
            <a:r>
              <a:rPr lang="en-US" dirty="0" smtClean="0">
                <a:solidFill>
                  <a:schemeClr val="tx1"/>
                </a:solidFill>
              </a:rPr>
              <a:t>Core Root of Trust for Measurement</a:t>
            </a:r>
          </a:p>
          <a:p>
            <a:pPr algn="ctr"/>
            <a:r>
              <a:rPr lang="en-US" dirty="0" smtClean="0">
                <a:solidFill>
                  <a:schemeClr val="tx1"/>
                </a:solidFill>
              </a:rPr>
              <a:t>(CRTM)</a:t>
            </a:r>
          </a:p>
        </p:txBody>
      </p:sp>
      <p:sp>
        <p:nvSpPr>
          <p:cNvPr id="6" name="Rounded Rectangle 5"/>
          <p:cNvSpPr/>
          <p:nvPr/>
        </p:nvSpPr>
        <p:spPr>
          <a:xfrm>
            <a:off x="6756213" y="3435323"/>
            <a:ext cx="2387787" cy="905169"/>
          </a:xfrm>
          <a:prstGeom prst="round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BIOS configuration</a:t>
            </a:r>
          </a:p>
          <a:p>
            <a:pPr algn="ctr"/>
            <a:r>
              <a:rPr lang="en-US" dirty="0">
                <a:solidFill>
                  <a:schemeClr val="tx1"/>
                </a:solidFill>
              </a:rPr>
              <a:t>i</a:t>
            </a:r>
            <a:r>
              <a:rPr lang="en-US" dirty="0" smtClean="0">
                <a:solidFill>
                  <a:schemeClr val="tx1"/>
                </a:solidFill>
              </a:rPr>
              <a:t>n non-volatile RAM ("</a:t>
            </a:r>
            <a:r>
              <a:rPr lang="en-US" dirty="0" err="1" smtClean="0">
                <a:solidFill>
                  <a:schemeClr val="tx1"/>
                </a:solidFill>
              </a:rPr>
              <a:t>nvram</a:t>
            </a:r>
            <a:r>
              <a:rPr lang="en-US" dirty="0" smtClean="0">
                <a:solidFill>
                  <a:schemeClr val="tx1"/>
                </a:solidFill>
              </a:rPr>
              <a:t>"/"CMOS")</a:t>
            </a:r>
          </a:p>
        </p:txBody>
      </p:sp>
      <p:cxnSp>
        <p:nvCxnSpPr>
          <p:cNvPr id="12" name="Straight Arrow Connector 11"/>
          <p:cNvCxnSpPr>
            <a:stCxn id="4" idx="3"/>
            <a:endCxn id="6" idx="1"/>
          </p:cNvCxnSpPr>
          <p:nvPr/>
        </p:nvCxnSpPr>
        <p:spPr>
          <a:xfrm>
            <a:off x="5630977" y="3884118"/>
            <a:ext cx="1125236" cy="3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30978" y="3553123"/>
            <a:ext cx="11540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Measure 1</a:t>
            </a:r>
            <a:endParaRPr lang="en-US" sz="1600" dirty="0">
              <a:ea typeface="Verdana" pitchFamily="34" charset="0"/>
              <a:cs typeface="Verdana" pitchFamily="34" charset="0"/>
            </a:endParaRPr>
          </a:p>
        </p:txBody>
      </p:sp>
      <p:sp>
        <p:nvSpPr>
          <p:cNvPr id="26" name="TextBox 25"/>
          <p:cNvSpPr txBox="1"/>
          <p:nvPr/>
        </p:nvSpPr>
        <p:spPr>
          <a:xfrm rot="19297663">
            <a:off x="5305982" y="2786845"/>
            <a:ext cx="11540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Measure 2</a:t>
            </a:r>
            <a:endParaRPr lang="en-US" sz="1600" dirty="0">
              <a:ea typeface="Verdana" pitchFamily="34" charset="0"/>
              <a:cs typeface="Verdana" pitchFamily="34" charset="0"/>
            </a:endParaRPr>
          </a:p>
        </p:txBody>
      </p:sp>
      <p:sp>
        <p:nvSpPr>
          <p:cNvPr id="27" name="Rounded Rectangle 26"/>
          <p:cNvSpPr/>
          <p:nvPr/>
        </p:nvSpPr>
        <p:spPr>
          <a:xfrm>
            <a:off x="2217881" y="1086239"/>
            <a:ext cx="2413235" cy="129151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chemeClr val="tx1"/>
                </a:solidFill>
              </a:rPr>
              <a:t>Master Boot Record</a:t>
            </a:r>
          </a:p>
          <a:p>
            <a:pPr algn="ctr"/>
            <a:endParaRPr lang="en-US" dirty="0" smtClean="0">
              <a:solidFill>
                <a:schemeClr val="tx1"/>
              </a:solidFill>
            </a:endParaRPr>
          </a:p>
          <a:p>
            <a:pPr algn="ctr"/>
            <a:endParaRPr lang="en-US" dirty="0">
              <a:solidFill>
                <a:schemeClr val="tx1"/>
              </a:solidFill>
            </a:endParaRPr>
          </a:p>
          <a:p>
            <a:pPr algn="ctr"/>
            <a:r>
              <a:rPr lang="en-US" dirty="0" smtClean="0">
                <a:solidFill>
                  <a:schemeClr val="tx1"/>
                </a:solidFill>
              </a:rPr>
              <a:t>Partition Table</a:t>
            </a:r>
          </a:p>
        </p:txBody>
      </p:sp>
      <p:cxnSp>
        <p:nvCxnSpPr>
          <p:cNvPr id="29" name="Straight Connector 28"/>
          <p:cNvCxnSpPr/>
          <p:nvPr/>
        </p:nvCxnSpPr>
        <p:spPr>
          <a:xfrm>
            <a:off x="2217881" y="1975176"/>
            <a:ext cx="2413235" cy="0"/>
          </a:xfrm>
          <a:prstGeom prst="line">
            <a:avLst/>
          </a:prstGeom>
          <a:ln/>
        </p:spPr>
        <p:style>
          <a:lnRef idx="2">
            <a:schemeClr val="accent3"/>
          </a:lnRef>
          <a:fillRef idx="0">
            <a:schemeClr val="accent3"/>
          </a:fillRef>
          <a:effectRef idx="1">
            <a:schemeClr val="accent3"/>
          </a:effectRef>
          <a:fontRef idx="minor">
            <a:schemeClr val="tx1"/>
          </a:fontRef>
        </p:style>
      </p:cxnSp>
      <p:cxnSp>
        <p:nvCxnSpPr>
          <p:cNvPr id="30" name="Straight Arrow Connector 29"/>
          <p:cNvCxnSpPr>
            <a:stCxn id="4" idx="0"/>
            <a:endCxn id="27" idx="2"/>
          </p:cNvCxnSpPr>
          <p:nvPr/>
        </p:nvCxnSpPr>
        <p:spPr>
          <a:xfrm flipV="1">
            <a:off x="3415069" y="2377755"/>
            <a:ext cx="9430" cy="10537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486538" y="1540137"/>
            <a:ext cx="23251" cy="18951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2688490" y="2709575"/>
            <a:ext cx="11540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Measure 5</a:t>
            </a:r>
            <a:endParaRPr lang="en-US" sz="1600" dirty="0">
              <a:ea typeface="Verdana" pitchFamily="34" charset="0"/>
              <a:cs typeface="Verdana" pitchFamily="34" charset="0"/>
            </a:endParaRPr>
          </a:p>
        </p:txBody>
      </p:sp>
      <p:sp>
        <p:nvSpPr>
          <p:cNvPr id="39" name="TextBox 38"/>
          <p:cNvSpPr txBox="1"/>
          <p:nvPr/>
        </p:nvSpPr>
        <p:spPr>
          <a:xfrm rot="16200000">
            <a:off x="1746448" y="2713366"/>
            <a:ext cx="11540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Measure 4</a:t>
            </a:r>
            <a:endParaRPr lang="en-US" sz="1600" dirty="0">
              <a:ea typeface="Verdana" pitchFamily="34" charset="0"/>
              <a:cs typeface="Verdana" pitchFamily="34" charset="0"/>
            </a:endParaRPr>
          </a:p>
        </p:txBody>
      </p:sp>
      <p:sp>
        <p:nvSpPr>
          <p:cNvPr id="47" name="Rounded Rectangle 46"/>
          <p:cNvSpPr/>
          <p:nvPr/>
        </p:nvSpPr>
        <p:spPr>
          <a:xfrm>
            <a:off x="6451413" y="1528278"/>
            <a:ext cx="2387787" cy="1362856"/>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Peripheral's </a:t>
            </a:r>
          </a:p>
          <a:p>
            <a:pPr algn="ctr"/>
            <a:r>
              <a:rPr lang="en-US" dirty="0" smtClean="0">
                <a:solidFill>
                  <a:schemeClr val="tx1"/>
                </a:solidFill>
              </a:rPr>
              <a:t>option/expansion ROMs code</a:t>
            </a:r>
          </a:p>
          <a:p>
            <a:pPr algn="ctr"/>
            <a:endParaRPr lang="en-US" dirty="0">
              <a:solidFill>
                <a:schemeClr val="tx1"/>
              </a:solidFill>
            </a:endParaRPr>
          </a:p>
          <a:p>
            <a:pPr algn="ctr"/>
            <a:r>
              <a:rPr lang="en-US" dirty="0" err="1" smtClean="0">
                <a:solidFill>
                  <a:schemeClr val="tx1"/>
                </a:solidFill>
              </a:rPr>
              <a:t>Config</a:t>
            </a:r>
            <a:endParaRPr lang="en-US" dirty="0" smtClean="0">
              <a:solidFill>
                <a:schemeClr val="tx1"/>
              </a:solidFill>
            </a:endParaRPr>
          </a:p>
        </p:txBody>
      </p:sp>
      <p:sp>
        <p:nvSpPr>
          <p:cNvPr id="48" name="Rounded Rectangle 47"/>
          <p:cNvSpPr/>
          <p:nvPr/>
        </p:nvSpPr>
        <p:spPr>
          <a:xfrm>
            <a:off x="6603813" y="1680678"/>
            <a:ext cx="2387787" cy="1362856"/>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Peripheral's </a:t>
            </a:r>
          </a:p>
          <a:p>
            <a:pPr algn="ctr"/>
            <a:r>
              <a:rPr lang="en-US" dirty="0" smtClean="0">
                <a:solidFill>
                  <a:schemeClr val="tx1"/>
                </a:solidFill>
              </a:rPr>
              <a:t>option/expansion ROMs code</a:t>
            </a:r>
          </a:p>
          <a:p>
            <a:pPr algn="ctr"/>
            <a:endParaRPr lang="en-US" dirty="0" smtClean="0">
              <a:solidFill>
                <a:schemeClr val="tx1"/>
              </a:solidFill>
            </a:endParaRPr>
          </a:p>
          <a:p>
            <a:pPr algn="ctr"/>
            <a:r>
              <a:rPr lang="en-US" dirty="0" err="1" smtClean="0">
                <a:solidFill>
                  <a:schemeClr val="tx1"/>
                </a:solidFill>
              </a:rPr>
              <a:t>Config</a:t>
            </a:r>
            <a:endParaRPr lang="en-US" dirty="0" smtClean="0">
              <a:solidFill>
                <a:schemeClr val="tx1"/>
              </a:solidFill>
            </a:endParaRPr>
          </a:p>
        </p:txBody>
      </p:sp>
      <p:sp>
        <p:nvSpPr>
          <p:cNvPr id="49" name="Rounded Rectangle 48"/>
          <p:cNvSpPr/>
          <p:nvPr/>
        </p:nvSpPr>
        <p:spPr>
          <a:xfrm>
            <a:off x="6756213" y="1833078"/>
            <a:ext cx="2387787" cy="1362856"/>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Peripheral's </a:t>
            </a:r>
          </a:p>
          <a:p>
            <a:pPr algn="ctr"/>
            <a:r>
              <a:rPr lang="en-US" dirty="0" smtClean="0">
                <a:solidFill>
                  <a:schemeClr val="tx1"/>
                </a:solidFill>
              </a:rPr>
              <a:t>option/expansion ROMs code</a:t>
            </a:r>
          </a:p>
          <a:p>
            <a:pPr algn="ctr"/>
            <a:endParaRPr lang="en-US" dirty="0">
              <a:solidFill>
                <a:schemeClr val="tx1"/>
              </a:solidFill>
            </a:endParaRPr>
          </a:p>
          <a:p>
            <a:pPr algn="ctr"/>
            <a:r>
              <a:rPr lang="en-US" dirty="0" err="1" smtClean="0">
                <a:solidFill>
                  <a:schemeClr val="tx1"/>
                </a:solidFill>
              </a:rPr>
              <a:t>Config</a:t>
            </a:r>
            <a:endParaRPr lang="en-US" dirty="0" smtClean="0">
              <a:solidFill>
                <a:schemeClr val="tx1"/>
              </a:solidFill>
            </a:endParaRPr>
          </a:p>
        </p:txBody>
      </p:sp>
      <p:cxnSp>
        <p:nvCxnSpPr>
          <p:cNvPr id="13" name="Straight Arrow Connector 12"/>
          <p:cNvCxnSpPr/>
          <p:nvPr/>
        </p:nvCxnSpPr>
        <p:spPr>
          <a:xfrm flipV="1">
            <a:off x="5522884" y="3039744"/>
            <a:ext cx="1273469" cy="4188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49" idx="1"/>
          </p:cNvCxnSpPr>
          <p:nvPr/>
        </p:nvCxnSpPr>
        <p:spPr>
          <a:xfrm flipV="1">
            <a:off x="5549907" y="2514506"/>
            <a:ext cx="1206306" cy="9305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769330" y="2830094"/>
            <a:ext cx="2361158" cy="20510"/>
          </a:xfrm>
          <a:prstGeom prst="line">
            <a:avLst/>
          </a:prstGeom>
          <a:ln/>
        </p:spPr>
        <p:style>
          <a:lnRef idx="2">
            <a:schemeClr val="accent5"/>
          </a:lnRef>
          <a:fillRef idx="0">
            <a:schemeClr val="accent5"/>
          </a:fillRef>
          <a:effectRef idx="1">
            <a:schemeClr val="accent5"/>
          </a:effectRef>
          <a:fontRef idx="minor">
            <a:schemeClr val="tx1"/>
          </a:fontRef>
        </p:style>
      </p:cxnSp>
      <p:sp>
        <p:nvSpPr>
          <p:cNvPr id="56" name="Curved Right Arrow 55"/>
          <p:cNvSpPr/>
          <p:nvPr/>
        </p:nvSpPr>
        <p:spPr>
          <a:xfrm>
            <a:off x="824210" y="3796301"/>
            <a:ext cx="378326" cy="499869"/>
          </a:xfrm>
          <a:prstGeom prst="curvedRightArrow">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7" name="TextBox 56"/>
          <p:cNvSpPr txBox="1"/>
          <p:nvPr/>
        </p:nvSpPr>
        <p:spPr>
          <a:xfrm>
            <a:off x="405746" y="4286451"/>
            <a:ext cx="11540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Measure 0</a:t>
            </a:r>
            <a:endParaRPr lang="en-US" sz="1600" dirty="0">
              <a:ea typeface="Verdana" pitchFamily="34" charset="0"/>
              <a:cs typeface="Verdana" pitchFamily="34" charset="0"/>
            </a:endParaRPr>
          </a:p>
        </p:txBody>
      </p:sp>
      <p:sp>
        <p:nvSpPr>
          <p:cNvPr id="58" name="Rounded Rectangle 57"/>
          <p:cNvSpPr/>
          <p:nvPr/>
        </p:nvSpPr>
        <p:spPr>
          <a:xfrm>
            <a:off x="1202932" y="5718508"/>
            <a:ext cx="4431817" cy="52309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Trusted Platform Module (TPM)</a:t>
            </a:r>
          </a:p>
        </p:txBody>
      </p:sp>
      <p:sp>
        <p:nvSpPr>
          <p:cNvPr id="59" name="TextBox 58"/>
          <p:cNvSpPr txBox="1"/>
          <p:nvPr/>
        </p:nvSpPr>
        <p:spPr>
          <a:xfrm rot="16200000">
            <a:off x="1596072" y="4874961"/>
            <a:ext cx="142779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Extend PCR0</a:t>
            </a:r>
            <a:endParaRPr lang="en-US" sz="1600" dirty="0">
              <a:ea typeface="Verdana" pitchFamily="34" charset="0"/>
              <a:cs typeface="Verdana" pitchFamily="34" charset="0"/>
            </a:endParaRPr>
          </a:p>
        </p:txBody>
      </p:sp>
      <p:cxnSp>
        <p:nvCxnSpPr>
          <p:cNvPr id="61" name="Straight Arrow Connector 60"/>
          <p:cNvCxnSpPr/>
          <p:nvPr/>
        </p:nvCxnSpPr>
        <p:spPr>
          <a:xfrm>
            <a:off x="2080785" y="4336701"/>
            <a:ext cx="0" cy="1323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16200000">
            <a:off x="2099784" y="4878751"/>
            <a:ext cx="142779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Extend PCR1</a:t>
            </a:r>
            <a:endParaRPr lang="en-US" sz="1600" dirty="0">
              <a:ea typeface="Verdana" pitchFamily="34" charset="0"/>
              <a:cs typeface="Verdana" pitchFamily="34" charset="0"/>
            </a:endParaRPr>
          </a:p>
        </p:txBody>
      </p:sp>
      <p:cxnSp>
        <p:nvCxnSpPr>
          <p:cNvPr id="68" name="Straight Arrow Connector 67"/>
          <p:cNvCxnSpPr/>
          <p:nvPr/>
        </p:nvCxnSpPr>
        <p:spPr>
          <a:xfrm>
            <a:off x="2584497" y="4340491"/>
            <a:ext cx="0" cy="1323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rot="16200000">
            <a:off x="2572704" y="4878751"/>
            <a:ext cx="142779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Extend PCR2</a:t>
            </a:r>
            <a:endParaRPr lang="en-US" sz="1600" dirty="0">
              <a:ea typeface="Verdana" pitchFamily="34" charset="0"/>
              <a:cs typeface="Verdana" pitchFamily="34" charset="0"/>
            </a:endParaRPr>
          </a:p>
        </p:txBody>
      </p:sp>
      <p:cxnSp>
        <p:nvCxnSpPr>
          <p:cNvPr id="70" name="Straight Arrow Connector 69"/>
          <p:cNvCxnSpPr/>
          <p:nvPr/>
        </p:nvCxnSpPr>
        <p:spPr>
          <a:xfrm>
            <a:off x="3057417" y="4340491"/>
            <a:ext cx="0" cy="1323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rot="16200000">
            <a:off x="3032112" y="4878751"/>
            <a:ext cx="142779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Extend PCR3</a:t>
            </a:r>
            <a:endParaRPr lang="en-US" sz="1600" dirty="0">
              <a:ea typeface="Verdana" pitchFamily="34" charset="0"/>
              <a:cs typeface="Verdana" pitchFamily="34" charset="0"/>
            </a:endParaRPr>
          </a:p>
        </p:txBody>
      </p:sp>
      <p:cxnSp>
        <p:nvCxnSpPr>
          <p:cNvPr id="72" name="Straight Arrow Connector 71"/>
          <p:cNvCxnSpPr/>
          <p:nvPr/>
        </p:nvCxnSpPr>
        <p:spPr>
          <a:xfrm>
            <a:off x="3516825" y="4340491"/>
            <a:ext cx="0" cy="1323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rot="16200000">
            <a:off x="3505002" y="4878754"/>
            <a:ext cx="142779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Extend PCR4</a:t>
            </a:r>
            <a:endParaRPr lang="en-US" sz="1600" dirty="0">
              <a:ea typeface="Verdana" pitchFamily="34" charset="0"/>
              <a:cs typeface="Verdana" pitchFamily="34" charset="0"/>
            </a:endParaRPr>
          </a:p>
        </p:txBody>
      </p:sp>
      <p:cxnSp>
        <p:nvCxnSpPr>
          <p:cNvPr id="74" name="Straight Arrow Connector 73"/>
          <p:cNvCxnSpPr/>
          <p:nvPr/>
        </p:nvCxnSpPr>
        <p:spPr>
          <a:xfrm>
            <a:off x="3989715" y="4340494"/>
            <a:ext cx="0" cy="1323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rot="20522767">
            <a:off x="5566475" y="3182425"/>
            <a:ext cx="1154082"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Measure 3</a:t>
            </a:r>
            <a:endParaRPr lang="en-US" sz="1600" dirty="0">
              <a:ea typeface="Verdana" pitchFamily="34" charset="0"/>
              <a:cs typeface="Verdana" pitchFamily="34" charset="0"/>
            </a:endParaRPr>
          </a:p>
        </p:txBody>
      </p:sp>
      <p:sp>
        <p:nvSpPr>
          <p:cNvPr id="76" name="TextBox 75"/>
          <p:cNvSpPr txBox="1"/>
          <p:nvPr/>
        </p:nvSpPr>
        <p:spPr>
          <a:xfrm rot="16200000">
            <a:off x="3954659" y="4869034"/>
            <a:ext cx="142779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Extend PCR5</a:t>
            </a:r>
            <a:endParaRPr lang="en-US" sz="1600" dirty="0">
              <a:ea typeface="Verdana" pitchFamily="34" charset="0"/>
              <a:cs typeface="Verdana" pitchFamily="34" charset="0"/>
            </a:endParaRPr>
          </a:p>
        </p:txBody>
      </p:sp>
      <p:cxnSp>
        <p:nvCxnSpPr>
          <p:cNvPr id="77" name="Straight Arrow Connector 76"/>
          <p:cNvCxnSpPr/>
          <p:nvPr/>
        </p:nvCxnSpPr>
        <p:spPr>
          <a:xfrm>
            <a:off x="4439372" y="4330774"/>
            <a:ext cx="0" cy="13239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972282" y="4823060"/>
            <a:ext cx="38985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a:t>
            </a:r>
            <a:endParaRPr lang="en-US" sz="1600" dirty="0">
              <a:ea typeface="Verdana" pitchFamily="34" charset="0"/>
              <a:cs typeface="Verdana" pitchFamily="34" charset="0"/>
            </a:endParaRPr>
          </a:p>
        </p:txBody>
      </p:sp>
      <p:sp>
        <p:nvSpPr>
          <p:cNvPr id="79" name="TextBox 78"/>
          <p:cNvSpPr txBox="1"/>
          <p:nvPr/>
        </p:nvSpPr>
        <p:spPr>
          <a:xfrm>
            <a:off x="932304" y="6349687"/>
            <a:ext cx="4974539" cy="571438"/>
          </a:xfrm>
          <a:prstGeom prst="rect">
            <a:avLst/>
          </a:prstGeom>
          <a:noFill/>
        </p:spPr>
        <p:txBody>
          <a:bodyPr wrap="none" rtlCol="0">
            <a:spAutoFit/>
          </a:bodyPr>
          <a:lstStyle/>
          <a:p>
            <a:pPr algn="ctr">
              <a:lnSpc>
                <a:spcPct val="80000"/>
              </a:lnSpc>
              <a:spcAft>
                <a:spcPts val="600"/>
              </a:spcAft>
            </a:pPr>
            <a:r>
              <a:rPr lang="en-US" sz="1600" dirty="0" smtClean="0">
                <a:ea typeface="Verdana" pitchFamily="34" charset="0"/>
                <a:cs typeface="Verdana" pitchFamily="34" charset="0"/>
              </a:rPr>
              <a:t>This collection of measurements going forward is the </a:t>
            </a:r>
          </a:p>
          <a:p>
            <a:pPr algn="ctr">
              <a:lnSpc>
                <a:spcPct val="80000"/>
              </a:lnSpc>
              <a:spcAft>
                <a:spcPts val="600"/>
              </a:spcAft>
            </a:pPr>
            <a:r>
              <a:rPr lang="en-US" sz="1600" dirty="0" smtClean="0">
                <a:ea typeface="Verdana" pitchFamily="34" charset="0"/>
                <a:cs typeface="Verdana" pitchFamily="34" charset="0"/>
              </a:rPr>
              <a:t>Static Root of Trust for Measurement (SRTM)</a:t>
            </a:r>
            <a:endParaRPr lang="en-US" sz="1600" dirty="0">
              <a:ea typeface="Verdana" pitchFamily="34" charset="0"/>
              <a:cs typeface="Verdana" pitchFamily="34" charset="0"/>
            </a:endParaRPr>
          </a:p>
        </p:txBody>
      </p:sp>
      <p:sp>
        <p:nvSpPr>
          <p:cNvPr id="80" name="Left Brace 79"/>
          <p:cNvSpPr/>
          <p:nvPr/>
        </p:nvSpPr>
        <p:spPr>
          <a:xfrm rot="16200000">
            <a:off x="3371198" y="4849973"/>
            <a:ext cx="209443" cy="288463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75118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35" grpId="0"/>
      <p:bldP spid="39" grpId="0"/>
      <p:bldP spid="56" grpId="0" animBg="1"/>
      <p:bldP spid="57" grpId="0"/>
      <p:bldP spid="59" grpId="0"/>
      <p:bldP spid="67" grpId="0"/>
      <p:bldP spid="69" grpId="0"/>
      <p:bldP spid="71" grpId="0"/>
      <p:bldP spid="73" grpId="0"/>
      <p:bldP spid="75" grpId="0"/>
      <p:bldP spid="7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sz="4000" dirty="0" smtClean="0">
                <a:latin typeface="Arial" panose="020B0604020202020204" pitchFamily="34" charset="0"/>
                <a:cs typeface="Arial" panose="020B0604020202020204" pitchFamily="34" charset="0"/>
              </a:rPr>
              <a:t>CRTM (</a:t>
            </a:r>
            <a:r>
              <a:rPr lang="en-US" sz="4000" dirty="0" err="1" smtClean="0">
                <a:latin typeface="Arial" panose="020B0604020202020204" pitchFamily="34" charset="0"/>
                <a:cs typeface="Arial" panose="020B0604020202020204" pitchFamily="34" charset="0"/>
              </a:rPr>
              <a:t>im</a:t>
            </a:r>
            <a:r>
              <a:rPr lang="en-US" sz="4000" dirty="0" smtClean="0">
                <a:latin typeface="Arial" panose="020B0604020202020204" pitchFamily="34" charset="0"/>
                <a:cs typeface="Arial" panose="020B0604020202020204" pitchFamily="34" charset="0"/>
              </a:rPr>
              <a:t>)Mutability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05400"/>
          </a:xfrm>
        </p:spPr>
        <p:txBody>
          <a:bodyPr>
            <a:normAutofit/>
          </a:bodyPr>
          <a:lstStyle/>
          <a:p>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Core Root of Trust for Measurement (CRTM) MUST be an </a:t>
            </a:r>
            <a:r>
              <a:rPr lang="en-US" sz="2400" u="sng" dirty="0">
                <a:solidFill>
                  <a:srgbClr val="FF0000"/>
                </a:solidFill>
                <a:latin typeface="Arial" panose="020B0604020202020204" pitchFamily="34" charset="0"/>
                <a:cs typeface="Arial" panose="020B0604020202020204" pitchFamily="34" charset="0"/>
              </a:rPr>
              <a:t>immutable</a:t>
            </a:r>
            <a:r>
              <a:rPr lang="en-US" sz="2400" dirty="0">
                <a:latin typeface="Arial" panose="020B0604020202020204" pitchFamily="34" charset="0"/>
                <a:cs typeface="Arial" panose="020B0604020202020204" pitchFamily="34" charset="0"/>
              </a:rPr>
              <a:t> portion of the </a:t>
            </a:r>
            <a:r>
              <a:rPr lang="en-US" sz="2400" dirty="0" smtClean="0">
                <a:latin typeface="Arial" panose="020B0604020202020204" pitchFamily="34" charset="0"/>
                <a:cs typeface="Arial" panose="020B0604020202020204" pitchFamily="34" charset="0"/>
              </a:rPr>
              <a:t>Host Platform’s </a:t>
            </a:r>
            <a:r>
              <a:rPr lang="en-US" sz="2400" dirty="0">
                <a:latin typeface="Arial" panose="020B0604020202020204" pitchFamily="34" charset="0"/>
                <a:cs typeface="Arial" panose="020B0604020202020204" pitchFamily="34" charset="0"/>
              </a:rPr>
              <a:t>initialization code that executes upon a Host Platform </a:t>
            </a:r>
            <a:r>
              <a:rPr lang="en-US" sz="2400" dirty="0" smtClean="0">
                <a:latin typeface="Arial" panose="020B0604020202020204" pitchFamily="34" charset="0"/>
                <a:cs typeface="Arial" panose="020B0604020202020204" pitchFamily="34" charset="0"/>
              </a:rPr>
              <a:t>Reset” </a:t>
            </a:r>
          </a:p>
          <a:p>
            <a:r>
              <a:rPr lang="en-US" sz="2400" dirty="0" smtClean="0">
                <a:latin typeface="Arial" panose="020B0604020202020204" pitchFamily="34" charset="0"/>
                <a:cs typeface="Arial" panose="020B0604020202020204" pitchFamily="34" charset="0"/>
              </a:rPr>
              <a:t>“</a:t>
            </a:r>
            <a:r>
              <a:rPr lang="en-US" sz="2400" dirty="0" smtClean="0">
                <a:solidFill>
                  <a:srgbClr val="FF0000"/>
                </a:solidFill>
                <a:latin typeface="Arial" panose="020B0604020202020204" pitchFamily="34" charset="0"/>
                <a:cs typeface="Arial" panose="020B0604020202020204" pitchFamily="34" charset="0"/>
              </a:rPr>
              <a:t>immutable</a:t>
            </a:r>
            <a:r>
              <a:rPr lang="en-US" sz="2400" dirty="0" smtClean="0">
                <a:latin typeface="Arial" panose="020B0604020202020204" pitchFamily="34" charset="0"/>
                <a:cs typeface="Arial" panose="020B0604020202020204" pitchFamily="34" charset="0"/>
              </a:rPr>
              <a:t> means that in order to maintain trust in the Host Platform, </a:t>
            </a:r>
            <a:r>
              <a:rPr lang="en-US" sz="2400" u="sng" dirty="0" smtClean="0">
                <a:latin typeface="Arial" panose="020B0604020202020204" pitchFamily="34" charset="0"/>
                <a:cs typeface="Arial" panose="020B0604020202020204" pitchFamily="34" charset="0"/>
              </a:rPr>
              <a:t>the replacement or modification of code or data MUST be performed by a Host Platform manufacturer-approved agent and method.”* </a:t>
            </a:r>
          </a:p>
          <a:p>
            <a:r>
              <a:rPr lang="en-US" sz="2400" dirty="0" smtClean="0">
                <a:latin typeface="Arial" panose="020B0604020202020204" pitchFamily="34" charset="0"/>
                <a:cs typeface="Arial" panose="020B0604020202020204" pitchFamily="34" charset="0"/>
              </a:rPr>
              <a:t>Basically they are telling vendors that they know the CRTM will be implemented on mutable flash hardware, but that they will be in compliance as long as </a:t>
            </a:r>
            <a:r>
              <a:rPr lang="en-US" sz="2400" u="sng" dirty="0" smtClean="0">
                <a:latin typeface="Arial" panose="020B0604020202020204" pitchFamily="34" charset="0"/>
                <a:cs typeface="Arial" panose="020B0604020202020204" pitchFamily="34" charset="0"/>
              </a:rPr>
              <a:t>its only their code that ever changes it.</a:t>
            </a:r>
          </a:p>
          <a:p>
            <a:r>
              <a:rPr lang="en-US" sz="2400" dirty="0" smtClean="0">
                <a:latin typeface="Arial" panose="020B0604020202020204" pitchFamily="34" charset="0"/>
                <a:cs typeface="Arial" panose="020B0604020202020204" pitchFamily="34" charset="0"/>
              </a:rPr>
              <a:t>That works great until it doesn’t…</a:t>
            </a:r>
            <a:endParaRPr lang="en-US" sz="2400" dirty="0">
              <a:latin typeface="Arial" panose="020B0604020202020204" pitchFamily="34" charset="0"/>
              <a:cs typeface="Arial" panose="020B0604020202020204" pitchFamily="34" charset="0"/>
            </a:endParaRPr>
          </a:p>
        </p:txBody>
      </p:sp>
      <p:sp>
        <p:nvSpPr>
          <p:cNvPr id="4" name="TextBox 3"/>
          <p:cNvSpPr txBox="1"/>
          <p:nvPr/>
        </p:nvSpPr>
        <p:spPr>
          <a:xfrm>
            <a:off x="0" y="6565487"/>
            <a:ext cx="3570208" cy="307777"/>
          </a:xfrm>
          <a:prstGeom prst="rect">
            <a:avLst/>
          </a:prstGeom>
          <a:noFill/>
        </p:spPr>
        <p:txBody>
          <a:bodyPr wrap="none" rtlCol="0">
            <a:spAutoFit/>
          </a:bodyPr>
          <a:lstStyle/>
          <a:p>
            <a:r>
              <a:rPr lang="en-US" sz="1400" dirty="0" smtClean="0">
                <a:latin typeface="Arial" panose="020B0604020202020204" pitchFamily="34" charset="0"/>
                <a:cs typeface="Arial" panose="020B0604020202020204" pitchFamily="34" charset="0"/>
              </a:rPr>
              <a:t>*TCG </a:t>
            </a:r>
            <a:r>
              <a:rPr lang="en-US" sz="1400" dirty="0">
                <a:latin typeface="Arial" panose="020B0604020202020204" pitchFamily="34" charset="0"/>
                <a:cs typeface="Arial" panose="020B0604020202020204" pitchFamily="34" charset="0"/>
              </a:rPr>
              <a:t>PC Client Implementation for </a:t>
            </a:r>
            <a:r>
              <a:rPr lang="en-US" sz="1400" dirty="0" smtClean="0">
                <a:latin typeface="Arial" panose="020B0604020202020204" pitchFamily="34" charset="0"/>
                <a:cs typeface="Arial" panose="020B0604020202020204" pitchFamily="34" charset="0"/>
              </a:rPr>
              <a:t>BIOS</a:t>
            </a:r>
            <a:endParaRPr lang="en-US" sz="14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96041110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Arial" panose="020B0604020202020204" pitchFamily="34" charset="0"/>
                <a:cs typeface="Arial" panose="020B0604020202020204" pitchFamily="34" charset="0"/>
              </a:rPr>
              <a:t>Platform Configuration Registers (PCRs)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600200"/>
            <a:ext cx="8229600" cy="4876800"/>
          </a:xfrm>
        </p:spPr>
        <p:txBody>
          <a:bodyPr>
            <a:normAutofit/>
          </a:bodyPr>
          <a:lstStyle/>
          <a:p>
            <a:r>
              <a:rPr lang="en-US" sz="2400" dirty="0" smtClean="0">
                <a:latin typeface="Arial" panose="020B0604020202020204" pitchFamily="34" charset="0"/>
                <a:cs typeface="Arial" panose="020B0604020202020204" pitchFamily="34" charset="0"/>
              </a:rPr>
              <a:t>The measurements of each component are stored on the TPM in registers</a:t>
            </a:r>
          </a:p>
          <a:p>
            <a:r>
              <a:rPr lang="en-US" sz="2400" dirty="0" smtClean="0">
                <a:latin typeface="Arial" panose="020B0604020202020204" pitchFamily="34" charset="0"/>
                <a:cs typeface="Arial" panose="020B0604020202020204" pitchFamily="34" charset="0"/>
              </a:rPr>
              <a:t>There are at least 16 PCRs on a TPM, each 20 bytes long</a:t>
            </a:r>
          </a:p>
          <a:p>
            <a:r>
              <a:rPr lang="en-US" sz="2400" dirty="0" smtClean="0">
                <a:latin typeface="Arial" panose="020B0604020202020204" pitchFamily="34" charset="0"/>
                <a:cs typeface="Arial" panose="020B0604020202020204" pitchFamily="34" charset="0"/>
              </a:rPr>
              <a:t>Initialized to 0 each time the platform is reset</a:t>
            </a:r>
          </a:p>
          <a:p>
            <a:r>
              <a:rPr lang="en-US" sz="2400" dirty="0" smtClean="0">
                <a:latin typeface="Arial" panose="020B0604020202020204" pitchFamily="34" charset="0"/>
                <a:cs typeface="Arial" panose="020B0604020202020204" pitchFamily="34" charset="0"/>
              </a:rPr>
              <a:t>Can only be modified by an extend function</a:t>
            </a:r>
          </a:p>
          <a:p>
            <a:r>
              <a:rPr lang="en-US" sz="2400" dirty="0" smtClean="0">
                <a:latin typeface="Arial" panose="020B0604020202020204" pitchFamily="34" charset="0"/>
                <a:cs typeface="Arial" panose="020B0604020202020204" pitchFamily="34" charset="0"/>
              </a:rPr>
              <a:t>PCR[n</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SHA-1 ( PCR[n] </a:t>
            </a:r>
            <a:r>
              <a:rPr lang="en-US" sz="2400" dirty="0">
                <a:latin typeface="Arial" panose="020B0604020202020204" pitchFamily="34" charset="0"/>
                <a:cs typeface="Arial" panose="020B0604020202020204" pitchFamily="34" charset="0"/>
              </a:rPr>
              <a:t>|| measured </a:t>
            </a:r>
            <a:r>
              <a:rPr lang="en-US" sz="2400" dirty="0" smtClean="0">
                <a:latin typeface="Arial" panose="020B0604020202020204" pitchFamily="34" charset="0"/>
                <a:cs typeface="Arial" panose="020B0604020202020204" pitchFamily="34" charset="0"/>
              </a:rPr>
              <a:t>data )</a:t>
            </a:r>
          </a:p>
          <a:p>
            <a:pPr lvl="1"/>
            <a:r>
              <a:rPr lang="en-US" sz="2000" dirty="0" smtClean="0">
                <a:latin typeface="Arial" panose="020B0604020202020204" pitchFamily="34" charset="0"/>
                <a:cs typeface="Arial" panose="020B0604020202020204" pitchFamily="34" charset="0"/>
              </a:rPr>
              <a:t>where || </a:t>
            </a:r>
            <a:r>
              <a:rPr lang="en-US" sz="2000" dirty="0">
                <a:latin typeface="Arial" panose="020B0604020202020204" pitchFamily="34" charset="0"/>
                <a:cs typeface="Arial" panose="020B0604020202020204" pitchFamily="34" charset="0"/>
              </a:rPr>
              <a:t>denotes concatenation</a:t>
            </a:r>
            <a:endParaRPr lang="en-US" sz="20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So basically, each PCR represents the state of one or more boot components (at the time of measurement)</a:t>
            </a:r>
          </a:p>
          <a:p>
            <a:r>
              <a:rPr lang="en-US" sz="2400" dirty="0" smtClean="0">
                <a:latin typeface="Arial" panose="020B0604020202020204" pitchFamily="34" charset="0"/>
                <a:cs typeface="Arial" panose="020B0604020202020204" pitchFamily="34" charset="0"/>
              </a:rPr>
              <a:t>Each boot component is represented as a SHA-1 hash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664226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anose="020B0604020202020204" pitchFamily="34" charset="0"/>
                <a:cs typeface="Arial" panose="020B0604020202020204" pitchFamily="34" charset="0"/>
              </a:rPr>
              <a:t>PCR Standard Usage</a:t>
            </a:r>
            <a:endParaRPr lang="en-US" sz="4000"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698520430"/>
              </p:ext>
            </p:extLst>
          </p:nvPr>
        </p:nvGraphicFramePr>
        <p:xfrm>
          <a:off x="1447800" y="1143000"/>
          <a:ext cx="6096000" cy="3977640"/>
        </p:xfrm>
        <a:graphic>
          <a:graphicData uri="http://schemas.openxmlformats.org/drawingml/2006/table">
            <a:tbl>
              <a:tblPr firstRow="1" bandRow="1">
                <a:tableStyleId>{5C22544A-7EE6-4342-B048-85BDC9FD1C3A}</a:tableStyleId>
              </a:tblPr>
              <a:tblGrid>
                <a:gridCol w="1447800"/>
                <a:gridCol w="4648200"/>
              </a:tblGrid>
              <a:tr h="370840">
                <a:tc>
                  <a:txBody>
                    <a:bodyPr/>
                    <a:lstStyle/>
                    <a:p>
                      <a:r>
                        <a:rPr lang="en-US" dirty="0" smtClean="0"/>
                        <a:t>PCR</a:t>
                      </a:r>
                      <a:endParaRPr lang="en-US" dirty="0"/>
                    </a:p>
                  </a:txBody>
                  <a:tcPr/>
                </a:tc>
                <a:tc>
                  <a:txBody>
                    <a:bodyPr/>
                    <a:lstStyle/>
                    <a:p>
                      <a:r>
                        <a:rPr lang="en-US" dirty="0" smtClean="0"/>
                        <a:t>Use</a:t>
                      </a:r>
                      <a:endParaRPr lang="en-US" dirty="0"/>
                    </a:p>
                  </a:txBody>
                  <a:tcPr/>
                </a:tc>
              </a:tr>
              <a:tr h="370840">
                <a:tc>
                  <a:txBody>
                    <a:bodyPr/>
                    <a:lstStyle/>
                    <a:p>
                      <a:r>
                        <a:rPr lang="en-US" dirty="0" smtClean="0"/>
                        <a:t>0</a:t>
                      </a:r>
                      <a:endParaRPr lang="en-US" dirty="0"/>
                    </a:p>
                  </a:txBody>
                  <a:tcPr/>
                </a:tc>
                <a:tc>
                  <a:txBody>
                    <a:bodyPr/>
                    <a:lstStyle/>
                    <a:p>
                      <a:r>
                        <a:rPr lang="en-US" dirty="0" smtClean="0"/>
                        <a:t>S-CRTM, BIOS, Host Platform Extensions, and Embedded Option ROMs</a:t>
                      </a:r>
                      <a:endParaRPr lang="en-US" dirty="0"/>
                    </a:p>
                  </a:txBody>
                  <a:tcPr/>
                </a:tc>
              </a:tr>
              <a:tr h="370840">
                <a:tc>
                  <a:txBody>
                    <a:bodyPr/>
                    <a:lstStyle/>
                    <a:p>
                      <a:r>
                        <a:rPr lang="en-US" dirty="0" smtClean="0"/>
                        <a:t>1</a:t>
                      </a:r>
                      <a:endParaRPr lang="en-US" dirty="0"/>
                    </a:p>
                  </a:txBody>
                  <a:tcPr/>
                </a:tc>
                <a:tc>
                  <a:txBody>
                    <a:bodyPr/>
                    <a:lstStyle/>
                    <a:p>
                      <a:r>
                        <a:rPr lang="en-US" dirty="0" smtClean="0"/>
                        <a:t>Host Platform (Motherboard) </a:t>
                      </a:r>
                      <a:r>
                        <a:rPr lang="en-US" baseline="0" dirty="0" smtClean="0"/>
                        <a:t>Configuration</a:t>
                      </a:r>
                      <a:endParaRPr lang="en-US" dirty="0"/>
                    </a:p>
                  </a:txBody>
                  <a:tcPr/>
                </a:tc>
              </a:tr>
              <a:tr h="370840">
                <a:tc>
                  <a:txBody>
                    <a:bodyPr/>
                    <a:lstStyle/>
                    <a:p>
                      <a:r>
                        <a:rPr lang="en-US" dirty="0" smtClean="0"/>
                        <a:t>2</a:t>
                      </a:r>
                      <a:endParaRPr lang="en-US" dirty="0"/>
                    </a:p>
                  </a:txBody>
                  <a:tcPr/>
                </a:tc>
                <a:tc>
                  <a:txBody>
                    <a:bodyPr/>
                    <a:lstStyle/>
                    <a:p>
                      <a:r>
                        <a:rPr lang="en-US" dirty="0" smtClean="0"/>
                        <a:t>Option ROM</a:t>
                      </a:r>
                      <a:r>
                        <a:rPr lang="en-US" baseline="0" dirty="0" smtClean="0"/>
                        <a:t> code</a:t>
                      </a:r>
                      <a:endParaRPr lang="en-US" dirty="0"/>
                    </a:p>
                  </a:txBody>
                  <a:tcPr/>
                </a:tc>
              </a:tr>
              <a:tr h="370840">
                <a:tc>
                  <a:txBody>
                    <a:bodyPr/>
                    <a:lstStyle/>
                    <a:p>
                      <a:r>
                        <a:rPr lang="en-US" dirty="0" smtClean="0"/>
                        <a:t>3</a:t>
                      </a:r>
                      <a:endParaRPr lang="en-US" dirty="0"/>
                    </a:p>
                  </a:txBody>
                  <a:tcPr/>
                </a:tc>
                <a:tc>
                  <a:txBody>
                    <a:bodyPr/>
                    <a:lstStyle/>
                    <a:p>
                      <a:r>
                        <a:rPr lang="en-US" dirty="0" smtClean="0"/>
                        <a:t>Option ROM Configuration and Data</a:t>
                      </a:r>
                      <a:endParaRPr lang="en-US" dirty="0"/>
                    </a:p>
                  </a:txBody>
                  <a:tcPr/>
                </a:tc>
              </a:tr>
              <a:tr h="370840">
                <a:tc>
                  <a:txBody>
                    <a:bodyPr/>
                    <a:lstStyle/>
                    <a:p>
                      <a:r>
                        <a:rPr lang="en-US" dirty="0" smtClean="0"/>
                        <a:t>4</a:t>
                      </a:r>
                      <a:endParaRPr lang="en-US" dirty="0"/>
                    </a:p>
                  </a:txBody>
                  <a:tcPr/>
                </a:tc>
                <a:tc>
                  <a:txBody>
                    <a:bodyPr/>
                    <a:lstStyle/>
                    <a:p>
                      <a:r>
                        <a:rPr lang="en-US" dirty="0" smtClean="0"/>
                        <a:t>IPL Code (usually the MBR) and Boot Attempts</a:t>
                      </a:r>
                      <a:endParaRPr lang="en-US" dirty="0"/>
                    </a:p>
                  </a:txBody>
                  <a:tcPr/>
                </a:tc>
              </a:tr>
              <a:tr h="370840">
                <a:tc>
                  <a:txBody>
                    <a:bodyPr/>
                    <a:lstStyle/>
                    <a:p>
                      <a:r>
                        <a:rPr lang="en-US" dirty="0" smtClean="0"/>
                        <a:t>5</a:t>
                      </a:r>
                      <a:endParaRPr lang="en-US" dirty="0"/>
                    </a:p>
                  </a:txBody>
                  <a:tcPr/>
                </a:tc>
                <a:tc>
                  <a:txBody>
                    <a:bodyPr/>
                    <a:lstStyle/>
                    <a:p>
                      <a:r>
                        <a:rPr lang="en-US" dirty="0" smtClean="0"/>
                        <a:t>IPL Code</a:t>
                      </a:r>
                      <a:r>
                        <a:rPr lang="en-US" baseline="0" dirty="0" smtClean="0"/>
                        <a:t> Configuration and Data</a:t>
                      </a:r>
                      <a:endParaRPr lang="en-US" dirty="0"/>
                    </a:p>
                  </a:txBody>
                  <a:tcPr/>
                </a:tc>
              </a:tr>
              <a:tr h="370840">
                <a:tc>
                  <a:txBody>
                    <a:bodyPr/>
                    <a:lstStyle/>
                    <a:p>
                      <a:r>
                        <a:rPr lang="en-US" dirty="0" smtClean="0"/>
                        <a:t>6</a:t>
                      </a:r>
                      <a:endParaRPr lang="en-US" dirty="0"/>
                    </a:p>
                  </a:txBody>
                  <a:tcPr/>
                </a:tc>
                <a:tc>
                  <a:txBody>
                    <a:bodyPr/>
                    <a:lstStyle/>
                    <a:p>
                      <a:r>
                        <a:rPr lang="en-US" dirty="0" smtClean="0"/>
                        <a:t>Power State Transition (sleep,</a:t>
                      </a:r>
                      <a:r>
                        <a:rPr lang="en-US" baseline="0" dirty="0" smtClean="0"/>
                        <a:t> hibernate, etc.)</a:t>
                      </a:r>
                      <a:endParaRPr lang="en-US" dirty="0"/>
                    </a:p>
                  </a:txBody>
                  <a:tcPr/>
                </a:tc>
              </a:tr>
              <a:tr h="370840">
                <a:tc>
                  <a:txBody>
                    <a:bodyPr/>
                    <a:lstStyle/>
                    <a:p>
                      <a:r>
                        <a:rPr lang="en-US" dirty="0" smtClean="0"/>
                        <a:t>7</a:t>
                      </a:r>
                      <a:endParaRPr lang="en-US" dirty="0"/>
                    </a:p>
                  </a:txBody>
                  <a:tcPr/>
                </a:tc>
                <a:tc>
                  <a:txBody>
                    <a:bodyPr/>
                    <a:lstStyle/>
                    <a:p>
                      <a:r>
                        <a:rPr lang="en-US" dirty="0" smtClean="0"/>
                        <a:t>Defined by OEM</a:t>
                      </a:r>
                      <a:endParaRPr lang="en-US" dirty="0"/>
                    </a:p>
                  </a:txBody>
                  <a:tcPr/>
                </a:tc>
              </a:tr>
              <a:tr h="370840">
                <a:tc>
                  <a:txBody>
                    <a:bodyPr/>
                    <a:lstStyle/>
                    <a:p>
                      <a:r>
                        <a:rPr lang="en-US" dirty="0" smtClean="0"/>
                        <a:t>8-15</a:t>
                      </a:r>
                      <a:endParaRPr lang="en-US" dirty="0"/>
                    </a:p>
                  </a:txBody>
                  <a:tcPr/>
                </a:tc>
                <a:tc>
                  <a:txBody>
                    <a:bodyPr/>
                    <a:lstStyle/>
                    <a:p>
                      <a:r>
                        <a:rPr lang="en-US" dirty="0" smtClean="0"/>
                        <a:t>Unassigned</a:t>
                      </a:r>
                      <a:endParaRPr lang="en-US" dirty="0"/>
                    </a:p>
                  </a:txBody>
                  <a:tcPr/>
                </a:tc>
              </a:tr>
            </a:tbl>
          </a:graphicData>
        </a:graphic>
      </p:graphicFrame>
      <p:sp>
        <p:nvSpPr>
          <p:cNvPr id="6" name="Content Placeholder 2"/>
          <p:cNvSpPr>
            <a:spLocks noGrp="1"/>
          </p:cNvSpPr>
          <p:nvPr>
            <p:ph idx="1"/>
          </p:nvPr>
        </p:nvSpPr>
        <p:spPr>
          <a:xfrm>
            <a:off x="457200" y="5181600"/>
            <a:ext cx="8229600" cy="1337846"/>
          </a:xfrm>
        </p:spPr>
        <p:txBody>
          <a:bodyPr>
            <a:normAutofit/>
          </a:bodyPr>
          <a:lstStyle/>
          <a:p>
            <a:r>
              <a:rPr lang="en-US" sz="2200" dirty="0" smtClean="0">
                <a:latin typeface="Arial" panose="020B0604020202020204" pitchFamily="34" charset="0"/>
                <a:cs typeface="Arial" panose="020B0604020202020204" pitchFamily="34" charset="0"/>
              </a:rPr>
              <a:t>Each PCR is intended to store a different measured component, defined by TCG</a:t>
            </a:r>
          </a:p>
          <a:p>
            <a:r>
              <a:rPr lang="en-US" sz="2200" dirty="0" smtClean="0">
                <a:latin typeface="Arial" panose="020B0604020202020204" pitchFamily="34" charset="0"/>
                <a:cs typeface="Arial" panose="020B0604020202020204" pitchFamily="34" charset="0"/>
              </a:rPr>
              <a:t>The implementation is actually up to the vendor</a:t>
            </a:r>
          </a:p>
        </p:txBody>
      </p:sp>
      <p:sp>
        <p:nvSpPr>
          <p:cNvPr id="7" name="TextBox 6"/>
          <p:cNvSpPr txBox="1"/>
          <p:nvPr/>
        </p:nvSpPr>
        <p:spPr>
          <a:xfrm>
            <a:off x="0" y="6519446"/>
            <a:ext cx="5838971" cy="338554"/>
          </a:xfrm>
          <a:prstGeom prst="rect">
            <a:avLst/>
          </a:prstGeom>
          <a:noFill/>
        </p:spPr>
        <p:txBody>
          <a:bodyPr wrap="none" rtlCol="0">
            <a:spAutoFit/>
          </a:bodyPr>
          <a:lstStyle/>
          <a:p>
            <a:r>
              <a:rPr lang="en-US" sz="1600" dirty="0" smtClean="0"/>
              <a:t>IPL = Initial Program Loader, typically the Master Boot Record (MBR)</a:t>
            </a:r>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2488268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100" dirty="0">
                <a:solidFill>
                  <a:prstClr val="black"/>
                </a:solidFill>
                <a:latin typeface="Calibri"/>
              </a:rPr>
              <a:t>Attribution condition: You must indicate that derivative work</a:t>
            </a:r>
          </a:p>
          <a:p>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BIOS and </a:t>
            </a:r>
            <a:r>
              <a:rPr lang="en-US" sz="1100" dirty="0" smtClean="0">
                <a:solidFill>
                  <a:prstClr val="black"/>
                </a:solidFill>
                <a:latin typeface="Calibri"/>
              </a:rPr>
              <a:t>SMM’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407139268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smtClean="0">
                <a:latin typeface="Arial" panose="020B0604020202020204" pitchFamily="34" charset="0"/>
                <a:cs typeface="Arial" panose="020B0604020202020204" pitchFamily="34" charset="0"/>
              </a:rPr>
              <a:t>General Problems with PCR Hashes</a:t>
            </a:r>
            <a:endParaRPr lang="en-US" sz="3600" dirty="0">
              <a:latin typeface="Arial" panose="020B0604020202020204" pitchFamily="34" charset="0"/>
              <a:cs typeface="Arial" panose="020B0604020202020204" pitchFamily="34" charset="0"/>
            </a:endParaRPr>
          </a:p>
        </p:txBody>
      </p:sp>
      <p:sp>
        <p:nvSpPr>
          <p:cNvPr id="6" name="TextBox 5"/>
          <p:cNvSpPr txBox="1"/>
          <p:nvPr/>
        </p:nvSpPr>
        <p:spPr>
          <a:xfrm>
            <a:off x="762000" y="5754469"/>
            <a:ext cx="7467600" cy="646331"/>
          </a:xfrm>
          <a:prstGeom prst="rect">
            <a:avLst/>
          </a:prstGeom>
          <a:noFill/>
        </p:spPr>
        <p:txBody>
          <a:bodyPr wrap="square" rtlCol="0">
            <a:spAutoFit/>
          </a:bodyPr>
          <a:lstStyle/>
          <a:p>
            <a:pPr marL="342900" indent="-342900">
              <a:buAutoNum type="arabicPeriod"/>
            </a:pPr>
            <a:r>
              <a:rPr lang="en-US" sz="1200" dirty="0" smtClean="0"/>
              <a:t>The TCG specification gives vague guidelines on what should be incorporated into individual PCR values, and many decisions are left to the vendor.</a:t>
            </a:r>
          </a:p>
          <a:p>
            <a:pPr marL="342900" indent="-342900">
              <a:buAutoNum type="arabicPeriod"/>
            </a:pPr>
            <a:r>
              <a:rPr lang="en-US" sz="1200" dirty="0" smtClean="0"/>
              <a:t>Based on our own observation of PCR values across various systems.</a:t>
            </a:r>
            <a:endParaRPr lang="en-US" sz="1200" dirty="0"/>
          </a:p>
        </p:txBody>
      </p:sp>
      <p:sp>
        <p:nvSpPr>
          <p:cNvPr id="10" name="Content Placeholder 2"/>
          <p:cNvSpPr txBox="1">
            <a:spLocks/>
          </p:cNvSpPr>
          <p:nvPr/>
        </p:nvSpPr>
        <p:spPr bwMode="auto">
          <a:xfrm>
            <a:off x="273205" y="3825702"/>
            <a:ext cx="8150087" cy="381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7013" indent="-227013" algn="l" rtl="0" eaLnBrk="1" fontAlgn="base" hangingPunct="1">
              <a:lnSpc>
                <a:spcPts val="2200"/>
              </a:lnSpc>
              <a:spcBef>
                <a:spcPct val="0"/>
              </a:spcBef>
              <a:spcAft>
                <a:spcPts val="800"/>
              </a:spcAft>
              <a:buClr>
                <a:srgbClr val="FDAA03"/>
              </a:buClr>
              <a:buSzPct val="100000"/>
              <a:buFont typeface="Arial" pitchFamily="34" charset="0"/>
              <a:buChar char="■"/>
              <a:defRPr sz="2000" b="1">
                <a:solidFill>
                  <a:schemeClr val="tx1"/>
                </a:solidFill>
                <a:latin typeface="+mn-lt"/>
                <a:ea typeface="+mn-ea"/>
                <a:cs typeface="+mn-cs"/>
              </a:defRPr>
            </a:lvl1pPr>
            <a:lvl2pPr marL="568325" indent="-227013" algn="l" rtl="0" eaLnBrk="1" fontAlgn="base" hangingPunct="1">
              <a:lnSpc>
                <a:spcPts val="2000"/>
              </a:lnSpc>
              <a:spcBef>
                <a:spcPct val="0"/>
              </a:spcBef>
              <a:spcAft>
                <a:spcPts val="800"/>
              </a:spcAft>
              <a:buClr>
                <a:srgbClr val="FDAA03"/>
              </a:buClr>
              <a:buFont typeface="Arial" pitchFamily="34" charset="0"/>
              <a:buChar char="–"/>
              <a:defRPr b="0">
                <a:solidFill>
                  <a:schemeClr val="tx1"/>
                </a:solidFill>
                <a:latin typeface="+mn-lt"/>
              </a:defRPr>
            </a:lvl2pPr>
            <a:lvl3pPr marL="909638" indent="-168275" algn="l" rtl="0" eaLnBrk="1" fontAlgn="base" hangingPunct="1">
              <a:lnSpc>
                <a:spcPts val="1800"/>
              </a:lnSpc>
              <a:spcBef>
                <a:spcPct val="0"/>
              </a:spcBef>
              <a:spcAft>
                <a:spcPts val="800"/>
              </a:spcAft>
              <a:buClr>
                <a:srgbClr val="FDAA03"/>
              </a:buClr>
              <a:buSzPct val="80000"/>
              <a:buFont typeface="Arial" pitchFamily="34" charset="0"/>
              <a:buChar char="■"/>
              <a:defRPr sz="1600" b="0">
                <a:solidFill>
                  <a:schemeClr val="tx1"/>
                </a:solidFill>
                <a:latin typeface="+mn-lt"/>
              </a:defRPr>
            </a:lvl3pPr>
            <a:lvl4pPr marL="1143000" indent="-114300" algn="l" rtl="0" eaLnBrk="1" fontAlgn="base" hangingPunct="1">
              <a:lnSpc>
                <a:spcPts val="1600"/>
              </a:lnSpc>
              <a:spcBef>
                <a:spcPct val="0"/>
              </a:spcBef>
              <a:spcAft>
                <a:spcPts val="800"/>
              </a:spcAft>
              <a:buClr>
                <a:srgbClr val="FDAA03"/>
              </a:buClr>
              <a:buSzPct val="80000"/>
              <a:buFont typeface="Arial" pitchFamily="34" charset="0"/>
              <a:buChar char="●"/>
              <a:defRPr sz="1400" b="0">
                <a:solidFill>
                  <a:schemeClr val="tx1"/>
                </a:solidFill>
                <a:latin typeface="+mn-lt"/>
              </a:defRPr>
            </a:lvl4pPr>
            <a:lvl5pPr marL="1371600" indent="-106363" algn="l" rtl="0" eaLnBrk="1" fontAlgn="base" hangingPunct="1">
              <a:lnSpc>
                <a:spcPts val="1400"/>
              </a:lnSpc>
              <a:spcBef>
                <a:spcPct val="0"/>
              </a:spcBef>
              <a:spcAft>
                <a:spcPts val="800"/>
              </a:spcAft>
              <a:buClr>
                <a:srgbClr val="FDAA03"/>
              </a:buClr>
              <a:buSzPct val="100000"/>
              <a:buFont typeface="Arial" pitchFamily="34" charset="0"/>
              <a:buChar char="-"/>
              <a:defRPr sz="1200" b="1">
                <a:solidFill>
                  <a:schemeClr val="tx1"/>
                </a:solidFill>
                <a:latin typeface="+mn-lt"/>
              </a:defRPr>
            </a:lvl5pPr>
            <a:lvl6pPr marL="22288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6pPr>
            <a:lvl7pPr marL="26860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7pPr>
            <a:lvl8pPr marL="31432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8pPr>
            <a:lvl9pPr marL="3600450" indent="-228600" algn="l" rtl="0" eaLnBrk="1" fontAlgn="base" hangingPunct="1">
              <a:lnSpc>
                <a:spcPts val="2000"/>
              </a:lnSpc>
              <a:spcBef>
                <a:spcPct val="0"/>
              </a:spcBef>
              <a:spcAft>
                <a:spcPts val="600"/>
              </a:spcAft>
              <a:buClr>
                <a:srgbClr val="FDAA03"/>
              </a:buClr>
              <a:buSzPct val="50000"/>
              <a:buFont typeface="Monotype Sorts" pitchFamily="2" charset="2"/>
              <a:buChar char="n"/>
              <a:defRPr sz="4000" b="1">
                <a:solidFill>
                  <a:schemeClr val="tx1"/>
                </a:solidFill>
                <a:latin typeface="ITC Officina Serif Book" charset="0"/>
              </a:defRPr>
            </a:lvl9pPr>
          </a:lstStyle>
          <a:p>
            <a:pPr marL="0" indent="0">
              <a:buNone/>
            </a:pPr>
            <a:r>
              <a:rPr lang="en-US" dirty="0" smtClean="0">
                <a:solidFill>
                  <a:srgbClr val="000000"/>
                </a:solidFill>
                <a:latin typeface="Arial" panose="020B0604020202020204" pitchFamily="34" charset="0"/>
                <a:cs typeface="Arial" panose="020B0604020202020204" pitchFamily="34" charset="0"/>
              </a:rPr>
              <a:t>Example E6400 PCR Set:</a:t>
            </a:r>
            <a:endParaRPr lang="en-US" dirty="0" smtClean="0">
              <a:solidFill>
                <a:srgbClr val="000000"/>
              </a:solidFill>
            </a:endParaRPr>
          </a:p>
          <a:p>
            <a:pPr lvl="1"/>
            <a:endParaRPr lang="en-US" dirty="0" smtClean="0">
              <a:solidFill>
                <a:srgbClr val="000000"/>
              </a:solidFill>
            </a:endParaRPr>
          </a:p>
          <a:p>
            <a:pPr marL="0" indent="0">
              <a:buFont typeface="Arial" pitchFamily="34" charset="0"/>
              <a:buNone/>
            </a:pPr>
            <a:endParaRPr lang="en-US"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25" y="4230469"/>
            <a:ext cx="67627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457200" y="1371600"/>
            <a:ext cx="8229600" cy="2286000"/>
          </a:xfrm>
        </p:spPr>
        <p:txBody>
          <a:bodyPr>
            <a:normAutofit fontScale="62500" lnSpcReduction="20000"/>
          </a:bodyPr>
          <a:lstStyle/>
          <a:p>
            <a:pPr lvl="0"/>
            <a:r>
              <a:rPr lang="en-US" dirty="0">
                <a:solidFill>
                  <a:srgbClr val="000000"/>
                </a:solidFill>
                <a:latin typeface="Arial" panose="020B0604020202020204" pitchFamily="34" charset="0"/>
                <a:cs typeface="Arial" panose="020B0604020202020204" pitchFamily="34" charset="0"/>
              </a:rPr>
              <a:t>Opaqueness</a:t>
            </a:r>
          </a:p>
          <a:p>
            <a:pPr lvl="1"/>
            <a:r>
              <a:rPr lang="en-US" dirty="0" smtClean="0">
                <a:solidFill>
                  <a:srgbClr val="000000"/>
                </a:solidFill>
                <a:latin typeface="Arial" panose="020B0604020202020204" pitchFamily="34" charset="0"/>
                <a:cs typeface="Arial" panose="020B0604020202020204" pitchFamily="34" charset="0"/>
              </a:rPr>
              <a:t>Generally no </a:t>
            </a:r>
            <a:r>
              <a:rPr lang="en-US" dirty="0">
                <a:solidFill>
                  <a:srgbClr val="000000"/>
                </a:solidFill>
                <a:latin typeface="Arial" panose="020B0604020202020204" pitchFamily="34" charset="0"/>
                <a:cs typeface="Arial" panose="020B0604020202020204" pitchFamily="34" charset="0"/>
              </a:rPr>
              <a:t>golden set of PCRs is provided by the OEM</a:t>
            </a:r>
            <a:r>
              <a:rPr lang="en-US" dirty="0" smtClean="0">
                <a:solidFill>
                  <a:srgbClr val="000000"/>
                </a:solidFill>
                <a:latin typeface="Arial" panose="020B0604020202020204" pitchFamily="34" charset="0"/>
                <a:cs typeface="Arial" panose="020B0604020202020204" pitchFamily="34" charset="0"/>
              </a:rPr>
              <a:t>.</a:t>
            </a:r>
          </a:p>
          <a:p>
            <a:pPr lvl="2"/>
            <a:r>
              <a:rPr lang="en-US" dirty="0" smtClean="0">
                <a:solidFill>
                  <a:srgbClr val="000000"/>
                </a:solidFill>
                <a:latin typeface="Arial" panose="020B0604020202020204" pitchFamily="34" charset="0"/>
                <a:cs typeface="Arial" panose="020B0604020202020204" pitchFamily="34" charset="0"/>
              </a:rPr>
              <a:t>Some vendors like HP have started to finally provide this! Yay!</a:t>
            </a:r>
            <a:endParaRPr lang="en-US" dirty="0">
              <a:solidFill>
                <a:srgbClr val="000000"/>
              </a:solidFill>
              <a:latin typeface="Arial" panose="020B0604020202020204" pitchFamily="34" charset="0"/>
              <a:cs typeface="Arial" panose="020B0604020202020204" pitchFamily="34" charset="0"/>
            </a:endParaRPr>
          </a:p>
          <a:p>
            <a:pPr lvl="1"/>
            <a:r>
              <a:rPr lang="en-US" dirty="0">
                <a:solidFill>
                  <a:srgbClr val="000000"/>
                </a:solidFill>
                <a:latin typeface="Arial" panose="020B0604020202020204" pitchFamily="34" charset="0"/>
                <a:cs typeface="Arial" panose="020B0604020202020204" pitchFamily="34" charset="0"/>
              </a:rPr>
              <a:t>No description of what is </a:t>
            </a:r>
            <a:r>
              <a:rPr lang="en-US" i="1" dirty="0">
                <a:solidFill>
                  <a:srgbClr val="000000"/>
                </a:solidFill>
                <a:latin typeface="Arial" panose="020B0604020202020204" pitchFamily="34" charset="0"/>
                <a:cs typeface="Arial" panose="020B0604020202020204" pitchFamily="34" charset="0"/>
              </a:rPr>
              <a:t>actually</a:t>
            </a:r>
            <a:r>
              <a:rPr lang="en-US" dirty="0">
                <a:solidFill>
                  <a:srgbClr val="000000"/>
                </a:solidFill>
                <a:latin typeface="Arial" panose="020B0604020202020204" pitchFamily="34" charset="0"/>
                <a:cs typeface="Arial" panose="020B0604020202020204" pitchFamily="34" charset="0"/>
              </a:rPr>
              <a:t> being measured and incorporated into the PCR values.</a:t>
            </a:r>
            <a:r>
              <a:rPr lang="en-US" baseline="30000" dirty="0">
                <a:solidFill>
                  <a:srgbClr val="000000"/>
                </a:solidFill>
                <a:latin typeface="Arial" panose="020B0604020202020204" pitchFamily="34" charset="0"/>
                <a:cs typeface="Arial" panose="020B0604020202020204" pitchFamily="34" charset="0"/>
              </a:rPr>
              <a:t>1</a:t>
            </a:r>
          </a:p>
          <a:p>
            <a:pPr lvl="1"/>
            <a:r>
              <a:rPr lang="en-US" dirty="0" smtClean="0">
                <a:solidFill>
                  <a:srgbClr val="000000"/>
                </a:solidFill>
                <a:latin typeface="Arial" panose="020B0604020202020204" pitchFamily="34" charset="0"/>
                <a:cs typeface="Arial" panose="020B0604020202020204" pitchFamily="34" charset="0"/>
              </a:rPr>
              <a:t>“Homogeneous” </a:t>
            </a:r>
            <a:r>
              <a:rPr lang="en-US" dirty="0">
                <a:solidFill>
                  <a:srgbClr val="000000"/>
                </a:solidFill>
                <a:latin typeface="Arial" panose="020B0604020202020204" pitchFamily="34" charset="0"/>
                <a:cs typeface="Arial" panose="020B0604020202020204" pitchFamily="34" charset="0"/>
              </a:rPr>
              <a:t>systems can have different PCR values.</a:t>
            </a:r>
            <a:r>
              <a:rPr lang="en-US" baseline="30000" dirty="0">
                <a:solidFill>
                  <a:srgbClr val="000000"/>
                </a:solidFill>
                <a:latin typeface="Arial" panose="020B0604020202020204" pitchFamily="34" charset="0"/>
                <a:cs typeface="Arial" panose="020B0604020202020204" pitchFamily="34" charset="0"/>
              </a:rPr>
              <a:t>2</a:t>
            </a:r>
            <a:r>
              <a:rPr lang="en-US" dirty="0">
                <a:solidFill>
                  <a:srgbClr val="000000"/>
                </a:solidFill>
                <a:latin typeface="Arial" panose="020B0604020202020204" pitchFamily="34" charset="0"/>
                <a:cs typeface="Arial" panose="020B0604020202020204" pitchFamily="34" charset="0"/>
              </a:rPr>
              <a:t> </a:t>
            </a:r>
          </a:p>
          <a:p>
            <a:pPr lvl="1"/>
            <a:r>
              <a:rPr lang="en-US" dirty="0">
                <a:solidFill>
                  <a:srgbClr val="000000"/>
                </a:solidFill>
                <a:latin typeface="Arial" panose="020B0604020202020204" pitchFamily="34" charset="0"/>
                <a:cs typeface="Arial" panose="020B0604020202020204" pitchFamily="34" charset="0"/>
              </a:rPr>
              <a:t>Duplicate PCR values are unexpected if they're measuring different data…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02719437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228600"/>
            <a:ext cx="7162800" cy="533400"/>
          </a:xfrm>
          <a:prstGeom prst="rect">
            <a:avLst/>
          </a:prstGeom>
        </p:spPr>
        <p:txBody>
          <a:bodyPr>
            <a:noAutofit/>
          </a:bodyPr>
          <a:lstStyle/>
          <a:p>
            <a:r>
              <a:rPr lang="en-US" sz="3200" dirty="0" smtClean="0">
                <a:latin typeface="Arial" panose="020B0604020202020204" pitchFamily="34" charset="0"/>
                <a:cs typeface="Arial" panose="020B0604020202020204" pitchFamily="34" charset="0"/>
              </a:rPr>
              <a:t>E6400 PCR0 (CRTM) Measurement</a:t>
            </a:r>
            <a:endParaRPr lang="en-US" sz="3200" dirty="0">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342900" y="3570295"/>
            <a:ext cx="8458200" cy="2965704"/>
          </a:xfrm>
        </p:spPr>
        <p:txBody>
          <a:bodyPr>
            <a:normAutofit fontScale="70000" lnSpcReduction="20000"/>
          </a:bodyPr>
          <a:lstStyle/>
          <a:p>
            <a:r>
              <a:rPr lang="en-US" dirty="0" smtClean="0">
                <a:latin typeface="Arial" panose="020B0604020202020204" pitchFamily="34" charset="0"/>
                <a:cs typeface="Arial" panose="020B0604020202020204" pitchFamily="34" charset="0"/>
              </a:rPr>
              <a:t>PCR0 should contain a measurement of the CRTM and other parts of the BIOS.</a:t>
            </a:r>
          </a:p>
          <a:p>
            <a:r>
              <a:rPr lang="en-US" dirty="0" smtClean="0">
                <a:latin typeface="Arial" panose="020B0604020202020204" pitchFamily="34" charset="0"/>
                <a:cs typeface="Arial" panose="020B0604020202020204" pitchFamily="34" charset="0"/>
              </a:rPr>
              <a:t>In the above diagram, the dark areas represent what the E6400 actually incorporates into the PCR0 measurement.</a:t>
            </a:r>
          </a:p>
          <a:p>
            <a:r>
              <a:rPr lang="en-US" dirty="0" smtClean="0">
                <a:latin typeface="Arial" panose="020B0604020202020204" pitchFamily="34" charset="0"/>
                <a:cs typeface="Arial" panose="020B0604020202020204" pitchFamily="34" charset="0"/>
              </a:rPr>
              <a:t>Only 0xA90 of the total 0x1A0000 bytes (.15%) in the BIOS range are incorporated, including:</a:t>
            </a:r>
          </a:p>
          <a:p>
            <a:pPr lvl="1"/>
            <a:r>
              <a:rPr lang="en-US" dirty="0" smtClean="0">
                <a:latin typeface="Arial" panose="020B0604020202020204" pitchFamily="34" charset="0"/>
                <a:cs typeface="Arial" panose="020B0604020202020204" pitchFamily="34" charset="0"/>
              </a:rPr>
              <a:t>The first 64 bytes of the 42 compressed modules.</a:t>
            </a:r>
          </a:p>
          <a:p>
            <a:pPr lvl="1"/>
            <a:r>
              <a:rPr lang="en-US" dirty="0" smtClean="0">
                <a:latin typeface="Arial" panose="020B0604020202020204" pitchFamily="34" charset="0"/>
                <a:cs typeface="Arial" panose="020B0604020202020204" pitchFamily="34" charset="0"/>
              </a:rPr>
              <a:t>Two 8 byte slices at 0xDF4513C0 and 0xDF4513C7.</a:t>
            </a:r>
          </a:p>
          <a:p>
            <a:pPr lvl="1"/>
            <a:r>
              <a:rPr lang="en-US" dirty="0" smtClean="0">
                <a:latin typeface="Arial" panose="020B0604020202020204" pitchFamily="34" charset="0"/>
                <a:cs typeface="Arial" panose="020B0604020202020204" pitchFamily="34" charset="0"/>
              </a:rPr>
              <a:t>The CRTM is not incorporated at all.</a:t>
            </a:r>
          </a:p>
        </p:txBody>
      </p:sp>
      <p:sp>
        <p:nvSpPr>
          <p:cNvPr id="2" name="TextBox 1"/>
          <p:cNvSpPr txBox="1"/>
          <p:nvPr/>
        </p:nvSpPr>
        <p:spPr>
          <a:xfrm>
            <a:off x="0" y="6591658"/>
            <a:ext cx="4834978" cy="276999"/>
          </a:xfrm>
          <a:prstGeom prst="rect">
            <a:avLst/>
          </a:prstGeom>
          <a:noFill/>
        </p:spPr>
        <p:txBody>
          <a:bodyPr wrap="none" rtlCol="0">
            <a:spAutoFit/>
          </a:bodyPr>
          <a:lstStyle/>
          <a:p>
            <a:pPr>
              <a:spcAft>
                <a:spcPts val="600"/>
              </a:spcAft>
            </a:pPr>
            <a:r>
              <a:rPr lang="en-US" sz="1200" dirty="0" smtClean="0">
                <a:latin typeface="Arial" panose="020B0604020202020204" pitchFamily="34" charset="0"/>
                <a:ea typeface="Verdana" pitchFamily="34" charset="0"/>
                <a:cs typeface="Arial" panose="020B0604020202020204" pitchFamily="34" charset="0"/>
              </a:rPr>
              <a:t>*Typo in image: BIOS Base on the E6400 is located at FFE6_0000h</a:t>
            </a:r>
            <a:endParaRPr lang="en-US" sz="1200" dirty="0">
              <a:latin typeface="Arial" panose="020B0604020202020204" pitchFamily="34" charset="0"/>
              <a:ea typeface="Verdana" pitchFamily="34" charset="0"/>
              <a:cs typeface="Arial" panose="020B0604020202020204" pitchFamily="34" charset="0"/>
            </a:endParaRPr>
          </a:p>
        </p:txBody>
      </p:sp>
      <p:pic>
        <p:nvPicPr>
          <p:cNvPr id="2050" name="Picture 2" descr="C:\SMAC\papers\usenix-security-13\Figures\SRTMMeasur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972312"/>
            <a:ext cx="3352800" cy="24606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00061" y="1066800"/>
            <a:ext cx="300082" cy="369332"/>
          </a:xfrm>
          <a:prstGeom prst="rect">
            <a:avLst/>
          </a:prstGeom>
          <a:noFill/>
        </p:spPr>
        <p:txBody>
          <a:bodyPr wrap="none" rtlCol="0">
            <a:spAutoFit/>
          </a:bodyPr>
          <a:lstStyle/>
          <a:p>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1428353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sz="3600" dirty="0">
                <a:latin typeface="Arial" panose="020B0604020202020204" pitchFamily="34" charset="0"/>
                <a:cs typeface="Arial" panose="020B0604020202020204" pitchFamily="34" charset="0"/>
              </a:rPr>
              <a:t>Implications of the weak </a:t>
            </a:r>
            <a:r>
              <a:rPr lang="en-US" sz="3600" dirty="0" smtClean="0">
                <a:latin typeface="Arial" panose="020B0604020202020204" pitchFamily="34" charset="0"/>
                <a:cs typeface="Arial" panose="020B0604020202020204" pitchFamily="34" charset="0"/>
              </a:rPr>
              <a:t>SRTM</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86400"/>
          </a:xfrm>
        </p:spPr>
        <p:txBody>
          <a:bodyPr>
            <a:noAutofit/>
          </a:bodyPr>
          <a:lstStyle/>
          <a:p>
            <a:r>
              <a:rPr lang="en-US" sz="2200" dirty="0" smtClean="0">
                <a:latin typeface="Arial" panose="020B0604020202020204" pitchFamily="34" charset="0"/>
                <a:cs typeface="Arial" panose="020B0604020202020204" pitchFamily="34" charset="0"/>
              </a:rPr>
              <a:t>Measurements for things like PCI option ROMs and BIOS configuration are not actually captured.</a:t>
            </a:r>
          </a:p>
          <a:p>
            <a:r>
              <a:rPr lang="en-US" sz="2200" dirty="0" smtClean="0">
                <a:latin typeface="Arial" panose="020B0604020202020204" pitchFamily="34" charset="0"/>
                <a:cs typeface="Arial" panose="020B0604020202020204" pitchFamily="34" charset="0"/>
              </a:rPr>
              <a:t>We </a:t>
            </a:r>
            <a:r>
              <a:rPr lang="en-US" sz="2200" dirty="0">
                <a:latin typeface="Arial" panose="020B0604020202020204" pitchFamily="34" charset="0"/>
                <a:cs typeface="Arial" panose="020B0604020202020204" pitchFamily="34" charset="0"/>
              </a:rPr>
              <a:t>can modify the </a:t>
            </a:r>
            <a:r>
              <a:rPr lang="en-US" sz="2200" i="1" dirty="0">
                <a:latin typeface="Arial" panose="020B0604020202020204" pitchFamily="34" charset="0"/>
                <a:cs typeface="Arial" panose="020B0604020202020204" pitchFamily="34" charset="0"/>
              </a:rPr>
              <a:t>majority</a:t>
            </a:r>
            <a:r>
              <a:rPr lang="en-US" sz="2200" dirty="0">
                <a:latin typeface="Arial" panose="020B0604020202020204" pitchFamily="34" charset="0"/>
                <a:cs typeface="Arial" panose="020B0604020202020204" pitchFamily="34" charset="0"/>
              </a:rPr>
              <a:t> of the E6400 BIOS without changing any of the PCR values</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lvl="1"/>
            <a:r>
              <a:rPr lang="en-US" sz="2000" dirty="0" err="1">
                <a:latin typeface="Arial" panose="020B0604020202020204" pitchFamily="34" charset="0"/>
                <a:cs typeface="Arial" panose="020B0604020202020204" pitchFamily="34" charset="0"/>
              </a:rPr>
              <a:t>Yuriy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Bulygin</a:t>
            </a:r>
            <a:r>
              <a:rPr lang="en-US" sz="2000" dirty="0">
                <a:latin typeface="Arial" panose="020B0604020202020204" pitchFamily="34" charset="0"/>
                <a:cs typeface="Arial" panose="020B0604020202020204" pitchFamily="34" charset="0"/>
              </a:rPr>
              <a:t> presented a similar discovery at </a:t>
            </a:r>
            <a:r>
              <a:rPr lang="en-US" sz="2000" dirty="0" err="1">
                <a:latin typeface="Arial" panose="020B0604020202020204" pitchFamily="34" charset="0"/>
                <a:cs typeface="Arial" panose="020B0604020202020204" pitchFamily="34" charset="0"/>
              </a:rPr>
              <a:t>CanSecWest</a:t>
            </a:r>
            <a:r>
              <a:rPr lang="en-US" sz="2000" dirty="0">
                <a:latin typeface="Arial" panose="020B0604020202020204" pitchFamily="34" charset="0"/>
                <a:cs typeface="Arial" panose="020B0604020202020204" pitchFamily="34" charset="0"/>
              </a:rPr>
              <a:t> 2013 regarding his ASUS </a:t>
            </a:r>
            <a:r>
              <a:rPr lang="en-US" sz="2000" dirty="0" smtClean="0">
                <a:latin typeface="Arial" panose="020B0604020202020204" pitchFamily="34" charset="0"/>
                <a:cs typeface="Arial" panose="020B0604020202020204" pitchFamily="34" charset="0"/>
              </a:rPr>
              <a:t>P8P67</a:t>
            </a:r>
          </a:p>
          <a:p>
            <a:pPr lvl="2"/>
            <a:r>
              <a:rPr lang="en-US" sz="1600" dirty="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Evil </a:t>
            </a:r>
            <a:r>
              <a:rPr lang="en-US" sz="1600" dirty="0">
                <a:latin typeface="Arial" panose="020B0604020202020204" pitchFamily="34" charset="0"/>
                <a:cs typeface="Arial" panose="020B0604020202020204" pitchFamily="34" charset="0"/>
              </a:rPr>
              <a:t>Maid Just Got Angrier: Why Full-Disk Encryption With TPM is Insecure on Many </a:t>
            </a:r>
            <a:r>
              <a:rPr lang="en-US" sz="1600" dirty="0" smtClean="0">
                <a:latin typeface="Arial" panose="020B0604020202020204" pitchFamily="34" charset="0"/>
                <a:cs typeface="Arial" panose="020B0604020202020204" pitchFamily="34" charset="0"/>
              </a:rPr>
              <a:t>Systems" </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Yuriy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Bulygin</a:t>
            </a:r>
            <a:r>
              <a:rPr lang="en-US" sz="1600" dirty="0">
                <a:latin typeface="Arial" panose="020B0604020202020204" pitchFamily="34" charset="0"/>
                <a:cs typeface="Arial" panose="020B0604020202020204" pitchFamily="34" charset="0"/>
              </a:rPr>
              <a:t> – </a:t>
            </a:r>
            <a:r>
              <a:rPr lang="en-US" sz="1600" dirty="0" smtClean="0">
                <a:latin typeface="Arial" panose="020B0604020202020204" pitchFamily="34" charset="0"/>
                <a:cs typeface="Arial" panose="020B0604020202020204" pitchFamily="34" charset="0"/>
              </a:rPr>
              <a:t>March </a:t>
            </a:r>
            <a:r>
              <a:rPr lang="en-US" sz="1600" dirty="0">
                <a:latin typeface="Arial" panose="020B0604020202020204" pitchFamily="34" charset="0"/>
                <a:cs typeface="Arial" panose="020B0604020202020204" pitchFamily="34" charset="0"/>
              </a:rPr>
              <a:t>2013 </a:t>
            </a:r>
            <a:r>
              <a:rPr lang="en-US" sz="1600" dirty="0">
                <a:latin typeface="Arial" panose="020B0604020202020204" pitchFamily="34" charset="0"/>
                <a:cs typeface="Arial" panose="020B0604020202020204" pitchFamily="34" charset="0"/>
                <a:hlinkClick r:id="rId2"/>
              </a:rPr>
              <a:t>http://</a:t>
            </a:r>
            <a:r>
              <a:rPr lang="en-US" sz="1600" dirty="0" smtClean="0">
                <a:latin typeface="Arial" panose="020B0604020202020204" pitchFamily="34" charset="0"/>
                <a:cs typeface="Arial" panose="020B0604020202020204" pitchFamily="34" charset="0"/>
                <a:hlinkClick r:id="rId2"/>
              </a:rPr>
              <a:t>cansecwest.com/slides/2013/Evil%20Maid%20Just%20Got%20Angrier.pdf</a:t>
            </a:r>
            <a:endParaRPr lang="en-US" sz="16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As long as the Flash can be modified, the measurement code which executes from the flash can be modified to report false negatives</a:t>
            </a:r>
          </a:p>
          <a:p>
            <a:r>
              <a:rPr lang="en-US" sz="2200" dirty="0" smtClean="0">
                <a:latin typeface="Arial" panose="020B0604020202020204" pitchFamily="34" charset="0"/>
                <a:cs typeface="Arial" panose="020B0604020202020204" pitchFamily="34" charset="0"/>
              </a:rPr>
              <a:t>Let’s take a look at some weaknesses that come along with a S-CRTM that provides incomplete coverage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9336188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053" y="76200"/>
            <a:ext cx="8229600" cy="1143000"/>
          </a:xfrm>
        </p:spPr>
        <p:txBody>
          <a:bodyPr>
            <a:normAutofit/>
          </a:bodyPr>
          <a:lstStyle/>
          <a:p>
            <a:r>
              <a:rPr lang="en-US" sz="3600" dirty="0" smtClean="0">
                <a:latin typeface="Arial" panose="020B0604020202020204" pitchFamily="34" charset="0"/>
                <a:cs typeface="Arial" panose="020B0604020202020204" pitchFamily="34" charset="0"/>
              </a:rPr>
              <a:t>Reading PCRs with </a:t>
            </a:r>
            <a:r>
              <a:rPr lang="en-US" sz="3600" dirty="0" err="1" smtClean="0">
                <a:latin typeface="Arial" panose="020B0604020202020204" pitchFamily="34" charset="0"/>
                <a:cs typeface="Arial" panose="020B0604020202020204" pitchFamily="34" charset="0"/>
              </a:rPr>
              <a:t>OpenTPM</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4876800"/>
            <a:ext cx="8534400" cy="1752600"/>
          </a:xfrm>
        </p:spPr>
        <p:txBody>
          <a:bodyPr>
            <a:normAutofit/>
          </a:bodyPr>
          <a:lstStyle/>
          <a:p>
            <a:r>
              <a:rPr lang="en-US" sz="2400" dirty="0" smtClean="0">
                <a:latin typeface="Arial" panose="020B0604020202020204" pitchFamily="34" charset="0"/>
                <a:cs typeface="Arial" panose="020B0604020202020204" pitchFamily="34" charset="0"/>
              </a:rPr>
              <a:t>Corey Kallenberg wrote </a:t>
            </a:r>
            <a:r>
              <a:rPr lang="en-US" sz="2400" dirty="0" err="1" smtClean="0">
                <a:latin typeface="Arial" panose="020B0604020202020204" pitchFamily="34" charset="0"/>
                <a:cs typeface="Arial" panose="020B0604020202020204" pitchFamily="34" charset="0"/>
              </a:rPr>
              <a:t>OpenTPM</a:t>
            </a:r>
            <a:r>
              <a:rPr lang="en-US" sz="2400" dirty="0" smtClean="0">
                <a:latin typeface="Arial" panose="020B0604020202020204" pitchFamily="34" charset="0"/>
                <a:cs typeface="Arial" panose="020B0604020202020204" pitchFamily="34" charset="0"/>
              </a:rPr>
              <a:t> which queries and dumps the PCR register set</a:t>
            </a:r>
          </a:p>
          <a:p>
            <a:r>
              <a:rPr lang="en-US" sz="2400" dirty="0" smtClean="0">
                <a:latin typeface="Arial" panose="020B0604020202020204" pitchFamily="34" charset="0"/>
                <a:cs typeface="Arial" panose="020B0604020202020204" pitchFamily="34" charset="0"/>
              </a:rPr>
              <a:t>Open source: </a:t>
            </a:r>
            <a:r>
              <a:rPr lang="en-US" sz="2400" dirty="0" smtClean="0">
                <a:latin typeface="Arial" panose="020B0604020202020204" pitchFamily="34" charset="0"/>
                <a:cs typeface="Arial" panose="020B0604020202020204" pitchFamily="34" charset="0"/>
                <a:hlinkClick r:id="rId2"/>
              </a:rPr>
              <a:t>https</a:t>
            </a:r>
            <a:r>
              <a:rPr lang="en-US" sz="2400" dirty="0">
                <a:latin typeface="Arial" panose="020B0604020202020204" pitchFamily="34" charset="0"/>
                <a:cs typeface="Arial" panose="020B0604020202020204" pitchFamily="34" charset="0"/>
                <a:hlinkClick r:id="rId2"/>
              </a:rPr>
              <a:t>://code.google.com/p/opentpm</a:t>
            </a:r>
            <a:r>
              <a:rPr lang="en-US" sz="2400" dirty="0" smtClean="0">
                <a:latin typeface="Arial" panose="020B0604020202020204" pitchFamily="34" charset="0"/>
                <a:cs typeface="Arial" panose="020B0604020202020204" pitchFamily="34" charset="0"/>
                <a:hlinkClick r:id="rId2"/>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Activate/enable your TPM in your BIOS settings to use it</a:t>
            </a:r>
          </a:p>
          <a:p>
            <a:endParaRPr lang="en-US" sz="24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1480"/>
          <a:stretch/>
        </p:blipFill>
        <p:spPr bwMode="auto">
          <a:xfrm>
            <a:off x="337948" y="1143000"/>
            <a:ext cx="8425052" cy="35200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2724020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err="1" smtClean="0">
                <a:latin typeface="Arial" panose="020B0604020202020204" pitchFamily="34" charset="0"/>
                <a:cs typeface="Arial" panose="020B0604020202020204" pitchFamily="34" charset="0"/>
              </a:rPr>
              <a:t>vulnBIOS</a:t>
            </a:r>
            <a:r>
              <a:rPr lang="en-US" sz="4000" dirty="0" smtClean="0">
                <a:latin typeface="Arial" panose="020B0604020202020204" pitchFamily="34" charset="0"/>
                <a:cs typeface="Arial" panose="020B0604020202020204" pitchFamily="34" charset="0"/>
              </a:rPr>
              <a:t> Example: Incomplete S-CRTM Coverage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648200"/>
            <a:ext cx="8229600" cy="1981200"/>
          </a:xfrm>
        </p:spPr>
        <p:txBody>
          <a:bodyPr>
            <a:normAutofit/>
          </a:bodyPr>
          <a:lstStyle/>
          <a:p>
            <a:r>
              <a:rPr lang="en-US" sz="2200" dirty="0" smtClean="0">
                <a:latin typeface="Arial" panose="020B0604020202020204" pitchFamily="34" charset="0"/>
                <a:cs typeface="Arial" panose="020B0604020202020204" pitchFamily="34" charset="0"/>
              </a:rPr>
              <a:t>Either view your existing BIOS dump or make a new one using Copernicus</a:t>
            </a:r>
          </a:p>
          <a:p>
            <a:r>
              <a:rPr lang="en-US" sz="2200" dirty="0" smtClean="0">
                <a:latin typeface="Arial" panose="020B0604020202020204" pitchFamily="34" charset="0"/>
                <a:cs typeface="Arial" panose="020B0604020202020204" pitchFamily="34" charset="0"/>
              </a:rPr>
              <a:t>Open in HxD and skip to the end (entry vector)</a:t>
            </a:r>
          </a:p>
          <a:p>
            <a:r>
              <a:rPr lang="en-US" sz="2200" dirty="0" smtClean="0">
                <a:latin typeface="Arial" panose="020B0604020202020204" pitchFamily="34" charset="0"/>
                <a:cs typeface="Arial" panose="020B0604020202020204" pitchFamily="34" charset="0"/>
              </a:rPr>
              <a:t>Notice bytes 3F_FFFB – 3F_FFFE are 0h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821363" cy="2886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Oval 3"/>
          <p:cNvSpPr/>
          <p:nvPr/>
        </p:nvSpPr>
        <p:spPr>
          <a:xfrm>
            <a:off x="5889702" y="3691053"/>
            <a:ext cx="1273098" cy="30003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65696956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049" y="1447799"/>
            <a:ext cx="5802313" cy="28860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normAutofit fontScale="90000"/>
          </a:bodyPr>
          <a:lstStyle/>
          <a:p>
            <a:r>
              <a:rPr lang="en-US" sz="4000" dirty="0" err="1">
                <a:latin typeface="Arial" panose="020B0604020202020204" pitchFamily="34" charset="0"/>
                <a:cs typeface="Arial" panose="020B0604020202020204" pitchFamily="34" charset="0"/>
              </a:rPr>
              <a:t>vulnBIOS</a:t>
            </a:r>
            <a:r>
              <a:rPr lang="en-US" sz="4000" dirty="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Example: Incomplete S-CRTM Coverage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648200"/>
            <a:ext cx="8229600" cy="1981200"/>
          </a:xfrm>
        </p:spPr>
        <p:txBody>
          <a:bodyPr>
            <a:normAutofit fontScale="92500"/>
          </a:bodyPr>
          <a:lstStyle/>
          <a:p>
            <a:r>
              <a:rPr lang="en-US" sz="2200" dirty="0" smtClean="0">
                <a:latin typeface="Arial" panose="020B0604020202020204" pitchFamily="34" charset="0"/>
                <a:cs typeface="Arial" panose="020B0604020202020204" pitchFamily="34" charset="0"/>
              </a:rPr>
              <a:t>This will only run on E6400 systems! </a:t>
            </a:r>
          </a:p>
          <a:p>
            <a:r>
              <a:rPr lang="en-US" sz="2200" dirty="0" smtClean="0">
                <a:latin typeface="Arial" panose="020B0604020202020204" pitchFamily="34" charset="0"/>
                <a:cs typeface="Arial" panose="020B0604020202020204" pitchFamily="34" charset="0"/>
              </a:rPr>
              <a:t>Execute the ‘tpm_spi_write_no_change_pcr.sys’ driver </a:t>
            </a:r>
          </a:p>
          <a:p>
            <a:r>
              <a:rPr lang="en-US" sz="2200" dirty="0" smtClean="0">
                <a:latin typeface="Arial" panose="020B0604020202020204" pitchFamily="34" charset="0"/>
                <a:cs typeface="Arial" panose="020B0604020202020204" pitchFamily="34" charset="0"/>
              </a:rPr>
              <a:t>This writes </a:t>
            </a:r>
            <a:r>
              <a:rPr lang="en-US" sz="2200" dirty="0" err="1" smtClean="0">
                <a:latin typeface="Arial" panose="020B0604020202020204" pitchFamily="34" charset="0"/>
                <a:cs typeface="Arial" panose="020B0604020202020204" pitchFamily="34" charset="0"/>
              </a:rPr>
              <a:t>DEADBEEFh</a:t>
            </a:r>
            <a:r>
              <a:rPr lang="en-US" sz="2200" dirty="0" smtClean="0">
                <a:latin typeface="Arial" panose="020B0604020202020204" pitchFamily="34" charset="0"/>
                <a:cs typeface="Arial" panose="020B0604020202020204" pitchFamily="34" charset="0"/>
              </a:rPr>
              <a:t> as you can see (in this case, on </a:t>
            </a:r>
            <a:r>
              <a:rPr lang="en-US" sz="2200" u="sng" dirty="0" smtClean="0">
                <a:latin typeface="Arial" panose="020B0604020202020204" pitchFamily="34" charset="0"/>
                <a:cs typeface="Arial" panose="020B0604020202020204" pitchFamily="34" charset="0"/>
              </a:rPr>
              <a:t>this</a:t>
            </a:r>
            <a:r>
              <a:rPr lang="en-US" sz="2200" dirty="0" smtClean="0">
                <a:latin typeface="Arial" panose="020B0604020202020204" pitchFamily="34" charset="0"/>
                <a:cs typeface="Arial" panose="020B0604020202020204" pitchFamily="34" charset="0"/>
              </a:rPr>
              <a:t> system, this does not prevent the system from booting, YMMV!!!)</a:t>
            </a:r>
          </a:p>
          <a:p>
            <a:r>
              <a:rPr lang="en-US" sz="2200" dirty="0" smtClean="0">
                <a:latin typeface="Arial" panose="020B0604020202020204" pitchFamily="34" charset="0"/>
                <a:cs typeface="Arial" panose="020B0604020202020204" pitchFamily="34" charset="0"/>
              </a:rPr>
              <a:t>Reboot</a:t>
            </a:r>
            <a:endParaRPr lang="en-US" sz="2200" dirty="0">
              <a:latin typeface="Arial" panose="020B0604020202020204" pitchFamily="34" charset="0"/>
              <a:cs typeface="Arial" panose="020B0604020202020204" pitchFamily="34" charset="0"/>
            </a:endParaRPr>
          </a:p>
        </p:txBody>
      </p:sp>
      <p:sp>
        <p:nvSpPr>
          <p:cNvPr id="4" name="Oval 3"/>
          <p:cNvSpPr/>
          <p:nvPr/>
        </p:nvSpPr>
        <p:spPr>
          <a:xfrm>
            <a:off x="5889702" y="3691053"/>
            <a:ext cx="1273098" cy="30003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85800481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4000" dirty="0" err="1">
                <a:latin typeface="Arial" panose="020B0604020202020204" pitchFamily="34" charset="0"/>
                <a:cs typeface="Arial" panose="020B0604020202020204" pitchFamily="34" charset="0"/>
              </a:rPr>
              <a:t>vulnBIOS</a:t>
            </a:r>
            <a:r>
              <a:rPr lang="en-US" sz="4000" dirty="0">
                <a:latin typeface="Arial" panose="020B0604020202020204" pitchFamily="34" charset="0"/>
                <a:cs typeface="Arial" panose="020B0604020202020204" pitchFamily="34" charset="0"/>
              </a:rPr>
              <a:t> </a:t>
            </a:r>
            <a:r>
              <a:rPr lang="en-US" sz="4000" dirty="0" smtClean="0">
                <a:latin typeface="Arial" panose="020B0604020202020204" pitchFamily="34" charset="0"/>
                <a:cs typeface="Arial" panose="020B0604020202020204" pitchFamily="34" charset="0"/>
              </a:rPr>
              <a:t>Example: Incomplete S-CRTM Coverage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4495800"/>
            <a:ext cx="8229600" cy="2362200"/>
          </a:xfrm>
        </p:spPr>
        <p:txBody>
          <a:bodyPr>
            <a:normAutofit fontScale="92500" lnSpcReduction="20000"/>
          </a:bodyPr>
          <a:lstStyle/>
          <a:p>
            <a:r>
              <a:rPr lang="en-US" sz="2200" dirty="0" smtClean="0">
                <a:latin typeface="Arial" panose="020B0604020202020204" pitchFamily="34" charset="0"/>
                <a:cs typeface="Arial" panose="020B0604020202020204" pitchFamily="34" charset="0"/>
              </a:rPr>
              <a:t>After rebooting the system,</a:t>
            </a:r>
          </a:p>
          <a:p>
            <a:pPr lvl="1"/>
            <a:r>
              <a:rPr lang="en-US" sz="1800" dirty="0" smtClean="0">
                <a:latin typeface="Arial" panose="020B0604020202020204" pitchFamily="34" charset="0"/>
                <a:cs typeface="Arial" panose="020B0604020202020204" pitchFamily="34" charset="0"/>
              </a:rPr>
              <a:t>Required because the BIOS has to re-run the measured boot process and re-populate the PCRs</a:t>
            </a:r>
          </a:p>
          <a:p>
            <a:r>
              <a:rPr lang="en-US" sz="2200" dirty="0" smtClean="0">
                <a:latin typeface="Arial" panose="020B0604020202020204" pitchFamily="34" charset="0"/>
                <a:cs typeface="Arial" panose="020B0604020202020204" pitchFamily="34" charset="0"/>
              </a:rPr>
              <a:t>Re-run the </a:t>
            </a:r>
            <a:r>
              <a:rPr lang="en-US" sz="2200" dirty="0" err="1" smtClean="0">
                <a:latin typeface="Arial" panose="020B0604020202020204" pitchFamily="34" charset="0"/>
                <a:cs typeface="Arial" panose="020B0604020202020204" pitchFamily="34" charset="0"/>
              </a:rPr>
              <a:t>OpenTPM</a:t>
            </a:r>
            <a:r>
              <a:rPr lang="en-US" sz="2200" dirty="0" smtClean="0">
                <a:latin typeface="Arial" panose="020B0604020202020204" pitchFamily="34" charset="0"/>
                <a:cs typeface="Arial" panose="020B0604020202020204" pitchFamily="34" charset="0"/>
              </a:rPr>
              <a:t> driver</a:t>
            </a:r>
          </a:p>
          <a:p>
            <a:r>
              <a:rPr lang="en-US" sz="2200" dirty="0" smtClean="0">
                <a:latin typeface="Arial" panose="020B0604020202020204" pitchFamily="34" charset="0"/>
                <a:cs typeface="Arial" panose="020B0604020202020204" pitchFamily="34" charset="0"/>
              </a:rPr>
              <a:t>Notice in particular PCR0 is the same (they are all the same)</a:t>
            </a:r>
          </a:p>
          <a:p>
            <a:r>
              <a:rPr lang="en-US" sz="2200" dirty="0" smtClean="0">
                <a:latin typeface="Arial" panose="020B0604020202020204" pitchFamily="34" charset="0"/>
                <a:cs typeface="Arial" panose="020B0604020202020204" pitchFamily="34" charset="0"/>
              </a:rPr>
              <a:t>So an attacker can modify big chunks of the BIOS without triggering a change to PCR0!</a:t>
            </a:r>
          </a:p>
          <a:p>
            <a:r>
              <a:rPr lang="en-US" sz="2200" dirty="0" smtClean="0">
                <a:latin typeface="Arial" panose="020B0604020202020204" pitchFamily="34" charset="0"/>
                <a:cs typeface="Arial" panose="020B0604020202020204" pitchFamily="34" charset="0"/>
              </a:rPr>
              <a:t>But wait – it gets worse!</a:t>
            </a:r>
            <a:endParaRPr lang="en-US" sz="2200"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7326"/>
          <a:stretch/>
        </p:blipFill>
        <p:spPr bwMode="auto">
          <a:xfrm>
            <a:off x="762000" y="1219200"/>
            <a:ext cx="7239000" cy="30814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Straight Connector 5"/>
          <p:cNvCxnSpPr/>
          <p:nvPr/>
        </p:nvCxnSpPr>
        <p:spPr>
          <a:xfrm>
            <a:off x="3200400" y="3352800"/>
            <a:ext cx="457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05685923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762000"/>
          </a:xfrm>
          <a:prstGeom prst="rect">
            <a:avLst/>
          </a:prstGeom>
        </p:spPr>
        <p:txBody>
          <a:bodyPr>
            <a:noAutofit/>
          </a:bodyPr>
          <a:lstStyle/>
          <a:p>
            <a:r>
              <a:rPr lang="en-US" sz="3600" dirty="0" smtClean="0">
                <a:latin typeface="Arial" panose="020B0604020202020204" pitchFamily="34" charset="0"/>
                <a:cs typeface="Arial" panose="020B0604020202020204" pitchFamily="34" charset="0"/>
              </a:rPr>
              <a:t>The </a:t>
            </a:r>
            <a:r>
              <a:rPr lang="en-US" sz="3600" u="sng" dirty="0" smtClean="0">
                <a:latin typeface="Arial" panose="020B0604020202020204" pitchFamily="34" charset="0"/>
                <a:cs typeface="Arial" panose="020B0604020202020204" pitchFamily="34" charset="0"/>
              </a:rPr>
              <a:t>Real</a:t>
            </a:r>
            <a:r>
              <a:rPr lang="en-US" sz="3600" dirty="0" smtClean="0">
                <a:latin typeface="Arial" panose="020B0604020202020204" pitchFamily="34" charset="0"/>
                <a:cs typeface="Arial" panose="020B0604020202020204" pitchFamily="34" charset="0"/>
              </a:rPr>
              <a:t> Weakness: Mutable CRTM</a:t>
            </a:r>
            <a:endParaRPr lang="en-US" sz="3600" dirty="0">
              <a:latin typeface="Arial" panose="020B0604020202020204" pitchFamily="34" charset="0"/>
              <a:cs typeface="Arial" panose="020B0604020202020204" pitchFamily="34" charset="0"/>
            </a:endParaRPr>
          </a:p>
        </p:txBody>
      </p:sp>
      <p:sp>
        <p:nvSpPr>
          <p:cNvPr id="6" name="Content Placeholder 2"/>
          <p:cNvSpPr>
            <a:spLocks noGrp="1"/>
          </p:cNvSpPr>
          <p:nvPr>
            <p:ph idx="1"/>
          </p:nvPr>
        </p:nvSpPr>
        <p:spPr>
          <a:xfrm>
            <a:off x="342900" y="3505200"/>
            <a:ext cx="8458200" cy="3200399"/>
          </a:xfrm>
        </p:spPr>
        <p:txBody>
          <a:bodyPr>
            <a:normAutofit fontScale="92500"/>
          </a:bodyPr>
          <a:lstStyle/>
          <a:p>
            <a:r>
              <a:rPr lang="en-US" sz="2200" dirty="0" smtClean="0">
                <a:latin typeface="Arial" panose="020B0604020202020204" pitchFamily="34" charset="0"/>
                <a:cs typeface="Arial" panose="020B0604020202020204" pitchFamily="34" charset="0"/>
              </a:rPr>
              <a:t>Don’t let the sparse measurement coverage in the previous slide distract you from the real issue – it is a red herring!</a:t>
            </a:r>
            <a:endParaRPr lang="en-US" sz="18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What *really* makes the S-CRTM weak is the fact that the CRTM is implemented on mutable flash hardware (the BIOS)</a:t>
            </a:r>
          </a:p>
          <a:p>
            <a:r>
              <a:rPr lang="en-US" sz="2200" dirty="0" smtClean="0">
                <a:latin typeface="Arial" panose="020B0604020202020204" pitchFamily="34" charset="0"/>
                <a:cs typeface="Arial" panose="020B0604020202020204" pitchFamily="34" charset="0"/>
              </a:rPr>
              <a:t>As we’ve seen, it can be trivial to overwrite the BIOS flash</a:t>
            </a:r>
          </a:p>
          <a:p>
            <a:r>
              <a:rPr lang="en-US" sz="2200" dirty="0" smtClean="0">
                <a:latin typeface="Arial" panose="020B0604020202020204" pitchFamily="34" charset="0"/>
                <a:cs typeface="Arial" panose="020B0604020202020204" pitchFamily="34" charset="0"/>
              </a:rPr>
              <a:t>An attacker who identifies the part of the BIOS that performs the CRTM measurement can simply overwrite it and therefore control it</a:t>
            </a:r>
          </a:p>
          <a:p>
            <a:r>
              <a:rPr lang="en-US" sz="2200" dirty="0" smtClean="0">
                <a:latin typeface="Arial" panose="020B0604020202020204" pitchFamily="34" charset="0"/>
                <a:cs typeface="Arial" panose="020B0604020202020204" pitchFamily="34" charset="0"/>
              </a:rPr>
              <a:t>It doesn’t matter even if the </a:t>
            </a:r>
            <a:r>
              <a:rPr lang="en-US" sz="2200" u="sng" dirty="0" smtClean="0">
                <a:latin typeface="Arial" panose="020B0604020202020204" pitchFamily="34" charset="0"/>
                <a:cs typeface="Arial" panose="020B0604020202020204" pitchFamily="34" charset="0"/>
              </a:rPr>
              <a:t>ENTIRE</a:t>
            </a:r>
            <a:r>
              <a:rPr lang="en-US" sz="2200" dirty="0" smtClean="0">
                <a:latin typeface="Arial" panose="020B0604020202020204" pitchFamily="34" charset="0"/>
                <a:cs typeface="Arial" panose="020B0604020202020204" pitchFamily="34" charset="0"/>
              </a:rPr>
              <a:t> BIOS is being measured</a:t>
            </a:r>
          </a:p>
          <a:p>
            <a:pPr lvl="1"/>
            <a:r>
              <a:rPr lang="en-US" sz="1800" dirty="0" smtClean="0">
                <a:latin typeface="Arial" panose="020B0604020202020204" pitchFamily="34" charset="0"/>
                <a:cs typeface="Arial" panose="020B0604020202020204" pitchFamily="34" charset="0"/>
              </a:rPr>
              <a:t>The attacker may just have to work a little harder  </a:t>
            </a:r>
          </a:p>
        </p:txBody>
      </p:sp>
      <p:pic>
        <p:nvPicPr>
          <p:cNvPr id="2050" name="Picture 2" descr="C:\SMAC\papers\usenix-security-13\Figures\SRTMMeasur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914400"/>
            <a:ext cx="3352800" cy="246066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6103" y="972793"/>
            <a:ext cx="300082" cy="369332"/>
          </a:xfrm>
          <a:prstGeom prst="rect">
            <a:avLst/>
          </a:prstGeom>
          <a:noFill/>
        </p:spPr>
        <p:txBody>
          <a:bodyPr wrap="none" rtlCol="0">
            <a:spAutoFit/>
          </a:bodyPr>
          <a:lstStyle/>
          <a:p>
            <a:r>
              <a:rPr lang="en-US" dirty="0" smtClean="0"/>
              <a:t>*</a:t>
            </a:r>
            <a:endParaRPr lang="en-US" dirty="0"/>
          </a:p>
        </p:txBody>
      </p:sp>
      <p:sp>
        <p:nvSpPr>
          <p:cNvPr id="4" name="Rectangle 3"/>
          <p:cNvSpPr/>
          <p:nvPr/>
        </p:nvSpPr>
        <p:spPr>
          <a:xfrm>
            <a:off x="3744356" y="1226105"/>
            <a:ext cx="1176113" cy="1988107"/>
          </a:xfrm>
          <a:prstGeom prst="rect">
            <a:avLst/>
          </a:prstGeom>
          <a:solidFill>
            <a:schemeClr val="tx1">
              <a:lumMod val="50000"/>
              <a:lumOff val="50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400800" y="1270228"/>
            <a:ext cx="2667000" cy="1754326"/>
          </a:xfrm>
          <a:prstGeom prst="rect">
            <a:avLst/>
          </a:prstGeom>
          <a:noFill/>
          <a:ln w="28575">
            <a:solidFill>
              <a:srgbClr val="C00000"/>
            </a:solidFill>
          </a:ln>
        </p:spPr>
        <p:txBody>
          <a:bodyPr wrap="square" rtlCol="0">
            <a:spAutoFit/>
          </a:bodyPr>
          <a:lstStyle/>
          <a:p>
            <a:r>
              <a:rPr lang="en-US" dirty="0" smtClean="0"/>
              <a:t>Still weak; assuming the attacker can get into SMRAM or overwrite the flash either by exploiting a code vulnerability or misconfigured system</a:t>
            </a:r>
            <a:endParaRPr lang="en-US" dirty="0"/>
          </a:p>
        </p:txBody>
      </p:sp>
      <p:cxnSp>
        <p:nvCxnSpPr>
          <p:cNvPr id="7" name="Straight Arrow Connector 6"/>
          <p:cNvCxnSpPr>
            <a:stCxn id="2" idx="1"/>
            <a:endCxn id="2050" idx="3"/>
          </p:cNvCxnSpPr>
          <p:nvPr/>
        </p:nvCxnSpPr>
        <p:spPr>
          <a:xfrm flipH="1" flipV="1">
            <a:off x="6019800" y="2144732"/>
            <a:ext cx="381000" cy="265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25129974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865615" y="4268499"/>
            <a:ext cx="1862356" cy="2274914"/>
          </a:xfrm>
          <a:prstGeom prst="rect">
            <a:avLst/>
          </a:prstGeom>
          <a:solidFill>
            <a:schemeClr val="bg1">
              <a:lumMod val="75000"/>
              <a:alpha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lstStyle/>
          <a:p>
            <a:r>
              <a:rPr lang="en-US" dirty="0"/>
              <a:t>Normal BIOS </a:t>
            </a:r>
            <a:r>
              <a:rPr lang="en-US" dirty="0" smtClean="0"/>
              <a:t>PCR0 Measurement</a:t>
            </a:r>
            <a:endParaRPr lang="en-US" dirty="0"/>
          </a:p>
        </p:txBody>
      </p:sp>
      <p:pic>
        <p:nvPicPr>
          <p:cNvPr id="17" name="Picture 6" descr="C:\Projects\SMAC\Slides\NSC\pics\Q35 Chipset Plain Stripped Mini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82" y="1525338"/>
            <a:ext cx="2234298" cy="474345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p:nvPr/>
        </p:nvSpPr>
        <p:spPr>
          <a:xfrm>
            <a:off x="1628139" y="4190686"/>
            <a:ext cx="878082" cy="204846"/>
          </a:xfrm>
          <a:prstGeom prst="rect">
            <a:avLst/>
          </a:prstGeom>
          <a:solidFill>
            <a:schemeClr val="accent2">
              <a:lumMod val="75000"/>
              <a:alpha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18" name="Rectangle 17"/>
          <p:cNvSpPr/>
          <p:nvPr/>
        </p:nvSpPr>
        <p:spPr>
          <a:xfrm>
            <a:off x="4865615" y="3653156"/>
            <a:ext cx="1862356" cy="28902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19" name="Straight Connector 18"/>
          <p:cNvCxnSpPr/>
          <p:nvPr/>
        </p:nvCxnSpPr>
        <p:spPr>
          <a:xfrm flipH="1">
            <a:off x="4865615" y="4268499"/>
            <a:ext cx="186235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093496" y="2038525"/>
            <a:ext cx="6723334" cy="998289"/>
          </a:xfrm>
          <a:prstGeom prst="round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1" name="TextBox 20"/>
          <p:cNvSpPr txBox="1"/>
          <p:nvPr/>
        </p:nvSpPr>
        <p:spPr>
          <a:xfrm>
            <a:off x="2588003" y="5310231"/>
            <a:ext cx="107273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SPI Flash</a:t>
            </a:r>
            <a:endParaRPr lang="en-US" sz="1600" dirty="0">
              <a:ea typeface="Verdana" pitchFamily="34" charset="0"/>
              <a:cs typeface="Verdana" pitchFamily="34" charset="0"/>
            </a:endParaRPr>
          </a:p>
        </p:txBody>
      </p:sp>
      <p:sp>
        <p:nvSpPr>
          <p:cNvPr id="22" name="TextBox 21"/>
          <p:cNvSpPr txBox="1"/>
          <p:nvPr/>
        </p:nvSpPr>
        <p:spPr>
          <a:xfrm>
            <a:off x="2466363" y="3053593"/>
            <a:ext cx="138211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System RAM</a:t>
            </a:r>
            <a:endParaRPr lang="en-US" sz="1600" dirty="0">
              <a:ea typeface="Verdana" pitchFamily="34" charset="0"/>
              <a:cs typeface="Verdana" pitchFamily="34" charset="0"/>
            </a:endParaRPr>
          </a:p>
        </p:txBody>
      </p:sp>
      <p:cxnSp>
        <p:nvCxnSpPr>
          <p:cNvPr id="23" name="Straight Connector 22"/>
          <p:cNvCxnSpPr/>
          <p:nvPr/>
        </p:nvCxnSpPr>
        <p:spPr>
          <a:xfrm>
            <a:off x="1484851" y="5355819"/>
            <a:ext cx="3380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37280" y="4268499"/>
            <a:ext cx="67518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BIOS</a:t>
            </a:r>
            <a:endParaRPr lang="en-US" sz="1600" dirty="0">
              <a:ea typeface="Verdana" pitchFamily="34" charset="0"/>
              <a:cs typeface="Verdana" pitchFamily="34" charset="0"/>
            </a:endParaRPr>
          </a:p>
        </p:txBody>
      </p:sp>
      <p:grpSp>
        <p:nvGrpSpPr>
          <p:cNvPr id="26" name="Group 25"/>
          <p:cNvGrpSpPr/>
          <p:nvPr/>
        </p:nvGrpSpPr>
        <p:grpSpPr>
          <a:xfrm rot="5400000">
            <a:off x="5110992" y="5078790"/>
            <a:ext cx="1371600" cy="462883"/>
            <a:chOff x="2732087" y="5715000"/>
            <a:chExt cx="1371600" cy="462883"/>
          </a:xfrm>
        </p:grpSpPr>
        <p:sp>
          <p:nvSpPr>
            <p:cNvPr id="27" name="Notched Right Arrow 26"/>
            <p:cNvSpPr/>
            <p:nvPr/>
          </p:nvSpPr>
          <p:spPr bwMode="auto">
            <a:xfrm>
              <a:off x="2732087" y="5715000"/>
              <a:ext cx="1371600" cy="457200"/>
            </a:xfrm>
            <a:prstGeom prst="notchedRightArrow">
              <a:avLst/>
            </a:prstGeom>
            <a:solidFill>
              <a:schemeClr val="tx2">
                <a:lumMod val="20000"/>
                <a:lumOff val="80000"/>
              </a:schemeClr>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2796933" y="5777346"/>
              <a:ext cx="1222210" cy="400537"/>
            </a:xfrm>
            <a:prstGeom prst="rect">
              <a:avLst/>
            </a:prstGeom>
            <a:noFill/>
          </p:spPr>
          <p:txBody>
            <a:bodyPr wrap="none" rtlCol="0">
              <a:spAutoFit/>
            </a:bodyPr>
            <a:lstStyle/>
            <a:p>
              <a:r>
                <a:rPr lang="en-US" sz="1600" dirty="0" smtClean="0"/>
                <a:t>SHA1(self)</a:t>
              </a:r>
              <a:endParaRPr lang="en-US" sz="1600" dirty="0"/>
            </a:p>
          </p:txBody>
        </p:sp>
      </p:grpSp>
      <p:sp>
        <p:nvSpPr>
          <p:cNvPr id="30" name="TextBox 29"/>
          <p:cNvSpPr txBox="1"/>
          <p:nvPr/>
        </p:nvSpPr>
        <p:spPr>
          <a:xfrm>
            <a:off x="5138360" y="6071084"/>
            <a:ext cx="1322548" cy="395407"/>
          </a:xfrm>
          <a:prstGeom prst="rect">
            <a:avLst/>
          </a:prstGeom>
          <a:noFill/>
        </p:spPr>
        <p:txBody>
          <a:bodyPr wrap="none" rtlCol="0">
            <a:spAutoFit/>
          </a:bodyPr>
          <a:lstStyle/>
          <a:p>
            <a:r>
              <a:rPr lang="en-US" sz="1400" dirty="0" smtClean="0"/>
              <a:t>0xf005b411…</a:t>
            </a:r>
            <a:endParaRPr lang="en-US" sz="1400" dirty="0"/>
          </a:p>
        </p:txBody>
      </p:sp>
      <p:sp>
        <p:nvSpPr>
          <p:cNvPr id="36" name="Right Arrow 35"/>
          <p:cNvSpPr/>
          <p:nvPr/>
        </p:nvSpPr>
        <p:spPr bwMode="auto">
          <a:xfrm rot="2111775" flipH="1">
            <a:off x="2169035" y="5196026"/>
            <a:ext cx="3087324" cy="533400"/>
          </a:xfrm>
          <a:prstGeom prst="rightArrow">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200" b="1" i="0" u="none" strike="noStrike" cap="none" normalizeH="0" baseline="0" dirty="0" err="1" smtClean="0">
                <a:ln>
                  <a:noFill/>
                </a:ln>
                <a:solidFill>
                  <a:schemeClr val="tx1"/>
                </a:solidFill>
                <a:effectLst/>
                <a:latin typeface="Arial" charset="0"/>
              </a:rPr>
              <a:t>PCR_Extend</a:t>
            </a:r>
            <a:r>
              <a:rPr kumimoji="0" lang="en-US" sz="1200" b="1" i="0" u="none" strike="noStrike" cap="none" normalizeH="0" baseline="0" dirty="0" smtClean="0">
                <a:ln>
                  <a:noFill/>
                </a:ln>
                <a:solidFill>
                  <a:schemeClr val="tx1"/>
                </a:solidFill>
                <a:effectLst/>
                <a:latin typeface="Arial" charset="0"/>
              </a:rPr>
              <a:t>(0xf005b411…)</a:t>
            </a:r>
          </a:p>
        </p:txBody>
      </p:sp>
      <p:sp>
        <p:nvSpPr>
          <p:cNvPr id="38" name="TextBox 37"/>
          <p:cNvSpPr txBox="1"/>
          <p:nvPr/>
        </p:nvSpPr>
        <p:spPr>
          <a:xfrm>
            <a:off x="2240108" y="4070794"/>
            <a:ext cx="2887763" cy="395407"/>
          </a:xfrm>
          <a:prstGeom prst="rect">
            <a:avLst/>
          </a:prstGeom>
          <a:solidFill>
            <a:srgbClr val="92D050"/>
          </a:solidFill>
          <a:ln>
            <a:solidFill>
              <a:schemeClr val="tx1"/>
            </a:solidFill>
          </a:ln>
        </p:spPr>
        <p:txBody>
          <a:bodyPr wrap="none" rtlCol="0">
            <a:spAutoFit/>
          </a:bodyPr>
          <a:lstStyle/>
          <a:p>
            <a:r>
              <a:rPr lang="en-US" sz="1400" dirty="0" smtClean="0"/>
              <a:t>PCR0=SHA1(0</a:t>
            </a:r>
            <a:r>
              <a:rPr lang="en-US" sz="1400" baseline="-25000" dirty="0" smtClean="0"/>
              <a:t>20</a:t>
            </a:r>
            <a:r>
              <a:rPr lang="en-US" sz="1400" dirty="0" smtClean="0"/>
              <a:t> | 0xf005b411…)</a:t>
            </a:r>
            <a:endParaRPr lang="en-US" sz="1400" dirty="0"/>
          </a:p>
        </p:txBody>
      </p:sp>
      <p:sp>
        <p:nvSpPr>
          <p:cNvPr id="29" name="TextBox 28"/>
          <p:cNvSpPr txBox="1"/>
          <p:nvPr/>
        </p:nvSpPr>
        <p:spPr>
          <a:xfrm>
            <a:off x="2019381" y="1766877"/>
            <a:ext cx="284052" cy="307777"/>
          </a:xfrm>
          <a:prstGeom prst="rect">
            <a:avLst/>
          </a:prstGeom>
          <a:noFill/>
        </p:spPr>
        <p:txBody>
          <a:bodyPr wrap="none" rtlCol="0">
            <a:spAutoFit/>
          </a:bodyPr>
          <a:lstStyle/>
          <a:p>
            <a:pPr>
              <a:spcAft>
                <a:spcPts val="600"/>
              </a:spcAft>
            </a:pPr>
            <a:r>
              <a:rPr lang="en-US" sz="1400" b="1" dirty="0" smtClean="0">
                <a:ea typeface="Verdana" pitchFamily="34" charset="0"/>
                <a:cs typeface="Verdana" pitchFamily="34" charset="0"/>
              </a:rPr>
              <a:t>0</a:t>
            </a:r>
            <a:endParaRPr lang="en-US" sz="1400" b="1" dirty="0">
              <a:ea typeface="Verdana" pitchFamily="34" charset="0"/>
              <a:cs typeface="Verdana" pitchFamily="34" charset="0"/>
            </a:endParaRPr>
          </a:p>
        </p:txBody>
      </p:sp>
      <p:sp>
        <p:nvSpPr>
          <p:cNvPr id="31" name="TextBox 30"/>
          <p:cNvSpPr txBox="1"/>
          <p:nvPr/>
        </p:nvSpPr>
        <p:spPr>
          <a:xfrm>
            <a:off x="8563181" y="1722425"/>
            <a:ext cx="580819" cy="307777"/>
          </a:xfrm>
          <a:prstGeom prst="rect">
            <a:avLst/>
          </a:prstGeom>
          <a:noFill/>
        </p:spPr>
        <p:txBody>
          <a:bodyPr wrap="square" rtlCol="0">
            <a:spAutoFit/>
          </a:bodyPr>
          <a:lstStyle/>
          <a:p>
            <a:pPr>
              <a:spcAft>
                <a:spcPts val="600"/>
              </a:spcAft>
            </a:pPr>
            <a:r>
              <a:rPr lang="en-US" sz="1400" b="1" dirty="0" smtClean="0">
                <a:ea typeface="Verdana" pitchFamily="34" charset="0"/>
                <a:cs typeface="Verdana" pitchFamily="34" charset="0"/>
              </a:rPr>
              <a:t>4GB</a:t>
            </a:r>
            <a:endParaRPr lang="en-US" sz="1400" b="1" dirty="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020154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animBg="1"/>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865615" y="4268499"/>
            <a:ext cx="1862356" cy="2274914"/>
          </a:xfrm>
          <a:prstGeom prst="rect">
            <a:avLst/>
          </a:prstGeom>
          <a:solidFill>
            <a:schemeClr val="bg1">
              <a:lumMod val="75000"/>
              <a:alpha val="50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lstStyle/>
          <a:p>
            <a:r>
              <a:rPr lang="en-US" dirty="0" smtClean="0"/>
              <a:t>PCR0 </a:t>
            </a:r>
            <a:r>
              <a:rPr lang="en-US" dirty="0"/>
              <a:t>Measurement with </a:t>
            </a:r>
            <a:r>
              <a:rPr lang="en-US" dirty="0" smtClean="0"/>
              <a:t>a Tick</a:t>
            </a:r>
            <a:endParaRPr lang="en-US" dirty="0"/>
          </a:p>
        </p:txBody>
      </p:sp>
      <p:pic>
        <p:nvPicPr>
          <p:cNvPr id="17" name="Picture 6" descr="C:\Projects\SMAC\Slides\NSC\pics\Q35 Chipset Plain Stripped Minim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82" y="1525338"/>
            <a:ext cx="2234298" cy="474345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4865615" y="3653156"/>
            <a:ext cx="1862356" cy="28902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19" name="Straight Connector 18"/>
          <p:cNvCxnSpPr/>
          <p:nvPr/>
        </p:nvCxnSpPr>
        <p:spPr>
          <a:xfrm flipH="1">
            <a:off x="4865615" y="4268499"/>
            <a:ext cx="186235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093496" y="2038525"/>
            <a:ext cx="6723334" cy="998289"/>
          </a:xfrm>
          <a:prstGeom prst="round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1" name="TextBox 20"/>
          <p:cNvSpPr txBox="1"/>
          <p:nvPr/>
        </p:nvSpPr>
        <p:spPr>
          <a:xfrm>
            <a:off x="2588003" y="5310231"/>
            <a:ext cx="107273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SPI Flash</a:t>
            </a:r>
            <a:endParaRPr lang="en-US" sz="1600" dirty="0">
              <a:ea typeface="Verdana" pitchFamily="34" charset="0"/>
              <a:cs typeface="Verdana" pitchFamily="34" charset="0"/>
            </a:endParaRPr>
          </a:p>
        </p:txBody>
      </p:sp>
      <p:sp>
        <p:nvSpPr>
          <p:cNvPr id="22" name="TextBox 21"/>
          <p:cNvSpPr txBox="1"/>
          <p:nvPr/>
        </p:nvSpPr>
        <p:spPr>
          <a:xfrm>
            <a:off x="2466363" y="3053593"/>
            <a:ext cx="1382110"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System RAM</a:t>
            </a:r>
            <a:endParaRPr lang="en-US" sz="1600" dirty="0">
              <a:ea typeface="Verdana" pitchFamily="34" charset="0"/>
              <a:cs typeface="Verdana" pitchFamily="34" charset="0"/>
            </a:endParaRPr>
          </a:p>
        </p:txBody>
      </p:sp>
      <p:cxnSp>
        <p:nvCxnSpPr>
          <p:cNvPr id="23" name="Straight Connector 22"/>
          <p:cNvCxnSpPr/>
          <p:nvPr/>
        </p:nvCxnSpPr>
        <p:spPr>
          <a:xfrm>
            <a:off x="1484851" y="5355819"/>
            <a:ext cx="33807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37280" y="4268499"/>
            <a:ext cx="675185"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BIOS</a:t>
            </a:r>
            <a:endParaRPr lang="en-US" sz="1600" dirty="0">
              <a:ea typeface="Verdana" pitchFamily="34" charset="0"/>
              <a:cs typeface="Verdana" pitchFamily="34" charset="0"/>
            </a:endParaRPr>
          </a:p>
        </p:txBody>
      </p:sp>
      <p:pic>
        <p:nvPicPr>
          <p:cNvPr id="29" name="Picture 28"/>
          <p:cNvPicPr>
            <a:picLocks noChangeAspect="1"/>
          </p:cNvPicPr>
          <p:nvPr/>
        </p:nvPicPr>
        <p:blipFill>
          <a:blip r:embed="rId4"/>
          <a:stretch>
            <a:fillRect/>
          </a:stretch>
        </p:blipFill>
        <p:spPr>
          <a:xfrm>
            <a:off x="5922539" y="5709976"/>
            <a:ext cx="793707" cy="829785"/>
          </a:xfrm>
          <a:prstGeom prst="rect">
            <a:avLst/>
          </a:prstGeom>
        </p:spPr>
      </p:pic>
      <p:grpSp>
        <p:nvGrpSpPr>
          <p:cNvPr id="31" name="Group 30"/>
          <p:cNvGrpSpPr/>
          <p:nvPr/>
        </p:nvGrpSpPr>
        <p:grpSpPr>
          <a:xfrm rot="5400000">
            <a:off x="5110992" y="5078790"/>
            <a:ext cx="1371600" cy="462883"/>
            <a:chOff x="2732087" y="5715000"/>
            <a:chExt cx="1371600" cy="462883"/>
          </a:xfrm>
        </p:grpSpPr>
        <p:sp>
          <p:nvSpPr>
            <p:cNvPr id="32" name="Notched Right Arrow 31"/>
            <p:cNvSpPr/>
            <p:nvPr/>
          </p:nvSpPr>
          <p:spPr bwMode="auto">
            <a:xfrm>
              <a:off x="2732087" y="5715000"/>
              <a:ext cx="1371600" cy="457200"/>
            </a:xfrm>
            <a:prstGeom prst="notchedRightArrow">
              <a:avLst/>
            </a:prstGeom>
            <a:solidFill>
              <a:schemeClr val="tx2">
                <a:lumMod val="20000"/>
                <a:lumOff val="80000"/>
              </a:schemeClr>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400" b="1" i="0" u="none" strike="noStrike" cap="none" normalizeH="0" baseline="0" dirty="0" smtClean="0">
                <a:ln>
                  <a:noFill/>
                </a:ln>
                <a:solidFill>
                  <a:schemeClr val="tx1"/>
                </a:solidFill>
                <a:effectLst/>
                <a:latin typeface="Arial" charset="0"/>
              </a:endParaRPr>
            </a:p>
          </p:txBody>
        </p:sp>
        <p:sp>
          <p:nvSpPr>
            <p:cNvPr id="33" name="TextBox 32"/>
            <p:cNvSpPr txBox="1"/>
            <p:nvPr/>
          </p:nvSpPr>
          <p:spPr>
            <a:xfrm>
              <a:off x="2796933" y="5777346"/>
              <a:ext cx="1222210" cy="400537"/>
            </a:xfrm>
            <a:prstGeom prst="rect">
              <a:avLst/>
            </a:prstGeom>
            <a:noFill/>
          </p:spPr>
          <p:txBody>
            <a:bodyPr wrap="none" rtlCol="0">
              <a:spAutoFit/>
            </a:bodyPr>
            <a:lstStyle/>
            <a:p>
              <a:r>
                <a:rPr lang="en-US" sz="1600" dirty="0" smtClean="0"/>
                <a:t>SHA1(self)</a:t>
              </a:r>
              <a:endParaRPr lang="en-US" sz="1600" dirty="0"/>
            </a:p>
          </p:txBody>
        </p:sp>
      </p:grpSp>
      <p:sp>
        <p:nvSpPr>
          <p:cNvPr id="34" name="Multiply 33"/>
          <p:cNvSpPr/>
          <p:nvPr/>
        </p:nvSpPr>
        <p:spPr bwMode="auto">
          <a:xfrm>
            <a:off x="5380534" y="4790209"/>
            <a:ext cx="838200" cy="762000"/>
          </a:xfrm>
          <a:prstGeom prst="mathMultiply">
            <a:avLst/>
          </a:prstGeom>
          <a:solidFill>
            <a:srgbClr val="FF0000"/>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5" name="Right Arrow 34"/>
          <p:cNvSpPr/>
          <p:nvPr/>
        </p:nvSpPr>
        <p:spPr bwMode="auto">
          <a:xfrm rot="1663291" flipH="1">
            <a:off x="2262970" y="5207806"/>
            <a:ext cx="3893877" cy="533400"/>
          </a:xfrm>
          <a:prstGeom prst="rightArrow">
            <a:avLst/>
          </a:prstGeom>
          <a:solidFill>
            <a:srgbClr val="FFCC99"/>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r>
              <a:rPr kumimoji="0" lang="en-US" sz="1200" b="1" i="0" u="none" strike="noStrike" cap="none" normalizeH="0" baseline="0" dirty="0" err="1" smtClean="0">
                <a:ln>
                  <a:noFill/>
                </a:ln>
                <a:solidFill>
                  <a:schemeClr val="tx1"/>
                </a:solidFill>
                <a:effectLst/>
                <a:latin typeface="Arial" charset="0"/>
              </a:rPr>
              <a:t>PCR_Extend</a:t>
            </a:r>
            <a:r>
              <a:rPr kumimoji="0" lang="en-US" sz="1200" b="1" i="0" u="none" strike="noStrike" cap="none" normalizeH="0" baseline="0" dirty="0" smtClean="0">
                <a:ln>
                  <a:noFill/>
                </a:ln>
                <a:solidFill>
                  <a:schemeClr val="tx1"/>
                </a:solidFill>
                <a:effectLst/>
                <a:latin typeface="Arial" charset="0"/>
              </a:rPr>
              <a:t> (0xf005b411…)</a:t>
            </a:r>
          </a:p>
        </p:txBody>
      </p:sp>
      <p:sp>
        <p:nvSpPr>
          <p:cNvPr id="39" name="Rectangle 38"/>
          <p:cNvSpPr/>
          <p:nvPr/>
        </p:nvSpPr>
        <p:spPr>
          <a:xfrm>
            <a:off x="1628139" y="4190686"/>
            <a:ext cx="878082" cy="204846"/>
          </a:xfrm>
          <a:prstGeom prst="rect">
            <a:avLst/>
          </a:prstGeom>
          <a:solidFill>
            <a:schemeClr val="accent2">
              <a:lumMod val="75000"/>
              <a:alpha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7" name="TextBox 36"/>
          <p:cNvSpPr txBox="1"/>
          <p:nvPr/>
        </p:nvSpPr>
        <p:spPr>
          <a:xfrm>
            <a:off x="2240108" y="4070794"/>
            <a:ext cx="2887763" cy="395407"/>
          </a:xfrm>
          <a:prstGeom prst="rect">
            <a:avLst/>
          </a:prstGeom>
          <a:solidFill>
            <a:srgbClr val="92D050"/>
          </a:solidFill>
          <a:ln>
            <a:solidFill>
              <a:schemeClr val="tx1"/>
            </a:solidFill>
          </a:ln>
        </p:spPr>
        <p:txBody>
          <a:bodyPr wrap="none" rtlCol="0">
            <a:spAutoFit/>
          </a:bodyPr>
          <a:lstStyle/>
          <a:p>
            <a:r>
              <a:rPr lang="en-US" sz="1400" dirty="0" smtClean="0"/>
              <a:t>PCR0=SHA1(0</a:t>
            </a:r>
            <a:r>
              <a:rPr lang="en-US" sz="1400" baseline="-25000" dirty="0" smtClean="0"/>
              <a:t>20</a:t>
            </a:r>
            <a:r>
              <a:rPr lang="en-US" sz="1400" dirty="0" smtClean="0"/>
              <a:t> | 0xf005b411…)</a:t>
            </a:r>
            <a:endParaRPr lang="en-US" sz="1400" dirty="0"/>
          </a:p>
        </p:txBody>
      </p:sp>
      <p:sp>
        <p:nvSpPr>
          <p:cNvPr id="26" name="TextBox 25"/>
          <p:cNvSpPr txBox="1"/>
          <p:nvPr/>
        </p:nvSpPr>
        <p:spPr>
          <a:xfrm>
            <a:off x="2019381" y="1766877"/>
            <a:ext cx="284052" cy="307777"/>
          </a:xfrm>
          <a:prstGeom prst="rect">
            <a:avLst/>
          </a:prstGeom>
          <a:noFill/>
        </p:spPr>
        <p:txBody>
          <a:bodyPr wrap="none" rtlCol="0">
            <a:spAutoFit/>
          </a:bodyPr>
          <a:lstStyle/>
          <a:p>
            <a:pPr>
              <a:spcAft>
                <a:spcPts val="600"/>
              </a:spcAft>
            </a:pPr>
            <a:r>
              <a:rPr lang="en-US" sz="1400" b="1" dirty="0" smtClean="0">
                <a:ea typeface="Verdana" pitchFamily="34" charset="0"/>
                <a:cs typeface="Verdana" pitchFamily="34" charset="0"/>
              </a:rPr>
              <a:t>0</a:t>
            </a:r>
            <a:endParaRPr lang="en-US" sz="1400" b="1" dirty="0">
              <a:ea typeface="Verdana" pitchFamily="34" charset="0"/>
              <a:cs typeface="Verdana" pitchFamily="34" charset="0"/>
            </a:endParaRPr>
          </a:p>
        </p:txBody>
      </p:sp>
      <p:sp>
        <p:nvSpPr>
          <p:cNvPr id="27" name="TextBox 26"/>
          <p:cNvSpPr txBox="1"/>
          <p:nvPr/>
        </p:nvSpPr>
        <p:spPr>
          <a:xfrm>
            <a:off x="8563181" y="1722425"/>
            <a:ext cx="580819" cy="307777"/>
          </a:xfrm>
          <a:prstGeom prst="rect">
            <a:avLst/>
          </a:prstGeom>
          <a:noFill/>
        </p:spPr>
        <p:txBody>
          <a:bodyPr wrap="square" rtlCol="0">
            <a:spAutoFit/>
          </a:bodyPr>
          <a:lstStyle/>
          <a:p>
            <a:pPr>
              <a:spcAft>
                <a:spcPts val="600"/>
              </a:spcAft>
            </a:pPr>
            <a:r>
              <a:rPr lang="en-US" sz="1400" b="1" dirty="0" smtClean="0">
                <a:ea typeface="Verdana" pitchFamily="34" charset="0"/>
                <a:cs typeface="Verdana" pitchFamily="34" charset="0"/>
              </a:rPr>
              <a:t>4GB</a:t>
            </a:r>
            <a:endParaRPr lang="en-US" sz="1400" b="1" dirty="0">
              <a:ea typeface="Verdana" pitchFamily="34" charset="0"/>
              <a:cs typeface="Verdana"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0281628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There’s an entire 2 day class all about TPMs, and what they can and can’t do, here:</a:t>
            </a:r>
          </a:p>
          <a:p>
            <a:r>
              <a:rPr lang="en-US" dirty="0" smtClean="0">
                <a:hlinkClick r:id="rId2"/>
              </a:rPr>
              <a:t>http://opensecuritytraining.info</a:t>
            </a:r>
            <a:r>
              <a:rPr lang="en-US" dirty="0">
                <a:hlinkClick r:id="rId2"/>
              </a:rPr>
              <a:t>/</a:t>
            </a:r>
            <a:r>
              <a:rPr lang="en-US" dirty="0" smtClean="0">
                <a:hlinkClick r:id="rId2"/>
              </a:rPr>
              <a:t>IntroToTrustedComputing.html</a:t>
            </a:r>
            <a:r>
              <a:rPr lang="en-US" dirty="0" smtClean="0"/>
              <a:t> </a:t>
            </a:r>
          </a:p>
          <a:p>
            <a:r>
              <a:rPr lang="en-US" dirty="0" smtClean="0"/>
              <a:t>(Why John chose not to reuse some of that material, I don’t know)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a:t>
            </a:fld>
            <a:endParaRPr lang="en-US">
              <a:solidFill>
                <a:prstClr val="black">
                  <a:tint val="75000"/>
                </a:prstClr>
              </a:solidFill>
              <a:latin typeface="Calibri"/>
            </a:endParaRPr>
          </a:p>
        </p:txBody>
      </p:sp>
    </p:spTree>
    <p:extLst>
      <p:ext uri="{BB962C8B-B14F-4D97-AF65-F5344CB8AC3E}">
        <p14:creationId xmlns:p14="http://schemas.microsoft.com/office/powerpoint/2010/main" val="392076080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smtClean="0">
                <a:latin typeface="Arial" panose="020B0604020202020204" pitchFamily="34" charset="0"/>
                <a:cs typeface="Arial" panose="020B0604020202020204" pitchFamily="34" charset="0"/>
              </a:rPr>
              <a:t>Mutable S-CRTM Problem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5257800"/>
            <a:ext cx="8229600" cy="1371600"/>
          </a:xfrm>
        </p:spPr>
        <p:txBody>
          <a:bodyPr>
            <a:normAutofit fontScale="92500" lnSpcReduction="10000"/>
          </a:bodyPr>
          <a:lstStyle/>
          <a:p>
            <a:r>
              <a:rPr lang="en-US" sz="2200" dirty="0" smtClean="0">
                <a:latin typeface="Arial" panose="020B0604020202020204" pitchFamily="34" charset="0"/>
                <a:cs typeface="Arial" panose="020B0604020202020204" pitchFamily="34" charset="0"/>
              </a:rPr>
              <a:t>But actually, if the attacker can write to the BIOS, they can modify any/all of the BIOS regardless of whether its being measured and simply forge the PCR values</a:t>
            </a:r>
          </a:p>
          <a:p>
            <a:r>
              <a:rPr lang="en-US" sz="2400" dirty="0">
                <a:hlinkClick r:id="rId2"/>
              </a:rPr>
              <a:t>http://www.youtube.com/watch?v=S0lRcm3jvFo</a:t>
            </a:r>
            <a:endParaRPr lang="en-US" sz="2200" dirty="0">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66800"/>
            <a:ext cx="6553200" cy="402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71133045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latin typeface="Arial" panose="020B0604020202020204" pitchFamily="34" charset="0"/>
                <a:cs typeface="Arial" panose="020B0604020202020204" pitchFamily="34" charset="0"/>
              </a:rPr>
              <a:t>Quick Diversion: RW Everything Scripting</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5334000"/>
          </a:xfrm>
        </p:spPr>
        <p:txBody>
          <a:bodyPr>
            <a:normAutofit/>
          </a:bodyPr>
          <a:lstStyle/>
          <a:p>
            <a:r>
              <a:rPr lang="en-US" sz="2400" dirty="0" smtClean="0">
                <a:latin typeface="Arial" panose="020B0604020202020204" pitchFamily="34" charset="0"/>
                <a:cs typeface="Arial" panose="020B0604020202020204" pitchFamily="34" charset="0"/>
              </a:rPr>
              <a:t>RW Everything is a good tool for gathering all kinds of information about the system</a:t>
            </a:r>
          </a:p>
          <a:p>
            <a:r>
              <a:rPr lang="en-US" sz="2400" dirty="0" smtClean="0">
                <a:latin typeface="Arial" panose="020B0604020202020204" pitchFamily="34" charset="0"/>
                <a:cs typeface="Arial" panose="020B0604020202020204" pitchFamily="34" charset="0"/>
              </a:rPr>
              <a:t>It has a scripting interface and a good command set so it’s good for prototyping commands that touch bare-metal without writing a kernel driver (assuming windows, if Linux then just IOPL your way to Ring0 bliss)</a:t>
            </a:r>
          </a:p>
          <a:p>
            <a:pPr lvl="1"/>
            <a:r>
              <a:rPr lang="en-US" sz="2000" dirty="0" smtClean="0">
                <a:latin typeface="Arial" panose="020B0604020202020204" pitchFamily="34" charset="0"/>
                <a:cs typeface="Arial" panose="020B0604020202020204" pitchFamily="34" charset="0"/>
              </a:rPr>
              <a:t>Just be wary of syntax and expect a kernel crash now and then if you make a mistake</a:t>
            </a:r>
          </a:p>
          <a:p>
            <a:pPr lvl="1"/>
            <a:r>
              <a:rPr lang="en-US" sz="2000" dirty="0" smtClean="0">
                <a:latin typeface="Arial" panose="020B0604020202020204" pitchFamily="34" charset="0"/>
                <a:cs typeface="Arial" panose="020B0604020202020204" pitchFamily="34" charset="0"/>
              </a:rPr>
              <a:t>I’ve found that 64-bit Windows is more sensitive to RWE-related crashing </a:t>
            </a:r>
            <a:endParaRPr lang="en-US" sz="16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This lab serves to show you some of RWE’s scripting capabilities and how to use it for quick testing of ideas</a:t>
            </a:r>
            <a:endParaRPr lang="en-US"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46423407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Arial" panose="020B0604020202020204" pitchFamily="34" charset="0"/>
                <a:cs typeface="Arial" panose="020B0604020202020204" pitchFamily="34" charset="0"/>
              </a:rPr>
              <a:t>Use RW-E Scripting to Read a PCR</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91200" y="1333499"/>
            <a:ext cx="3124200" cy="5310031"/>
          </a:xfrm>
        </p:spPr>
        <p:txBody>
          <a:bodyPr>
            <a:normAutofit/>
          </a:bodyPr>
          <a:lstStyle/>
          <a:p>
            <a:r>
              <a:rPr lang="en-US" sz="2400" dirty="0" smtClean="0">
                <a:latin typeface="Arial" panose="020B0604020202020204" pitchFamily="34" charset="0"/>
                <a:cs typeface="Arial" panose="020B0604020202020204" pitchFamily="34" charset="0"/>
              </a:rPr>
              <a:t>Open RW Everything</a:t>
            </a:r>
          </a:p>
          <a:p>
            <a:r>
              <a:rPr lang="en-US" sz="2400" dirty="0" smtClean="0">
                <a:latin typeface="Arial" panose="020B0604020202020204" pitchFamily="34" charset="0"/>
                <a:cs typeface="Arial" panose="020B0604020202020204" pitchFamily="34" charset="0"/>
              </a:rPr>
              <a:t>Click on the CMD icon</a:t>
            </a:r>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5428981" cy="4516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590800" y="2209800"/>
            <a:ext cx="5334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64034146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rial" panose="020B0604020202020204" pitchFamily="34" charset="0"/>
                <a:cs typeface="Arial" panose="020B0604020202020204" pitchFamily="34" charset="0"/>
              </a:rPr>
              <a:t>Use RW-E Scripting to Read a PCR</a:t>
            </a:r>
          </a:p>
        </p:txBody>
      </p:sp>
      <p:sp>
        <p:nvSpPr>
          <p:cNvPr id="3" name="Content Placeholder 2"/>
          <p:cNvSpPr>
            <a:spLocks noGrp="1"/>
          </p:cNvSpPr>
          <p:nvPr>
            <p:ph idx="1"/>
          </p:nvPr>
        </p:nvSpPr>
        <p:spPr>
          <a:xfrm>
            <a:off x="5791200" y="1333499"/>
            <a:ext cx="3124200" cy="5310031"/>
          </a:xfrm>
        </p:spPr>
        <p:txBody>
          <a:bodyPr>
            <a:normAutofit/>
          </a:bodyPr>
          <a:lstStyle/>
          <a:p>
            <a:r>
              <a:rPr lang="en-US" sz="2400" dirty="0">
                <a:latin typeface="Arial" panose="020B0604020202020204" pitchFamily="34" charset="0"/>
                <a:cs typeface="Arial" panose="020B0604020202020204" pitchFamily="34" charset="0"/>
              </a:rPr>
              <a:t>On your Desktop find the file named “ReadPCR0.rw</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The file contents are on the next slide in case you have to enter it by hand or don’t want to do the lab but just see what features RW Everything offers</a:t>
            </a:r>
            <a:endParaRPr lang="en-US" sz="24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5428981" cy="4516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533400" y="2789256"/>
            <a:ext cx="533400"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67860037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6200" y="152400"/>
            <a:ext cx="6890657" cy="6370975"/>
          </a:xfrm>
          <a:prstGeom prst="rect">
            <a:avLst/>
          </a:prstGeom>
          <a:noFill/>
        </p:spPr>
        <p:txBody>
          <a:bodyPr wrap="square" rtlCol="0">
            <a:spAutoFit/>
          </a:bodyPr>
          <a:lstStyle/>
          <a:p>
            <a:r>
              <a:rPr lang="en-US" sz="800" b="1" dirty="0" smtClean="0"/>
              <a:t># This is the PCR Command Blob</a:t>
            </a:r>
          </a:p>
          <a:p>
            <a:r>
              <a:rPr lang="en-US" sz="800" b="1" dirty="0" smtClean="0"/>
              <a:t>&gt;</a:t>
            </a:r>
            <a:r>
              <a:rPr lang="en-US" sz="800" b="1" dirty="0"/>
              <a:t>W 0xfed40000 0x20</a:t>
            </a:r>
          </a:p>
          <a:p>
            <a:r>
              <a:rPr lang="en-US" sz="800" b="1" dirty="0"/>
              <a:t>&gt;W 0xfed40000 0x02</a:t>
            </a:r>
          </a:p>
          <a:p>
            <a:r>
              <a:rPr lang="en-US" sz="800" b="1" dirty="0" smtClean="0"/>
              <a:t>&gt;</a:t>
            </a:r>
            <a:r>
              <a:rPr lang="en-US" sz="800" b="1" dirty="0"/>
              <a:t>W 0xfed40018 0x40</a:t>
            </a:r>
          </a:p>
          <a:p>
            <a:r>
              <a:rPr lang="en-US" sz="800" b="1" dirty="0" smtClean="0"/>
              <a:t>&gt;</a:t>
            </a:r>
            <a:r>
              <a:rPr lang="en-US" sz="800" b="1" dirty="0"/>
              <a:t>W 0xfed40024 0x00</a:t>
            </a:r>
          </a:p>
          <a:p>
            <a:r>
              <a:rPr lang="en-US" sz="800" b="1" dirty="0"/>
              <a:t>&gt;W 0xfed40024 0xc1</a:t>
            </a:r>
          </a:p>
          <a:p>
            <a:r>
              <a:rPr lang="en-US" sz="800" b="1" dirty="0"/>
              <a:t>&gt;W 0xfed40024 0x00</a:t>
            </a:r>
          </a:p>
          <a:p>
            <a:r>
              <a:rPr lang="en-US" sz="800" b="1" dirty="0"/>
              <a:t>&gt;W 0xfed40024 0x00</a:t>
            </a:r>
          </a:p>
          <a:p>
            <a:r>
              <a:rPr lang="en-US" sz="800" b="1" dirty="0"/>
              <a:t>&gt;W 0xfed40024 0x00</a:t>
            </a:r>
          </a:p>
          <a:p>
            <a:r>
              <a:rPr lang="en-US" sz="800" b="1" dirty="0"/>
              <a:t>&gt;W 0xfed40024 0x0e</a:t>
            </a:r>
          </a:p>
          <a:p>
            <a:r>
              <a:rPr lang="en-US" sz="800" b="1" dirty="0"/>
              <a:t>&gt;W 0xfed40024 0x00</a:t>
            </a:r>
          </a:p>
          <a:p>
            <a:r>
              <a:rPr lang="en-US" sz="800" b="1" dirty="0"/>
              <a:t>&gt;W 0xfed40024 0x00</a:t>
            </a:r>
          </a:p>
          <a:p>
            <a:r>
              <a:rPr lang="en-US" sz="800" b="1" dirty="0"/>
              <a:t>&gt;W 0xfed40024 0x00</a:t>
            </a:r>
          </a:p>
          <a:p>
            <a:r>
              <a:rPr lang="en-US" sz="800" b="1" dirty="0"/>
              <a:t>&gt;W 0xfed40024 0x15</a:t>
            </a:r>
          </a:p>
          <a:p>
            <a:r>
              <a:rPr lang="en-US" sz="800" b="1" dirty="0"/>
              <a:t>&gt;W 0xfed40024 0x00</a:t>
            </a:r>
          </a:p>
          <a:p>
            <a:r>
              <a:rPr lang="en-US" sz="800" b="1" dirty="0"/>
              <a:t>&gt;W 0xfed40024 0x00</a:t>
            </a:r>
          </a:p>
          <a:p>
            <a:r>
              <a:rPr lang="en-US" sz="800" b="1" dirty="0"/>
              <a:t>&gt;W 0xfed40024 0x00</a:t>
            </a:r>
          </a:p>
          <a:p>
            <a:r>
              <a:rPr lang="en-US" sz="800" b="1" dirty="0" smtClean="0"/>
              <a:t># </a:t>
            </a:r>
            <a:r>
              <a:rPr lang="en-US" sz="800" b="1" dirty="0"/>
              <a:t>THIS IS THE # PCR YOU WANT TO READ (0-16 OR WHATEVER)</a:t>
            </a:r>
          </a:p>
          <a:p>
            <a:r>
              <a:rPr lang="en-US" sz="800" b="1" dirty="0"/>
              <a:t>&gt;W 0xfed40024 0x00</a:t>
            </a:r>
          </a:p>
          <a:p>
            <a:r>
              <a:rPr lang="en-US" sz="800" b="1" dirty="0" smtClean="0"/>
              <a:t>&gt;</a:t>
            </a:r>
            <a:r>
              <a:rPr lang="en-US" sz="800" b="1" dirty="0"/>
              <a:t>W 0xfed40018 </a:t>
            </a:r>
            <a:r>
              <a:rPr lang="en-US" sz="800" b="1" dirty="0" smtClean="0"/>
              <a:t>0x20</a:t>
            </a:r>
          </a:p>
          <a:p>
            <a:r>
              <a:rPr lang="en-US" sz="800" b="1" dirty="0"/>
              <a:t># ok now read the PCR:</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0xfed40024</a:t>
            </a:r>
          </a:p>
          <a:p>
            <a:r>
              <a:rPr lang="en-US" sz="800" b="1" dirty="0"/>
              <a:t>&gt;R </a:t>
            </a:r>
            <a:r>
              <a:rPr lang="en-US" sz="800" b="1" dirty="0" smtClean="0"/>
              <a:t>0xfed40024</a:t>
            </a:r>
            <a:endParaRPr lang="en-US" sz="800" b="1" dirty="0"/>
          </a:p>
        </p:txBody>
      </p:sp>
      <p:sp>
        <p:nvSpPr>
          <p:cNvPr id="2" name="Title 1"/>
          <p:cNvSpPr>
            <a:spLocks noGrp="1"/>
          </p:cNvSpPr>
          <p:nvPr>
            <p:ph type="title"/>
          </p:nvPr>
        </p:nvSpPr>
        <p:spPr>
          <a:xfrm>
            <a:off x="2971800" y="150688"/>
            <a:ext cx="5715000" cy="914400"/>
          </a:xfrm>
        </p:spPr>
        <p:txBody>
          <a:bodyPr>
            <a:noAutofit/>
          </a:bodyPr>
          <a:lstStyle/>
          <a:p>
            <a:r>
              <a:rPr lang="en-US" sz="3200" dirty="0" smtClean="0">
                <a:latin typeface="Arial" panose="020B0604020202020204" pitchFamily="34" charset="0"/>
                <a:cs typeface="Arial" panose="020B0604020202020204" pitchFamily="34" charset="0"/>
              </a:rPr>
              <a:t>RW Everything Commands</a:t>
            </a:r>
            <a:endParaRPr lang="en-US" sz="3200" dirty="0">
              <a:latin typeface="Arial" panose="020B0604020202020204" pitchFamily="34" charset="0"/>
              <a:cs typeface="Arial" panose="020B0604020202020204" pitchFamily="34" charset="0"/>
            </a:endParaRPr>
          </a:p>
        </p:txBody>
      </p:sp>
      <p:sp>
        <p:nvSpPr>
          <p:cNvPr id="11" name="Content Placeholder 2"/>
          <p:cNvSpPr>
            <a:spLocks noGrp="1"/>
          </p:cNvSpPr>
          <p:nvPr>
            <p:ph idx="1"/>
          </p:nvPr>
        </p:nvSpPr>
        <p:spPr>
          <a:xfrm>
            <a:off x="4572000" y="1066800"/>
            <a:ext cx="4419600" cy="5638800"/>
          </a:xfrm>
        </p:spPr>
        <p:txBody>
          <a:bodyPr>
            <a:normAutofit/>
          </a:bodyPr>
          <a:lstStyle/>
          <a:p>
            <a:r>
              <a:rPr lang="en-US" sz="2400" dirty="0" smtClean="0">
                <a:latin typeface="Arial" panose="020B0604020202020204" pitchFamily="34" charset="0"/>
                <a:cs typeface="Arial" panose="020B0604020202020204" pitchFamily="34" charset="0"/>
              </a:rPr>
              <a:t>Commands in ReadPCR0 are on the left </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Be wary of syntax!</a:t>
            </a:r>
          </a:p>
          <a:p>
            <a:r>
              <a:rPr lang="en-US" sz="2400" dirty="0" smtClean="0">
                <a:latin typeface="Arial" panose="020B0604020202020204" pitchFamily="34" charset="0"/>
                <a:cs typeface="Arial" panose="020B0604020202020204" pitchFamily="34" charset="0"/>
              </a:rPr>
              <a:t>W 0xFED4000 0x20</a:t>
            </a:r>
          </a:p>
          <a:p>
            <a:pPr lvl="1"/>
            <a:r>
              <a:rPr lang="en-US" sz="2000" dirty="0" smtClean="0">
                <a:latin typeface="Arial" panose="020B0604020202020204" pitchFamily="34" charset="0"/>
                <a:cs typeface="Arial" panose="020B0604020202020204" pitchFamily="34" charset="0"/>
              </a:rPr>
              <a:t>Writes a </a:t>
            </a:r>
            <a:r>
              <a:rPr lang="en-US" sz="2000" u="sng" dirty="0" smtClean="0">
                <a:latin typeface="Arial" panose="020B0604020202020204" pitchFamily="34" charset="0"/>
                <a:cs typeface="Arial" panose="020B0604020202020204" pitchFamily="34" charset="0"/>
              </a:rPr>
              <a:t>Byte</a:t>
            </a:r>
            <a:r>
              <a:rPr lang="en-US" sz="2000" dirty="0" smtClean="0">
                <a:latin typeface="Arial" panose="020B0604020202020204" pitchFamily="34" charset="0"/>
                <a:cs typeface="Arial" panose="020B0604020202020204" pitchFamily="34" charset="0"/>
              </a:rPr>
              <a:t> to 0xFED4000 (physical address)</a:t>
            </a:r>
          </a:p>
          <a:p>
            <a:pPr lvl="1"/>
            <a:r>
              <a:rPr lang="en-US" sz="2000" dirty="0" smtClean="0">
                <a:latin typeface="Arial" panose="020B0604020202020204" pitchFamily="34" charset="0"/>
                <a:cs typeface="Arial" panose="020B0604020202020204" pitchFamily="34" charset="0"/>
              </a:rPr>
              <a:t>W16 will write a Word</a:t>
            </a:r>
          </a:p>
          <a:p>
            <a:pPr lvl="1"/>
            <a:r>
              <a:rPr lang="en-US" sz="2000" dirty="0" smtClean="0">
                <a:latin typeface="Arial" panose="020B0604020202020204" pitchFamily="34" charset="0"/>
                <a:cs typeface="Arial" panose="020B0604020202020204" pitchFamily="34" charset="0"/>
              </a:rPr>
              <a:t>W32 will write a DWord</a:t>
            </a:r>
          </a:p>
          <a:p>
            <a:r>
              <a:rPr lang="en-US" sz="2400" dirty="0" smtClean="0">
                <a:latin typeface="Arial" panose="020B0604020202020204" pitchFamily="34" charset="0"/>
                <a:cs typeface="Arial" panose="020B0604020202020204" pitchFamily="34" charset="0"/>
              </a:rPr>
              <a:t>R 0xFED40024 </a:t>
            </a:r>
          </a:p>
          <a:p>
            <a:pPr lvl="1"/>
            <a:r>
              <a:rPr lang="en-US" sz="2000" dirty="0" smtClean="0">
                <a:latin typeface="Arial" panose="020B0604020202020204" pitchFamily="34" charset="0"/>
                <a:cs typeface="Arial" panose="020B0604020202020204" pitchFamily="34" charset="0"/>
              </a:rPr>
              <a:t>Reads a </a:t>
            </a:r>
            <a:r>
              <a:rPr lang="en-US" sz="2000" dirty="0">
                <a:latin typeface="Arial" panose="020B0604020202020204" pitchFamily="34" charset="0"/>
                <a:cs typeface="Arial" panose="020B0604020202020204" pitchFamily="34" charset="0"/>
              </a:rPr>
              <a:t>B</a:t>
            </a:r>
            <a:r>
              <a:rPr lang="en-US" sz="2000" dirty="0" smtClean="0">
                <a:latin typeface="Arial" panose="020B0604020202020204" pitchFamily="34" charset="0"/>
                <a:cs typeface="Arial" panose="020B0604020202020204" pitchFamily="34" charset="0"/>
              </a:rPr>
              <a:t>yte from physical address 0xFED40024</a:t>
            </a:r>
          </a:p>
          <a:p>
            <a:r>
              <a:rPr lang="en-US" sz="2400" dirty="0" smtClean="0">
                <a:latin typeface="Arial" panose="020B0604020202020204" pitchFamily="34" charset="0"/>
                <a:cs typeface="Arial" panose="020B0604020202020204" pitchFamily="34" charset="0"/>
              </a:rPr>
              <a:t>Yes it’s ugly but can still be leveraged to save you time to test a </a:t>
            </a:r>
            <a:r>
              <a:rPr lang="en-US" sz="2400" dirty="0" err="1" smtClean="0">
                <a:latin typeface="Arial" panose="020B0604020202020204" pitchFamily="34" charset="0"/>
                <a:cs typeface="Arial" panose="020B0604020202020204" pitchFamily="34" charset="0"/>
              </a:rPr>
              <a:t>PoC</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2362200" y="2458948"/>
            <a:ext cx="2058449" cy="923330"/>
          </a:xfrm>
          <a:prstGeom prst="rect">
            <a:avLst/>
          </a:prstGeom>
          <a:noFill/>
          <a:ln>
            <a:solidFill>
              <a:srgbClr val="C00000"/>
            </a:solidFill>
          </a:ln>
        </p:spPr>
        <p:txBody>
          <a:bodyPr wrap="none" rtlCol="0">
            <a:spAutoFit/>
          </a:bodyPr>
          <a:lstStyle/>
          <a:p>
            <a:pPr algn="ctr"/>
            <a:r>
              <a:rPr lang="en-US" dirty="0" smtClean="0"/>
              <a:t>Change this one to </a:t>
            </a:r>
          </a:p>
          <a:p>
            <a:pPr algn="ctr"/>
            <a:r>
              <a:rPr lang="en-US" dirty="0" smtClean="0"/>
              <a:t>read a different PCR</a:t>
            </a:r>
          </a:p>
          <a:p>
            <a:pPr algn="ctr"/>
            <a:r>
              <a:rPr lang="en-US" dirty="0" smtClean="0"/>
              <a:t>(0 - N)</a:t>
            </a:r>
            <a:endParaRPr lang="en-US" dirty="0"/>
          </a:p>
        </p:txBody>
      </p:sp>
      <p:cxnSp>
        <p:nvCxnSpPr>
          <p:cNvPr id="14" name="Straight Arrow Connector 13"/>
          <p:cNvCxnSpPr/>
          <p:nvPr/>
        </p:nvCxnSpPr>
        <p:spPr>
          <a:xfrm flipH="1" flipV="1">
            <a:off x="1066800" y="2458948"/>
            <a:ext cx="1295400" cy="32316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8" name="TextBox 7"/>
          <p:cNvSpPr txBox="1"/>
          <p:nvPr/>
        </p:nvSpPr>
        <p:spPr>
          <a:xfrm>
            <a:off x="1981200" y="1066800"/>
            <a:ext cx="2355803" cy="923330"/>
          </a:xfrm>
          <a:prstGeom prst="rect">
            <a:avLst/>
          </a:prstGeom>
          <a:noFill/>
          <a:ln>
            <a:solidFill>
              <a:srgbClr val="C00000"/>
            </a:solidFill>
          </a:ln>
        </p:spPr>
        <p:txBody>
          <a:bodyPr wrap="square" rtlCol="0">
            <a:spAutoFit/>
          </a:bodyPr>
          <a:lstStyle/>
          <a:p>
            <a:pPr algn="ctr"/>
            <a:r>
              <a:rPr lang="en-US" dirty="0" smtClean="0"/>
              <a:t>MMIO to the memory address range reserved for TPMs</a:t>
            </a:r>
            <a:endParaRPr lang="en-US" dirty="0"/>
          </a:p>
        </p:txBody>
      </p:sp>
      <p:cxnSp>
        <p:nvCxnSpPr>
          <p:cNvPr id="9" name="Straight Arrow Connector 8"/>
          <p:cNvCxnSpPr/>
          <p:nvPr/>
        </p:nvCxnSpPr>
        <p:spPr>
          <a:xfrm flipH="1" flipV="1">
            <a:off x="1066800" y="381001"/>
            <a:ext cx="914400" cy="685799"/>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52600" y="3886200"/>
            <a:ext cx="2660603" cy="1200329"/>
          </a:xfrm>
          <a:prstGeom prst="rect">
            <a:avLst/>
          </a:prstGeom>
          <a:noFill/>
          <a:ln>
            <a:solidFill>
              <a:srgbClr val="C00000"/>
            </a:solidFill>
          </a:ln>
        </p:spPr>
        <p:txBody>
          <a:bodyPr wrap="square" rtlCol="0">
            <a:spAutoFit/>
          </a:bodyPr>
          <a:lstStyle/>
          <a:p>
            <a:pPr algn="ctr"/>
            <a:r>
              <a:rPr lang="en-US" dirty="0" smtClean="0"/>
              <a:t>Note how we just keep reading the same data location and will keep getting back different data</a:t>
            </a:r>
            <a:endParaRPr lang="en-US" dirty="0"/>
          </a:p>
        </p:txBody>
      </p:sp>
      <p:cxnSp>
        <p:nvCxnSpPr>
          <p:cNvPr id="15" name="Straight Arrow Connector 14"/>
          <p:cNvCxnSpPr/>
          <p:nvPr/>
        </p:nvCxnSpPr>
        <p:spPr>
          <a:xfrm flipH="1" flipV="1">
            <a:off x="838200" y="3810000"/>
            <a:ext cx="914400" cy="762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69072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Arial" panose="020B0604020202020204" pitchFamily="34" charset="0"/>
                <a:cs typeface="Arial" panose="020B0604020202020204" pitchFamily="34" charset="0"/>
              </a:rPr>
              <a:t>Use RW Everything to Read a PCR</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91200" y="1333499"/>
            <a:ext cx="3124200" cy="5310031"/>
          </a:xfrm>
        </p:spPr>
        <p:txBody>
          <a:bodyPr>
            <a:normAutofit fontScale="92500" lnSpcReduction="10000"/>
          </a:bodyPr>
          <a:lstStyle/>
          <a:p>
            <a:r>
              <a:rPr lang="en-US" sz="2400" dirty="0" smtClean="0">
                <a:latin typeface="Arial" panose="020B0604020202020204" pitchFamily="34" charset="0"/>
                <a:cs typeface="Arial" panose="020B0604020202020204" pitchFamily="34" charset="0"/>
              </a:rPr>
              <a:t>If </a:t>
            </a:r>
            <a:r>
              <a:rPr lang="en-US" sz="2400" dirty="0" err="1" smtClean="0">
                <a:latin typeface="Arial" panose="020B0604020202020204" pitchFamily="34" charset="0"/>
                <a:cs typeface="Arial" panose="020B0604020202020204" pitchFamily="34" charset="0"/>
              </a:rPr>
              <a:t>OpenTPM</a:t>
            </a:r>
            <a:r>
              <a:rPr lang="en-US" sz="2400" dirty="0" smtClean="0">
                <a:latin typeface="Arial" panose="020B0604020202020204" pitchFamily="34" charset="0"/>
                <a:cs typeface="Arial" panose="020B0604020202020204" pitchFamily="34" charset="0"/>
              </a:rPr>
              <a:t> works on your system, then this will too</a:t>
            </a:r>
          </a:p>
          <a:p>
            <a:r>
              <a:rPr lang="en-US" sz="2400" dirty="0">
                <a:latin typeface="Arial" panose="020B0604020202020204" pitchFamily="34" charset="0"/>
                <a:cs typeface="Arial" panose="020B0604020202020204" pitchFamily="34" charset="0"/>
              </a:rPr>
              <a:t>Output is a bit verbose, but the PCR value will be in there </a:t>
            </a:r>
            <a:r>
              <a:rPr lang="en-US" sz="2400" dirty="0" smtClean="0">
                <a:latin typeface="Arial" panose="020B0604020202020204" pitchFamily="34" charset="0"/>
                <a:cs typeface="Arial" panose="020B0604020202020204" pitchFamily="34" charset="0"/>
              </a:rPr>
              <a:t>after the header</a:t>
            </a:r>
          </a:p>
          <a:p>
            <a:r>
              <a:rPr lang="en-US" sz="2400" dirty="0" smtClean="0">
                <a:latin typeface="Arial" panose="020B0604020202020204" pitchFamily="34" charset="0"/>
                <a:cs typeface="Arial" panose="020B0604020202020204" pitchFamily="34" charset="0"/>
              </a:rPr>
              <a:t>I couldn’t expand the output window to capture the whole PCR for the screenshot</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But still good for prototyping, testing, probing</a:t>
            </a:r>
            <a:endParaRPr lang="en-US" sz="24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6761"/>
          <a:stretch/>
        </p:blipFill>
        <p:spPr bwMode="auto">
          <a:xfrm>
            <a:off x="228600" y="1423412"/>
            <a:ext cx="540852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666162" y="2362200"/>
            <a:ext cx="610438" cy="320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35119793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76200"/>
            <a:ext cx="8458200" cy="1828799"/>
          </a:xfrm>
          <a:prstGeom prst="rect">
            <a:avLst/>
          </a:prstGeom>
        </p:spPr>
        <p:txBody>
          <a:bodyPr>
            <a:normAutofit/>
          </a:bodyPr>
          <a:lstStyle/>
          <a:p>
            <a:r>
              <a:rPr lang="en-US" dirty="0" smtClean="0"/>
              <a:t>Trusted Computing Research:</a:t>
            </a:r>
            <a:br>
              <a:rPr lang="en-US" dirty="0" smtClean="0"/>
            </a:br>
            <a:r>
              <a:rPr lang="en-US" dirty="0" smtClean="0"/>
              <a:t>Timing-Based Attestation (TBA)</a:t>
            </a:r>
            <a:endParaRPr lang="en-US" dirty="0"/>
          </a:p>
        </p:txBody>
      </p:sp>
      <p:sp>
        <p:nvSpPr>
          <p:cNvPr id="7171" name="Rectangle 3"/>
          <p:cNvSpPr>
            <a:spLocks noGrp="1" noChangeArrowheads="1"/>
          </p:cNvSpPr>
          <p:nvPr>
            <p:ph type="body" idx="1"/>
          </p:nvPr>
        </p:nvSpPr>
        <p:spPr>
          <a:xfrm>
            <a:off x="609600" y="1981200"/>
            <a:ext cx="8229600" cy="4694463"/>
          </a:xfrm>
        </p:spPr>
        <p:txBody>
          <a:bodyPr>
            <a:normAutofit fontScale="92500" lnSpcReduction="10000"/>
          </a:bodyPr>
          <a:lstStyle/>
          <a:p>
            <a:pPr marL="0" lvl="1" indent="0" algn="ctr">
              <a:buSzPct val="120000"/>
              <a:buNone/>
            </a:pPr>
            <a:r>
              <a:rPr lang="en-US" sz="2400" dirty="0">
                <a:latin typeface="Arial" panose="020B0604020202020204" pitchFamily="34" charset="0"/>
                <a:cs typeface="Arial" panose="020B0604020202020204" pitchFamily="34" charset="0"/>
              </a:rPr>
              <a:t>"Build your software so that if its code is modified, it runs slower."</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CMU has done a lot of research in this area (</a:t>
            </a:r>
            <a:r>
              <a:rPr lang="en-US" sz="2400" dirty="0" err="1" smtClean="0">
                <a:latin typeface="Arial" panose="020B0604020202020204" pitchFamily="34" charset="0"/>
                <a:cs typeface="Arial" panose="020B0604020202020204" pitchFamily="34" charset="0"/>
              </a:rPr>
              <a:t>Seshadri</a:t>
            </a:r>
            <a:r>
              <a:rPr lang="en-US" sz="2400" dirty="0" smtClean="0">
                <a:latin typeface="Arial" panose="020B0604020202020204" pitchFamily="34" charset="0"/>
                <a:cs typeface="Arial" panose="020B0604020202020204" pitchFamily="34" charset="0"/>
              </a:rPr>
              <a:t>, et al) and we applied it to the protection of Windows kernel memory &amp; the BIOS</a:t>
            </a:r>
          </a:p>
          <a:p>
            <a:r>
              <a:rPr lang="en-US" sz="2400" dirty="0" smtClean="0">
                <a:latin typeface="Arial" panose="020B0604020202020204" pitchFamily="34" charset="0"/>
                <a:cs typeface="Arial" panose="020B0604020202020204" pitchFamily="34" charset="0"/>
              </a:rPr>
              <a:t>Uses a timing side-channel to provide constant runtimes in absence of an attacker</a:t>
            </a:r>
            <a:endParaRPr lang="en-US" sz="20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For the BIOS, it’s meant to replace the CRTM only, not the entire SRTM</a:t>
            </a:r>
          </a:p>
          <a:p>
            <a:r>
              <a:rPr lang="en-US" sz="2400" dirty="0" smtClean="0">
                <a:latin typeface="Arial" panose="020B0604020202020204" pitchFamily="34" charset="0"/>
                <a:cs typeface="Arial" panose="020B0604020202020204" pitchFamily="34" charset="0"/>
              </a:rPr>
              <a:t>Presenting this briefly just to provide an example of one way to protect a mutable codebase (e.g. embedded systems, HD firmware, NIC firmware, phone </a:t>
            </a:r>
            <a:r>
              <a:rPr lang="en-US" sz="2400" dirty="0" err="1" smtClean="0">
                <a:latin typeface="Arial" panose="020B0604020202020204" pitchFamily="34" charset="0"/>
                <a:cs typeface="Arial" panose="020B0604020202020204" pitchFamily="34" charset="0"/>
              </a:rPr>
              <a:t>bootloaders</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etc</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Could be executed immediately upon system boot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79267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3918859" y="1674419"/>
            <a:ext cx="1646810" cy="3713530"/>
          </a:xfrm>
          <a:prstGeom prst="rect">
            <a:avLst/>
          </a:prstGeom>
          <a:pattFill prst="pct10">
            <a:fgClr>
              <a:schemeClr val="accent4">
                <a:lumMod val="50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63" name="Rectangle 62"/>
          <p:cNvSpPr/>
          <p:nvPr/>
        </p:nvSpPr>
        <p:spPr>
          <a:xfrm>
            <a:off x="3918858" y="5399479"/>
            <a:ext cx="1636815" cy="1250702"/>
          </a:xfrm>
          <a:prstGeom prst="rect">
            <a:avLst/>
          </a:prstGeom>
          <a:pattFill prst="pct30">
            <a:fgClr>
              <a:schemeClr val="accent1">
                <a:lumMod val="75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normAutofit fontScale="90000"/>
          </a:bodyPr>
          <a:lstStyle/>
          <a:p>
            <a:r>
              <a:rPr lang="en-US" dirty="0" smtClean="0"/>
              <a:t>Two Components of </a:t>
            </a:r>
            <a:br>
              <a:rPr lang="en-US" dirty="0" smtClean="0"/>
            </a:br>
            <a:r>
              <a:rPr lang="en-US" dirty="0" smtClean="0"/>
              <a:t>“BIOS </a:t>
            </a:r>
            <a:r>
              <a:rPr lang="en-US" dirty="0" err="1" smtClean="0"/>
              <a:t>Chronomancy</a:t>
            </a:r>
            <a:r>
              <a:rPr lang="en-US" dirty="0" smtClean="0"/>
              <a:t>”</a:t>
            </a:r>
            <a:endParaRPr lang="en-US" dirty="0"/>
          </a:p>
        </p:txBody>
      </p:sp>
      <p:sp>
        <p:nvSpPr>
          <p:cNvPr id="5" name="Rectangle 4"/>
          <p:cNvSpPr/>
          <p:nvPr/>
        </p:nvSpPr>
        <p:spPr>
          <a:xfrm>
            <a:off x="3918858" y="1674420"/>
            <a:ext cx="1638794" cy="49757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40" name="Straight Connector 39"/>
          <p:cNvCxnSpPr/>
          <p:nvPr/>
        </p:nvCxnSpPr>
        <p:spPr>
          <a:xfrm>
            <a:off x="3918858" y="2137558"/>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18858" y="48830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18858" y="39172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8858" y="3475917"/>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18857" y="3034551"/>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18858" y="2605060"/>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18858" y="4378135"/>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916879" y="5387949"/>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Left Brace 64"/>
          <p:cNvSpPr/>
          <p:nvPr/>
        </p:nvSpPr>
        <p:spPr>
          <a:xfrm>
            <a:off x="3313216" y="1674420"/>
            <a:ext cx="415636" cy="3713529"/>
          </a:xfrm>
          <a:prstGeom prst="leftBrace">
            <a:avLst/>
          </a:prstGeom>
          <a:ln w="317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Left Brace 65"/>
          <p:cNvSpPr/>
          <p:nvPr/>
        </p:nvSpPr>
        <p:spPr>
          <a:xfrm>
            <a:off x="3313216" y="5431691"/>
            <a:ext cx="415636" cy="1218489"/>
          </a:xfrm>
          <a:prstGeom prst="leftBrace">
            <a:avLst/>
          </a:prstGeom>
          <a:ln w="317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2898074" y="3269574"/>
            <a:ext cx="415142" cy="523220"/>
          </a:xfrm>
          <a:prstGeom prst="rect">
            <a:avLst/>
          </a:prstGeom>
          <a:noFill/>
        </p:spPr>
        <p:txBody>
          <a:bodyPr wrap="square" rtlCol="0">
            <a:spAutoFit/>
          </a:bodyPr>
          <a:lstStyle/>
          <a:p>
            <a:pPr>
              <a:spcAft>
                <a:spcPts val="600"/>
              </a:spcAft>
            </a:pPr>
            <a:r>
              <a:rPr lang="en-US" sz="2800" b="1" dirty="0" smtClean="0">
                <a:ea typeface="Verdana" pitchFamily="34" charset="0"/>
                <a:cs typeface="Verdana" pitchFamily="34" charset="0"/>
              </a:rPr>
              <a:t>1</a:t>
            </a:r>
            <a:endParaRPr lang="en-US" sz="2800" b="1" dirty="0">
              <a:ea typeface="Verdana" pitchFamily="34" charset="0"/>
              <a:cs typeface="Verdana" pitchFamily="34" charset="0"/>
            </a:endParaRPr>
          </a:p>
        </p:txBody>
      </p:sp>
      <p:sp>
        <p:nvSpPr>
          <p:cNvPr id="81" name="Left Brace 80"/>
          <p:cNvSpPr/>
          <p:nvPr/>
        </p:nvSpPr>
        <p:spPr>
          <a:xfrm rot="10800000">
            <a:off x="5793179" y="1674418"/>
            <a:ext cx="415636" cy="4975762"/>
          </a:xfrm>
          <a:prstGeom prst="leftBrace">
            <a:avLst/>
          </a:prstGeom>
          <a:ln w="317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p:cNvSpPr txBox="1"/>
          <p:nvPr/>
        </p:nvSpPr>
        <p:spPr>
          <a:xfrm>
            <a:off x="6213297" y="3947545"/>
            <a:ext cx="2782785" cy="400110"/>
          </a:xfrm>
          <a:prstGeom prst="rect">
            <a:avLst/>
          </a:prstGeom>
          <a:noFill/>
        </p:spPr>
        <p:txBody>
          <a:bodyPr wrap="square" rtlCol="0">
            <a:spAutoFit/>
          </a:bodyPr>
          <a:lstStyle/>
          <a:p>
            <a:pPr>
              <a:spcAft>
                <a:spcPts val="600"/>
              </a:spcAft>
            </a:pPr>
            <a:r>
              <a:rPr lang="en-US" sz="2000" b="1" dirty="0" smtClean="0">
                <a:ea typeface="Verdana" pitchFamily="34" charset="0"/>
                <a:cs typeface="Verdana" pitchFamily="34" charset="0"/>
              </a:rPr>
              <a:t>BIOS Chronomancy</a:t>
            </a:r>
          </a:p>
        </p:txBody>
      </p:sp>
      <p:sp>
        <p:nvSpPr>
          <p:cNvPr id="2" name="TextBox 1"/>
          <p:cNvSpPr txBox="1"/>
          <p:nvPr/>
        </p:nvSpPr>
        <p:spPr>
          <a:xfrm rot="4214187">
            <a:off x="2989644" y="3346518"/>
            <a:ext cx="3493264"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Self Check Looping Construct</a:t>
            </a:r>
            <a:endParaRPr lang="en-US" b="1" dirty="0">
              <a:ea typeface="Verdana" pitchFamily="34" charset="0"/>
              <a:cs typeface="Verdana" pitchFamily="34" charset="0"/>
            </a:endParaRPr>
          </a:p>
        </p:txBody>
      </p:sp>
      <p:sp>
        <p:nvSpPr>
          <p:cNvPr id="4" name="TextBox 3"/>
          <p:cNvSpPr txBox="1"/>
          <p:nvPr/>
        </p:nvSpPr>
        <p:spPr>
          <a:xfrm rot="1996051">
            <a:off x="3849321" y="5840164"/>
            <a:ext cx="1800493" cy="369332"/>
          </a:xfrm>
          <a:prstGeom prst="rect">
            <a:avLst/>
          </a:prstGeom>
          <a:noFill/>
        </p:spPr>
        <p:txBody>
          <a:bodyPr wrap="none" rtlCol="0">
            <a:spAutoFit/>
          </a:bodyPr>
          <a:lstStyle/>
          <a:p>
            <a:pPr>
              <a:spcAft>
                <a:spcPts val="600"/>
              </a:spcAft>
            </a:pPr>
            <a:r>
              <a:rPr lang="en-US" b="1" dirty="0">
                <a:ea typeface="Verdana" pitchFamily="34" charset="0"/>
                <a:cs typeface="Verdana" pitchFamily="34" charset="0"/>
              </a:rPr>
              <a:t>Linear Sweeps</a:t>
            </a:r>
          </a:p>
        </p:txBody>
      </p:sp>
      <p:sp>
        <p:nvSpPr>
          <p:cNvPr id="22" name="TextBox 21"/>
          <p:cNvSpPr txBox="1"/>
          <p:nvPr/>
        </p:nvSpPr>
        <p:spPr>
          <a:xfrm>
            <a:off x="2898074" y="5779325"/>
            <a:ext cx="415142" cy="523220"/>
          </a:xfrm>
          <a:prstGeom prst="rect">
            <a:avLst/>
          </a:prstGeom>
          <a:noFill/>
        </p:spPr>
        <p:txBody>
          <a:bodyPr wrap="square" rtlCol="0">
            <a:spAutoFit/>
          </a:bodyPr>
          <a:lstStyle/>
          <a:p>
            <a:pPr>
              <a:spcAft>
                <a:spcPts val="600"/>
              </a:spcAft>
            </a:pPr>
            <a:r>
              <a:rPr lang="en-US" sz="2800" b="1" dirty="0">
                <a:ea typeface="Verdana" pitchFamily="34" charset="0"/>
                <a:cs typeface="Verdana" pitchFamily="34" charset="0"/>
              </a:rPr>
              <a:t>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66487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Reads its own data</a:t>
            </a:r>
          </a:p>
          <a:p>
            <a:pPr lvl="1"/>
            <a:r>
              <a:rPr lang="en-US" dirty="0" smtClean="0"/>
              <a:t>Incorporated into checksum so if it changes the checksum changes</a:t>
            </a:r>
          </a:p>
          <a:p>
            <a:r>
              <a:rPr lang="en-US" dirty="0" smtClean="0"/>
              <a:t>Reads its own data pointer and instruction pointer</a:t>
            </a:r>
          </a:p>
          <a:p>
            <a:pPr lvl="1"/>
            <a:r>
              <a:rPr lang="en-US" dirty="0" smtClean="0"/>
              <a:t>Indicates where in memory the code itself is reading and executing</a:t>
            </a:r>
          </a:p>
          <a:p>
            <a:r>
              <a:rPr lang="en-US" dirty="0"/>
              <a:t>Nonce/</a:t>
            </a:r>
            <a:r>
              <a:rPr lang="en-US" dirty="0" err="1"/>
              <a:t>PseudoRandom</a:t>
            </a:r>
            <a:r>
              <a:rPr lang="en-US" dirty="0"/>
              <a:t> </a:t>
            </a:r>
            <a:r>
              <a:rPr lang="en-US" dirty="0" smtClean="0"/>
              <a:t>Number (</a:t>
            </a:r>
            <a:r>
              <a:rPr lang="en-US" dirty="0"/>
              <a:t>PRN)</a:t>
            </a:r>
          </a:p>
          <a:p>
            <a:pPr lvl="1"/>
            <a:r>
              <a:rPr lang="en-US" dirty="0" smtClean="0"/>
              <a:t>Prevent trivial replay, decrease </a:t>
            </a:r>
            <a:r>
              <a:rPr lang="en-US" dirty="0"/>
              <a:t>likelihood of </a:t>
            </a:r>
            <a:r>
              <a:rPr lang="en-US" dirty="0" err="1"/>
              <a:t>precomputation</a:t>
            </a:r>
            <a:r>
              <a:rPr lang="en-US" dirty="0"/>
              <a:t> due to storage </a:t>
            </a:r>
            <a:r>
              <a:rPr lang="en-US" dirty="0" smtClean="0"/>
              <a:t>constraints</a:t>
            </a:r>
          </a:p>
          <a:p>
            <a:r>
              <a:rPr lang="en-US" dirty="0" smtClean="0"/>
              <a:t>Do all the above in millions of loop iterations</a:t>
            </a:r>
          </a:p>
          <a:p>
            <a:pPr lvl="1"/>
            <a:r>
              <a:rPr lang="en-US" dirty="0" smtClean="0"/>
              <a:t>So that ideally an instruction or two worth of conditional checks per loop iteration leads to millions of extra instructions in the overall runtime</a:t>
            </a:r>
          </a:p>
        </p:txBody>
      </p:sp>
      <p:sp>
        <p:nvSpPr>
          <p:cNvPr id="3" name="Title 2"/>
          <p:cNvSpPr>
            <a:spLocks noGrp="1"/>
          </p:cNvSpPr>
          <p:nvPr>
            <p:ph type="title"/>
          </p:nvPr>
        </p:nvSpPr>
        <p:spPr/>
        <p:txBody>
          <a:bodyPr/>
          <a:lstStyle/>
          <a:p>
            <a:r>
              <a:rPr lang="en-US" dirty="0" smtClean="0"/>
              <a:t>Self-Check Requirements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91126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5567549" y="1674420"/>
            <a:ext cx="1646810" cy="3713530"/>
          </a:xfrm>
          <a:prstGeom prst="rect">
            <a:avLst/>
          </a:prstGeom>
          <a:pattFill prst="pct10">
            <a:fgClr>
              <a:schemeClr val="accent4">
                <a:lumMod val="50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63" name="Rectangle 62"/>
          <p:cNvSpPr/>
          <p:nvPr/>
        </p:nvSpPr>
        <p:spPr>
          <a:xfrm>
            <a:off x="5567548" y="5399480"/>
            <a:ext cx="1636815" cy="1250702"/>
          </a:xfrm>
          <a:prstGeom prst="rect">
            <a:avLst/>
          </a:prstGeom>
          <a:pattFill prst="pct30">
            <a:fgClr>
              <a:schemeClr val="accent1">
                <a:lumMod val="75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normAutofit/>
          </a:bodyPr>
          <a:lstStyle/>
          <a:p>
            <a:r>
              <a:rPr lang="en-US" dirty="0"/>
              <a:t>Simplified </a:t>
            </a:r>
            <a:r>
              <a:rPr lang="en-US" dirty="0" smtClean="0"/>
              <a:t>Self-Check Component</a:t>
            </a:r>
            <a:endParaRPr lang="en-US" dirty="0"/>
          </a:p>
        </p:txBody>
      </p:sp>
      <p:sp>
        <p:nvSpPr>
          <p:cNvPr id="5" name="Rectangle 4"/>
          <p:cNvSpPr/>
          <p:nvPr/>
        </p:nvSpPr>
        <p:spPr>
          <a:xfrm>
            <a:off x="5567548" y="1674421"/>
            <a:ext cx="1638794" cy="49757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40" name="Straight Connector 39"/>
          <p:cNvCxnSpPr/>
          <p:nvPr/>
        </p:nvCxnSpPr>
        <p:spPr>
          <a:xfrm>
            <a:off x="5567548" y="2137559"/>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567548" y="4883084"/>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67548" y="3917284"/>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567548" y="3475918"/>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567547" y="3034552"/>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567548" y="2605061"/>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567548" y="4378136"/>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565569" y="5387950"/>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29" y="1674421"/>
            <a:ext cx="3965756" cy="23655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4488085" y="1674420"/>
            <a:ext cx="1079464"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488085" y="2137559"/>
            <a:ext cx="1079464" cy="19024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45548" y="5099968"/>
            <a:ext cx="3241444" cy="923330"/>
          </a:xfrm>
          <a:prstGeom prst="rect">
            <a:avLst/>
          </a:prstGeom>
          <a:noFill/>
        </p:spPr>
        <p:txBody>
          <a:bodyPr wrap="square" rtlCol="0">
            <a:spAutoFit/>
          </a:bodyPr>
          <a:lstStyle/>
          <a:p>
            <a:pPr marL="285750" indent="-285750">
              <a:buFont typeface="Arial" pitchFamily="34" charset="0"/>
              <a:buChar char="•"/>
            </a:pPr>
            <a:r>
              <a:rPr lang="en-US" b="1" dirty="0" smtClean="0">
                <a:latin typeface="Calibri"/>
                <a:cs typeface="Calibri"/>
              </a:rPr>
              <a:t>Each block differs from the others so attacker will have to forge every block</a:t>
            </a:r>
          </a:p>
        </p:txBody>
      </p:sp>
      <p:sp>
        <p:nvSpPr>
          <p:cNvPr id="18" name="Left Brace 17"/>
          <p:cNvSpPr/>
          <p:nvPr/>
        </p:nvSpPr>
        <p:spPr>
          <a:xfrm rot="10800000">
            <a:off x="7386712" y="1674419"/>
            <a:ext cx="415636" cy="3713529"/>
          </a:xfrm>
          <a:prstGeom prst="leftBrace">
            <a:avLst/>
          </a:prstGeom>
          <a:ln w="317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802346" y="3333940"/>
            <a:ext cx="1151647" cy="369332"/>
          </a:xfrm>
          <a:prstGeom prst="rect">
            <a:avLst/>
          </a:prstGeom>
          <a:noFill/>
        </p:spPr>
        <p:txBody>
          <a:bodyPr wrap="square" rtlCol="0">
            <a:spAutoFit/>
          </a:bodyPr>
          <a:lstStyle/>
          <a:p>
            <a:pPr algn="ctr">
              <a:spcAft>
                <a:spcPts val="600"/>
              </a:spcAft>
            </a:pPr>
            <a:r>
              <a:rPr lang="en-US" b="1" dirty="0" smtClean="0">
                <a:ea typeface="Verdana" pitchFamily="34" charset="0"/>
                <a:cs typeface="Verdana" pitchFamily="34" charset="0"/>
              </a:rPr>
              <a:t>“blocks”</a:t>
            </a:r>
            <a:endParaRPr lang="en-US" b="1" dirty="0">
              <a:ea typeface="Verdana" pitchFamily="34" charset="0"/>
              <a:cs typeface="Verdana" pitchFamily="34" charset="0"/>
            </a:endParaRPr>
          </a:p>
        </p:txBody>
      </p:sp>
      <p:sp>
        <p:nvSpPr>
          <p:cNvPr id="20" name="TextBox 19"/>
          <p:cNvSpPr txBox="1"/>
          <p:nvPr/>
        </p:nvSpPr>
        <p:spPr>
          <a:xfrm rot="4214187">
            <a:off x="4621340" y="3333940"/>
            <a:ext cx="3493264"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Self Check Looping Construct</a:t>
            </a:r>
            <a:endParaRPr lang="en-US" b="1" dirty="0">
              <a:ea typeface="Verdana" pitchFamily="34" charset="0"/>
              <a:cs typeface="Verdana" pitchFamily="34" charset="0"/>
            </a:endParaRPr>
          </a:p>
        </p:txBody>
      </p:sp>
      <p:sp>
        <p:nvSpPr>
          <p:cNvPr id="21" name="TextBox 20"/>
          <p:cNvSpPr txBox="1"/>
          <p:nvPr/>
        </p:nvSpPr>
        <p:spPr>
          <a:xfrm rot="1996051">
            <a:off x="5481017" y="5827586"/>
            <a:ext cx="1800493" cy="369332"/>
          </a:xfrm>
          <a:prstGeom prst="rect">
            <a:avLst/>
          </a:prstGeom>
          <a:noFill/>
        </p:spPr>
        <p:txBody>
          <a:bodyPr wrap="none" rtlCol="0">
            <a:spAutoFit/>
          </a:bodyPr>
          <a:lstStyle/>
          <a:p>
            <a:pPr>
              <a:spcAft>
                <a:spcPts val="600"/>
              </a:spcAft>
            </a:pPr>
            <a:r>
              <a:rPr lang="en-US" b="1" dirty="0">
                <a:ea typeface="Verdana" pitchFamily="34" charset="0"/>
                <a:cs typeface="Verdana" pitchFamily="34" charset="0"/>
              </a:rPr>
              <a:t>Linear Sweeps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134470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“Secure Boot” does some sort of check on the integrity of components (such as a digital signature check) while booting up. If the check works, it continues. </a:t>
            </a:r>
          </a:p>
          <a:p>
            <a:pPr lvl="1"/>
            <a:r>
              <a:rPr lang="en-US" dirty="0" smtClean="0"/>
              <a:t>So you basically have a situation where it’s either “</a:t>
            </a:r>
          </a:p>
          <a:p>
            <a:pPr lvl="1"/>
            <a:r>
              <a:rPr lang="en-US" dirty="0" smtClean="0"/>
              <a:t>And as you saw, it can be bypassed</a:t>
            </a:r>
          </a:p>
          <a:p>
            <a:r>
              <a:rPr lang="en-US" dirty="0" smtClean="0"/>
              <a:t>“Measured Boot” </a:t>
            </a:r>
            <a:r>
              <a:rPr lang="en-US" i="1" dirty="0" smtClean="0"/>
              <a:t>may</a:t>
            </a:r>
            <a:r>
              <a:rPr lang="en-US" dirty="0" smtClean="0"/>
              <a:t> allow the system to still boot even if an integrity violation occurs, but it allows integrity evidence to be collected and stored into a trustworthy location like the TPM</a:t>
            </a:r>
          </a:p>
          <a:p>
            <a:pPr lvl="1"/>
            <a:r>
              <a:rPr lang="en-US" dirty="0" smtClean="0"/>
              <a:t>Information can then be sent back to an “appraisal” server (in a process known as “remote attestation”) for making the determination of whether a system is infected or not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355276542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3918859" y="1674419"/>
            <a:ext cx="1646810" cy="3713530"/>
          </a:xfrm>
          <a:prstGeom prst="rect">
            <a:avLst/>
          </a:prstGeom>
          <a:pattFill prst="pct10">
            <a:fgClr>
              <a:schemeClr val="accent4">
                <a:lumMod val="50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63" name="Rectangle 62"/>
          <p:cNvSpPr/>
          <p:nvPr/>
        </p:nvSpPr>
        <p:spPr>
          <a:xfrm>
            <a:off x="3918858" y="5399479"/>
            <a:ext cx="1636815" cy="1250702"/>
          </a:xfrm>
          <a:prstGeom prst="rect">
            <a:avLst/>
          </a:prstGeom>
          <a:pattFill prst="pct30">
            <a:fgClr>
              <a:schemeClr val="accent1">
                <a:lumMod val="75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normAutofit/>
          </a:bodyPr>
          <a:lstStyle/>
          <a:p>
            <a:r>
              <a:rPr lang="en-US" dirty="0" smtClean="0"/>
              <a:t>Self-Check “Pseudo-Random Walk”</a:t>
            </a:r>
            <a:endParaRPr lang="en-US" dirty="0"/>
          </a:p>
        </p:txBody>
      </p:sp>
      <p:sp>
        <p:nvSpPr>
          <p:cNvPr id="5" name="Rectangle 4"/>
          <p:cNvSpPr/>
          <p:nvPr/>
        </p:nvSpPr>
        <p:spPr>
          <a:xfrm>
            <a:off x="3918858" y="1674420"/>
            <a:ext cx="1638794" cy="49757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40" name="Straight Connector 39"/>
          <p:cNvCxnSpPr/>
          <p:nvPr/>
        </p:nvCxnSpPr>
        <p:spPr>
          <a:xfrm>
            <a:off x="3918858" y="2137558"/>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18858" y="48830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18858" y="39172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8858" y="3475917"/>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18857" y="3034551"/>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18858" y="2605060"/>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18858" y="4378135"/>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916879" y="5387949"/>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Curved Left Arrow 70"/>
          <p:cNvSpPr/>
          <p:nvPr/>
        </p:nvSpPr>
        <p:spPr>
          <a:xfrm>
            <a:off x="5580707" y="1853290"/>
            <a:ext cx="731520" cy="3029793"/>
          </a:xfrm>
          <a:prstGeom prst="curvedLeftArrow">
            <a:avLst/>
          </a:prstGeom>
          <a:solidFill>
            <a:schemeClr val="accent3">
              <a:lumMod val="75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72" name="Curved Left Arrow 71"/>
          <p:cNvSpPr/>
          <p:nvPr/>
        </p:nvSpPr>
        <p:spPr>
          <a:xfrm flipV="1">
            <a:off x="5572691" y="3034550"/>
            <a:ext cx="731520" cy="1727455"/>
          </a:xfrm>
          <a:prstGeom prst="curvedLeftArrow">
            <a:avLst/>
          </a:prstGeom>
          <a:solidFill>
            <a:schemeClr val="accent3">
              <a:lumMod val="75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73" name="Curved Left Arrow 72"/>
          <p:cNvSpPr/>
          <p:nvPr/>
        </p:nvSpPr>
        <p:spPr>
          <a:xfrm flipV="1">
            <a:off x="5572691" y="2137558"/>
            <a:ext cx="731520" cy="1187533"/>
          </a:xfrm>
          <a:prstGeom prst="curvedLeftArrow">
            <a:avLst/>
          </a:prstGeom>
          <a:solidFill>
            <a:schemeClr val="accent3">
              <a:lumMod val="75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74" name="Curved Left Arrow 73"/>
          <p:cNvSpPr/>
          <p:nvPr/>
        </p:nvSpPr>
        <p:spPr>
          <a:xfrm>
            <a:off x="5580707" y="2244437"/>
            <a:ext cx="731520" cy="2133698"/>
          </a:xfrm>
          <a:prstGeom prst="curvedLeftArrow">
            <a:avLst/>
          </a:prstGeom>
          <a:solidFill>
            <a:schemeClr val="accent3">
              <a:lumMod val="75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75" name="Curved Left Arrow 74"/>
          <p:cNvSpPr/>
          <p:nvPr/>
        </p:nvSpPr>
        <p:spPr>
          <a:xfrm>
            <a:off x="5580707" y="4060290"/>
            <a:ext cx="731520" cy="1270262"/>
          </a:xfrm>
          <a:prstGeom prst="curvedLeftArrow">
            <a:avLst/>
          </a:prstGeom>
          <a:solidFill>
            <a:schemeClr val="accent3">
              <a:lumMod val="75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76" name="Curved Left Arrow 75"/>
          <p:cNvSpPr/>
          <p:nvPr/>
        </p:nvSpPr>
        <p:spPr>
          <a:xfrm flipV="1">
            <a:off x="5580707" y="3531182"/>
            <a:ext cx="731520" cy="1734811"/>
          </a:xfrm>
          <a:prstGeom prst="curvedLeftArrow">
            <a:avLst/>
          </a:prstGeom>
          <a:solidFill>
            <a:schemeClr val="accent3">
              <a:lumMod val="75000"/>
            </a:schemeClr>
          </a:solidFill>
          <a:ln w="63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7" name="Left Brace 26"/>
          <p:cNvSpPr/>
          <p:nvPr/>
        </p:nvSpPr>
        <p:spPr>
          <a:xfrm rot="10800000">
            <a:off x="6422571" y="1674417"/>
            <a:ext cx="415636" cy="4975762"/>
          </a:xfrm>
          <a:prstGeom prst="leftBrace">
            <a:avLst/>
          </a:prstGeom>
          <a:ln w="317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p:cNvSpPr txBox="1"/>
          <p:nvPr/>
        </p:nvSpPr>
        <p:spPr>
          <a:xfrm>
            <a:off x="6935743" y="3153508"/>
            <a:ext cx="2208257" cy="2046714"/>
          </a:xfrm>
          <a:prstGeom prst="rect">
            <a:avLst/>
          </a:prstGeom>
          <a:noFill/>
        </p:spPr>
        <p:txBody>
          <a:bodyPr wrap="square" rtlCol="0">
            <a:spAutoFit/>
          </a:bodyPr>
          <a:lstStyle/>
          <a:p>
            <a:pPr>
              <a:spcAft>
                <a:spcPts val="600"/>
              </a:spcAft>
            </a:pPr>
            <a:r>
              <a:rPr lang="en-US" sz="1600" b="1" u="sng" dirty="0" smtClean="0">
                <a:ea typeface="Verdana" pitchFamily="34" charset="0"/>
                <a:cs typeface="Verdana" pitchFamily="34" charset="0"/>
              </a:rPr>
              <a:t>Entire</a:t>
            </a:r>
            <a:r>
              <a:rPr lang="en-US" sz="1600" b="1" dirty="0" smtClean="0">
                <a:ea typeface="Verdana" pitchFamily="34" charset="0"/>
                <a:cs typeface="Verdana" pitchFamily="34" charset="0"/>
              </a:rPr>
              <a:t> BIOS </a:t>
            </a:r>
          </a:p>
          <a:p>
            <a:pPr>
              <a:spcAft>
                <a:spcPts val="600"/>
              </a:spcAft>
            </a:pPr>
            <a:r>
              <a:rPr lang="en-US" sz="1600" b="1" dirty="0" err="1" smtClean="0">
                <a:ea typeface="Verdana" pitchFamily="34" charset="0"/>
                <a:cs typeface="Verdana" pitchFamily="34" charset="0"/>
              </a:rPr>
              <a:t>Chronomancy</a:t>
            </a:r>
            <a:r>
              <a:rPr lang="en-US" sz="1600" b="1" dirty="0" smtClean="0">
                <a:ea typeface="Verdana" pitchFamily="34" charset="0"/>
                <a:cs typeface="Verdana" pitchFamily="34" charset="0"/>
              </a:rPr>
              <a:t> range</a:t>
            </a:r>
          </a:p>
          <a:p>
            <a:pPr>
              <a:spcAft>
                <a:spcPts val="600"/>
              </a:spcAft>
            </a:pPr>
            <a:r>
              <a:rPr lang="en-US" sz="1600" b="1" dirty="0" smtClean="0">
                <a:ea typeface="Verdana" pitchFamily="34" charset="0"/>
                <a:cs typeface="Verdana" pitchFamily="34" charset="0"/>
              </a:rPr>
              <a:t>is measured by the </a:t>
            </a:r>
          </a:p>
          <a:p>
            <a:pPr>
              <a:spcAft>
                <a:spcPts val="600"/>
              </a:spcAft>
            </a:pPr>
            <a:r>
              <a:rPr lang="en-US" sz="1600" b="1" dirty="0" smtClean="0">
                <a:ea typeface="Verdana" pitchFamily="34" charset="0"/>
                <a:cs typeface="Verdana" pitchFamily="34" charset="0"/>
              </a:rPr>
              <a:t>self-check, including the portion that performs the linear sweep measurements</a:t>
            </a:r>
          </a:p>
        </p:txBody>
      </p:sp>
      <p:sp>
        <p:nvSpPr>
          <p:cNvPr id="29" name="TextBox 28"/>
          <p:cNvSpPr txBox="1"/>
          <p:nvPr/>
        </p:nvSpPr>
        <p:spPr>
          <a:xfrm>
            <a:off x="589482" y="1674420"/>
            <a:ext cx="2723734" cy="2031325"/>
          </a:xfrm>
          <a:prstGeom prst="rect">
            <a:avLst/>
          </a:prstGeom>
          <a:noFill/>
        </p:spPr>
        <p:txBody>
          <a:bodyPr wrap="square" rtlCol="0">
            <a:spAutoFit/>
          </a:bodyPr>
          <a:lstStyle/>
          <a:p>
            <a:pPr marL="285750" indent="-285750">
              <a:buFont typeface="Arial" pitchFamily="34" charset="0"/>
              <a:buChar char="•"/>
            </a:pPr>
            <a:r>
              <a:rPr lang="en-US" b="1" dirty="0" smtClean="0">
                <a:latin typeface="Calibri"/>
                <a:cs typeface="Calibri"/>
              </a:rPr>
              <a:t>Pseudo-Random based on Tick Session Nonce obtained from TPM</a:t>
            </a:r>
          </a:p>
          <a:p>
            <a:pPr marL="285750" indent="-285750">
              <a:buFont typeface="Arial" pitchFamily="34" charset="0"/>
              <a:buChar char="•"/>
            </a:pPr>
            <a:r>
              <a:rPr lang="en-US" b="1" dirty="0" smtClean="0">
                <a:latin typeface="Calibri"/>
                <a:cs typeface="Calibri"/>
              </a:rPr>
              <a:t>Iterates through the  blocks a million times or so</a:t>
            </a:r>
          </a:p>
          <a:p>
            <a:pPr marL="285750" indent="-285750">
              <a:buFont typeface="Arial" pitchFamily="34" charset="0"/>
              <a:buChar char="•"/>
            </a:pPr>
            <a:endParaRPr lang="en-US" dirty="0">
              <a:latin typeface="Calibri"/>
              <a:cs typeface="Calibri"/>
            </a:endParaRPr>
          </a:p>
        </p:txBody>
      </p:sp>
      <p:sp>
        <p:nvSpPr>
          <p:cNvPr id="25" name="TextBox 24"/>
          <p:cNvSpPr txBox="1"/>
          <p:nvPr/>
        </p:nvSpPr>
        <p:spPr>
          <a:xfrm rot="4214187">
            <a:off x="2989644" y="3346518"/>
            <a:ext cx="3493264"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Self Check Looping Construct</a:t>
            </a:r>
            <a:endParaRPr lang="en-US" b="1" dirty="0">
              <a:ea typeface="Verdana" pitchFamily="34" charset="0"/>
              <a:cs typeface="Verdana" pitchFamily="34" charset="0"/>
            </a:endParaRPr>
          </a:p>
        </p:txBody>
      </p:sp>
      <p:sp>
        <p:nvSpPr>
          <p:cNvPr id="26" name="TextBox 25"/>
          <p:cNvSpPr txBox="1"/>
          <p:nvPr/>
        </p:nvSpPr>
        <p:spPr>
          <a:xfrm rot="1996051">
            <a:off x="3849321" y="5840164"/>
            <a:ext cx="1800493" cy="369332"/>
          </a:xfrm>
          <a:prstGeom prst="rect">
            <a:avLst/>
          </a:prstGeom>
          <a:noFill/>
        </p:spPr>
        <p:txBody>
          <a:bodyPr wrap="none" rtlCol="0">
            <a:spAutoFit/>
          </a:bodyPr>
          <a:lstStyle/>
          <a:p>
            <a:pPr>
              <a:spcAft>
                <a:spcPts val="600"/>
              </a:spcAft>
            </a:pPr>
            <a:r>
              <a:rPr lang="en-US" b="1" dirty="0">
                <a:ea typeface="Verdana" pitchFamily="34" charset="0"/>
                <a:cs typeface="Verdana" pitchFamily="34" charset="0"/>
              </a:rPr>
              <a:t>Linear Sweeps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831445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3918859" y="1674419"/>
            <a:ext cx="1646810" cy="3713530"/>
          </a:xfrm>
          <a:prstGeom prst="rect">
            <a:avLst/>
          </a:prstGeom>
          <a:pattFill prst="pct10">
            <a:fgClr>
              <a:schemeClr val="accent4">
                <a:lumMod val="50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63" name="Rectangle 62"/>
          <p:cNvSpPr/>
          <p:nvPr/>
        </p:nvSpPr>
        <p:spPr>
          <a:xfrm>
            <a:off x="3918858" y="5399479"/>
            <a:ext cx="1636815" cy="1250702"/>
          </a:xfrm>
          <a:prstGeom prst="rect">
            <a:avLst/>
          </a:prstGeom>
          <a:pattFill prst="pct30">
            <a:fgClr>
              <a:schemeClr val="accent1">
                <a:lumMod val="75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normAutofit/>
          </a:bodyPr>
          <a:lstStyle/>
          <a:p>
            <a:r>
              <a:rPr lang="en-US" dirty="0" smtClean="0"/>
              <a:t>Linear Sweeps</a:t>
            </a:r>
            <a:endParaRPr lang="en-US" dirty="0"/>
          </a:p>
        </p:txBody>
      </p:sp>
      <p:sp>
        <p:nvSpPr>
          <p:cNvPr id="5" name="Rectangle 4"/>
          <p:cNvSpPr/>
          <p:nvPr/>
        </p:nvSpPr>
        <p:spPr>
          <a:xfrm>
            <a:off x="3918858" y="1674420"/>
            <a:ext cx="1638794" cy="49757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0" name="Rectangle 29"/>
          <p:cNvSpPr/>
          <p:nvPr/>
        </p:nvSpPr>
        <p:spPr>
          <a:xfrm>
            <a:off x="8788922"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1" name="Rectangle 30"/>
          <p:cNvSpPr/>
          <p:nvPr/>
        </p:nvSpPr>
        <p:spPr>
          <a:xfrm>
            <a:off x="8788670"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2" name="Rectangle 31"/>
          <p:cNvSpPr/>
          <p:nvPr/>
        </p:nvSpPr>
        <p:spPr>
          <a:xfrm>
            <a:off x="8788819"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3" name="Rectangle 32"/>
          <p:cNvSpPr/>
          <p:nvPr/>
        </p:nvSpPr>
        <p:spPr>
          <a:xfrm>
            <a:off x="8788819"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4" name="Rounded Rectangle 33"/>
          <p:cNvSpPr/>
          <p:nvPr/>
        </p:nvSpPr>
        <p:spPr>
          <a:xfrm>
            <a:off x="7250970" y="3586852"/>
            <a:ext cx="1537952" cy="2155527"/>
          </a:xfrm>
          <a:prstGeom prst="roundRect">
            <a:avLst/>
          </a:prstGeom>
          <a:gradFill>
            <a:gsLst>
              <a:gs pos="0">
                <a:schemeClr val="dk1">
                  <a:tint val="50000"/>
                  <a:satMod val="300000"/>
                </a:schemeClr>
              </a:gs>
              <a:gs pos="0">
                <a:schemeClr val="accent4">
                  <a:lumMod val="75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a:cs typeface="Calibri"/>
              </a:rPr>
              <a:t>BIOS Chip</a:t>
            </a:r>
            <a:endParaRPr lang="en-US" dirty="0">
              <a:latin typeface="Calibri"/>
              <a:cs typeface="Calibri"/>
            </a:endParaRPr>
          </a:p>
        </p:txBody>
      </p:sp>
      <p:sp>
        <p:nvSpPr>
          <p:cNvPr id="35" name="Rectangle 34"/>
          <p:cNvSpPr/>
          <p:nvPr/>
        </p:nvSpPr>
        <p:spPr>
          <a:xfrm>
            <a:off x="7080638"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6" name="Rectangle 35"/>
          <p:cNvSpPr/>
          <p:nvPr/>
        </p:nvSpPr>
        <p:spPr>
          <a:xfrm>
            <a:off x="7080386"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7" name="Rectangle 36"/>
          <p:cNvSpPr/>
          <p:nvPr/>
        </p:nvSpPr>
        <p:spPr>
          <a:xfrm>
            <a:off x="7080535"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8" name="Rectangle 37"/>
          <p:cNvSpPr/>
          <p:nvPr/>
        </p:nvSpPr>
        <p:spPr>
          <a:xfrm>
            <a:off x="7080535"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40" name="Straight Connector 39"/>
          <p:cNvCxnSpPr/>
          <p:nvPr/>
        </p:nvCxnSpPr>
        <p:spPr>
          <a:xfrm>
            <a:off x="3918858" y="2137558"/>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18858" y="48830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18858" y="39172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8858" y="3475917"/>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18857" y="3034551"/>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18858" y="2605060"/>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18858" y="4378135"/>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916879" y="5387949"/>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ight Arrow 38"/>
          <p:cNvSpPr/>
          <p:nvPr/>
        </p:nvSpPr>
        <p:spPr>
          <a:xfrm rot="19315778">
            <a:off x="5007076" y="5095310"/>
            <a:ext cx="2801078" cy="595561"/>
          </a:xfrm>
          <a:prstGeom prst="rightArrow">
            <a:avLst/>
          </a:prstGeom>
          <a:solidFill>
            <a:schemeClr val="accent3">
              <a:lumMod val="75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3" name="TextBox 52"/>
          <p:cNvSpPr txBox="1"/>
          <p:nvPr/>
        </p:nvSpPr>
        <p:spPr>
          <a:xfrm rot="19315778">
            <a:off x="5564790" y="5218672"/>
            <a:ext cx="1675420" cy="338554"/>
          </a:xfrm>
          <a:prstGeom prst="rect">
            <a:avLst/>
          </a:prstGeom>
          <a:noFill/>
        </p:spPr>
        <p:txBody>
          <a:bodyPr wrap="square" rtlCol="0">
            <a:spAutoFit/>
          </a:bodyPr>
          <a:lstStyle/>
          <a:p>
            <a:pPr>
              <a:spcAft>
                <a:spcPts val="600"/>
              </a:spcAft>
            </a:pPr>
            <a:r>
              <a:rPr lang="en-US" sz="1600" dirty="0" smtClean="0">
                <a:ea typeface="Verdana" pitchFamily="34" charset="0"/>
                <a:cs typeface="Verdana" pitchFamily="34" charset="0"/>
              </a:rPr>
              <a:t>Linear Sweeps</a:t>
            </a:r>
            <a:endParaRPr lang="en-US" sz="1600" dirty="0">
              <a:ea typeface="Verdana" pitchFamily="34" charset="0"/>
              <a:cs typeface="Verdana" pitchFamily="34" charset="0"/>
            </a:endParaRPr>
          </a:p>
        </p:txBody>
      </p:sp>
      <p:sp>
        <p:nvSpPr>
          <p:cNvPr id="55" name="TextBox 54"/>
          <p:cNvSpPr txBox="1"/>
          <p:nvPr/>
        </p:nvSpPr>
        <p:spPr>
          <a:xfrm>
            <a:off x="585345" y="3787452"/>
            <a:ext cx="2377334" cy="1754326"/>
          </a:xfrm>
          <a:prstGeom prst="rect">
            <a:avLst/>
          </a:prstGeom>
          <a:noFill/>
        </p:spPr>
        <p:txBody>
          <a:bodyPr wrap="square" rtlCol="0">
            <a:spAutoFit/>
          </a:bodyPr>
          <a:lstStyle/>
          <a:p>
            <a:pPr marL="285750" indent="-285750">
              <a:buFont typeface="Arial" pitchFamily="34" charset="0"/>
              <a:buChar char="•"/>
            </a:pPr>
            <a:r>
              <a:rPr lang="en-US" b="1" dirty="0" smtClean="0">
                <a:latin typeface="Calibri"/>
                <a:cs typeface="Calibri"/>
              </a:rPr>
              <a:t>Measures BIOS, Option ROMs, SMRAM, IVT, and anything else you want.</a:t>
            </a:r>
          </a:p>
          <a:p>
            <a:pPr marL="285750" indent="-285750">
              <a:buFont typeface="Arial" pitchFamily="34" charset="0"/>
              <a:buChar char="•"/>
            </a:pPr>
            <a:endParaRPr lang="en-US" dirty="0">
              <a:latin typeface="Calibri"/>
              <a:cs typeface="Calibri"/>
            </a:endParaRPr>
          </a:p>
        </p:txBody>
      </p:sp>
      <p:sp>
        <p:nvSpPr>
          <p:cNvPr id="28" name="TextBox 27"/>
          <p:cNvSpPr txBox="1"/>
          <p:nvPr/>
        </p:nvSpPr>
        <p:spPr>
          <a:xfrm rot="4214187">
            <a:off x="2989644" y="3346518"/>
            <a:ext cx="3493264"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Self Check Looping Construct</a:t>
            </a:r>
            <a:endParaRPr lang="en-US" b="1" dirty="0">
              <a:ea typeface="Verdana" pitchFamily="34" charset="0"/>
              <a:cs typeface="Verdana" pitchFamily="34" charset="0"/>
            </a:endParaRPr>
          </a:p>
        </p:txBody>
      </p:sp>
      <p:sp>
        <p:nvSpPr>
          <p:cNvPr id="29" name="TextBox 28"/>
          <p:cNvSpPr txBox="1"/>
          <p:nvPr/>
        </p:nvSpPr>
        <p:spPr>
          <a:xfrm rot="1996051">
            <a:off x="3849321" y="5840164"/>
            <a:ext cx="1800493" cy="369332"/>
          </a:xfrm>
          <a:prstGeom prst="rect">
            <a:avLst/>
          </a:prstGeom>
          <a:noFill/>
        </p:spPr>
        <p:txBody>
          <a:bodyPr wrap="none" rtlCol="0">
            <a:spAutoFit/>
          </a:bodyPr>
          <a:lstStyle/>
          <a:p>
            <a:pPr>
              <a:spcAft>
                <a:spcPts val="600"/>
              </a:spcAft>
            </a:pPr>
            <a:r>
              <a:rPr lang="en-US" b="1" dirty="0">
                <a:ea typeface="Verdana" pitchFamily="34" charset="0"/>
                <a:cs typeface="Verdana" pitchFamily="34" charset="0"/>
              </a:rPr>
              <a:t>Linear Sweeps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004518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3918859" y="1674419"/>
            <a:ext cx="1646810" cy="3713530"/>
          </a:xfrm>
          <a:prstGeom prst="rect">
            <a:avLst/>
          </a:prstGeom>
          <a:pattFill prst="pct10">
            <a:fgClr>
              <a:schemeClr val="accent4">
                <a:lumMod val="50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63" name="Rectangle 62"/>
          <p:cNvSpPr/>
          <p:nvPr/>
        </p:nvSpPr>
        <p:spPr>
          <a:xfrm>
            <a:off x="3918858" y="5399479"/>
            <a:ext cx="1636815" cy="1250702"/>
          </a:xfrm>
          <a:prstGeom prst="rect">
            <a:avLst/>
          </a:prstGeom>
          <a:pattFill prst="pct30">
            <a:fgClr>
              <a:schemeClr val="accent1">
                <a:lumMod val="75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normAutofit/>
          </a:bodyPr>
          <a:lstStyle/>
          <a:p>
            <a:r>
              <a:rPr lang="en-US" dirty="0" smtClean="0"/>
              <a:t>Attackers Dilemma: 1 of 3</a:t>
            </a:r>
            <a:endParaRPr lang="en-US" dirty="0"/>
          </a:p>
        </p:txBody>
      </p:sp>
      <p:sp>
        <p:nvSpPr>
          <p:cNvPr id="5" name="Rectangle 4"/>
          <p:cNvSpPr/>
          <p:nvPr/>
        </p:nvSpPr>
        <p:spPr>
          <a:xfrm>
            <a:off x="3918858" y="1674420"/>
            <a:ext cx="1638794" cy="49757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0" name="Rectangle 29"/>
          <p:cNvSpPr/>
          <p:nvPr/>
        </p:nvSpPr>
        <p:spPr>
          <a:xfrm>
            <a:off x="8788922"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1" name="Rectangle 30"/>
          <p:cNvSpPr/>
          <p:nvPr/>
        </p:nvSpPr>
        <p:spPr>
          <a:xfrm>
            <a:off x="8788670"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2" name="Rectangle 31"/>
          <p:cNvSpPr/>
          <p:nvPr/>
        </p:nvSpPr>
        <p:spPr>
          <a:xfrm>
            <a:off x="8788819"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3" name="Rectangle 32"/>
          <p:cNvSpPr/>
          <p:nvPr/>
        </p:nvSpPr>
        <p:spPr>
          <a:xfrm>
            <a:off x="8788819"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4" name="Rounded Rectangle 33"/>
          <p:cNvSpPr/>
          <p:nvPr/>
        </p:nvSpPr>
        <p:spPr>
          <a:xfrm>
            <a:off x="7250970" y="3586852"/>
            <a:ext cx="1537952" cy="2155527"/>
          </a:xfrm>
          <a:prstGeom prst="roundRect">
            <a:avLst/>
          </a:prstGeom>
          <a:gradFill>
            <a:gsLst>
              <a:gs pos="0">
                <a:schemeClr val="dk1">
                  <a:tint val="50000"/>
                  <a:satMod val="300000"/>
                </a:schemeClr>
              </a:gs>
              <a:gs pos="0">
                <a:schemeClr val="accent4">
                  <a:lumMod val="75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a:cs typeface="Calibri"/>
              </a:rPr>
              <a:t>BIOS Chip</a:t>
            </a:r>
            <a:endParaRPr lang="en-US" dirty="0">
              <a:latin typeface="Calibri"/>
              <a:cs typeface="Calibri"/>
            </a:endParaRPr>
          </a:p>
        </p:txBody>
      </p:sp>
      <p:sp>
        <p:nvSpPr>
          <p:cNvPr id="35" name="Rectangle 34"/>
          <p:cNvSpPr/>
          <p:nvPr/>
        </p:nvSpPr>
        <p:spPr>
          <a:xfrm>
            <a:off x="7080638"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6" name="Rectangle 35"/>
          <p:cNvSpPr/>
          <p:nvPr/>
        </p:nvSpPr>
        <p:spPr>
          <a:xfrm>
            <a:off x="7080386"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7" name="Rectangle 36"/>
          <p:cNvSpPr/>
          <p:nvPr/>
        </p:nvSpPr>
        <p:spPr>
          <a:xfrm>
            <a:off x="7080535"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8" name="Rectangle 37"/>
          <p:cNvSpPr/>
          <p:nvPr/>
        </p:nvSpPr>
        <p:spPr>
          <a:xfrm>
            <a:off x="7080535"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40" name="Straight Connector 39"/>
          <p:cNvCxnSpPr/>
          <p:nvPr/>
        </p:nvCxnSpPr>
        <p:spPr>
          <a:xfrm>
            <a:off x="3918858" y="2137558"/>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18858" y="48830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18858" y="39172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8858" y="3475917"/>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18857" y="3034551"/>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18858" y="2605060"/>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18858" y="4378135"/>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916879" y="5387949"/>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252613" y="5037863"/>
            <a:ext cx="1536057" cy="3616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7" name="TextBox 56"/>
          <p:cNvSpPr txBox="1"/>
          <p:nvPr/>
        </p:nvSpPr>
        <p:spPr>
          <a:xfrm>
            <a:off x="589481" y="1608959"/>
            <a:ext cx="2913739" cy="4801314"/>
          </a:xfrm>
          <a:prstGeom prst="rect">
            <a:avLst/>
          </a:prstGeom>
          <a:noFill/>
        </p:spPr>
        <p:txBody>
          <a:bodyPr wrap="square" rtlCol="0">
            <a:spAutoFit/>
          </a:bodyPr>
          <a:lstStyle/>
          <a:p>
            <a:pPr marL="285750" indent="-285750">
              <a:buFont typeface="Arial" pitchFamily="34" charset="0"/>
              <a:buChar char="•"/>
            </a:pPr>
            <a:r>
              <a:rPr lang="en-US" b="1" dirty="0" smtClean="0">
                <a:latin typeface="Calibri"/>
                <a:cs typeface="Calibri"/>
              </a:rPr>
              <a:t>Attacker wants to implement a rootkit and of course wants to hide its presence.</a:t>
            </a:r>
          </a:p>
          <a:p>
            <a:pPr marL="285750" indent="-285750">
              <a:buFont typeface="Arial" pitchFamily="34" charset="0"/>
              <a:buChar char="•"/>
            </a:pPr>
            <a:r>
              <a:rPr lang="en-US" b="1" dirty="0" smtClean="0">
                <a:latin typeface="Calibri"/>
                <a:cs typeface="Calibri"/>
              </a:rPr>
              <a:t>Attacker is aware of BIOS </a:t>
            </a:r>
            <a:r>
              <a:rPr lang="en-US" b="1" dirty="0" err="1" smtClean="0">
                <a:latin typeface="Calibri"/>
                <a:cs typeface="Calibri"/>
              </a:rPr>
              <a:t>Chronomancy</a:t>
            </a:r>
            <a:r>
              <a:rPr lang="en-US" b="1" dirty="0" smtClean="0">
                <a:latin typeface="Calibri"/>
                <a:cs typeface="Calibri"/>
              </a:rPr>
              <a:t> and understands how to works.</a:t>
            </a:r>
          </a:p>
          <a:p>
            <a:pPr marL="285750" indent="-285750">
              <a:buFont typeface="Arial" pitchFamily="34" charset="0"/>
              <a:buChar char="•"/>
            </a:pPr>
            <a:r>
              <a:rPr lang="en-US" b="1" dirty="0">
                <a:latin typeface="Calibri"/>
                <a:cs typeface="Calibri"/>
              </a:rPr>
              <a:t>Attacker knows if he does nothing the linear sweeps will detect his presence in the BIOS</a:t>
            </a:r>
            <a:r>
              <a:rPr lang="en-US" b="1" dirty="0" smtClean="0">
                <a:latin typeface="Calibri"/>
                <a:cs typeface="Calibri"/>
              </a:rPr>
              <a:t>.</a:t>
            </a:r>
          </a:p>
          <a:p>
            <a:pPr marL="285750" indent="-285750">
              <a:buFont typeface="Arial" pitchFamily="34" charset="0"/>
              <a:buChar char="•"/>
            </a:pPr>
            <a:r>
              <a:rPr lang="en-US" b="1" dirty="0" smtClean="0">
                <a:latin typeface="Calibri"/>
                <a:cs typeface="Calibri"/>
              </a:rPr>
              <a:t>The timing measurement will be okay, but the calculated checksum will differ from the expected.</a:t>
            </a:r>
          </a:p>
          <a:p>
            <a:pPr marL="285750" indent="-285750">
              <a:buFont typeface="Arial" pitchFamily="34" charset="0"/>
              <a:buChar char="•"/>
            </a:pPr>
            <a:endParaRPr lang="en-US" dirty="0">
              <a:latin typeface="Calibri"/>
              <a:cs typeface="Calibri"/>
            </a:endParaRPr>
          </a:p>
        </p:txBody>
      </p:sp>
      <p:sp>
        <p:nvSpPr>
          <p:cNvPr id="4" name="TextBox 3"/>
          <p:cNvSpPr txBox="1"/>
          <p:nvPr/>
        </p:nvSpPr>
        <p:spPr>
          <a:xfrm>
            <a:off x="7804182" y="5028713"/>
            <a:ext cx="442750" cy="338554"/>
          </a:xfrm>
          <a:prstGeom prst="rect">
            <a:avLst/>
          </a:prstGeom>
          <a:noFill/>
        </p:spPr>
        <p:txBody>
          <a:bodyPr wrap="none" rtlCol="0">
            <a:spAutoFit/>
          </a:bodyPr>
          <a:lstStyle/>
          <a:p>
            <a:pPr>
              <a:spcAft>
                <a:spcPts val="600"/>
              </a:spcAft>
            </a:pPr>
            <a:r>
              <a:rPr lang="en-US" sz="1600" b="1" dirty="0" smtClean="0">
                <a:ea typeface="Verdana" pitchFamily="34" charset="0"/>
                <a:cs typeface="Verdana" pitchFamily="34" charset="0"/>
              </a:rPr>
              <a:t>&gt;:(</a:t>
            </a:r>
            <a:endParaRPr lang="en-US" sz="1600" b="1" dirty="0">
              <a:ea typeface="Verdana" pitchFamily="34" charset="0"/>
              <a:cs typeface="Verdana" pitchFamily="34" charset="0"/>
            </a:endParaRPr>
          </a:p>
        </p:txBody>
      </p:sp>
      <p:sp>
        <p:nvSpPr>
          <p:cNvPr id="26" name="TextBox 25"/>
          <p:cNvSpPr txBox="1"/>
          <p:nvPr/>
        </p:nvSpPr>
        <p:spPr>
          <a:xfrm rot="4214187">
            <a:off x="2989644" y="3346518"/>
            <a:ext cx="3493264"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Self Check Looping Construct</a:t>
            </a:r>
            <a:endParaRPr lang="en-US" b="1" dirty="0">
              <a:ea typeface="Verdana" pitchFamily="34" charset="0"/>
              <a:cs typeface="Verdana" pitchFamily="34" charset="0"/>
            </a:endParaRPr>
          </a:p>
        </p:txBody>
      </p:sp>
      <p:sp>
        <p:nvSpPr>
          <p:cNvPr id="27" name="TextBox 26"/>
          <p:cNvSpPr txBox="1"/>
          <p:nvPr/>
        </p:nvSpPr>
        <p:spPr>
          <a:xfrm rot="1996051">
            <a:off x="3849321" y="5840164"/>
            <a:ext cx="1800493" cy="369332"/>
          </a:xfrm>
          <a:prstGeom prst="rect">
            <a:avLst/>
          </a:prstGeom>
          <a:noFill/>
        </p:spPr>
        <p:txBody>
          <a:bodyPr wrap="none" rtlCol="0">
            <a:spAutoFit/>
          </a:bodyPr>
          <a:lstStyle/>
          <a:p>
            <a:pPr>
              <a:spcAft>
                <a:spcPts val="600"/>
              </a:spcAft>
            </a:pPr>
            <a:r>
              <a:rPr lang="en-US" b="1" dirty="0">
                <a:ea typeface="Verdana" pitchFamily="34" charset="0"/>
                <a:cs typeface="Verdana" pitchFamily="34" charset="0"/>
              </a:rPr>
              <a:t>Linear Sweeps</a:t>
            </a:r>
          </a:p>
        </p:txBody>
      </p:sp>
      <p:sp>
        <p:nvSpPr>
          <p:cNvPr id="29" name="Right Arrow 28"/>
          <p:cNvSpPr/>
          <p:nvPr/>
        </p:nvSpPr>
        <p:spPr>
          <a:xfrm rot="20621511">
            <a:off x="5010186" y="5424080"/>
            <a:ext cx="2801078" cy="350912"/>
          </a:xfrm>
          <a:prstGeom prst="rightArrow">
            <a:avLst/>
          </a:prstGeom>
          <a:solidFill>
            <a:schemeClr val="accent3">
              <a:lumMod val="75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9" name="Explosion 1 38"/>
          <p:cNvSpPr/>
          <p:nvPr/>
        </p:nvSpPr>
        <p:spPr bwMode="auto">
          <a:xfrm>
            <a:off x="5846018" y="5176965"/>
            <a:ext cx="1129413" cy="934560"/>
          </a:xfrm>
          <a:prstGeom prst="irregularSeal1">
            <a:avLst/>
          </a:prstGeom>
          <a:solidFill>
            <a:srgbClr val="FF3333"/>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600"/>
              </a:lnSpc>
              <a:spcBef>
                <a:spcPct val="0"/>
              </a:spcBef>
              <a:buClr>
                <a:srgbClr val="FDAA03"/>
              </a:buClr>
              <a:buSzTx/>
              <a:buFontTx/>
              <a:buNone/>
              <a:tabLst/>
            </a:pPr>
            <a:r>
              <a:rPr kumimoji="0" lang="en-US" sz="1400" b="1" i="0" u="none" strike="noStrike" cap="none" normalizeH="0" baseline="0" dirty="0" smtClean="0">
                <a:ln>
                  <a:noFill/>
                </a:ln>
                <a:solidFill>
                  <a:schemeClr val="tx1"/>
                </a:solidFill>
                <a:effectLst/>
                <a:latin typeface="Arial" charset="0"/>
              </a:rPr>
              <a:t>Gotcha!</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88853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3918859" y="1674419"/>
            <a:ext cx="1646810" cy="3713530"/>
          </a:xfrm>
          <a:prstGeom prst="rect">
            <a:avLst/>
          </a:prstGeom>
          <a:pattFill prst="pct10">
            <a:fgClr>
              <a:schemeClr val="accent4">
                <a:lumMod val="50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63" name="Rectangle 62"/>
          <p:cNvSpPr/>
          <p:nvPr/>
        </p:nvSpPr>
        <p:spPr>
          <a:xfrm>
            <a:off x="3918858" y="5399479"/>
            <a:ext cx="1636815" cy="1250702"/>
          </a:xfrm>
          <a:prstGeom prst="rect">
            <a:avLst/>
          </a:prstGeom>
          <a:pattFill prst="pct30">
            <a:fgClr>
              <a:schemeClr val="accent1">
                <a:lumMod val="75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normAutofit/>
          </a:bodyPr>
          <a:lstStyle/>
          <a:p>
            <a:r>
              <a:rPr lang="en-US" dirty="0" smtClean="0"/>
              <a:t>Attackers Dilemma: 2 </a:t>
            </a:r>
            <a:r>
              <a:rPr lang="en-US" dirty="0"/>
              <a:t>of 3</a:t>
            </a:r>
          </a:p>
        </p:txBody>
      </p:sp>
      <p:sp>
        <p:nvSpPr>
          <p:cNvPr id="5" name="Rectangle 4"/>
          <p:cNvSpPr/>
          <p:nvPr/>
        </p:nvSpPr>
        <p:spPr>
          <a:xfrm>
            <a:off x="3918858" y="1674420"/>
            <a:ext cx="1638794" cy="49757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0" name="Rectangle 29"/>
          <p:cNvSpPr/>
          <p:nvPr/>
        </p:nvSpPr>
        <p:spPr>
          <a:xfrm>
            <a:off x="8788922"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1" name="Rectangle 30"/>
          <p:cNvSpPr/>
          <p:nvPr/>
        </p:nvSpPr>
        <p:spPr>
          <a:xfrm>
            <a:off x="8788670"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2" name="Rectangle 31"/>
          <p:cNvSpPr/>
          <p:nvPr/>
        </p:nvSpPr>
        <p:spPr>
          <a:xfrm>
            <a:off x="8788819"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3" name="Rectangle 32"/>
          <p:cNvSpPr/>
          <p:nvPr/>
        </p:nvSpPr>
        <p:spPr>
          <a:xfrm>
            <a:off x="8788819"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4" name="Rounded Rectangle 33"/>
          <p:cNvSpPr/>
          <p:nvPr/>
        </p:nvSpPr>
        <p:spPr>
          <a:xfrm>
            <a:off x="7250970" y="3586852"/>
            <a:ext cx="1537952" cy="2155527"/>
          </a:xfrm>
          <a:prstGeom prst="roundRect">
            <a:avLst/>
          </a:prstGeom>
          <a:gradFill>
            <a:gsLst>
              <a:gs pos="0">
                <a:schemeClr val="dk1">
                  <a:tint val="50000"/>
                  <a:satMod val="300000"/>
                </a:schemeClr>
              </a:gs>
              <a:gs pos="0">
                <a:schemeClr val="accent4">
                  <a:lumMod val="75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a:cs typeface="Calibri"/>
              </a:rPr>
              <a:t>BIOS Chip</a:t>
            </a:r>
            <a:endParaRPr lang="en-US" dirty="0">
              <a:latin typeface="Calibri"/>
              <a:cs typeface="Calibri"/>
            </a:endParaRPr>
          </a:p>
        </p:txBody>
      </p:sp>
      <p:sp>
        <p:nvSpPr>
          <p:cNvPr id="35" name="Rectangle 34"/>
          <p:cNvSpPr/>
          <p:nvPr/>
        </p:nvSpPr>
        <p:spPr>
          <a:xfrm>
            <a:off x="7080638"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6" name="Rectangle 35"/>
          <p:cNvSpPr/>
          <p:nvPr/>
        </p:nvSpPr>
        <p:spPr>
          <a:xfrm>
            <a:off x="7080386"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7" name="Rectangle 36"/>
          <p:cNvSpPr/>
          <p:nvPr/>
        </p:nvSpPr>
        <p:spPr>
          <a:xfrm>
            <a:off x="7080535"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8" name="Rectangle 37"/>
          <p:cNvSpPr/>
          <p:nvPr/>
        </p:nvSpPr>
        <p:spPr>
          <a:xfrm>
            <a:off x="7080535"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40" name="Straight Connector 39"/>
          <p:cNvCxnSpPr/>
          <p:nvPr/>
        </p:nvCxnSpPr>
        <p:spPr>
          <a:xfrm>
            <a:off x="3918858" y="2137558"/>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18858" y="48830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18858" y="39172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8858" y="3475917"/>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18857" y="3034551"/>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18858" y="2605060"/>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18858" y="4378135"/>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916879" y="5387949"/>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252613" y="5037863"/>
            <a:ext cx="1536057" cy="36161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9" name="Rectangle 28"/>
          <p:cNvSpPr/>
          <p:nvPr/>
        </p:nvSpPr>
        <p:spPr>
          <a:xfrm>
            <a:off x="3916879" y="5894593"/>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9" name="TextBox 38"/>
          <p:cNvSpPr txBox="1"/>
          <p:nvPr/>
        </p:nvSpPr>
        <p:spPr>
          <a:xfrm>
            <a:off x="589481" y="1608959"/>
            <a:ext cx="2913739" cy="2031325"/>
          </a:xfrm>
          <a:prstGeom prst="rect">
            <a:avLst/>
          </a:prstGeom>
          <a:noFill/>
        </p:spPr>
        <p:txBody>
          <a:bodyPr wrap="square" rtlCol="0">
            <a:spAutoFit/>
          </a:bodyPr>
          <a:lstStyle/>
          <a:p>
            <a:pPr marL="285750" indent="-285750">
              <a:buFont typeface="Arial" pitchFamily="34" charset="0"/>
              <a:buChar char="•"/>
            </a:pPr>
            <a:r>
              <a:rPr lang="en-US" b="1" dirty="0" smtClean="0">
                <a:latin typeface="Calibri"/>
                <a:cs typeface="Calibri"/>
              </a:rPr>
              <a:t>Modifies the linear sweep code to hide his presence.</a:t>
            </a:r>
          </a:p>
          <a:p>
            <a:pPr marL="285750" indent="-285750">
              <a:buFont typeface="Arial" pitchFamily="34" charset="0"/>
              <a:buChar char="•"/>
            </a:pPr>
            <a:r>
              <a:rPr lang="en-US" b="1" dirty="0" smtClean="0">
                <a:latin typeface="Calibri"/>
                <a:cs typeface="Calibri"/>
              </a:rPr>
              <a:t>Turns out the penalty for modifying the linear sweep code is negligible.</a:t>
            </a:r>
          </a:p>
          <a:p>
            <a:pPr marL="285750" indent="-285750">
              <a:buFont typeface="Arial" pitchFamily="34" charset="0"/>
              <a:buChar char="•"/>
            </a:pPr>
            <a:endParaRPr lang="en-US" dirty="0">
              <a:latin typeface="Calibri"/>
              <a:cs typeface="Calibri"/>
            </a:endParaRPr>
          </a:p>
        </p:txBody>
      </p:sp>
      <p:sp>
        <p:nvSpPr>
          <p:cNvPr id="53" name="Right Arrow 52"/>
          <p:cNvSpPr/>
          <p:nvPr/>
        </p:nvSpPr>
        <p:spPr>
          <a:xfrm rot="9738821">
            <a:off x="4983288" y="5414500"/>
            <a:ext cx="2525792" cy="297781"/>
          </a:xfrm>
          <a:prstGeom prst="rightArrow">
            <a:avLst/>
          </a:prstGeom>
          <a:solidFill>
            <a:schemeClr val="accent3">
              <a:lumMod val="75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83" y="5584785"/>
            <a:ext cx="3094737" cy="7858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3503220" y="5563390"/>
            <a:ext cx="413659" cy="3312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63" idx="1"/>
          </p:cNvCxnSpPr>
          <p:nvPr/>
        </p:nvCxnSpPr>
        <p:spPr>
          <a:xfrm flipV="1">
            <a:off x="3503220" y="6024830"/>
            <a:ext cx="415638" cy="3458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804182" y="5028713"/>
            <a:ext cx="442750" cy="338554"/>
          </a:xfrm>
          <a:prstGeom prst="rect">
            <a:avLst/>
          </a:prstGeom>
          <a:noFill/>
        </p:spPr>
        <p:txBody>
          <a:bodyPr wrap="none" rtlCol="0">
            <a:spAutoFit/>
          </a:bodyPr>
          <a:lstStyle/>
          <a:p>
            <a:pPr>
              <a:spcAft>
                <a:spcPts val="600"/>
              </a:spcAft>
            </a:pPr>
            <a:r>
              <a:rPr lang="en-US" sz="1600" b="1" dirty="0" smtClean="0">
                <a:ea typeface="Verdana" pitchFamily="34" charset="0"/>
                <a:cs typeface="Verdana" pitchFamily="34" charset="0"/>
              </a:rPr>
              <a:t>&gt;:(</a:t>
            </a:r>
            <a:endParaRPr lang="en-US" sz="1600" b="1" dirty="0">
              <a:ea typeface="Verdana" pitchFamily="34" charset="0"/>
              <a:cs typeface="Verdana" pitchFamily="34" charset="0"/>
            </a:endParaRPr>
          </a:p>
        </p:txBody>
      </p:sp>
      <p:sp>
        <p:nvSpPr>
          <p:cNvPr id="47" name="TextBox 46"/>
          <p:cNvSpPr txBox="1"/>
          <p:nvPr/>
        </p:nvSpPr>
        <p:spPr>
          <a:xfrm rot="4214187">
            <a:off x="2989644" y="3346518"/>
            <a:ext cx="3493264"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Self Check Looping Construct</a:t>
            </a:r>
            <a:endParaRPr lang="en-US" b="1" dirty="0">
              <a:ea typeface="Verdana" pitchFamily="34" charset="0"/>
              <a:cs typeface="Verdana" pitchFamily="34" charset="0"/>
            </a:endParaRPr>
          </a:p>
        </p:txBody>
      </p:sp>
      <p:sp>
        <p:nvSpPr>
          <p:cNvPr id="48" name="TextBox 47"/>
          <p:cNvSpPr txBox="1"/>
          <p:nvPr/>
        </p:nvSpPr>
        <p:spPr>
          <a:xfrm rot="1996051">
            <a:off x="3849321" y="5840164"/>
            <a:ext cx="1800493" cy="369332"/>
          </a:xfrm>
          <a:prstGeom prst="rect">
            <a:avLst/>
          </a:prstGeom>
          <a:noFill/>
        </p:spPr>
        <p:txBody>
          <a:bodyPr wrap="none" rtlCol="0">
            <a:spAutoFit/>
          </a:bodyPr>
          <a:lstStyle/>
          <a:p>
            <a:pPr>
              <a:spcAft>
                <a:spcPts val="600"/>
              </a:spcAft>
            </a:pPr>
            <a:r>
              <a:rPr lang="en-US" b="1" dirty="0">
                <a:ea typeface="Verdana" pitchFamily="34" charset="0"/>
                <a:cs typeface="Verdana" pitchFamily="34" charset="0"/>
              </a:rPr>
              <a:t>Linear Sweeps</a:t>
            </a:r>
          </a:p>
        </p:txBody>
      </p:sp>
      <p:sp>
        <p:nvSpPr>
          <p:cNvPr id="49" name="Explosion 1 48"/>
          <p:cNvSpPr/>
          <p:nvPr/>
        </p:nvSpPr>
        <p:spPr bwMode="auto">
          <a:xfrm>
            <a:off x="5846017" y="5089593"/>
            <a:ext cx="1129413" cy="934560"/>
          </a:xfrm>
          <a:prstGeom prst="irregularSeal1">
            <a:avLst/>
          </a:prstGeom>
          <a:solidFill>
            <a:srgbClr val="FF3333"/>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600"/>
              </a:lnSpc>
              <a:spcBef>
                <a:spcPct val="0"/>
              </a:spcBef>
              <a:buClr>
                <a:srgbClr val="FDAA03"/>
              </a:buClr>
              <a:buSzTx/>
              <a:buFontTx/>
              <a:buNone/>
              <a:tabLst/>
            </a:pPr>
            <a:r>
              <a:rPr kumimoji="0" lang="en-US" sz="1400" b="1" i="0" u="none" strike="noStrike" cap="none" normalizeH="0" baseline="0" dirty="0" smtClean="0">
                <a:ln>
                  <a:noFill/>
                </a:ln>
                <a:solidFill>
                  <a:schemeClr val="tx1"/>
                </a:solidFill>
                <a:effectLst/>
                <a:latin typeface="Arial" charset="0"/>
              </a:rPr>
              <a:t>Conceal!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355478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3918859" y="1674419"/>
            <a:ext cx="1646810" cy="3713530"/>
          </a:xfrm>
          <a:prstGeom prst="rect">
            <a:avLst/>
          </a:prstGeom>
          <a:pattFill prst="pct10">
            <a:fgClr>
              <a:schemeClr val="accent4">
                <a:lumMod val="50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63" name="Rectangle 62"/>
          <p:cNvSpPr/>
          <p:nvPr/>
        </p:nvSpPr>
        <p:spPr>
          <a:xfrm>
            <a:off x="3918858" y="5399479"/>
            <a:ext cx="1636815" cy="1250702"/>
          </a:xfrm>
          <a:prstGeom prst="rect">
            <a:avLst/>
          </a:prstGeom>
          <a:pattFill prst="pct30">
            <a:fgClr>
              <a:schemeClr val="accent1">
                <a:lumMod val="75000"/>
              </a:schemeClr>
            </a:fgClr>
            <a:bgClr>
              <a:schemeClr val="bg1"/>
            </a:bgClr>
          </a:patt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 name="Title 2"/>
          <p:cNvSpPr>
            <a:spLocks noGrp="1"/>
          </p:cNvSpPr>
          <p:nvPr>
            <p:ph type="title"/>
          </p:nvPr>
        </p:nvSpPr>
        <p:spPr/>
        <p:txBody>
          <a:bodyPr>
            <a:normAutofit/>
          </a:bodyPr>
          <a:lstStyle/>
          <a:p>
            <a:r>
              <a:rPr lang="en-US" dirty="0" smtClean="0"/>
              <a:t>Attackers Dilemma: 3 </a:t>
            </a:r>
            <a:r>
              <a:rPr lang="en-US" dirty="0"/>
              <a:t>of 3</a:t>
            </a:r>
          </a:p>
        </p:txBody>
      </p:sp>
      <p:sp>
        <p:nvSpPr>
          <p:cNvPr id="5" name="Rectangle 4"/>
          <p:cNvSpPr/>
          <p:nvPr/>
        </p:nvSpPr>
        <p:spPr>
          <a:xfrm>
            <a:off x="3918858" y="1674420"/>
            <a:ext cx="1638794" cy="497576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0" name="Rectangle 29"/>
          <p:cNvSpPr/>
          <p:nvPr/>
        </p:nvSpPr>
        <p:spPr>
          <a:xfrm>
            <a:off x="8788922"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1" name="Rectangle 30"/>
          <p:cNvSpPr/>
          <p:nvPr/>
        </p:nvSpPr>
        <p:spPr>
          <a:xfrm>
            <a:off x="8788670"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2" name="Rectangle 31"/>
          <p:cNvSpPr/>
          <p:nvPr/>
        </p:nvSpPr>
        <p:spPr>
          <a:xfrm>
            <a:off x="8788819"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3" name="Rectangle 32"/>
          <p:cNvSpPr/>
          <p:nvPr/>
        </p:nvSpPr>
        <p:spPr>
          <a:xfrm>
            <a:off x="8788819"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4" name="Rounded Rectangle 33"/>
          <p:cNvSpPr/>
          <p:nvPr/>
        </p:nvSpPr>
        <p:spPr>
          <a:xfrm>
            <a:off x="7250970" y="3586852"/>
            <a:ext cx="1537952" cy="2155527"/>
          </a:xfrm>
          <a:prstGeom prst="roundRect">
            <a:avLst/>
          </a:prstGeom>
          <a:gradFill>
            <a:gsLst>
              <a:gs pos="0">
                <a:schemeClr val="dk1">
                  <a:tint val="50000"/>
                  <a:satMod val="300000"/>
                </a:schemeClr>
              </a:gs>
              <a:gs pos="0">
                <a:schemeClr val="accent4">
                  <a:lumMod val="75000"/>
                </a:schemeClr>
              </a:gs>
              <a:gs pos="100000">
                <a:schemeClr val="dk1">
                  <a:tint val="15000"/>
                  <a:satMod val="350000"/>
                </a:schemeClr>
              </a:gs>
            </a:gsLst>
          </a:gra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latin typeface="Calibri"/>
                <a:cs typeface="Calibri"/>
              </a:rPr>
              <a:t>BIOS Chip</a:t>
            </a:r>
            <a:endParaRPr lang="en-US" dirty="0">
              <a:latin typeface="Calibri"/>
              <a:cs typeface="Calibri"/>
            </a:endParaRPr>
          </a:p>
        </p:txBody>
      </p:sp>
      <p:sp>
        <p:nvSpPr>
          <p:cNvPr id="35" name="Rectangle 34"/>
          <p:cNvSpPr/>
          <p:nvPr/>
        </p:nvSpPr>
        <p:spPr>
          <a:xfrm>
            <a:off x="7080638" y="5322089"/>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6" name="Rectangle 35"/>
          <p:cNvSpPr/>
          <p:nvPr/>
        </p:nvSpPr>
        <p:spPr>
          <a:xfrm>
            <a:off x="7080386" y="3897047"/>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7" name="Rectangle 36"/>
          <p:cNvSpPr/>
          <p:nvPr/>
        </p:nvSpPr>
        <p:spPr>
          <a:xfrm>
            <a:off x="7080535" y="4378135"/>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8" name="Rectangle 37"/>
          <p:cNvSpPr/>
          <p:nvPr/>
        </p:nvSpPr>
        <p:spPr>
          <a:xfrm>
            <a:off x="7080535" y="4883083"/>
            <a:ext cx="171975" cy="154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40" name="Straight Connector 39"/>
          <p:cNvCxnSpPr/>
          <p:nvPr/>
        </p:nvCxnSpPr>
        <p:spPr>
          <a:xfrm>
            <a:off x="3918858" y="2137558"/>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918858" y="48830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918858" y="3917283"/>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18858" y="3475917"/>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918857" y="3034551"/>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918858" y="2605060"/>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918858" y="4378135"/>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916879" y="5387949"/>
            <a:ext cx="16387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252613" y="5037863"/>
            <a:ext cx="1536057" cy="350086"/>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29" name="Rectangle 28"/>
          <p:cNvSpPr/>
          <p:nvPr/>
        </p:nvSpPr>
        <p:spPr>
          <a:xfrm>
            <a:off x="3916879" y="5894593"/>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47" name="Rectangle 46"/>
          <p:cNvSpPr/>
          <p:nvPr/>
        </p:nvSpPr>
        <p:spPr>
          <a:xfrm>
            <a:off x="3916879" y="5046058"/>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48" name="Rectangle 47"/>
          <p:cNvSpPr/>
          <p:nvPr/>
        </p:nvSpPr>
        <p:spPr>
          <a:xfrm>
            <a:off x="3926875" y="4599496"/>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49" name="Rectangle 48"/>
          <p:cNvSpPr/>
          <p:nvPr/>
        </p:nvSpPr>
        <p:spPr>
          <a:xfrm>
            <a:off x="3916879" y="4097181"/>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0" name="Rectangle 49"/>
          <p:cNvSpPr/>
          <p:nvPr/>
        </p:nvSpPr>
        <p:spPr>
          <a:xfrm>
            <a:off x="3926875" y="3658102"/>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1" name="Rectangle 50"/>
          <p:cNvSpPr/>
          <p:nvPr/>
        </p:nvSpPr>
        <p:spPr>
          <a:xfrm>
            <a:off x="3926875" y="3204860"/>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2" name="Rectangle 51"/>
          <p:cNvSpPr/>
          <p:nvPr/>
        </p:nvSpPr>
        <p:spPr>
          <a:xfrm>
            <a:off x="3926875" y="2739744"/>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4" name="Rectangle 53"/>
          <p:cNvSpPr/>
          <p:nvPr/>
        </p:nvSpPr>
        <p:spPr>
          <a:xfrm>
            <a:off x="3916879" y="2310253"/>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56" name="Rectangle 55"/>
          <p:cNvSpPr/>
          <p:nvPr/>
        </p:nvSpPr>
        <p:spPr>
          <a:xfrm>
            <a:off x="3916879" y="1833261"/>
            <a:ext cx="1638794" cy="130238"/>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sp>
        <p:nvSpPr>
          <p:cNvPr id="39" name="TextBox 38"/>
          <p:cNvSpPr txBox="1"/>
          <p:nvPr/>
        </p:nvSpPr>
        <p:spPr>
          <a:xfrm>
            <a:off x="589481" y="1571589"/>
            <a:ext cx="2913739" cy="1754326"/>
          </a:xfrm>
          <a:prstGeom prst="rect">
            <a:avLst/>
          </a:prstGeom>
          <a:noFill/>
        </p:spPr>
        <p:txBody>
          <a:bodyPr wrap="square" rtlCol="0">
            <a:spAutoFit/>
          </a:bodyPr>
          <a:lstStyle/>
          <a:p>
            <a:pPr marL="285750" indent="-285750">
              <a:buFont typeface="Arial" pitchFamily="34" charset="0"/>
              <a:buChar char="•"/>
            </a:pPr>
            <a:r>
              <a:rPr lang="en-US" b="1" dirty="0" smtClean="0">
                <a:latin typeface="Calibri"/>
                <a:cs typeface="Calibri"/>
              </a:rPr>
              <a:t>However, now the attacker must also hide the changes he made to the linear sweep code from the self-check measurement.</a:t>
            </a:r>
          </a:p>
        </p:txBody>
      </p:sp>
      <p:sp>
        <p:nvSpPr>
          <p:cNvPr id="53" name="TextBox 52"/>
          <p:cNvSpPr txBox="1"/>
          <p:nvPr/>
        </p:nvSpPr>
        <p:spPr>
          <a:xfrm>
            <a:off x="7804182" y="5028713"/>
            <a:ext cx="442750" cy="338554"/>
          </a:xfrm>
          <a:prstGeom prst="rect">
            <a:avLst/>
          </a:prstGeom>
          <a:noFill/>
        </p:spPr>
        <p:txBody>
          <a:bodyPr wrap="none" rtlCol="0">
            <a:spAutoFit/>
          </a:bodyPr>
          <a:lstStyle/>
          <a:p>
            <a:pPr>
              <a:spcAft>
                <a:spcPts val="600"/>
              </a:spcAft>
            </a:pPr>
            <a:r>
              <a:rPr lang="en-US" sz="1600" b="1" dirty="0" smtClean="0">
                <a:ea typeface="Verdana" pitchFamily="34" charset="0"/>
                <a:cs typeface="Verdana" pitchFamily="34" charset="0"/>
              </a:rPr>
              <a:t>&gt;:(</a:t>
            </a:r>
            <a:endParaRPr lang="en-US" sz="1600" b="1" dirty="0">
              <a:ea typeface="Verdana" pitchFamily="34" charset="0"/>
              <a:cs typeface="Verdana" pitchFamily="34" charset="0"/>
            </a:endParaRPr>
          </a:p>
        </p:txBody>
      </p:sp>
      <p:sp>
        <p:nvSpPr>
          <p:cNvPr id="9" name="Right Brace 8"/>
          <p:cNvSpPr/>
          <p:nvPr/>
        </p:nvSpPr>
        <p:spPr>
          <a:xfrm>
            <a:off x="5664531" y="1833261"/>
            <a:ext cx="178130" cy="3379645"/>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Right Arrow 54"/>
          <p:cNvSpPr/>
          <p:nvPr/>
        </p:nvSpPr>
        <p:spPr>
          <a:xfrm rot="13102983">
            <a:off x="5608729" y="4171617"/>
            <a:ext cx="2525792" cy="297781"/>
          </a:xfrm>
          <a:prstGeom prst="rightArrow">
            <a:avLst/>
          </a:prstGeom>
          <a:solidFill>
            <a:schemeClr val="accent3">
              <a:lumMod val="75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solidFill>
                <a:schemeClr val="tx1"/>
              </a:solidFill>
            </a:endParaRPr>
          </a:p>
        </p:txBody>
      </p:sp>
      <p:cxnSp>
        <p:nvCxnSpPr>
          <p:cNvPr id="11" name="Straight Connector 10"/>
          <p:cNvCxnSpPr/>
          <p:nvPr/>
        </p:nvCxnSpPr>
        <p:spPr>
          <a:xfrm flipV="1">
            <a:off x="3503220" y="3204860"/>
            <a:ext cx="415637" cy="67708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503220" y="3335098"/>
            <a:ext cx="423655" cy="30904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5" y="3881946"/>
            <a:ext cx="3447596" cy="25435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rot="4214187">
            <a:off x="2989644" y="3346518"/>
            <a:ext cx="3493264" cy="369332"/>
          </a:xfrm>
          <a:prstGeom prst="rect">
            <a:avLst/>
          </a:prstGeom>
          <a:noFill/>
        </p:spPr>
        <p:txBody>
          <a:bodyPr wrap="none" rtlCol="0">
            <a:spAutoFit/>
          </a:bodyPr>
          <a:lstStyle/>
          <a:p>
            <a:pPr>
              <a:spcAft>
                <a:spcPts val="600"/>
              </a:spcAft>
            </a:pPr>
            <a:r>
              <a:rPr lang="en-US" b="1" dirty="0" smtClean="0">
                <a:ea typeface="Verdana" pitchFamily="34" charset="0"/>
                <a:cs typeface="Verdana" pitchFamily="34" charset="0"/>
              </a:rPr>
              <a:t>Self Check Looping Construct</a:t>
            </a:r>
            <a:endParaRPr lang="en-US" b="1" dirty="0">
              <a:ea typeface="Verdana" pitchFamily="34" charset="0"/>
              <a:cs typeface="Verdana" pitchFamily="34" charset="0"/>
            </a:endParaRPr>
          </a:p>
        </p:txBody>
      </p:sp>
      <p:sp>
        <p:nvSpPr>
          <p:cNvPr id="61" name="TextBox 60"/>
          <p:cNvSpPr txBox="1"/>
          <p:nvPr/>
        </p:nvSpPr>
        <p:spPr>
          <a:xfrm rot="1996051">
            <a:off x="3849321" y="5840164"/>
            <a:ext cx="1800493" cy="369332"/>
          </a:xfrm>
          <a:prstGeom prst="rect">
            <a:avLst/>
          </a:prstGeom>
          <a:noFill/>
        </p:spPr>
        <p:txBody>
          <a:bodyPr wrap="none" rtlCol="0">
            <a:spAutoFit/>
          </a:bodyPr>
          <a:lstStyle/>
          <a:p>
            <a:pPr>
              <a:spcAft>
                <a:spcPts val="600"/>
              </a:spcAft>
            </a:pPr>
            <a:r>
              <a:rPr lang="en-US" b="1" dirty="0">
                <a:ea typeface="Verdana" pitchFamily="34" charset="0"/>
                <a:cs typeface="Verdana" pitchFamily="34" charset="0"/>
              </a:rPr>
              <a:t>Linear Sweeps</a:t>
            </a:r>
          </a:p>
        </p:txBody>
      </p:sp>
      <p:sp>
        <p:nvSpPr>
          <p:cNvPr id="62" name="Explosion 1 61"/>
          <p:cNvSpPr/>
          <p:nvPr/>
        </p:nvSpPr>
        <p:spPr bwMode="auto">
          <a:xfrm>
            <a:off x="6214153" y="3734842"/>
            <a:ext cx="1129413" cy="934560"/>
          </a:xfrm>
          <a:prstGeom prst="irregularSeal1">
            <a:avLst/>
          </a:prstGeom>
          <a:solidFill>
            <a:srgbClr val="FF3333"/>
          </a:solidFill>
          <a:ln w="12700"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600"/>
              </a:lnSpc>
              <a:spcBef>
                <a:spcPct val="0"/>
              </a:spcBef>
              <a:buClr>
                <a:srgbClr val="FDAA03"/>
              </a:buClr>
              <a:buSzTx/>
              <a:buFontTx/>
              <a:buNone/>
              <a:tabLst/>
            </a:pPr>
            <a:r>
              <a:rPr kumimoji="0" lang="en-US" sz="1400" b="1" i="0" u="none" strike="noStrike" cap="none" normalizeH="0" baseline="0" dirty="0" smtClean="0">
                <a:ln>
                  <a:noFill/>
                </a:ln>
                <a:solidFill>
                  <a:schemeClr val="tx1"/>
                </a:solidFill>
                <a:effectLst/>
                <a:latin typeface="Arial" charset="0"/>
              </a:rPr>
              <a:t>Conceal!</a:t>
            </a:r>
          </a:p>
        </p:txBody>
      </p:sp>
      <p:sp>
        <p:nvSpPr>
          <p:cNvPr id="7" name="Rectangle 6"/>
          <p:cNvSpPr/>
          <p:nvPr/>
        </p:nvSpPr>
        <p:spPr>
          <a:xfrm>
            <a:off x="6214153" y="1674420"/>
            <a:ext cx="2746492" cy="1477328"/>
          </a:xfrm>
          <a:prstGeom prst="rect">
            <a:avLst/>
          </a:prstGeom>
        </p:spPr>
        <p:txBody>
          <a:bodyPr wrap="square">
            <a:spAutoFit/>
          </a:bodyPr>
          <a:lstStyle/>
          <a:p>
            <a:pPr marL="285750" indent="-285750">
              <a:buFont typeface="Arial" pitchFamily="34" charset="0"/>
              <a:buChar char="•"/>
            </a:pPr>
            <a:r>
              <a:rPr lang="en-US" b="1" dirty="0" smtClean="0">
                <a:latin typeface="Calibri"/>
                <a:cs typeface="Calibri"/>
              </a:rPr>
              <a:t>Turns out the attacker suffers tremendous penalties when modifying the self-check.</a:t>
            </a:r>
            <a:endParaRPr lang="en-US" b="1" dirty="0">
              <a:latin typeface="Calibri"/>
              <a:cs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4236792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3066063602"/>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265707" y="5223768"/>
            <a:ext cx="1667143"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Without attacker</a:t>
            </a:r>
            <a:endParaRPr lang="en-US" sz="1600" dirty="0">
              <a:ea typeface="Verdana" pitchFamily="34" charset="0"/>
              <a:cs typeface="Verdana" pitchFamily="34" charset="0"/>
            </a:endParaRPr>
          </a:p>
        </p:txBody>
      </p:sp>
      <p:sp>
        <p:nvSpPr>
          <p:cNvPr id="6" name="TextBox 5"/>
          <p:cNvSpPr txBox="1"/>
          <p:nvPr/>
        </p:nvSpPr>
        <p:spPr>
          <a:xfrm>
            <a:off x="5715000" y="5244171"/>
            <a:ext cx="246836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With bare-minimal attacker</a:t>
            </a:r>
            <a:endParaRPr lang="en-US" sz="1600" dirty="0">
              <a:ea typeface="Verdana" pitchFamily="34" charset="0"/>
              <a:cs typeface="Verdana" pitchFamily="34" charset="0"/>
            </a:endParaRPr>
          </a:p>
        </p:txBody>
      </p:sp>
      <p:sp>
        <p:nvSpPr>
          <p:cNvPr id="7" name="TextBox 6"/>
          <p:cNvSpPr txBox="1"/>
          <p:nvPr/>
        </p:nvSpPr>
        <p:spPr>
          <a:xfrm>
            <a:off x="0" y="6549829"/>
            <a:ext cx="1140056" cy="276999"/>
          </a:xfrm>
          <a:prstGeom prst="rect">
            <a:avLst/>
          </a:prstGeom>
          <a:noFill/>
        </p:spPr>
        <p:txBody>
          <a:bodyPr wrap="none" rtlCol="0">
            <a:spAutoFit/>
          </a:bodyPr>
          <a:lstStyle/>
          <a:p>
            <a:pPr>
              <a:spcAft>
                <a:spcPts val="600"/>
              </a:spcAft>
            </a:pPr>
            <a:r>
              <a:rPr lang="en-US" sz="1200" b="1" dirty="0" smtClean="0">
                <a:ea typeface="Verdana" pitchFamily="34" charset="0"/>
                <a:cs typeface="Verdana" pitchFamily="34" charset="0"/>
              </a:rPr>
              <a:t>1 tick = 64 </a:t>
            </a:r>
            <a:r>
              <a:rPr lang="el-GR" sz="1200" b="1" dirty="0" smtClean="0">
                <a:latin typeface="Gulim"/>
                <a:ea typeface="Gulim"/>
                <a:cs typeface="Verdana" pitchFamily="34" charset="0"/>
              </a:rPr>
              <a:t>μ</a:t>
            </a:r>
            <a:r>
              <a:rPr lang="en-US" sz="1200" b="1" dirty="0" smtClean="0">
                <a:ea typeface="Verdana" pitchFamily="34" charset="0"/>
                <a:cs typeface="Verdana" pitchFamily="34" charset="0"/>
              </a:rPr>
              <a:t>s</a:t>
            </a:r>
            <a:endParaRPr lang="en-US" sz="1200" b="1" dirty="0">
              <a:ea typeface="Verdana" pitchFamily="34" charset="0"/>
              <a:cs typeface="Verdana" pitchFamily="34" charset="0"/>
            </a:endParaRPr>
          </a:p>
        </p:txBody>
      </p:sp>
      <p:sp>
        <p:nvSpPr>
          <p:cNvPr id="3" name="TextBox 2"/>
          <p:cNvSpPr txBox="1"/>
          <p:nvPr/>
        </p:nvSpPr>
        <p:spPr>
          <a:xfrm>
            <a:off x="1295401" y="2086110"/>
            <a:ext cx="4191000" cy="923330"/>
          </a:xfrm>
          <a:prstGeom prst="rect">
            <a:avLst/>
          </a:prstGeom>
          <a:solidFill>
            <a:schemeClr val="bg1">
              <a:lumMod val="85000"/>
            </a:schemeClr>
          </a:solidFill>
          <a:ln>
            <a:solidFill>
              <a:srgbClr val="C00000"/>
            </a:solidFill>
          </a:ln>
        </p:spPr>
        <p:txBody>
          <a:bodyPr wrap="square" rtlCol="0">
            <a:spAutoFit/>
          </a:bodyPr>
          <a:lstStyle/>
          <a:p>
            <a:pPr algn="ctr"/>
            <a:r>
              <a:rPr lang="en-US" dirty="0" smtClean="0"/>
              <a:t>Diff is ~4.8 ms. Attacker can win sometimes, as shown by measurement times that overlap.</a:t>
            </a:r>
            <a:endParaRPr lang="en-US" dirty="0"/>
          </a:p>
        </p:txBody>
      </p:sp>
      <p:cxnSp>
        <p:nvCxnSpPr>
          <p:cNvPr id="9" name="Straight Arrow Connector 8"/>
          <p:cNvCxnSpPr>
            <a:stCxn id="3" idx="2"/>
          </p:cNvCxnSpPr>
          <p:nvPr/>
        </p:nvCxnSpPr>
        <p:spPr>
          <a:xfrm>
            <a:off x="3390901" y="3009440"/>
            <a:ext cx="1562099" cy="87676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40056" y="4002504"/>
            <a:ext cx="800394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428576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1196759482"/>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Left Brace 4"/>
          <p:cNvSpPr/>
          <p:nvPr/>
        </p:nvSpPr>
        <p:spPr>
          <a:xfrm rot="16200000">
            <a:off x="6773719" y="2262391"/>
            <a:ext cx="589776" cy="37762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6" name="Left Brace 5"/>
          <p:cNvSpPr/>
          <p:nvPr/>
        </p:nvSpPr>
        <p:spPr>
          <a:xfrm rot="5400000">
            <a:off x="2870937" y="1981883"/>
            <a:ext cx="589776" cy="37762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7" name="TextBox 6"/>
          <p:cNvSpPr txBox="1"/>
          <p:nvPr/>
        </p:nvSpPr>
        <p:spPr>
          <a:xfrm>
            <a:off x="2352295" y="3145806"/>
            <a:ext cx="1667143"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Without attacker</a:t>
            </a:r>
            <a:endParaRPr lang="en-US" sz="1600" dirty="0">
              <a:ea typeface="Verdana" pitchFamily="34" charset="0"/>
              <a:cs typeface="Verdana" pitchFamily="34" charset="0"/>
            </a:endParaRPr>
          </a:p>
        </p:txBody>
      </p:sp>
      <p:sp>
        <p:nvSpPr>
          <p:cNvPr id="10" name="TextBox 9"/>
          <p:cNvSpPr txBox="1"/>
          <p:nvPr/>
        </p:nvSpPr>
        <p:spPr>
          <a:xfrm>
            <a:off x="0" y="6549829"/>
            <a:ext cx="1140056" cy="276999"/>
          </a:xfrm>
          <a:prstGeom prst="rect">
            <a:avLst/>
          </a:prstGeom>
          <a:noFill/>
        </p:spPr>
        <p:txBody>
          <a:bodyPr wrap="none" rtlCol="0">
            <a:spAutoFit/>
          </a:bodyPr>
          <a:lstStyle/>
          <a:p>
            <a:pPr>
              <a:spcAft>
                <a:spcPts val="600"/>
              </a:spcAft>
            </a:pPr>
            <a:r>
              <a:rPr lang="en-US" sz="1200" b="1" dirty="0" smtClean="0">
                <a:ea typeface="Verdana" pitchFamily="34" charset="0"/>
                <a:cs typeface="Verdana" pitchFamily="34" charset="0"/>
              </a:rPr>
              <a:t>1 tick = 64 </a:t>
            </a:r>
            <a:r>
              <a:rPr lang="el-GR" sz="1200" b="1" dirty="0" smtClean="0">
                <a:latin typeface="Gulim"/>
                <a:ea typeface="Gulim"/>
                <a:cs typeface="Verdana" pitchFamily="34" charset="0"/>
              </a:rPr>
              <a:t>μ</a:t>
            </a:r>
            <a:r>
              <a:rPr lang="en-US" sz="1200" b="1" dirty="0" smtClean="0">
                <a:ea typeface="Verdana" pitchFamily="34" charset="0"/>
                <a:cs typeface="Verdana" pitchFamily="34" charset="0"/>
              </a:rPr>
              <a:t>s</a:t>
            </a:r>
            <a:endParaRPr lang="en-US" sz="1200" b="1" dirty="0">
              <a:ea typeface="Verdana" pitchFamily="34" charset="0"/>
              <a:cs typeface="Verdana" pitchFamily="34" charset="0"/>
            </a:endParaRPr>
          </a:p>
        </p:txBody>
      </p:sp>
      <p:sp>
        <p:nvSpPr>
          <p:cNvPr id="9" name="TextBox 8"/>
          <p:cNvSpPr txBox="1"/>
          <p:nvPr/>
        </p:nvSpPr>
        <p:spPr>
          <a:xfrm>
            <a:off x="1371600" y="2086110"/>
            <a:ext cx="3581400" cy="646331"/>
          </a:xfrm>
          <a:prstGeom prst="rect">
            <a:avLst/>
          </a:prstGeom>
          <a:solidFill>
            <a:schemeClr val="bg1">
              <a:lumMod val="85000"/>
            </a:schemeClr>
          </a:solidFill>
          <a:ln>
            <a:solidFill>
              <a:srgbClr val="C00000"/>
            </a:solidFill>
          </a:ln>
        </p:spPr>
        <p:txBody>
          <a:bodyPr wrap="square" rtlCol="0">
            <a:spAutoFit/>
          </a:bodyPr>
          <a:lstStyle/>
          <a:p>
            <a:pPr algn="ctr"/>
            <a:r>
              <a:rPr lang="en-US" dirty="0" smtClean="0"/>
              <a:t>Diff is ~32 ms. Attacker does not win in this scenario.</a:t>
            </a:r>
            <a:endParaRPr lang="en-US" dirty="0"/>
          </a:p>
        </p:txBody>
      </p:sp>
      <p:cxnSp>
        <p:nvCxnSpPr>
          <p:cNvPr id="11" name="Straight Arrow Connector 10"/>
          <p:cNvCxnSpPr/>
          <p:nvPr/>
        </p:nvCxnSpPr>
        <p:spPr>
          <a:xfrm>
            <a:off x="3549087" y="2732441"/>
            <a:ext cx="1403913" cy="84267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45898" y="4495800"/>
            <a:ext cx="246836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With bare-minimal attacker</a:t>
            </a:r>
            <a:endParaRPr lang="en-US" sz="1600" dirty="0">
              <a:ea typeface="Verdana" pitchFamily="34" charset="0"/>
              <a:cs typeface="Verdana"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45408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hart 3"/>
          <p:cNvGraphicFramePr>
            <a:graphicFrameLocks/>
          </p:cNvGraphicFramePr>
          <p:nvPr>
            <p:extLst>
              <p:ext uri="{D42A27DB-BD31-4B8C-83A1-F6EECF244321}">
                <p14:modId xmlns:p14="http://schemas.microsoft.com/office/powerpoint/2010/main" val="1631127499"/>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Left Brace 4"/>
          <p:cNvSpPr/>
          <p:nvPr/>
        </p:nvSpPr>
        <p:spPr>
          <a:xfrm rot="16200000">
            <a:off x="6773719" y="2262391"/>
            <a:ext cx="589776" cy="37762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6" name="Left Brace 5"/>
          <p:cNvSpPr/>
          <p:nvPr/>
        </p:nvSpPr>
        <p:spPr>
          <a:xfrm rot="5400000">
            <a:off x="2870937" y="1981883"/>
            <a:ext cx="589776" cy="377624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7" name="TextBox 6"/>
          <p:cNvSpPr txBox="1"/>
          <p:nvPr/>
        </p:nvSpPr>
        <p:spPr>
          <a:xfrm>
            <a:off x="2323432" y="3290108"/>
            <a:ext cx="1667143"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Without attacker</a:t>
            </a:r>
            <a:endParaRPr lang="en-US" sz="1600" dirty="0">
              <a:ea typeface="Verdana" pitchFamily="34" charset="0"/>
              <a:cs typeface="Verdana" pitchFamily="34" charset="0"/>
            </a:endParaRPr>
          </a:p>
        </p:txBody>
      </p:sp>
      <p:sp>
        <p:nvSpPr>
          <p:cNvPr id="10" name="TextBox 9"/>
          <p:cNvSpPr txBox="1"/>
          <p:nvPr/>
        </p:nvSpPr>
        <p:spPr>
          <a:xfrm>
            <a:off x="0" y="6549829"/>
            <a:ext cx="1140056" cy="276999"/>
          </a:xfrm>
          <a:prstGeom prst="rect">
            <a:avLst/>
          </a:prstGeom>
          <a:noFill/>
        </p:spPr>
        <p:txBody>
          <a:bodyPr wrap="none" rtlCol="0">
            <a:spAutoFit/>
          </a:bodyPr>
          <a:lstStyle/>
          <a:p>
            <a:pPr>
              <a:spcAft>
                <a:spcPts val="600"/>
              </a:spcAft>
            </a:pPr>
            <a:r>
              <a:rPr lang="en-US" sz="1200" b="1" dirty="0" smtClean="0">
                <a:ea typeface="Verdana" pitchFamily="34" charset="0"/>
                <a:cs typeface="Verdana" pitchFamily="34" charset="0"/>
              </a:rPr>
              <a:t>1 tick = 64 </a:t>
            </a:r>
            <a:r>
              <a:rPr lang="el-GR" sz="1200" b="1" dirty="0" smtClean="0">
                <a:latin typeface="Gulim"/>
                <a:ea typeface="Gulim"/>
                <a:cs typeface="Verdana" pitchFamily="34" charset="0"/>
              </a:rPr>
              <a:t>μ</a:t>
            </a:r>
            <a:r>
              <a:rPr lang="en-US" sz="1200" b="1" dirty="0" smtClean="0">
                <a:ea typeface="Verdana" pitchFamily="34" charset="0"/>
                <a:cs typeface="Verdana" pitchFamily="34" charset="0"/>
              </a:rPr>
              <a:t>s</a:t>
            </a:r>
            <a:endParaRPr lang="en-US" sz="1200" b="1" dirty="0">
              <a:ea typeface="Verdana" pitchFamily="34" charset="0"/>
              <a:cs typeface="Verdana" pitchFamily="34" charset="0"/>
            </a:endParaRPr>
          </a:p>
        </p:txBody>
      </p:sp>
      <p:sp>
        <p:nvSpPr>
          <p:cNvPr id="9" name="TextBox 8"/>
          <p:cNvSpPr txBox="1"/>
          <p:nvPr/>
        </p:nvSpPr>
        <p:spPr>
          <a:xfrm>
            <a:off x="1371600" y="2086110"/>
            <a:ext cx="3581400" cy="646331"/>
          </a:xfrm>
          <a:prstGeom prst="rect">
            <a:avLst/>
          </a:prstGeom>
          <a:solidFill>
            <a:schemeClr val="bg1">
              <a:lumMod val="85000"/>
            </a:schemeClr>
          </a:solidFill>
          <a:ln>
            <a:solidFill>
              <a:srgbClr val="C00000"/>
            </a:solidFill>
          </a:ln>
        </p:spPr>
        <p:txBody>
          <a:bodyPr wrap="square" rtlCol="0">
            <a:spAutoFit/>
          </a:bodyPr>
          <a:lstStyle/>
          <a:p>
            <a:pPr algn="ctr"/>
            <a:r>
              <a:rPr lang="en-US" dirty="0" smtClean="0"/>
              <a:t>Diff is ~128 ms. Attacker does not win in this scenario.</a:t>
            </a:r>
            <a:endParaRPr lang="en-US" dirty="0"/>
          </a:p>
        </p:txBody>
      </p:sp>
      <p:cxnSp>
        <p:nvCxnSpPr>
          <p:cNvPr id="11" name="Straight Arrow Connector 10"/>
          <p:cNvCxnSpPr/>
          <p:nvPr/>
        </p:nvCxnSpPr>
        <p:spPr>
          <a:xfrm>
            <a:off x="3549087" y="2732441"/>
            <a:ext cx="1504863" cy="72694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837432" y="4450644"/>
            <a:ext cx="2468368" cy="338554"/>
          </a:xfrm>
          <a:prstGeom prst="rect">
            <a:avLst/>
          </a:prstGeom>
          <a:noFill/>
        </p:spPr>
        <p:txBody>
          <a:bodyPr wrap="none" rtlCol="0">
            <a:spAutoFit/>
          </a:bodyPr>
          <a:lstStyle/>
          <a:p>
            <a:pPr>
              <a:spcAft>
                <a:spcPts val="600"/>
              </a:spcAft>
            </a:pPr>
            <a:r>
              <a:rPr lang="en-US" sz="1600" dirty="0" smtClean="0">
                <a:ea typeface="Verdana" pitchFamily="34" charset="0"/>
                <a:cs typeface="Verdana" pitchFamily="34" charset="0"/>
              </a:rPr>
              <a:t>With bare-minimal attacker</a:t>
            </a:r>
            <a:endParaRPr lang="en-US" sz="1600" dirty="0">
              <a:ea typeface="Verdana" pitchFamily="34" charset="0"/>
              <a:cs typeface="Verdana"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965652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4000" dirty="0" smtClean="0">
                <a:latin typeface="Arial" panose="020B0604020202020204" pitchFamily="34" charset="0"/>
                <a:cs typeface="Arial" panose="020B0604020202020204" pitchFamily="34" charset="0"/>
              </a:rPr>
              <a:t>TBA Summary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4572000"/>
          </a:xfrm>
        </p:spPr>
        <p:txBody>
          <a:bodyPr>
            <a:normAutofit/>
          </a:bodyPr>
          <a:lstStyle/>
          <a:p>
            <a:r>
              <a:rPr lang="en-US" sz="2400" dirty="0" smtClean="0">
                <a:latin typeface="Arial" panose="020B0604020202020204" pitchFamily="34" charset="0"/>
                <a:cs typeface="Arial" panose="020B0604020202020204" pitchFamily="34" charset="0"/>
              </a:rPr>
              <a:t>TBA was discussed briefly just to introduce you to one technique that can mitigate the weakness of a mutable CRTM</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Is it perfect?  Nope – and I’ll explain why in a sec</a:t>
            </a:r>
          </a:p>
          <a:p>
            <a:r>
              <a:rPr lang="en-US" sz="2400" dirty="0" smtClean="0">
                <a:latin typeface="Arial" panose="020B0604020202020204" pitchFamily="34" charset="0"/>
                <a:cs typeface="Arial" panose="020B0604020202020204" pitchFamily="34" charset="0"/>
              </a:rPr>
              <a:t>TBA code is open sourced for others to investigate if you feel inspired to experiment with it and improve it:</a:t>
            </a:r>
          </a:p>
          <a:p>
            <a:pPr lvl="1"/>
            <a:r>
              <a:rPr lang="en-US" sz="2000" dirty="0">
                <a:latin typeface="Arial" panose="020B0604020202020204" pitchFamily="34" charset="0"/>
                <a:cs typeface="Arial" panose="020B0604020202020204" pitchFamily="34" charset="0"/>
                <a:hlinkClick r:id="rId3"/>
              </a:rPr>
              <a:t>http://</a:t>
            </a:r>
            <a:r>
              <a:rPr lang="en-US" sz="2000" dirty="0" smtClean="0">
                <a:latin typeface="Arial" panose="020B0604020202020204" pitchFamily="34" charset="0"/>
                <a:cs typeface="Arial" panose="020B0604020202020204" pitchFamily="34" charset="0"/>
                <a:hlinkClick r:id="rId3"/>
              </a:rPr>
              <a:t>code.google.com/p/timing-attestation/</a:t>
            </a:r>
            <a:endParaRPr lang="en-US" sz="20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Timeline of other related work here:</a:t>
            </a:r>
          </a:p>
          <a:p>
            <a:pPr lvl="1"/>
            <a:r>
              <a:rPr lang="en-US" sz="2000" dirty="0">
                <a:hlinkClick r:id="rId4"/>
              </a:rPr>
              <a:t>http://bit.ly/</a:t>
            </a:r>
            <a:r>
              <a:rPr lang="en-US" sz="2000" dirty="0" smtClean="0">
                <a:hlinkClick r:id="rId4"/>
              </a:rPr>
              <a:t>11xEmlV</a:t>
            </a:r>
            <a:r>
              <a:rPr lang="en-US" sz="2000" dirty="0" smtClean="0"/>
              <a:t> </a:t>
            </a:r>
            <a:endParaRPr lang="en-US" sz="2000" dirty="0" smtClean="0">
              <a:latin typeface="Arial" panose="020B0604020202020204" pitchFamily="34" charset="0"/>
              <a:cs typeface="Arial" panose="020B0604020202020204" pitchFamily="34" charset="0"/>
            </a:endParaRPr>
          </a:p>
          <a:p>
            <a:pPr marL="0" indent="0">
              <a:buNone/>
            </a:pP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Of course the simplest fix would be to:</a:t>
            </a:r>
          </a:p>
        </p:txBody>
      </p:sp>
      <p:sp>
        <p:nvSpPr>
          <p:cNvPr id="4" name="Rectangle 3"/>
          <p:cNvSpPr/>
          <p:nvPr/>
        </p:nvSpPr>
        <p:spPr>
          <a:xfrm>
            <a:off x="304800" y="5715000"/>
            <a:ext cx="8534400" cy="9906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4800" y="5821337"/>
            <a:ext cx="8534399" cy="769441"/>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Implement the CRTM on a small, truly immutable, ROM </a:t>
            </a:r>
          </a:p>
          <a:p>
            <a:pPr marL="800100" lvl="1"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Provided the remainder of the chain of trust is measured </a:t>
            </a:r>
            <a:r>
              <a:rPr lang="en-US" sz="2000" dirty="0" smtClean="0">
                <a:latin typeface="Arial" panose="020B0604020202020204" pitchFamily="34" charset="0"/>
                <a:cs typeface="Arial" panose="020B0604020202020204" pitchFamily="34" charset="0"/>
              </a:rPr>
              <a:t>properly</a:t>
            </a:r>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19988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past decade</a:t>
            </a:r>
            <a:br>
              <a:rPr lang="en-US" dirty="0" smtClean="0"/>
            </a:br>
            <a:r>
              <a:rPr lang="en-US" sz="1800" dirty="0" smtClean="0"/>
              <a:t>(available at http://</a:t>
            </a:r>
            <a:r>
              <a:rPr lang="en-US" sz="1800" dirty="0" err="1" smtClean="0"/>
              <a:t>bit.ly</a:t>
            </a:r>
            <a:r>
              <a:rPr lang="en-US" sz="1800" dirty="0" smtClean="0"/>
              <a:t>/11xEmlV)</a:t>
            </a:r>
            <a:endParaRPr lang="en-US" dirty="0"/>
          </a:p>
        </p:txBody>
      </p:sp>
      <p:grpSp>
        <p:nvGrpSpPr>
          <p:cNvPr id="11" name="Group 10"/>
          <p:cNvGrpSpPr/>
          <p:nvPr/>
        </p:nvGrpSpPr>
        <p:grpSpPr>
          <a:xfrm>
            <a:off x="0" y="1802652"/>
            <a:ext cx="14678591" cy="5055348"/>
            <a:chOff x="0" y="1802652"/>
            <a:chExt cx="14678591" cy="5055348"/>
          </a:xfrm>
        </p:grpSpPr>
        <p:pic>
          <p:nvPicPr>
            <p:cNvPr id="6" name="Picture 5"/>
            <p:cNvPicPr>
              <a:picLocks noChangeAspect="1"/>
            </p:cNvPicPr>
            <p:nvPr/>
          </p:nvPicPr>
          <p:blipFill>
            <a:blip r:embed="rId3"/>
            <a:stretch>
              <a:fillRect/>
            </a:stretch>
          </p:blipFill>
          <p:spPr>
            <a:xfrm>
              <a:off x="0" y="1802652"/>
              <a:ext cx="9144000" cy="5055348"/>
            </a:xfrm>
            <a:prstGeom prst="rect">
              <a:avLst/>
            </a:prstGeom>
          </p:spPr>
        </p:pic>
        <p:pic>
          <p:nvPicPr>
            <p:cNvPr id="8" name="Picture 7"/>
            <p:cNvPicPr>
              <a:picLocks noChangeAspect="1"/>
            </p:cNvPicPr>
            <p:nvPr/>
          </p:nvPicPr>
          <p:blipFill>
            <a:blip r:embed="rId4"/>
            <a:stretch>
              <a:fillRect/>
            </a:stretch>
          </p:blipFill>
          <p:spPr>
            <a:xfrm>
              <a:off x="9147783" y="1880997"/>
              <a:ext cx="5530808" cy="4901413"/>
            </a:xfrm>
            <a:prstGeom prst="rect">
              <a:avLst/>
            </a:prstGeom>
          </p:spPr>
        </p:pic>
      </p:gr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47927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07844E-6 -1.02683E-6 L -0.61975 -1.02683E-6 " pathEditMode="relative" ptsTypes="AA">
                                      <p:cBhvr>
                                        <p:cTn id="6" dur="10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8"/>
            <a:ext cx="8229600" cy="1143000"/>
          </a:xfrm>
        </p:spPr>
        <p:txBody>
          <a:bodyPr>
            <a:normAutofit/>
          </a:bodyPr>
          <a:lstStyle/>
          <a:p>
            <a:r>
              <a:rPr lang="en-US" dirty="0" smtClean="0"/>
              <a:t>How computers do measured boot</a:t>
            </a:r>
            <a:endParaRPr lang="en-US" dirty="0"/>
          </a:p>
        </p:txBody>
      </p:sp>
      <p:sp>
        <p:nvSpPr>
          <p:cNvPr id="11" name="Rounded Rectangle 10"/>
          <p:cNvSpPr/>
          <p:nvPr/>
        </p:nvSpPr>
        <p:spPr>
          <a:xfrm>
            <a:off x="2157644" y="2904053"/>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Boot Loader</a:t>
            </a:r>
            <a:endParaRPr lang="en-US" sz="1400" dirty="0" smtClean="0"/>
          </a:p>
        </p:txBody>
      </p:sp>
      <p:sp>
        <p:nvSpPr>
          <p:cNvPr id="13" name="Rounded Rectangle 12"/>
          <p:cNvSpPr/>
          <p:nvPr/>
        </p:nvSpPr>
        <p:spPr>
          <a:xfrm>
            <a:off x="6519334" y="5939021"/>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Applications</a:t>
            </a:r>
          </a:p>
        </p:txBody>
      </p:sp>
      <p:sp>
        <p:nvSpPr>
          <p:cNvPr id="15" name="Right Arrow 14"/>
          <p:cNvSpPr/>
          <p:nvPr/>
        </p:nvSpPr>
        <p:spPr>
          <a:xfrm rot="2700000">
            <a:off x="2506790" y="2218712"/>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2700000">
            <a:off x="4691187" y="3756018"/>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2700000">
            <a:off x="6911876" y="5263083"/>
            <a:ext cx="858762" cy="616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381147" y="4427654"/>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OS/Hypervisor</a:t>
            </a:r>
          </a:p>
        </p:txBody>
      </p:sp>
      <p:sp>
        <p:nvSpPr>
          <p:cNvPr id="21" name="Rounded Rectangle 20"/>
          <p:cNvSpPr/>
          <p:nvPr/>
        </p:nvSpPr>
        <p:spPr>
          <a:xfrm>
            <a:off x="0" y="1345068"/>
            <a:ext cx="2624666" cy="861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BIOS</a:t>
            </a:r>
            <a:endParaRPr lang="en-US" dirty="0" smtClean="0"/>
          </a:p>
          <a:p>
            <a:pPr algn="ctr"/>
            <a:r>
              <a:rPr lang="en-US" sz="1400" dirty="0" smtClean="0"/>
              <a:t>(Basic </a:t>
            </a:r>
            <a:r>
              <a:rPr lang="en-US" sz="1400" dirty="0" err="1" smtClean="0"/>
              <a:t>Input/Output</a:t>
            </a:r>
            <a:r>
              <a:rPr lang="en-US" sz="1400" dirty="0" smtClean="0"/>
              <a:t> System)</a:t>
            </a:r>
          </a:p>
        </p:txBody>
      </p:sp>
      <p:sp>
        <p:nvSpPr>
          <p:cNvPr id="4" name="Curved Left Arrow 3"/>
          <p:cNvSpPr/>
          <p:nvPr/>
        </p:nvSpPr>
        <p:spPr>
          <a:xfrm>
            <a:off x="2743200" y="1295400"/>
            <a:ext cx="533400" cy="533400"/>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3352800" y="1219200"/>
            <a:ext cx="5130206" cy="646331"/>
          </a:xfrm>
          <a:prstGeom prst="rect">
            <a:avLst/>
          </a:prstGeom>
          <a:noFill/>
        </p:spPr>
        <p:txBody>
          <a:bodyPr wrap="none" rtlCol="0">
            <a:spAutoFit/>
          </a:bodyPr>
          <a:lstStyle/>
          <a:p>
            <a:r>
              <a:rPr lang="en-US" dirty="0" smtClean="0"/>
              <a:t>Measure BIOS, Option ROMs, </a:t>
            </a:r>
            <a:r>
              <a:rPr lang="en-US" dirty="0" err="1" smtClean="0"/>
              <a:t>etc</a:t>
            </a:r>
            <a:r>
              <a:rPr lang="en-US" dirty="0" smtClean="0"/>
              <a:t> (before invocation)</a:t>
            </a:r>
          </a:p>
          <a:p>
            <a:r>
              <a:rPr lang="en-US" dirty="0" smtClean="0"/>
              <a:t>Store to TPM</a:t>
            </a:r>
            <a:endParaRPr lang="en-US" dirty="0"/>
          </a:p>
        </p:txBody>
      </p:sp>
      <p:sp>
        <p:nvSpPr>
          <p:cNvPr id="7" name="Bent Arrow 6"/>
          <p:cNvSpPr/>
          <p:nvPr/>
        </p:nvSpPr>
        <p:spPr>
          <a:xfrm rot="5400000">
            <a:off x="2971800" y="1905000"/>
            <a:ext cx="609600" cy="609600"/>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p:cNvSpPr txBox="1"/>
          <p:nvPr/>
        </p:nvSpPr>
        <p:spPr>
          <a:xfrm>
            <a:off x="3657600" y="1905000"/>
            <a:ext cx="3195293" cy="923330"/>
          </a:xfrm>
          <a:prstGeom prst="rect">
            <a:avLst/>
          </a:prstGeom>
          <a:noFill/>
        </p:spPr>
        <p:txBody>
          <a:bodyPr wrap="none" rtlCol="0">
            <a:spAutoFit/>
          </a:bodyPr>
          <a:lstStyle/>
          <a:p>
            <a:r>
              <a:rPr lang="en-US" dirty="0" smtClean="0"/>
              <a:t>Measure boot loader (e.g. MBR)</a:t>
            </a:r>
          </a:p>
          <a:p>
            <a:r>
              <a:rPr lang="en-US" dirty="0" smtClean="0"/>
              <a:t>Store measurement to TPM</a:t>
            </a:r>
          </a:p>
          <a:p>
            <a:r>
              <a:rPr lang="en-US" dirty="0" smtClean="0"/>
              <a:t>Hand off to boot loader</a:t>
            </a:r>
            <a:endParaRPr lang="en-US" dirty="0"/>
          </a:p>
        </p:txBody>
      </p:sp>
      <p:sp>
        <p:nvSpPr>
          <p:cNvPr id="23" name="Rounded Rectangle 22"/>
          <p:cNvSpPr/>
          <p:nvPr/>
        </p:nvSpPr>
        <p:spPr>
          <a:xfrm>
            <a:off x="8114947" y="1524000"/>
            <a:ext cx="1029053"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TPM</a:t>
            </a:r>
          </a:p>
        </p:txBody>
      </p:sp>
      <p:cxnSp>
        <p:nvCxnSpPr>
          <p:cNvPr id="9" name="Straight Arrow Connector 8"/>
          <p:cNvCxnSpPr/>
          <p:nvPr/>
        </p:nvCxnSpPr>
        <p:spPr>
          <a:xfrm>
            <a:off x="4724400" y="1676400"/>
            <a:ext cx="3352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6477000" y="2362200"/>
            <a:ext cx="1600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562600" y="3124200"/>
            <a:ext cx="3581400" cy="923330"/>
          </a:xfrm>
          <a:prstGeom prst="rect">
            <a:avLst/>
          </a:prstGeom>
          <a:noFill/>
        </p:spPr>
        <p:txBody>
          <a:bodyPr wrap="square" rtlCol="0">
            <a:spAutoFit/>
          </a:bodyPr>
          <a:lstStyle/>
          <a:p>
            <a:r>
              <a:rPr lang="en-US" dirty="0" smtClean="0"/>
              <a:t>Boot loader measures OS/hypervisor before handing off</a:t>
            </a:r>
          </a:p>
          <a:p>
            <a:r>
              <a:rPr lang="en-US" dirty="0" smtClean="0"/>
              <a:t>OS/hypervisor measures apps, </a:t>
            </a:r>
            <a:r>
              <a:rPr lang="en-US" dirty="0" err="1" smtClean="0"/>
              <a:t>etc</a:t>
            </a:r>
            <a:r>
              <a:rPr lang="en-US" dirty="0" smtClean="0"/>
              <a:t> </a:t>
            </a:r>
            <a:endParaRPr lang="en-US" dirty="0"/>
          </a:p>
        </p:txBody>
      </p:sp>
    </p:spTree>
    <p:extLst>
      <p:ext uri="{BB962C8B-B14F-4D97-AF65-F5344CB8AC3E}">
        <p14:creationId xmlns:p14="http://schemas.microsoft.com/office/powerpoint/2010/main" val="3190318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9" grpId="0" animBg="1"/>
      <p:bldP spid="4" grpId="0" animBg="1"/>
      <p:bldP spid="7" grpId="0" animBg="1"/>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4000" dirty="0" smtClean="0">
                <a:latin typeface="Arial" panose="020B0604020202020204" pitchFamily="34" charset="0"/>
                <a:cs typeface="Arial" panose="020B0604020202020204" pitchFamily="34" charset="0"/>
              </a:rPr>
              <a:t>TBA Problems: There are a few</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066800"/>
            <a:ext cx="8229600" cy="5562600"/>
          </a:xfrm>
        </p:spPr>
        <p:txBody>
          <a:bodyPr>
            <a:normAutofit/>
          </a:bodyPr>
          <a:lstStyle/>
          <a:p>
            <a:r>
              <a:rPr lang="en-US" sz="2400" dirty="0" smtClean="0">
                <a:latin typeface="Arial" panose="020B0604020202020204" pitchFamily="34" charset="0"/>
                <a:cs typeface="Arial" panose="020B0604020202020204" pitchFamily="34" charset="0"/>
              </a:rPr>
              <a:t>Does not prevent a TOCTOU attack</a:t>
            </a:r>
          </a:p>
          <a:p>
            <a:r>
              <a:rPr lang="en-US" sz="2400" dirty="0" smtClean="0">
                <a:latin typeface="Arial" panose="020B0604020202020204" pitchFamily="34" charset="0"/>
                <a:cs typeface="Arial" panose="020B0604020202020204" pitchFamily="34" charset="0"/>
              </a:rPr>
              <a:t>The timer on the TPM must be reset to zero each time the system is reset</a:t>
            </a:r>
          </a:p>
          <a:p>
            <a:pPr lvl="1"/>
            <a:r>
              <a:rPr lang="en-US" sz="2000" dirty="0" smtClean="0">
                <a:latin typeface="Arial" panose="020B0604020202020204" pitchFamily="34" charset="0"/>
                <a:cs typeface="Arial" panose="020B0604020202020204" pitchFamily="34" charset="0"/>
              </a:rPr>
              <a:t>Provide a consistent “window of time” in which a good measurement was initiated</a:t>
            </a:r>
          </a:p>
          <a:p>
            <a:pPr lvl="1"/>
            <a:r>
              <a:rPr lang="en-US" sz="2000" dirty="0" smtClean="0">
                <a:latin typeface="Arial" panose="020B0604020202020204" pitchFamily="34" charset="0"/>
                <a:cs typeface="Arial" panose="020B0604020202020204" pitchFamily="34" charset="0"/>
              </a:rPr>
              <a:t>Otherwise the attacker could simply perform the measurement at a later time after having made the proper preparations</a:t>
            </a:r>
          </a:p>
          <a:p>
            <a:r>
              <a:rPr lang="en-US" sz="2400" dirty="0" smtClean="0">
                <a:latin typeface="Arial" panose="020B0604020202020204" pitchFamily="34" charset="0"/>
                <a:cs typeface="Arial" panose="020B0604020202020204" pitchFamily="34" charset="0"/>
              </a:rPr>
              <a:t>There is no trusted way to determine whether a measurement has been “skipped” due to platform reset before (or after) TBA execution (BIOS reset, etc.)</a:t>
            </a:r>
          </a:p>
          <a:p>
            <a:pPr lvl="1"/>
            <a:r>
              <a:rPr lang="en-US" sz="2000" dirty="0" smtClean="0">
                <a:latin typeface="Arial" panose="020B0604020202020204" pitchFamily="34" charset="0"/>
                <a:cs typeface="Arial" panose="020B0604020202020204" pitchFamily="34" charset="0"/>
              </a:rPr>
              <a:t>Still doesn’t solve the evil maid problem</a:t>
            </a:r>
          </a:p>
          <a:p>
            <a:pPr lvl="1"/>
            <a:r>
              <a:rPr lang="en-US" sz="2000" dirty="0" smtClean="0">
                <a:latin typeface="Arial" panose="020B0604020202020204" pitchFamily="34" charset="0"/>
                <a:cs typeface="Arial" panose="020B0604020202020204" pitchFamily="34" charset="0"/>
              </a:rPr>
              <a:t>Measurement will run while Evil Maid’s evil boot loader is installed, but after the evil maid resets the system and removes herself the next measurement will report a clean system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55745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sz="4000" dirty="0" smtClean="0">
                <a:latin typeface="Arial" panose="020B0604020202020204" pitchFamily="34" charset="0"/>
                <a:cs typeface="Arial" panose="020B0604020202020204" pitchFamily="34" charset="0"/>
              </a:rPr>
              <a:t>Measured Boot Early in Boot Process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sz="2400" dirty="0" smtClean="0">
                <a:latin typeface="Arial" panose="020B0604020202020204" pitchFamily="34" charset="0"/>
                <a:cs typeface="Arial" panose="020B0604020202020204" pitchFamily="34" charset="0"/>
              </a:rPr>
              <a:t>One question about the measured boot process is regarding the question of ‘when’ it is to begin</a:t>
            </a:r>
          </a:p>
          <a:p>
            <a:r>
              <a:rPr lang="en-US" sz="2400" dirty="0" smtClean="0">
                <a:latin typeface="Arial" panose="020B0604020202020204" pitchFamily="34" charset="0"/>
                <a:cs typeface="Arial" panose="020B0604020202020204" pitchFamily="34" charset="0"/>
              </a:rPr>
              <a:t>Since the spec wants each boot component to be measured before execution control is handed off to it, it seems logical that the measured boot process should begin as early as possible in the boot process</a:t>
            </a:r>
          </a:p>
          <a:p>
            <a:r>
              <a:rPr lang="en-US" sz="2400" dirty="0" smtClean="0">
                <a:latin typeface="Arial" panose="020B0604020202020204" pitchFamily="34" charset="0"/>
                <a:cs typeface="Arial" panose="020B0604020202020204" pitchFamily="34" charset="0"/>
              </a:rPr>
              <a:t>Of course this is vendor-dependent as to when they start this process</a:t>
            </a:r>
          </a:p>
          <a:p>
            <a:r>
              <a:rPr lang="en-US" sz="2400" dirty="0" smtClean="0">
                <a:latin typeface="Arial" panose="020B0604020202020204" pitchFamily="34" charset="0"/>
                <a:cs typeface="Arial" panose="020B0604020202020204" pitchFamily="34" charset="0"/>
              </a:rPr>
              <a:t>I’ve observed that on the Dell E6400 that this process begins very “late” after “a lot” of code has already executed (chipset configuration, SMM instantiation, etc.)</a:t>
            </a:r>
          </a:p>
          <a:p>
            <a:r>
              <a:rPr lang="en-US" sz="2400" dirty="0" smtClean="0">
                <a:latin typeface="Arial" panose="020B0604020202020204" pitchFamily="34" charset="0"/>
                <a:cs typeface="Arial" panose="020B0604020202020204" pitchFamily="34" charset="0"/>
              </a:rPr>
              <a:t>I believe it should be done following the entry vector after the system has switched to protected mode</a:t>
            </a:r>
          </a:p>
          <a:p>
            <a:r>
              <a:rPr lang="en-US" sz="2400" dirty="0" smtClean="0">
                <a:latin typeface="Arial" panose="020B0604020202020204" pitchFamily="34" charset="0"/>
                <a:cs typeface="Arial" panose="020B0604020202020204" pitchFamily="34" charset="0"/>
              </a:rPr>
              <a:t>And not because “it’s better if it’s run early” since the flash is still mutable regardless…</a:t>
            </a:r>
          </a:p>
          <a:p>
            <a:r>
              <a:rPr lang="en-US" sz="2400" dirty="0" smtClean="0">
                <a:solidFill>
                  <a:srgbClr val="FF0000"/>
                </a:solidFill>
                <a:latin typeface="Arial" panose="020B0604020202020204" pitchFamily="34" charset="0"/>
                <a:cs typeface="Arial" panose="020B0604020202020204" pitchFamily="34" charset="0"/>
              </a:rPr>
              <a:t>My reason: because an analyst will be able to easily find the CRTM code and verify that it “looks right” without having to RE so much of the BIOS just to find 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49791865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fontScale="90000"/>
          </a:bodyPr>
          <a:lstStyle/>
          <a:p>
            <a:r>
              <a:rPr lang="en-US" sz="4000" dirty="0">
                <a:latin typeface="Arial" panose="020B0604020202020204" pitchFamily="34" charset="0"/>
                <a:cs typeface="Arial" panose="020B0604020202020204" pitchFamily="34" charset="0"/>
              </a:rPr>
              <a:t>Measured Boot Early in Boot Process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sz="2400" dirty="0" smtClean="0">
                <a:latin typeface="Arial" panose="020B0604020202020204" pitchFamily="34" charset="0"/>
                <a:cs typeface="Arial" panose="020B0604020202020204" pitchFamily="34" charset="0"/>
              </a:rPr>
              <a:t>Technically, this is feasible because the TPM extends hashing functions to the BIOS and it is a memory-mapped device</a:t>
            </a:r>
          </a:p>
          <a:p>
            <a:r>
              <a:rPr lang="en-US" sz="2400" dirty="0" smtClean="0">
                <a:latin typeface="Arial" panose="020B0604020202020204" pitchFamily="34" charset="0"/>
                <a:cs typeface="Arial" panose="020B0604020202020204" pitchFamily="34" charset="0"/>
              </a:rPr>
              <a:t>So this is technically feasible:</a:t>
            </a:r>
          </a:p>
          <a:p>
            <a:pPr lvl="1"/>
            <a:r>
              <a:rPr lang="en-US" sz="2000" dirty="0" smtClean="0">
                <a:latin typeface="Arial" panose="020B0604020202020204" pitchFamily="34" charset="0"/>
                <a:cs typeface="Arial" panose="020B0604020202020204" pitchFamily="34" charset="0"/>
              </a:rPr>
              <a:t>Ensure TPM is mapped to memory (location is typically hard-coded in chipset)</a:t>
            </a:r>
          </a:p>
          <a:p>
            <a:pPr lvl="1"/>
            <a:r>
              <a:rPr lang="en-US" sz="2000" dirty="0" smtClean="0">
                <a:latin typeface="Arial" panose="020B0604020202020204" pitchFamily="34" charset="0"/>
                <a:cs typeface="Arial" panose="020B0604020202020204" pitchFamily="34" charset="0"/>
              </a:rPr>
              <a:t>Initialize the TPM itself and extend measurements to PCR0</a:t>
            </a:r>
          </a:p>
          <a:p>
            <a:pPr lvl="1"/>
            <a:r>
              <a:rPr lang="en-US" sz="2000" dirty="0" smtClean="0">
                <a:latin typeface="Arial" panose="020B0604020202020204" pitchFamily="34" charset="0"/>
                <a:cs typeface="Arial" panose="020B0604020202020204" pitchFamily="34" charset="0"/>
              </a:rPr>
              <a:t>As in accessing the memory-mapped BIOS, we’re not actually reading memory, we’re accessing a different device</a:t>
            </a:r>
          </a:p>
          <a:p>
            <a:r>
              <a:rPr lang="en-US" sz="2400" dirty="0" smtClean="0">
                <a:latin typeface="Arial" panose="020B0604020202020204" pitchFamily="34" charset="0"/>
                <a:cs typeface="Arial" panose="020B0604020202020204" pitchFamily="34" charset="0"/>
              </a:rPr>
              <a:t>Why isn’t this done?  Probably because the BIOS flash and TPM are both very slow when compared to memory</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And booting quickly is the most important thing in the world!</a:t>
            </a:r>
          </a:p>
          <a:p>
            <a:r>
              <a:rPr lang="en-US" sz="2400" dirty="0" smtClean="0">
                <a:latin typeface="Arial" panose="020B0604020202020204" pitchFamily="34" charset="0"/>
                <a:cs typeface="Arial" panose="020B0604020202020204" pitchFamily="34" charset="0"/>
              </a:rPr>
              <a:t>Vendors should at least provide the option for those who care and need it…it only has to measure a small amount of binary.  (Ok I’m off my soap box now)</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97915963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Arial" panose="020B0604020202020204" pitchFamily="34" charset="0"/>
                <a:cs typeface="Arial" panose="020B0604020202020204" pitchFamily="34" charset="0"/>
              </a:rPr>
              <a:t>Better CRTMs coming down the pipe:</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Intel Boot Guard</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81600"/>
          </a:xfrm>
        </p:spPr>
        <p:txBody>
          <a:bodyPr>
            <a:normAutofit/>
          </a:bodyPr>
          <a:lstStyle/>
          <a:p>
            <a:r>
              <a:rPr lang="en-US" sz="2000" dirty="0" smtClean="0">
                <a:latin typeface="Arial" panose="020B0604020202020204" pitchFamily="34" charset="0"/>
                <a:cs typeface="Arial" panose="020B0604020202020204" pitchFamily="34" charset="0"/>
              </a:rPr>
              <a:t>Can’t say much on this at the moment (most docs under NDA, and haven’t evaluated it yet anyway)</a:t>
            </a:r>
          </a:p>
          <a:p>
            <a:r>
              <a:rPr lang="en-US" sz="2000" dirty="0">
                <a:latin typeface="Arial" panose="020B0604020202020204" pitchFamily="34" charset="0"/>
                <a:cs typeface="Arial" panose="020B0604020202020204" pitchFamily="34" charset="0"/>
              </a:rPr>
              <a:t>Intel says </a:t>
            </a:r>
            <a:r>
              <a:rPr lang="en-US" sz="2000" i="1" dirty="0">
                <a:latin typeface="Arial" panose="020B0604020202020204" pitchFamily="34" charset="0"/>
                <a:cs typeface="Arial" panose="020B0604020202020204" pitchFamily="34" charset="0"/>
              </a:rPr>
              <a:t>"Hardware-based boot integrity protection that prevents unauthorized software and malware takeover </a:t>
            </a:r>
            <a:r>
              <a:rPr lang="en-US" sz="2000" i="1" dirty="0" smtClean="0">
                <a:latin typeface="Arial" panose="020B0604020202020204" pitchFamily="34" charset="0"/>
                <a:cs typeface="Arial" panose="020B0604020202020204" pitchFamily="34" charset="0"/>
              </a:rPr>
              <a:t>of </a:t>
            </a:r>
            <a:r>
              <a:rPr lang="en-US" sz="2000" i="1" dirty="0">
                <a:latin typeface="Arial" panose="020B0604020202020204" pitchFamily="34" charset="0"/>
                <a:cs typeface="Arial" panose="020B0604020202020204" pitchFamily="34" charset="0"/>
              </a:rPr>
              <a:t>boot blocks critical to a system’s function, thus providing added level of platform security based </a:t>
            </a:r>
            <a:r>
              <a:rPr lang="en-US" sz="2000" i="1" dirty="0" smtClean="0">
                <a:latin typeface="Arial" panose="020B0604020202020204" pitchFamily="34" charset="0"/>
                <a:cs typeface="Arial" panose="020B0604020202020204" pitchFamily="34" charset="0"/>
              </a:rPr>
              <a:t>on hardware."</a:t>
            </a:r>
          </a:p>
          <a:p>
            <a:r>
              <a:rPr lang="en-US" sz="2000" dirty="0" smtClean="0">
                <a:latin typeface="Arial" panose="020B0604020202020204" pitchFamily="34" charset="0"/>
                <a:cs typeface="Arial" panose="020B0604020202020204" pitchFamily="34" charset="0"/>
              </a:rPr>
              <a:t>Implements the CRTM notionally on the processor itself</a:t>
            </a:r>
          </a:p>
          <a:p>
            <a:r>
              <a:rPr lang="en-US" sz="2000" dirty="0" smtClean="0">
                <a:latin typeface="Arial" panose="020B0604020202020204" pitchFamily="34" charset="0"/>
                <a:cs typeface="Arial" panose="020B0604020202020204" pitchFamily="34" charset="0"/>
              </a:rPr>
              <a:t>Firmware boot block is measured/verified </a:t>
            </a:r>
            <a:r>
              <a:rPr lang="en-US" sz="2000" u="sng" dirty="0" smtClean="0">
                <a:latin typeface="Arial" panose="020B0604020202020204" pitchFamily="34" charset="0"/>
                <a:cs typeface="Arial" panose="020B0604020202020204" pitchFamily="34" charset="0"/>
              </a:rPr>
              <a:t>before</a:t>
            </a:r>
            <a:r>
              <a:rPr lang="en-US" sz="2000" dirty="0" smtClean="0">
                <a:latin typeface="Arial" panose="020B0604020202020204" pitchFamily="34" charset="0"/>
                <a:cs typeface="Arial" panose="020B0604020202020204" pitchFamily="34" charset="0"/>
              </a:rPr>
              <a:t> the processor starts executing the SPI flash entry vector</a:t>
            </a:r>
          </a:p>
          <a:p>
            <a:r>
              <a:rPr lang="en-US" sz="2000" dirty="0" smtClean="0">
                <a:latin typeface="Arial" panose="020B0604020202020204" pitchFamily="34" charset="0"/>
                <a:cs typeface="Arial" panose="020B0604020202020204" pitchFamily="34" charset="0"/>
              </a:rPr>
              <a:t>Provides the following two basic functions</a:t>
            </a:r>
          </a:p>
          <a:p>
            <a:pPr lvl="1"/>
            <a:r>
              <a:rPr lang="en-US" sz="2000" dirty="0" smtClean="0">
                <a:latin typeface="Arial" panose="020B0604020202020204" pitchFamily="34" charset="0"/>
                <a:cs typeface="Arial" panose="020B0604020202020204" pitchFamily="34" charset="0"/>
              </a:rPr>
              <a:t>Measured Boot</a:t>
            </a:r>
          </a:p>
          <a:p>
            <a:pPr lvl="1"/>
            <a:r>
              <a:rPr lang="en-US" sz="2000" dirty="0" smtClean="0">
                <a:latin typeface="Arial" panose="020B0604020202020204" pitchFamily="34" charset="0"/>
                <a:cs typeface="Arial" panose="020B0604020202020204" pitchFamily="34" charset="0"/>
              </a:rPr>
              <a:t>Verified Boot</a:t>
            </a:r>
          </a:p>
        </p:txBody>
      </p:sp>
      <p:sp>
        <p:nvSpPr>
          <p:cNvPr id="4" name="Rectangle 3"/>
          <p:cNvSpPr/>
          <p:nvPr/>
        </p:nvSpPr>
        <p:spPr>
          <a:xfrm>
            <a:off x="28797" y="6211669"/>
            <a:ext cx="9144000" cy="646331"/>
          </a:xfrm>
          <a:prstGeom prst="rect">
            <a:avLst/>
          </a:prstGeom>
        </p:spPr>
        <p:txBody>
          <a:bodyPr wrap="square">
            <a:spAutoFit/>
          </a:bodyPr>
          <a:lstStyle/>
          <a:p>
            <a:r>
              <a:rPr lang="en-US" dirty="0"/>
              <a:t>http://</a:t>
            </a:r>
            <a:r>
              <a:rPr lang="en-US" dirty="0" err="1"/>
              <a:t>www.intel.com</a:t>
            </a:r>
            <a:r>
              <a:rPr lang="en-US" dirty="0"/>
              <a:t>/content/dam/www/public/us/en/documents/product-briefs/4th-gen-core-family-mobile-brief.pdf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79004739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Arial" panose="020B0604020202020204" pitchFamily="34" charset="0"/>
                <a:cs typeface="Arial" panose="020B0604020202020204" pitchFamily="34" charset="0"/>
              </a:rPr>
              <a:t>Better CRTMs coming down the pipe:</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Intel Boot Guard</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81600"/>
          </a:xfrm>
        </p:spPr>
        <p:txBody>
          <a:bodyPr>
            <a:normAutofit/>
          </a:bodyPr>
          <a:lstStyle/>
          <a:p>
            <a:r>
              <a:rPr lang="en-US" sz="2400" dirty="0" smtClean="0">
                <a:latin typeface="Arial" panose="020B0604020202020204" pitchFamily="34" charset="0"/>
                <a:cs typeface="Arial" panose="020B0604020202020204" pitchFamily="34" charset="0"/>
              </a:rPr>
              <a:t>It's effectively bringing to the client a superset of the way Intel Trusted Execution Technology (TXT) on Intel Xeon servers has apparently always worked: Running a TXT Authenticated Code Module (ACM) right from CPU reset</a:t>
            </a:r>
          </a:p>
        </p:txBody>
      </p:sp>
      <p:sp>
        <p:nvSpPr>
          <p:cNvPr id="4" name="Rectangle 3"/>
          <p:cNvSpPr/>
          <p:nvPr/>
        </p:nvSpPr>
        <p:spPr>
          <a:xfrm>
            <a:off x="28797" y="6564868"/>
            <a:ext cx="9144000" cy="369332"/>
          </a:xfrm>
          <a:prstGeom prst="rect">
            <a:avLst/>
          </a:prstGeom>
        </p:spPr>
        <p:txBody>
          <a:bodyPr wrap="square">
            <a:spAutoFit/>
          </a:bodyPr>
          <a:lstStyle/>
          <a:p>
            <a:r>
              <a:rPr lang="en-US" dirty="0"/>
              <a:t>From "Intel Trusted Execution Technology for Server </a:t>
            </a:r>
            <a:r>
              <a:rPr lang="en-US" dirty="0" smtClean="0"/>
              <a:t>Platforms"</a:t>
            </a:r>
            <a:endParaRPr lang="en-US" dirty="0"/>
          </a:p>
        </p:txBody>
      </p:sp>
      <p:pic>
        <p:nvPicPr>
          <p:cNvPr id="5" name="Picture 4"/>
          <p:cNvPicPr>
            <a:picLocks noChangeAspect="1"/>
          </p:cNvPicPr>
          <p:nvPr/>
        </p:nvPicPr>
        <p:blipFill>
          <a:blip r:embed="rId2"/>
          <a:stretch>
            <a:fillRect/>
          </a:stretch>
        </p:blipFill>
        <p:spPr>
          <a:xfrm>
            <a:off x="1143000" y="3200400"/>
            <a:ext cx="6845300" cy="3327400"/>
          </a:xfrm>
          <a:prstGeom prst="rect">
            <a:avLst/>
          </a:prstGeom>
        </p:spPr>
      </p:pic>
      <p:sp>
        <p:nvSpPr>
          <p:cNvPr id="6" name="Oval 5"/>
          <p:cNvSpPr/>
          <p:nvPr/>
        </p:nvSpPr>
        <p:spPr>
          <a:xfrm>
            <a:off x="1219200" y="4495800"/>
            <a:ext cx="1981200" cy="83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689438333"/>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latin typeface="Arial" panose="020B0604020202020204" pitchFamily="34" charset="0"/>
                <a:cs typeface="Arial" panose="020B0604020202020204" pitchFamily="34" charset="0"/>
              </a:rPr>
              <a:t>Better CRTMs coming down the pipe:</a:t>
            </a:r>
            <a:r>
              <a:rPr lang="en-US" sz="3600" dirty="0" smtClean="0">
                <a:latin typeface="Arial" panose="020B0604020202020204" pitchFamily="34" charset="0"/>
                <a:cs typeface="Arial" panose="020B0604020202020204" pitchFamily="34" charset="0"/>
              </a:rPr>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HP Sure Start</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447800"/>
            <a:ext cx="8229600" cy="5181600"/>
          </a:xfrm>
        </p:spPr>
        <p:txBody>
          <a:bodyPr>
            <a:normAutofit fontScale="85000" lnSpcReduction="20000"/>
          </a:bodyPr>
          <a:lstStyle/>
          <a:p>
            <a:r>
              <a:rPr lang="en-US" dirty="0"/>
              <a:t>New integrity &amp; availability technology</a:t>
            </a:r>
          </a:p>
          <a:p>
            <a:r>
              <a:rPr lang="en-US" dirty="0"/>
              <a:t>Implemented in </a:t>
            </a:r>
            <a:r>
              <a:rPr lang="en-US" dirty="0" smtClean="0"/>
              <a:t>Embedded Controller (EC)</a:t>
            </a:r>
            <a:endParaRPr lang="en-US" dirty="0"/>
          </a:p>
          <a:p>
            <a:pPr lvl="1"/>
            <a:r>
              <a:rPr lang="en-US" dirty="0"/>
              <a:t>They say the EC starts from a true ROM, which would essentially be the S-CRTM for subsequent measurement of BIOS</a:t>
            </a:r>
          </a:p>
          <a:p>
            <a:r>
              <a:rPr lang="en-US" dirty="0"/>
              <a:t>Integrity: Checks </a:t>
            </a:r>
            <a:r>
              <a:rPr lang="en-US" i="1" u="sng" dirty="0"/>
              <a:t>a portion</a:t>
            </a:r>
            <a:r>
              <a:rPr lang="en-US" u="sng" dirty="0"/>
              <a:t> </a:t>
            </a:r>
            <a:r>
              <a:rPr lang="en-US" dirty="0"/>
              <a:t>of the flash </a:t>
            </a:r>
            <a:r>
              <a:rPr lang="en-US" dirty="0" smtClean="0"/>
              <a:t>chip (likely only the boot block), </a:t>
            </a:r>
            <a:r>
              <a:rPr lang="en-US" dirty="0"/>
              <a:t>and if it does not have the expected configuration, restores that portion from EC</a:t>
            </a:r>
          </a:p>
          <a:p>
            <a:r>
              <a:rPr lang="en-US" dirty="0"/>
              <a:t>Availability: If the integrity check fails, as it might if the chip was wiped to attempt to brick the BIOS, then this provides a non-attach-probes-to-the-SPI-chip recovery</a:t>
            </a:r>
          </a:p>
          <a:p>
            <a:r>
              <a:rPr lang="en-US" dirty="0"/>
              <a:t>We generally see this as a Good Thing™ , and we'd like to see more and more robust tech like this from other vendors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15325298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HP Sure Start</a:t>
            </a:r>
            <a:endParaRPr lang="en-US" dirty="0"/>
          </a:p>
        </p:txBody>
      </p:sp>
      <p:sp>
        <p:nvSpPr>
          <p:cNvPr id="3" name="Content Placeholder 2"/>
          <p:cNvSpPr>
            <a:spLocks noGrp="1"/>
          </p:cNvSpPr>
          <p:nvPr>
            <p:ph idx="1"/>
          </p:nvPr>
        </p:nvSpPr>
        <p:spPr/>
        <p:txBody>
          <a:bodyPr>
            <a:normAutofit lnSpcReduction="10000"/>
          </a:bodyPr>
          <a:lstStyle/>
          <a:p>
            <a:r>
              <a:rPr lang="en-US" dirty="0" smtClean="0"/>
              <a:t>Supported models as of April 2014, according to an email to us from HP</a:t>
            </a:r>
          </a:p>
          <a:p>
            <a:pPr lvl="1"/>
            <a:r>
              <a:rPr lang="en-US" dirty="0" err="1" smtClean="0"/>
              <a:t>Elitebook</a:t>
            </a:r>
            <a:r>
              <a:rPr lang="en-US" dirty="0" smtClean="0"/>
              <a:t> </a:t>
            </a:r>
            <a:r>
              <a:rPr lang="en-US" dirty="0"/>
              <a:t>820 </a:t>
            </a:r>
            <a:r>
              <a:rPr lang="en-US" dirty="0" smtClean="0"/>
              <a:t>G1</a:t>
            </a:r>
          </a:p>
          <a:p>
            <a:pPr lvl="1"/>
            <a:r>
              <a:rPr lang="en-US" dirty="0" err="1"/>
              <a:t>Elitebook</a:t>
            </a:r>
            <a:r>
              <a:rPr lang="en-US" dirty="0"/>
              <a:t> </a:t>
            </a:r>
            <a:r>
              <a:rPr lang="en-US" dirty="0" smtClean="0"/>
              <a:t>840 G1</a:t>
            </a:r>
          </a:p>
          <a:p>
            <a:pPr lvl="1"/>
            <a:r>
              <a:rPr lang="en-US" dirty="0" err="1" smtClean="0"/>
              <a:t>EliteBook</a:t>
            </a:r>
            <a:r>
              <a:rPr lang="en-US" dirty="0" smtClean="0"/>
              <a:t> </a:t>
            </a:r>
            <a:r>
              <a:rPr lang="en-US" dirty="0"/>
              <a:t>850 </a:t>
            </a:r>
            <a:r>
              <a:rPr lang="en-US" dirty="0" smtClean="0"/>
              <a:t>G1</a:t>
            </a:r>
          </a:p>
          <a:p>
            <a:pPr lvl="1"/>
            <a:r>
              <a:rPr lang="en-US" dirty="0" err="1" smtClean="0"/>
              <a:t>Zbook</a:t>
            </a:r>
            <a:r>
              <a:rPr lang="en-US" dirty="0" smtClean="0"/>
              <a:t> 15</a:t>
            </a:r>
          </a:p>
          <a:p>
            <a:pPr lvl="1"/>
            <a:r>
              <a:rPr lang="en-US" dirty="0" err="1" smtClean="0"/>
              <a:t>Zbook</a:t>
            </a:r>
            <a:r>
              <a:rPr lang="en-US" dirty="0" smtClean="0"/>
              <a:t> 17</a:t>
            </a:r>
          </a:p>
          <a:p>
            <a:pPr lvl="1"/>
            <a:r>
              <a:rPr lang="en-US" dirty="0" err="1" smtClean="0"/>
              <a:t>EliteBook</a:t>
            </a:r>
            <a:r>
              <a:rPr lang="en-US" dirty="0" smtClean="0"/>
              <a:t> </a:t>
            </a:r>
            <a:r>
              <a:rPr lang="en-US" dirty="0"/>
              <a:t>Folio 1040 </a:t>
            </a:r>
            <a:r>
              <a:rPr lang="en-US" dirty="0" smtClean="0"/>
              <a:t>G1</a:t>
            </a:r>
          </a:p>
          <a:p>
            <a:pPr lvl="1"/>
            <a:r>
              <a:rPr lang="en-US" dirty="0" err="1" smtClean="0"/>
              <a:t>EliteBook</a:t>
            </a:r>
            <a:r>
              <a:rPr lang="en-US" dirty="0" smtClean="0"/>
              <a:t> </a:t>
            </a:r>
            <a:r>
              <a:rPr lang="en-US" dirty="0"/>
              <a:t>Revolve 810 G2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70889367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4000" dirty="0" smtClean="0">
                <a:latin typeface="Arial" panose="020B0604020202020204" pitchFamily="34" charset="0"/>
                <a:cs typeface="Arial" panose="020B0604020202020204" pitchFamily="34" charset="0"/>
              </a:rPr>
              <a:t>TPM and </a:t>
            </a:r>
            <a:r>
              <a:rPr lang="en-US" sz="4000" dirty="0" err="1" smtClean="0">
                <a:latin typeface="Arial" panose="020B0604020202020204" pitchFamily="34" charset="0"/>
                <a:cs typeface="Arial" panose="020B0604020202020204" pitchFamily="34" charset="0"/>
              </a:rPr>
              <a:t>Bootkits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10200"/>
          </a:xfrm>
        </p:spPr>
        <p:txBody>
          <a:bodyPr>
            <a:normAutofit lnSpcReduction="10000"/>
          </a:bodyPr>
          <a:lstStyle/>
          <a:p>
            <a:r>
              <a:rPr lang="en-US" sz="2400" dirty="0" smtClean="0">
                <a:latin typeface="Arial" panose="020B0604020202020204" pitchFamily="34" charset="0"/>
                <a:cs typeface="Arial" panose="020B0604020202020204" pitchFamily="34" charset="0"/>
              </a:rPr>
              <a:t>We have learned that signed firmware updates ensure that only an authorized BIOS can be installed to flash</a:t>
            </a:r>
          </a:p>
          <a:p>
            <a:r>
              <a:rPr lang="en-US" sz="2400" dirty="0" smtClean="0">
                <a:latin typeface="Arial" panose="020B0604020202020204" pitchFamily="34" charset="0"/>
                <a:cs typeface="Arial" panose="020B0604020202020204" pitchFamily="34" charset="0"/>
              </a:rPr>
              <a:t>However firmware signing won’t protect the system from a malicious boot loader, for example, which can be located on the hard disk</a:t>
            </a:r>
          </a:p>
          <a:p>
            <a:r>
              <a:rPr lang="en-US" sz="2400" dirty="0" smtClean="0">
                <a:latin typeface="Arial" panose="020B0604020202020204" pitchFamily="34" charset="0"/>
                <a:cs typeface="Arial" panose="020B0604020202020204" pitchFamily="34" charset="0"/>
              </a:rPr>
              <a:t>We know that the measured boot process can </a:t>
            </a:r>
            <a:r>
              <a:rPr lang="en-US" sz="2400" u="sng" dirty="0" smtClean="0">
                <a:latin typeface="Arial" panose="020B0604020202020204" pitchFamily="34" charset="0"/>
                <a:cs typeface="Arial" panose="020B0604020202020204" pitchFamily="34" charset="0"/>
              </a:rPr>
              <a:t>detect</a:t>
            </a:r>
            <a:r>
              <a:rPr lang="en-US" sz="2400" dirty="0" smtClean="0">
                <a:latin typeface="Arial" panose="020B0604020202020204" pitchFamily="34" charset="0"/>
                <a:cs typeface="Arial" panose="020B0604020202020204" pitchFamily="34" charset="0"/>
              </a:rPr>
              <a:t> changes to critical boot components like the BIOS and MBR</a:t>
            </a:r>
          </a:p>
          <a:p>
            <a:r>
              <a:rPr lang="en-US" sz="2400" dirty="0" smtClean="0">
                <a:latin typeface="Arial" panose="020B0604020202020204" pitchFamily="34" charset="0"/>
                <a:cs typeface="Arial" panose="020B0604020202020204" pitchFamily="34" charset="0"/>
              </a:rPr>
              <a:t>But unless that </a:t>
            </a:r>
            <a:r>
              <a:rPr lang="en-US" sz="2400" u="sng" dirty="0" smtClean="0">
                <a:latin typeface="Arial" panose="020B0604020202020204" pitchFamily="34" charset="0"/>
                <a:cs typeface="Arial" panose="020B0604020202020204" pitchFamily="34" charset="0"/>
              </a:rPr>
              <a:t>detection</a:t>
            </a:r>
            <a:r>
              <a:rPr lang="en-US" sz="2400" dirty="0" smtClean="0">
                <a:latin typeface="Arial" panose="020B0604020202020204" pitchFamily="34" charset="0"/>
                <a:cs typeface="Arial" panose="020B0604020202020204" pitchFamily="34" charset="0"/>
              </a:rPr>
              <a:t> is paired with something which provides </a:t>
            </a:r>
            <a:r>
              <a:rPr lang="en-US" sz="2400" u="sng" dirty="0" smtClean="0">
                <a:latin typeface="Arial" panose="020B0604020202020204" pitchFamily="34" charset="0"/>
                <a:cs typeface="Arial" panose="020B0604020202020204" pitchFamily="34" charset="0"/>
              </a:rPr>
              <a:t>protection</a:t>
            </a:r>
            <a:r>
              <a:rPr lang="en-US" sz="2400" dirty="0" smtClean="0">
                <a:latin typeface="Arial" panose="020B0604020202020204" pitchFamily="34" charset="0"/>
                <a:cs typeface="Arial" panose="020B0604020202020204" pitchFamily="34" charset="0"/>
              </a:rPr>
              <a:t> (like </a:t>
            </a:r>
            <a:r>
              <a:rPr lang="en-US" sz="2400" dirty="0" err="1" smtClean="0">
                <a:latin typeface="Arial" panose="020B0604020202020204" pitchFamily="34" charset="0"/>
                <a:cs typeface="Arial" panose="020B0604020202020204" pitchFamily="34" charset="0"/>
              </a:rPr>
              <a:t>Bitlocker</a:t>
            </a:r>
            <a:r>
              <a:rPr lang="en-US" sz="2400" dirty="0" smtClean="0">
                <a:latin typeface="Arial" panose="020B0604020202020204" pitchFamily="34" charset="0"/>
                <a:cs typeface="Arial" panose="020B0604020202020204" pitchFamily="34" charset="0"/>
              </a:rPr>
              <a:t> or Secure Boot), a malicious MBR, for example, can still execute</a:t>
            </a:r>
          </a:p>
          <a:p>
            <a:r>
              <a:rPr lang="en-US" sz="2400" dirty="0" smtClean="0">
                <a:latin typeface="Arial" panose="020B0604020202020204" pitchFamily="34" charset="0"/>
                <a:cs typeface="Arial" panose="020B0604020202020204" pitchFamily="34" charset="0"/>
              </a:rPr>
              <a:t>Detection alone could be enough if your TPM is active and you are actively observing your PCRs</a:t>
            </a:r>
          </a:p>
          <a:p>
            <a:pPr lvl="1"/>
            <a:r>
              <a:rPr lang="en-US" sz="2400" dirty="0" smtClean="0">
                <a:latin typeface="Arial" panose="020B0604020202020204" pitchFamily="34" charset="0"/>
                <a:cs typeface="Arial" panose="020B0604020202020204" pitchFamily="34" charset="0"/>
              </a:rPr>
              <a:t>Few seem to be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752266742"/>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sz="4000" dirty="0" smtClean="0">
                <a:latin typeface="Arial" panose="020B0604020202020204" pitchFamily="34" charset="0"/>
                <a:cs typeface="Arial" panose="020B0604020202020204" pitchFamily="34" charset="0"/>
              </a:rPr>
              <a:t>TPM: Additional thoughts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43000"/>
            <a:ext cx="8229600" cy="5410200"/>
          </a:xfrm>
        </p:spPr>
        <p:txBody>
          <a:bodyPr>
            <a:normAutofit/>
          </a:bodyPr>
          <a:lstStyle/>
          <a:p>
            <a:r>
              <a:rPr lang="en-US" sz="2400" dirty="0" smtClean="0">
                <a:latin typeface="Arial" panose="020B0604020202020204" pitchFamily="34" charset="0"/>
                <a:cs typeface="Arial" panose="020B0604020202020204" pitchFamily="34" charset="0"/>
              </a:rPr>
              <a:t>You should activate your TPM in your BIOS</a:t>
            </a:r>
          </a:p>
          <a:p>
            <a:r>
              <a:rPr lang="en-US" sz="2400" dirty="0">
                <a:latin typeface="Arial" panose="020B0604020202020204" pitchFamily="34" charset="0"/>
                <a:cs typeface="Arial" panose="020B0604020202020204" pitchFamily="34" charset="0"/>
              </a:rPr>
              <a:t>Flawed or not, it’s better than nothing </a:t>
            </a:r>
            <a:r>
              <a:rPr lang="en-US" sz="2400" dirty="0" smtClean="0">
                <a:latin typeface="Arial" panose="020B0604020202020204" pitchFamily="34" charset="0"/>
                <a:cs typeface="Arial" panose="020B0604020202020204" pitchFamily="34" charset="0"/>
                <a:sym typeface="Wingdings" panose="05000000000000000000" pitchFamily="2" charset="2"/>
              </a:rPr>
              <a:t></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Typically the BIOS will recognize automatically that the TPM is activated and you will get all the vendors measured boot functionality “for free”</a:t>
            </a:r>
          </a:p>
          <a:p>
            <a:r>
              <a:rPr lang="en-US" sz="2400" dirty="0" smtClean="0">
                <a:latin typeface="Arial" panose="020B0604020202020204" pitchFamily="34" charset="0"/>
                <a:cs typeface="Arial" panose="020B0604020202020204" pitchFamily="34" charset="0"/>
                <a:sym typeface="Wingdings" panose="05000000000000000000" pitchFamily="2" charset="2"/>
              </a:rPr>
              <a:t>Additionally you have to actually observe your PCRs for changes</a:t>
            </a:r>
          </a:p>
          <a:p>
            <a:pPr lvl="1"/>
            <a:r>
              <a:rPr lang="en-US" sz="2400" dirty="0" smtClean="0">
                <a:latin typeface="Arial" panose="020B0604020202020204" pitchFamily="34" charset="0"/>
                <a:cs typeface="Arial" panose="020B0604020202020204" pitchFamily="34" charset="0"/>
                <a:sym typeface="Wingdings" panose="05000000000000000000" pitchFamily="2" charset="2"/>
              </a:rPr>
              <a:t>Believe it or not, some people enable the TPM, check a box, and say “I’m secure now”</a:t>
            </a:r>
          </a:p>
          <a:p>
            <a:r>
              <a:rPr lang="en-US" sz="2400" dirty="0" smtClean="0">
                <a:latin typeface="Arial" panose="020B0604020202020204" pitchFamily="34" charset="0"/>
                <a:cs typeface="Arial" panose="020B0604020202020204" pitchFamily="34" charset="0"/>
                <a:sym typeface="Wingdings" panose="05000000000000000000" pitchFamily="2" charset="2"/>
              </a:rPr>
              <a:t>Your OEM *might* have a tool you can use to that effect; otherwise use </a:t>
            </a:r>
            <a:r>
              <a:rPr lang="en-US" sz="2400" dirty="0" err="1" smtClean="0">
                <a:latin typeface="Arial" panose="020B0604020202020204" pitchFamily="34" charset="0"/>
                <a:cs typeface="Arial" panose="020B0604020202020204" pitchFamily="34" charset="0"/>
                <a:sym typeface="Wingdings" panose="05000000000000000000" pitchFamily="2" charset="2"/>
              </a:rPr>
              <a:t>OpenTPM</a:t>
            </a:r>
            <a:endParaRPr lang="en-US" sz="2400" dirty="0" smtClean="0">
              <a:latin typeface="Arial" panose="020B0604020202020204" pitchFamily="34" charset="0"/>
              <a:cs typeface="Arial" panose="020B0604020202020204" pitchFamily="34" charset="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61081532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76200"/>
            <a:ext cx="8458200" cy="1194460"/>
          </a:xfrm>
          <a:prstGeom prst="rect">
            <a:avLst/>
          </a:prstGeom>
        </p:spPr>
        <p:txBody>
          <a:bodyPr>
            <a:normAutofit/>
          </a:bodyPr>
          <a:lstStyle/>
          <a:p>
            <a:r>
              <a:rPr lang="en-US" sz="3600" dirty="0" smtClean="0">
                <a:latin typeface="Arial" panose="020B0604020202020204" pitchFamily="34" charset="0"/>
                <a:cs typeface="Arial" panose="020B0604020202020204" pitchFamily="34" charset="0"/>
              </a:rPr>
              <a:t>Another High-Level Problem: </a:t>
            </a:r>
            <a:br>
              <a:rPr lang="en-US" sz="3600" dirty="0" smtClean="0">
                <a:latin typeface="Arial" panose="020B0604020202020204" pitchFamily="34" charset="0"/>
                <a:cs typeface="Arial" panose="020B0604020202020204" pitchFamily="34" charset="0"/>
              </a:rPr>
            </a:br>
            <a:r>
              <a:rPr lang="en-US" sz="3600" dirty="0" smtClean="0">
                <a:latin typeface="Arial" panose="020B0604020202020204" pitchFamily="34" charset="0"/>
                <a:cs typeface="Arial" panose="020B0604020202020204" pitchFamily="34" charset="0"/>
              </a:rPr>
              <a:t>Untrusted Tools</a:t>
            </a:r>
            <a:endParaRPr lang="en-US" sz="3600" dirty="0">
              <a:latin typeface="Arial" panose="020B0604020202020204" pitchFamily="34" charset="0"/>
              <a:cs typeface="Arial" panose="020B0604020202020204" pitchFamily="34" charset="0"/>
            </a:endParaRPr>
          </a:p>
        </p:txBody>
      </p:sp>
      <p:sp>
        <p:nvSpPr>
          <p:cNvPr id="7171" name="Rectangle 3"/>
          <p:cNvSpPr>
            <a:spLocks noGrp="1" noChangeArrowheads="1"/>
          </p:cNvSpPr>
          <p:nvPr>
            <p:ph type="body" idx="1"/>
          </p:nvPr>
        </p:nvSpPr>
        <p:spPr>
          <a:xfrm>
            <a:off x="609600" y="1143000"/>
            <a:ext cx="8229600" cy="5638800"/>
          </a:xfrm>
        </p:spPr>
        <p:txBody>
          <a:bodyPr>
            <a:normAutofit/>
          </a:bodyPr>
          <a:lstStyle/>
          <a:p>
            <a:r>
              <a:rPr lang="en-US" sz="2400" dirty="0" smtClean="0">
                <a:latin typeface="Arial" panose="020B0604020202020204" pitchFamily="34" charset="0"/>
                <a:cs typeface="Arial" panose="020B0604020202020204" pitchFamily="34" charset="0"/>
              </a:rPr>
              <a:t>So we’ve covered how the TPM CRTM may not really provide trustworthy information</a:t>
            </a:r>
          </a:p>
          <a:p>
            <a:r>
              <a:rPr lang="en-US" sz="2400" dirty="0" smtClean="0">
                <a:latin typeface="Arial" panose="020B0604020202020204" pitchFamily="34" charset="0"/>
                <a:cs typeface="Arial" panose="020B0604020202020204" pitchFamily="34" charset="0"/>
              </a:rPr>
              <a:t>But every tool we use to gather system information shares this problem</a:t>
            </a:r>
          </a:p>
          <a:p>
            <a:r>
              <a:rPr lang="en-US" sz="2400" dirty="0" smtClean="0">
                <a:latin typeface="Arial" panose="020B0604020202020204" pitchFamily="34" charset="0"/>
                <a:cs typeface="Arial" panose="020B0604020202020204" pitchFamily="34" charset="0"/>
              </a:rPr>
              <a:t>We’re relying on tools which have no means of attesting that the data we intended to read was in fact the data that was reported to us</a:t>
            </a:r>
          </a:p>
          <a:p>
            <a:r>
              <a:rPr lang="en-US" sz="2400" dirty="0" smtClean="0">
                <a:latin typeface="Arial" panose="020B0604020202020204" pitchFamily="34" charset="0"/>
                <a:cs typeface="Arial" panose="020B0604020202020204" pitchFamily="34" charset="0"/>
              </a:rPr>
              <a:t>We saw this in the Flea attack video where the PCRs were forged</a:t>
            </a:r>
          </a:p>
          <a:p>
            <a:pPr lvl="1"/>
            <a:r>
              <a:rPr lang="en-US" sz="2000" dirty="0" smtClean="0">
                <a:latin typeface="Arial" panose="020B0604020202020204" pitchFamily="34" charset="0"/>
                <a:cs typeface="Arial" panose="020B0604020202020204" pitchFamily="34" charset="0"/>
              </a:rPr>
              <a:t>We thought we were reading good BIOS, but in fact it was pure concentrated evil!</a:t>
            </a:r>
          </a:p>
          <a:p>
            <a:r>
              <a:rPr lang="en-US" sz="2400" dirty="0" smtClean="0">
                <a:latin typeface="Arial" panose="020B0604020202020204" pitchFamily="34" charset="0"/>
                <a:cs typeface="Arial" panose="020B0604020202020204" pitchFamily="34" charset="0"/>
              </a:rPr>
              <a:t>An attacker could either attack the tool itself or </a:t>
            </a:r>
            <a:r>
              <a:rPr lang="en-US" sz="2400" dirty="0" err="1" smtClean="0">
                <a:latin typeface="Arial" panose="020B0604020202020204" pitchFamily="34" charset="0"/>
                <a:cs typeface="Arial" panose="020B0604020202020204" pitchFamily="34" charset="0"/>
              </a:rPr>
              <a:t>MitM</a:t>
            </a:r>
            <a:r>
              <a:rPr lang="en-US" sz="2400" dirty="0" smtClean="0">
                <a:latin typeface="Arial" panose="020B0604020202020204" pitchFamily="34" charset="0"/>
                <a:cs typeface="Arial" panose="020B0604020202020204" pitchFamily="34" charset="0"/>
              </a:rPr>
              <a:t> the data as it’s being read by the application (via VMX for example)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0920909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4000" dirty="0" smtClean="0">
                <a:latin typeface="Arial" panose="020B0604020202020204" pitchFamily="34" charset="0"/>
                <a:cs typeface="Arial" panose="020B0604020202020204" pitchFamily="34" charset="0"/>
              </a:rPr>
              <a:t>Trusted Platform Module* (TPM)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19200"/>
            <a:ext cx="5029200" cy="5257800"/>
          </a:xfrm>
        </p:spPr>
        <p:txBody>
          <a:bodyPr>
            <a:normAutofit fontScale="92500" lnSpcReduction="20000"/>
          </a:bodyPr>
          <a:lstStyle/>
          <a:p>
            <a:r>
              <a:rPr lang="en-US" sz="2400" dirty="0" smtClean="0">
                <a:latin typeface="Arial" panose="020B0604020202020204" pitchFamily="34" charset="0"/>
                <a:cs typeface="Arial" panose="020B0604020202020204" pitchFamily="34" charset="0"/>
              </a:rPr>
              <a:t>A physical chip soldered to the motherboard</a:t>
            </a:r>
          </a:p>
          <a:p>
            <a:pPr lvl="1"/>
            <a:r>
              <a:rPr lang="en-US" sz="2000" dirty="0" smtClean="0">
                <a:latin typeface="Arial" panose="020B0604020202020204" pitchFamily="34" charset="0"/>
                <a:cs typeface="Arial" panose="020B0604020202020204" pitchFamily="34" charset="0"/>
              </a:rPr>
              <a:t>There are logical/software TPMs, but not relevant to this course</a:t>
            </a:r>
          </a:p>
          <a:p>
            <a:pPr lvl="2"/>
            <a:r>
              <a:rPr lang="en-US" sz="1600" dirty="0" smtClean="0">
                <a:latin typeface="Arial" panose="020B0604020202020204" pitchFamily="34" charset="0"/>
                <a:cs typeface="Arial" panose="020B0604020202020204" pitchFamily="34" charset="0"/>
              </a:rPr>
              <a:t>And </a:t>
            </a:r>
            <a:r>
              <a:rPr lang="en-US" sz="1600" i="1" dirty="0" smtClean="0">
                <a:latin typeface="Arial" panose="020B0604020202020204" pitchFamily="34" charset="0"/>
                <a:cs typeface="Arial" panose="020B0604020202020204" pitchFamily="34" charset="0"/>
              </a:rPr>
              <a:t>not</a:t>
            </a:r>
            <a:r>
              <a:rPr lang="en-US" sz="1600" dirty="0" smtClean="0">
                <a:latin typeface="Arial" panose="020B0604020202020204" pitchFamily="34" charset="0"/>
                <a:cs typeface="Arial" panose="020B0604020202020204" pitchFamily="34" charset="0"/>
              </a:rPr>
              <a:t> a good idea</a:t>
            </a:r>
          </a:p>
          <a:p>
            <a:r>
              <a:rPr lang="en-US" sz="2400" dirty="0" smtClean="0">
                <a:latin typeface="Arial" panose="020B0604020202020204" pitchFamily="34" charset="0"/>
                <a:cs typeface="Arial" panose="020B0604020202020204" pitchFamily="34" charset="0"/>
              </a:rPr>
              <a:t>Passive chip. Programmed by applications (like the BIOS)</a:t>
            </a:r>
          </a:p>
          <a:p>
            <a:r>
              <a:rPr lang="en-US" sz="2400" dirty="0" smtClean="0">
                <a:latin typeface="Arial" panose="020B0604020202020204" pitchFamily="34" charset="0"/>
                <a:cs typeface="Arial" panose="020B0604020202020204" pitchFamily="34" charset="0"/>
              </a:rPr>
              <a:t>Created by a committee of companies and organization collectively called the Trusted Computing Group (TCG)</a:t>
            </a:r>
          </a:p>
          <a:p>
            <a:r>
              <a:rPr lang="en-US" sz="2400" dirty="0" smtClean="0">
                <a:latin typeface="Arial" panose="020B0604020202020204" pitchFamily="34" charset="0"/>
                <a:cs typeface="Arial" panose="020B0604020202020204" pitchFamily="34" charset="0"/>
              </a:rPr>
              <a:t>The goal of the TCG is to provide an architecture that implements Trusted Computing</a:t>
            </a:r>
          </a:p>
          <a:p>
            <a:r>
              <a:rPr lang="en-US" sz="2400" dirty="0" smtClean="0">
                <a:latin typeface="Arial" panose="020B0604020202020204" pitchFamily="34" charset="0"/>
                <a:cs typeface="Arial" panose="020B0604020202020204" pitchFamily="34" charset="0"/>
              </a:rPr>
              <a:t>Trusted Computing means that your system will behave as expected or at least be able to provide reports indicating that it might not be</a:t>
            </a: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561"/>
          <a:stretch/>
        </p:blipFill>
        <p:spPr bwMode="auto">
          <a:xfrm>
            <a:off x="5714999" y="2225354"/>
            <a:ext cx="3058887" cy="3032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864897" y="5269468"/>
            <a:ext cx="2759089" cy="369332"/>
          </a:xfrm>
          <a:prstGeom prst="rect">
            <a:avLst/>
          </a:prstGeom>
          <a:noFill/>
        </p:spPr>
        <p:txBody>
          <a:bodyPr wrap="none" rtlCol="0">
            <a:spAutoFit/>
          </a:bodyPr>
          <a:lstStyle/>
          <a:p>
            <a:r>
              <a:rPr lang="en-US" dirty="0" smtClean="0"/>
              <a:t>The TPM chip on the E6400</a:t>
            </a:r>
            <a:endParaRPr lang="en-US" dirty="0"/>
          </a:p>
        </p:txBody>
      </p:sp>
      <p:sp>
        <p:nvSpPr>
          <p:cNvPr id="5" name="TextBox 4"/>
          <p:cNvSpPr txBox="1"/>
          <p:nvPr/>
        </p:nvSpPr>
        <p:spPr>
          <a:xfrm>
            <a:off x="0" y="6433074"/>
            <a:ext cx="9144000" cy="430887"/>
          </a:xfrm>
          <a:prstGeom prst="rect">
            <a:avLst/>
          </a:prstGeom>
          <a:noFill/>
        </p:spPr>
        <p:txBody>
          <a:bodyPr wrap="square" rtlCol="0">
            <a:spAutoFit/>
          </a:bodyPr>
          <a:lstStyle/>
          <a:p>
            <a:r>
              <a:rPr lang="en-US" sz="1100" b="1" dirty="0" smtClean="0"/>
              <a:t>*This is only a basic primer on TPM; just enough to understand the BIOS relation to the trusted computing technologies which the TPM provides. Also, this is all based on the 1.2 Specifications, since 2.0 is not finalized, and therefore hardware using it is not common yet.</a:t>
            </a:r>
            <a:endParaRPr lang="en-US" sz="11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3662044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smtClean="0">
                <a:latin typeface="Arial" panose="020B0604020202020204" pitchFamily="34" charset="0"/>
                <a:cs typeface="Arial" panose="020B0604020202020204" pitchFamily="34" charset="0"/>
              </a:rPr>
              <a:t>TPM Functionality: </a:t>
            </a:r>
            <a:br>
              <a:rPr lang="en-US" sz="4000" dirty="0" smtClean="0">
                <a:latin typeface="Arial" panose="020B0604020202020204" pitchFamily="34" charset="0"/>
                <a:cs typeface="Arial" panose="020B0604020202020204" pitchFamily="34" charset="0"/>
              </a:rPr>
            </a:br>
            <a:r>
              <a:rPr lang="en-US" sz="4000" dirty="0" smtClean="0">
                <a:latin typeface="Arial" panose="020B0604020202020204" pitchFamily="34" charset="0"/>
                <a:cs typeface="Arial" panose="020B0604020202020204" pitchFamily="34" charset="0"/>
              </a:rPr>
              <a:t>Platform Integrity Reporting</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latin typeface="Arial" panose="020B0604020202020204" pitchFamily="34" charset="0"/>
                <a:cs typeface="Arial" panose="020B0604020202020204" pitchFamily="34" charset="0"/>
              </a:rPr>
              <a:t>A TPM has 3 basic functions:</a:t>
            </a:r>
          </a:p>
          <a:p>
            <a:pPr marL="857250" lvl="1" indent="-457200">
              <a:buFont typeface="+mj-lt"/>
              <a:buAutoNum type="arabicPeriod"/>
            </a:pPr>
            <a:r>
              <a:rPr lang="en-US" sz="2000" dirty="0" smtClean="0">
                <a:solidFill>
                  <a:srgbClr val="FF0000"/>
                </a:solidFill>
                <a:latin typeface="Arial" panose="020B0604020202020204" pitchFamily="34" charset="0"/>
                <a:cs typeface="Arial" panose="020B0604020202020204" pitchFamily="34" charset="0"/>
              </a:rPr>
              <a:t>Platform Integrity Reporting (aka: Root of Trust for Reporting)</a:t>
            </a:r>
          </a:p>
          <a:p>
            <a:pPr marL="857250" lvl="1" indent="-457200">
              <a:buFont typeface="+mj-lt"/>
              <a:buAutoNum type="arabicPeriod"/>
            </a:pPr>
            <a:r>
              <a:rPr lang="en-US" sz="2000" dirty="0" smtClean="0">
                <a:latin typeface="Arial" panose="020B0604020202020204" pitchFamily="34" charset="0"/>
                <a:cs typeface="Arial" panose="020B0604020202020204" pitchFamily="34" charset="0"/>
              </a:rPr>
              <a:t>Platform Authentication  </a:t>
            </a:r>
          </a:p>
          <a:p>
            <a:pPr marL="857250" lvl="1" indent="-457200">
              <a:buFont typeface="+mj-lt"/>
              <a:buAutoNum type="arabicPeriod"/>
            </a:pPr>
            <a:r>
              <a:rPr lang="en-US" sz="2000" dirty="0" smtClean="0">
                <a:latin typeface="Arial" panose="020B0604020202020204" pitchFamily="34" charset="0"/>
                <a:cs typeface="Arial" panose="020B0604020202020204" pitchFamily="34" charset="0"/>
              </a:rPr>
              <a:t>Secure Storage</a:t>
            </a:r>
          </a:p>
          <a:p>
            <a:r>
              <a:rPr lang="en-US" sz="2400" dirty="0" smtClean="0">
                <a:latin typeface="Arial" panose="020B0604020202020204" pitchFamily="34" charset="0"/>
                <a:cs typeface="Arial" panose="020B0604020202020204" pitchFamily="34" charset="0"/>
              </a:rPr>
              <a:t>Platform Integrity Reporting is actually the only one that is really applicable to this class</a:t>
            </a:r>
          </a:p>
          <a:p>
            <a:r>
              <a:rPr lang="en-US" sz="2400" dirty="0" smtClean="0">
                <a:latin typeface="Arial" panose="020B0604020202020204" pitchFamily="34" charset="0"/>
                <a:cs typeface="Arial" panose="020B0604020202020204" pitchFamily="34" charset="0"/>
              </a:rPr>
              <a:t>Includes the measurement performed by the BIOS code (including UEFI) </a:t>
            </a:r>
          </a:p>
          <a:p>
            <a:r>
              <a:rPr lang="en-US" sz="2400" dirty="0" smtClean="0">
                <a:latin typeface="Arial" panose="020B0604020202020204" pitchFamily="34" charset="0"/>
                <a:cs typeface="Arial" panose="020B0604020202020204" pitchFamily="34" charset="0"/>
              </a:rPr>
              <a:t>Also includes the integrity reporting feature of the TPM to provide a snapshot of the measurement state</a:t>
            </a:r>
          </a:p>
          <a:p>
            <a:r>
              <a:rPr lang="en-US" sz="2400" dirty="0" smtClean="0">
                <a:latin typeface="Arial" panose="020B0604020202020204" pitchFamily="34" charset="0"/>
                <a:cs typeface="Arial" panose="020B0604020202020204" pitchFamily="34" charset="0"/>
              </a:rPr>
              <a:t>We’ll cover this topic in a bit</a:t>
            </a:r>
          </a:p>
          <a:p>
            <a:endParaRPr lang="en-US" sz="2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99175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a:latin typeface="Arial" panose="020B0604020202020204" pitchFamily="34" charset="0"/>
                <a:cs typeface="Arial" panose="020B0604020202020204" pitchFamily="34" charset="0"/>
              </a:rPr>
              <a:t>TPM Functionality: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Platform </a:t>
            </a:r>
            <a:r>
              <a:rPr lang="en-US" sz="4000" dirty="0" smtClean="0">
                <a:latin typeface="Arial" panose="020B0604020202020204" pitchFamily="34" charset="0"/>
                <a:cs typeface="Arial" panose="020B0604020202020204" pitchFamily="34" charset="0"/>
              </a:rPr>
              <a:t>Authentication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5410200"/>
          </a:xfrm>
        </p:spPr>
        <p:txBody>
          <a:bodyPr>
            <a:normAutofit/>
          </a:bodyPr>
          <a:lstStyle/>
          <a:p>
            <a:r>
              <a:rPr lang="en-US" sz="2400" dirty="0" smtClean="0">
                <a:latin typeface="Arial" panose="020B0604020202020204" pitchFamily="34" charset="0"/>
                <a:cs typeface="Arial" panose="020B0604020202020204" pitchFamily="34" charset="0"/>
              </a:rPr>
              <a:t>A TPM has 3 basic functions:</a:t>
            </a:r>
          </a:p>
          <a:p>
            <a:pPr marL="857250" lvl="1" indent="-457200">
              <a:buFont typeface="+mj-lt"/>
              <a:buAutoNum type="arabicPeriod"/>
            </a:pPr>
            <a:r>
              <a:rPr lang="en-US" sz="2000" dirty="0" smtClean="0">
                <a:latin typeface="Arial" panose="020B0604020202020204" pitchFamily="34" charset="0"/>
                <a:cs typeface="Arial" panose="020B0604020202020204" pitchFamily="34" charset="0"/>
              </a:rPr>
              <a:t>Platform Integrity Reporting (aka: Root of Trust for Reporting)</a:t>
            </a:r>
          </a:p>
          <a:p>
            <a:pPr marL="857250" lvl="1" indent="-457200">
              <a:buFont typeface="+mj-lt"/>
              <a:buAutoNum type="arabicPeriod"/>
            </a:pPr>
            <a:r>
              <a:rPr lang="en-US" sz="2000" dirty="0" smtClean="0">
                <a:solidFill>
                  <a:srgbClr val="FF0000"/>
                </a:solidFill>
                <a:latin typeface="Arial" panose="020B0604020202020204" pitchFamily="34" charset="0"/>
                <a:cs typeface="Arial" panose="020B0604020202020204" pitchFamily="34" charset="0"/>
              </a:rPr>
              <a:t>Platform Authentication  </a:t>
            </a:r>
          </a:p>
          <a:p>
            <a:pPr marL="857250" lvl="1" indent="-457200">
              <a:buFont typeface="+mj-lt"/>
              <a:buAutoNum type="arabicPeriod"/>
            </a:pPr>
            <a:r>
              <a:rPr lang="en-US" sz="2000" dirty="0" smtClean="0">
                <a:latin typeface="Arial" panose="020B0604020202020204" pitchFamily="34" charset="0"/>
                <a:cs typeface="Arial" panose="020B0604020202020204" pitchFamily="34" charset="0"/>
              </a:rPr>
              <a:t>Secure Storage</a:t>
            </a:r>
          </a:p>
          <a:p>
            <a:r>
              <a:rPr lang="en-US" sz="2400" dirty="0" smtClean="0">
                <a:latin typeface="Arial" panose="020B0604020202020204" pitchFamily="34" charset="0"/>
                <a:cs typeface="Arial" panose="020B0604020202020204" pitchFamily="34" charset="0"/>
              </a:rPr>
              <a:t>Platform Authentication refers to creating Authentication Identity Keys (AIK)</a:t>
            </a:r>
          </a:p>
          <a:p>
            <a:pPr lvl="1"/>
            <a:r>
              <a:rPr lang="en-US" sz="2000" dirty="0" smtClean="0">
                <a:latin typeface="Arial" panose="020B0604020202020204" pitchFamily="34" charset="0"/>
                <a:cs typeface="Arial" panose="020B0604020202020204" pitchFamily="34" charset="0"/>
              </a:rPr>
              <a:t>Used to sign PCR quotes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49617003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sz="4000" dirty="0">
                <a:latin typeface="Arial" panose="020B0604020202020204" pitchFamily="34" charset="0"/>
                <a:cs typeface="Arial" panose="020B0604020202020204" pitchFamily="34" charset="0"/>
              </a:rPr>
              <a:t>TPM Functionality: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Secure Storage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295400"/>
            <a:ext cx="8229600" cy="5410200"/>
          </a:xfrm>
        </p:spPr>
        <p:txBody>
          <a:bodyPr>
            <a:normAutofit lnSpcReduction="10000"/>
          </a:bodyPr>
          <a:lstStyle/>
          <a:p>
            <a:r>
              <a:rPr lang="en-US" sz="2400" dirty="0" smtClean="0">
                <a:latin typeface="Arial" panose="020B0604020202020204" pitchFamily="34" charset="0"/>
                <a:cs typeface="Arial" panose="020B0604020202020204" pitchFamily="34" charset="0"/>
              </a:rPr>
              <a:t>A TPM has 3 basic functions:</a:t>
            </a:r>
          </a:p>
          <a:p>
            <a:pPr marL="857250" lvl="1" indent="-457200">
              <a:buFont typeface="+mj-lt"/>
              <a:buAutoNum type="arabicPeriod"/>
            </a:pPr>
            <a:r>
              <a:rPr lang="en-US" sz="2000" dirty="0" smtClean="0">
                <a:latin typeface="Arial" panose="020B0604020202020204" pitchFamily="34" charset="0"/>
                <a:cs typeface="Arial" panose="020B0604020202020204" pitchFamily="34" charset="0"/>
              </a:rPr>
              <a:t>Platform Integrity Reporting (aka: Root of Trust for Reporting)</a:t>
            </a:r>
          </a:p>
          <a:p>
            <a:pPr marL="857250" lvl="1" indent="-457200">
              <a:buFont typeface="+mj-lt"/>
              <a:buAutoNum type="arabicPeriod"/>
            </a:pPr>
            <a:r>
              <a:rPr lang="en-US" sz="2000" dirty="0" smtClean="0">
                <a:latin typeface="Arial" panose="020B0604020202020204" pitchFamily="34" charset="0"/>
                <a:cs typeface="Arial" panose="020B0604020202020204" pitchFamily="34" charset="0"/>
              </a:rPr>
              <a:t>Platform Authentication  </a:t>
            </a:r>
          </a:p>
          <a:p>
            <a:pPr marL="857250" lvl="1" indent="-457200">
              <a:buFont typeface="+mj-lt"/>
              <a:buAutoNum type="arabicPeriod"/>
            </a:pPr>
            <a:r>
              <a:rPr lang="en-US" sz="2000" dirty="0" smtClean="0">
                <a:solidFill>
                  <a:srgbClr val="FF0000"/>
                </a:solidFill>
                <a:latin typeface="Arial" panose="020B0604020202020204" pitchFamily="34" charset="0"/>
                <a:cs typeface="Arial" panose="020B0604020202020204" pitchFamily="34" charset="0"/>
              </a:rPr>
              <a:t>Secure Storage</a:t>
            </a:r>
          </a:p>
          <a:p>
            <a:r>
              <a:rPr lang="en-US" sz="2400" dirty="0" smtClean="0">
                <a:latin typeface="Arial" panose="020B0604020202020204" pitchFamily="34" charset="0"/>
                <a:cs typeface="Arial" panose="020B0604020202020204" pitchFamily="34" charset="0"/>
              </a:rPr>
              <a:t>Secure Storage provides two </a:t>
            </a:r>
            <a:r>
              <a:rPr lang="en-US" sz="2400" dirty="0">
                <a:latin typeface="Arial" panose="020B0604020202020204" pitchFamily="34" charset="0"/>
                <a:cs typeface="Arial" panose="020B0604020202020204" pitchFamily="34" charset="0"/>
              </a:rPr>
              <a:t>functions:</a:t>
            </a:r>
          </a:p>
          <a:p>
            <a:pPr marL="857250" lvl="1" indent="-457200">
              <a:buFont typeface="+mj-lt"/>
              <a:buAutoNum type="arabicPeriod"/>
            </a:pPr>
            <a:r>
              <a:rPr lang="en-US" sz="2000" u="sng" dirty="0">
                <a:latin typeface="Arial" panose="020B0604020202020204" pitchFamily="34" charset="0"/>
                <a:cs typeface="Arial" panose="020B0604020202020204" pitchFamily="34" charset="0"/>
              </a:rPr>
              <a:t>Binding</a:t>
            </a:r>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Encrypts data. Data </a:t>
            </a:r>
            <a:r>
              <a:rPr lang="en-US" sz="2000" dirty="0">
                <a:latin typeface="Arial" panose="020B0604020202020204" pitchFamily="34" charset="0"/>
                <a:cs typeface="Arial" panose="020B0604020202020204" pitchFamily="34" charset="0"/>
              </a:rPr>
              <a:t>can be encrypted </a:t>
            </a:r>
            <a:r>
              <a:rPr lang="en-US" sz="2000" dirty="0" smtClean="0">
                <a:latin typeface="Arial" panose="020B0604020202020204" pitchFamily="34" charset="0"/>
                <a:cs typeface="Arial" panose="020B0604020202020204" pitchFamily="34" charset="0"/>
              </a:rPr>
              <a:t>with a migratable key so </a:t>
            </a:r>
            <a:r>
              <a:rPr lang="en-US" sz="2000" dirty="0">
                <a:latin typeface="Arial" panose="020B0604020202020204" pitchFamily="34" charset="0"/>
                <a:cs typeface="Arial" panose="020B0604020202020204" pitchFamily="34" charset="0"/>
              </a:rPr>
              <a:t>that it </a:t>
            </a:r>
            <a:r>
              <a:rPr lang="en-US" sz="2000" dirty="0" smtClean="0">
                <a:latin typeface="Arial" panose="020B0604020202020204" pitchFamily="34" charset="0"/>
                <a:cs typeface="Arial" panose="020B0604020202020204" pitchFamily="34" charset="0"/>
              </a:rPr>
              <a:t>is bound to a specific TPM/platform or it can </a:t>
            </a:r>
            <a:r>
              <a:rPr lang="en-US" sz="2000" dirty="0">
                <a:latin typeface="Arial" panose="020B0604020202020204" pitchFamily="34" charset="0"/>
                <a:cs typeface="Arial" panose="020B0604020202020204" pitchFamily="34" charset="0"/>
              </a:rPr>
              <a:t>be </a:t>
            </a:r>
            <a:r>
              <a:rPr lang="en-US" sz="2000" dirty="0" smtClean="0">
                <a:latin typeface="Arial" panose="020B0604020202020204" pitchFamily="34" charset="0"/>
                <a:cs typeface="Arial" panose="020B0604020202020204" pitchFamily="34" charset="0"/>
              </a:rPr>
              <a:t>encrypted with a migratable key so that the data can be migrated </a:t>
            </a:r>
            <a:r>
              <a:rPr lang="en-US" sz="2000" dirty="0">
                <a:latin typeface="Arial" panose="020B0604020202020204" pitchFamily="34" charset="0"/>
                <a:cs typeface="Arial" panose="020B0604020202020204" pitchFamily="34" charset="0"/>
              </a:rPr>
              <a:t>to another </a:t>
            </a:r>
            <a:r>
              <a:rPr lang="en-US" sz="2000" dirty="0" smtClean="0">
                <a:latin typeface="Arial" panose="020B0604020202020204" pitchFamily="34" charset="0"/>
                <a:cs typeface="Arial" panose="020B0604020202020204" pitchFamily="34" charset="0"/>
              </a:rPr>
              <a:t>system. Caller provides the </a:t>
            </a:r>
            <a:r>
              <a:rPr lang="en-US" sz="2000" dirty="0">
                <a:latin typeface="Arial" panose="020B0604020202020204" pitchFamily="34" charset="0"/>
                <a:cs typeface="Arial" panose="020B0604020202020204" pitchFamily="34" charset="0"/>
              </a:rPr>
              <a:t>valid key to </a:t>
            </a:r>
            <a:r>
              <a:rPr lang="en-US" sz="2000" dirty="0" smtClean="0">
                <a:latin typeface="Arial" panose="020B0604020202020204" pitchFamily="34" charset="0"/>
                <a:cs typeface="Arial" panose="020B0604020202020204" pitchFamily="34" charset="0"/>
              </a:rPr>
              <a:t>decrypt.</a:t>
            </a:r>
            <a:endParaRPr lang="en-US" sz="2000" dirty="0">
              <a:latin typeface="Arial" panose="020B0604020202020204" pitchFamily="34" charset="0"/>
              <a:cs typeface="Arial" panose="020B0604020202020204" pitchFamily="34" charset="0"/>
            </a:endParaRPr>
          </a:p>
          <a:p>
            <a:pPr marL="857250" lvl="1" indent="-457200">
              <a:buFont typeface="+mj-lt"/>
              <a:buAutoNum type="arabicPeriod"/>
            </a:pPr>
            <a:r>
              <a:rPr lang="en-US" sz="2000" u="sng" dirty="0">
                <a:latin typeface="Arial" panose="020B0604020202020204" pitchFamily="34" charset="0"/>
                <a:cs typeface="Arial" panose="020B0604020202020204" pitchFamily="34" charset="0"/>
              </a:rPr>
              <a:t>Sealing</a:t>
            </a:r>
            <a:r>
              <a:rPr lang="en-US" sz="2000" dirty="0">
                <a:latin typeface="Arial" panose="020B0604020202020204" pitchFamily="34" charset="0"/>
                <a:cs typeface="Arial" panose="020B0604020202020204" pitchFamily="34" charset="0"/>
              </a:rPr>
              <a:t> – </a:t>
            </a:r>
            <a:r>
              <a:rPr lang="en-US" sz="2000" dirty="0" smtClean="0">
                <a:latin typeface="Arial" panose="020B0604020202020204" pitchFamily="34" charset="0"/>
                <a:cs typeface="Arial" panose="020B0604020202020204" pitchFamily="34" charset="0"/>
              </a:rPr>
              <a:t>Encrypts data (keys, etc.) so that it will only be decrypted when the system PCRs are in a particular state. Sealed </a:t>
            </a:r>
            <a:r>
              <a:rPr lang="en-US" sz="2000" dirty="0">
                <a:latin typeface="Arial" panose="020B0604020202020204" pitchFamily="34" charset="0"/>
                <a:cs typeface="Arial" panose="020B0604020202020204" pitchFamily="34" charset="0"/>
              </a:rPr>
              <a:t>data </a:t>
            </a:r>
            <a:r>
              <a:rPr lang="en-US" sz="2000" dirty="0" smtClean="0">
                <a:latin typeface="Arial" panose="020B0604020202020204" pitchFamily="34" charset="0"/>
                <a:cs typeface="Arial" panose="020B0604020202020204" pitchFamily="34" charset="0"/>
              </a:rPr>
              <a:t>must be encrypted with non-migratable keys so the data encrypted is bound to the platform/TPM.</a:t>
            </a:r>
            <a:endParaRPr lang="en-US" sz="20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Microsoft BitLocker uses the TPM Secure Storage Sealing feature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2104590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7684</TotalTime>
  <Words>5653</Words>
  <Application>Microsoft Macintosh PowerPoint</Application>
  <PresentationFormat>On-screen Show (4:3)</PresentationFormat>
  <Paragraphs>652</Paragraphs>
  <Slides>59</Slides>
  <Notes>30</Notes>
  <HiddenSlides>0</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Office Theme</vt:lpstr>
      <vt:lpstr>1_Office Theme</vt:lpstr>
      <vt:lpstr>Advanced x86: BIOS and System Management Mode Internals Trusted Computing Technologies</vt:lpstr>
      <vt:lpstr>All materials are licensed under a Creative Commons “Share Alike” license.</vt:lpstr>
      <vt:lpstr>NOTE</vt:lpstr>
      <vt:lpstr>Motivation</vt:lpstr>
      <vt:lpstr>How computers do measured boot</vt:lpstr>
      <vt:lpstr>Trusted Platform Module* (TPM)</vt:lpstr>
      <vt:lpstr>TPM Functionality:  Platform Integrity Reporting</vt:lpstr>
      <vt:lpstr>TPM Functionality:  Platform Authentication</vt:lpstr>
      <vt:lpstr>TPM Functionality:  Secure Storage</vt:lpstr>
      <vt:lpstr>TPM Key Types</vt:lpstr>
      <vt:lpstr>TPM Key Types</vt:lpstr>
      <vt:lpstr>TPM Components</vt:lpstr>
      <vt:lpstr>Platform Integrity Reporting</vt:lpstr>
      <vt:lpstr>Static Root of Trust for Measurement* (SRTM)</vt:lpstr>
      <vt:lpstr>Core Root of Trust for Measurement (CRTM)</vt:lpstr>
      <vt:lpstr>Measured Boot ("measured boot" != UEFI "secure boot")</vt:lpstr>
      <vt:lpstr>CRTM (im)Mutability </vt:lpstr>
      <vt:lpstr>Platform Configuration Registers (PCRs)</vt:lpstr>
      <vt:lpstr>PCR Standard Usage</vt:lpstr>
      <vt:lpstr>General Problems with PCR Hashes</vt:lpstr>
      <vt:lpstr>E6400 PCR0 (CRTM) Measurement</vt:lpstr>
      <vt:lpstr>Implications of the weak SRTM</vt:lpstr>
      <vt:lpstr>Reading PCRs with OpenTPM</vt:lpstr>
      <vt:lpstr>vulnBIOS Example: Incomplete S-CRTM Coverage</vt:lpstr>
      <vt:lpstr>vulnBIOS Example: Incomplete S-CRTM Coverage</vt:lpstr>
      <vt:lpstr>vulnBIOS Example: Incomplete S-CRTM Coverage</vt:lpstr>
      <vt:lpstr>The Real Weakness: Mutable CRTM</vt:lpstr>
      <vt:lpstr>Normal BIOS PCR0 Measurement</vt:lpstr>
      <vt:lpstr>PCR0 Measurement with a Tick</vt:lpstr>
      <vt:lpstr>Mutable S-CRTM Problem</vt:lpstr>
      <vt:lpstr>Quick Diversion: RW Everything Scripting</vt:lpstr>
      <vt:lpstr>Use RW-E Scripting to Read a PCR</vt:lpstr>
      <vt:lpstr>Use RW-E Scripting to Read a PCR</vt:lpstr>
      <vt:lpstr>RW Everything Commands</vt:lpstr>
      <vt:lpstr>Use RW Everything to Read a PCR</vt:lpstr>
      <vt:lpstr>Trusted Computing Research: Timing-Based Attestation (TBA)</vt:lpstr>
      <vt:lpstr>Two Components of  “BIOS Chronomancy”</vt:lpstr>
      <vt:lpstr>Self-Check Requirements</vt:lpstr>
      <vt:lpstr>Simplified Self-Check Component</vt:lpstr>
      <vt:lpstr>Self-Check “Pseudo-Random Walk”</vt:lpstr>
      <vt:lpstr>Linear Sweeps</vt:lpstr>
      <vt:lpstr>Attackers Dilemma: 1 of 3</vt:lpstr>
      <vt:lpstr>Attackers Dilemma: 2 of 3</vt:lpstr>
      <vt:lpstr>Attackers Dilemma: 3 of 3</vt:lpstr>
      <vt:lpstr>PowerPoint Presentation</vt:lpstr>
      <vt:lpstr>PowerPoint Presentation</vt:lpstr>
      <vt:lpstr>PowerPoint Presentation</vt:lpstr>
      <vt:lpstr>TBA Summary</vt:lpstr>
      <vt:lpstr>The past decade (available at http://bit.ly/11xEmlV)</vt:lpstr>
      <vt:lpstr>TBA Problems: There are a few</vt:lpstr>
      <vt:lpstr>Measured Boot Early in Boot Process</vt:lpstr>
      <vt:lpstr>Measured Boot Early in Boot Process</vt:lpstr>
      <vt:lpstr>Better CRTMs coming down the pipe: Intel Boot Guard</vt:lpstr>
      <vt:lpstr>Better CRTMs coming down the pipe: Intel Boot Guard</vt:lpstr>
      <vt:lpstr>Better CRTMs coming down the pipe: HP Sure Start</vt:lpstr>
      <vt:lpstr>HP Sure Start</vt:lpstr>
      <vt:lpstr>TPM and Bootkits</vt:lpstr>
      <vt:lpstr>TPM: Additional thoughts</vt:lpstr>
      <vt:lpstr>Another High-Level Problem:  Untrusted Tools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Introductory BIOS and System Management Mode Security</dc:title>
  <dc:creator>johnb</dc:creator>
  <cp:lastModifiedBy>a</cp:lastModifiedBy>
  <cp:revision>99</cp:revision>
  <dcterms:created xsi:type="dcterms:W3CDTF">2006-08-16T00:00:00Z</dcterms:created>
  <dcterms:modified xsi:type="dcterms:W3CDTF">2015-10-15T01:19:38Z</dcterms:modified>
</cp:coreProperties>
</file>