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5"/>
  </p:notesMasterIdLst>
  <p:handoutMasterIdLst>
    <p:handoutMasterId r:id="rId16"/>
  </p:handoutMasterIdLst>
  <p:sldIdLst>
    <p:sldId id="389" r:id="rId4"/>
    <p:sldId id="401" r:id="rId5"/>
    <p:sldId id="257" r:id="rId6"/>
    <p:sldId id="399" r:id="rId7"/>
    <p:sldId id="395" r:id="rId8"/>
    <p:sldId id="391" r:id="rId9"/>
    <p:sldId id="394" r:id="rId10"/>
    <p:sldId id="398" r:id="rId11"/>
    <p:sldId id="393" r:id="rId12"/>
    <p:sldId id="400" r:id="rId13"/>
    <p:sldId id="39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9" d="100"/>
          <a:sy n="99" d="100"/>
        </p:scale>
        <p:origin x="-1784"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mac-ssd:Documents:Checkmate:Copernicus:LowLevelAttackTalksOver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spPr>
            <a:solidFill>
              <a:schemeClr val="tx1"/>
            </a:solidFill>
          </c:spPr>
          <c:invertIfNegative val="0"/>
          <c:cat>
            <c:numRef>
              <c:f>Sheet3!$A$1:$A$11</c:f>
              <c:numCache>
                <c:formatCode>General</c:formatCode>
                <c:ptCount val="11"/>
                <c:pt idx="0">
                  <c:v>2004.0</c:v>
                </c:pt>
                <c:pt idx="1">
                  <c:v>2005.0</c:v>
                </c:pt>
                <c:pt idx="2">
                  <c:v>2006.0</c:v>
                </c:pt>
                <c:pt idx="3">
                  <c:v>2007.0</c:v>
                </c:pt>
                <c:pt idx="4">
                  <c:v>2008.0</c:v>
                </c:pt>
                <c:pt idx="5">
                  <c:v>2009.0</c:v>
                </c:pt>
                <c:pt idx="6">
                  <c:v>2010.0</c:v>
                </c:pt>
                <c:pt idx="7">
                  <c:v>2011.0</c:v>
                </c:pt>
                <c:pt idx="8">
                  <c:v>2012.0</c:v>
                </c:pt>
                <c:pt idx="9">
                  <c:v>2013.0</c:v>
                </c:pt>
                <c:pt idx="10">
                  <c:v>2014.0</c:v>
                </c:pt>
              </c:numCache>
            </c:numRef>
          </c:cat>
          <c:val>
            <c:numRef>
              <c:f>Sheet3!$B$1:$B$11</c:f>
              <c:numCache>
                <c:formatCode>General</c:formatCode>
                <c:ptCount val="11"/>
                <c:pt idx="0">
                  <c:v>1.0</c:v>
                </c:pt>
                <c:pt idx="1">
                  <c:v>0.0</c:v>
                </c:pt>
                <c:pt idx="2">
                  <c:v>2.0</c:v>
                </c:pt>
                <c:pt idx="3">
                  <c:v>4.0</c:v>
                </c:pt>
                <c:pt idx="4">
                  <c:v>6.0</c:v>
                </c:pt>
                <c:pt idx="5">
                  <c:v>11.0</c:v>
                </c:pt>
                <c:pt idx="6">
                  <c:v>13.0</c:v>
                </c:pt>
                <c:pt idx="7">
                  <c:v>7.0</c:v>
                </c:pt>
                <c:pt idx="8">
                  <c:v>9.0</c:v>
                </c:pt>
                <c:pt idx="9">
                  <c:v>17.0</c:v>
                </c:pt>
                <c:pt idx="10">
                  <c:v>29.0</c:v>
                </c:pt>
              </c:numCache>
            </c:numRef>
          </c:val>
        </c:ser>
        <c:dLbls>
          <c:showLegendKey val="0"/>
          <c:showVal val="0"/>
          <c:showCatName val="0"/>
          <c:showSerName val="0"/>
          <c:showPercent val="0"/>
          <c:showBubbleSize val="0"/>
        </c:dLbls>
        <c:gapWidth val="150"/>
        <c:axId val="2045798616"/>
        <c:axId val="-2067520248"/>
      </c:barChart>
      <c:catAx>
        <c:axId val="2045798616"/>
        <c:scaling>
          <c:orientation val="minMax"/>
        </c:scaling>
        <c:delete val="0"/>
        <c:axPos val="b"/>
        <c:numFmt formatCode="General" sourceLinked="1"/>
        <c:majorTickMark val="out"/>
        <c:minorTickMark val="none"/>
        <c:tickLblPos val="nextTo"/>
        <c:txPr>
          <a:bodyPr/>
          <a:lstStyle/>
          <a:p>
            <a:pPr>
              <a:defRPr>
                <a:solidFill>
                  <a:srgbClr val="FFFFFF"/>
                </a:solidFill>
              </a:defRPr>
            </a:pPr>
            <a:endParaRPr lang="en-US"/>
          </a:p>
        </c:txPr>
        <c:crossAx val="-2067520248"/>
        <c:crosses val="autoZero"/>
        <c:auto val="1"/>
        <c:lblAlgn val="ctr"/>
        <c:lblOffset val="100"/>
        <c:noMultiLvlLbl val="0"/>
      </c:catAx>
      <c:valAx>
        <c:axId val="-2067520248"/>
        <c:scaling>
          <c:orientation val="minMax"/>
          <c:max val="30.0"/>
        </c:scaling>
        <c:delete val="0"/>
        <c:axPos val="l"/>
        <c:majorGridlines/>
        <c:numFmt formatCode="General" sourceLinked="1"/>
        <c:majorTickMark val="out"/>
        <c:minorTickMark val="none"/>
        <c:tickLblPos val="nextTo"/>
        <c:spPr>
          <a:solidFill>
            <a:srgbClr val="000000"/>
          </a:solidFill>
          <a:ln>
            <a:solidFill>
              <a:srgbClr val="FFFFFF"/>
            </a:solidFill>
          </a:ln>
        </c:spPr>
        <c:txPr>
          <a:bodyPr/>
          <a:lstStyle/>
          <a:p>
            <a:pPr>
              <a:defRPr>
                <a:ln>
                  <a:solidFill>
                    <a:srgbClr val="FFFFFF"/>
                  </a:solidFill>
                </a:ln>
                <a:solidFill>
                  <a:srgbClr val="FFFFFF"/>
                </a:solidFill>
              </a:defRPr>
            </a:pPr>
            <a:endParaRPr lang="en-US"/>
          </a:p>
        </c:txPr>
        <c:crossAx val="2045798616"/>
        <c:crosses val="autoZero"/>
        <c:crossBetween val="between"/>
      </c:valAx>
      <c:spPr>
        <a:solidFill>
          <a:srgbClr val="000000"/>
        </a:solidFill>
      </c:spPr>
    </c:plotArea>
    <c:plotVisOnly val="1"/>
    <c:dispBlanksAs val="gap"/>
    <c:showDLblsOverMax val="0"/>
  </c:chart>
  <c:spPr>
    <a:solidFill>
      <a:srgbClr val="000000"/>
    </a:solidFill>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56C033-9300-714E-8800-DE71909F61AE}" type="datetimeFigureOut">
              <a:rPr lang="en-US" smtClean="0"/>
              <a:t>10/14/15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C5D9B84-42BF-C644-A9D5-0AB36DE63977}" type="slidenum">
              <a:rPr lang="en-US" smtClean="0"/>
              <a:t>‹#›</a:t>
            </a:fld>
            <a:endParaRPr lang="en-US"/>
          </a:p>
        </p:txBody>
      </p:sp>
    </p:spTree>
    <p:extLst>
      <p:ext uri="{BB962C8B-B14F-4D97-AF65-F5344CB8AC3E}">
        <p14:creationId xmlns:p14="http://schemas.microsoft.com/office/powerpoint/2010/main" val="8686533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3F3D8-F198-41EF-A582-ED889326FE26}"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D1B0E-27B1-439B-8E3C-43EC2B513802}" type="slidenum">
              <a:rPr lang="en-US" smtClean="0"/>
              <a:t>‹#›</a:t>
            </a:fld>
            <a:endParaRPr lang="en-US"/>
          </a:p>
        </p:txBody>
      </p:sp>
    </p:spTree>
    <p:extLst>
      <p:ext uri="{BB962C8B-B14F-4D97-AF65-F5344CB8AC3E}">
        <p14:creationId xmlns:p14="http://schemas.microsoft.com/office/powerpoint/2010/main" val="6799633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3</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4</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5</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6</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93EACD-B269-498B-91EF-507CD6163ECB}" type="slidenum">
              <a:rPr lang="en-US" smtClean="0"/>
              <a:t>7</a:t>
            </a:fld>
            <a:endParaRPr lang="en-US"/>
          </a:p>
        </p:txBody>
      </p:sp>
    </p:spTree>
    <p:extLst>
      <p:ext uri="{BB962C8B-B14F-4D97-AF65-F5344CB8AC3E}">
        <p14:creationId xmlns:p14="http://schemas.microsoft.com/office/powerpoint/2010/main" val="421845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being, it’s actually growing pretty significantly</a:t>
            </a:r>
            <a:endParaRPr lang="en-US" dirty="0"/>
          </a:p>
        </p:txBody>
      </p:sp>
      <p:sp>
        <p:nvSpPr>
          <p:cNvPr id="4" name="Slide Number Placeholder 3"/>
          <p:cNvSpPr>
            <a:spLocks noGrp="1"/>
          </p:cNvSpPr>
          <p:nvPr>
            <p:ph type="sldNum" sz="quarter" idx="10"/>
          </p:nvPr>
        </p:nvSpPr>
        <p:spPr/>
        <p:txBody>
          <a:bodyPr/>
          <a:lstStyle/>
          <a:p>
            <a:fld id="{FAEAFF65-33F3-0044-A202-8FFFFAC13E2D}" type="slidenum">
              <a:rPr lang="en-US" smtClean="0">
                <a:solidFill>
                  <a:prstClr val="black"/>
                </a:solidFill>
                <a:latin typeface="Calibri"/>
              </a:rPr>
              <a:pPr/>
              <a:t>8</a:t>
            </a:fld>
            <a:endParaRPr lang="en-US">
              <a:solidFill>
                <a:prstClr val="black"/>
              </a:solidFill>
              <a:latin typeface="Calibri"/>
            </a:endParaRPr>
          </a:p>
        </p:txBody>
      </p:sp>
    </p:spTree>
    <p:extLst>
      <p:ext uri="{BB962C8B-B14F-4D97-AF65-F5344CB8AC3E}">
        <p14:creationId xmlns:p14="http://schemas.microsoft.com/office/powerpoint/2010/main" val="426685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AAE8FF-A2EC-F249-88A8-0164A10613DC}"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AA4C7-FC7A-B946-A101-62F9F3E2434E}"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792E82-037A-2443-9A6E-7FBCC177CD28}"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1165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537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2236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20656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035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3207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7013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65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0EFE6-78CF-9445-A9CE-9C3E7EC9853D}"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33730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52309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88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3315959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749343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1391493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384266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white">
                  <a:tint val="75000"/>
                </a:prstClr>
              </a:solidFill>
              <a:latin typeface="Calibri"/>
            </a:endParaRPr>
          </a:p>
        </p:txBody>
      </p:sp>
      <p:sp>
        <p:nvSpPr>
          <p:cNvPr id="9" name="Slide Number Placeholder 8"/>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532604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white">
                  <a:tint val="75000"/>
                </a:prstClr>
              </a:solidFill>
              <a:latin typeface="Calibri"/>
            </a:endParaRPr>
          </a:p>
        </p:txBody>
      </p:sp>
      <p:sp>
        <p:nvSpPr>
          <p:cNvPr id="5" name="Slide Number Placeholder 4"/>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894391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white">
                  <a:tint val="75000"/>
                </a:prstClr>
              </a:solidFill>
              <a:latin typeface="Calibri"/>
            </a:endParaRPr>
          </a:p>
        </p:txBody>
      </p:sp>
      <p:sp>
        <p:nvSpPr>
          <p:cNvPr id="4" name="Slide Number Placeholder 3"/>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11779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46F8A-2DF2-414F-8D77-581E711E71EA}"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22173446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white">
                  <a:tint val="75000"/>
                </a:prstClr>
              </a:solidFill>
              <a:latin typeface="Calibri"/>
            </a:endParaRPr>
          </a:p>
        </p:txBody>
      </p:sp>
      <p:sp>
        <p:nvSpPr>
          <p:cNvPr id="7" name="Slide Number Placeholder 6"/>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6242433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39448707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86E2CB-4D2A-A74F-BF0F-AFB5B99E0118}" type="datetimeFigureOut">
              <a:rPr lang="en-US" smtClean="0">
                <a:solidFill>
                  <a:prstClr val="white">
                    <a:tint val="75000"/>
                  </a:prstClr>
                </a:solidFill>
                <a:latin typeface="Calibri"/>
              </a:rPr>
              <a:pPr/>
              <a:t>10/14/15</a:t>
            </a:fld>
            <a:endParaRPr lang="en-US">
              <a:solidFill>
                <a:prstClr val="white">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white">
                  <a:tint val="75000"/>
                </a:prstClr>
              </a:solidFill>
              <a:latin typeface="Calibri"/>
            </a:endParaRPr>
          </a:p>
        </p:txBody>
      </p:sp>
      <p:sp>
        <p:nvSpPr>
          <p:cNvPr id="6" name="Slide Number Placeholder 5"/>
          <p:cNvSpPr>
            <a:spLocks noGrp="1"/>
          </p:cNvSpPr>
          <p:nvPr>
            <p:ph type="sldNum" sz="quarter" idx="12"/>
          </p:nvPr>
        </p:nvSpPr>
        <p:spPr/>
        <p:txBody>
          <a:bodyPr/>
          <a:lstStyle/>
          <a:p>
            <a:fld id="{A7E9AD1B-9E22-F541-B98A-455E379BF5A3}" type="slidenum">
              <a:rPr lang="en-US" smtClean="0">
                <a:solidFill>
                  <a:prstClr val="white">
                    <a:tint val="75000"/>
                  </a:prstClr>
                </a:solidFill>
                <a:latin typeface="Calibri"/>
              </a:rPr>
              <a:pPr/>
              <a:t>‹#›</a:t>
            </a:fld>
            <a:endParaRPr lang="en-US">
              <a:solidFill>
                <a:prstClr val="white">
                  <a:tint val="75000"/>
                </a:prstClr>
              </a:solidFill>
              <a:latin typeface="Calibri"/>
            </a:endParaRPr>
          </a:p>
        </p:txBody>
      </p:sp>
    </p:spTree>
    <p:extLst>
      <p:ext uri="{BB962C8B-B14F-4D97-AF65-F5344CB8AC3E}">
        <p14:creationId xmlns:p14="http://schemas.microsoft.com/office/powerpoint/2010/main" val="134581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C2EA5C-1B04-6E4D-BDE9-72F90AAECEFA}"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C070C1-6D03-694C-80EA-0681C5173217}" type="datetime1">
              <a:rPr lang="en-US" smtClean="0"/>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FDEED5-7D4D-3F4F-81F4-4C1E5A2C05B0}" type="datetime1">
              <a:rPr lang="en-US" smtClean="0"/>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AA62F1-294B-C346-8A90-BBD425DC2173}" type="datetime1">
              <a:rPr lang="en-US" smtClean="0"/>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15889-F1E2-AC49-8DBB-F319E877510F}"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BF843-94E4-8948-93DB-A62468F778B9}"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BCC89-7FB5-C94A-A50B-048CBD517A35}" type="datetime1">
              <a:rPr lang="en-US" smtClean="0"/>
              <a:t>10/14/15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23EEC-FF47-FF45-8D80-A565D4A1073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59107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3886E2CB-4D2A-A74F-BF0F-AFB5B99E0118}" type="datetimeFigureOut">
              <a:rPr lang="en-US" smtClean="0">
                <a:solidFill>
                  <a:prstClr val="white">
                    <a:tint val="75000"/>
                  </a:prstClr>
                </a:solidFill>
                <a:latin typeface="Calibri"/>
              </a:rPr>
              <a:pPr defTabSz="457200"/>
              <a:t>10/14/15</a:t>
            </a:fld>
            <a:endParaRPr lang="en-US">
              <a:solidFill>
                <a:prstClr val="white">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white">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A7E9AD1B-9E22-F541-B98A-455E379BF5A3}" type="slidenum">
              <a:rPr lang="en-US" smtClean="0">
                <a:solidFill>
                  <a:prstClr val="white">
                    <a:tint val="75000"/>
                  </a:prstClr>
                </a:solidFill>
                <a:latin typeface="Calibri"/>
              </a:rPr>
              <a:pPr defTabSz="457200"/>
              <a:t>‹#›</a:t>
            </a:fld>
            <a:endParaRPr lang="en-US">
              <a:solidFill>
                <a:prstClr val="white">
                  <a:tint val="75000"/>
                </a:prstClr>
              </a:solidFill>
              <a:latin typeface="Calibri"/>
            </a:endParaRPr>
          </a:p>
        </p:txBody>
      </p:sp>
      <p:pic>
        <p:nvPicPr>
          <p:cNvPr id="9" name="Picture 8"/>
          <p:cNvPicPr>
            <a:picLocks noChangeAspect="1"/>
          </p:cNvPicPr>
          <p:nvPr userDrawn="1"/>
        </p:nvPicPr>
        <p:blipFill>
          <a:blip r:embed="rId13">
            <a:lum bright="70000" contrast="-70000"/>
            <a:alphaModFix amt="0"/>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13">
            <a:lum bright="70000" contrast="-70000"/>
            <a:alphaModFix amt="10000"/>
          </a:blip>
          <a:stretch>
            <a:fillRect/>
          </a:stretch>
        </p:blipFill>
        <p:spPr>
          <a:xfrm>
            <a:off x="0" y="0"/>
            <a:ext cx="9144000" cy="6858000"/>
          </a:xfrm>
          <a:prstGeom prst="rect">
            <a:avLst/>
          </a:prstGeom>
        </p:spPr>
      </p:pic>
    </p:spTree>
    <p:extLst>
      <p:ext uri="{BB962C8B-B14F-4D97-AF65-F5344CB8AC3E}">
        <p14:creationId xmlns:p14="http://schemas.microsoft.com/office/powerpoint/2010/main" val="15418776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ianocore.github.io/edk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mailto:xeno@legbaco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Conclusion</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13181123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Reminder: </a:t>
            </a:r>
            <a:br>
              <a:rPr lang="en-US" dirty="0" smtClean="0"/>
            </a:br>
            <a:r>
              <a:rPr lang="en-US" dirty="0" smtClean="0"/>
              <a:t>Optional </a:t>
            </a:r>
            <a:r>
              <a:rPr lang="en-US" dirty="0"/>
              <a:t>o</a:t>
            </a:r>
            <a:r>
              <a:rPr lang="en-US" dirty="0" smtClean="0"/>
              <a:t>verall </a:t>
            </a:r>
            <a:r>
              <a:rPr lang="en-US" dirty="0"/>
              <a:t>homework for the class</a:t>
            </a:r>
          </a:p>
        </p:txBody>
      </p:sp>
      <p:sp>
        <p:nvSpPr>
          <p:cNvPr id="3" name="Content Placeholder 2"/>
          <p:cNvSpPr>
            <a:spLocks noGrp="1"/>
          </p:cNvSpPr>
          <p:nvPr>
            <p:ph idx="1"/>
          </p:nvPr>
        </p:nvSpPr>
        <p:spPr/>
        <p:txBody>
          <a:bodyPr>
            <a:normAutofit fontScale="85000" lnSpcReduction="20000"/>
          </a:bodyPr>
          <a:lstStyle/>
          <a:p>
            <a:r>
              <a:rPr lang="en-US" dirty="0"/>
              <a:t>F</a:t>
            </a:r>
            <a:r>
              <a:rPr lang="en-US" dirty="0" smtClean="0"/>
              <a:t>ind </a:t>
            </a:r>
            <a:r>
              <a:rPr lang="en-US" dirty="0"/>
              <a:t>an integer overflow in the EDK2 code: </a:t>
            </a:r>
            <a:r>
              <a:rPr lang="en-US" dirty="0">
                <a:hlinkClick r:id="rId2"/>
              </a:rPr>
              <a:t>https://tianocore.github.io/edk2/</a:t>
            </a:r>
            <a:r>
              <a:rPr lang="en-US" dirty="0"/>
              <a:t> </a:t>
            </a:r>
          </a:p>
          <a:p>
            <a:r>
              <a:rPr lang="en-US" dirty="0" smtClean="0"/>
              <a:t>We </a:t>
            </a:r>
            <a:r>
              <a:rPr lang="en-US" dirty="0"/>
              <a:t>will have Corey evaluate it, and if he thinks it's exploitable we'll handle the disclosure and give you co-authorship for the disclosure, and give you the option to present with us if we </a:t>
            </a:r>
            <a:r>
              <a:rPr lang="en-US" dirty="0" smtClean="0"/>
              <a:t>are </a:t>
            </a:r>
            <a:r>
              <a:rPr lang="en-US" dirty="0"/>
              <a:t>able to successfully </a:t>
            </a:r>
            <a:r>
              <a:rPr lang="en-US" dirty="0" smtClean="0"/>
              <a:t>turn </a:t>
            </a:r>
            <a:r>
              <a:rPr lang="en-US" dirty="0"/>
              <a:t>it into a conference </a:t>
            </a:r>
            <a:r>
              <a:rPr lang="en-US" dirty="0" smtClean="0"/>
              <a:t>talk</a:t>
            </a:r>
          </a:p>
          <a:p>
            <a:r>
              <a:rPr lang="en-US" dirty="0" smtClean="0"/>
              <a:t>To </a:t>
            </a:r>
            <a:r>
              <a:rPr lang="en-US" dirty="0"/>
              <a:t>pick your starting point </a:t>
            </a:r>
            <a:r>
              <a:rPr lang="en-US" dirty="0" smtClean="0"/>
              <a:t>for analysis, you'll </a:t>
            </a:r>
            <a:r>
              <a:rPr lang="en-US" dirty="0"/>
              <a:t>want to think about what kind of information a BIOS might be processing that an attacker could potentially </a:t>
            </a:r>
            <a:r>
              <a:rPr lang="en-US" dirty="0" smtClean="0"/>
              <a:t>control </a:t>
            </a:r>
          </a:p>
          <a:p>
            <a:pPr lvl="1"/>
            <a:r>
              <a:rPr lang="en-US" dirty="0" smtClean="0"/>
              <a:t>E.g</a:t>
            </a:r>
            <a:r>
              <a:rPr lang="en-US" dirty="0"/>
              <a:t>. images, USB messages, firmware updates, PE </a:t>
            </a:r>
            <a:r>
              <a:rPr lang="en-US" dirty="0" err="1"/>
              <a:t>executables</a:t>
            </a:r>
            <a:r>
              <a:rPr lang="en-US" dirty="0"/>
              <a:t>, UEFI firmware </a:t>
            </a:r>
            <a:r>
              <a:rPr lang="en-US" dirty="0" err="1"/>
              <a:t>filesystem</a:t>
            </a:r>
            <a:r>
              <a:rPr lang="en-US" dirty="0"/>
              <a:t>, FAT </a:t>
            </a:r>
            <a:r>
              <a:rPr lang="en-US" dirty="0" err="1"/>
              <a:t>filesystem</a:t>
            </a:r>
            <a:r>
              <a:rPr lang="en-US" dirty="0"/>
              <a:t>, network packets, </a:t>
            </a:r>
            <a:r>
              <a:rPr lang="en-US" dirty="0" err="1"/>
              <a:t>etc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4839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I hope you have fun exploring and doing voodoo in the Deep </a:t>
            </a:r>
            <a:r>
              <a:rPr lang="en-US" dirty="0"/>
              <a:t>D</a:t>
            </a:r>
            <a:r>
              <a:rPr lang="en-US" dirty="0" smtClean="0"/>
              <a:t>ark!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5" name="Picture 4"/>
          <p:cNvPicPr>
            <a:picLocks noChangeAspect="1"/>
          </p:cNvPicPr>
          <p:nvPr/>
        </p:nvPicPr>
        <p:blipFill rotWithShape="1">
          <a:blip r:embed="rId2"/>
          <a:srcRect l="28609" t="3591" r="27540" b="6899"/>
          <a:stretch/>
        </p:blipFill>
        <p:spPr>
          <a:xfrm>
            <a:off x="3009900" y="2209800"/>
            <a:ext cx="3124200" cy="2438400"/>
          </a:xfrm>
          <a:prstGeom prst="rect">
            <a:avLst/>
          </a:prstGeom>
        </p:spPr>
      </p:pic>
      <p:sp>
        <p:nvSpPr>
          <p:cNvPr id="6" name="TextBox 5"/>
          <p:cNvSpPr txBox="1"/>
          <p:nvPr/>
        </p:nvSpPr>
        <p:spPr>
          <a:xfrm>
            <a:off x="3455066" y="4800600"/>
            <a:ext cx="2233867" cy="369332"/>
          </a:xfrm>
          <a:prstGeom prst="rect">
            <a:avLst/>
          </a:prstGeom>
          <a:noFill/>
        </p:spPr>
        <p:txBody>
          <a:bodyPr wrap="none" rtlCol="0">
            <a:spAutoFit/>
          </a:bodyPr>
          <a:lstStyle/>
          <a:p>
            <a:r>
              <a:rPr lang="en-US" dirty="0" smtClean="0">
                <a:hlinkClick r:id="rId3"/>
              </a:rPr>
              <a:t>xeno@legbacore.com</a:t>
            </a:r>
            <a:r>
              <a:rPr lang="en-US" dirty="0" smtClean="0"/>
              <a:t> </a:t>
            </a:r>
          </a:p>
        </p:txBody>
      </p:sp>
    </p:spTree>
    <p:extLst>
      <p:ext uri="{BB962C8B-B14F-4D97-AF65-F5344CB8AC3E}">
        <p14:creationId xmlns:p14="http://schemas.microsoft.com/office/powerpoint/2010/main" val="415056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16603266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What did we learn?</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05400"/>
          </a:xfrm>
        </p:spPr>
        <p:txBody>
          <a:bodyPr>
            <a:normAutofit/>
          </a:bodyPr>
          <a:lstStyle/>
          <a:p>
            <a:r>
              <a:rPr lang="en-US" sz="2200" dirty="0" err="1" smtClean="0">
                <a:latin typeface="Arial" panose="020B0604020202020204" pitchFamily="34" charset="0"/>
                <a:cs typeface="Arial" panose="020B0604020202020204" pitchFamily="34" charset="0"/>
              </a:rPr>
              <a:t>Chipsec</a:t>
            </a:r>
            <a:r>
              <a:rPr lang="en-US" sz="2200" dirty="0" smtClean="0">
                <a:latin typeface="Arial" panose="020B0604020202020204" pitchFamily="34" charset="0"/>
                <a:cs typeface="Arial" panose="020B0604020202020204" pitchFamily="34" charset="0"/>
              </a:rPr>
              <a:t> architecture (and it’s evolution)</a:t>
            </a:r>
          </a:p>
          <a:p>
            <a:r>
              <a:rPr lang="en-US" sz="2200" dirty="0" smtClean="0">
                <a:latin typeface="Arial" panose="020B0604020202020204" pitchFamily="34" charset="0"/>
                <a:cs typeface="Arial" panose="020B0604020202020204" pitchFamily="34" charset="0"/>
              </a:rPr>
              <a:t>PCI &amp; the importance of port &amp; memory-mapped IO to system configuration</a:t>
            </a:r>
          </a:p>
          <a:p>
            <a:r>
              <a:rPr lang="en-US" sz="2200" dirty="0" smtClean="0">
                <a:latin typeface="Arial" panose="020B0604020202020204" pitchFamily="34" charset="0"/>
                <a:cs typeface="Arial" panose="020B0604020202020204" pitchFamily="34" charset="0"/>
              </a:rPr>
              <a:t>SMM &amp; it’s protections/vulnerabilities</a:t>
            </a:r>
          </a:p>
          <a:p>
            <a:r>
              <a:rPr lang="en-US" sz="2200" dirty="0" smtClean="0">
                <a:latin typeface="Arial" panose="020B0604020202020204" pitchFamily="34" charset="0"/>
                <a:cs typeface="Arial" panose="020B0604020202020204" pitchFamily="34" charset="0"/>
              </a:rPr>
              <a:t>SPI flash &amp; its protections/vulnerabilities</a:t>
            </a:r>
          </a:p>
          <a:p>
            <a:r>
              <a:rPr lang="en-US" sz="2200" dirty="0" smtClean="0">
                <a:latin typeface="Arial" panose="020B0604020202020204" pitchFamily="34" charset="0"/>
                <a:cs typeface="Arial" panose="020B0604020202020204" pitchFamily="34" charset="0"/>
              </a:rPr>
              <a:t>UEFI, </a:t>
            </a:r>
            <a:r>
              <a:rPr lang="en-US" sz="2200" dirty="0" err="1" smtClean="0">
                <a:latin typeface="Arial" panose="020B0604020202020204" pitchFamily="34" charset="0"/>
                <a:cs typeface="Arial" panose="020B0604020202020204" pitchFamily="34" charset="0"/>
              </a:rPr>
              <a:t>SecureBoot</a:t>
            </a:r>
            <a:r>
              <a:rPr lang="en-US" sz="2200" dirty="0" smtClean="0">
                <a:latin typeface="Arial" panose="020B0604020202020204" pitchFamily="34" charset="0"/>
                <a:cs typeface="Arial" panose="020B0604020202020204" pitchFamily="34" charset="0"/>
              </a:rPr>
              <a:t>, firmware integrity checking</a:t>
            </a:r>
          </a:p>
          <a:p>
            <a:r>
              <a:rPr lang="en-US" sz="2200" dirty="0" smtClean="0">
                <a:latin typeface="Arial" panose="020B0604020202020204" pitchFamily="34" charset="0"/>
                <a:cs typeface="Arial" panose="020B0604020202020204" pitchFamily="34" charset="0"/>
              </a:rPr>
              <a:t>“Any sufficiently </a:t>
            </a:r>
            <a:r>
              <a:rPr lang="en-US" sz="2200" smtClean="0">
                <a:latin typeface="Arial" panose="020B0604020202020204" pitchFamily="34" charset="0"/>
                <a:cs typeface="Arial" panose="020B0604020202020204" pitchFamily="34" charset="0"/>
              </a:rPr>
              <a:t>advanced {attack} </a:t>
            </a:r>
            <a:r>
              <a:rPr lang="en-US" sz="2200" dirty="0" smtClean="0">
                <a:latin typeface="Arial" panose="020B0604020202020204" pitchFamily="34" charset="0"/>
                <a:cs typeface="Arial" panose="020B0604020202020204" pitchFamily="34" charset="0"/>
              </a:rPr>
              <a:t>is indistinguishable </a:t>
            </a:r>
            <a:r>
              <a:rPr lang="en-US" sz="2200" smtClean="0">
                <a:latin typeface="Arial" panose="020B0604020202020204" pitchFamily="34" charset="0"/>
                <a:cs typeface="Arial" panose="020B0604020202020204" pitchFamily="34" charset="0"/>
              </a:rPr>
              <a:t>from {black} </a:t>
            </a:r>
            <a:r>
              <a:rPr lang="en-US" sz="2200" dirty="0" smtClean="0">
                <a:latin typeface="Arial" panose="020B0604020202020204" pitchFamily="34" charset="0"/>
                <a:cs typeface="Arial" panose="020B0604020202020204" pitchFamily="34" charset="0"/>
              </a:rPr>
              <a:t>magic”</a:t>
            </a: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Doesn’t seem like a lot does it? :)</a:t>
            </a:r>
          </a:p>
          <a:p>
            <a:r>
              <a:rPr lang="en-US" sz="2200" dirty="0" err="1" smtClean="0">
                <a:latin typeface="Arial" panose="020B0604020202020204" pitchFamily="34" charset="0"/>
                <a:cs typeface="Arial" panose="020B0604020202020204" pitchFamily="34" charset="0"/>
              </a:rPr>
              <a:t>Gotta</a:t>
            </a:r>
            <a:r>
              <a:rPr lang="en-US" sz="2200" dirty="0" smtClean="0">
                <a:latin typeface="Arial" panose="020B0604020202020204" pitchFamily="34" charset="0"/>
                <a:cs typeface="Arial" panose="020B0604020202020204" pitchFamily="34" charset="0"/>
              </a:rPr>
              <a:t> go </a:t>
            </a:r>
            <a:r>
              <a:rPr lang="en-US" sz="2200" i="1" dirty="0" smtClean="0">
                <a:latin typeface="Arial" panose="020B0604020202020204" pitchFamily="34" charset="0"/>
                <a:cs typeface="Arial" panose="020B0604020202020204" pitchFamily="34" charset="0"/>
              </a:rPr>
              <a:t>deep</a:t>
            </a:r>
            <a:r>
              <a:rPr lang="en-US" sz="2200" dirty="0" smtClean="0">
                <a:latin typeface="Arial" panose="020B0604020202020204" pitchFamily="34" charset="0"/>
                <a:cs typeface="Arial" panose="020B0604020202020204" pitchFamily="34" charset="0"/>
              </a:rPr>
              <a:t>, not broad, to find the land of </a:t>
            </a:r>
            <a:r>
              <a:rPr lang="en-US" sz="2200" i="1" dirty="0" smtClean="0">
                <a:latin typeface="Arial" panose="020B0604020202020204" pitchFamily="34" charset="0"/>
                <a:cs typeface="Arial" panose="020B0604020202020204" pitchFamily="34" charset="0"/>
              </a:rPr>
              <a:t>the</a:t>
            </a:r>
            <a:r>
              <a:rPr lang="en-US" sz="2200" dirty="0" smtClean="0">
                <a:latin typeface="Arial" panose="020B0604020202020204" pitchFamily="34" charset="0"/>
                <a:cs typeface="Arial" panose="020B0604020202020204" pitchFamily="34" charset="0"/>
              </a:rPr>
              <a:t> </a:t>
            </a:r>
            <a:r>
              <a:rPr lang="en-US" sz="2200" i="1" dirty="0" smtClean="0">
                <a:latin typeface="Arial" panose="020B0604020202020204" pitchFamily="34" charset="0"/>
                <a:cs typeface="Arial" panose="020B0604020202020204" pitchFamily="34" charset="0"/>
              </a:rPr>
              <a:t>deep dark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5973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latin typeface="Arial" panose="020B0604020202020204" pitchFamily="34" charset="0"/>
                <a:cs typeface="Arial" panose="020B0604020202020204" pitchFamily="34" charset="0"/>
              </a:rPr>
              <a:t>What do I want you to know?</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Everyone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05400"/>
          </a:xfrm>
        </p:spPr>
        <p:txBody>
          <a:bodyPr>
            <a:normAutofit/>
          </a:bodyPr>
          <a:lstStyle/>
          <a:p>
            <a:r>
              <a:rPr lang="en-US" sz="2800" i="1" dirty="0" smtClean="0">
                <a:latin typeface="Arial" panose="020B0604020202020204" pitchFamily="34" charset="0"/>
                <a:cs typeface="Arial" panose="020B0604020202020204" pitchFamily="34" charset="0"/>
              </a:rPr>
              <a:t>Any child can break things</a:t>
            </a:r>
          </a:p>
          <a:p>
            <a:r>
              <a:rPr lang="en-US" sz="2800" i="1" dirty="0" smtClean="0">
                <a:latin typeface="Arial" panose="020B0604020202020204" pitchFamily="34" charset="0"/>
                <a:cs typeface="Arial" panose="020B0604020202020204" pitchFamily="34" charset="0"/>
              </a:rPr>
              <a:t>The true measure of skill </a:t>
            </a:r>
            <a:r>
              <a:rPr lang="en-US" sz="2800" dirty="0" smtClean="0">
                <a:latin typeface="Arial" panose="020B0604020202020204" pitchFamily="34" charset="0"/>
                <a:cs typeface="Arial" panose="020B0604020202020204" pitchFamily="34" charset="0"/>
              </a:rPr>
              <a:t>is being able to </a:t>
            </a:r>
            <a:r>
              <a:rPr lang="en-US" sz="2800" i="1" dirty="0" smtClean="0">
                <a:latin typeface="Arial" panose="020B0604020202020204" pitchFamily="34" charset="0"/>
                <a:cs typeface="Arial" panose="020B0604020202020204" pitchFamily="34" charset="0"/>
              </a:rPr>
              <a:t>make</a:t>
            </a:r>
            <a:r>
              <a:rPr lang="en-US" sz="2800" dirty="0" smtClean="0">
                <a:latin typeface="Arial" panose="020B0604020202020204" pitchFamily="34" charset="0"/>
                <a:cs typeface="Arial" panose="020B0604020202020204" pitchFamily="34" charset="0"/>
              </a:rPr>
              <a:t> things that neither child nor adult can break</a:t>
            </a:r>
          </a:p>
          <a:p>
            <a:r>
              <a:rPr lang="en-US" sz="2800" dirty="0" smtClean="0">
                <a:latin typeface="Arial" panose="020B0604020202020204" pitchFamily="34" charset="0"/>
                <a:cs typeface="Arial" panose="020B0604020202020204" pitchFamily="34" charset="0"/>
              </a:rPr>
              <a:t>Those who value civilization only break things when it can make </a:t>
            </a:r>
            <a:r>
              <a:rPr lang="en-US" sz="2800" smtClean="0">
                <a:latin typeface="Arial" panose="020B0604020202020204" pitchFamily="34" charset="0"/>
                <a:cs typeface="Arial" panose="020B0604020202020204" pitchFamily="34" charset="0"/>
              </a:rPr>
              <a:t>defenses stronger</a:t>
            </a:r>
            <a:endParaRPr lang="en-US" sz="28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8710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latin typeface="Arial" panose="020B0604020202020204" pitchFamily="34" charset="0"/>
                <a:cs typeface="Arial" panose="020B0604020202020204" pitchFamily="34" charset="0"/>
              </a:rPr>
              <a:t>What do I want you to know?</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Consultants/Everyone</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05400"/>
          </a:xfrm>
        </p:spPr>
        <p:txBody>
          <a:bodyPr>
            <a:normAutofit fontScale="92500"/>
          </a:bodyPr>
          <a:lstStyle/>
          <a:p>
            <a:r>
              <a:rPr lang="en-US" sz="2200" dirty="0" smtClean="0">
                <a:latin typeface="Arial" panose="020B0604020202020204" pitchFamily="34" charset="0"/>
                <a:cs typeface="Arial" panose="020B0604020202020204" pitchFamily="34" charset="0"/>
              </a:rPr>
              <a:t>Make sure your customers know that they almost certainly have a ton of vulnerable </a:t>
            </a:r>
            <a:r>
              <a:rPr lang="en-US" sz="2200" dirty="0" err="1" smtClean="0">
                <a:latin typeface="Arial" panose="020B0604020202020204" pitchFamily="34" charset="0"/>
                <a:cs typeface="Arial" panose="020B0604020202020204" pitchFamily="34" charset="0"/>
              </a:rPr>
              <a:t>BIOSes</a:t>
            </a:r>
            <a:r>
              <a:rPr lang="en-US" sz="2200" dirty="0" smtClean="0">
                <a:latin typeface="Arial" panose="020B0604020202020204" pitchFamily="34" charset="0"/>
                <a:cs typeface="Arial" panose="020B0604020202020204" pitchFamily="34" charset="0"/>
              </a:rPr>
              <a:t>. </a:t>
            </a:r>
          </a:p>
          <a:p>
            <a:r>
              <a:rPr lang="en-US" sz="2200" dirty="0" smtClean="0">
                <a:latin typeface="Arial" panose="020B0604020202020204" pitchFamily="34" charset="0"/>
                <a:cs typeface="Arial" panose="020B0604020202020204" pitchFamily="34" charset="0"/>
              </a:rPr>
              <a:t>Make sure they know that they can sometimes fix vulnerabilities through BIOS updates</a:t>
            </a:r>
          </a:p>
          <a:p>
            <a:pPr lvl="1"/>
            <a:r>
              <a:rPr lang="en-US" sz="1800" dirty="0" smtClean="0">
                <a:latin typeface="Arial" panose="020B0604020202020204" pitchFamily="34" charset="0"/>
                <a:cs typeface="Arial" panose="020B0604020202020204" pitchFamily="34" charset="0"/>
              </a:rPr>
              <a:t>More true for the top 3, Lenovo, HP, Dell than it is for all the other </a:t>
            </a:r>
            <a:r>
              <a:rPr lang="en-US" sz="1800" dirty="0" err="1" smtClean="0">
                <a:latin typeface="Arial" panose="020B0604020202020204" pitchFamily="34" charset="0"/>
                <a:cs typeface="Arial" panose="020B0604020202020204" pitchFamily="34" charset="0"/>
              </a:rPr>
              <a:t>asian</a:t>
            </a:r>
            <a:r>
              <a:rPr lang="en-US" sz="1800" dirty="0" smtClean="0">
                <a:latin typeface="Arial" panose="020B0604020202020204" pitchFamily="34" charset="0"/>
                <a:cs typeface="Arial" panose="020B0604020202020204" pitchFamily="34" charset="0"/>
              </a:rPr>
              <a:t> PC-makers :-/</a:t>
            </a:r>
          </a:p>
          <a:p>
            <a:r>
              <a:rPr lang="en-US" sz="2200" dirty="0" smtClean="0">
                <a:latin typeface="Arial" panose="020B0604020202020204" pitchFamily="34" charset="0"/>
                <a:cs typeface="Arial" panose="020B0604020202020204" pitchFamily="34" charset="0"/>
              </a:rPr>
              <a:t>And if there aren’t BIOS updates available for their machines that make them protected, if they’re a large purchaser from a particular vendor they can go push that vendor to secure their systems</a:t>
            </a:r>
          </a:p>
          <a:p>
            <a:pPr lvl="1"/>
            <a:r>
              <a:rPr lang="en-US" sz="1800" dirty="0" smtClean="0">
                <a:latin typeface="Arial" panose="020B0604020202020204" pitchFamily="34" charset="0"/>
                <a:cs typeface="Arial" panose="020B0604020202020204" pitchFamily="34" charset="0"/>
              </a:rPr>
              <a:t>And we can help, because we have a lot of experience talking to OEMs, explaining this stuff to them so they understand how to properly lock a BIOS</a:t>
            </a:r>
            <a:endParaRPr lang="en-US" sz="1800" dirty="0">
              <a:latin typeface="Arial" panose="020B0604020202020204" pitchFamily="34" charset="0"/>
              <a:cs typeface="Arial" panose="020B0604020202020204" pitchFamily="34" charset="0"/>
            </a:endParaRPr>
          </a:p>
          <a:p>
            <a:pPr lvl="1"/>
            <a:endParaRPr lang="en-US" sz="18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And just in general I want you to know this sort of stuff so you can show off and make it clear you know stuff other people don’t know when you start your first job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9456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latin typeface="Arial" panose="020B0604020202020204" pitchFamily="34" charset="0"/>
                <a:cs typeface="Arial" panose="020B0604020202020204" pitchFamily="34" charset="0"/>
              </a:rPr>
              <a:t>What do I want you to know?</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Forensics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05400"/>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How to integrity check a BIOS, so you can determine not just if an attacker *could* infect it, but if an attacker *did* infect it</a:t>
            </a:r>
          </a:p>
          <a:p>
            <a:r>
              <a:rPr lang="en-US" sz="2200" dirty="0" smtClean="0">
                <a:latin typeface="Arial" panose="020B0604020202020204" pitchFamily="34" charset="0"/>
                <a:cs typeface="Arial" panose="020B0604020202020204" pitchFamily="34" charset="0"/>
              </a:rPr>
              <a:t>Know how to reverse engineer a BIOS, so that if you ever find a BIOS with a suspicious change</a:t>
            </a:r>
          </a:p>
          <a:p>
            <a:r>
              <a:rPr lang="en-US" sz="2200" dirty="0" smtClean="0">
                <a:latin typeface="Arial" panose="020B0604020202020204" pitchFamily="34" charset="0"/>
                <a:cs typeface="Arial" panose="020B0604020202020204" pitchFamily="34" charset="0"/>
              </a:rPr>
              <a:t>Limits of the tools’ trustworthiness. There’s no real “forensically sound” way to capture BIOS contents other than physical SPI readers, and there’s no way to capture SMM contents other than to have an exploit to break in and see what’s there at runtime :-/</a:t>
            </a:r>
          </a:p>
          <a:p>
            <a:r>
              <a:rPr lang="en-US" sz="2200" dirty="0" smtClean="0">
                <a:latin typeface="Arial" panose="020B0604020202020204" pitchFamily="34" charset="0"/>
                <a:cs typeface="Arial" panose="020B0604020202020204" pitchFamily="34" charset="0"/>
              </a:rPr>
              <a:t>If you only ever do forensics on disk/memory, you will never find sophisticated adversaries who hide in SMM/BIOS.</a:t>
            </a:r>
          </a:p>
          <a:p>
            <a:r>
              <a:rPr lang="en-US" sz="2200" dirty="0">
                <a:latin typeface="Arial" panose="020B0604020202020204" pitchFamily="34" charset="0"/>
                <a:cs typeface="Arial" panose="020B0604020202020204" pitchFamily="34" charset="0"/>
              </a:rPr>
              <a:t>“Firmware forensics” is going to be the next evolution in forensics. (it went “disk” -&gt; “memory” and should now go -&gt; firmware.) </a:t>
            </a:r>
            <a:r>
              <a:rPr lang="en-US" sz="2200" dirty="0" smtClean="0">
                <a:latin typeface="Arial" panose="020B0604020202020204" pitchFamily="34" charset="0"/>
                <a:cs typeface="Arial" panose="020B0604020202020204" pitchFamily="34" charset="0"/>
              </a:rPr>
              <a:t>But very few </a:t>
            </a:r>
            <a:r>
              <a:rPr lang="en-US" sz="2200" dirty="0">
                <a:latin typeface="Arial" panose="020B0604020202020204" pitchFamily="34" charset="0"/>
                <a:cs typeface="Arial" panose="020B0604020202020204" pitchFamily="34" charset="0"/>
              </a:rPr>
              <a:t>people know about firmware, and firmware is especially variable on embedded systems. </a:t>
            </a:r>
            <a:r>
              <a:rPr lang="en-US" sz="2200" dirty="0" smtClean="0">
                <a:latin typeface="Arial" panose="020B0604020202020204" pitchFamily="34" charset="0"/>
                <a:cs typeface="Arial" panose="020B0604020202020204" pitchFamily="34" charset="0"/>
              </a:rPr>
              <a:t>So you’re positioned ahead of the curve, which means you could to research and make tools for others and become well-known within the forensics community.</a:t>
            </a:r>
            <a:endParaRPr 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5909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3600" dirty="0" smtClean="0">
                <a:latin typeface="Arial" panose="020B0604020202020204" pitchFamily="34" charset="0"/>
                <a:cs typeface="Arial" panose="020B0604020202020204" pitchFamily="34" charset="0"/>
              </a:rPr>
              <a:t>What do I want you to </a:t>
            </a:r>
            <a:r>
              <a:rPr lang="en-US" sz="3600" dirty="0">
                <a:latin typeface="Arial" panose="020B0604020202020204" pitchFamily="34" charset="0"/>
                <a:cs typeface="Arial" panose="020B0604020202020204" pitchFamily="34" charset="0"/>
              </a:rPr>
              <a:t>know?</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Product Security/Penetration Testing</a:t>
            </a:r>
          </a:p>
        </p:txBody>
      </p:sp>
      <p:sp>
        <p:nvSpPr>
          <p:cNvPr id="3" name="Content Placeholder 2"/>
          <p:cNvSpPr>
            <a:spLocks noGrp="1"/>
          </p:cNvSpPr>
          <p:nvPr>
            <p:ph idx="1"/>
          </p:nvPr>
        </p:nvSpPr>
        <p:spPr>
          <a:xfrm>
            <a:off x="457200" y="1447800"/>
            <a:ext cx="8229600" cy="5105400"/>
          </a:xfrm>
        </p:spPr>
        <p:txBody>
          <a:bodyPr>
            <a:normAutofit/>
          </a:bodyPr>
          <a:lstStyle/>
          <a:p>
            <a:r>
              <a:rPr lang="en-US" sz="2200" dirty="0" smtClean="0">
                <a:latin typeface="Arial" panose="020B0604020202020204" pitchFamily="34" charset="0"/>
                <a:cs typeface="Arial" panose="020B0604020202020204" pitchFamily="34" charset="0"/>
              </a:rPr>
              <a:t>Know how to evaluate BIOS security directly, and know what all the security bits mean, and how they fail</a:t>
            </a:r>
          </a:p>
          <a:p>
            <a:r>
              <a:rPr lang="en-US" sz="2200" dirty="0" smtClean="0">
                <a:latin typeface="Arial" panose="020B0604020202020204" pitchFamily="34" charset="0"/>
                <a:cs typeface="Arial" panose="020B0604020202020204" pitchFamily="34" charset="0"/>
              </a:rPr>
              <a:t>If you’re </a:t>
            </a:r>
            <a:r>
              <a:rPr lang="en-US" sz="2200" dirty="0" err="1" smtClean="0">
                <a:latin typeface="Arial" panose="020B0604020202020204" pitchFamily="34" charset="0"/>
                <a:cs typeface="Arial" panose="020B0604020202020204" pitchFamily="34" charset="0"/>
              </a:rPr>
              <a:t>pentesting</a:t>
            </a:r>
            <a:r>
              <a:rPr lang="en-US" sz="2200" dirty="0" smtClean="0">
                <a:latin typeface="Arial" panose="020B0604020202020204" pitchFamily="34" charset="0"/>
                <a:cs typeface="Arial" panose="020B0604020202020204" pitchFamily="34" charset="0"/>
              </a:rPr>
              <a:t> a company, run Copernicus on every box you get on. Make it clear to the customer that a real attacker could have </a:t>
            </a:r>
            <a:r>
              <a:rPr lang="en-US" sz="2200" i="1" dirty="0" smtClean="0">
                <a:latin typeface="Arial" panose="020B0604020202020204" pitchFamily="34" charset="0"/>
                <a:cs typeface="Arial" panose="020B0604020202020204" pitchFamily="34" charset="0"/>
              </a:rPr>
              <a:t>bricked</a:t>
            </a:r>
            <a:r>
              <a:rPr lang="en-US" sz="2200" dirty="0" smtClean="0">
                <a:latin typeface="Arial" panose="020B0604020202020204" pitchFamily="34" charset="0"/>
                <a:cs typeface="Arial" panose="020B0604020202020204" pitchFamily="34" charset="0"/>
              </a:rPr>
              <a:t> all the unlocked computers (maybe demo it on one box with their permission using the manual flash writing we learned about on the start of day 4)</a:t>
            </a:r>
          </a:p>
          <a:p>
            <a:r>
              <a:rPr lang="en-US" sz="2200" dirty="0" smtClean="0">
                <a:latin typeface="Arial" panose="020B0604020202020204" pitchFamily="34" charset="0"/>
                <a:cs typeface="Arial" panose="020B0604020202020204" pitchFamily="34" charset="0"/>
              </a:rPr>
              <a:t>And again, </a:t>
            </a:r>
            <a:r>
              <a:rPr lang="en-US" sz="2200" dirty="0" err="1" smtClean="0">
                <a:latin typeface="Arial" panose="020B0604020202020204" pitchFamily="34" charset="0"/>
                <a:cs typeface="Arial" panose="020B0604020202020204" pitchFamily="34" charset="0"/>
              </a:rPr>
              <a:t>pentester</a:t>
            </a:r>
            <a:r>
              <a:rPr lang="en-US" sz="2200" dirty="0" smtClean="0">
                <a:latin typeface="Arial" panose="020B0604020202020204" pitchFamily="34" charset="0"/>
                <a:cs typeface="Arial" panose="020B0604020202020204" pitchFamily="34" charset="0"/>
              </a:rPr>
              <a:t> reports need to include mitigation, which should be BIOS updates. So you need to let them know that they (and we) can push their vendor to improve their security posture for their BIOS/SMM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94566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371600"/>
          </a:xfrm>
        </p:spPr>
        <p:txBody>
          <a:bodyPr>
            <a:noAutofit/>
          </a:bodyPr>
          <a:lstStyle/>
          <a:p>
            <a:pPr algn="l"/>
            <a:r>
              <a:rPr lang="en-US" sz="2000" dirty="0" smtClean="0"/>
              <a:t>I’ve only talked about a small sampling of attacks (mostly ones that we found)</a:t>
            </a:r>
            <a:br>
              <a:rPr lang="en-US" sz="2000" dirty="0" smtClean="0"/>
            </a:br>
            <a:r>
              <a:rPr lang="en-US" sz="2000" dirty="0" smtClean="0"/>
              <a:t/>
            </a:r>
            <a:br>
              <a:rPr lang="en-US" sz="2000" dirty="0" smtClean="0"/>
            </a:br>
            <a:r>
              <a:rPr lang="en-US" sz="2000" dirty="0" smtClean="0"/>
              <a:t>But I’ve given you the knowledge to go out and understand the rest </a:t>
            </a:r>
            <a:endParaRPr lang="en-US" sz="2000" dirty="0"/>
          </a:p>
        </p:txBody>
      </p:sp>
      <p:graphicFrame>
        <p:nvGraphicFramePr>
          <p:cNvPr id="5" name="Chart 4"/>
          <p:cNvGraphicFramePr>
            <a:graphicFrameLocks/>
          </p:cNvGraphicFramePr>
          <p:nvPr>
            <p:extLst>
              <p:ext uri="{D42A27DB-BD31-4B8C-83A1-F6EECF244321}">
                <p14:modId xmlns:p14="http://schemas.microsoft.com/office/powerpoint/2010/main" val="3249423024"/>
              </p:ext>
            </p:extLst>
          </p:nvPr>
        </p:nvGraphicFramePr>
        <p:xfrm>
          <a:off x="1676400" y="2362200"/>
          <a:ext cx="5842000" cy="426085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6526320" y="4114800"/>
            <a:ext cx="193357"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011622" y="2652102"/>
            <a:ext cx="193357" cy="1066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84242" y="4895977"/>
            <a:ext cx="199643" cy="3724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037261" y="5165137"/>
            <a:ext cx="184893" cy="26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492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Mad </a:t>
            </a:r>
            <a:r>
              <a:rPr lang="en-US" dirty="0" err="1" smtClean="0"/>
              <a:t>skillz</a:t>
            </a:r>
            <a:r>
              <a:rPr lang="en-US" dirty="0" smtClean="0"/>
              <a:t>: go get some!</a:t>
            </a:r>
            <a:endParaRPr lang="en-US" dirty="0"/>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dirty="0" smtClean="0"/>
              <a:t>There’s a whole lot more material at </a:t>
            </a:r>
            <a:r>
              <a:rPr lang="en-US" dirty="0" err="1" smtClean="0"/>
              <a:t>OpenSecurityTraining.info</a:t>
            </a:r>
            <a:r>
              <a:rPr lang="en-US" dirty="0" smtClean="0"/>
              <a:t> for you to learn (because clearly some of you didn’t know it yet :P)</a:t>
            </a:r>
          </a:p>
          <a:p>
            <a:r>
              <a:rPr lang="en-US" dirty="0" smtClean="0"/>
              <a:t>If you already know a topic that’s there (like x86 assembly) try to go out and become a teacher for it.</a:t>
            </a:r>
          </a:p>
          <a:p>
            <a:pPr lvl="1"/>
            <a:r>
              <a:rPr lang="en-US" dirty="0" smtClean="0"/>
              <a:t>There’s no better way to refine your skills than teaching them to other people (because you need to know how to answer, or lookup, any random question that a student thinks up :))</a:t>
            </a:r>
          </a:p>
          <a:p>
            <a:r>
              <a:rPr lang="en-US" dirty="0" smtClean="0"/>
              <a:t>If you know a topic that’s not already there, contribute it!</a:t>
            </a:r>
          </a:p>
          <a:p>
            <a:pPr lvl="1"/>
            <a:r>
              <a:rPr lang="en-US" dirty="0" smtClean="0"/>
              <a:t>Needs to be a full day’s worth of class material, which I judge to be &gt;= 6 hours</a:t>
            </a:r>
          </a:p>
          <a:p>
            <a:pPr lvl="1"/>
            <a:r>
              <a:rPr lang="en-US" dirty="0" smtClean="0"/>
              <a:t>Doesn’t need to be in English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75255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7901</TotalTime>
  <Words>1063</Words>
  <Application>Microsoft Macintosh PowerPoint</Application>
  <PresentationFormat>On-screen Show (4:3)</PresentationFormat>
  <Paragraphs>74</Paragraphs>
  <Slides>11</Slides>
  <Notes>8</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1_Office Theme</vt:lpstr>
      <vt:lpstr>1_Black</vt:lpstr>
      <vt:lpstr>Advanced x86: BIOS and System Management Mode Internals Conclusion</vt:lpstr>
      <vt:lpstr>All materials are licensed under a Creative Commons “Share Alike” license.</vt:lpstr>
      <vt:lpstr>What did we learn?</vt:lpstr>
      <vt:lpstr>What do I want you to know? Everyone</vt:lpstr>
      <vt:lpstr>What do I want you to know? Consultants/Everyone</vt:lpstr>
      <vt:lpstr>What do I want you to know? Forensics</vt:lpstr>
      <vt:lpstr>What do I want you to know? Product Security/Penetration Testing</vt:lpstr>
      <vt:lpstr>I’ve only talked about a small sampling of attacks (mostly ones that we found)  But I’ve given you the knowledge to go out and understand the rest </vt:lpstr>
      <vt:lpstr>Mad skillz: go get some!</vt:lpstr>
      <vt:lpstr>Reminder:  Optional overall homework for the class</vt:lpstr>
      <vt:lpstr>I hope you have fun exploring and doing voodoo in the Deep Dark!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BIOS and System Management Mode Security</dc:title>
  <dc:creator>johnb</dc:creator>
  <cp:lastModifiedBy>a</cp:lastModifiedBy>
  <cp:revision>181</cp:revision>
  <dcterms:created xsi:type="dcterms:W3CDTF">2006-08-16T00:00:00Z</dcterms:created>
  <dcterms:modified xsi:type="dcterms:W3CDTF">2015-10-15T01:18:24Z</dcterms:modified>
</cp:coreProperties>
</file>