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0" r:id="rId3"/>
    <p:sldId id="268" r:id="rId4"/>
    <p:sldId id="465" r:id="rId5"/>
    <p:sldId id="412" r:id="rId6"/>
    <p:sldId id="271" r:id="rId7"/>
    <p:sldId id="333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29" r:id="rId16"/>
    <p:sldId id="452" r:id="rId17"/>
    <p:sldId id="473" r:id="rId18"/>
    <p:sldId id="500" r:id="rId19"/>
    <p:sldId id="434" r:id="rId20"/>
    <p:sldId id="474" r:id="rId21"/>
    <p:sldId id="507" r:id="rId22"/>
    <p:sldId id="476" r:id="rId23"/>
    <p:sldId id="477" r:id="rId24"/>
    <p:sldId id="511" r:id="rId25"/>
    <p:sldId id="478" r:id="rId26"/>
    <p:sldId id="479" r:id="rId27"/>
    <p:sldId id="508" r:id="rId28"/>
    <p:sldId id="432" r:id="rId29"/>
    <p:sldId id="430" r:id="rId30"/>
    <p:sldId id="509" r:id="rId31"/>
    <p:sldId id="475" r:id="rId32"/>
    <p:sldId id="480" r:id="rId33"/>
    <p:sldId id="510" r:id="rId34"/>
    <p:sldId id="481" r:id="rId35"/>
    <p:sldId id="482" r:id="rId36"/>
    <p:sldId id="512" r:id="rId37"/>
    <p:sldId id="483" r:id="rId38"/>
    <p:sldId id="484" r:id="rId39"/>
    <p:sldId id="506" r:id="rId40"/>
    <p:sldId id="485" r:id="rId41"/>
    <p:sldId id="486" r:id="rId42"/>
    <p:sldId id="513" r:id="rId43"/>
    <p:sldId id="487" r:id="rId44"/>
    <p:sldId id="504" r:id="rId45"/>
    <p:sldId id="514" r:id="rId46"/>
    <p:sldId id="488" r:id="rId47"/>
    <p:sldId id="490" r:id="rId48"/>
    <p:sldId id="492" r:id="rId49"/>
    <p:sldId id="493" r:id="rId50"/>
    <p:sldId id="505" r:id="rId51"/>
    <p:sldId id="413" r:id="rId52"/>
    <p:sldId id="464" r:id="rId53"/>
    <p:sldId id="28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3989" autoAdjust="0"/>
  </p:normalViewPr>
  <p:slideViewPr>
    <p:cSldViewPr>
      <p:cViewPr varScale="1">
        <p:scale>
          <a:sx n="85" d="100"/>
          <a:sy n="85" d="100"/>
        </p:scale>
        <p:origin x="186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2292" y="5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92D6A-6051-41A4-A1F7-F49FF1538D07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C6922-944F-4517-BF19-0A763AC59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59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C1677-6121-45D4-8D4F-E6828BB43FF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2716A-8032-42BA-9A5E-C7F71EA81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5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3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73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23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04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54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0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0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05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7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9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1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94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5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2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6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15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5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25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23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4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58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98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65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9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920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5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20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865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0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050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16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70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78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299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2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919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63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806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028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21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23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105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64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221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5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6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84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716A-8032-42BA-9A5E-C7F71EA81BA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1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42" name="Picture 29" descr="satellite image of a city"/>
          <p:cNvPicPr preferRelativeResize="0"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6019800" y="6537325"/>
            <a:ext cx="29416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1000" baseline="0" dirty="0" smtClean="0">
                <a:solidFill>
                  <a:schemeClr val="tx1"/>
                </a:solidFill>
              </a:rPr>
              <a:t>IBM Security Systems | © 2014 </a:t>
            </a:r>
            <a:r>
              <a:rPr lang="en-US" sz="1000" baseline="0" dirty="0">
                <a:solidFill>
                  <a:schemeClr val="tx1"/>
                </a:solidFill>
              </a:rPr>
              <a:t>IBM Corporation</a:t>
            </a:r>
          </a:p>
        </p:txBody>
      </p:sp>
      <p:pic>
        <p:nvPicPr>
          <p:cNvPr id="68614" name="Picture 6" descr="R120_G137_B251-20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68630" name="Rectangle 22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1" name="Rectangle 23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2" name="Rectangle 24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3" name="Rectangle 25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Rectangle 26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Rectangle 27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Freeform 28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2880" y="288"/>
                </a:cxn>
                <a:cxn ang="0">
                  <a:pos x="2838" y="256"/>
                </a:cxn>
                <a:cxn ang="0">
                  <a:pos x="2660" y="134"/>
                </a:cxn>
                <a:cxn ang="0">
                  <a:pos x="2430" y="46"/>
                </a:cxn>
                <a:cxn ang="0">
                  <a:pos x="2230" y="10"/>
                </a:cxn>
                <a:cxn ang="0">
                  <a:pos x="2112" y="0"/>
                </a:cxn>
                <a:cxn ang="0">
                  <a:pos x="0" y="0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7" name="Freeform 29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3194" y="290"/>
                </a:cxn>
                <a:cxn ang="0">
                  <a:pos x="3188" y="256"/>
                </a:cxn>
                <a:cxn ang="0">
                  <a:pos x="3160" y="146"/>
                </a:cxn>
                <a:cxn ang="0">
                  <a:pos x="3118" y="34"/>
                </a:cxn>
                <a:cxn ang="0">
                  <a:pos x="3102" y="2"/>
                </a:cxn>
                <a:cxn ang="0">
                  <a:pos x="0" y="0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Freeform 30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/>
              <a:ahLst/>
              <a:cxnLst>
                <a:cxn ang="0">
                  <a:pos x="0" y="290"/>
                </a:cxn>
                <a:cxn ang="0">
                  <a:pos x="0" y="2"/>
                </a:cxn>
                <a:cxn ang="0">
                  <a:pos x="3194" y="0"/>
                </a:cxn>
                <a:cxn ang="0">
                  <a:pos x="3176" y="156"/>
                </a:cxn>
                <a:cxn ang="0">
                  <a:pos x="3150" y="254"/>
                </a:cxn>
                <a:cxn ang="0">
                  <a:pos x="3140" y="290"/>
                </a:cxn>
                <a:cxn ang="0">
                  <a:pos x="0" y="290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9" name="Rectangle 31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2" y="593725"/>
            <a:ext cx="8809037" cy="854075"/>
          </a:xfrm>
        </p:spPr>
        <p:txBody>
          <a:bodyPr/>
          <a:lstStyle>
            <a:lvl1pPr>
              <a:defRPr sz="3000" b="1" i="0" cap="small" normalizeH="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2" y="1524000"/>
            <a:ext cx="8809037" cy="4983163"/>
          </a:xfrm>
        </p:spPr>
        <p:txBody>
          <a:bodyPr/>
          <a:lstStyle>
            <a:lvl1pPr marL="346075" indent="-346075">
              <a:buClr>
                <a:schemeClr val="accent1"/>
              </a:buClr>
              <a:defRPr sz="3000" b="0" baseline="0">
                <a:latin typeface="Calibri" panose="020F0502020204030204" pitchFamily="34" charset="0"/>
              </a:defRPr>
            </a:lvl1pPr>
            <a:lvl2pPr marL="690563" indent="-344488">
              <a:buClr>
                <a:schemeClr val="accent1"/>
              </a:buClr>
              <a:defRPr sz="3000" baseline="0">
                <a:latin typeface="Calibri" panose="020F0502020204030204" pitchFamily="34" charset="0"/>
              </a:defRPr>
            </a:lvl2pPr>
            <a:lvl3pPr marL="974725" indent="-292100">
              <a:buClr>
                <a:schemeClr val="accent1"/>
              </a:buClr>
              <a:defRPr sz="3000" baseline="0"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6200" y="653415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cap="small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black">
          <a:xfrm>
            <a:off x="6019800" y="6537325"/>
            <a:ext cx="29416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1000" baseline="0" dirty="0" smtClean="0">
                <a:solidFill>
                  <a:schemeClr val="tx1"/>
                </a:solidFill>
              </a:rPr>
              <a:t>IBM Security Systems | © 2014 </a:t>
            </a:r>
            <a:r>
              <a:rPr lang="en-US" sz="1000" baseline="0" dirty="0">
                <a:solidFill>
                  <a:schemeClr val="tx1"/>
                </a:solidFill>
              </a:rPr>
              <a:t>IBM 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48125"/>
            <a:ext cx="7772400" cy="1362075"/>
          </a:xfrm>
        </p:spPr>
        <p:txBody>
          <a:bodyPr/>
          <a:lstStyle>
            <a:lvl1pPr algn="l">
              <a:defRPr sz="4000" b="1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538413"/>
            <a:ext cx="7772400" cy="1500187"/>
          </a:xfrm>
        </p:spPr>
        <p:txBody>
          <a:bodyPr anchor="b"/>
          <a:lstStyle>
            <a:lvl1pPr marL="0" indent="0">
              <a:buNone/>
              <a:defRPr sz="2000" cap="small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err="1" smtClean="0"/>
              <a:t>Bootkits</a:t>
            </a:r>
            <a:r>
              <a:rPr lang="en-US" dirty="0" smtClean="0"/>
              <a:t> Step-By-Step </a:t>
            </a:r>
            <a:br>
              <a:rPr lang="en-US" dirty="0" smtClean="0"/>
            </a:br>
            <a:r>
              <a:rPr lang="en-US" dirty="0" smtClean="0"/>
              <a:t>An In-Depth Look at Persistence Mechanisms used by </a:t>
            </a:r>
            <a:r>
              <a:rPr lang="en-US" dirty="0" err="1" smtClean="0"/>
              <a:t>Bootkits</a:t>
            </a:r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black">
          <a:xfrm>
            <a:off x="6019800" y="6537325"/>
            <a:ext cx="29416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sz="1000" baseline="0" dirty="0" smtClean="0">
                <a:solidFill>
                  <a:schemeClr val="tx1"/>
                </a:solidFill>
              </a:rPr>
              <a:t>IBM Security Systems | © 2014 </a:t>
            </a:r>
            <a:r>
              <a:rPr lang="en-US" sz="1000" baseline="0" dirty="0">
                <a:solidFill>
                  <a:schemeClr val="tx1"/>
                </a:solidFill>
              </a:rPr>
              <a:t>IBM 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7594" name="Picture 10" descr="R120_G137_B251-20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</p:spPr>
      </p:pic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8556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43000"/>
            <a:ext cx="8729663" cy="1981200"/>
          </a:xfrm>
        </p:spPr>
        <p:txBody>
          <a:bodyPr/>
          <a:lstStyle/>
          <a:p>
            <a:pPr algn="r"/>
            <a:r>
              <a:rPr lang="en-US" sz="2800" b="1" cap="small" dirty="0" err="1" smtClean="0">
                <a:solidFill>
                  <a:schemeClr val="accent1"/>
                </a:solidFill>
              </a:rPr>
              <a:t>Bootkits</a:t>
            </a:r>
            <a:r>
              <a:rPr lang="en-US" sz="2800" b="1" cap="small" dirty="0" smtClean="0">
                <a:solidFill>
                  <a:schemeClr val="accent1"/>
                </a:solidFill>
              </a:rPr>
              <a:t> Step-By-Step </a:t>
            </a:r>
            <a:br>
              <a:rPr lang="en-US" sz="2800" b="1" cap="small" dirty="0" smtClean="0">
                <a:solidFill>
                  <a:schemeClr val="accent1"/>
                </a:solidFill>
              </a:rPr>
            </a:br>
            <a:r>
              <a:rPr lang="en-US" sz="1800" b="1" cap="small" dirty="0" smtClean="0">
                <a:solidFill>
                  <a:schemeClr val="accent1"/>
                </a:solidFill>
              </a:rPr>
              <a:t>An In-Depth Look at Persistence Mechanisms used by </a:t>
            </a:r>
            <a:r>
              <a:rPr lang="en-US" sz="1800" b="1" cap="small" dirty="0" err="1" smtClean="0">
                <a:solidFill>
                  <a:schemeClr val="accent1"/>
                </a:solidFill>
              </a:rPr>
              <a:t>Bootkits</a:t>
            </a:r>
            <a:r>
              <a:rPr lang="en-US" sz="4000" b="1" cap="small" dirty="0" smtClean="0">
                <a:solidFill>
                  <a:schemeClr val="accent1"/>
                </a:solidFill>
              </a:rPr>
              <a:t/>
            </a:r>
            <a:br>
              <a:rPr lang="en-US" sz="4000" b="1" cap="small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latin typeface="+mn-lt"/>
              </a:rPr>
              <a:t>Eric </a:t>
            </a:r>
            <a:r>
              <a:rPr lang="en-US" sz="2000" dirty="0" err="1" smtClean="0">
                <a:latin typeface="+mn-lt"/>
              </a:rPr>
              <a:t>Koeppen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IBM X-Force Advanced Research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erkoeppe[at]us[dot]</a:t>
            </a:r>
            <a:r>
              <a:rPr lang="en-US" sz="1600" dirty="0" err="1" smtClean="0">
                <a:latin typeface="+mn-lt"/>
              </a:rPr>
              <a:t>ibm</a:t>
            </a:r>
            <a:r>
              <a:rPr lang="en-US" sz="1600" dirty="0" smtClean="0">
                <a:latin typeface="+mn-lt"/>
              </a:rPr>
              <a:t>[dot]com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@</a:t>
            </a:r>
            <a:r>
              <a:rPr lang="en-US" sz="1600" dirty="0" err="1" smtClean="0">
                <a:latin typeface="+mn-lt"/>
              </a:rPr>
              <a:t>PorkChop</a:t>
            </a:r>
            <a:r>
              <a:rPr lang="en-US" sz="1600" dirty="0" smtClean="0">
                <a:latin typeface="+mn-lt"/>
              </a:rPr>
              <a:t/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(v1)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Processes &gt; Windows 8 &amp; Later &gt; Secure Boot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1371600"/>
            <a:ext cx="9647238" cy="29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Processes &gt; MAC &gt; EFI Boot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1371600"/>
            <a:ext cx="964723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Processes &gt; Linux &gt; BIOS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1371600"/>
            <a:ext cx="9190038" cy="29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Processes &gt; Linux &gt; UEFI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1371600"/>
            <a:ext cx="9647238" cy="29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Processes &gt; Linux &gt; Secure Boot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1371600"/>
            <a:ext cx="9647238" cy="29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Low-Level 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Bootkits</a:t>
            </a:r>
            <a:r>
              <a:rPr lang="en-US" dirty="0"/>
              <a:t> Step-By-Step: </a:t>
            </a:r>
          </a:p>
          <a:p>
            <a:r>
              <a:rPr lang="en-US" dirty="0"/>
              <a:t>An in-depth look at persistence mechanisms used by </a:t>
            </a:r>
            <a:r>
              <a:rPr lang="en-US" dirty="0" err="1"/>
              <a:t>Bootkits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Input/Output</a:t>
            </a:r>
            <a:r>
              <a:rPr lang="en-US" dirty="0"/>
              <a:t> </a:t>
            </a:r>
            <a:r>
              <a:rPr lang="en-US" dirty="0" smtClean="0"/>
              <a:t>System (BIOS)</a:t>
            </a:r>
          </a:p>
          <a:p>
            <a:pPr lvl="1"/>
            <a:r>
              <a:rPr lang="en-US" dirty="0" smtClean="0"/>
              <a:t>Firmware interface used to boot older machines.</a:t>
            </a:r>
          </a:p>
          <a:p>
            <a:pPr lvl="1"/>
            <a:r>
              <a:rPr lang="en-US" dirty="0" smtClean="0"/>
              <a:t>Stored on nonvolatile ROM chip on </a:t>
            </a:r>
            <a:r>
              <a:rPr lang="en-US" dirty="0" err="1" smtClean="0"/>
              <a:t>mobo</a:t>
            </a:r>
            <a:endParaRPr lang="en-US" dirty="0" smtClean="0"/>
          </a:p>
          <a:p>
            <a:pPr lvl="1"/>
            <a:r>
              <a:rPr lang="en-US" dirty="0" smtClean="0"/>
              <a:t>Made of modules compressed with LZH</a:t>
            </a:r>
          </a:p>
          <a:p>
            <a:pPr lvl="2"/>
            <a:r>
              <a:rPr lang="en-US" dirty="0" smtClean="0"/>
              <a:t>Each Module has 8 bit checksum for verification</a:t>
            </a:r>
          </a:p>
          <a:p>
            <a:pPr lvl="1"/>
            <a:r>
              <a:rPr lang="en-US" dirty="0" smtClean="0"/>
              <a:t>Some modules uncompressed:</a:t>
            </a:r>
          </a:p>
          <a:p>
            <a:pPr lvl="2"/>
            <a:r>
              <a:rPr lang="en-US" dirty="0" err="1" smtClean="0"/>
              <a:t>Bootblock</a:t>
            </a:r>
            <a:r>
              <a:rPr lang="en-US" dirty="0" smtClean="0"/>
              <a:t> that handles POST &amp; emergency boot</a:t>
            </a:r>
          </a:p>
          <a:p>
            <a:pPr lvl="2"/>
            <a:r>
              <a:rPr lang="en-US" dirty="0" smtClean="0"/>
              <a:t>Decompression routine</a:t>
            </a:r>
          </a:p>
          <a:p>
            <a:pPr lvl="1"/>
            <a:r>
              <a:rPr lang="en-US" dirty="0" smtClean="0"/>
              <a:t>Modifying module without updating checksum makes system unbootable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BIOS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lvl="1" indent="0">
              <a:buNone/>
            </a:pPr>
            <a:r>
              <a:rPr lang="en-US" i="1" dirty="0" smtClean="0"/>
              <a:t>Persistent </a:t>
            </a:r>
            <a:r>
              <a:rPr lang="en-US" i="1" dirty="0"/>
              <a:t>BIOS Infection</a:t>
            </a:r>
            <a:r>
              <a:rPr lang="en-US" dirty="0"/>
              <a:t> </a:t>
            </a:r>
            <a:r>
              <a:rPr lang="en-US" dirty="0" smtClean="0"/>
              <a:t>by Core @ </a:t>
            </a:r>
            <a:r>
              <a:rPr lang="en-US" dirty="0" err="1"/>
              <a:t>C</a:t>
            </a:r>
            <a:r>
              <a:rPr lang="en-US" dirty="0" err="1" smtClean="0"/>
              <a:t>ansec</a:t>
            </a:r>
            <a:r>
              <a:rPr lang="en-US" dirty="0" smtClean="0"/>
              <a:t> West 09</a:t>
            </a:r>
          </a:p>
          <a:p>
            <a:pPr lvl="1"/>
            <a:r>
              <a:rPr lang="en-US" dirty="0" smtClean="0"/>
              <a:t>Used 2 techniques for flashing the BIOS:</a:t>
            </a:r>
          </a:p>
          <a:p>
            <a:pPr marL="1196975" lvl="2" indent="-514350">
              <a:buFont typeface="+mj-lt"/>
              <a:buAutoNum type="arabicPeriod"/>
            </a:pPr>
            <a:r>
              <a:rPr lang="en-US"/>
              <a:t>BIOS </a:t>
            </a:r>
            <a:r>
              <a:rPr lang="en-US" smtClean="0"/>
              <a:t>Building </a:t>
            </a:r>
            <a:r>
              <a:rPr lang="en-US" dirty="0"/>
              <a:t>tool such as </a:t>
            </a:r>
            <a:r>
              <a:rPr lang="en-US" dirty="0" err="1"/>
              <a:t>Pinczakko’s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1196975" lvl="2" indent="-514350">
              <a:buFont typeface="+mj-lt"/>
              <a:buAutoNum type="arabicPeriod"/>
            </a:pPr>
            <a:r>
              <a:rPr lang="en-US" dirty="0" smtClean="0"/>
              <a:t>Patch &amp; update checksums</a:t>
            </a:r>
          </a:p>
          <a:p>
            <a:pPr lvl="1"/>
            <a:r>
              <a:rPr lang="en-US" dirty="0" smtClean="0"/>
              <a:t>Three steps for flashing BIOS</a:t>
            </a:r>
          </a:p>
          <a:p>
            <a:pPr marL="1196975" lvl="2" indent="-514350">
              <a:buFont typeface="+mj-lt"/>
              <a:buAutoNum type="arabicPeriod"/>
            </a:pPr>
            <a:r>
              <a:rPr lang="en-US" dirty="0" smtClean="0"/>
              <a:t>Dump BIOS with </a:t>
            </a:r>
            <a:r>
              <a:rPr lang="en-US" dirty="0" err="1" smtClean="0"/>
              <a:t>flashrom</a:t>
            </a:r>
            <a:endParaRPr lang="en-US" dirty="0" smtClean="0"/>
          </a:p>
          <a:p>
            <a:pPr marL="1196975" lvl="2" indent="-514350">
              <a:buFont typeface="+mj-lt"/>
              <a:buAutoNum type="arabicPeriod"/>
            </a:pPr>
            <a:r>
              <a:rPr lang="en-US" dirty="0" smtClean="0"/>
              <a:t>Patch &amp; update checksums</a:t>
            </a:r>
          </a:p>
          <a:p>
            <a:pPr marL="1196975" lvl="2" indent="-514350">
              <a:buFont typeface="+mj-lt"/>
              <a:buAutoNum type="arabicPeriod"/>
            </a:pPr>
            <a:r>
              <a:rPr lang="en-US" dirty="0" smtClean="0"/>
              <a:t>Re-flash</a:t>
            </a:r>
          </a:p>
          <a:p>
            <a:pPr marL="1196975" lvl="2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BIOS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Four ways to avoid this attack:</a:t>
            </a:r>
          </a:p>
          <a:p>
            <a:pPr marL="687388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Stop initial access with common methods (AV, firewalls, </a:t>
            </a:r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) to avoid BIOS modification</a:t>
            </a:r>
          </a:p>
          <a:p>
            <a:pPr marL="687388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Enable flash write protection on motherboard</a:t>
            </a:r>
          </a:p>
          <a:p>
            <a:pPr marL="687388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Use digitally signed BIOS firmware</a:t>
            </a:r>
          </a:p>
          <a:p>
            <a:pPr marL="687388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Don’t download BIOS updates from untrusted sources</a:t>
            </a:r>
          </a:p>
          <a:p>
            <a:pPr marL="1196975" lvl="2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BIOS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Extensible Firmware </a:t>
            </a:r>
            <a:r>
              <a:rPr lang="en-US" dirty="0" smtClean="0"/>
              <a:t>Interface (UEFI)</a:t>
            </a:r>
          </a:p>
          <a:p>
            <a:pPr lvl="1"/>
            <a:r>
              <a:rPr lang="en-US" dirty="0" smtClean="0"/>
              <a:t>Designed as a BIOS replacement</a:t>
            </a:r>
          </a:p>
          <a:p>
            <a:pPr lvl="1"/>
            <a:r>
              <a:rPr lang="en-US" dirty="0" smtClean="0"/>
              <a:t>Larger, more powerful, and more modular</a:t>
            </a:r>
          </a:p>
          <a:p>
            <a:pPr lvl="1"/>
            <a:r>
              <a:rPr lang="en-US" dirty="0" smtClean="0"/>
              <a:t>Basically bare-bones Operating System</a:t>
            </a:r>
          </a:p>
          <a:p>
            <a:pPr lvl="1"/>
            <a:r>
              <a:rPr lang="en-US" dirty="0" smtClean="0"/>
              <a:t>Allows pre-OS networking</a:t>
            </a:r>
          </a:p>
          <a:p>
            <a:pPr lvl="1"/>
            <a:r>
              <a:rPr lang="en-US" dirty="0" smtClean="0"/>
              <a:t>Some versions provide pre-OS AV</a:t>
            </a:r>
          </a:p>
          <a:p>
            <a:pPr lvl="1"/>
            <a:r>
              <a:rPr lang="en-US" dirty="0" smtClean="0"/>
              <a:t>Provides 2 types of Services:</a:t>
            </a:r>
          </a:p>
          <a:p>
            <a:pPr marL="1144587" lvl="2" indent="-514350">
              <a:buFont typeface="+mj-lt"/>
              <a:buAutoNum type="arabicPeriod"/>
            </a:pPr>
            <a:r>
              <a:rPr lang="en-US" dirty="0" smtClean="0"/>
              <a:t>Boot services: only available at boot time</a:t>
            </a:r>
          </a:p>
          <a:p>
            <a:pPr marL="1144587" lvl="2" indent="-514350">
              <a:buFont typeface="+mj-lt"/>
              <a:buAutoNum type="arabicPeriod"/>
            </a:pPr>
            <a:r>
              <a:rPr lang="en-US" dirty="0" smtClean="0"/>
              <a:t>Runtime services: available while OS is running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UEFI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Snapshot of Boot Process for various </a:t>
            </a:r>
            <a:r>
              <a:rPr lang="en-US" dirty="0" err="1" smtClean="0"/>
              <a:t>OSes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Look at Low-Level Technologies </a:t>
            </a:r>
          </a:p>
          <a:p>
            <a:pPr lvl="1"/>
            <a:r>
              <a:rPr lang="en-US" dirty="0" smtClean="0"/>
              <a:t>Case studies as examples of exploitation</a:t>
            </a:r>
          </a:p>
          <a:p>
            <a:pPr lvl="1"/>
            <a:r>
              <a:rPr lang="en-US" dirty="0" smtClean="0"/>
              <a:t>Advice for detection and prevention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Dreamboot</a:t>
            </a:r>
            <a:r>
              <a:rPr lang="en-US" dirty="0" smtClean="0"/>
              <a:t> - Presented by Sebastian </a:t>
            </a:r>
            <a:r>
              <a:rPr lang="en-US" dirty="0" err="1"/>
              <a:t>Kaczmarek</a:t>
            </a:r>
            <a:r>
              <a:rPr lang="en-US" dirty="0"/>
              <a:t> </a:t>
            </a:r>
            <a:r>
              <a:rPr lang="en-US" dirty="0" smtClean="0"/>
              <a:t>@ </a:t>
            </a:r>
            <a:r>
              <a:rPr lang="en-US" dirty="0"/>
              <a:t>Hack in the Box, Amsterdam </a:t>
            </a:r>
            <a:r>
              <a:rPr lang="en-US" dirty="0" smtClean="0"/>
              <a:t>2013</a:t>
            </a:r>
          </a:p>
          <a:p>
            <a:pPr lvl="1"/>
            <a:r>
              <a:rPr lang="en-US" dirty="0" smtClean="0"/>
              <a:t>Finds boot loader on hardware &amp; patches it</a:t>
            </a:r>
          </a:p>
          <a:p>
            <a:pPr lvl="1"/>
            <a:r>
              <a:rPr lang="en-US" dirty="0" smtClean="0"/>
              <a:t>Hijacks kernel entry point call in loader to redirect control flow</a:t>
            </a:r>
          </a:p>
          <a:p>
            <a:pPr lvl="1"/>
            <a:r>
              <a:rPr lang="en-US" dirty="0" smtClean="0"/>
              <a:t>Deactivates kernel protections (once it gets around </a:t>
            </a:r>
            <a:r>
              <a:rPr lang="en-US" dirty="0" err="1" smtClean="0"/>
              <a:t>PatchGuard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Hides payload in </a:t>
            </a:r>
            <a:r>
              <a:rPr lang="en-US" dirty="0" err="1"/>
              <a:t>ntoskrnl</a:t>
            </a:r>
            <a:r>
              <a:rPr lang="en-US" dirty="0"/>
              <a:t> relocation table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UEFI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Countermeasures:</a:t>
            </a:r>
          </a:p>
          <a:p>
            <a:pPr lvl="1"/>
            <a:r>
              <a:rPr lang="en-US" dirty="0" smtClean="0"/>
              <a:t>Prevent initial infection through normal means (AV, IPS, HIPS, secure use policies)</a:t>
            </a:r>
          </a:p>
          <a:p>
            <a:pPr lvl="1"/>
            <a:r>
              <a:rPr lang="en-US" dirty="0" smtClean="0"/>
              <a:t>Secure Boot means that the boot loader signature will have to match the stored key.</a:t>
            </a:r>
          </a:p>
          <a:p>
            <a:pPr lvl="1"/>
            <a:r>
              <a:rPr lang="en-US" dirty="0" smtClean="0"/>
              <a:t>Intel TXT’s “Late Launch” can help prevent loading modified software.</a:t>
            </a:r>
          </a:p>
          <a:p>
            <a:pPr lvl="1"/>
            <a:r>
              <a:rPr lang="en-US" dirty="0" err="1" smtClean="0"/>
              <a:t>Bitlocker</a:t>
            </a:r>
            <a:r>
              <a:rPr lang="en-US" dirty="0" smtClean="0"/>
              <a:t> in TPM mode will provide encryption to make patching the boot loader more difficult, it stores software measurements and won’t even boot if they don’t match up.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UEFI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Boot (UEFI)</a:t>
            </a:r>
          </a:p>
          <a:p>
            <a:pPr lvl="1"/>
            <a:r>
              <a:rPr lang="en-US" dirty="0" smtClean="0"/>
              <a:t>UEFI option where all applications and services must have a valid digital signature</a:t>
            </a:r>
          </a:p>
          <a:p>
            <a:pPr lvl="1"/>
            <a:r>
              <a:rPr lang="en-US" dirty="0" smtClean="0"/>
              <a:t>Secure Boot Keys stored in UEFI firmware</a:t>
            </a:r>
          </a:p>
          <a:p>
            <a:pPr lvl="1"/>
            <a:r>
              <a:rPr lang="en-US" dirty="0" smtClean="0"/>
              <a:t>Offers protection that makes compromise more difficult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Secure Boot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Setup For Failure: Defeating Secure Boot Presented by Corey </a:t>
            </a:r>
            <a:r>
              <a:rPr lang="en-US" dirty="0" err="1" smtClean="0"/>
              <a:t>Kallenberg</a:t>
            </a:r>
            <a:r>
              <a:rPr lang="en-US" dirty="0" smtClean="0"/>
              <a:t> and </a:t>
            </a:r>
            <a:r>
              <a:rPr lang="en-US" dirty="0" err="1" smtClean="0"/>
              <a:t>Mitre</a:t>
            </a:r>
            <a:r>
              <a:rPr lang="en-US" dirty="0" smtClean="0"/>
              <a:t> research team at Hack In the Box, Amsterdam 2014</a:t>
            </a:r>
          </a:p>
          <a:p>
            <a:pPr lvl="1"/>
            <a:r>
              <a:rPr lang="en-US" sz="2800" dirty="0" smtClean="0"/>
              <a:t>Found that Secure Boot doesn’t always run the signature check on all target EFI executables, especially Option ROMs (such as for graphics cards)</a:t>
            </a:r>
          </a:p>
          <a:p>
            <a:pPr lvl="1"/>
            <a:r>
              <a:rPr lang="en-US" sz="2800" dirty="0" smtClean="0"/>
              <a:t>Found a way to manually modify the Setup variable that determines how lax the signature checking policy is; making it so that all target EFI executables can be run without signature check.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Secure Boot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Countermeasures:</a:t>
            </a:r>
          </a:p>
          <a:p>
            <a:pPr lvl="1"/>
            <a:r>
              <a:rPr lang="en-US" sz="2800" dirty="0" smtClean="0"/>
              <a:t>Make sure the UEFI version follows the spec in regards to variable protection, the UEFI spec does not allow this exploit</a:t>
            </a:r>
          </a:p>
          <a:p>
            <a:pPr lvl="1"/>
            <a:r>
              <a:rPr lang="en-US" sz="2800" dirty="0" smtClean="0"/>
              <a:t>BIOS_CNTL &amp; SMM BIOS Write Enable protection</a:t>
            </a:r>
          </a:p>
          <a:p>
            <a:pPr lvl="1"/>
            <a:r>
              <a:rPr lang="en-US" sz="2800" dirty="0" smtClean="0"/>
              <a:t>Intel Protected Range SPI Flash Protections</a:t>
            </a:r>
          </a:p>
          <a:p>
            <a:pPr lvl="2"/>
            <a:r>
              <a:rPr lang="en-US" sz="2800" dirty="0" smtClean="0"/>
              <a:t>Flash </a:t>
            </a:r>
            <a:r>
              <a:rPr lang="en-US" sz="2800" dirty="0"/>
              <a:t>Configuration Lockdown (</a:t>
            </a:r>
            <a:r>
              <a:rPr lang="en-US" sz="2800" dirty="0" smtClean="0"/>
              <a:t>HSFS.FLOCKDN) Bit</a:t>
            </a:r>
          </a:p>
          <a:p>
            <a:pPr lvl="1"/>
            <a:r>
              <a:rPr lang="en-US" sz="2800" dirty="0" smtClean="0"/>
              <a:t>Setting SMM BIOS Write Protection (SMM_BWP) Bit</a:t>
            </a:r>
          </a:p>
          <a:p>
            <a:pPr lvl="1"/>
            <a:r>
              <a:rPr lang="en-US" sz="2800" dirty="0" smtClean="0"/>
              <a:t>Common Security measures to prevent initial infection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Secure Boot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EFI</a:t>
            </a:r>
          </a:p>
          <a:p>
            <a:pPr lvl="1"/>
            <a:r>
              <a:rPr lang="en-US" dirty="0"/>
              <a:t>Does basic hardware initialization</a:t>
            </a:r>
          </a:p>
          <a:p>
            <a:pPr lvl="1"/>
            <a:r>
              <a:rPr lang="en-US" dirty="0"/>
              <a:t>Selects Operating System to load</a:t>
            </a:r>
          </a:p>
          <a:p>
            <a:pPr lvl="1"/>
            <a:r>
              <a:rPr lang="en-US" dirty="0" smtClean="0"/>
              <a:t>Modular: comprised of core components, apps, drivers, </a:t>
            </a:r>
            <a:r>
              <a:rPr lang="en-US" dirty="0" err="1" smtClean="0"/>
              <a:t>bootloader</a:t>
            </a:r>
            <a:endParaRPr lang="en-US" dirty="0" smtClean="0"/>
          </a:p>
          <a:p>
            <a:pPr lvl="1"/>
            <a:r>
              <a:rPr lang="en-US" dirty="0" smtClean="0"/>
              <a:t>Lots of jump tables with function pointers</a:t>
            </a:r>
          </a:p>
          <a:p>
            <a:pPr lvl="1"/>
            <a:r>
              <a:rPr lang="en-US" dirty="0"/>
              <a:t>Core components reside on Mac </a:t>
            </a:r>
            <a:r>
              <a:rPr lang="en-US" dirty="0" err="1"/>
              <a:t>BootROM</a:t>
            </a:r>
            <a:endParaRPr lang="en-US" dirty="0"/>
          </a:p>
          <a:p>
            <a:pPr lvl="1"/>
            <a:r>
              <a:rPr lang="en-US" dirty="0" smtClean="0"/>
              <a:t>Used on all Intel Macs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Mac EFI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/>
              <a:t>MYSTERIIS DOM </a:t>
            </a:r>
            <a:r>
              <a:rPr lang="en-US" dirty="0" smtClean="0"/>
              <a:t>JOBSIVS: MAC </a:t>
            </a:r>
            <a:r>
              <a:rPr lang="en-US" dirty="0"/>
              <a:t>EFI </a:t>
            </a:r>
            <a:r>
              <a:rPr lang="en-US" dirty="0" smtClean="0"/>
              <a:t>ROOTKITS</a:t>
            </a:r>
            <a:r>
              <a:rPr lang="en-US" dirty="0"/>
              <a:t> </a:t>
            </a:r>
            <a:r>
              <a:rPr lang="en-US" dirty="0" smtClean="0"/>
              <a:t>presented by Snare at Black Hat 2012</a:t>
            </a:r>
          </a:p>
          <a:p>
            <a:pPr lvl="1"/>
            <a:r>
              <a:rPr lang="en-US" sz="2800" dirty="0" smtClean="0"/>
              <a:t>Lists 3 valid options for persistence:</a:t>
            </a:r>
          </a:p>
          <a:p>
            <a:pPr marL="1196975" lvl="2" indent="-514350">
              <a:buFont typeface="+mj-lt"/>
              <a:buAutoNum type="arabicPeriod"/>
            </a:pPr>
            <a:r>
              <a:rPr lang="en-US" sz="2800" dirty="0" smtClean="0"/>
              <a:t>Patch or replace the </a:t>
            </a:r>
            <a:r>
              <a:rPr lang="en-US" sz="2800" dirty="0" err="1" smtClean="0"/>
              <a:t>bootloader</a:t>
            </a:r>
            <a:r>
              <a:rPr lang="en-US" sz="2800" dirty="0"/>
              <a:t> /System/Library/</a:t>
            </a:r>
            <a:r>
              <a:rPr lang="en-US" sz="2800" dirty="0" err="1"/>
              <a:t>CoreServices</a:t>
            </a:r>
            <a:r>
              <a:rPr lang="en-US" sz="2800" dirty="0"/>
              <a:t>/</a:t>
            </a:r>
            <a:r>
              <a:rPr lang="en-US" sz="2800" dirty="0" err="1"/>
              <a:t>boot.eﬁ</a:t>
            </a:r>
            <a:endParaRPr lang="en-US" sz="2800" dirty="0" smtClean="0"/>
          </a:p>
          <a:p>
            <a:pPr marL="1196975" lvl="2" indent="-514350">
              <a:buFont typeface="+mj-lt"/>
              <a:buAutoNum type="arabicPeriod"/>
            </a:pPr>
            <a:r>
              <a:rPr lang="en-US" sz="2800" dirty="0" smtClean="0"/>
              <a:t>Write to PCI device expansion ROM - writeable from OS via device firmware updates and/or </a:t>
            </a:r>
            <a:r>
              <a:rPr lang="en-US" sz="2800" dirty="0" err="1" smtClean="0"/>
              <a:t>flashrom</a:t>
            </a:r>
            <a:r>
              <a:rPr lang="en-US" sz="2800" dirty="0" smtClean="0"/>
              <a:t> application</a:t>
            </a:r>
          </a:p>
          <a:p>
            <a:pPr marL="1196975" lvl="2" indent="-514350">
              <a:buFont typeface="+mj-lt"/>
              <a:buAutoNum type="arabicPeriod"/>
            </a:pPr>
            <a:r>
              <a:rPr lang="en-US" sz="2800" dirty="0" smtClean="0"/>
              <a:t>Flash the firmware - also </a:t>
            </a:r>
            <a:r>
              <a:rPr lang="en-US" sz="2800" dirty="0" err="1" smtClean="0"/>
              <a:t>flashrom</a:t>
            </a:r>
            <a:r>
              <a:rPr lang="en-US" sz="2800" dirty="0" smtClean="0"/>
              <a:t>, but Firmware Volume signature gets checked by </a:t>
            </a:r>
            <a:r>
              <a:rPr lang="en-US" sz="2800" dirty="0" err="1" smtClean="0"/>
              <a:t>BootROM</a:t>
            </a:r>
            <a:r>
              <a:rPr lang="en-US" sz="2800" dirty="0" smtClean="0"/>
              <a:t> &amp; new macs write protect flash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Mac EFI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Countermeasures:</a:t>
            </a:r>
          </a:p>
          <a:p>
            <a:pPr lvl="1"/>
            <a:r>
              <a:rPr lang="en-US" dirty="0" smtClean="0"/>
              <a:t>EFI password can prevent changing boot target, but can be bypassed</a:t>
            </a:r>
          </a:p>
          <a:p>
            <a:pPr lvl="1"/>
            <a:r>
              <a:rPr lang="en-US" dirty="0" smtClean="0"/>
              <a:t>UEFI Secure Boot  would be nice but unsupported</a:t>
            </a:r>
          </a:p>
          <a:p>
            <a:pPr lvl="1"/>
            <a:r>
              <a:rPr lang="en-US" dirty="0" smtClean="0"/>
              <a:t>Use normal measures to prevent initial infection.</a:t>
            </a:r>
          </a:p>
          <a:p>
            <a:pPr lvl="1"/>
            <a:r>
              <a:rPr lang="en-US" dirty="0" smtClean="0"/>
              <a:t>Restrict physical access and consider blocking ports to avoid “Evil Maid” scenario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Mac EFI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Management Mode (SMM)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privileged execution mode on x86/x64 </a:t>
            </a:r>
            <a:r>
              <a:rPr lang="en-US" dirty="0" smtClean="0"/>
              <a:t>architectures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access to all of system </a:t>
            </a:r>
            <a:r>
              <a:rPr lang="en-US" dirty="0" smtClean="0"/>
              <a:t>memory</a:t>
            </a:r>
          </a:p>
          <a:p>
            <a:pPr lvl="2"/>
            <a:r>
              <a:rPr lang="en-US" i="1" dirty="0" smtClean="0"/>
              <a:t>Not subject to standard OS memory protections such as page tables</a:t>
            </a:r>
          </a:p>
          <a:p>
            <a:pPr lvl="1"/>
            <a:r>
              <a:rPr lang="en-US" dirty="0" smtClean="0"/>
              <a:t>Stored in system firmware (BIOS or UEFI)</a:t>
            </a:r>
          </a:p>
          <a:p>
            <a:pPr lvl="1"/>
            <a:r>
              <a:rPr lang="en-US" dirty="0" smtClean="0"/>
              <a:t>Can be accessed via System Management Interrupts (SMI) handlers</a:t>
            </a:r>
          </a:p>
          <a:p>
            <a:pPr lvl="1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Technologies &gt; </a:t>
            </a:r>
            <a:r>
              <a:rPr lang="en-US" dirty="0" smtClean="0"/>
              <a:t>SMM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lvl="1" indent="0">
              <a:buNone/>
            </a:pPr>
            <a:r>
              <a:rPr lang="en-US" i="1" dirty="0"/>
              <a:t>A Real SMM Rootkit: Reversing and Hooking BIOS SMI </a:t>
            </a:r>
            <a:r>
              <a:rPr lang="en-US" i="1" dirty="0" smtClean="0"/>
              <a:t>Handlers</a:t>
            </a:r>
            <a:r>
              <a:rPr lang="en-US" dirty="0" smtClean="0"/>
              <a:t> </a:t>
            </a:r>
            <a:r>
              <a:rPr lang="en-US" dirty="0" err="1" smtClean="0"/>
              <a:t>Phrack</a:t>
            </a:r>
            <a:r>
              <a:rPr lang="en-US" dirty="0"/>
              <a:t> </a:t>
            </a:r>
            <a:r>
              <a:rPr lang="en-US" dirty="0" smtClean="0"/>
              <a:t>article </a:t>
            </a:r>
            <a:r>
              <a:rPr lang="en-US" dirty="0"/>
              <a:t>by Filip </a:t>
            </a:r>
            <a:r>
              <a:rPr lang="en-US" dirty="0" err="1" smtClean="0"/>
              <a:t>Wecherowski</a:t>
            </a:r>
            <a:endParaRPr lang="en-US" dirty="0" smtClean="0"/>
          </a:p>
          <a:p>
            <a:pPr lvl="1"/>
            <a:r>
              <a:rPr lang="en-US" dirty="0" smtClean="0"/>
              <a:t>Modified </a:t>
            </a:r>
            <a:r>
              <a:rPr lang="en-US" dirty="0"/>
              <a:t>System Management Interrupt (SMI) </a:t>
            </a:r>
            <a:r>
              <a:rPr lang="en-US" dirty="0" smtClean="0"/>
              <a:t>handler to create I/O Trap based </a:t>
            </a:r>
            <a:r>
              <a:rPr lang="en-US" dirty="0" err="1" smtClean="0"/>
              <a:t>keylogger</a:t>
            </a:r>
            <a:endParaRPr lang="en-US" dirty="0" smtClean="0"/>
          </a:p>
          <a:p>
            <a:pPr lvl="1"/>
            <a:r>
              <a:rPr lang="en-US" dirty="0" smtClean="0"/>
              <a:t>Only applies to Asus motherboards AMIBIOS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Technologies &gt; </a:t>
            </a:r>
            <a:r>
              <a:rPr lang="en-US" dirty="0" smtClean="0"/>
              <a:t>SMM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Bootkits</a:t>
            </a:r>
            <a:r>
              <a:rPr lang="en-US" dirty="0"/>
              <a:t> </a:t>
            </a:r>
            <a:r>
              <a:rPr lang="en-US" dirty="0" smtClean="0"/>
              <a:t>Step-By-Step: </a:t>
            </a:r>
          </a:p>
          <a:p>
            <a:r>
              <a:rPr lang="en-US" dirty="0" smtClean="0"/>
              <a:t>An in-depth look </a:t>
            </a:r>
            <a:r>
              <a:rPr lang="en-US" dirty="0"/>
              <a:t>at </a:t>
            </a:r>
            <a:r>
              <a:rPr lang="en-US" dirty="0" smtClean="0"/>
              <a:t>persistence mechanisms </a:t>
            </a:r>
            <a:r>
              <a:rPr lang="en-US" dirty="0"/>
              <a:t>used by </a:t>
            </a:r>
            <a:r>
              <a:rPr lang="en-US" dirty="0" err="1"/>
              <a:t>Bootkits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Countermeasures:</a:t>
            </a:r>
          </a:p>
          <a:p>
            <a:pPr lvl="1"/>
            <a:r>
              <a:rPr lang="en-US" sz="2800" dirty="0" smtClean="0"/>
              <a:t>Common methods (AV, IPS, HIPS, good security policies, educated users, </a:t>
            </a:r>
            <a:r>
              <a:rPr lang="en-US" sz="2800" dirty="0" err="1" smtClean="0"/>
              <a:t>etc</a:t>
            </a:r>
            <a:r>
              <a:rPr lang="en-US" sz="2800" dirty="0" smtClean="0"/>
              <a:t>) to prevent initial infection.</a:t>
            </a:r>
          </a:p>
          <a:p>
            <a:pPr lvl="1"/>
            <a:r>
              <a:rPr lang="en-US" sz="2800" dirty="0" smtClean="0"/>
              <a:t> Author wrote simple C program to detect </a:t>
            </a:r>
            <a:r>
              <a:rPr lang="en-US" sz="2800" dirty="0" err="1" smtClean="0"/>
              <a:t>keylogger</a:t>
            </a:r>
            <a:r>
              <a:rPr lang="en-US" sz="2800" dirty="0"/>
              <a:t>. </a:t>
            </a:r>
            <a:r>
              <a:rPr lang="en-US" sz="2800" dirty="0" smtClean="0"/>
              <a:t>Reads </a:t>
            </a:r>
            <a:r>
              <a:rPr lang="en-US" sz="2800" dirty="0"/>
              <a:t>the Root Complex Base Address Register (RCBA</a:t>
            </a:r>
            <a:r>
              <a:rPr lang="en-US" sz="2800" dirty="0" smtClean="0"/>
              <a:t>). Tests keyboard controller port to see if I/O Trap is enabled.</a:t>
            </a:r>
          </a:p>
          <a:p>
            <a:pPr lvl="1"/>
            <a:r>
              <a:rPr lang="en-US" sz="2800" dirty="0"/>
              <a:t>SMM Transfer Monitor (STM) to sandbox the existing SMM </a:t>
            </a:r>
            <a:r>
              <a:rPr lang="en-US" sz="2800" dirty="0" smtClean="0"/>
              <a:t>handler </a:t>
            </a:r>
            <a:r>
              <a:rPr lang="en-US" sz="2800" dirty="0"/>
              <a:t>by virtualizing it using VT-x and VT-d </a:t>
            </a:r>
            <a:r>
              <a:rPr lang="en-US" sz="2800" dirty="0" smtClean="0"/>
              <a:t>technologies</a:t>
            </a:r>
            <a:r>
              <a:rPr lang="en-US" sz="2800" dirty="0"/>
              <a:t>. </a:t>
            </a:r>
            <a:r>
              <a:rPr lang="en-US" sz="2800" dirty="0" smtClean="0"/>
              <a:t>Unfortunately it’s not available yet.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Technologies &gt; </a:t>
            </a:r>
            <a:r>
              <a:rPr lang="en-US" dirty="0" smtClean="0"/>
              <a:t>SMM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Active Management Technology (AMT)</a:t>
            </a:r>
          </a:p>
          <a:p>
            <a:pPr lvl="1"/>
            <a:r>
              <a:rPr lang="en-US" dirty="0" smtClean="0"/>
              <a:t>Allows for remote system administration</a:t>
            </a:r>
          </a:p>
          <a:p>
            <a:pPr lvl="2"/>
            <a:r>
              <a:rPr lang="en-US" sz="2800" dirty="0" smtClean="0"/>
              <a:t>Doesn’t require Powered-On state or Installed OS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various data in </a:t>
            </a:r>
            <a:r>
              <a:rPr lang="en-US" dirty="0" smtClean="0"/>
              <a:t>firmware memory</a:t>
            </a:r>
          </a:p>
          <a:p>
            <a:pPr lvl="2"/>
            <a:r>
              <a:rPr lang="en-US" sz="2800" dirty="0" smtClean="0"/>
              <a:t>System parameters (OEM-defined, setup,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pPr lvl="2"/>
            <a:r>
              <a:rPr lang="en-US" sz="2800" dirty="0" smtClean="0"/>
              <a:t>Configuration details (including startup </a:t>
            </a:r>
            <a:r>
              <a:rPr lang="en-US" sz="2800" dirty="0" err="1" smtClean="0"/>
              <a:t>hdw</a:t>
            </a:r>
            <a:r>
              <a:rPr lang="en-US" sz="2800" dirty="0" smtClean="0"/>
              <a:t>)</a:t>
            </a:r>
          </a:p>
          <a:p>
            <a:pPr lvl="2"/>
            <a:r>
              <a:rPr lang="en-US" sz="2800" dirty="0" smtClean="0"/>
              <a:t>Credentials (passwords, certificates)</a:t>
            </a:r>
          </a:p>
          <a:p>
            <a:pPr lvl="2"/>
            <a:r>
              <a:rPr lang="en-US" sz="2800" dirty="0" smtClean="0"/>
              <a:t>Network configuration</a:t>
            </a:r>
          </a:p>
          <a:p>
            <a:pPr lvl="2"/>
            <a:r>
              <a:rPr lang="en-US" sz="2800" dirty="0" smtClean="0"/>
              <a:t>Security configuration (ACLs, Defense policies)</a:t>
            </a:r>
          </a:p>
          <a:p>
            <a:pPr lvl="1"/>
            <a:r>
              <a:rPr lang="en-US" dirty="0" smtClean="0"/>
              <a:t>Provides Direct Memory Access (DMA)</a:t>
            </a:r>
          </a:p>
          <a:p>
            <a:pPr lvl="2"/>
            <a:r>
              <a:rPr lang="en-US" sz="2800" dirty="0" smtClean="0"/>
              <a:t>Independent of CPU</a:t>
            </a:r>
          </a:p>
          <a:p>
            <a:pPr lvl="2"/>
            <a:endParaRPr lang="en-US" sz="28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Technologies &gt; </a:t>
            </a:r>
            <a:r>
              <a:rPr lang="en-US" dirty="0" smtClean="0"/>
              <a:t>Intel AMT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Evaluating “Ring -3” Rootkits presented by Patrick </a:t>
            </a:r>
            <a:r>
              <a:rPr lang="en-US" dirty="0" err="1" smtClean="0"/>
              <a:t>Stewin</a:t>
            </a:r>
            <a:r>
              <a:rPr lang="en-US" dirty="0"/>
              <a:t> of Berlin Institute of </a:t>
            </a:r>
            <a:r>
              <a:rPr lang="en-US" dirty="0" smtClean="0"/>
              <a:t>Technology</a:t>
            </a:r>
          </a:p>
          <a:p>
            <a:pPr lvl="1"/>
            <a:r>
              <a:rPr lang="en-US" sz="2400" dirty="0" smtClean="0"/>
              <a:t>AMT disabled by default</a:t>
            </a:r>
          </a:p>
          <a:p>
            <a:pPr lvl="1"/>
            <a:r>
              <a:rPr lang="en-US" sz="2400" dirty="0" smtClean="0"/>
              <a:t>Some AMT code runs even if AMT is disabled</a:t>
            </a:r>
          </a:p>
          <a:p>
            <a:pPr lvl="1"/>
            <a:r>
              <a:rPr lang="en-US" sz="2400" dirty="0" smtClean="0"/>
              <a:t>Leverages exploit from </a:t>
            </a:r>
            <a:r>
              <a:rPr lang="en-US" sz="2400" dirty="0" err="1" smtClean="0"/>
              <a:t>Tereshkin</a:t>
            </a:r>
            <a:r>
              <a:rPr lang="en-US" sz="2400" dirty="0" smtClean="0"/>
              <a:t> BH 09 based on calculating the re-mapped memory address and hooking function that runs periodically regardless of whether AMT is enabled or not. </a:t>
            </a:r>
          </a:p>
          <a:p>
            <a:pPr lvl="1"/>
            <a:r>
              <a:rPr lang="en-US" sz="2400" dirty="0" smtClean="0"/>
              <a:t>Only works on old Q35 chipset, not Q45.</a:t>
            </a:r>
          </a:p>
          <a:p>
            <a:pPr lvl="1"/>
            <a:r>
              <a:rPr lang="en-US" sz="2400" dirty="0" smtClean="0"/>
              <a:t>May require a BIOS downgrade, doesn’t require consent</a:t>
            </a:r>
          </a:p>
          <a:p>
            <a:pPr lvl="1"/>
            <a:r>
              <a:rPr lang="en-US" sz="2400" dirty="0" smtClean="0"/>
              <a:t>Resides completely in ARC4 execution environment</a:t>
            </a:r>
          </a:p>
          <a:p>
            <a:pPr lvl="1"/>
            <a:r>
              <a:rPr lang="en-US" sz="2400" dirty="0" err="1" smtClean="0"/>
              <a:t>Keylogger</a:t>
            </a:r>
            <a:r>
              <a:rPr lang="en-US" sz="2400" dirty="0" smtClean="0"/>
              <a:t> with covert communications channel</a:t>
            </a:r>
          </a:p>
          <a:p>
            <a:pPr lvl="1"/>
            <a:r>
              <a:rPr lang="en-US" sz="2400" dirty="0" smtClean="0"/>
              <a:t>Working versions for Linux and Windows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Intel AMT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</a:p>
          <a:p>
            <a:pPr lvl="1"/>
            <a:r>
              <a:rPr lang="en-US" sz="2400" dirty="0" smtClean="0"/>
              <a:t>Replacing BIOS with UEFI Secure Boot</a:t>
            </a:r>
          </a:p>
          <a:p>
            <a:pPr lvl="1"/>
            <a:r>
              <a:rPr lang="en-US" sz="2400" dirty="0" smtClean="0"/>
              <a:t>Intel Trusted Execution Technology (TXT)</a:t>
            </a:r>
          </a:p>
          <a:p>
            <a:pPr lvl="1"/>
            <a:r>
              <a:rPr lang="en-US" sz="2400" dirty="0" smtClean="0"/>
              <a:t>Upgrading chipset to Q45 or later</a:t>
            </a:r>
          </a:p>
          <a:p>
            <a:pPr lvl="1"/>
            <a:r>
              <a:rPr lang="en-US" sz="2400" dirty="0" smtClean="0"/>
              <a:t>Common security practices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Intel AMT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Trusted Platform Module (TPM)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for a secure, dedicated microprocessor designed to secure hardware by integrating cryptographic keys into </a:t>
            </a:r>
            <a:r>
              <a:rPr lang="en-US" dirty="0" smtClean="0"/>
              <a:t>devices.</a:t>
            </a:r>
          </a:p>
          <a:p>
            <a:pPr lvl="1"/>
            <a:r>
              <a:rPr lang="en-US" dirty="0" smtClean="0"/>
              <a:t>Developed </a:t>
            </a:r>
            <a:r>
              <a:rPr lang="en-US" dirty="0"/>
              <a:t>by the Trusted Computing Group (TCG) for the purposes </a:t>
            </a:r>
            <a:r>
              <a:rPr lang="en-US" dirty="0" smtClean="0"/>
              <a:t>of:</a:t>
            </a:r>
          </a:p>
          <a:p>
            <a:pPr lvl="2"/>
            <a:r>
              <a:rPr lang="en-US" dirty="0" smtClean="0"/>
              <a:t>Key Generation</a:t>
            </a:r>
          </a:p>
          <a:p>
            <a:pPr lvl="2"/>
            <a:r>
              <a:rPr lang="en-US" dirty="0" smtClean="0"/>
              <a:t>System Hashing</a:t>
            </a:r>
          </a:p>
          <a:p>
            <a:pPr lvl="2"/>
            <a:r>
              <a:rPr lang="en-US" dirty="0" smtClean="0"/>
              <a:t>Binding – encryption with factory burned key</a:t>
            </a:r>
          </a:p>
          <a:p>
            <a:pPr lvl="2"/>
            <a:r>
              <a:rPr lang="en-US" dirty="0" smtClean="0"/>
              <a:t>Sealing – machine-state-dependent decryption</a:t>
            </a:r>
          </a:p>
          <a:p>
            <a:pPr lvl="2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TPM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Thoughts about Trusted Computing presented by Joanna </a:t>
            </a:r>
            <a:r>
              <a:rPr lang="en-US" sz="3200" dirty="0" err="1" smtClean="0"/>
              <a:t>Rutkowska</a:t>
            </a:r>
            <a:r>
              <a:rPr lang="en-US" sz="3200" dirty="0" smtClean="0"/>
              <a:t> of Invisible Things Labs</a:t>
            </a:r>
          </a:p>
          <a:p>
            <a:pPr lvl="1"/>
            <a:r>
              <a:rPr lang="en-US" dirty="0" smtClean="0"/>
              <a:t>Evil Maid Scenario – physical access allowing malicious user to grab keys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TPM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Countermeasures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Restrict physical access and consider blocking ports to avoid “Evil Maid” scenario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TPM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Trusted Execution Technology (TXT)</a:t>
            </a:r>
          </a:p>
          <a:p>
            <a:pPr lvl="1"/>
            <a:r>
              <a:rPr lang="en-US" dirty="0" smtClean="0"/>
              <a:t>Relies heavily on TPM for basic services</a:t>
            </a:r>
          </a:p>
          <a:p>
            <a:pPr lvl="2"/>
            <a:r>
              <a:rPr lang="en-US" dirty="0" smtClean="0"/>
              <a:t>Secure Storage</a:t>
            </a:r>
          </a:p>
          <a:p>
            <a:pPr lvl="1"/>
            <a:r>
              <a:rPr lang="en-US" dirty="0" smtClean="0"/>
              <a:t>Provides trusted mechanism for securely loading &amp; executing system software</a:t>
            </a:r>
          </a:p>
          <a:p>
            <a:pPr lvl="2"/>
            <a:r>
              <a:rPr lang="en-US" dirty="0" smtClean="0"/>
              <a:t>Stores software metrics</a:t>
            </a:r>
          </a:p>
          <a:p>
            <a:pPr lvl="2"/>
            <a:r>
              <a:rPr lang="en-US" dirty="0" smtClean="0"/>
              <a:t>Called “Late Launch”</a:t>
            </a:r>
          </a:p>
          <a:p>
            <a:pPr lvl="1"/>
            <a:r>
              <a:rPr lang="en-US" dirty="0" smtClean="0"/>
              <a:t>AMD’s version implemented with SKINT instruction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Intel 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Invisible Things Labs 2011 whitepaper</a:t>
            </a:r>
          </a:p>
          <a:p>
            <a:pPr lvl="1"/>
            <a:r>
              <a:rPr lang="en-US" dirty="0" smtClean="0"/>
              <a:t>Exploiting flaw in SINIT Authenticated Code Module (ACM), when executed by SENTER instruction to cause an overwrite when adding a maliciously crafted ACPI DMAR table</a:t>
            </a:r>
          </a:p>
          <a:p>
            <a:pPr lvl="2"/>
            <a:r>
              <a:rPr lang="en-US" dirty="0" smtClean="0"/>
              <a:t>Requires execution prior to SENTER instruction</a:t>
            </a:r>
          </a:p>
          <a:p>
            <a:pPr lvl="2"/>
            <a:r>
              <a:rPr lang="en-US" dirty="0" smtClean="0"/>
              <a:t>Requires some TXT heap manipulation</a:t>
            </a:r>
          </a:p>
          <a:p>
            <a:pPr lvl="2"/>
            <a:r>
              <a:rPr lang="en-US" dirty="0" smtClean="0"/>
              <a:t>Causes TXT, LCP bypass &amp; hijacks SMM</a:t>
            </a:r>
          </a:p>
          <a:p>
            <a:pPr lvl="2"/>
            <a:r>
              <a:rPr lang="en-US" dirty="0" smtClean="0"/>
              <a:t>Advisories issued to customers to install updates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Intel TXT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</a:p>
          <a:p>
            <a:pPr lvl="1"/>
            <a:r>
              <a:rPr lang="en-US" dirty="0" smtClean="0"/>
              <a:t>Intel update fixes SINIT overflow</a:t>
            </a:r>
          </a:p>
          <a:p>
            <a:pPr lvl="1"/>
            <a:r>
              <a:rPr lang="en-US" dirty="0" smtClean="0"/>
              <a:t>Intel processor microcode update to prevent rollback and running buggy modules</a:t>
            </a:r>
          </a:p>
          <a:p>
            <a:pPr lvl="1"/>
            <a:r>
              <a:rPr lang="en-US" dirty="0" smtClean="0"/>
              <a:t>Coordinating with OEM vendors to ensure that above fixes get disseminated</a:t>
            </a:r>
          </a:p>
          <a:p>
            <a:pPr lvl="1"/>
            <a:r>
              <a:rPr lang="en-US" dirty="0" smtClean="0"/>
              <a:t>Launch Control Policy (LCP) code moved to beginning of SINIT code to offer blacklisting without the need for BIOS and microcode updates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Intel TXT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purposes of this presentation, we will define </a:t>
            </a:r>
            <a:r>
              <a:rPr lang="en-US" dirty="0" err="1" smtClean="0"/>
              <a:t>Bootkit</a:t>
            </a:r>
            <a:r>
              <a:rPr lang="en-US" dirty="0" smtClean="0"/>
              <a:t> as any malware (rootkit) that is persistent and exists below the level of the operating system kernel environment (ring 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Boot Record (MBR)</a:t>
            </a:r>
          </a:p>
          <a:p>
            <a:pPr lvl="1"/>
            <a:r>
              <a:rPr lang="en-US" dirty="0" smtClean="0"/>
              <a:t>Boot sector at the beginning of storage devices</a:t>
            </a:r>
          </a:p>
          <a:p>
            <a:pPr lvl="1"/>
            <a:r>
              <a:rPr lang="en-US" dirty="0" smtClean="0"/>
              <a:t>Stores partition information</a:t>
            </a:r>
          </a:p>
          <a:p>
            <a:pPr lvl="1"/>
            <a:r>
              <a:rPr lang="en-US" dirty="0" smtClean="0"/>
              <a:t>Stores code for loading OS</a:t>
            </a:r>
          </a:p>
          <a:p>
            <a:pPr lvl="1"/>
            <a:r>
              <a:rPr lang="en-US" dirty="0" smtClean="0"/>
              <a:t>Maximum addressable storage space = 2 TB</a:t>
            </a:r>
          </a:p>
          <a:p>
            <a:pPr lvl="1"/>
            <a:r>
              <a:rPr lang="en-US" dirty="0" smtClean="0"/>
              <a:t>Typically 512 bytes in size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Stoned </a:t>
            </a:r>
            <a:r>
              <a:rPr lang="en-US" dirty="0" err="1" smtClean="0"/>
              <a:t>Bootkit</a:t>
            </a:r>
            <a:r>
              <a:rPr lang="en-US" dirty="0" smtClean="0"/>
              <a:t> presented </a:t>
            </a:r>
            <a:r>
              <a:rPr lang="en-US" dirty="0"/>
              <a:t>by Peter </a:t>
            </a:r>
            <a:r>
              <a:rPr lang="en-US" dirty="0" err="1"/>
              <a:t>Kleissner</a:t>
            </a:r>
            <a:r>
              <a:rPr lang="en-US" dirty="0"/>
              <a:t> </a:t>
            </a:r>
            <a:r>
              <a:rPr lang="en-US" dirty="0" smtClean="0"/>
              <a:t>at Black Hat 2009 (and many more)</a:t>
            </a:r>
          </a:p>
          <a:p>
            <a:pPr lvl="1"/>
            <a:r>
              <a:rPr lang="en-US" dirty="0" smtClean="0"/>
              <a:t>Replaces MBR with its own</a:t>
            </a:r>
          </a:p>
          <a:p>
            <a:pPr lvl="1"/>
            <a:r>
              <a:rPr lang="en-US" dirty="0"/>
              <a:t>Patches ntoskrnl.exe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MBR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Countermeasures:</a:t>
            </a:r>
          </a:p>
          <a:p>
            <a:pPr lvl="1"/>
            <a:r>
              <a:rPr lang="en-US" dirty="0" smtClean="0"/>
              <a:t>Common practices will completely mitigate this particular malware and go a long way towards any future MBR attacks</a:t>
            </a:r>
          </a:p>
          <a:p>
            <a:pPr lvl="1"/>
            <a:r>
              <a:rPr lang="en-US" dirty="0" smtClean="0"/>
              <a:t>Full disk encryption using BitLocker in TPM mode</a:t>
            </a:r>
          </a:p>
          <a:p>
            <a:pPr lvl="1"/>
            <a:r>
              <a:rPr lang="en-US" dirty="0" smtClean="0"/>
              <a:t>UEFI Secure Boot</a:t>
            </a:r>
          </a:p>
          <a:p>
            <a:pPr lvl="1"/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MBR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 Boot Record (VBR)</a:t>
            </a:r>
          </a:p>
          <a:p>
            <a:pPr lvl="1"/>
            <a:r>
              <a:rPr lang="en-US" dirty="0" smtClean="0"/>
              <a:t>First sector of an individual partition on a partitioned storage device</a:t>
            </a:r>
          </a:p>
          <a:p>
            <a:pPr lvl="1"/>
            <a:r>
              <a:rPr lang="en-US" dirty="0" smtClean="0"/>
              <a:t>Loaded the same way as MBR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VBR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Reconstructing </a:t>
            </a:r>
            <a:r>
              <a:rPr lang="en-US" dirty="0" err="1"/>
              <a:t>Gapz</a:t>
            </a:r>
            <a:r>
              <a:rPr lang="en-US" dirty="0"/>
              <a:t>: </a:t>
            </a:r>
            <a:r>
              <a:rPr lang="en-US" dirty="0" smtClean="0"/>
              <a:t>Position-Independent </a:t>
            </a:r>
            <a:r>
              <a:rPr lang="en-US" dirty="0"/>
              <a:t>Code Analysis Problem presented by </a:t>
            </a:r>
            <a:r>
              <a:rPr lang="en-US" dirty="0" err="1"/>
              <a:t>Aleksandr</a:t>
            </a:r>
            <a:r>
              <a:rPr lang="en-US" dirty="0"/>
              <a:t> </a:t>
            </a:r>
            <a:r>
              <a:rPr lang="en-US" dirty="0" err="1" smtClean="0"/>
              <a:t>Matrosov</a:t>
            </a:r>
            <a:r>
              <a:rPr lang="en-US" dirty="0" smtClean="0"/>
              <a:t> and </a:t>
            </a:r>
            <a:r>
              <a:rPr lang="en-US" dirty="0"/>
              <a:t>Eugene </a:t>
            </a:r>
            <a:r>
              <a:rPr lang="en-US" dirty="0" err="1" smtClean="0"/>
              <a:t>Rodionov</a:t>
            </a:r>
            <a:r>
              <a:rPr lang="en-US" dirty="0" smtClean="0"/>
              <a:t> at </a:t>
            </a:r>
            <a:r>
              <a:rPr lang="en-US" dirty="0" err="1" smtClean="0"/>
              <a:t>RECon</a:t>
            </a:r>
            <a:r>
              <a:rPr lang="en-US" dirty="0" smtClean="0"/>
              <a:t> 2013</a:t>
            </a:r>
          </a:p>
          <a:p>
            <a:pPr lvl="1"/>
            <a:r>
              <a:rPr lang="en-US" dirty="0" smtClean="0"/>
              <a:t>Relies on Windows VBR format</a:t>
            </a:r>
          </a:p>
          <a:p>
            <a:pPr lvl="1"/>
            <a:r>
              <a:rPr lang="en-US" dirty="0" smtClean="0"/>
              <a:t>Hooks </a:t>
            </a:r>
            <a:r>
              <a:rPr lang="en-US" dirty="0" err="1" smtClean="0"/>
              <a:t>Int</a:t>
            </a:r>
            <a:r>
              <a:rPr lang="en-US" dirty="0" smtClean="0"/>
              <a:t> 13h</a:t>
            </a:r>
          </a:p>
          <a:p>
            <a:pPr lvl="1"/>
            <a:r>
              <a:rPr lang="en-US" dirty="0" smtClean="0"/>
              <a:t>Patches 4 bytes in VBR to modify number of “Hidden Sectors”</a:t>
            </a:r>
          </a:p>
          <a:p>
            <a:pPr lvl="1"/>
            <a:r>
              <a:rPr lang="en-US" dirty="0" smtClean="0"/>
              <a:t>Also patches </a:t>
            </a:r>
            <a:r>
              <a:rPr lang="en-US" dirty="0" err="1" smtClean="0"/>
              <a:t>Bootmgr</a:t>
            </a:r>
            <a:r>
              <a:rPr lang="en-US" dirty="0" smtClean="0"/>
              <a:t> and Winload.exe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VBR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Countermeasures:</a:t>
            </a:r>
          </a:p>
          <a:p>
            <a:pPr lvl="1"/>
            <a:r>
              <a:rPr lang="en-US" dirty="0" smtClean="0"/>
              <a:t>UEFI Secure Boot</a:t>
            </a:r>
          </a:p>
          <a:p>
            <a:pPr lvl="1"/>
            <a:r>
              <a:rPr lang="en-US" dirty="0" smtClean="0"/>
              <a:t>Switching to GPT</a:t>
            </a:r>
          </a:p>
          <a:p>
            <a:pPr lvl="1"/>
            <a:r>
              <a:rPr lang="en-US" dirty="0" smtClean="0"/>
              <a:t>BitLocker in TPM mode</a:t>
            </a:r>
          </a:p>
          <a:p>
            <a:pPr lvl="1"/>
            <a:r>
              <a:rPr lang="en-US" dirty="0" smtClean="0"/>
              <a:t>Common security practices to prevent initial infection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VBR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 Partition Table (GPT)</a:t>
            </a:r>
          </a:p>
          <a:p>
            <a:pPr lvl="1"/>
            <a:r>
              <a:rPr lang="en-US" dirty="0" smtClean="0"/>
              <a:t>Replacement for MBR</a:t>
            </a:r>
          </a:p>
          <a:p>
            <a:pPr lvl="1"/>
            <a:r>
              <a:rPr lang="en-US" dirty="0" smtClean="0"/>
              <a:t>Allows storages devices larger than 2 TB</a:t>
            </a:r>
          </a:p>
          <a:p>
            <a:pPr lvl="1"/>
            <a:r>
              <a:rPr lang="en-US" dirty="0" smtClean="0"/>
              <a:t>Not being targeted yet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GPT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NT Loader (NTLDR)</a:t>
            </a:r>
          </a:p>
          <a:p>
            <a:pPr lvl="1"/>
            <a:r>
              <a:rPr lang="en-US" dirty="0" smtClean="0"/>
              <a:t>Boot loader for all legacy releases of NT-based versions of Windows, including Windows XP</a:t>
            </a:r>
          </a:p>
          <a:p>
            <a:pPr lvl="1"/>
            <a:r>
              <a:rPr lang="en-US" dirty="0" smtClean="0"/>
              <a:t>Works with </a:t>
            </a:r>
            <a:r>
              <a:rPr lang="en-US" dirty="0" err="1" smtClean="0"/>
              <a:t>ntldr</a:t>
            </a:r>
            <a:r>
              <a:rPr lang="en-US" dirty="0" smtClean="0"/>
              <a:t> file stored on bootable media</a:t>
            </a:r>
          </a:p>
          <a:p>
            <a:pPr lvl="1"/>
            <a:r>
              <a:rPr lang="en-US" dirty="0" smtClean="0"/>
              <a:t>Loads </a:t>
            </a:r>
            <a:r>
              <a:rPr lang="en-US" dirty="0"/>
              <a:t>boot.ini for specific boot </a:t>
            </a:r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Runs </a:t>
            </a:r>
            <a:r>
              <a:rPr lang="en-US" dirty="0"/>
              <a:t>ntdetect.com to gather information about the computer’s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Passes that info </a:t>
            </a:r>
            <a:r>
              <a:rPr lang="en-US" dirty="0"/>
              <a:t>to ntoskrnl.exe </a:t>
            </a:r>
            <a:r>
              <a:rPr lang="en-US" dirty="0" smtClean="0"/>
              <a:t>in order to </a:t>
            </a:r>
            <a:r>
              <a:rPr lang="en-US" dirty="0"/>
              <a:t>load the NT </a:t>
            </a:r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NTLDR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Boot Manager (Bootmgr.exe)</a:t>
            </a:r>
          </a:p>
          <a:p>
            <a:pPr lvl="1"/>
            <a:r>
              <a:rPr lang="en-US" dirty="0" smtClean="0"/>
              <a:t>Replaces NTLDR</a:t>
            </a:r>
          </a:p>
          <a:p>
            <a:pPr lvl="1"/>
            <a:r>
              <a:rPr lang="en-US" dirty="0" err="1" smtClean="0"/>
              <a:t>bootmgr</a:t>
            </a:r>
            <a:r>
              <a:rPr lang="en-US" dirty="0" smtClean="0"/>
              <a:t> is a hidden </a:t>
            </a:r>
            <a:r>
              <a:rPr lang="en-US" dirty="0"/>
              <a:t>system file </a:t>
            </a:r>
            <a:r>
              <a:rPr lang="en-US" dirty="0" smtClean="0"/>
              <a:t>stored in the System </a:t>
            </a:r>
            <a:r>
              <a:rPr lang="en-US" dirty="0"/>
              <a:t>Reserved </a:t>
            </a:r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Locates the active partition</a:t>
            </a:r>
          </a:p>
          <a:p>
            <a:pPr lvl="1"/>
            <a:r>
              <a:rPr lang="en-US" dirty="0" smtClean="0"/>
              <a:t>Reads Boot Configuration Database (BCD) file</a:t>
            </a:r>
          </a:p>
          <a:p>
            <a:pPr lvl="2"/>
            <a:r>
              <a:rPr lang="en-US" dirty="0" smtClean="0"/>
              <a:t>For boot-time configuration data</a:t>
            </a:r>
          </a:p>
          <a:p>
            <a:pPr lvl="1"/>
            <a:r>
              <a:rPr lang="en-US" dirty="0" smtClean="0"/>
              <a:t>Passes data from BCD to Windows Loader (winload.exe)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</a:t>
            </a:r>
            <a:r>
              <a:rPr lang="en-US" dirty="0" err="1" smtClean="0"/>
              <a:t>Bootmgr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Vboot</a:t>
            </a:r>
            <a:r>
              <a:rPr lang="en-US" dirty="0" smtClean="0"/>
              <a:t> </a:t>
            </a:r>
            <a:r>
              <a:rPr lang="en-US" dirty="0"/>
              <a:t>Kit </a:t>
            </a:r>
            <a:r>
              <a:rPr lang="en-US" dirty="0" smtClean="0"/>
              <a:t> (1 &amp; 2) from Nitin &amp; </a:t>
            </a:r>
            <a:r>
              <a:rPr lang="en-US" dirty="0" err="1" smtClean="0"/>
              <a:t>Vipin</a:t>
            </a:r>
            <a:r>
              <a:rPr lang="en-US" dirty="0" smtClean="0"/>
              <a:t> Kumar of NVLABs 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really persistent, runs from CD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cdrom</a:t>
            </a:r>
            <a:r>
              <a:rPr lang="en-US" dirty="0" smtClean="0"/>
              <a:t> to hook INT 13 (Win Vista)</a:t>
            </a:r>
          </a:p>
          <a:p>
            <a:pPr lvl="1"/>
            <a:r>
              <a:rPr lang="en-US" dirty="0" smtClean="0"/>
              <a:t>When bootmgr.exe loaded, hook runs payload</a:t>
            </a:r>
          </a:p>
          <a:p>
            <a:pPr lvl="1"/>
            <a:r>
              <a:rPr lang="en-US" dirty="0" smtClean="0"/>
              <a:t>Patches bootmgr.exe in 3 places in memory</a:t>
            </a:r>
          </a:p>
          <a:p>
            <a:pPr lvl="1"/>
            <a:r>
              <a:rPr lang="en-US" dirty="0" smtClean="0"/>
              <a:t>Bypassed checksums, digital signatures, &amp; DEP</a:t>
            </a:r>
          </a:p>
          <a:p>
            <a:pPr lvl="1"/>
            <a:r>
              <a:rPr lang="en-US" dirty="0" smtClean="0"/>
              <a:t>Gains control when winload.exe runs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</a:t>
            </a:r>
            <a:r>
              <a:rPr lang="en-US" dirty="0" err="1" smtClean="0"/>
              <a:t>Bootmgr</a:t>
            </a:r>
            <a:r>
              <a:rPr lang="en-US" dirty="0" smtClean="0"/>
              <a:t>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09037" cy="5257800"/>
          </a:xfrm>
        </p:spPr>
        <p:txBody>
          <a:bodyPr/>
          <a:lstStyle/>
          <a:p>
            <a:r>
              <a:rPr lang="en-US" dirty="0" smtClean="0"/>
              <a:t>Purpose: To look at how </a:t>
            </a:r>
            <a:r>
              <a:rPr lang="en-US" dirty="0" err="1" smtClean="0"/>
              <a:t>Bootkits</a:t>
            </a:r>
            <a:r>
              <a:rPr lang="en-US" dirty="0" smtClean="0"/>
              <a:t> achieve persistence and to give advice in regards to detection &amp; prevention.</a:t>
            </a:r>
          </a:p>
          <a:p>
            <a:r>
              <a:rPr lang="en-US" dirty="0" smtClean="0"/>
              <a:t>Scope is limited to x86 and x64 compatible architectures.</a:t>
            </a:r>
          </a:p>
          <a:p>
            <a:r>
              <a:rPr lang="en-US" dirty="0" smtClean="0"/>
              <a:t>Scope does not include Virtualization technology.</a:t>
            </a:r>
          </a:p>
          <a:p>
            <a:r>
              <a:rPr lang="en-US" dirty="0" smtClean="0"/>
              <a:t>More details can be found in the forthcoming companion white paper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</a:p>
          <a:p>
            <a:pPr lvl="1"/>
            <a:r>
              <a:rPr lang="en-US" dirty="0" smtClean="0"/>
              <a:t>Don’t allow physical access to machine</a:t>
            </a:r>
          </a:p>
          <a:p>
            <a:pPr lvl="1"/>
            <a:r>
              <a:rPr lang="en-US" dirty="0" smtClean="0"/>
              <a:t>Turn off </a:t>
            </a:r>
            <a:r>
              <a:rPr lang="en-US" dirty="0" err="1" smtClean="0"/>
              <a:t>cdrom</a:t>
            </a:r>
            <a:r>
              <a:rPr lang="en-US" dirty="0" smtClean="0"/>
              <a:t> boot in BIOS if not using</a:t>
            </a:r>
          </a:p>
          <a:p>
            <a:pPr lvl="1"/>
            <a:r>
              <a:rPr lang="en-US" dirty="0" smtClean="0"/>
              <a:t>Find a better way to prevent in-memory modification between loading executable into memory and execution </a:t>
            </a:r>
          </a:p>
          <a:p>
            <a:pPr lvl="1"/>
            <a:r>
              <a:rPr lang="en-US" dirty="0" err="1" smtClean="0"/>
              <a:t>Bitocker</a:t>
            </a:r>
            <a:r>
              <a:rPr lang="en-US" dirty="0" smtClean="0"/>
              <a:t> Drive Encryption (BDE) in TPM Mode:</a:t>
            </a:r>
          </a:p>
          <a:p>
            <a:pPr marL="682625" lvl="2" indent="0">
              <a:buNone/>
            </a:pPr>
            <a:r>
              <a:rPr lang="en-US" dirty="0" smtClean="0"/>
              <a:t>Measurements will be off in TPM, so it declines unsealing Volume Master Key (VMK), thus preventing boot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Technologies &gt; </a:t>
            </a:r>
            <a:r>
              <a:rPr lang="en-US" dirty="0" err="1" smtClean="0"/>
              <a:t>Bootmgr</a:t>
            </a:r>
            <a:r>
              <a:rPr lang="en-US" dirty="0" smtClean="0"/>
              <a:t> &gt; Exploitation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has potential for vulnerabilities</a:t>
            </a:r>
          </a:p>
          <a:p>
            <a:r>
              <a:rPr lang="en-US" dirty="0" smtClean="0"/>
              <a:t>New technologies such as UEFI Secure Boot, TPM, TXT offer a lot of mitigation</a:t>
            </a:r>
          </a:p>
          <a:p>
            <a:r>
              <a:rPr lang="en-US" dirty="0" smtClean="0"/>
              <a:t>Intel should do everyone a favor and release STM</a:t>
            </a:r>
          </a:p>
          <a:p>
            <a:r>
              <a:rPr lang="en-US" dirty="0" smtClean="0"/>
              <a:t>Common security practices such as Antivirus, Intrusion Detection, Intrusion Prevention, Host-Based Intrusion Prevention, timely patches, and solid secure use policies can all help with detection and prevention.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 smtClean="0"/>
          </a:p>
          <a:p>
            <a:r>
              <a:rPr lang="en-US" dirty="0" smtClean="0"/>
              <a:t>Complete Bibliography will be included in the forthcoming whitepaper</a:t>
            </a:r>
          </a:p>
          <a:p>
            <a:r>
              <a:rPr lang="en-US" dirty="0" smtClean="0"/>
              <a:t>Presentations referenced are all available on the web sites for the conferences mentioned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Bootkits</a:t>
            </a:r>
            <a:r>
              <a:rPr lang="en-US" sz="2800" dirty="0"/>
              <a:t> Step-By-Step: </a:t>
            </a:r>
            <a:br>
              <a:rPr lang="en-US" sz="2800" dirty="0"/>
            </a:br>
            <a:r>
              <a:rPr lang="en-US" sz="2800" dirty="0"/>
              <a:t>An in-depth look at persistence mechanisms used by </a:t>
            </a:r>
            <a:r>
              <a:rPr lang="en-US" sz="2800" dirty="0" err="1"/>
              <a:t>Bootkits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b="1" dirty="0" smtClean="0"/>
              <a:t>	Thank You!</a:t>
            </a:r>
          </a:p>
          <a:p>
            <a:pPr>
              <a:buNone/>
            </a:pPr>
            <a:endParaRPr lang="en-US" sz="2000" b="1" dirty="0" smtClean="0"/>
          </a:p>
          <a:p>
            <a:pPr marL="344488" lvl="1" indent="0">
              <a:buNone/>
            </a:pPr>
            <a:r>
              <a:rPr lang="en-US" sz="2000" dirty="0" smtClean="0"/>
              <a:t>Eric </a:t>
            </a:r>
            <a:r>
              <a:rPr lang="en-US" sz="2000" dirty="0" err="1" smtClean="0"/>
              <a:t>Koeppen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IBM X-Force Advanced Research</a:t>
            </a:r>
            <a:br>
              <a:rPr lang="en-US" sz="2000" dirty="0" smtClean="0"/>
            </a:br>
            <a:r>
              <a:rPr lang="en-US" sz="2000" dirty="0" smtClean="0"/>
              <a:t>erkoeppe[at]us[dot]</a:t>
            </a:r>
            <a:r>
              <a:rPr lang="en-US" sz="2000" dirty="0" err="1" smtClean="0"/>
              <a:t>ibm</a:t>
            </a:r>
            <a:r>
              <a:rPr lang="en-US" sz="2000" dirty="0" smtClean="0"/>
              <a:t>[dot]com</a:t>
            </a:r>
            <a:br>
              <a:rPr lang="en-US" sz="2000" dirty="0" smtClean="0"/>
            </a:br>
            <a:r>
              <a:rPr lang="en-US" sz="2000" dirty="0" smtClean="0"/>
              <a:t>@</a:t>
            </a:r>
            <a:r>
              <a:rPr lang="en-US" sz="2000" dirty="0" err="1" smtClean="0"/>
              <a:t>PorkChop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Boot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Bootkits</a:t>
            </a:r>
            <a:r>
              <a:rPr lang="en-US" dirty="0"/>
              <a:t> Step-By-Step: </a:t>
            </a:r>
          </a:p>
          <a:p>
            <a:r>
              <a:rPr lang="en-US" dirty="0"/>
              <a:t>An in-depth look at persistence mechanisms used by </a:t>
            </a:r>
            <a:r>
              <a:rPr lang="en-US" dirty="0" err="1"/>
              <a:t>Bootkits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Processes &gt; Windows XP &gt; BIOS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1371600"/>
            <a:ext cx="91900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Processes &gt; Win Vista &amp; Later &gt; BIOS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1371600"/>
            <a:ext cx="8809037" cy="290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Processes &gt; Windows Vista SP 1 &amp; Later &gt; UEFI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3" y="1371600"/>
            <a:ext cx="8809036" cy="29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2134</Words>
  <Application>Microsoft Office PowerPoint</Application>
  <PresentationFormat>On-screen Show (4:3)</PresentationFormat>
  <Paragraphs>349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Times New Roman</vt:lpstr>
      <vt:lpstr>Wingdings</vt:lpstr>
      <vt:lpstr>10 September 2009</vt:lpstr>
      <vt:lpstr>Bootkits Step-By-Step  An In-Depth Look at Persistence Mechanisms used by Bootkits Eric Koeppen IBM X-Force Advanced Research erkoeppe[at]us[dot]ibm[dot]com @PorkChop (v1)</vt:lpstr>
      <vt:lpstr>Agenda</vt:lpstr>
      <vt:lpstr>Introduction</vt:lpstr>
      <vt:lpstr>Definition</vt:lpstr>
      <vt:lpstr>Introduction</vt:lpstr>
      <vt:lpstr>The Boot Process</vt:lpstr>
      <vt:lpstr>Boot Processes &gt; Windows XP &gt; BIOS</vt:lpstr>
      <vt:lpstr>Boot Processes &gt; Win Vista &amp; Later &gt; BIOS</vt:lpstr>
      <vt:lpstr>Boot Processes &gt; Windows Vista SP 1 &amp; Later &gt; UEFI</vt:lpstr>
      <vt:lpstr>Boot Processes &gt; Windows 8 &amp; Later &gt; Secure Boot</vt:lpstr>
      <vt:lpstr>Boot Processes &gt; MAC &gt; EFI Boot</vt:lpstr>
      <vt:lpstr>Boot Processes &gt; Linux &gt; BIOS</vt:lpstr>
      <vt:lpstr>Boot Processes &gt; Linux &gt; UEFI</vt:lpstr>
      <vt:lpstr>Boot Processes &gt; Linux &gt; Secure Boot</vt:lpstr>
      <vt:lpstr>A Look at Low-Level Technologies</vt:lpstr>
      <vt:lpstr>Low-Level Technologies &gt; BIOS</vt:lpstr>
      <vt:lpstr>Low-Level Technologies &gt; BIOS &gt; Exploitation</vt:lpstr>
      <vt:lpstr>Low-Level Technologies &gt; BIOS &gt; Exploitation</vt:lpstr>
      <vt:lpstr>Low-Level Technologies &gt; UEFI</vt:lpstr>
      <vt:lpstr>Low-Level Technologies &gt; UEFI &gt; Exploitation</vt:lpstr>
      <vt:lpstr>Low-Level Technologies &gt; UEFI &gt; Exploitation</vt:lpstr>
      <vt:lpstr>Low-Level Technologies &gt; Secure Boot </vt:lpstr>
      <vt:lpstr>Low-Level Technologies &gt; Secure Boot &gt; Exploitation</vt:lpstr>
      <vt:lpstr>Low-Level Technologies &gt; Secure Boot &gt; Exploitation</vt:lpstr>
      <vt:lpstr>Low-Level Technologies &gt; Mac EFI</vt:lpstr>
      <vt:lpstr>Low-Level Technologies &gt; Mac EFI &gt; Exploitation</vt:lpstr>
      <vt:lpstr>Low-Level Technologies &gt; Mac EFI &gt; Exploitation</vt:lpstr>
      <vt:lpstr>Low-Level Technologies &gt; SMM</vt:lpstr>
      <vt:lpstr>Low-Level Technologies &gt; SMM &gt; Exploitation</vt:lpstr>
      <vt:lpstr>Low-Level Technologies &gt; SMM &gt; Exploitation</vt:lpstr>
      <vt:lpstr>Low-Level Technologies &gt; Intel AMT</vt:lpstr>
      <vt:lpstr>Low-Level Technologies &gt; Intel AMT &gt; Exploitation</vt:lpstr>
      <vt:lpstr>Low-Level Technologies &gt; Intel AMT &gt; Exploitation</vt:lpstr>
      <vt:lpstr>Low-Level Technologies &gt; TPM</vt:lpstr>
      <vt:lpstr>Low-Level Technologies &gt; TPM &gt; Exploitation</vt:lpstr>
      <vt:lpstr>Low-Level Technologies &gt; TPM &gt; Exploitation</vt:lpstr>
      <vt:lpstr>Low-Level Technologies &gt; Intel TXT</vt:lpstr>
      <vt:lpstr>Low-Level Technologies &gt; Intel TXT &gt; Exploitation</vt:lpstr>
      <vt:lpstr>Low-Level Technologies &gt; Intel TXT &gt; Exploitation</vt:lpstr>
      <vt:lpstr>Low-Level Technologies &gt; MBR</vt:lpstr>
      <vt:lpstr>Low-Level Technologies &gt; MBR &gt; Exploitation</vt:lpstr>
      <vt:lpstr>Low-Level Technologies &gt; MBR &gt; Exploitation</vt:lpstr>
      <vt:lpstr>Low-Level Technologies &gt; VBR</vt:lpstr>
      <vt:lpstr>Low-Level Technologies &gt; VBR &gt; Exploitation</vt:lpstr>
      <vt:lpstr>Low-Level Technologies &gt; VBR &gt; Exploitation</vt:lpstr>
      <vt:lpstr>Low-Level Technologies &gt; GPT</vt:lpstr>
      <vt:lpstr>Low-Level Technologies &gt; NTLDR</vt:lpstr>
      <vt:lpstr>Low-Level Technologies &gt; Bootmgr</vt:lpstr>
      <vt:lpstr>Low-Level Technologies &gt; Bootmgr &gt; Exploitation</vt:lpstr>
      <vt:lpstr>Low-Level Technologies &gt; Bootmgr &gt; Exploitation</vt:lpstr>
      <vt:lpstr>Conclusion</vt:lpstr>
      <vt:lpstr>References</vt:lpstr>
      <vt:lpstr>Bootkits Step-By-Step:  An in-depth look at persistence mechanisms used by Bootkits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2011-07-24T10:54:28Z</dcterms:created>
  <dcterms:modified xsi:type="dcterms:W3CDTF">2014-07-21T20:01:25Z</dcterms:modified>
</cp:coreProperties>
</file>