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56" r:id="rId1"/>
  </p:sldMasterIdLst>
  <p:notesMasterIdLst>
    <p:notesMasterId r:id="rId32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9" r:id="rId13"/>
    <p:sldId id="270" r:id="rId14"/>
    <p:sldId id="272" r:id="rId15"/>
    <p:sldId id="278" r:id="rId16"/>
    <p:sldId id="279" r:id="rId17"/>
    <p:sldId id="280" r:id="rId18"/>
    <p:sldId id="283" r:id="rId19"/>
    <p:sldId id="284" r:id="rId20"/>
    <p:sldId id="288" r:id="rId21"/>
    <p:sldId id="289" r:id="rId22"/>
    <p:sldId id="282" r:id="rId23"/>
    <p:sldId id="285" r:id="rId24"/>
    <p:sldId id="286" r:id="rId25"/>
    <p:sldId id="287" r:id="rId26"/>
    <p:sldId id="268" r:id="rId27"/>
    <p:sldId id="275" r:id="rId28"/>
    <p:sldId id="273" r:id="rId29"/>
    <p:sldId id="290" r:id="rId30"/>
    <p:sldId id="276" r:id="rId3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42" autoAdjust="0"/>
    <p:restoredTop sz="94237" autoAdjust="0"/>
  </p:normalViewPr>
  <p:slideViewPr>
    <p:cSldViewPr>
      <p:cViewPr varScale="1">
        <p:scale>
          <a:sx n="98" d="100"/>
          <a:sy n="98" d="100"/>
        </p:scale>
        <p:origin x="-360" y="-9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29502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02E79A-663A-4465-B89E-AA54913A3A1F}" type="datetimeFigureOut">
              <a:rPr lang="en-GB" smtClean="0"/>
              <a:t>02/03/2014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70F734-B0ED-4A5A-8E1B-F32255E12B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3430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171450"/>
            <a:ext cx="8695944" cy="452628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4015472"/>
            <a:ext cx="8723376" cy="998685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00150"/>
            <a:ext cx="7772400" cy="1335081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667001"/>
            <a:ext cx="6400800" cy="11049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A9304-2820-4681-9A7F-4185B3AB6531}" type="datetime1">
              <a:rPr lang="en-US" smtClean="0"/>
              <a:t>3/2/2014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6F6A3-5F14-478A-8549-D267DC68CD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2F591-9663-475D-96AF-01333E11C54F}" type="datetime1">
              <a:rPr lang="en-US" smtClean="0"/>
              <a:t>3/2/2014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6F6A3-5F14-478A-8549-D267DC68CD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171450"/>
            <a:ext cx="8695944" cy="1069848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7876C-C992-4AEF-9F59-5332879D02BD}" type="datetime1">
              <a:rPr lang="en-US" smtClean="0"/>
              <a:t>3/2/2014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6F6A3-5F14-478A-8549-D267DC68CDA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535643"/>
            <a:ext cx="8723376" cy="998685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85850"/>
            <a:ext cx="2057400" cy="3365500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85850"/>
            <a:ext cx="6019800" cy="3365501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715DC-4954-4107-83E5-94CC9AC493B0}" type="datetime1">
              <a:rPr lang="en-US" smtClean="0"/>
              <a:t>3/2/2014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6F6A3-5F14-478A-8549-D267DC68CDA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171450"/>
            <a:ext cx="8695944" cy="3552444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9" y="3152694"/>
            <a:ext cx="2876429" cy="535520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3056467"/>
            <a:ext cx="5544515" cy="637604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3065672"/>
            <a:ext cx="5467980" cy="580704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3055631"/>
            <a:ext cx="3308000" cy="488662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3043916"/>
            <a:ext cx="8723376" cy="997406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1847670"/>
            <a:ext cx="7772400" cy="1143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078086"/>
            <a:ext cx="6417734" cy="70485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2EE93-67B6-4CAD-B720-BBA224402759}" type="datetime1">
              <a:rPr lang="en-US" smtClean="0"/>
              <a:t>3/2/2014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6F6A3-5F14-478A-8549-D267DC68CD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03F12-EB24-4887-83CB-A252FCE01631}" type="datetime1">
              <a:rPr lang="en-US" smtClean="0"/>
              <a:t>3/2/2014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6F6A3-5F14-478A-8549-D267DC68CDA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009394"/>
            <a:ext cx="3822192" cy="25854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009394"/>
            <a:ext cx="3822192" cy="25854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08585"/>
            <a:ext cx="3822192" cy="47982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3" y="2571751"/>
            <a:ext cx="3820055" cy="202287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008585"/>
            <a:ext cx="3822192" cy="47982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71751"/>
            <a:ext cx="3822192" cy="202287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685A6-6043-4F0F-B545-DE4D5277EC58}" type="datetime1">
              <a:rPr lang="en-US" smtClean="0"/>
              <a:t>3/2/2014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6F6A3-5F14-478A-8549-D267DC68CD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90717-C927-4060-BCBB-7BC0D1E44B3B}" type="datetime1">
              <a:rPr lang="en-US" smtClean="0"/>
              <a:t>3/2/2014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6F6A3-5F14-478A-8549-D267DC68CD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171450"/>
            <a:ext cx="8695944" cy="1069848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535643"/>
            <a:ext cx="8723376" cy="997406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3F59E-2053-4C04-BAD5-81C0EB7FEB89}" type="datetime1">
              <a:rPr lang="en-US" smtClean="0"/>
              <a:t>3/2/2014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6F6A3-5F14-478A-8549-D267DC68CD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171450"/>
            <a:ext cx="8695944" cy="1069848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9410D-1778-4B0C-9BAB-AA606125951E}" type="datetime1">
              <a:rPr lang="en-US" smtClean="0"/>
              <a:t>3/2/2014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6F6A3-5F14-478A-8549-D267DC68CDA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686050"/>
            <a:ext cx="3352800" cy="142875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535643"/>
            <a:ext cx="8723376" cy="998685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1714500"/>
            <a:ext cx="3352800" cy="939546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371600"/>
            <a:ext cx="3904076" cy="28575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171450"/>
            <a:ext cx="8695944" cy="452628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4015472"/>
            <a:ext cx="8723376" cy="998685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6" y="254000"/>
            <a:ext cx="3812645" cy="1822451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4" y="2089150"/>
            <a:ext cx="3818467" cy="18161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35536-AA6E-445B-B9FC-43EF4A901D1A}" type="datetime1">
              <a:rPr lang="en-US" smtClean="0"/>
              <a:t>3/2/2014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6F6A3-5F14-478A-8549-D267DC68CDA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028700"/>
            <a:ext cx="3566160" cy="219456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171450"/>
            <a:ext cx="8695944" cy="185166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259572"/>
            <a:ext cx="8723376" cy="997406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53746"/>
            <a:ext cx="8229600" cy="9395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4687623"/>
            <a:ext cx="378669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945F0355-5762-4F44-A1F1-02C8D5785655}" type="datetime1">
              <a:rPr lang="en-US" smtClean="0"/>
              <a:t>3/2/2014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9" y="4687623"/>
            <a:ext cx="378669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4687623"/>
            <a:ext cx="116182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8966F6A3-5F14-478A-8549-D267DC68CDA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8" y="2006600"/>
            <a:ext cx="7408333" cy="25880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342900"/>
            <a:ext cx="8382000" cy="2171700"/>
          </a:xfrm>
        </p:spPr>
        <p:txBody>
          <a:bodyPr/>
          <a:lstStyle/>
          <a:p>
            <a:r>
              <a:rPr lang="en-US" sz="3600" dirty="0" smtClean="0">
                <a:latin typeface="Stencil" pitchFamily="82" charset="0"/>
              </a:rPr>
              <a:t>Unified Extensible Firmware Interface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33800" y="3600450"/>
            <a:ext cx="5114778" cy="825936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2550"/>
            <a:ext cx="8229600" cy="3489252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q"/>
            </a:pPr>
            <a:r>
              <a:rPr lang="en-US" sz="2200" dirty="0" smtClean="0">
                <a:latin typeface="Arial" pitchFamily="34" charset="0"/>
                <a:cs typeface="Arial" pitchFamily="34" charset="0"/>
              </a:rPr>
              <a:t>The emergence of x64 architecture provides an inflection point to begin industry wide transition to EFI</a:t>
            </a:r>
          </a:p>
          <a:p>
            <a:pPr algn="just">
              <a:buFont typeface="Wingdings" pitchFamily="2" charset="2"/>
              <a:buChar char="q"/>
            </a:pPr>
            <a:r>
              <a:rPr lang="en-US" sz="2200" dirty="0" smtClean="0">
                <a:latin typeface="Arial" pitchFamily="34" charset="0"/>
                <a:cs typeface="Arial" pitchFamily="34" charset="0"/>
              </a:rPr>
              <a:t>To encourage transition, the UEFI Forum was created in 2005, which is now responsible for EFI development</a:t>
            </a:r>
          </a:p>
          <a:p>
            <a:pPr lvl="1" algn="just">
              <a:buFont typeface="Wingdings" pitchFamily="2" charset="2"/>
              <a:buChar char="q"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Broad industry forum with common goal.</a:t>
            </a:r>
          </a:p>
          <a:p>
            <a:pPr lvl="1" algn="just">
              <a:buFont typeface="Wingdings" pitchFamily="2" charset="2"/>
              <a:buChar char="q"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UEFI version 2.3 published in May 2009.</a:t>
            </a:r>
          </a:p>
          <a:p>
            <a:pPr algn="just">
              <a:buFont typeface="Wingdings" pitchFamily="2" charset="2"/>
              <a:buChar char="q"/>
            </a:pPr>
            <a:r>
              <a:rPr lang="en-US" sz="2200" dirty="0" smtClean="0">
                <a:latin typeface="Arial" pitchFamily="34" charset="0"/>
                <a:cs typeface="Arial" pitchFamily="34" charset="0"/>
              </a:rPr>
              <a:t>Forum members :</a:t>
            </a:r>
          </a:p>
          <a:p>
            <a:pPr lvl="1" algn="just">
              <a:buFont typeface="Wingdings" pitchFamily="2" charset="2"/>
              <a:buChar char="q"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AMD, American Megatrends, Apple, Dell, HP, IBM,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Insyde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Software, Intel, Lenovo, Microsoft, Phoenix Technologies.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0030"/>
            <a:ext cx="7239000" cy="560070"/>
          </a:xfrm>
        </p:spPr>
        <p:txBody>
          <a:bodyPr>
            <a:noAutofit/>
          </a:bodyPr>
          <a:lstStyle/>
          <a:p>
            <a:pPr algn="l"/>
            <a:r>
              <a:rPr lang="en-US" sz="3200" dirty="0" smtClean="0">
                <a:latin typeface="Arial" pitchFamily="34" charset="0"/>
                <a:cs typeface="Arial" pitchFamily="34" charset="0"/>
              </a:rPr>
              <a:t>T</a:t>
            </a:r>
            <a:r>
              <a:rPr lang="en-US" sz="3200" cap="none" dirty="0" smtClean="0">
                <a:latin typeface="Arial" pitchFamily="34" charset="0"/>
                <a:cs typeface="Arial" pitchFamily="34" charset="0"/>
              </a:rPr>
              <a:t>ransition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cap="none" dirty="0" smtClean="0">
                <a:latin typeface="Arial" pitchFamily="34" charset="0"/>
                <a:cs typeface="Arial" pitchFamily="34" charset="0"/>
              </a:rPr>
              <a:t>from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EFI </a:t>
            </a:r>
            <a:r>
              <a:rPr lang="en-US" sz="3200" cap="none" dirty="0" smtClean="0">
                <a:latin typeface="Arial" pitchFamily="34" charset="0"/>
                <a:cs typeface="Arial" pitchFamily="34" charset="0"/>
              </a:rPr>
              <a:t>to 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UEFI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6F6A3-5F14-478A-8549-D267DC68CDAB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2550"/>
            <a:ext cx="8229600" cy="3489252"/>
          </a:xfrm>
        </p:spPr>
        <p:txBody>
          <a:bodyPr>
            <a:noAutofit/>
          </a:bodyPr>
          <a:lstStyle/>
          <a:p>
            <a:pPr algn="just">
              <a:buFont typeface="Wingdings" pitchFamily="2" charset="2"/>
              <a:buChar char="q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EFI adds support for a new partition scheme : GUID Partition Table(GPT)</a:t>
            </a:r>
          </a:p>
          <a:p>
            <a:pPr lvl="1" algn="just">
              <a:buFont typeface="Wingdings" pitchFamily="2" charset="2"/>
              <a:buChar char="q"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Unlimited partitions can be created (W-128).</a:t>
            </a:r>
          </a:p>
          <a:p>
            <a:pPr lvl="1" algn="just">
              <a:buFont typeface="Wingdings" pitchFamily="2" charset="2"/>
              <a:buChar char="q"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Maximum disk and partition size of 9.4 ZB.</a:t>
            </a:r>
          </a:p>
          <a:p>
            <a:pPr algn="just">
              <a:buFont typeface="Wingdings" pitchFamily="2" charset="2"/>
              <a:buChar char="q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UEFI processor mode can be either 32-bit or 64-bit (long mode)</a:t>
            </a:r>
          </a:p>
          <a:p>
            <a:pPr algn="just">
              <a:buFont typeface="Wingdings" pitchFamily="2" charset="2"/>
              <a:buChar char="q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Architecture is modular and extensible</a:t>
            </a:r>
          </a:p>
          <a:p>
            <a:pPr lvl="1" algn="just">
              <a:buFont typeface="Wingdings" pitchFamily="2" charset="2"/>
              <a:buChar char="q"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More accessible than BIOS</a:t>
            </a:r>
          </a:p>
          <a:p>
            <a:pPr lvl="1" algn="just">
              <a:buFont typeface="Wingdings" pitchFamily="2" charset="2"/>
              <a:buChar char="q"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Graphical user interface</a:t>
            </a:r>
          </a:p>
          <a:p>
            <a:pPr lvl="1" algn="just">
              <a:buFont typeface="Wingdings" pitchFamily="2" charset="2"/>
              <a:buChar char="q"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Can be programmed in C/C++</a:t>
            </a:r>
          </a:p>
          <a:p>
            <a:pPr lvl="1" algn="just">
              <a:buFont typeface="Wingdings" pitchFamily="2" charset="2"/>
              <a:buChar char="q"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EFI interfaces are object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oriented</a:t>
            </a:r>
          </a:p>
          <a:p>
            <a:pPr marL="301943" lvl="1" indent="0" algn="just">
              <a:buNone/>
            </a:pPr>
            <a:r>
              <a:rPr lang="en-US" sz="2200" dirty="0" smtClean="0">
                <a:latin typeface="Arial" pitchFamily="34" charset="0"/>
                <a:cs typeface="Arial" pitchFamily="34" charset="0"/>
              </a:rPr>
              <a:t>				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0030"/>
            <a:ext cx="7239000" cy="502920"/>
          </a:xfrm>
        </p:spPr>
        <p:txBody>
          <a:bodyPr>
            <a:noAutofit/>
          </a:bodyPr>
          <a:lstStyle/>
          <a:p>
            <a:pPr algn="l"/>
            <a:r>
              <a:rPr lang="en-US" sz="3200" dirty="0" smtClean="0">
                <a:latin typeface="Arial" pitchFamily="34" charset="0"/>
                <a:cs typeface="Arial" pitchFamily="34" charset="0"/>
              </a:rPr>
              <a:t>O</a:t>
            </a:r>
            <a:r>
              <a:rPr lang="en-US" sz="3200" cap="none" dirty="0" smtClean="0">
                <a:latin typeface="Arial" pitchFamily="34" charset="0"/>
                <a:cs typeface="Arial" pitchFamily="34" charset="0"/>
              </a:rPr>
              <a:t>vercoming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BIOS l</a:t>
            </a:r>
            <a:r>
              <a:rPr lang="en-US" sz="3200" cap="none" dirty="0" smtClean="0">
                <a:latin typeface="Arial" pitchFamily="34" charset="0"/>
                <a:cs typeface="Arial" pitchFamily="34" charset="0"/>
              </a:rPr>
              <a:t>imitations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6F6A3-5F14-478A-8549-D267DC68CDAB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2550"/>
            <a:ext cx="8229600" cy="3489252"/>
          </a:xfrm>
        </p:spPr>
        <p:txBody>
          <a:bodyPr/>
          <a:lstStyle/>
          <a:p>
            <a:pPr algn="just">
              <a:buFont typeface="Wingdings" pitchFamily="2" charset="2"/>
              <a:buChar char="q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Enable mainstream 64-bit computing</a:t>
            </a:r>
          </a:p>
          <a:p>
            <a:pPr algn="just">
              <a:buFont typeface="Wingdings" pitchFamily="2" charset="2"/>
              <a:buChar char="q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Achieve firmware independence</a:t>
            </a:r>
          </a:p>
          <a:p>
            <a:pPr algn="just">
              <a:buFont typeface="Wingdings" pitchFamily="2" charset="2"/>
              <a:buChar char="q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Transition away from BIOS to EFI</a:t>
            </a:r>
          </a:p>
          <a:p>
            <a:pPr lvl="1" algn="just">
              <a:buFont typeface="Wingdings" pitchFamily="2" charset="2"/>
              <a:buChar char="q"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Removal of BIOS architectural barriers will enable new scenarios over time.</a:t>
            </a:r>
          </a:p>
          <a:p>
            <a:pPr algn="just">
              <a:buFont typeface="Wingdings" pitchFamily="2" charset="2"/>
              <a:buChar char="q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Avoid jarring changes during this transition</a:t>
            </a:r>
          </a:p>
          <a:p>
            <a:pPr algn="just">
              <a:buFont typeface="Wingdings" pitchFamily="2" charset="2"/>
              <a:buChar char="q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Support boot of older operating system on UEFI platform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0030"/>
            <a:ext cx="7239000" cy="502920"/>
          </a:xfrm>
        </p:spPr>
        <p:txBody>
          <a:bodyPr>
            <a:noAutofit/>
          </a:bodyPr>
          <a:lstStyle/>
          <a:p>
            <a:pPr algn="l"/>
            <a:r>
              <a:rPr lang="en-US" sz="3200" dirty="0" smtClean="0">
                <a:latin typeface="Arial" pitchFamily="34" charset="0"/>
                <a:cs typeface="Arial" pitchFamily="34" charset="0"/>
              </a:rPr>
              <a:t>F</a:t>
            </a:r>
            <a:r>
              <a:rPr lang="en-US" sz="3200" cap="none" dirty="0" smtClean="0">
                <a:latin typeface="Arial" pitchFamily="34" charset="0"/>
                <a:cs typeface="Arial" pitchFamily="34" charset="0"/>
              </a:rPr>
              <a:t>irmware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r</a:t>
            </a:r>
            <a:r>
              <a:rPr lang="en-US" sz="3200" cap="none" dirty="0" smtClean="0">
                <a:latin typeface="Arial" pitchFamily="34" charset="0"/>
                <a:cs typeface="Arial" pitchFamily="34" charset="0"/>
              </a:rPr>
              <a:t>oadmap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g</a:t>
            </a:r>
            <a:r>
              <a:rPr lang="en-US" sz="3200" cap="none" dirty="0" smtClean="0">
                <a:latin typeface="Arial" pitchFamily="34" charset="0"/>
                <a:cs typeface="Arial" pitchFamily="34" charset="0"/>
              </a:rPr>
              <a:t>oals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6F6A3-5F14-478A-8549-D267DC68CDAB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2550"/>
            <a:ext cx="8229600" cy="3489252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q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Firmware footprint for both 32-bit and 64-bit UEFI implementations on same machines is cost prohibitive</a:t>
            </a:r>
          </a:p>
          <a:p>
            <a:pPr algn="just">
              <a:buFont typeface="Wingdings" pitchFamily="2" charset="2"/>
              <a:buChar char="q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Nearly all processors are 64-bit capable</a:t>
            </a:r>
          </a:p>
          <a:p>
            <a:pPr lvl="1" algn="just">
              <a:buFont typeface="Wingdings" pitchFamily="2" charset="2"/>
              <a:buChar char="q"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64-bit computing is the wave of the future</a:t>
            </a:r>
          </a:p>
          <a:p>
            <a:pPr algn="just">
              <a:buFont typeface="Wingdings" pitchFamily="2" charset="2"/>
              <a:buChar char="q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Little motivation to support 32-bit UEFI boot</a:t>
            </a:r>
          </a:p>
          <a:p>
            <a:pPr lvl="1" algn="just">
              <a:buFont typeface="Wingdings" pitchFamily="2" charset="2"/>
              <a:buChar char="q"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32-bit systems most boot </a:t>
            </a:r>
            <a:r>
              <a:rPr lang="en-US" sz="1800" u="sng" dirty="0" smtClean="0">
                <a:latin typeface="Arial" pitchFamily="34" charset="0"/>
                <a:cs typeface="Arial" pitchFamily="34" charset="0"/>
              </a:rPr>
              <a:t>Windows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via BIOS</a:t>
            </a:r>
          </a:p>
          <a:p>
            <a:pPr algn="just">
              <a:buFont typeface="Wingdings" pitchFamily="2" charset="2"/>
              <a:buChar char="q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Differences between UEFI and BIOS environments are abstracted from the end user wherever possible</a:t>
            </a:r>
          </a:p>
          <a:p>
            <a:pPr>
              <a:buFont typeface="Courier New" pitchFamily="49" charset="0"/>
              <a:buChar char="o"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0030"/>
            <a:ext cx="7239000" cy="560070"/>
          </a:xfrm>
        </p:spPr>
        <p:txBody>
          <a:bodyPr>
            <a:noAutofit/>
          </a:bodyPr>
          <a:lstStyle/>
          <a:p>
            <a:pPr algn="l"/>
            <a:r>
              <a:rPr lang="en-US" sz="3200" dirty="0" smtClean="0">
                <a:latin typeface="Arial" pitchFamily="34" charset="0"/>
                <a:cs typeface="Arial" pitchFamily="34" charset="0"/>
              </a:rPr>
              <a:t>S</a:t>
            </a:r>
            <a:r>
              <a:rPr lang="en-US" sz="3200" cap="none" dirty="0" smtClean="0">
                <a:latin typeface="Arial" pitchFamily="34" charset="0"/>
                <a:cs typeface="Arial" pitchFamily="34" charset="0"/>
              </a:rPr>
              <a:t>implifying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UEFI t</a:t>
            </a:r>
            <a:r>
              <a:rPr lang="en-US" sz="3200" cap="none" dirty="0" smtClean="0">
                <a:latin typeface="Arial" pitchFamily="34" charset="0"/>
                <a:cs typeface="Arial" pitchFamily="34" charset="0"/>
              </a:rPr>
              <a:t>ransition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6F6A3-5F14-478A-8549-D267DC68CDAB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047750"/>
            <a:ext cx="86868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0030"/>
            <a:ext cx="7239000" cy="502920"/>
          </a:xfrm>
        </p:spPr>
        <p:txBody>
          <a:bodyPr>
            <a:noAutofit/>
          </a:bodyPr>
          <a:lstStyle/>
          <a:p>
            <a:pPr algn="l"/>
            <a:r>
              <a:rPr lang="en-US" sz="3200" dirty="0" smtClean="0">
                <a:latin typeface="Arial" pitchFamily="34" charset="0"/>
                <a:cs typeface="Arial" pitchFamily="34" charset="0"/>
              </a:rPr>
              <a:t>O</a:t>
            </a:r>
            <a:r>
              <a:rPr lang="en-US" sz="3200" cap="none" dirty="0" smtClean="0">
                <a:latin typeface="Arial" pitchFamily="34" charset="0"/>
                <a:cs typeface="Arial" pitchFamily="34" charset="0"/>
              </a:rPr>
              <a:t>verall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v</a:t>
            </a:r>
            <a:r>
              <a:rPr lang="en-US" sz="3200" cap="none" dirty="0" smtClean="0">
                <a:latin typeface="Arial" pitchFamily="34" charset="0"/>
                <a:cs typeface="Arial" pitchFamily="34" charset="0"/>
              </a:rPr>
              <a:t>iew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cap="none" dirty="0" smtClean="0">
                <a:latin typeface="Arial" pitchFamily="34" charset="0"/>
                <a:cs typeface="Arial" pitchFamily="34" charset="0"/>
              </a:rPr>
              <a:t>of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b</a:t>
            </a:r>
            <a:r>
              <a:rPr lang="en-US" sz="3200" cap="none" dirty="0" smtClean="0">
                <a:latin typeface="Arial" pitchFamily="34" charset="0"/>
                <a:cs typeface="Arial" pitchFamily="34" charset="0"/>
              </a:rPr>
              <a:t>oot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t</a:t>
            </a:r>
            <a:r>
              <a:rPr lang="en-US" sz="3200" cap="none" dirty="0" smtClean="0">
                <a:latin typeface="Arial" pitchFamily="34" charset="0"/>
                <a:cs typeface="Arial" pitchFamily="34" charset="0"/>
              </a:rPr>
              <a:t>ime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l</a:t>
            </a:r>
            <a:r>
              <a:rPr lang="en-US" sz="3200" cap="none" dirty="0" smtClean="0">
                <a:latin typeface="Arial" pitchFamily="34" charset="0"/>
                <a:cs typeface="Arial" pitchFamily="34" charset="0"/>
              </a:rPr>
              <a:t>ine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6F6A3-5F14-478A-8549-D267DC68CDAB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2550"/>
            <a:ext cx="8229600" cy="3489252"/>
          </a:xfrm>
        </p:spPr>
        <p:txBody>
          <a:bodyPr/>
          <a:lstStyle/>
          <a:p>
            <a:pPr algn="just">
              <a:buFont typeface="Wingdings" pitchFamily="2" charset="2"/>
              <a:buChar char="q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GUID Partition Table (GPT) partitioning is required for UEFI boot</a:t>
            </a:r>
          </a:p>
          <a:p>
            <a:pPr lvl="1" algn="just">
              <a:buFont typeface="Wingdings" pitchFamily="2" charset="2"/>
              <a:buChar char="q"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Partition table information stored in GPT header.</a:t>
            </a:r>
          </a:p>
          <a:p>
            <a:pPr lvl="1" algn="just">
              <a:buFont typeface="Wingdings" pitchFamily="2" charset="2"/>
              <a:buChar char="q"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Stores MBR entry in first sector of disk.</a:t>
            </a:r>
          </a:p>
          <a:p>
            <a:pPr lvl="1" algn="just">
              <a:buFont typeface="Wingdings" pitchFamily="2" charset="2"/>
              <a:buChar char="q"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Uses Logical Block Addressing.</a:t>
            </a:r>
          </a:p>
          <a:p>
            <a:pPr lvl="1" algn="just">
              <a:buFont typeface="Wingdings" pitchFamily="2" charset="2"/>
              <a:buChar char="q"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Provides redundancy, writing header and partition table both at beginning and end. </a:t>
            </a:r>
            <a:endParaRPr lang="en-IN"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0030"/>
            <a:ext cx="7239000" cy="502920"/>
          </a:xfrm>
        </p:spPr>
        <p:txBody>
          <a:bodyPr>
            <a:noAutofit/>
          </a:bodyPr>
          <a:lstStyle/>
          <a:p>
            <a:pPr algn="l"/>
            <a:r>
              <a:rPr lang="en-US" sz="3200" dirty="0" smtClean="0">
                <a:latin typeface="Arial" pitchFamily="34" charset="0"/>
                <a:cs typeface="Arial" pitchFamily="34" charset="0"/>
              </a:rPr>
              <a:t>U</a:t>
            </a:r>
            <a:r>
              <a:rPr lang="en-US" sz="3200" cap="none" dirty="0" smtClean="0">
                <a:latin typeface="Arial" pitchFamily="34" charset="0"/>
                <a:cs typeface="Arial" pitchFamily="34" charset="0"/>
              </a:rPr>
              <a:t>nderstanding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GPT</a:t>
            </a:r>
            <a:endParaRPr lang="en-IN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6F6A3-5F14-478A-8549-D267DC68CDAB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352550"/>
            <a:ext cx="7772400" cy="344804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0030"/>
            <a:ext cx="7239000" cy="502920"/>
          </a:xfrm>
        </p:spPr>
        <p:txBody>
          <a:bodyPr>
            <a:noAutofit/>
          </a:bodyPr>
          <a:lstStyle/>
          <a:p>
            <a:pPr algn="l"/>
            <a:r>
              <a:rPr lang="en-US" sz="3200" dirty="0" smtClean="0">
                <a:latin typeface="Arial" pitchFamily="34" charset="0"/>
                <a:cs typeface="Arial" pitchFamily="34" charset="0"/>
              </a:rPr>
              <a:t>GPT d</a:t>
            </a:r>
            <a:r>
              <a:rPr lang="en-US" sz="3200" cap="none" dirty="0" smtClean="0">
                <a:latin typeface="Arial" pitchFamily="34" charset="0"/>
                <a:cs typeface="Arial" pitchFamily="34" charset="0"/>
              </a:rPr>
              <a:t>isk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p</a:t>
            </a:r>
            <a:r>
              <a:rPr lang="en-US" sz="3200" cap="none" dirty="0" smtClean="0">
                <a:latin typeface="Arial" pitchFamily="34" charset="0"/>
                <a:cs typeface="Arial" pitchFamily="34" charset="0"/>
              </a:rPr>
              <a:t>artitioning</a:t>
            </a:r>
            <a:endParaRPr lang="en-IN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6F6A3-5F14-478A-8549-D267DC68CDAB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2550"/>
            <a:ext cx="8229600" cy="3489252"/>
          </a:xfrm>
        </p:spPr>
        <p:txBody>
          <a:bodyPr/>
          <a:lstStyle/>
          <a:p>
            <a:pPr algn="just">
              <a:buFont typeface="Wingdings" pitchFamily="2" charset="2"/>
              <a:buChar char="q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EFI System Partition (ESP)</a:t>
            </a:r>
          </a:p>
          <a:p>
            <a:pPr lvl="1" algn="just">
              <a:buFont typeface="Wingdings" pitchFamily="2" charset="2"/>
              <a:buChar char="q"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Formatted using FAT variant.</a:t>
            </a:r>
          </a:p>
          <a:p>
            <a:pPr lvl="1" algn="just">
              <a:buFont typeface="Wingdings" pitchFamily="2" charset="2"/>
              <a:buChar char="q"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Contains the boot loader program, device driver files.</a:t>
            </a:r>
          </a:p>
          <a:p>
            <a:pPr lvl="1" algn="just">
              <a:buFont typeface="Wingdings" pitchFamily="2" charset="2"/>
              <a:buChar char="q"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System utility programs that are intended to run before OS is booted.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0030"/>
            <a:ext cx="7239000" cy="502920"/>
          </a:xfrm>
        </p:spPr>
        <p:txBody>
          <a:bodyPr>
            <a:noAutofit/>
          </a:bodyPr>
          <a:lstStyle/>
          <a:p>
            <a:pPr algn="l"/>
            <a:r>
              <a:rPr lang="en-US" sz="3200" dirty="0" smtClean="0">
                <a:latin typeface="Arial" pitchFamily="34" charset="0"/>
                <a:cs typeface="Arial" pitchFamily="34" charset="0"/>
              </a:rPr>
              <a:t>A n</a:t>
            </a:r>
            <a:r>
              <a:rPr lang="en-US" sz="3200" cap="none" dirty="0" smtClean="0">
                <a:latin typeface="Arial" pitchFamily="34" charset="0"/>
                <a:cs typeface="Arial" pitchFamily="34" charset="0"/>
              </a:rPr>
              <a:t>ew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p</a:t>
            </a:r>
            <a:r>
              <a:rPr lang="en-US" sz="3200" cap="none" dirty="0" smtClean="0">
                <a:latin typeface="Arial" pitchFamily="34" charset="0"/>
                <a:cs typeface="Arial" pitchFamily="34" charset="0"/>
              </a:rPr>
              <a:t>artition</a:t>
            </a:r>
            <a:endParaRPr lang="en-IN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6F6A3-5F14-478A-8549-D267DC68CDAB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2550"/>
            <a:ext cx="8229600" cy="3489252"/>
          </a:xfrm>
        </p:spPr>
        <p:txBody>
          <a:bodyPr/>
          <a:lstStyle/>
          <a:p>
            <a:pPr algn="just">
              <a:buFont typeface="Wingdings" pitchFamily="2" charset="2"/>
              <a:buChar char="q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Partition length &amp; partition start address stored as 32-bit quantities</a:t>
            </a:r>
          </a:p>
          <a:p>
            <a:pPr algn="just">
              <a:buFont typeface="Wingdings" pitchFamily="2" charset="2"/>
              <a:buChar char="q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Sector size 2^9 = 512 bytes</a:t>
            </a:r>
          </a:p>
          <a:p>
            <a:pPr algn="just">
              <a:buFont typeface="Wingdings" pitchFamily="2" charset="2"/>
              <a:buChar char="q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Neither max. partition size, nor max. start address can exceed </a:t>
            </a:r>
          </a:p>
          <a:p>
            <a:pPr lvl="1" algn="just">
              <a:buFont typeface="Wingdings" pitchFamily="2" charset="2"/>
              <a:buChar char="q"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2^9 * 2^32 = 2^41 bytes.</a:t>
            </a:r>
          </a:p>
          <a:p>
            <a:pPr lvl="1" algn="just">
              <a:buFont typeface="Wingdings" pitchFamily="2" charset="2"/>
              <a:buChar char="q"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2 * 2^40 = 2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TiB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.</a:t>
            </a:r>
            <a:endParaRPr lang="en-IN"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0030"/>
            <a:ext cx="7239000" cy="502920"/>
          </a:xfrm>
        </p:spPr>
        <p:txBody>
          <a:bodyPr>
            <a:noAutofit/>
          </a:bodyPr>
          <a:lstStyle/>
          <a:p>
            <a:pPr algn="l"/>
            <a:r>
              <a:rPr lang="en-US" sz="3200" dirty="0">
                <a:latin typeface="Arial" pitchFamily="34" charset="0"/>
                <a:cs typeface="Arial" pitchFamily="34" charset="0"/>
              </a:rPr>
              <a:t>D</a:t>
            </a:r>
            <a:r>
              <a:rPr lang="en-US" sz="3200" cap="none" dirty="0" smtClean="0">
                <a:latin typeface="Arial" pitchFamily="34" charset="0"/>
                <a:cs typeface="Arial" pitchFamily="34" charset="0"/>
              </a:rPr>
              <a:t>isk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P</a:t>
            </a:r>
            <a:r>
              <a:rPr lang="en-US" sz="3200" cap="none" dirty="0" smtClean="0">
                <a:latin typeface="Arial" pitchFamily="34" charset="0"/>
                <a:cs typeface="Arial" pitchFamily="34" charset="0"/>
              </a:rPr>
              <a:t>artitioning in MBR</a:t>
            </a:r>
            <a:endParaRPr lang="en-IN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6F6A3-5F14-478A-8549-D267DC68CDAB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2550"/>
            <a:ext cx="8229600" cy="3489252"/>
          </a:xfrm>
        </p:spPr>
        <p:txBody>
          <a:bodyPr>
            <a:normAutofit lnSpcReduction="10000"/>
          </a:bodyPr>
          <a:lstStyle/>
          <a:p>
            <a:pPr algn="just">
              <a:buFont typeface="Wingdings" pitchFamily="2" charset="2"/>
              <a:buChar char="q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512 byte sector</a:t>
            </a:r>
          </a:p>
          <a:p>
            <a:pPr lvl="1" algn="just">
              <a:buFont typeface="Wingdings" pitchFamily="2" charset="2"/>
              <a:buChar char="q"/>
            </a:pPr>
            <a:r>
              <a:rPr lang="en-US" sz="1900" dirty="0" smtClean="0">
                <a:latin typeface="Arial" pitchFamily="34" charset="0"/>
                <a:cs typeface="Arial" pitchFamily="34" charset="0"/>
              </a:rPr>
              <a:t>2^64 * 2^9 = 2^73</a:t>
            </a:r>
          </a:p>
          <a:p>
            <a:pPr lvl="1" algn="just">
              <a:buFont typeface="Wingdings" pitchFamily="2" charset="2"/>
              <a:buChar char="q"/>
            </a:pPr>
            <a:r>
              <a:rPr lang="en-US" sz="1900" dirty="0" smtClean="0">
                <a:latin typeface="Arial" pitchFamily="34" charset="0"/>
                <a:cs typeface="Arial" pitchFamily="34" charset="0"/>
              </a:rPr>
              <a:t>2^73 = 9.4 </a:t>
            </a:r>
            <a:r>
              <a:rPr lang="en-US" sz="1900" dirty="0" err="1" smtClean="0">
                <a:latin typeface="Arial" pitchFamily="34" charset="0"/>
                <a:cs typeface="Arial" pitchFamily="34" charset="0"/>
              </a:rPr>
              <a:t>ZiB</a:t>
            </a:r>
            <a:endParaRPr lang="en-US" sz="1900" dirty="0" smtClean="0">
              <a:latin typeface="Arial" pitchFamily="34" charset="0"/>
              <a:cs typeface="Arial" pitchFamily="34" charset="0"/>
            </a:endParaRPr>
          </a:p>
          <a:p>
            <a:pPr algn="just">
              <a:buFont typeface="Wingdings" pitchFamily="2" charset="2"/>
              <a:buChar char="q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…warning from Apple Inc.</a:t>
            </a:r>
          </a:p>
          <a:p>
            <a:pPr lvl="1" algn="just">
              <a:buFont typeface="Wingdings" pitchFamily="2" charset="2"/>
              <a:buChar char="q"/>
            </a:pPr>
            <a:r>
              <a:rPr lang="en-US" sz="1900" dirty="0" smtClean="0">
                <a:latin typeface="Arial" pitchFamily="34" charset="0"/>
                <a:cs typeface="Arial" pitchFamily="34" charset="0"/>
              </a:rPr>
              <a:t>“Do not assume that the block size is always going to be 512 bytes”.</a:t>
            </a:r>
          </a:p>
          <a:p>
            <a:pPr algn="just">
              <a:buFont typeface="Wingdings" pitchFamily="2" charset="2"/>
              <a:buChar char="q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Hardware manufacturers are completing the transition to 4096-byte sectors</a:t>
            </a:r>
          </a:p>
          <a:p>
            <a:pPr lvl="1" algn="just">
              <a:buFont typeface="Wingdings" pitchFamily="2" charset="2"/>
              <a:buChar char="q"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2^64 * 2^12 = 2^76</a:t>
            </a:r>
          </a:p>
          <a:p>
            <a:pPr>
              <a:buNone/>
            </a:pPr>
            <a:r>
              <a:rPr lang="en-US" dirty="0" smtClean="0"/>
              <a:t>   </a:t>
            </a:r>
          </a:p>
          <a:p>
            <a:pPr lvl="1">
              <a:buFont typeface="Courier New" pitchFamily="49" charset="0"/>
              <a:buChar char="o"/>
            </a:pP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0030"/>
            <a:ext cx="7239000" cy="502920"/>
          </a:xfrm>
        </p:spPr>
        <p:txBody>
          <a:bodyPr>
            <a:noAutofit/>
          </a:bodyPr>
          <a:lstStyle/>
          <a:p>
            <a:pPr algn="l"/>
            <a:r>
              <a:rPr lang="en-US" sz="3200" dirty="0" smtClean="0">
                <a:latin typeface="Arial" pitchFamily="34" charset="0"/>
                <a:cs typeface="Arial" pitchFamily="34" charset="0"/>
              </a:rPr>
              <a:t>…</a:t>
            </a:r>
            <a:r>
              <a:rPr lang="en-US" sz="3200" cap="none" dirty="0" smtClean="0">
                <a:latin typeface="Arial" pitchFamily="34" charset="0"/>
                <a:cs typeface="Arial" pitchFamily="34" charset="0"/>
              </a:rPr>
              <a:t>in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GPT</a:t>
            </a:r>
            <a:endParaRPr lang="en-IN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6F6A3-5F14-478A-8549-D267DC68CDAB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352550"/>
            <a:ext cx="8153400" cy="3242072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q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The Extensible Firmware Interface (EFI) is a specification that defines a software interface between an operating system and platform firmware.</a:t>
            </a:r>
          </a:p>
          <a:p>
            <a:pPr algn="just">
              <a:buFont typeface="Wingdings" pitchFamily="2" charset="2"/>
              <a:buChar char="q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EFI is a replacement for older BIOS firmware interface present in all IBM PC – compatible personal computers. </a:t>
            </a:r>
          </a:p>
          <a:p>
            <a:pPr>
              <a:buFont typeface="Courier New" pitchFamily="49" charset="0"/>
              <a:buChar char="o"/>
            </a:pPr>
            <a:endParaRPr lang="en-US" dirty="0" smtClean="0"/>
          </a:p>
          <a:p>
            <a:pPr>
              <a:buFont typeface="Courier New" pitchFamily="49" charset="0"/>
              <a:buChar char="o"/>
            </a:pPr>
            <a:endParaRPr lang="en-US" dirty="0" smtClean="0"/>
          </a:p>
          <a:p>
            <a:pPr>
              <a:buFont typeface="Courier New" pitchFamily="49" charset="0"/>
              <a:buChar char="o"/>
            </a:pPr>
            <a:endParaRPr lang="en-US" dirty="0" smtClean="0"/>
          </a:p>
          <a:p>
            <a:pPr>
              <a:buFont typeface="Courier New" pitchFamily="49" charset="0"/>
              <a:buChar char="o"/>
            </a:pPr>
            <a:endParaRPr lang="en-US" dirty="0" smtClean="0"/>
          </a:p>
          <a:p>
            <a:pPr>
              <a:buFont typeface="Courier New" pitchFamily="49" charset="0"/>
              <a:buChar char="o"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40030"/>
            <a:ext cx="8534400" cy="731520"/>
          </a:xfrm>
        </p:spPr>
        <p:txBody>
          <a:bodyPr>
            <a:noAutofit/>
          </a:bodyPr>
          <a:lstStyle/>
          <a:p>
            <a:pPr algn="l"/>
            <a:r>
              <a:rPr lang="en-US" sz="3200" dirty="0" smtClean="0">
                <a:latin typeface="Arial" pitchFamily="34" charset="0"/>
                <a:cs typeface="Arial" pitchFamily="34" charset="0"/>
              </a:rPr>
              <a:t>W</a:t>
            </a:r>
            <a:r>
              <a:rPr lang="en-US" sz="3200" cap="none" dirty="0" smtClean="0">
                <a:latin typeface="Arial" pitchFamily="34" charset="0"/>
                <a:cs typeface="Arial" pitchFamily="34" charset="0"/>
              </a:rPr>
              <a:t>hat 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cap="none" dirty="0" smtClean="0">
                <a:latin typeface="Arial" pitchFamily="34" charset="0"/>
                <a:cs typeface="Arial" pitchFamily="34" charset="0"/>
              </a:rPr>
              <a:t>is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 E</a:t>
            </a:r>
            <a:r>
              <a:rPr lang="en-US" sz="3200" cap="none" dirty="0" smtClean="0">
                <a:latin typeface="Arial" pitchFamily="34" charset="0"/>
                <a:cs typeface="Arial" pitchFamily="34" charset="0"/>
              </a:rPr>
              <a:t>xtensible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F</a:t>
            </a:r>
            <a:r>
              <a:rPr lang="en-US" sz="3200" cap="none" dirty="0" smtClean="0">
                <a:latin typeface="Arial" pitchFamily="34" charset="0"/>
                <a:cs typeface="Arial" pitchFamily="34" charset="0"/>
              </a:rPr>
              <a:t>irmware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I</a:t>
            </a:r>
            <a:r>
              <a:rPr lang="en-US" sz="3200" cap="none" dirty="0" smtClean="0">
                <a:latin typeface="Arial" pitchFamily="34" charset="0"/>
                <a:cs typeface="Arial" pitchFamily="34" charset="0"/>
              </a:rPr>
              <a:t>nterface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(EFI)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6F6A3-5F14-478A-8549-D267DC68CDA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2550"/>
            <a:ext cx="8229600" cy="3489252"/>
          </a:xfrm>
        </p:spPr>
        <p:txBody>
          <a:bodyPr/>
          <a:lstStyle/>
          <a:p>
            <a:pPr algn="just">
              <a:buFont typeface="Wingdings" pitchFamily="2" charset="2"/>
              <a:buChar char="q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Common scheme for specifying the location of blocks of data</a:t>
            </a:r>
          </a:p>
          <a:p>
            <a:pPr algn="just">
              <a:buFont typeface="Wingdings" pitchFamily="2" charset="2"/>
              <a:buChar char="q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Particularly simple linear addressing scheme</a:t>
            </a:r>
          </a:p>
          <a:p>
            <a:pPr algn="just">
              <a:buFont typeface="Wingdings" pitchFamily="2" charset="2"/>
              <a:buChar char="q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Introduced as an abstraction</a:t>
            </a:r>
          </a:p>
          <a:p>
            <a:pPr algn="just">
              <a:buFont typeface="Wingdings" pitchFamily="2" charset="2"/>
              <a:buChar char="q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In 2002, ATA-6 introduced 48-bit LBA</a:t>
            </a:r>
          </a:p>
          <a:p>
            <a:pPr>
              <a:buFont typeface="Courier New" pitchFamily="49" charset="0"/>
              <a:buChar char="o"/>
            </a:pP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0030"/>
            <a:ext cx="7239000" cy="445770"/>
          </a:xfrm>
        </p:spPr>
        <p:txBody>
          <a:bodyPr>
            <a:noAutofit/>
          </a:bodyPr>
          <a:lstStyle/>
          <a:p>
            <a:pPr algn="l"/>
            <a:r>
              <a:rPr lang="en-US" sz="3200" dirty="0" smtClean="0">
                <a:latin typeface="Arial" pitchFamily="34" charset="0"/>
                <a:cs typeface="Arial" pitchFamily="34" charset="0"/>
              </a:rPr>
              <a:t>L</a:t>
            </a:r>
            <a:r>
              <a:rPr lang="en-US" sz="3200" cap="none" dirty="0" smtClean="0">
                <a:latin typeface="Arial" pitchFamily="34" charset="0"/>
                <a:cs typeface="Arial" pitchFamily="34" charset="0"/>
              </a:rPr>
              <a:t>ogical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B</a:t>
            </a:r>
            <a:r>
              <a:rPr lang="en-US" sz="3200" cap="none" dirty="0" smtClean="0">
                <a:latin typeface="Arial" pitchFamily="34" charset="0"/>
                <a:cs typeface="Arial" pitchFamily="34" charset="0"/>
              </a:rPr>
              <a:t>lock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A</a:t>
            </a:r>
            <a:r>
              <a:rPr lang="en-US" sz="3200" cap="none" dirty="0" smtClean="0">
                <a:latin typeface="Arial" pitchFamily="34" charset="0"/>
                <a:cs typeface="Arial" pitchFamily="34" charset="0"/>
              </a:rPr>
              <a:t>ddressing</a:t>
            </a:r>
            <a:endParaRPr lang="en-IN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6F6A3-5F14-478A-8549-D267DC68CDAB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2550"/>
            <a:ext cx="8153400" cy="3489252"/>
          </a:xfrm>
        </p:spPr>
        <p:txBody>
          <a:bodyPr/>
          <a:lstStyle/>
          <a:p>
            <a:pPr algn="just">
              <a:buFont typeface="Wingdings" pitchFamily="2" charset="2"/>
              <a:buChar char="q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LBA = ((C * HPC) + H) * SPT + S – 1</a:t>
            </a:r>
          </a:p>
          <a:p>
            <a:pPr lvl="1" algn="just">
              <a:buFont typeface="Wingdings" pitchFamily="2" charset="2"/>
              <a:buChar char="q"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C,H &amp; S are cylinder no., head no., sector no.</a:t>
            </a:r>
          </a:p>
          <a:p>
            <a:pPr lvl="1" algn="just">
              <a:buFont typeface="Wingdings" pitchFamily="2" charset="2"/>
              <a:buChar char="q"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LBA is the logical block address.</a:t>
            </a:r>
          </a:p>
          <a:p>
            <a:pPr lvl="1" algn="just">
              <a:buFont typeface="Wingdings" pitchFamily="2" charset="2"/>
              <a:buChar char="q"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HPC is the no. of heads per cylinder.</a:t>
            </a:r>
          </a:p>
          <a:p>
            <a:pPr lvl="1" algn="just">
              <a:buFont typeface="Wingdings" pitchFamily="2" charset="2"/>
              <a:buChar char="q"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SPT is the no. of sectors per track.</a:t>
            </a:r>
          </a:p>
          <a:p>
            <a:pPr algn="just">
              <a:buFont typeface="Wingdings" pitchFamily="2" charset="2"/>
              <a:buChar char="q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S = (LBA mod SPT) + 1</a:t>
            </a:r>
          </a:p>
          <a:p>
            <a:pPr algn="just">
              <a:buFont typeface="Wingdings" pitchFamily="2" charset="2"/>
              <a:buChar char="q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H = (LBA / SPT) mod HPC</a:t>
            </a:r>
          </a:p>
          <a:p>
            <a:pPr algn="just">
              <a:buFont typeface="Wingdings" pitchFamily="2" charset="2"/>
              <a:buChar char="q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C = LBA / (SPT * HPC)</a:t>
            </a:r>
            <a:endParaRPr lang="en-IN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0030"/>
            <a:ext cx="7239000" cy="445770"/>
          </a:xfrm>
        </p:spPr>
        <p:txBody>
          <a:bodyPr>
            <a:noAutofit/>
          </a:bodyPr>
          <a:lstStyle/>
          <a:p>
            <a:pPr algn="l"/>
            <a:r>
              <a:rPr lang="en-US" sz="3200" dirty="0" smtClean="0">
                <a:latin typeface="Arial" pitchFamily="34" charset="0"/>
                <a:cs typeface="Arial" pitchFamily="34" charset="0"/>
              </a:rPr>
              <a:t>C</a:t>
            </a:r>
            <a:r>
              <a:rPr lang="en-US" sz="3200" cap="none" dirty="0" smtClean="0">
                <a:latin typeface="Arial" pitchFamily="34" charset="0"/>
                <a:cs typeface="Arial" pitchFamily="34" charset="0"/>
              </a:rPr>
              <a:t>onversion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b</a:t>
            </a:r>
            <a:r>
              <a:rPr lang="en-US" sz="3200" cap="none" dirty="0" smtClean="0">
                <a:latin typeface="Arial" pitchFamily="34" charset="0"/>
                <a:cs typeface="Arial" pitchFamily="34" charset="0"/>
              </a:rPr>
              <a:t>etween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CHS </a:t>
            </a:r>
            <a:r>
              <a:rPr lang="en-US" sz="3200" cap="none" dirty="0" smtClean="0">
                <a:latin typeface="Arial" pitchFamily="34" charset="0"/>
                <a:cs typeface="Arial" pitchFamily="34" charset="0"/>
              </a:rPr>
              <a:t>&amp;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LBA</a:t>
            </a:r>
            <a:endParaRPr lang="en-IN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6F6A3-5F14-478A-8549-D267DC68CDAB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2550"/>
            <a:ext cx="8229600" cy="3489252"/>
          </a:xfrm>
        </p:spPr>
        <p:txBody>
          <a:bodyPr/>
          <a:lstStyle/>
          <a:p>
            <a:pPr algn="just">
              <a:buFont typeface="Wingdings" pitchFamily="2" charset="2"/>
              <a:buChar char="q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To install via EFI requires that the installation be booted via EFI (vice-versa)</a:t>
            </a:r>
          </a:p>
          <a:p>
            <a:pPr algn="just">
              <a:buFont typeface="Wingdings" pitchFamily="2" charset="2"/>
              <a:buChar char="q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The OS installer must configure the ESP, including OS metadata(boot options)</a:t>
            </a:r>
          </a:p>
          <a:p>
            <a:pPr algn="just">
              <a:buFont typeface="Wingdings" pitchFamily="2" charset="2"/>
              <a:buChar char="q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Once the OS is installed via EFI it can only boot via EFI</a:t>
            </a:r>
          </a:p>
          <a:p>
            <a:pPr lvl="1" algn="just">
              <a:buFont typeface="Wingdings" pitchFamily="2" charset="2"/>
              <a:buChar char="q"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Booting via BIOS cannot access the metadata on the ESP. </a:t>
            </a:r>
          </a:p>
          <a:p>
            <a:pPr>
              <a:buFont typeface="Courier New" pitchFamily="49" charset="0"/>
              <a:buChar char="o"/>
            </a:pP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0030"/>
            <a:ext cx="7239000" cy="502920"/>
          </a:xfrm>
        </p:spPr>
        <p:txBody>
          <a:bodyPr>
            <a:noAutofit/>
          </a:bodyPr>
          <a:lstStyle/>
          <a:p>
            <a:pPr algn="l"/>
            <a:r>
              <a:rPr lang="en-US" sz="3200" dirty="0" smtClean="0">
                <a:latin typeface="Arial" pitchFamily="34" charset="0"/>
                <a:cs typeface="Arial" pitchFamily="34" charset="0"/>
              </a:rPr>
              <a:t>UEFI o</a:t>
            </a:r>
            <a:r>
              <a:rPr lang="en-US" sz="3200" cap="none" dirty="0" smtClean="0">
                <a:latin typeface="Arial" pitchFamily="34" charset="0"/>
                <a:cs typeface="Arial" pitchFamily="34" charset="0"/>
              </a:rPr>
              <a:t>nly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i</a:t>
            </a:r>
            <a:r>
              <a:rPr lang="en-US" sz="3200" cap="none" dirty="0" smtClean="0">
                <a:latin typeface="Arial" pitchFamily="34" charset="0"/>
                <a:cs typeface="Arial" pitchFamily="34" charset="0"/>
              </a:rPr>
              <a:t>nstalls on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UEFI</a:t>
            </a:r>
            <a:endParaRPr lang="en-IN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6F6A3-5F14-478A-8549-D267DC68CDAB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28600" y="1123950"/>
            <a:ext cx="8458200" cy="379095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0030"/>
            <a:ext cx="7239000" cy="560070"/>
          </a:xfrm>
        </p:spPr>
        <p:txBody>
          <a:bodyPr>
            <a:noAutofit/>
          </a:bodyPr>
          <a:lstStyle/>
          <a:p>
            <a:pPr algn="l"/>
            <a:r>
              <a:rPr lang="en-US" sz="3200" dirty="0">
                <a:latin typeface="Arial" pitchFamily="34" charset="0"/>
                <a:cs typeface="Arial" pitchFamily="34" charset="0"/>
              </a:rPr>
              <a:t>O</a:t>
            </a:r>
            <a:r>
              <a:rPr lang="en-US" sz="3200" cap="none" dirty="0" smtClean="0">
                <a:latin typeface="Arial" pitchFamily="34" charset="0"/>
                <a:cs typeface="Arial" pitchFamily="34" charset="0"/>
              </a:rPr>
              <a:t>ptimized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P</a:t>
            </a:r>
            <a:r>
              <a:rPr lang="en-US" sz="3200" cap="none" dirty="0" smtClean="0">
                <a:latin typeface="Arial" pitchFamily="34" charset="0"/>
                <a:cs typeface="Arial" pitchFamily="34" charset="0"/>
              </a:rPr>
              <a:t>erformance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…</a:t>
            </a:r>
            <a:endParaRPr lang="en-IN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6F6A3-5F14-478A-8549-D267DC68CDAB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2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28600" y="1123950"/>
            <a:ext cx="8458200" cy="37338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0030"/>
            <a:ext cx="7239000" cy="502920"/>
          </a:xfrm>
        </p:spPr>
        <p:txBody>
          <a:bodyPr>
            <a:noAutofit/>
          </a:bodyPr>
          <a:lstStyle/>
          <a:p>
            <a:pPr algn="l"/>
            <a:r>
              <a:rPr lang="en-US" sz="3200" dirty="0" smtClean="0">
                <a:latin typeface="Arial" pitchFamily="34" charset="0"/>
                <a:cs typeface="Arial" pitchFamily="34" charset="0"/>
              </a:rPr>
              <a:t>P</a:t>
            </a:r>
            <a:r>
              <a:rPr lang="en-US" sz="3200" cap="none" dirty="0" smtClean="0">
                <a:latin typeface="Arial" pitchFamily="34" charset="0"/>
                <a:cs typeface="Arial" pitchFamily="34" charset="0"/>
              </a:rPr>
              <a:t>erformance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(</a:t>
            </a:r>
            <a:r>
              <a:rPr lang="en-US" sz="3200" cap="none" dirty="0" smtClean="0">
                <a:latin typeface="Arial" pitchFamily="34" charset="0"/>
                <a:cs typeface="Arial" pitchFamily="34" charset="0"/>
              </a:rPr>
              <a:t>cont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.)</a:t>
            </a:r>
            <a:endParaRPr lang="en-IN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6F6A3-5F14-478A-8549-D267DC68CDAB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3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28600" y="1123950"/>
            <a:ext cx="8458200" cy="37338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0030"/>
            <a:ext cx="7239000" cy="502920"/>
          </a:xfrm>
        </p:spPr>
        <p:txBody>
          <a:bodyPr>
            <a:noAutofit/>
          </a:bodyPr>
          <a:lstStyle/>
          <a:p>
            <a:pPr algn="l"/>
            <a:r>
              <a:rPr lang="en-US" sz="3200" dirty="0" smtClean="0">
                <a:latin typeface="Arial" pitchFamily="34" charset="0"/>
                <a:cs typeface="Arial" pitchFamily="34" charset="0"/>
              </a:rPr>
              <a:t>P</a:t>
            </a:r>
            <a:r>
              <a:rPr lang="en-US" sz="3200" cap="none" dirty="0" smtClean="0">
                <a:latin typeface="Arial" pitchFamily="34" charset="0"/>
                <a:cs typeface="Arial" pitchFamily="34" charset="0"/>
              </a:rPr>
              <a:t>erformance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(</a:t>
            </a:r>
            <a:r>
              <a:rPr lang="en-US" sz="3200" cap="none" dirty="0" smtClean="0">
                <a:latin typeface="Arial" pitchFamily="34" charset="0"/>
                <a:cs typeface="Arial" pitchFamily="34" charset="0"/>
              </a:rPr>
              <a:t>cont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.)</a:t>
            </a:r>
            <a:endParaRPr lang="en-IN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6F6A3-5F14-478A-8549-D267DC68CDAB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2550"/>
            <a:ext cx="8153400" cy="3489252"/>
          </a:xfrm>
        </p:spPr>
        <p:txBody>
          <a:bodyPr>
            <a:normAutofit lnSpcReduction="10000"/>
          </a:bodyPr>
          <a:lstStyle/>
          <a:p>
            <a:pPr algn="just">
              <a:buFont typeface="Wingdings" pitchFamily="2" charset="2"/>
              <a:buChar char="q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Reduce 16-bit code from boot environment</a:t>
            </a:r>
          </a:p>
          <a:p>
            <a:pPr algn="just">
              <a:buFont typeface="Wingdings" pitchFamily="2" charset="2"/>
              <a:buChar char="q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Embrace 64-bit native code for x64 arch.</a:t>
            </a:r>
          </a:p>
          <a:p>
            <a:pPr algn="just">
              <a:buFont typeface="Wingdings" pitchFamily="2" charset="2"/>
              <a:buChar char="q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Specified standard for booting an OS</a:t>
            </a:r>
          </a:p>
          <a:p>
            <a:pPr algn="just">
              <a:buFont typeface="Wingdings" pitchFamily="2" charset="2"/>
              <a:buChar char="q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Engineering agility in pre-operating system space</a:t>
            </a:r>
          </a:p>
          <a:p>
            <a:pPr lvl="1" algn="just">
              <a:buFont typeface="Wingdings" pitchFamily="2" charset="2"/>
              <a:buChar char="q"/>
            </a:pPr>
            <a:r>
              <a:rPr lang="en-US" sz="1900" dirty="0" smtClean="0">
                <a:latin typeface="Arial" pitchFamily="34" charset="0"/>
                <a:cs typeface="Arial" pitchFamily="34" charset="0"/>
              </a:rPr>
              <a:t>Clean, architected interfaces.</a:t>
            </a:r>
          </a:p>
          <a:p>
            <a:pPr lvl="1" algn="just">
              <a:buFont typeface="Wingdings" pitchFamily="2" charset="2"/>
              <a:buChar char="q"/>
            </a:pPr>
            <a:r>
              <a:rPr lang="en-US" sz="1900" dirty="0" smtClean="0">
                <a:latin typeface="Arial" pitchFamily="34" charset="0"/>
                <a:cs typeface="Arial" pitchFamily="34" charset="0"/>
              </a:rPr>
              <a:t>Active industry standard working group.</a:t>
            </a:r>
          </a:p>
          <a:p>
            <a:pPr algn="just">
              <a:buFont typeface="Wingdings" pitchFamily="2" charset="2"/>
              <a:buChar char="q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Move beyond legacy BIOS</a:t>
            </a:r>
          </a:p>
          <a:p>
            <a:pPr lvl="1" algn="just">
              <a:buFont typeface="Wingdings" pitchFamily="2" charset="2"/>
              <a:buChar char="q"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Improved boot graphics.</a:t>
            </a:r>
          </a:p>
          <a:p>
            <a:pPr lvl="1" algn="just">
              <a:buFont typeface="Wingdings" pitchFamily="2" charset="2"/>
              <a:buChar char="q"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Faster network boot performance.</a:t>
            </a:r>
          </a:p>
          <a:p>
            <a:pPr lvl="1">
              <a:buFont typeface="Courier New" pitchFamily="49" charset="0"/>
              <a:buChar char="o"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0030"/>
            <a:ext cx="7239000" cy="560070"/>
          </a:xfrm>
        </p:spPr>
        <p:txBody>
          <a:bodyPr>
            <a:noAutofit/>
          </a:bodyPr>
          <a:lstStyle/>
          <a:p>
            <a:pPr algn="l"/>
            <a:r>
              <a:rPr lang="en-US" sz="3200" dirty="0" smtClean="0">
                <a:latin typeface="Arial" pitchFamily="34" charset="0"/>
                <a:cs typeface="Arial" pitchFamily="34" charset="0"/>
              </a:rPr>
              <a:t>A</a:t>
            </a:r>
            <a:r>
              <a:rPr lang="en-US" sz="3200" cap="none" dirty="0" smtClean="0">
                <a:latin typeface="Arial" pitchFamily="34" charset="0"/>
                <a:cs typeface="Arial" pitchFamily="34" charset="0"/>
              </a:rPr>
              <a:t>dvantages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cap="none" dirty="0" smtClean="0">
                <a:latin typeface="Arial" pitchFamily="34" charset="0"/>
                <a:cs typeface="Arial" pitchFamily="34" charset="0"/>
              </a:rPr>
              <a:t>of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UEFI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6F6A3-5F14-478A-8549-D267DC68CDAB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2550"/>
            <a:ext cx="8229600" cy="3657600"/>
          </a:xfrm>
        </p:spPr>
        <p:txBody>
          <a:bodyPr>
            <a:normAutofit fontScale="92500" lnSpcReduction="10000"/>
          </a:bodyPr>
          <a:lstStyle/>
          <a:p>
            <a:pPr algn="just">
              <a:buFont typeface="Wingdings" pitchFamily="2" charset="2"/>
              <a:buChar char="q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Microsoft Windows</a:t>
            </a:r>
          </a:p>
          <a:p>
            <a:pPr lvl="1" algn="just">
              <a:buFont typeface="Wingdings" pitchFamily="2" charset="2"/>
              <a:buChar char="q"/>
            </a:pPr>
            <a:r>
              <a:rPr lang="en-US" sz="1900" dirty="0" smtClean="0">
                <a:latin typeface="Arial" pitchFamily="34" charset="0"/>
                <a:cs typeface="Arial" pitchFamily="34" charset="0"/>
              </a:rPr>
              <a:t>Windows XP 64-bit.</a:t>
            </a:r>
          </a:p>
          <a:p>
            <a:pPr lvl="1" algn="just">
              <a:buFont typeface="Wingdings" pitchFamily="2" charset="2"/>
              <a:buChar char="q"/>
            </a:pPr>
            <a:r>
              <a:rPr lang="en-US" sz="1900" dirty="0" smtClean="0">
                <a:latin typeface="Arial" pitchFamily="34" charset="0"/>
                <a:cs typeface="Arial" pitchFamily="34" charset="0"/>
              </a:rPr>
              <a:t>Windows server 2008 for x64 and Intel Itanium based platform.</a:t>
            </a:r>
          </a:p>
          <a:p>
            <a:pPr lvl="1" algn="just">
              <a:buFont typeface="Wingdings" pitchFamily="2" charset="2"/>
              <a:buChar char="q"/>
            </a:pPr>
            <a:r>
              <a:rPr lang="en-US" sz="1900" dirty="0" smtClean="0">
                <a:latin typeface="Arial" pitchFamily="34" charset="0"/>
                <a:cs typeface="Arial" pitchFamily="34" charset="0"/>
              </a:rPr>
              <a:t>Windows 7.</a:t>
            </a:r>
          </a:p>
          <a:p>
            <a:pPr lvl="1" algn="just">
              <a:buFont typeface="Wingdings" pitchFamily="2" charset="2"/>
              <a:buChar char="q"/>
            </a:pPr>
            <a:r>
              <a:rPr lang="en-US" sz="1900" dirty="0" smtClean="0">
                <a:latin typeface="Arial" pitchFamily="34" charset="0"/>
                <a:cs typeface="Arial" pitchFamily="34" charset="0"/>
              </a:rPr>
              <a:t>64-bit windows versions only.</a:t>
            </a:r>
          </a:p>
          <a:p>
            <a:pPr algn="just">
              <a:buFont typeface="Wingdings" pitchFamily="2" charset="2"/>
              <a:buChar char="q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Apple Macintosh</a:t>
            </a:r>
          </a:p>
          <a:p>
            <a:pPr lvl="1" algn="just">
              <a:buFont typeface="Wingdings" pitchFamily="2" charset="2"/>
              <a:buChar char="q"/>
            </a:pPr>
            <a:r>
              <a:rPr lang="en-US" sz="1900" dirty="0" smtClean="0">
                <a:latin typeface="Arial" pitchFamily="34" charset="0"/>
                <a:cs typeface="Arial" pitchFamily="34" charset="0"/>
              </a:rPr>
              <a:t>Intel based Macs.</a:t>
            </a:r>
          </a:p>
          <a:p>
            <a:pPr lvl="1" algn="just">
              <a:buFont typeface="Wingdings" pitchFamily="2" charset="2"/>
              <a:buChar char="q"/>
            </a:pPr>
            <a:r>
              <a:rPr lang="en-US" sz="1900" dirty="0" smtClean="0">
                <a:latin typeface="Arial" pitchFamily="34" charset="0"/>
                <a:cs typeface="Arial" pitchFamily="34" charset="0"/>
              </a:rPr>
              <a:t>Since Mac OS X v10.4 (Tiger).</a:t>
            </a:r>
          </a:p>
          <a:p>
            <a:pPr algn="just">
              <a:buFont typeface="Wingdings" pitchFamily="2" charset="2"/>
              <a:buChar char="q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Linux platforms</a:t>
            </a:r>
          </a:p>
          <a:p>
            <a:pPr lvl="1" algn="just">
              <a:buFont typeface="Wingdings" pitchFamily="2" charset="2"/>
              <a:buChar char="q"/>
            </a:pPr>
            <a:r>
              <a:rPr lang="en-US" sz="1900" dirty="0" smtClean="0">
                <a:latin typeface="Arial" pitchFamily="34" charset="0"/>
                <a:cs typeface="Arial" pitchFamily="34" charset="0"/>
              </a:rPr>
              <a:t>Used since early 2000, using </a:t>
            </a:r>
            <a:r>
              <a:rPr lang="en-US" sz="1900" dirty="0" err="1" smtClean="0">
                <a:latin typeface="Arial" pitchFamily="34" charset="0"/>
                <a:cs typeface="Arial" pitchFamily="34" charset="0"/>
              </a:rPr>
              <a:t>elilo</a:t>
            </a:r>
            <a:r>
              <a:rPr lang="en-US" sz="19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lvl="1" algn="just">
              <a:buFont typeface="Wingdings" pitchFamily="2" charset="2"/>
              <a:buChar char="q"/>
            </a:pPr>
            <a:r>
              <a:rPr lang="en-US" sz="1900" dirty="0" smtClean="0">
                <a:latin typeface="Arial" pitchFamily="34" charset="0"/>
                <a:cs typeface="Arial" pitchFamily="34" charset="0"/>
              </a:rPr>
              <a:t>EFI versions of GRUB are available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0030"/>
            <a:ext cx="7239000" cy="502920"/>
          </a:xfrm>
        </p:spPr>
        <p:txBody>
          <a:bodyPr>
            <a:noAutofit/>
          </a:bodyPr>
          <a:lstStyle/>
          <a:p>
            <a:pPr algn="l"/>
            <a:r>
              <a:rPr lang="en-US" sz="3200" dirty="0" smtClean="0">
                <a:latin typeface="Arial" pitchFamily="34" charset="0"/>
                <a:cs typeface="Arial" pitchFamily="34" charset="0"/>
              </a:rPr>
              <a:t>UEFI 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I</a:t>
            </a:r>
            <a:r>
              <a:rPr lang="en-US" sz="3200" cap="none" dirty="0" smtClean="0">
                <a:latin typeface="Arial" pitchFamily="34" charset="0"/>
                <a:cs typeface="Arial" pitchFamily="34" charset="0"/>
              </a:rPr>
              <a:t>mplementation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6F6A3-5F14-478A-8549-D267DC68CDAB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uefi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55358" y="904672"/>
            <a:ext cx="6400800" cy="400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0030"/>
            <a:ext cx="7239000" cy="502920"/>
          </a:xfrm>
        </p:spPr>
        <p:txBody>
          <a:bodyPr>
            <a:noAutofit/>
          </a:bodyPr>
          <a:lstStyle/>
          <a:p>
            <a:pPr algn="l"/>
            <a:r>
              <a:rPr lang="en-US" sz="3200" dirty="0" smtClean="0">
                <a:latin typeface="Arial" pitchFamily="34" charset="0"/>
                <a:cs typeface="Arial" pitchFamily="34" charset="0"/>
              </a:rPr>
              <a:t>UEFI a</a:t>
            </a:r>
            <a:r>
              <a:rPr lang="en-US" sz="3200" cap="none" dirty="0" smtClean="0">
                <a:latin typeface="Arial" pitchFamily="34" charset="0"/>
                <a:cs typeface="Arial" pitchFamily="34" charset="0"/>
              </a:rPr>
              <a:t>nd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t</a:t>
            </a:r>
            <a:r>
              <a:rPr lang="en-US" sz="3200" cap="none" dirty="0" smtClean="0">
                <a:latin typeface="Arial" pitchFamily="34" charset="0"/>
                <a:cs typeface="Arial" pitchFamily="34" charset="0"/>
              </a:rPr>
              <a:t>he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I</a:t>
            </a:r>
            <a:r>
              <a:rPr lang="en-US" sz="3200" cap="none" dirty="0" smtClean="0">
                <a:latin typeface="Arial" pitchFamily="34" charset="0"/>
                <a:cs typeface="Arial" pitchFamily="34" charset="0"/>
              </a:rPr>
              <a:t>ndustry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5" name="Group 10"/>
          <p:cNvGrpSpPr>
            <a:grpSpLocks/>
          </p:cNvGrpSpPr>
          <p:nvPr/>
        </p:nvGrpSpPr>
        <p:grpSpPr bwMode="auto">
          <a:xfrm>
            <a:off x="150021" y="3429000"/>
            <a:ext cx="3182141" cy="1328128"/>
            <a:chOff x="80" y="1010"/>
            <a:chExt cx="5351" cy="2149"/>
          </a:xfrm>
        </p:grpSpPr>
        <p:sp>
          <p:nvSpPr>
            <p:cNvPr id="6" name="Line 135"/>
            <p:cNvSpPr>
              <a:spLocks noChangeShapeType="1"/>
            </p:cNvSpPr>
            <p:nvPr/>
          </p:nvSpPr>
          <p:spPr bwMode="auto">
            <a:xfrm>
              <a:off x="575" y="1796"/>
              <a:ext cx="4694" cy="0"/>
            </a:xfrm>
            <a:prstGeom prst="line">
              <a:avLst/>
            </a:prstGeom>
            <a:noFill/>
            <a:ln w="9525">
              <a:solidFill>
                <a:srgbClr val="33333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Line 133"/>
            <p:cNvSpPr>
              <a:spLocks noChangeShapeType="1"/>
            </p:cNvSpPr>
            <p:nvPr/>
          </p:nvSpPr>
          <p:spPr bwMode="auto">
            <a:xfrm>
              <a:off x="575" y="2494"/>
              <a:ext cx="4694" cy="0"/>
            </a:xfrm>
            <a:prstGeom prst="line">
              <a:avLst/>
            </a:prstGeom>
            <a:noFill/>
            <a:ln w="9525">
              <a:solidFill>
                <a:srgbClr val="33333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Line 134"/>
            <p:cNvSpPr>
              <a:spLocks noChangeShapeType="1"/>
            </p:cNvSpPr>
            <p:nvPr/>
          </p:nvSpPr>
          <p:spPr bwMode="auto">
            <a:xfrm>
              <a:off x="575" y="2148"/>
              <a:ext cx="4694" cy="0"/>
            </a:xfrm>
            <a:prstGeom prst="line">
              <a:avLst/>
            </a:prstGeom>
            <a:noFill/>
            <a:ln w="9525">
              <a:solidFill>
                <a:srgbClr val="33333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AutoShape 185"/>
            <p:cNvSpPr>
              <a:spLocks noChangeArrowheads="1"/>
            </p:cNvSpPr>
            <p:nvPr/>
          </p:nvSpPr>
          <p:spPr bwMode="auto">
            <a:xfrm>
              <a:off x="568" y="1104"/>
              <a:ext cx="4699" cy="1736"/>
            </a:xfrm>
            <a:prstGeom prst="roundRect">
              <a:avLst>
                <a:gd name="adj" fmla="val 5301"/>
              </a:avLst>
            </a:prstGeom>
            <a:noFill/>
            <a:ln w="25400" algn="ctr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SzPct val="130000"/>
              </a:pPr>
              <a:endParaRPr lang="en-US" sz="1200">
                <a:solidFill>
                  <a:srgbClr val="333333"/>
                </a:solidFill>
                <a:latin typeface="Neo Sans Intel Medium" pitchFamily="34" charset="0"/>
              </a:endParaRPr>
            </a:p>
          </p:txBody>
        </p:sp>
        <p:sp>
          <p:nvSpPr>
            <p:cNvPr id="10" name="Rectangle 132"/>
            <p:cNvSpPr>
              <a:spLocks noChangeArrowheads="1"/>
            </p:cNvSpPr>
            <p:nvPr/>
          </p:nvSpPr>
          <p:spPr bwMode="auto">
            <a:xfrm>
              <a:off x="575" y="1104"/>
              <a:ext cx="4694" cy="17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SzPct val="130000"/>
              </a:pPr>
              <a:endParaRPr lang="en-US" sz="1200">
                <a:solidFill>
                  <a:srgbClr val="333333"/>
                </a:solidFill>
                <a:latin typeface="Neo Sans Intel Medium" pitchFamily="34" charset="0"/>
              </a:endParaRPr>
            </a:p>
          </p:txBody>
        </p:sp>
        <p:sp>
          <p:nvSpPr>
            <p:cNvPr id="11" name="Line 136"/>
            <p:cNvSpPr>
              <a:spLocks noChangeShapeType="1"/>
            </p:cNvSpPr>
            <p:nvPr/>
          </p:nvSpPr>
          <p:spPr bwMode="auto">
            <a:xfrm>
              <a:off x="575" y="1450"/>
              <a:ext cx="4694" cy="0"/>
            </a:xfrm>
            <a:prstGeom prst="line">
              <a:avLst/>
            </a:prstGeom>
            <a:noFill/>
            <a:ln w="9525">
              <a:solidFill>
                <a:srgbClr val="333333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156"/>
            <p:cNvSpPr>
              <a:spLocks/>
            </p:cNvSpPr>
            <p:nvPr/>
          </p:nvSpPr>
          <p:spPr bwMode="auto">
            <a:xfrm>
              <a:off x="576" y="1200"/>
              <a:ext cx="4694" cy="957"/>
            </a:xfrm>
            <a:custGeom>
              <a:avLst/>
              <a:gdLst>
                <a:gd name="T0" fmla="*/ 0 w 760"/>
                <a:gd name="T1" fmla="*/ 0 h 155"/>
                <a:gd name="T2" fmla="*/ 1862931 w 760"/>
                <a:gd name="T3" fmla="*/ 58809 h 155"/>
                <a:gd name="T4" fmla="*/ 3725863 w 760"/>
                <a:gd name="T5" fmla="*/ 686107 h 155"/>
                <a:gd name="T6" fmla="*/ 5588794 w 760"/>
                <a:gd name="T7" fmla="*/ 1244794 h 155"/>
                <a:gd name="T8" fmla="*/ 7451725 w 760"/>
                <a:gd name="T9" fmla="*/ 1519237 h 1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60"/>
                <a:gd name="T16" fmla="*/ 0 h 155"/>
                <a:gd name="T17" fmla="*/ 760 w 760"/>
                <a:gd name="T18" fmla="*/ 155 h 1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60" h="155">
                  <a:moveTo>
                    <a:pt x="0" y="0"/>
                  </a:moveTo>
                  <a:lnTo>
                    <a:pt x="190" y="6"/>
                  </a:lnTo>
                  <a:lnTo>
                    <a:pt x="380" y="70"/>
                  </a:lnTo>
                  <a:lnTo>
                    <a:pt x="570" y="127"/>
                  </a:lnTo>
                  <a:lnTo>
                    <a:pt x="760" y="155"/>
                  </a:lnTo>
                </a:path>
              </a:pathLst>
            </a:custGeom>
            <a:noFill/>
            <a:ln w="30226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SzPct val="130000"/>
              </a:pPr>
              <a:endParaRPr lang="en-US" sz="1200">
                <a:solidFill>
                  <a:srgbClr val="333333"/>
                </a:solidFill>
                <a:latin typeface="Neo Sans Intel Medium" pitchFamily="34" charset="0"/>
              </a:endParaRPr>
            </a:p>
          </p:txBody>
        </p:sp>
        <p:sp>
          <p:nvSpPr>
            <p:cNvPr id="13" name="Oval 192"/>
            <p:cNvSpPr>
              <a:spLocks noChangeAspect="1" noChangeArrowheads="1"/>
            </p:cNvSpPr>
            <p:nvPr/>
          </p:nvSpPr>
          <p:spPr bwMode="auto">
            <a:xfrm>
              <a:off x="1692" y="1182"/>
              <a:ext cx="107" cy="107"/>
            </a:xfrm>
            <a:prstGeom prst="ellipse">
              <a:avLst/>
            </a:prstGeom>
            <a:solidFill>
              <a:schemeClr val="hlink"/>
            </a:solidFill>
            <a:ln w="25400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SzPct val="130000"/>
              </a:pPr>
              <a:endParaRPr lang="en-US" sz="1200">
                <a:solidFill>
                  <a:srgbClr val="333333"/>
                </a:solidFill>
                <a:latin typeface="Neo Sans Intel Medium" pitchFamily="34" charset="0"/>
              </a:endParaRPr>
            </a:p>
          </p:txBody>
        </p:sp>
        <p:sp>
          <p:nvSpPr>
            <p:cNvPr id="14" name="Rectangle 162"/>
            <p:cNvSpPr>
              <a:spLocks noChangeArrowheads="1"/>
            </p:cNvSpPr>
            <p:nvPr/>
          </p:nvSpPr>
          <p:spPr bwMode="auto">
            <a:xfrm>
              <a:off x="456" y="1171"/>
              <a:ext cx="68" cy="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SzPct val="130000"/>
              </a:pPr>
              <a:endParaRPr lang="en-US" sz="1200">
                <a:solidFill>
                  <a:srgbClr val="333333"/>
                </a:solidFill>
                <a:latin typeface="Neo Sans Intel Medium" pitchFamily="34" charset="0"/>
              </a:endParaRPr>
            </a:p>
          </p:txBody>
        </p:sp>
        <p:sp>
          <p:nvSpPr>
            <p:cNvPr id="15" name="Rectangle 167"/>
            <p:cNvSpPr>
              <a:spLocks noChangeArrowheads="1"/>
            </p:cNvSpPr>
            <p:nvPr/>
          </p:nvSpPr>
          <p:spPr bwMode="auto">
            <a:xfrm>
              <a:off x="366" y="2673"/>
              <a:ext cx="143" cy="2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r">
                <a:spcBef>
                  <a:spcPct val="20000"/>
                </a:spcBef>
                <a:buSzPct val="130000"/>
              </a:pPr>
              <a:r>
                <a:rPr lang="en-US" sz="1200">
                  <a:latin typeface="Neo Sans Intel Medium" pitchFamily="34" charset="0"/>
                </a:rPr>
                <a:t>0</a:t>
              </a:r>
            </a:p>
          </p:txBody>
        </p:sp>
        <p:sp>
          <p:nvSpPr>
            <p:cNvPr id="16" name="Rectangle 168"/>
            <p:cNvSpPr>
              <a:spLocks noChangeArrowheads="1"/>
            </p:cNvSpPr>
            <p:nvPr/>
          </p:nvSpPr>
          <p:spPr bwMode="auto">
            <a:xfrm>
              <a:off x="223" y="2338"/>
              <a:ext cx="286" cy="2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r">
                <a:spcBef>
                  <a:spcPct val="20000"/>
                </a:spcBef>
                <a:buSzPct val="130000"/>
              </a:pPr>
              <a:r>
                <a:rPr lang="en-US" sz="1200">
                  <a:latin typeface="Neo Sans Intel Medium" pitchFamily="34" charset="0"/>
                </a:rPr>
                <a:t>20</a:t>
              </a:r>
            </a:p>
          </p:txBody>
        </p:sp>
        <p:sp>
          <p:nvSpPr>
            <p:cNvPr id="17" name="Rectangle 169"/>
            <p:cNvSpPr>
              <a:spLocks noChangeArrowheads="1"/>
            </p:cNvSpPr>
            <p:nvPr/>
          </p:nvSpPr>
          <p:spPr bwMode="auto">
            <a:xfrm>
              <a:off x="223" y="2008"/>
              <a:ext cx="286" cy="2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r">
                <a:spcBef>
                  <a:spcPct val="20000"/>
                </a:spcBef>
                <a:buSzPct val="130000"/>
              </a:pPr>
              <a:r>
                <a:rPr lang="en-US" sz="1200">
                  <a:latin typeface="Neo Sans Intel Medium" pitchFamily="34" charset="0"/>
                </a:rPr>
                <a:t>40</a:t>
              </a:r>
            </a:p>
          </p:txBody>
        </p:sp>
        <p:sp>
          <p:nvSpPr>
            <p:cNvPr id="18" name="Rectangle 170"/>
            <p:cNvSpPr>
              <a:spLocks noChangeArrowheads="1"/>
            </p:cNvSpPr>
            <p:nvPr/>
          </p:nvSpPr>
          <p:spPr bwMode="auto">
            <a:xfrm>
              <a:off x="223" y="1673"/>
              <a:ext cx="286" cy="2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r">
                <a:spcBef>
                  <a:spcPct val="20000"/>
                </a:spcBef>
                <a:buSzPct val="130000"/>
              </a:pPr>
              <a:r>
                <a:rPr lang="en-US" sz="1200">
                  <a:latin typeface="Neo Sans Intel Medium" pitchFamily="34" charset="0"/>
                </a:rPr>
                <a:t>60</a:t>
              </a:r>
            </a:p>
          </p:txBody>
        </p:sp>
        <p:sp>
          <p:nvSpPr>
            <p:cNvPr id="19" name="Rectangle 171"/>
            <p:cNvSpPr>
              <a:spLocks noChangeArrowheads="1"/>
            </p:cNvSpPr>
            <p:nvPr/>
          </p:nvSpPr>
          <p:spPr bwMode="auto">
            <a:xfrm>
              <a:off x="223" y="1341"/>
              <a:ext cx="286" cy="2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r">
                <a:spcBef>
                  <a:spcPct val="20000"/>
                </a:spcBef>
                <a:buSzPct val="130000"/>
              </a:pPr>
              <a:r>
                <a:rPr lang="en-US" sz="1200">
                  <a:latin typeface="Neo Sans Intel Medium" pitchFamily="34" charset="0"/>
                </a:rPr>
                <a:t>80</a:t>
              </a:r>
            </a:p>
          </p:txBody>
        </p:sp>
        <p:sp>
          <p:nvSpPr>
            <p:cNvPr id="20" name="Rectangle 172"/>
            <p:cNvSpPr>
              <a:spLocks noChangeArrowheads="1"/>
            </p:cNvSpPr>
            <p:nvPr/>
          </p:nvSpPr>
          <p:spPr bwMode="auto">
            <a:xfrm>
              <a:off x="80" y="1010"/>
              <a:ext cx="429" cy="2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r">
                <a:spcBef>
                  <a:spcPct val="20000"/>
                </a:spcBef>
                <a:buSzPct val="130000"/>
              </a:pPr>
              <a:r>
                <a:rPr lang="en-US" sz="1200">
                  <a:latin typeface="Neo Sans Intel Medium" pitchFamily="34" charset="0"/>
                </a:rPr>
                <a:t>100</a:t>
              </a:r>
            </a:p>
          </p:txBody>
        </p:sp>
        <p:sp>
          <p:nvSpPr>
            <p:cNvPr id="21" name="Rectangle 173"/>
            <p:cNvSpPr>
              <a:spLocks noChangeArrowheads="1"/>
            </p:cNvSpPr>
            <p:nvPr/>
          </p:nvSpPr>
          <p:spPr bwMode="auto">
            <a:xfrm>
              <a:off x="183" y="2860"/>
              <a:ext cx="571" cy="2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r">
                <a:spcBef>
                  <a:spcPct val="20000"/>
                </a:spcBef>
                <a:buSzPct val="130000"/>
              </a:pPr>
              <a:r>
                <a:rPr lang="en-US" sz="1200">
                  <a:latin typeface="Neo Sans Intel Medium" pitchFamily="34" charset="0"/>
                </a:rPr>
                <a:t>2006</a:t>
              </a:r>
            </a:p>
          </p:txBody>
        </p:sp>
        <p:sp>
          <p:nvSpPr>
            <p:cNvPr id="22" name="Rectangle 174"/>
            <p:cNvSpPr>
              <a:spLocks noChangeArrowheads="1"/>
            </p:cNvSpPr>
            <p:nvPr/>
          </p:nvSpPr>
          <p:spPr bwMode="auto">
            <a:xfrm>
              <a:off x="1411" y="2860"/>
              <a:ext cx="571" cy="2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r">
                <a:spcBef>
                  <a:spcPct val="20000"/>
                </a:spcBef>
                <a:buSzPct val="130000"/>
              </a:pPr>
              <a:r>
                <a:rPr lang="en-US" sz="1200">
                  <a:latin typeface="Neo Sans Intel Medium" pitchFamily="34" charset="0"/>
                </a:rPr>
                <a:t>2007</a:t>
              </a:r>
            </a:p>
          </p:txBody>
        </p:sp>
        <p:sp>
          <p:nvSpPr>
            <p:cNvPr id="23" name="Rectangle 175"/>
            <p:cNvSpPr>
              <a:spLocks noChangeArrowheads="1"/>
            </p:cNvSpPr>
            <p:nvPr/>
          </p:nvSpPr>
          <p:spPr bwMode="auto">
            <a:xfrm>
              <a:off x="2562" y="2860"/>
              <a:ext cx="571" cy="2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r">
                <a:spcBef>
                  <a:spcPct val="20000"/>
                </a:spcBef>
                <a:buSzPct val="130000"/>
              </a:pPr>
              <a:r>
                <a:rPr lang="en-US" sz="1200">
                  <a:latin typeface="Neo Sans Intel Medium" pitchFamily="34" charset="0"/>
                </a:rPr>
                <a:t>2008</a:t>
              </a:r>
            </a:p>
          </p:txBody>
        </p:sp>
        <p:sp>
          <p:nvSpPr>
            <p:cNvPr id="24" name="Rectangle 176"/>
            <p:cNvSpPr>
              <a:spLocks noChangeArrowheads="1"/>
            </p:cNvSpPr>
            <p:nvPr/>
          </p:nvSpPr>
          <p:spPr bwMode="auto">
            <a:xfrm>
              <a:off x="3709" y="2860"/>
              <a:ext cx="571" cy="2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r">
                <a:spcBef>
                  <a:spcPct val="20000"/>
                </a:spcBef>
                <a:buSzPct val="130000"/>
              </a:pPr>
              <a:r>
                <a:rPr lang="en-US" sz="1200">
                  <a:latin typeface="Neo Sans Intel Medium" pitchFamily="34" charset="0"/>
                </a:rPr>
                <a:t>2009</a:t>
              </a:r>
            </a:p>
          </p:txBody>
        </p:sp>
        <p:sp>
          <p:nvSpPr>
            <p:cNvPr id="25" name="Rectangle 177"/>
            <p:cNvSpPr>
              <a:spLocks noChangeArrowheads="1"/>
            </p:cNvSpPr>
            <p:nvPr/>
          </p:nvSpPr>
          <p:spPr bwMode="auto">
            <a:xfrm>
              <a:off x="4860" y="2858"/>
              <a:ext cx="571" cy="2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r">
                <a:spcBef>
                  <a:spcPct val="20000"/>
                </a:spcBef>
                <a:buSzPct val="130000"/>
              </a:pPr>
              <a:r>
                <a:rPr lang="en-US" sz="1200">
                  <a:latin typeface="Neo Sans Intel Medium" pitchFamily="34" charset="0"/>
                </a:rPr>
                <a:t>2010</a:t>
              </a:r>
            </a:p>
          </p:txBody>
        </p:sp>
        <p:sp>
          <p:nvSpPr>
            <p:cNvPr id="26" name="Oval 187"/>
            <p:cNvSpPr>
              <a:spLocks noChangeAspect="1" noChangeArrowheads="1"/>
            </p:cNvSpPr>
            <p:nvPr/>
          </p:nvSpPr>
          <p:spPr bwMode="auto">
            <a:xfrm>
              <a:off x="518" y="2698"/>
              <a:ext cx="107" cy="107"/>
            </a:xfrm>
            <a:prstGeom prst="ellipse">
              <a:avLst/>
            </a:prstGeom>
            <a:solidFill>
              <a:schemeClr val="accent1"/>
            </a:solidFill>
            <a:ln w="25400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SzPct val="130000"/>
              </a:pPr>
              <a:endParaRPr lang="en-US" sz="1200">
                <a:solidFill>
                  <a:srgbClr val="333333"/>
                </a:solidFill>
                <a:latin typeface="Neo Sans Intel Medium" pitchFamily="34" charset="0"/>
              </a:endParaRPr>
            </a:p>
          </p:txBody>
        </p:sp>
        <p:sp>
          <p:nvSpPr>
            <p:cNvPr id="27" name="Oval 188"/>
            <p:cNvSpPr>
              <a:spLocks noChangeAspect="1" noChangeArrowheads="1"/>
            </p:cNvSpPr>
            <p:nvPr/>
          </p:nvSpPr>
          <p:spPr bwMode="auto">
            <a:xfrm>
              <a:off x="1691" y="2661"/>
              <a:ext cx="107" cy="107"/>
            </a:xfrm>
            <a:prstGeom prst="ellipse">
              <a:avLst/>
            </a:prstGeom>
            <a:solidFill>
              <a:schemeClr val="accent1"/>
            </a:solidFill>
            <a:ln w="25400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SzPct val="130000"/>
              </a:pPr>
              <a:endParaRPr lang="en-US" sz="1200">
                <a:solidFill>
                  <a:srgbClr val="333333"/>
                </a:solidFill>
                <a:latin typeface="Neo Sans Intel Medium" pitchFamily="34" charset="0"/>
              </a:endParaRPr>
            </a:p>
          </p:txBody>
        </p:sp>
        <p:sp>
          <p:nvSpPr>
            <p:cNvPr id="28" name="Oval 189"/>
            <p:cNvSpPr>
              <a:spLocks noChangeAspect="1" noChangeArrowheads="1"/>
            </p:cNvSpPr>
            <p:nvPr/>
          </p:nvSpPr>
          <p:spPr bwMode="auto">
            <a:xfrm>
              <a:off x="2863" y="2267"/>
              <a:ext cx="107" cy="107"/>
            </a:xfrm>
            <a:prstGeom prst="ellipse">
              <a:avLst/>
            </a:prstGeom>
            <a:solidFill>
              <a:schemeClr val="accent1"/>
            </a:solidFill>
            <a:ln w="25400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SzPct val="130000"/>
              </a:pPr>
              <a:endParaRPr lang="en-US" sz="1200">
                <a:solidFill>
                  <a:srgbClr val="333333"/>
                </a:solidFill>
                <a:latin typeface="Neo Sans Intel Medium" pitchFamily="34" charset="0"/>
              </a:endParaRPr>
            </a:p>
          </p:txBody>
        </p:sp>
        <p:sp>
          <p:nvSpPr>
            <p:cNvPr id="29" name="Oval 190"/>
            <p:cNvSpPr>
              <a:spLocks noChangeAspect="1" noChangeArrowheads="1"/>
            </p:cNvSpPr>
            <p:nvPr/>
          </p:nvSpPr>
          <p:spPr bwMode="auto">
            <a:xfrm>
              <a:off x="4046" y="1914"/>
              <a:ext cx="107" cy="107"/>
            </a:xfrm>
            <a:prstGeom prst="ellipse">
              <a:avLst/>
            </a:prstGeom>
            <a:solidFill>
              <a:schemeClr val="accent1"/>
            </a:solidFill>
            <a:ln w="25400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SzPct val="130000"/>
              </a:pPr>
              <a:endParaRPr lang="en-US" sz="1200">
                <a:solidFill>
                  <a:srgbClr val="333333"/>
                </a:solidFill>
                <a:latin typeface="Neo Sans Intel Medium" pitchFamily="34" charset="0"/>
              </a:endParaRPr>
            </a:p>
          </p:txBody>
        </p:sp>
        <p:sp>
          <p:nvSpPr>
            <p:cNvPr id="30" name="Oval 191"/>
            <p:cNvSpPr>
              <a:spLocks noChangeAspect="1" noChangeArrowheads="1"/>
            </p:cNvSpPr>
            <p:nvPr/>
          </p:nvSpPr>
          <p:spPr bwMode="auto">
            <a:xfrm>
              <a:off x="5221" y="1740"/>
              <a:ext cx="107" cy="107"/>
            </a:xfrm>
            <a:prstGeom prst="ellipse">
              <a:avLst/>
            </a:prstGeom>
            <a:solidFill>
              <a:schemeClr val="accent1"/>
            </a:solidFill>
            <a:ln w="25400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SzPct val="130000"/>
              </a:pPr>
              <a:endParaRPr lang="en-US" sz="1200">
                <a:solidFill>
                  <a:srgbClr val="333333"/>
                </a:solidFill>
                <a:latin typeface="Neo Sans Intel Medium" pitchFamily="34" charset="0"/>
              </a:endParaRPr>
            </a:p>
          </p:txBody>
        </p:sp>
        <p:sp>
          <p:nvSpPr>
            <p:cNvPr id="31" name="Oval 193"/>
            <p:cNvSpPr>
              <a:spLocks noChangeAspect="1" noChangeArrowheads="1"/>
            </p:cNvSpPr>
            <p:nvPr/>
          </p:nvSpPr>
          <p:spPr bwMode="auto">
            <a:xfrm>
              <a:off x="2863" y="1565"/>
              <a:ext cx="107" cy="107"/>
            </a:xfrm>
            <a:prstGeom prst="ellipse">
              <a:avLst/>
            </a:prstGeom>
            <a:solidFill>
              <a:schemeClr val="hlink"/>
            </a:solidFill>
            <a:ln w="25400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SzPct val="130000"/>
              </a:pPr>
              <a:endParaRPr lang="en-US" sz="1200">
                <a:solidFill>
                  <a:srgbClr val="333333"/>
                </a:solidFill>
                <a:latin typeface="Neo Sans Intel Medium" pitchFamily="34" charset="0"/>
              </a:endParaRPr>
            </a:p>
          </p:txBody>
        </p:sp>
        <p:sp>
          <p:nvSpPr>
            <p:cNvPr id="32" name="Oval 194"/>
            <p:cNvSpPr>
              <a:spLocks noChangeAspect="1" noChangeArrowheads="1"/>
            </p:cNvSpPr>
            <p:nvPr/>
          </p:nvSpPr>
          <p:spPr bwMode="auto">
            <a:xfrm>
              <a:off x="4075" y="1914"/>
              <a:ext cx="107" cy="107"/>
            </a:xfrm>
            <a:prstGeom prst="ellipse">
              <a:avLst/>
            </a:prstGeom>
            <a:solidFill>
              <a:schemeClr val="hlink"/>
            </a:solidFill>
            <a:ln w="25400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SzPct val="130000"/>
              </a:pPr>
              <a:endParaRPr lang="en-US" sz="1200">
                <a:solidFill>
                  <a:srgbClr val="333333"/>
                </a:solidFill>
                <a:latin typeface="Neo Sans Intel Medium" pitchFamily="34" charset="0"/>
              </a:endParaRPr>
            </a:p>
          </p:txBody>
        </p:sp>
        <p:sp>
          <p:nvSpPr>
            <p:cNvPr id="33" name="Oval 195"/>
            <p:cNvSpPr>
              <a:spLocks noChangeAspect="1" noChangeArrowheads="1"/>
            </p:cNvSpPr>
            <p:nvPr/>
          </p:nvSpPr>
          <p:spPr bwMode="auto">
            <a:xfrm>
              <a:off x="5213" y="2092"/>
              <a:ext cx="107" cy="107"/>
            </a:xfrm>
            <a:prstGeom prst="ellipse">
              <a:avLst/>
            </a:prstGeom>
            <a:solidFill>
              <a:schemeClr val="hlink"/>
            </a:solidFill>
            <a:ln w="25400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SzPct val="130000"/>
              </a:pPr>
              <a:endParaRPr lang="en-US" sz="1200">
                <a:solidFill>
                  <a:srgbClr val="333333"/>
                </a:solidFill>
                <a:latin typeface="Neo Sans Intel Medium" pitchFamily="34" charset="0"/>
              </a:endParaRPr>
            </a:p>
          </p:txBody>
        </p:sp>
        <p:sp>
          <p:nvSpPr>
            <p:cNvPr id="34" name="Freeform 186"/>
            <p:cNvSpPr>
              <a:spLocks/>
            </p:cNvSpPr>
            <p:nvPr/>
          </p:nvSpPr>
          <p:spPr bwMode="auto">
            <a:xfrm>
              <a:off x="576" y="1794"/>
              <a:ext cx="4698" cy="963"/>
            </a:xfrm>
            <a:custGeom>
              <a:avLst/>
              <a:gdLst>
                <a:gd name="T0" fmla="*/ 0 w 4698"/>
                <a:gd name="T1" fmla="*/ 1528763 h 963"/>
                <a:gd name="T2" fmla="*/ 1866900 w 4698"/>
                <a:gd name="T3" fmla="*/ 1462088 h 963"/>
                <a:gd name="T4" fmla="*/ 3735387 w 4698"/>
                <a:gd name="T5" fmla="*/ 835025 h 963"/>
                <a:gd name="T6" fmla="*/ 5576887 w 4698"/>
                <a:gd name="T7" fmla="*/ 300038 h 963"/>
                <a:gd name="T8" fmla="*/ 7458075 w 4698"/>
                <a:gd name="T9" fmla="*/ 0 h 9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698"/>
                <a:gd name="T16" fmla="*/ 0 h 963"/>
                <a:gd name="T17" fmla="*/ 4698 w 4698"/>
                <a:gd name="T18" fmla="*/ 963 h 9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698" h="963">
                  <a:moveTo>
                    <a:pt x="0" y="963"/>
                  </a:moveTo>
                  <a:lnTo>
                    <a:pt x="1176" y="921"/>
                  </a:lnTo>
                  <a:lnTo>
                    <a:pt x="2353" y="526"/>
                  </a:lnTo>
                  <a:lnTo>
                    <a:pt x="3513" y="189"/>
                  </a:lnTo>
                  <a:lnTo>
                    <a:pt x="4698" y="0"/>
                  </a:lnTo>
                </a:path>
              </a:pathLst>
            </a:custGeom>
            <a:noFill/>
            <a:ln w="25400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  <a:buSzPct val="130000"/>
              </a:pPr>
              <a:endParaRPr lang="en-US" sz="1200">
                <a:solidFill>
                  <a:srgbClr val="333333"/>
                </a:solidFill>
                <a:latin typeface="Neo Sans Intel Medium" pitchFamily="34" charset="0"/>
              </a:endParaRP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457200" y="4743450"/>
            <a:ext cx="1600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Neo Sans Intel Medium" pitchFamily="34" charset="0"/>
              </a:rPr>
              <a:t>UEFI Framework Based %</a:t>
            </a:r>
          </a:p>
          <a:p>
            <a:endParaRPr lang="en-US" dirty="0"/>
          </a:p>
        </p:txBody>
      </p:sp>
      <p:sp>
        <p:nvSpPr>
          <p:cNvPr id="36" name="Oval 201"/>
          <p:cNvSpPr>
            <a:spLocks noChangeAspect="1" noChangeArrowheads="1"/>
          </p:cNvSpPr>
          <p:nvPr/>
        </p:nvSpPr>
        <p:spPr bwMode="auto">
          <a:xfrm>
            <a:off x="381000" y="4800600"/>
            <a:ext cx="79864" cy="84111"/>
          </a:xfrm>
          <a:prstGeom prst="ellipse">
            <a:avLst/>
          </a:prstGeom>
          <a:solidFill>
            <a:schemeClr val="accent1"/>
          </a:solidFill>
          <a:ln w="25400" algn="ctr">
            <a:noFill/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SzPct val="130000"/>
            </a:pPr>
            <a:endParaRPr lang="en-US" sz="1200">
              <a:solidFill>
                <a:srgbClr val="333333"/>
              </a:solidFill>
              <a:latin typeface="Neo Sans Intel Medium" pitchFamily="34" charset="0"/>
            </a:endParaRPr>
          </a:p>
        </p:txBody>
      </p:sp>
      <p:sp>
        <p:nvSpPr>
          <p:cNvPr id="37" name="Oval 203"/>
          <p:cNvSpPr>
            <a:spLocks noChangeAspect="1" noChangeArrowheads="1"/>
          </p:cNvSpPr>
          <p:nvPr/>
        </p:nvSpPr>
        <p:spPr bwMode="auto">
          <a:xfrm>
            <a:off x="1981201" y="4800600"/>
            <a:ext cx="100817" cy="104572"/>
          </a:xfrm>
          <a:prstGeom prst="ellipse">
            <a:avLst/>
          </a:prstGeom>
          <a:solidFill>
            <a:schemeClr val="hlink"/>
          </a:solidFill>
          <a:ln w="25400" algn="ctr">
            <a:noFill/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SzPct val="130000"/>
            </a:pPr>
            <a:endParaRPr lang="en-US" sz="1200">
              <a:solidFill>
                <a:srgbClr val="333333"/>
              </a:solidFill>
              <a:latin typeface="Neo Sans Intel Medium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133600" y="4743450"/>
            <a:ext cx="1295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20000"/>
              </a:spcBef>
              <a:buSzPct val="130000"/>
            </a:pPr>
            <a:r>
              <a:rPr lang="en-US" sz="1000" dirty="0" smtClean="0">
                <a:latin typeface="Neo Sans Intel Medium" pitchFamily="34" charset="0"/>
              </a:rPr>
              <a:t>Legacy Based %</a:t>
            </a:r>
            <a:endParaRPr lang="en-US" sz="1000" dirty="0">
              <a:latin typeface="Neo Sans Intel Medium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57200" y="1257300"/>
            <a:ext cx="259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itchFamily="2" charset="2"/>
              <a:buChar char="ü"/>
            </a:pPr>
            <a:r>
              <a:rPr lang="en-US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11  Promoters</a:t>
            </a:r>
          </a:p>
          <a:p>
            <a:pPr marL="285750" indent="-285750" algn="just">
              <a:buFont typeface="Wingdings" pitchFamily="2" charset="2"/>
              <a:buChar char="ü"/>
            </a:pPr>
            <a:r>
              <a:rPr lang="en-US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20+  Contributors</a:t>
            </a:r>
          </a:p>
          <a:p>
            <a:pPr marL="285750" indent="-285750" algn="just">
              <a:buFont typeface="Wingdings" pitchFamily="2" charset="2"/>
              <a:buChar char="ü"/>
            </a:pPr>
            <a:r>
              <a:rPr lang="en-US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70+  Adopters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6F6A3-5F14-478A-8549-D267DC68CDAB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1657350"/>
            <a:ext cx="2900338" cy="3109163"/>
          </a:xfrm>
          <a:effectLst>
            <a:softEdge rad="317500"/>
          </a:effec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53746"/>
            <a:ext cx="8229600" cy="794004"/>
          </a:xfrm>
        </p:spPr>
        <p:txBody>
          <a:bodyPr>
            <a:normAutofit/>
          </a:bodyPr>
          <a:lstStyle/>
          <a:p>
            <a:r>
              <a:rPr lang="en-GB" sz="4000" dirty="0" smtClean="0">
                <a:latin typeface="Arial" pitchFamily="34" charset="0"/>
                <a:cs typeface="Arial" pitchFamily="34" charset="0"/>
              </a:rPr>
              <a:t>Q &amp; A</a:t>
            </a:r>
            <a:endParaRPr lang="en-GB" sz="4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6F6A3-5F14-478A-8549-D267DC68CDAB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802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500px-Efi-simple.svg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447800" y="1200150"/>
            <a:ext cx="6248400" cy="3505199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0030"/>
            <a:ext cx="7239000" cy="617220"/>
          </a:xfrm>
        </p:spPr>
        <p:txBody>
          <a:bodyPr>
            <a:normAutofit/>
          </a:bodyPr>
          <a:lstStyle/>
          <a:p>
            <a:pPr algn="l"/>
            <a:r>
              <a:rPr lang="en-US" sz="3200" dirty="0" smtClean="0">
                <a:latin typeface="Arial" pitchFamily="34" charset="0"/>
                <a:cs typeface="Arial" pitchFamily="34" charset="0"/>
              </a:rPr>
              <a:t>P</a:t>
            </a:r>
            <a:r>
              <a:rPr lang="en-US" sz="3200" cap="none" dirty="0" smtClean="0">
                <a:latin typeface="Arial" pitchFamily="34" charset="0"/>
                <a:cs typeface="Arial" pitchFamily="34" charset="0"/>
              </a:rPr>
              <a:t>osition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cap="none" dirty="0" smtClean="0">
                <a:latin typeface="Arial" pitchFamily="34" charset="0"/>
                <a:cs typeface="Arial" pitchFamily="34" charset="0"/>
              </a:rPr>
              <a:t>of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EFI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6F6A3-5F14-478A-8549-D267DC68CDA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7239000" cy="3870252"/>
          </a:xfrm>
        </p:spPr>
        <p:txBody>
          <a:bodyPr/>
          <a:lstStyle/>
          <a:p>
            <a:pPr lvl="1">
              <a:buFont typeface="Courier New" pitchFamily="49" charset="0"/>
              <a:buChar char="o"/>
            </a:pPr>
            <a:endParaRPr lang="en-US" dirty="0" smtClean="0"/>
          </a:p>
          <a:p>
            <a:pPr>
              <a:buFont typeface="Courier New" pitchFamily="49" charset="0"/>
              <a:buChar char="o"/>
            </a:pPr>
            <a:endParaRPr lang="en-US" dirty="0" smtClean="0"/>
          </a:p>
          <a:p>
            <a:pPr>
              <a:buFont typeface="Courier New" pitchFamily="49" charset="0"/>
              <a:buChar char="o"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0030"/>
            <a:ext cx="8229600" cy="560070"/>
          </a:xfrm>
        </p:spPr>
        <p:txBody>
          <a:bodyPr>
            <a:noAutofit/>
          </a:bodyPr>
          <a:lstStyle/>
          <a:p>
            <a:r>
              <a:rPr lang="en-US" sz="4000" dirty="0" smtClean="0">
                <a:latin typeface="Arial" pitchFamily="34" charset="0"/>
                <a:cs typeface="Arial" pitchFamily="34" charset="0"/>
              </a:rPr>
              <a:t>T</a:t>
            </a:r>
            <a:r>
              <a:rPr lang="en-US" sz="4000" cap="none" dirty="0" smtClean="0">
                <a:latin typeface="Arial" pitchFamily="34" charset="0"/>
                <a:cs typeface="Arial" pitchFamily="34" charset="0"/>
              </a:rPr>
              <a:t>hank</a:t>
            </a:r>
            <a:r>
              <a:rPr lang="en-US" sz="4000" dirty="0" smtClean="0">
                <a:latin typeface="Arial" pitchFamily="34" charset="0"/>
                <a:cs typeface="Arial" pitchFamily="34" charset="0"/>
              </a:rPr>
              <a:t> y</a:t>
            </a:r>
            <a:r>
              <a:rPr lang="en-US" sz="4000" cap="none" dirty="0" smtClean="0">
                <a:latin typeface="Arial" pitchFamily="34" charset="0"/>
                <a:cs typeface="Arial" pitchFamily="34" charset="0"/>
              </a:rPr>
              <a:t>ou</a:t>
            </a:r>
            <a:endParaRPr lang="en-US" sz="40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Content Placeholder 3" descr="368px-Uefi_logo.svg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90800" y="1581150"/>
            <a:ext cx="3505200" cy="3036094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6F6A3-5F14-478A-8549-D267DC68CDAB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6350"/>
            <a:ext cx="8229600" cy="3565452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q"/>
            </a:pPr>
            <a:r>
              <a:rPr lang="en-US" sz="2200" dirty="0" smtClean="0">
                <a:latin typeface="Arial" pitchFamily="34" charset="0"/>
                <a:cs typeface="Arial" pitchFamily="34" charset="0"/>
              </a:rPr>
              <a:t>Installed with a computer in a non-volatile location (PROM/EEPROM)</a:t>
            </a:r>
          </a:p>
          <a:p>
            <a:pPr algn="just">
              <a:buFont typeface="Wingdings" pitchFamily="2" charset="2"/>
              <a:buChar char="q"/>
            </a:pPr>
            <a:r>
              <a:rPr lang="en-US" sz="2200" dirty="0" smtClean="0">
                <a:latin typeface="Arial" pitchFamily="34" charset="0"/>
                <a:cs typeface="Arial" pitchFamily="34" charset="0"/>
              </a:rPr>
              <a:t>Initializes low level hardware</a:t>
            </a:r>
          </a:p>
          <a:p>
            <a:pPr lvl="1" algn="just">
              <a:buFont typeface="Wingdings" pitchFamily="2" charset="2"/>
              <a:buChar char="q"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Initializes memory controller timings, powers on critical boot devices.</a:t>
            </a:r>
          </a:p>
          <a:p>
            <a:pPr algn="just">
              <a:buFont typeface="Wingdings" pitchFamily="2" charset="2"/>
              <a:buChar char="q"/>
            </a:pPr>
            <a:r>
              <a:rPr lang="en-US" sz="2200" dirty="0">
                <a:latin typeface="Arial" pitchFamily="34" charset="0"/>
                <a:cs typeface="Arial" pitchFamily="34" charset="0"/>
              </a:rPr>
              <a:t>Hands off control to operating system loader</a:t>
            </a:r>
          </a:p>
          <a:p>
            <a:pPr lvl="1" algn="just">
              <a:buFont typeface="Wingdings" pitchFamily="2" charset="2"/>
              <a:buChar char="q"/>
            </a:pPr>
            <a:r>
              <a:rPr lang="en-US" sz="1900" dirty="0" smtClean="0">
                <a:latin typeface="Arial" pitchFamily="34" charset="0"/>
                <a:cs typeface="Arial" pitchFamily="34" charset="0"/>
              </a:rPr>
              <a:t>Operating system loader uses firmware interfaces to initialize the operating system.</a:t>
            </a:r>
          </a:p>
          <a:p>
            <a:pPr algn="just">
              <a:buFont typeface="Wingdings" pitchFamily="2" charset="2"/>
              <a:buChar char="q"/>
            </a:pPr>
            <a:r>
              <a:rPr lang="en-US" sz="2200" dirty="0" smtClean="0">
                <a:latin typeface="Arial" pitchFamily="34" charset="0"/>
                <a:cs typeface="Arial" pitchFamily="34" charset="0"/>
              </a:rPr>
              <a:t>Referred to as pre-boot firmware</a:t>
            </a:r>
          </a:p>
          <a:p>
            <a:pPr lvl="1" algn="just">
              <a:buFont typeface="Wingdings" pitchFamily="2" charset="2"/>
              <a:buChar char="q"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Examples: BIOS and EFI.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0030"/>
            <a:ext cx="7239000" cy="502920"/>
          </a:xfrm>
        </p:spPr>
        <p:txBody>
          <a:bodyPr>
            <a:noAutofit/>
          </a:bodyPr>
          <a:lstStyle/>
          <a:p>
            <a:pPr algn="l"/>
            <a:r>
              <a:rPr lang="en-US" sz="3200" dirty="0" smtClean="0">
                <a:latin typeface="Arial" pitchFamily="34" charset="0"/>
                <a:cs typeface="Arial" pitchFamily="34" charset="0"/>
              </a:rPr>
              <a:t>W</a:t>
            </a:r>
            <a:r>
              <a:rPr lang="en-US" sz="3200" cap="none" dirty="0" smtClean="0">
                <a:latin typeface="Arial" pitchFamily="34" charset="0"/>
                <a:cs typeface="Arial" pitchFamily="34" charset="0"/>
              </a:rPr>
              <a:t>hat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sz="3200" cap="none" dirty="0" smtClean="0">
                <a:latin typeface="Arial" pitchFamily="34" charset="0"/>
                <a:cs typeface="Arial" pitchFamily="34" charset="0"/>
              </a:rPr>
              <a:t>is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 f</a:t>
            </a:r>
            <a:r>
              <a:rPr lang="en-US" sz="3200" cap="none" dirty="0" smtClean="0">
                <a:latin typeface="Arial" pitchFamily="34" charset="0"/>
                <a:cs typeface="Arial" pitchFamily="34" charset="0"/>
              </a:rPr>
              <a:t>irmware…?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6F6A3-5F14-478A-8549-D267DC68CDA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6350"/>
            <a:ext cx="8229600" cy="3565452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q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Mechanism used to boot PCs for the last 25+ years</a:t>
            </a:r>
          </a:p>
          <a:p>
            <a:pPr lvl="1" algn="just">
              <a:buFont typeface="Wingdings" pitchFamily="2" charset="2"/>
              <a:buChar char="q"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All x86/x64 architecture machines in the market support BIOS firmware.</a:t>
            </a:r>
          </a:p>
          <a:p>
            <a:pPr algn="just">
              <a:buFont typeface="Wingdings" pitchFamily="2" charset="2"/>
              <a:buChar char="q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BIOS has 16-bit architecture</a:t>
            </a:r>
          </a:p>
          <a:p>
            <a:pPr lvl="1" algn="just">
              <a:buFont typeface="Wingdings" pitchFamily="2" charset="2"/>
              <a:buChar char="q"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1 Mb addressable space.</a:t>
            </a:r>
          </a:p>
          <a:p>
            <a:pPr algn="just">
              <a:buFont typeface="Wingdings" pitchFamily="2" charset="2"/>
              <a:buChar char="q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In early systems (16-bit era) BIOS was used for hardware access</a:t>
            </a:r>
          </a:p>
          <a:p>
            <a:pPr lvl="1" algn="just">
              <a:buFont typeface="Wingdings" pitchFamily="2" charset="2"/>
              <a:buChar char="q"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Operating systems would call the BIOS rather than directly accessing the hardware (ex. MS-DOS).</a:t>
            </a:r>
          </a:p>
          <a:p>
            <a:pPr>
              <a:buFont typeface="Courier New" pitchFamily="49" charset="0"/>
              <a:buChar char="o"/>
            </a:pPr>
            <a:endParaRPr lang="en-US" dirty="0" smtClean="0"/>
          </a:p>
          <a:p>
            <a:pPr>
              <a:buFont typeface="Courier New" pitchFamily="49" charset="0"/>
              <a:buChar char="o"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0030"/>
            <a:ext cx="7239000" cy="502920"/>
          </a:xfrm>
        </p:spPr>
        <p:txBody>
          <a:bodyPr>
            <a:noAutofit/>
          </a:bodyPr>
          <a:lstStyle/>
          <a:p>
            <a:pPr algn="l"/>
            <a:r>
              <a:rPr lang="en-US" sz="3200" dirty="0" smtClean="0">
                <a:latin typeface="Arial" pitchFamily="34" charset="0"/>
                <a:cs typeface="Arial" pitchFamily="34" charset="0"/>
              </a:rPr>
              <a:t>BIOS f</a:t>
            </a:r>
            <a:r>
              <a:rPr lang="en-US" sz="3200" cap="none" dirty="0" smtClean="0">
                <a:latin typeface="Arial" pitchFamily="34" charset="0"/>
                <a:cs typeface="Arial" pitchFamily="34" charset="0"/>
              </a:rPr>
              <a:t>irmware (de-facto standard)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6F6A3-5F14-478A-8549-D267DC68CDA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2550"/>
            <a:ext cx="8229600" cy="3489252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q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In 32-bit era OSs instead generally directly accessed the hardware using their own device drivers</a:t>
            </a:r>
          </a:p>
          <a:p>
            <a:pPr algn="just">
              <a:buFont typeface="Wingdings" pitchFamily="2" charset="2"/>
              <a:buChar char="q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Role of BIOS has changed over time</a:t>
            </a:r>
          </a:p>
          <a:p>
            <a:pPr lvl="1" algn="just">
              <a:buFont typeface="Wingdings" pitchFamily="2" charset="2"/>
              <a:buChar char="q"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Primarily used for booting a system.</a:t>
            </a:r>
          </a:p>
          <a:p>
            <a:pPr lvl="1" algn="just">
              <a:buFont typeface="Wingdings" pitchFamily="2" charset="2"/>
              <a:buChar char="q"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Also for certain additional features like Power Management(ACPI), Video Initialization(X.org), hot swapping.</a:t>
            </a:r>
          </a:p>
          <a:p>
            <a:pPr>
              <a:buFont typeface="Courier New" pitchFamily="49" charset="0"/>
              <a:buChar char="o"/>
            </a:pPr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0030"/>
            <a:ext cx="7239000" cy="502920"/>
          </a:xfrm>
        </p:spPr>
        <p:txBody>
          <a:bodyPr>
            <a:noAutofit/>
          </a:bodyPr>
          <a:lstStyle/>
          <a:p>
            <a:pPr algn="l"/>
            <a:r>
              <a:rPr lang="en-US" sz="3200" dirty="0" smtClean="0">
                <a:latin typeface="Arial" pitchFamily="34" charset="0"/>
                <a:cs typeface="Arial" pitchFamily="34" charset="0"/>
              </a:rPr>
              <a:t>BIOS f</a:t>
            </a:r>
            <a:r>
              <a:rPr lang="en-US" sz="3200" cap="none" dirty="0" smtClean="0">
                <a:latin typeface="Arial" pitchFamily="34" charset="0"/>
                <a:cs typeface="Arial" pitchFamily="34" charset="0"/>
              </a:rPr>
              <a:t>irmware (cont.)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6F6A3-5F14-478A-8549-D267DC68CDA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2550"/>
            <a:ext cx="8229600" cy="3489252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q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BIOS is a real mode environment</a:t>
            </a:r>
          </a:p>
          <a:p>
            <a:pPr lvl="1" algn="just">
              <a:buFont typeface="Wingdings" pitchFamily="2" charset="2"/>
              <a:buChar char="q"/>
            </a:pPr>
            <a:r>
              <a:rPr lang="en-US" sz="1900" dirty="0" smtClean="0">
                <a:latin typeface="Arial" pitchFamily="34" charset="0"/>
                <a:cs typeface="Arial" pitchFamily="34" charset="0"/>
              </a:rPr>
              <a:t>16-bit real mode interfaces.</a:t>
            </a:r>
          </a:p>
          <a:p>
            <a:pPr algn="just">
              <a:buFont typeface="Wingdings" pitchFamily="2" charset="2"/>
              <a:buChar char="q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BIOS systems with MBR disks use 32-bit values to describe the starting offset and length of a partition</a:t>
            </a:r>
          </a:p>
          <a:p>
            <a:pPr lvl="1" algn="just">
              <a:buFont typeface="Wingdings" pitchFamily="2" charset="2"/>
              <a:buChar char="q"/>
            </a:pPr>
            <a:r>
              <a:rPr lang="en-US" sz="1900" dirty="0" smtClean="0">
                <a:latin typeface="Arial" pitchFamily="34" charset="0"/>
                <a:cs typeface="Arial" pitchFamily="34" charset="0"/>
              </a:rPr>
              <a:t>MBR allows a maximum disk size of approx. 2.2 TB and a maximum of four primary partitions.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0030"/>
            <a:ext cx="7239000" cy="560070"/>
          </a:xfrm>
        </p:spPr>
        <p:txBody>
          <a:bodyPr>
            <a:noAutofit/>
          </a:bodyPr>
          <a:lstStyle/>
          <a:p>
            <a:pPr algn="l"/>
            <a:r>
              <a:rPr lang="en-US" sz="3200" dirty="0" smtClean="0">
                <a:latin typeface="Arial" pitchFamily="34" charset="0"/>
                <a:cs typeface="Arial" pitchFamily="34" charset="0"/>
              </a:rPr>
              <a:t>BIOS l</a:t>
            </a:r>
            <a:r>
              <a:rPr lang="en-US" sz="3200" cap="none" dirty="0" smtClean="0">
                <a:latin typeface="Arial" pitchFamily="34" charset="0"/>
                <a:cs typeface="Arial" pitchFamily="34" charset="0"/>
              </a:rPr>
              <a:t>imitations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6F6A3-5F14-478A-8549-D267DC68CDA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52550"/>
            <a:ext cx="8001000" cy="3242072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q"/>
            </a:pPr>
            <a:r>
              <a:rPr lang="en-US" dirty="0">
                <a:latin typeface="Arial" pitchFamily="34" charset="0"/>
                <a:cs typeface="Arial" pitchFamily="34" charset="0"/>
              </a:rPr>
              <a:t>BIOS showing its age</a:t>
            </a:r>
          </a:p>
          <a:p>
            <a:pPr lvl="1" algn="just">
              <a:buFont typeface="Wingdings" pitchFamily="2" charset="2"/>
              <a:buChar char="q"/>
            </a:pPr>
            <a:r>
              <a:rPr lang="en-US" sz="1900" dirty="0">
                <a:latin typeface="Arial" pitchFamily="34" charset="0"/>
                <a:cs typeface="Arial" pitchFamily="34" charset="0"/>
              </a:rPr>
              <a:t>Over 25 years old.</a:t>
            </a:r>
          </a:p>
          <a:p>
            <a:pPr lvl="1" algn="just">
              <a:buFont typeface="Wingdings" pitchFamily="2" charset="2"/>
              <a:buChar char="q"/>
            </a:pPr>
            <a:r>
              <a:rPr lang="en-US" sz="1900" dirty="0">
                <a:latin typeface="Arial" pitchFamily="34" charset="0"/>
                <a:cs typeface="Arial" pitchFamily="34" charset="0"/>
              </a:rPr>
              <a:t>Documentation is scattered.</a:t>
            </a:r>
          </a:p>
          <a:p>
            <a:pPr lvl="1" algn="just">
              <a:buFont typeface="Wingdings" pitchFamily="2" charset="2"/>
              <a:buChar char="q"/>
            </a:pPr>
            <a:r>
              <a:rPr lang="en-US" sz="1900" dirty="0">
                <a:latin typeface="Arial" pitchFamily="34" charset="0"/>
                <a:cs typeface="Arial" pitchFamily="34" charset="0"/>
              </a:rPr>
              <a:t>Interfaces have evolved in an ad-hoc manner as technical advances exposed limitations</a:t>
            </a:r>
            <a:r>
              <a:rPr lang="en-US" sz="1900" dirty="0" smtClean="0">
                <a:latin typeface="Arial" pitchFamily="34" charset="0"/>
                <a:cs typeface="Arial" pitchFamily="34" charset="0"/>
              </a:rPr>
              <a:t>.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algn="just">
              <a:buFont typeface="Wingdings" pitchFamily="2" charset="2"/>
              <a:buChar char="q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Non – graphical interface</a:t>
            </a:r>
          </a:p>
          <a:p>
            <a:pPr algn="just">
              <a:buFont typeface="Wingdings" pitchFamily="2" charset="2"/>
              <a:buChar char="q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Programmed in hex/assembly code</a:t>
            </a:r>
          </a:p>
          <a:p>
            <a:pPr algn="just">
              <a:buFont typeface="Wingdings" pitchFamily="2" charset="2"/>
              <a:buChar char="q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Regarded as legacy firmware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0030"/>
            <a:ext cx="7239000" cy="502920"/>
          </a:xfrm>
        </p:spPr>
        <p:txBody>
          <a:bodyPr>
            <a:noAutofit/>
          </a:bodyPr>
          <a:lstStyle/>
          <a:p>
            <a:pPr algn="l"/>
            <a:r>
              <a:rPr lang="en-US" sz="3200" dirty="0" smtClean="0">
                <a:latin typeface="Arial" pitchFamily="34" charset="0"/>
                <a:cs typeface="Arial" pitchFamily="34" charset="0"/>
              </a:rPr>
              <a:t>BIOS l</a:t>
            </a:r>
            <a:r>
              <a:rPr lang="en-US" sz="3200" cap="none" dirty="0" smtClean="0">
                <a:latin typeface="Arial" pitchFamily="34" charset="0"/>
                <a:cs typeface="Arial" pitchFamily="34" charset="0"/>
              </a:rPr>
              <a:t>imitations (cont.)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6F6A3-5F14-478A-8549-D267DC68CDA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2550"/>
            <a:ext cx="8229600" cy="3489252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q"/>
            </a:pPr>
            <a:r>
              <a:rPr lang="en-US" sz="2200" dirty="0" smtClean="0">
                <a:latin typeface="Arial" pitchFamily="34" charset="0"/>
                <a:cs typeface="Arial" pitchFamily="34" charset="0"/>
              </a:rPr>
              <a:t>EFI creation motivated by Itanium bring up</a:t>
            </a:r>
          </a:p>
          <a:p>
            <a:pPr marL="804862" lvl="1" indent="-457200" algn="just">
              <a:spcBef>
                <a:spcPct val="20000"/>
              </a:spcBef>
              <a:buFont typeface="Wingdings" pitchFamily="2" charset="2"/>
              <a:buChar char="q"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Desire to avoid BIOS limitations in a brand new high end architecture.</a:t>
            </a:r>
          </a:p>
          <a:p>
            <a:pPr marL="804862" lvl="1" indent="-457200" algn="just">
              <a:spcBef>
                <a:spcPct val="20000"/>
              </a:spcBef>
              <a:buFont typeface="Wingdings" pitchFamily="2" charset="2"/>
              <a:buChar char="q"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Also designed as a BIOS replacement.</a:t>
            </a:r>
          </a:p>
          <a:p>
            <a:pPr marL="557974" indent="-457200" algn="just">
              <a:spcBef>
                <a:spcPct val="20000"/>
              </a:spcBef>
              <a:buFont typeface="Wingdings" pitchFamily="2" charset="2"/>
              <a:buChar char="q"/>
            </a:pPr>
            <a:r>
              <a:rPr lang="en-US" sz="2200" dirty="0" smtClean="0">
                <a:latin typeface="Arial" pitchFamily="34" charset="0"/>
                <a:cs typeface="Arial" pitchFamily="34" charset="0"/>
              </a:rPr>
              <a:t>Initially known as Intel Boot Initiative</a:t>
            </a:r>
          </a:p>
          <a:p>
            <a:pPr marL="557974" indent="-457200" algn="just">
              <a:spcBef>
                <a:spcPct val="20000"/>
              </a:spcBef>
              <a:buFont typeface="Wingdings" pitchFamily="2" charset="2"/>
              <a:buChar char="q"/>
            </a:pPr>
            <a:r>
              <a:rPr lang="en-US" sz="2200" dirty="0" smtClean="0">
                <a:latin typeface="Arial" pitchFamily="34" charset="0"/>
                <a:cs typeface="Arial" pitchFamily="34" charset="0"/>
              </a:rPr>
              <a:t>Modern design incorporates twenty five years of progress in computer science</a:t>
            </a:r>
          </a:p>
          <a:p>
            <a:pPr marL="557974" indent="-457200" algn="just">
              <a:spcBef>
                <a:spcPct val="20000"/>
              </a:spcBef>
              <a:buFont typeface="Wingdings" pitchFamily="2" charset="2"/>
              <a:buChar char="q"/>
            </a:pPr>
            <a:r>
              <a:rPr lang="en-US" sz="2200" dirty="0" smtClean="0">
                <a:latin typeface="Arial" pitchFamily="34" charset="0"/>
                <a:cs typeface="Arial" pitchFamily="34" charset="0"/>
              </a:rPr>
              <a:t>Well specified, largely in one self-contained document</a:t>
            </a:r>
          </a:p>
          <a:p>
            <a:pPr marL="557974" indent="-457200">
              <a:spcBef>
                <a:spcPct val="20000"/>
              </a:spcBef>
              <a:buNone/>
            </a:pPr>
            <a:endParaRPr lang="en-US" sz="2700" dirty="0" smtClean="0"/>
          </a:p>
          <a:p>
            <a:pPr lvl="1">
              <a:buFont typeface="Courier New" pitchFamily="49" charset="0"/>
              <a:buChar char="o"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0030"/>
            <a:ext cx="8229600" cy="731520"/>
          </a:xfrm>
        </p:spPr>
        <p:txBody>
          <a:bodyPr>
            <a:noAutofit/>
          </a:bodyPr>
          <a:lstStyle/>
          <a:p>
            <a:pPr algn="l"/>
            <a:r>
              <a:rPr lang="en-US" sz="3200" dirty="0" smtClean="0">
                <a:latin typeface="Arial" pitchFamily="34" charset="0"/>
                <a:cs typeface="Arial" pitchFamily="34" charset="0"/>
              </a:rPr>
              <a:t>EFI 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F</a:t>
            </a:r>
            <a:r>
              <a:rPr lang="en-US" sz="3200" cap="none" dirty="0" smtClean="0">
                <a:latin typeface="Arial" pitchFamily="34" charset="0"/>
                <a:cs typeface="Arial" pitchFamily="34" charset="0"/>
              </a:rPr>
              <a:t>irmware (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M</a:t>
            </a:r>
            <a:r>
              <a:rPr lang="en-US" sz="3200" cap="none" dirty="0" smtClean="0">
                <a:latin typeface="Arial" pitchFamily="34" charset="0"/>
                <a:cs typeface="Arial" pitchFamily="34" charset="0"/>
              </a:rPr>
              <a:t>otivation &amp; History)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6F6A3-5F14-478A-8549-D267DC68CDA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841</TotalTime>
  <Words>1195</Words>
  <Application>Microsoft Office PowerPoint</Application>
  <PresentationFormat>On-screen Show (16:9)</PresentationFormat>
  <Paragraphs>216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Waveform</vt:lpstr>
      <vt:lpstr>Unified Extensible Firmware Interface </vt:lpstr>
      <vt:lpstr>What  is  Extensible  Firmware Interface (EFI)</vt:lpstr>
      <vt:lpstr>Position of EFI</vt:lpstr>
      <vt:lpstr>What  is  firmware…?</vt:lpstr>
      <vt:lpstr>BIOS firmware (de-facto standard)</vt:lpstr>
      <vt:lpstr>BIOS firmware (cont.)</vt:lpstr>
      <vt:lpstr>BIOS limitations</vt:lpstr>
      <vt:lpstr>BIOS limitations (cont.)</vt:lpstr>
      <vt:lpstr>EFI Firmware (Motivation &amp; History)</vt:lpstr>
      <vt:lpstr>Transition from EFI to UEFI</vt:lpstr>
      <vt:lpstr>Overcoming BIOS limitations</vt:lpstr>
      <vt:lpstr>Firmware roadmap goals</vt:lpstr>
      <vt:lpstr>Simplifying UEFI transition</vt:lpstr>
      <vt:lpstr>Overall view of boot time line</vt:lpstr>
      <vt:lpstr>Understanding GPT</vt:lpstr>
      <vt:lpstr>GPT disk partitioning</vt:lpstr>
      <vt:lpstr>A new partition</vt:lpstr>
      <vt:lpstr>Disk Partitioning in MBR</vt:lpstr>
      <vt:lpstr>…in GPT</vt:lpstr>
      <vt:lpstr>Logical Block Addressing</vt:lpstr>
      <vt:lpstr>Conversion between CHS &amp; LBA</vt:lpstr>
      <vt:lpstr>UEFI only installs on UEFI</vt:lpstr>
      <vt:lpstr>Optimized Performance…</vt:lpstr>
      <vt:lpstr>Performance (cont.)</vt:lpstr>
      <vt:lpstr>Performance (cont.)</vt:lpstr>
      <vt:lpstr>Advantages of UEFI</vt:lpstr>
      <vt:lpstr>UEFI Implementation</vt:lpstr>
      <vt:lpstr>UEFI and the Industry</vt:lpstr>
      <vt:lpstr>Q &amp; A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EXTENSIBLE  FIRMWARE  INTERFACE</dc:title>
  <dc:creator>Infinity</dc:creator>
  <cp:lastModifiedBy>Infinity</cp:lastModifiedBy>
  <cp:revision>101</cp:revision>
  <dcterms:created xsi:type="dcterms:W3CDTF">2010-08-20T13:53:19Z</dcterms:created>
  <dcterms:modified xsi:type="dcterms:W3CDTF">2014-03-01T18:48:32Z</dcterms:modified>
</cp:coreProperties>
</file>