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4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-pc" initials="u" lastIdx="1" clrIdx="0">
    <p:extLst>
      <p:ext uri="{19B8F6BF-5375-455C-9EA6-DF929625EA0E}">
        <p15:presenceInfo xmlns:p15="http://schemas.microsoft.com/office/powerpoint/2012/main" userId="user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F04ED-DCEF-425A-99D7-3B2858CFE479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54364-FDF6-4B60-8C58-1DF525418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15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54364-FDF6-4B60-8C58-1DF525418F8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35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1EA-3A15-4D62-9E02-15A026DAF843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62-B794-4B66-AF9F-5108E29D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55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1EA-3A15-4D62-9E02-15A026DAF843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62-B794-4B66-AF9F-5108E29D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43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1EA-3A15-4D62-9E02-15A026DAF843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62-B794-4B66-AF9F-5108E29D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86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1EA-3A15-4D62-9E02-15A026DAF843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62-B794-4B66-AF9F-5108E29D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19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1EA-3A15-4D62-9E02-15A026DAF843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62-B794-4B66-AF9F-5108E29D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77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1EA-3A15-4D62-9E02-15A026DAF843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62-B794-4B66-AF9F-5108E29D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5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1EA-3A15-4D62-9E02-15A026DAF843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62-B794-4B66-AF9F-5108E29D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74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1EA-3A15-4D62-9E02-15A026DAF843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62-B794-4B66-AF9F-5108E29D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55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1EA-3A15-4D62-9E02-15A026DAF843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62-B794-4B66-AF9F-5108E29D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08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1EA-3A15-4D62-9E02-15A026DAF843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62-B794-4B66-AF9F-5108E29D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6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1EA-3A15-4D62-9E02-15A026DAF843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162-B794-4B66-AF9F-5108E29D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99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4B1EA-3A15-4D62-9E02-15A026DAF843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E162-B794-4B66-AF9F-5108E29D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54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414" y="1487605"/>
            <a:ext cx="3872586" cy="533380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97541" y="313899"/>
            <a:ext cx="6032310" cy="807704"/>
          </a:xfrm>
        </p:spPr>
        <p:txBody>
          <a:bodyPr>
            <a:normAutofit/>
          </a:bodyPr>
          <a:lstStyle/>
          <a:p>
            <a:r>
              <a:rPr lang="en-US" altLang="zh-TW" sz="4800" b="1" dirty="0" err="1" smtClean="0">
                <a:latin typeface="CHei3HK-Bold" panose="00000800000000000000" pitchFamily="50" charset="-120"/>
                <a:ea typeface="CHei3HK-Bold" panose="00000800000000000000" pitchFamily="50" charset="-120"/>
              </a:rPr>
              <a:t>Keras</a:t>
            </a:r>
            <a:r>
              <a:rPr lang="en-US" altLang="zh-TW" sz="4800" b="1" dirty="0" smtClean="0">
                <a:latin typeface="CHei3HK-Bold" panose="00000800000000000000" pitchFamily="50" charset="-120"/>
                <a:ea typeface="CHei3HK-Bold" panose="00000800000000000000" pitchFamily="50" charset="-120"/>
              </a:rPr>
              <a:t> </a:t>
            </a:r>
            <a:r>
              <a:rPr lang="zh-TW" altLang="en-US" sz="4800" b="1" dirty="0" smtClean="0">
                <a:latin typeface="CHei3HK-Bold" panose="00000800000000000000" pitchFamily="50" charset="-120"/>
                <a:ea typeface="CHei3HK-Bold" panose="00000800000000000000" pitchFamily="50" charset="-120"/>
              </a:rPr>
              <a:t>補充說明</a:t>
            </a:r>
            <a:endParaRPr lang="zh-TW" altLang="en-US" sz="4800" b="1" dirty="0">
              <a:latin typeface="CHei3HK-Bold" panose="00000800000000000000" pitchFamily="50" charset="-120"/>
              <a:ea typeface="CHei3HK-Bold" panose="00000800000000000000" pitchFamily="50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3773" y="1487605"/>
            <a:ext cx="8155641" cy="537039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2800" b="1" dirty="0" smtClean="0"/>
              <a:t>Model function</a:t>
            </a:r>
            <a:r>
              <a:rPr lang="en-US" altLang="zh-TW" sz="2800" dirty="0" smtClean="0"/>
              <a:t>: </a:t>
            </a:r>
            <a:r>
              <a:rPr lang="zh-TW" altLang="en-US" dirty="0" smtClean="0"/>
              <a:t>所有</a:t>
            </a:r>
            <a:r>
              <a:rPr lang="en-US" altLang="zh-TW" dirty="0" err="1" smtClean="0"/>
              <a:t>keras</a:t>
            </a:r>
            <a:r>
              <a:rPr lang="zh-TW" altLang="en-US" dirty="0" smtClean="0"/>
              <a:t>建出的</a:t>
            </a:r>
            <a:r>
              <a:rPr lang="en-US" altLang="zh-TW" dirty="0" smtClean="0"/>
              <a:t>neural network</a:t>
            </a:r>
            <a:r>
              <a:rPr lang="zh-TW" altLang="en-US" dirty="0" smtClean="0"/>
              <a:t>都是用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來形成，所以</a:t>
            </a:r>
            <a:r>
              <a:rPr lang="en-US" altLang="zh-TW" dirty="0" smtClean="0"/>
              <a:t>functional model </a:t>
            </a:r>
            <a:r>
              <a:rPr lang="zh-TW" altLang="en-US" dirty="0" smtClean="0"/>
              <a:t>支持多輸入多輸出，也可以實作跨層的連接，然而</a:t>
            </a:r>
            <a:r>
              <a:rPr lang="en-US" altLang="zh-TW" dirty="0" smtClean="0"/>
              <a:t>sequential </a:t>
            </a:r>
            <a:r>
              <a:rPr lang="zh-TW" altLang="en-US" dirty="0" smtClean="0"/>
              <a:t>的方式只是</a:t>
            </a:r>
            <a:r>
              <a:rPr lang="en-US" altLang="zh-TW" dirty="0" smtClean="0"/>
              <a:t>functional model</a:t>
            </a:r>
            <a:r>
              <a:rPr lang="zh-TW" altLang="en-US" dirty="0" smtClean="0"/>
              <a:t>的特殊情形，是</a:t>
            </a:r>
            <a:r>
              <a:rPr lang="en-US" altLang="zh-TW" dirty="0" err="1" smtClean="0"/>
              <a:t>keras</a:t>
            </a:r>
            <a:r>
              <a:rPr lang="zh-TW" altLang="en-US" dirty="0" smtClean="0"/>
              <a:t>提供一個快速的方式建一個簡單的</a:t>
            </a:r>
            <a:r>
              <a:rPr lang="en-US" altLang="zh-TW" dirty="0" err="1" smtClean="0"/>
              <a:t>squential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</a:p>
          <a:p>
            <a:pPr algn="l"/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2559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54105" y="392421"/>
            <a:ext cx="4771030" cy="999651"/>
          </a:xfrm>
        </p:spPr>
        <p:txBody>
          <a:bodyPr/>
          <a:lstStyle/>
          <a:p>
            <a:r>
              <a:rPr lang="en-US" altLang="zh-TW" sz="4800" b="1" dirty="0" err="1">
                <a:solidFill>
                  <a:prstClr val="black"/>
                </a:solidFill>
                <a:latin typeface="CHei3HK-Bold" panose="00000800000000000000" pitchFamily="50" charset="-120"/>
                <a:ea typeface="CHei3HK-Bold" panose="00000800000000000000" pitchFamily="50" charset="-120"/>
              </a:rPr>
              <a:t>Keras</a:t>
            </a:r>
            <a:r>
              <a:rPr lang="en-US" altLang="zh-TW" sz="4800" b="1" dirty="0">
                <a:solidFill>
                  <a:prstClr val="black"/>
                </a:solidFill>
                <a:latin typeface="CHei3HK-Bold" panose="00000800000000000000" pitchFamily="50" charset="-120"/>
                <a:ea typeface="CHei3HK-Bold" panose="00000800000000000000" pitchFamily="50" charset="-120"/>
              </a:rPr>
              <a:t> </a:t>
            </a:r>
            <a:r>
              <a:rPr lang="zh-TW" altLang="en-US" sz="4800" b="1" dirty="0">
                <a:solidFill>
                  <a:prstClr val="black"/>
                </a:solidFill>
                <a:latin typeface="CHei3HK-Bold" panose="00000800000000000000" pitchFamily="50" charset="-120"/>
                <a:ea typeface="CHei3HK-Bold" panose="00000800000000000000" pitchFamily="50" charset="-120"/>
              </a:rPr>
              <a:t>補充說明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6565" y="1730091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b="1" dirty="0" smtClean="0"/>
              <a:t>Flatten layer</a:t>
            </a:r>
            <a:r>
              <a:rPr lang="en-US" altLang="zh-TW" dirty="0" smtClean="0"/>
              <a:t>:</a:t>
            </a:r>
            <a:r>
              <a:rPr lang="zh-TW" altLang="en-US" sz="2400" dirty="0" smtClean="0"/>
              <a:t>把多維的</a:t>
            </a:r>
            <a:r>
              <a:rPr lang="en-US" altLang="zh-TW" sz="2400" dirty="0" smtClean="0"/>
              <a:t>input</a:t>
            </a:r>
            <a:r>
              <a:rPr lang="zh-TW" altLang="en-US" sz="2400" dirty="0" smtClean="0"/>
              <a:t>轉成一維</a:t>
            </a:r>
            <a:endParaRPr lang="en-US" altLang="zh-TW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Ex.  (64,32,32) -&gt; (65536)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12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80531"/>
            <a:ext cx="6096000" cy="37719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0653" y="12066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YOLO – you only look once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0653" y="1337481"/>
            <a:ext cx="5585347" cy="552051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dirty="0" smtClean="0"/>
              <a:t>每個圖片分割成</a:t>
            </a:r>
            <a:r>
              <a:rPr lang="en-US" altLang="zh-TW" dirty="0" smtClean="0"/>
              <a:t>S*S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grid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dirty="0" smtClean="0"/>
              <a:t>每個</a:t>
            </a:r>
            <a:r>
              <a:rPr lang="en-US" altLang="zh-TW" dirty="0" smtClean="0"/>
              <a:t>grid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B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bounding boxes(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bounding boxes</a:t>
            </a:r>
            <a:r>
              <a:rPr lang="zh-TW" altLang="en-US" dirty="0" smtClean="0"/>
              <a:t>包含座標、</a:t>
            </a:r>
            <a:r>
              <a:rPr lang="en-US" altLang="zh-TW" dirty="0" err="1" smtClean="0"/>
              <a:t>cofidence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</a:t>
            </a:r>
            <a:r>
              <a:rPr lang="zh-TW" altLang="en-US" dirty="0" smtClean="0"/>
              <a:t>類的機率</a:t>
            </a:r>
            <a:r>
              <a:rPr lang="en-US" altLang="zh-TW" dirty="0" smtClean="0"/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dirty="0" smtClean="0"/>
              <a:t>總共會有</a:t>
            </a:r>
            <a:r>
              <a:rPr lang="en-US" altLang="zh-TW" dirty="0" smtClean="0"/>
              <a:t>S*S*B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bounding boxes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dirty="0" smtClean="0"/>
              <a:t>每個</a:t>
            </a:r>
            <a:r>
              <a:rPr lang="en-US" altLang="zh-TW" dirty="0" smtClean="0"/>
              <a:t>bounding box</a:t>
            </a:r>
            <a:r>
              <a:rPr lang="zh-TW" altLang="en-US" dirty="0" smtClean="0"/>
              <a:t> 算出</a:t>
            </a:r>
            <a:r>
              <a:rPr lang="zh-TW" altLang="en-US" dirty="0"/>
              <a:t> </a:t>
            </a:r>
            <a:r>
              <a:rPr lang="en-US" altLang="zh-TW" dirty="0" smtClean="0"/>
              <a:t>class-specific confidence score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dirty="0" smtClean="0"/>
              <a:t>剔除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低的</a:t>
            </a:r>
            <a:r>
              <a:rPr lang="en-US" altLang="zh-TW" dirty="0" smtClean="0"/>
              <a:t>bounding box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dirty="0" smtClean="0"/>
              <a:t>剩餘的</a:t>
            </a:r>
            <a:r>
              <a:rPr lang="en-US" altLang="zh-TW" dirty="0" smtClean="0"/>
              <a:t>bounding box</a:t>
            </a:r>
            <a:r>
              <a:rPr lang="zh-TW" altLang="en-US" dirty="0" smtClean="0"/>
              <a:t>做</a:t>
            </a:r>
            <a:r>
              <a:rPr lang="en-US" altLang="zh-TW" dirty="0" smtClean="0"/>
              <a:t>RMS</a:t>
            </a:r>
          </a:p>
        </p:txBody>
      </p:sp>
    </p:spTree>
    <p:extLst>
      <p:ext uri="{BB962C8B-B14F-4D97-AF65-F5344CB8AC3E}">
        <p14:creationId xmlns:p14="http://schemas.microsoft.com/office/powerpoint/2010/main" val="22721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8160" y="12478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YOLO- loss function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60" y="1450352"/>
            <a:ext cx="9758162" cy="5407648"/>
          </a:xfrm>
        </p:spPr>
      </p:pic>
    </p:spTree>
    <p:extLst>
      <p:ext uri="{BB962C8B-B14F-4D97-AF65-F5344CB8AC3E}">
        <p14:creationId xmlns:p14="http://schemas.microsoft.com/office/powerpoint/2010/main" val="16786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3358" y="18751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NMS – Non Maximum </a:t>
            </a:r>
            <a:r>
              <a:rPr lang="en-US" altLang="zh-TW" dirty="0"/>
              <a:t>S</a:t>
            </a:r>
            <a:r>
              <a:rPr lang="en-US" altLang="zh-TW" dirty="0" smtClean="0"/>
              <a:t>uppression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2955" y="1694822"/>
            <a:ext cx="7383439" cy="511973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dirty="0" smtClean="0"/>
              <a:t>從所有</a:t>
            </a:r>
            <a:r>
              <a:rPr lang="en-US" altLang="zh-TW" dirty="0" smtClean="0"/>
              <a:t>bounding box</a:t>
            </a:r>
            <a:r>
              <a:rPr lang="zh-TW" altLang="en-US" dirty="0" smtClean="0"/>
              <a:t>中依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排列</a:t>
            </a:r>
            <a:endParaRPr lang="en-US" altLang="zh-TW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dirty="0" smtClean="0"/>
              <a:t>把</a:t>
            </a:r>
            <a:r>
              <a:rPr lang="en-US" altLang="zh-TW" dirty="0" smtClean="0"/>
              <a:t>confidence</a:t>
            </a:r>
            <a:r>
              <a:rPr lang="zh-TW" altLang="en-US" dirty="0" smtClean="0"/>
              <a:t>最大當作目標</a:t>
            </a:r>
            <a:r>
              <a:rPr lang="en-US" altLang="zh-TW" dirty="0" smtClean="0"/>
              <a:t>bounding box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dirty="0" smtClean="0"/>
              <a:t>計算剩餘</a:t>
            </a:r>
            <a:r>
              <a:rPr lang="en-US" altLang="zh-TW" dirty="0" smtClean="0"/>
              <a:t>bounding box </a:t>
            </a:r>
            <a:r>
              <a:rPr lang="zh-TW" altLang="en-US" dirty="0" smtClean="0"/>
              <a:t>跟目標</a:t>
            </a:r>
            <a:r>
              <a:rPr lang="en-US" altLang="zh-TW" dirty="0" smtClean="0"/>
              <a:t>bounding box 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IoU</a:t>
            </a:r>
            <a:r>
              <a:rPr lang="zh-TW" altLang="en-US" dirty="0" smtClean="0"/>
              <a:t>，如果大於閾值就刪掉那個</a:t>
            </a:r>
            <a:r>
              <a:rPr lang="en-US" altLang="zh-TW" dirty="0" smtClean="0"/>
              <a:t>bounding box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dirty="0" smtClean="0"/>
              <a:t>剩下的從第二高的</a:t>
            </a:r>
            <a:r>
              <a:rPr lang="en-US" altLang="zh-TW" dirty="0" smtClean="0"/>
              <a:t>confidence</a:t>
            </a:r>
            <a:r>
              <a:rPr lang="zh-TW" altLang="en-US" dirty="0" smtClean="0"/>
              <a:t>再繼續做</a:t>
            </a:r>
            <a:r>
              <a:rPr lang="en-US" altLang="zh-TW" dirty="0" smtClean="0"/>
              <a:t>NMS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554" y="2019869"/>
            <a:ext cx="3653932" cy="44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YOLO – network structure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72" y="2291189"/>
            <a:ext cx="9144000" cy="4179425"/>
          </a:xfrm>
        </p:spPr>
      </p:pic>
    </p:spTree>
    <p:extLst>
      <p:ext uri="{BB962C8B-B14F-4D97-AF65-F5344CB8AC3E}">
        <p14:creationId xmlns:p14="http://schemas.microsoft.com/office/powerpoint/2010/main" val="31718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1597" y="215001"/>
            <a:ext cx="10515600" cy="972356"/>
          </a:xfrm>
        </p:spPr>
        <p:txBody>
          <a:bodyPr/>
          <a:lstStyle/>
          <a:p>
            <a:r>
              <a:rPr lang="en-US" altLang="zh-TW" dirty="0" smtClean="0"/>
              <a:t>YOLO</a:t>
            </a:r>
            <a:r>
              <a:rPr lang="zh-TW" altLang="en-US" dirty="0" smtClean="0"/>
              <a:t> </a:t>
            </a:r>
            <a:r>
              <a:rPr lang="en-US" altLang="zh-TW" dirty="0" smtClean="0"/>
              <a:t>v2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2389" y="1337480"/>
            <a:ext cx="11163868" cy="5344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500" b="1" dirty="0" smtClean="0"/>
              <a:t>Better: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 smtClean="0"/>
              <a:t>Batch normalization</a:t>
            </a:r>
            <a:r>
              <a:rPr lang="en-US" altLang="zh-TW" dirty="0" smtClean="0"/>
              <a:t>: </a:t>
            </a:r>
            <a:r>
              <a:rPr lang="en-US" altLang="zh-TW" sz="2400" dirty="0" smtClean="0"/>
              <a:t>add batch normalization on all of convolution layer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/>
              <a:t>High Resolution </a:t>
            </a:r>
            <a:r>
              <a:rPr lang="en-US" altLang="zh-TW" b="1" dirty="0" smtClean="0"/>
              <a:t>Classifier</a:t>
            </a:r>
            <a:r>
              <a:rPr lang="en-US" altLang="zh-TW" dirty="0" smtClean="0"/>
              <a:t>: </a:t>
            </a:r>
            <a:r>
              <a:rPr lang="en-US" altLang="zh-TW" sz="2400" dirty="0" smtClean="0"/>
              <a:t>224x224 -&gt; 448x448 resolution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/>
              <a:t>Convolutional With Anchor </a:t>
            </a:r>
            <a:r>
              <a:rPr lang="en-US" altLang="zh-TW" b="1" dirty="0" smtClean="0"/>
              <a:t>Boxes</a:t>
            </a:r>
            <a:r>
              <a:rPr lang="en-US" altLang="zh-TW" dirty="0" smtClean="0"/>
              <a:t>: </a:t>
            </a:r>
            <a:r>
              <a:rPr lang="en-US" altLang="zh-TW" sz="2400" dirty="0" smtClean="0"/>
              <a:t>bounding box -&gt; anchor box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/>
              <a:t>Dimension </a:t>
            </a:r>
            <a:r>
              <a:rPr lang="en-US" altLang="zh-TW" b="1" dirty="0" smtClean="0"/>
              <a:t>Clusters</a:t>
            </a:r>
            <a:r>
              <a:rPr lang="en-US" altLang="zh-TW" dirty="0" smtClean="0"/>
              <a:t>: </a:t>
            </a:r>
            <a:r>
              <a:rPr lang="en-US" altLang="zh-TW" sz="2400" dirty="0" smtClean="0"/>
              <a:t>use k-means to determine anchor box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/>
              <a:t>Direct location </a:t>
            </a:r>
            <a:r>
              <a:rPr lang="en-US" altLang="zh-TW" b="1" dirty="0" smtClean="0"/>
              <a:t>prediction: </a:t>
            </a:r>
            <a:r>
              <a:rPr lang="en-US" altLang="zh-TW" sz="2400" dirty="0" smtClean="0"/>
              <a:t>directly predict location coordinates relative to grid cell</a:t>
            </a:r>
            <a:endParaRPr lang="en-US" altLang="zh-TW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/>
              <a:t>Fine-Grained </a:t>
            </a:r>
            <a:r>
              <a:rPr lang="en-US" altLang="zh-TW" b="1" dirty="0" smtClean="0"/>
              <a:t>Features: </a:t>
            </a:r>
            <a:r>
              <a:rPr lang="en-US" altLang="zh-TW" sz="2400" dirty="0" smtClean="0"/>
              <a:t>26x26x512 feature map -&gt; 13x13x1024 feature map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/>
              <a:t>Multi-Scale </a:t>
            </a:r>
            <a:r>
              <a:rPr lang="en-US" altLang="zh-TW" b="1" dirty="0" smtClean="0"/>
              <a:t>Training: </a:t>
            </a:r>
            <a:r>
              <a:rPr lang="en-US" altLang="zh-TW" sz="2400" dirty="0" smtClean="0"/>
              <a:t>every few iterations change image dimension size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501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2481"/>
          </a:xfrm>
        </p:spPr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YOLO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v2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9711" y="1487606"/>
            <a:ext cx="62449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/>
              <a:t>Faster:</a:t>
            </a:r>
          </a:p>
          <a:p>
            <a:pPr marL="0" indent="0">
              <a:buNone/>
            </a:pPr>
            <a:r>
              <a:rPr lang="en-US" altLang="zh-TW" sz="2400" dirty="0" smtClean="0"/>
              <a:t>Use darknet-19 as </a:t>
            </a:r>
            <a:r>
              <a:rPr lang="en-US" altLang="zh-TW" sz="2400" dirty="0" err="1" smtClean="0"/>
              <a:t>pretrained</a:t>
            </a:r>
            <a:r>
              <a:rPr lang="en-US" altLang="zh-TW" sz="2400" dirty="0" smtClean="0"/>
              <a:t> model</a:t>
            </a:r>
          </a:p>
          <a:p>
            <a:pPr marL="0" indent="0">
              <a:buNone/>
            </a:pPr>
            <a:r>
              <a:rPr lang="en-US" altLang="zh-TW" sz="3200" b="1" dirty="0" smtClean="0"/>
              <a:t>Stronger:</a:t>
            </a:r>
          </a:p>
          <a:p>
            <a:pPr marL="0" indent="0">
              <a:buNone/>
            </a:pPr>
            <a:r>
              <a:rPr lang="en-US" altLang="zh-TW" sz="2400" dirty="0" smtClean="0"/>
              <a:t>Combine COCO and ImageNet dataset label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928" y="0"/>
            <a:ext cx="5239034" cy="67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3484" y="764275"/>
            <a:ext cx="10515600" cy="4967785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 smtClean="0"/>
              <a:t>YOLO -demo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9752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305</Words>
  <Application>Microsoft Office PowerPoint</Application>
  <PresentationFormat>寬螢幕</PresentationFormat>
  <Paragraphs>35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CHei3HK-Bold</vt:lpstr>
      <vt:lpstr>新細明體</vt:lpstr>
      <vt:lpstr>Arial</vt:lpstr>
      <vt:lpstr>Calibri</vt:lpstr>
      <vt:lpstr>Calibri Light</vt:lpstr>
      <vt:lpstr>Office 佈景主題</vt:lpstr>
      <vt:lpstr>Keras 補充說明</vt:lpstr>
      <vt:lpstr>Keras 補充說明</vt:lpstr>
      <vt:lpstr>YOLO – you only look once</vt:lpstr>
      <vt:lpstr>YOLO- loss function</vt:lpstr>
      <vt:lpstr>NMS – Non Maximum Suppression</vt:lpstr>
      <vt:lpstr>YOLO – network structure</vt:lpstr>
      <vt:lpstr>YOLO v2</vt:lpstr>
      <vt:lpstr>YOLO v2</vt:lpstr>
      <vt:lpstr>YOLO -demo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補充說明</dc:title>
  <dc:creator>user-pc</dc:creator>
  <cp:lastModifiedBy>user-pc</cp:lastModifiedBy>
  <cp:revision>27</cp:revision>
  <dcterms:created xsi:type="dcterms:W3CDTF">2017-05-23T12:47:24Z</dcterms:created>
  <dcterms:modified xsi:type="dcterms:W3CDTF">2017-05-24T07:05:46Z</dcterms:modified>
</cp:coreProperties>
</file>