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1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8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6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4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6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7A6A-22BC-4472-A284-D6AF4C442C4B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B58A-8DD4-408A-BE6D-FAF834B57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093" y="232012"/>
            <a:ext cx="9753600" cy="930536"/>
          </a:xfrm>
        </p:spPr>
        <p:txBody>
          <a:bodyPr/>
          <a:lstStyle/>
          <a:p>
            <a:r>
              <a:rPr lang="en-US" altLang="zh-TW" dirty="0" smtClean="0"/>
              <a:t>RNN(recurrent neural network)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5093" y="1353617"/>
            <a:ext cx="10012907" cy="53064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dirty="0" smtClean="0"/>
              <a:t>Why RNN:</a:t>
            </a:r>
          </a:p>
          <a:p>
            <a:pPr algn="l"/>
            <a:r>
              <a:rPr lang="zh-TW" altLang="en-US" dirty="0" smtClean="0"/>
              <a:t>傳統神經網路無法準確處理</a:t>
            </a:r>
            <a:r>
              <a:rPr lang="en-US" altLang="zh-TW" dirty="0" smtClean="0"/>
              <a:t>NLP(natural language processing)</a:t>
            </a:r>
            <a:r>
              <a:rPr lang="zh-TW" altLang="en-US" dirty="0" smtClean="0"/>
              <a:t>等問題，</a:t>
            </a:r>
            <a:r>
              <a:rPr lang="en-US" altLang="zh-TW" dirty="0" err="1" smtClean="0"/>
              <a:t>nlp</a:t>
            </a:r>
            <a:r>
              <a:rPr lang="zh-TW" altLang="en-US" dirty="0" smtClean="0"/>
              <a:t>每一個輸出可能都跟之前的輸出有關。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VS. CNN :</a:t>
            </a:r>
          </a:p>
          <a:p>
            <a:pPr algn="l"/>
            <a:r>
              <a:rPr lang="en-US" altLang="zh-TW" dirty="0" smtClean="0"/>
              <a:t>CNN: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a</a:t>
            </a:r>
            <a:r>
              <a:rPr lang="en-US" altLang="zh-TW" dirty="0" smtClean="0"/>
              <a:t> type </a:t>
            </a:r>
            <a:r>
              <a:rPr lang="en-US" altLang="zh-TW" dirty="0"/>
              <a:t>of feed-forward artificial neural </a:t>
            </a:r>
            <a:r>
              <a:rPr lang="en-US" altLang="zh-TW" dirty="0" smtClean="0"/>
              <a:t>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a</a:t>
            </a:r>
            <a:r>
              <a:rPr lang="en-US" altLang="zh-TW" dirty="0" smtClean="0"/>
              <a:t> neural </a:t>
            </a:r>
            <a:r>
              <a:rPr lang="en-US" altLang="zh-TW" dirty="0"/>
              <a:t>network that's been extended across </a:t>
            </a:r>
            <a:r>
              <a:rPr lang="en-US" altLang="zh-TW" dirty="0" smtClean="0"/>
              <a:t>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images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RNN: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can </a:t>
            </a:r>
            <a:r>
              <a:rPr lang="en-US" altLang="zh-TW" dirty="0"/>
              <a:t>use their internal memory to process arbitrary sequences of </a:t>
            </a:r>
            <a:r>
              <a:rPr lang="en-US" altLang="zh-TW" dirty="0" smtClean="0"/>
              <a:t>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a </a:t>
            </a:r>
            <a:r>
              <a:rPr lang="en-US" altLang="zh-TW" dirty="0"/>
              <a:t>neural network that's been extended across </a:t>
            </a:r>
            <a:r>
              <a:rPr lang="en-US" altLang="zh-TW" dirty="0" smtClean="0"/>
              <a:t>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text </a:t>
            </a:r>
            <a:r>
              <a:rPr lang="en-US" altLang="zh-TW" dirty="0"/>
              <a:t>and </a:t>
            </a:r>
            <a:r>
              <a:rPr lang="en-US" altLang="zh-TW" dirty="0" smtClean="0"/>
              <a:t>language</a:t>
            </a:r>
          </a:p>
          <a:p>
            <a:pPr algn="l"/>
            <a:r>
              <a:rPr lang="en-US" altLang="zh-TW" dirty="0" smtClean="0"/>
              <a:t>RCNN: recurrent convolutional neural network(object recognition)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3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723" y="182564"/>
            <a:ext cx="5999328" cy="991144"/>
          </a:xfrm>
        </p:spPr>
        <p:txBody>
          <a:bodyPr/>
          <a:lstStyle/>
          <a:p>
            <a:r>
              <a:rPr lang="en-US" altLang="zh-TW" dirty="0" smtClean="0"/>
              <a:t>RNN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vanilla </a:t>
            </a:r>
            <a:r>
              <a:rPr lang="en-US" altLang="zh-TW" dirty="0" err="1" smtClean="0"/>
              <a:t>rnn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70" y="3439552"/>
            <a:ext cx="8519330" cy="3418448"/>
          </a:xfrm>
        </p:spPr>
      </p:pic>
      <p:sp>
        <p:nvSpPr>
          <p:cNvPr id="6" name="文字方塊 5"/>
          <p:cNvSpPr txBox="1"/>
          <p:nvPr/>
        </p:nvSpPr>
        <p:spPr>
          <a:xfrm>
            <a:off x="578893" y="1173708"/>
            <a:ext cx="8611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X(t) -&gt; S(t) -&gt; O(t)</a:t>
            </a:r>
            <a:r>
              <a:rPr lang="zh-TW" altLang="en-US" sz="2400" dirty="0" smtClean="0"/>
              <a:t>可以看做是傳統的</a:t>
            </a:r>
            <a:r>
              <a:rPr lang="en-US" altLang="zh-TW" sz="2400" dirty="0" smtClean="0"/>
              <a:t>neural network</a:t>
            </a:r>
          </a:p>
          <a:p>
            <a:r>
              <a:rPr lang="en-US" altLang="zh-TW" sz="2400" dirty="0" smtClean="0"/>
              <a:t>X </a:t>
            </a:r>
            <a:r>
              <a:rPr lang="zh-TW" altLang="en-US" sz="2400" dirty="0" smtClean="0"/>
              <a:t>是 </a:t>
            </a:r>
            <a:r>
              <a:rPr lang="en-US" altLang="zh-TW" sz="2400" dirty="0" smtClean="0"/>
              <a:t>input </a:t>
            </a:r>
            <a:r>
              <a:rPr lang="zh-TW" altLang="en-US" sz="2400" dirty="0" smtClean="0"/>
              <a:t>， </a:t>
            </a:r>
            <a:r>
              <a:rPr lang="en-US" altLang="zh-TW" sz="2400" dirty="0" smtClean="0"/>
              <a:t>S </a:t>
            </a:r>
            <a:r>
              <a:rPr lang="zh-TW" altLang="en-US" sz="2400" dirty="0" smtClean="0"/>
              <a:t>是</a:t>
            </a:r>
            <a:r>
              <a:rPr lang="en-US" altLang="zh-TW" sz="2400" dirty="0" smtClean="0"/>
              <a:t>hidden layer </a:t>
            </a:r>
            <a:r>
              <a:rPr lang="zh-TW" altLang="en-US" sz="2400" dirty="0" smtClean="0"/>
              <a:t>可能會有很多層 ， </a:t>
            </a:r>
            <a:r>
              <a:rPr lang="en-US" altLang="zh-TW" sz="2400" dirty="0" smtClean="0"/>
              <a:t>o</a:t>
            </a:r>
            <a:r>
              <a:rPr lang="zh-TW" altLang="en-US" sz="2400" dirty="0" smtClean="0"/>
              <a:t>是</a:t>
            </a:r>
            <a:r>
              <a:rPr lang="en-US" altLang="zh-TW" sz="2400" dirty="0" smtClean="0"/>
              <a:t>output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S(t) = </a:t>
            </a:r>
            <a:r>
              <a:rPr lang="en-US" altLang="zh-TW" sz="2400" dirty="0" err="1" smtClean="0"/>
              <a:t>fw</a:t>
            </a:r>
            <a:r>
              <a:rPr lang="en-US" altLang="zh-TW" sz="2400" dirty="0" smtClean="0"/>
              <a:t>( s(t-1) , </a:t>
            </a:r>
            <a:r>
              <a:rPr lang="en-US" altLang="zh-TW" sz="2400" dirty="0" err="1" smtClean="0"/>
              <a:t>xt</a:t>
            </a:r>
            <a:r>
              <a:rPr lang="en-US" altLang="zh-TW" sz="2400" dirty="0" smtClean="0"/>
              <a:t> )</a:t>
            </a:r>
          </a:p>
          <a:p>
            <a:r>
              <a:rPr lang="en-US" altLang="zh-TW" sz="2400" dirty="0" smtClean="0"/>
              <a:t>S(t) = </a:t>
            </a:r>
            <a:r>
              <a:rPr lang="en-US" altLang="zh-TW" sz="2400" dirty="0" err="1" smtClean="0"/>
              <a:t>tanh</a:t>
            </a:r>
            <a:r>
              <a:rPr lang="en-US" altLang="zh-TW" sz="2400" dirty="0" smtClean="0"/>
              <a:t>(W*S(t-1) + U*X(t-1))</a:t>
            </a:r>
          </a:p>
          <a:p>
            <a:r>
              <a:rPr lang="en-US" altLang="zh-TW" sz="2400" dirty="0" smtClean="0"/>
              <a:t>O(t) = V * S(t)</a:t>
            </a:r>
          </a:p>
          <a:p>
            <a:r>
              <a:rPr lang="en-US" altLang="zh-TW" sz="2400" dirty="0" smtClean="0"/>
              <a:t>V, U, W </a:t>
            </a:r>
            <a:r>
              <a:rPr lang="zh-TW" altLang="en-US" sz="2400" dirty="0" smtClean="0"/>
              <a:t>都需要</a:t>
            </a:r>
            <a:r>
              <a:rPr lang="en-US" altLang="zh-TW" sz="2400" dirty="0" smtClean="0"/>
              <a:t>train</a:t>
            </a:r>
            <a:r>
              <a:rPr lang="zh-TW" altLang="en-US" sz="2400" dirty="0" smtClean="0"/>
              <a:t>來獲得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– different type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5954"/>
            <a:ext cx="10515600" cy="3291564"/>
          </a:xfrm>
        </p:spPr>
      </p:pic>
      <p:sp>
        <p:nvSpPr>
          <p:cNvPr id="5" name="文字方塊 4"/>
          <p:cNvSpPr txBox="1"/>
          <p:nvPr/>
        </p:nvSpPr>
        <p:spPr>
          <a:xfrm>
            <a:off x="982638" y="5406815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69743" y="5329870"/>
            <a:ext cx="25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 captioning</a:t>
            </a:r>
          </a:p>
          <a:p>
            <a:r>
              <a:rPr lang="en-US" altLang="zh-TW" sz="2400" dirty="0" smtClean="0"/>
              <a:t>A photo -&gt;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 sentence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89864" y="5329870"/>
            <a:ext cx="2552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Sentiment analysis</a:t>
            </a:r>
          </a:p>
          <a:p>
            <a:r>
              <a:rPr lang="en-US" altLang="zh-TW" sz="2400" dirty="0" smtClean="0"/>
              <a:t>A sentence -&gt; sentiment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28349" y="5406815"/>
            <a:ext cx="2957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Machine translation</a:t>
            </a:r>
          </a:p>
          <a:p>
            <a:r>
              <a:rPr lang="en-US" altLang="zh-TW" sz="2400" dirty="0" smtClean="0"/>
              <a:t>e.g. google translation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686275" y="5406815"/>
            <a:ext cx="220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Video </a:t>
            </a:r>
            <a:r>
              <a:rPr lang="en-US" altLang="zh-TW" sz="2400" dirty="0" err="1" smtClean="0"/>
              <a:t>keyframe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tagging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training and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RNN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neural network</a:t>
            </a:r>
            <a:r>
              <a:rPr lang="zh-TW" altLang="en-US" dirty="0" smtClean="0"/>
              <a:t>，但是要加上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的變數</a:t>
            </a:r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可能會非常大，會導致 </a:t>
            </a:r>
            <a:r>
              <a:rPr lang="en-US" altLang="zh-TW" dirty="0" smtClean="0"/>
              <a:t>exploding/vanishing gradient problem</a:t>
            </a:r>
          </a:p>
          <a:p>
            <a:pPr marL="0" indent="0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W, U, V</a:t>
            </a:r>
            <a:r>
              <a:rPr lang="zh-TW" altLang="en-US" dirty="0" smtClean="0"/>
              <a:t>皆是經由</a:t>
            </a:r>
            <a:r>
              <a:rPr lang="en-US" altLang="zh-TW" dirty="0" smtClean="0"/>
              <a:t>SGD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</a:t>
            </a:r>
            <a:r>
              <a:rPr lang="zh-TW" altLang="en-US" dirty="0"/>
              <a:t>獲得</a:t>
            </a:r>
            <a:r>
              <a:rPr lang="zh-TW" altLang="en-US" dirty="0" smtClean="0"/>
              <a:t>的，因為</a:t>
            </a:r>
            <a:r>
              <a:rPr lang="en-US" altLang="zh-TW" dirty="0" smtClean="0"/>
              <a:t>t</a:t>
            </a:r>
            <a:r>
              <a:rPr lang="zh-TW" altLang="en-US" dirty="0" smtClean="0"/>
              <a:t>很大時，會導致</a:t>
            </a:r>
            <a:r>
              <a:rPr lang="en-US" altLang="zh-TW" dirty="0" smtClean="0"/>
              <a:t>S</a:t>
            </a:r>
            <a:r>
              <a:rPr lang="zh-TW" altLang="en-US" dirty="0" smtClean="0"/>
              <a:t>最後會變很大，或是變成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Optimization:</a:t>
            </a:r>
          </a:p>
          <a:p>
            <a:pPr marL="0" indent="0">
              <a:buNone/>
            </a:pPr>
            <a:r>
              <a:rPr lang="en-US" altLang="zh-TW" dirty="0" err="1" smtClean="0"/>
              <a:t>Nesterov</a:t>
            </a:r>
            <a:r>
              <a:rPr lang="en-US" altLang="zh-TW" dirty="0" smtClean="0"/>
              <a:t> momentum</a:t>
            </a:r>
            <a:r>
              <a:rPr lang="zh-TW" altLang="en-US" dirty="0" smtClean="0"/>
              <a:t>：在遇到懸崖之前減速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Gradient clipping</a:t>
            </a:r>
            <a:r>
              <a:rPr lang="zh-TW" altLang="en-US" dirty="0" smtClean="0"/>
              <a:t>：規定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上限，超過上限就降成上限的值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RMS prop</a:t>
            </a:r>
            <a:r>
              <a:rPr lang="zh-TW" altLang="en-US" dirty="0" smtClean="0"/>
              <a:t>：用一個變數去控制要記前幾次的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，可以避免一些不必要的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影響現在的</a:t>
            </a:r>
            <a:r>
              <a:rPr lang="en-US" altLang="zh-TW" dirty="0" smtClean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37663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484" y="37877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LSTM(Long Short-Term Memory)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02" y="2057637"/>
            <a:ext cx="6649498" cy="4351338"/>
          </a:xfrm>
        </p:spPr>
      </p:pic>
      <p:sp>
        <p:nvSpPr>
          <p:cNvPr id="6" name="文字方塊 5"/>
          <p:cNvSpPr txBox="1"/>
          <p:nvPr/>
        </p:nvSpPr>
        <p:spPr>
          <a:xfrm>
            <a:off x="491319" y="2057637"/>
            <a:ext cx="55546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Create a shortcut, make error signal flow backward more smoothly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that is gradient is less easy to decay</a:t>
            </a:r>
          </a:p>
          <a:p>
            <a:r>
              <a:rPr lang="en-US" altLang="zh-TW" sz="2800" dirty="0" smtClean="0"/>
              <a:t>~ -&gt; activation function (e.g. </a:t>
            </a:r>
            <a:r>
              <a:rPr lang="en-US" altLang="zh-TW" sz="2800" dirty="0" err="1" smtClean="0"/>
              <a:t>tanh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45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328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RNN(recurrent neural network)</vt:lpstr>
      <vt:lpstr>RNN – vanilla rnn</vt:lpstr>
      <vt:lpstr>RNN – different type</vt:lpstr>
      <vt:lpstr>RNN training and optimization</vt:lpstr>
      <vt:lpstr>LSTM(Long Short-Term Memory)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RNN(recurrent neural network)</dc:title>
  <dc:creator>user-pc</dc:creator>
  <cp:lastModifiedBy>user-pc</cp:lastModifiedBy>
  <cp:revision>15</cp:revision>
  <dcterms:created xsi:type="dcterms:W3CDTF">2017-03-21T13:21:58Z</dcterms:created>
  <dcterms:modified xsi:type="dcterms:W3CDTF">2017-03-21T18:58:22Z</dcterms:modified>
</cp:coreProperties>
</file>