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65" r:id="rId9"/>
    <p:sldId id="268" r:id="rId10"/>
    <p:sldId id="266" r:id="rId11"/>
    <p:sldId id="269" r:id="rId12"/>
    <p:sldId id="263" r:id="rId13"/>
    <p:sldId id="264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2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6AC6AF-652C-4AA5-B4D8-00C1EDAB456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2020/12/2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5F571F-261B-4B14-A1ED-014F71ED4D82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75029A-2D1E-47A5-9598-4A9AC47B3AC1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3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54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8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38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63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94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14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79AEF14-F208-4758-9A92-B82494D7BDC5}" type="datetime1">
              <a:rPr lang="zh-TW" altLang="en-US" noProof="0" smtClean="0"/>
              <a:t>2020/12/2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6D93EE4-C4A0-4968-BF54-C8DF929C6E3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A6EB74-13B5-43DC-BDFB-942D30CCFB00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B976B25-6D2A-4F8C-B991-152D58BBD009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9FE0242-F05F-4E74-86FD-3A5FEAD179B0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E4C8026-F379-45B1-B25A-3395E6DE7D4C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37E6165-799B-4686-8826-5BF0EA437EE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7F5E4B8-45CA-4888-AB2C-8864F9585F4E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DAD6B7-8DE8-428A-B570-577FE7ECDFF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2D8B8E-7AFE-44C9-92E8-1E697BD413F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7771F96-DD5F-4263-8A68-67FB68642BEB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15F2A72-8578-4C6B-B1FC-D48F59D01F1E}" type="datetime1">
              <a:rPr lang="zh-TW" altLang="en-US" noProof="0" smtClean="0"/>
              <a:t>2020/12/2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專案管理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乒乓球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TW" altLang="en-US" dirty="0"/>
              <a:t>授課老師</a:t>
            </a:r>
            <a:r>
              <a:rPr lang="en-US" altLang="zh-TW" dirty="0"/>
              <a:t>:</a:t>
            </a:r>
            <a:r>
              <a:rPr lang="zh-TW" altLang="en-US" dirty="0"/>
              <a:t>陳朝烈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李孟杰、楊久毅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52747" cy="4351338"/>
          </a:xfrm>
        </p:spPr>
        <p:txBody>
          <a:bodyPr/>
          <a:lstStyle/>
          <a:p>
            <a:r>
              <a:rPr lang="zh-TW" altLang="en-US" dirty="0"/>
              <a:t>平板與球距估算系統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(1)Input:</a:t>
            </a:r>
            <a:r>
              <a:rPr lang="zh-TW" altLang="en-US" dirty="0"/>
              <a:t>預測擊球座標</a:t>
            </a:r>
            <a:r>
              <a:rPr lang="en-US" altLang="zh-TW" dirty="0"/>
              <a:t>(</a:t>
            </a:r>
            <a:r>
              <a:rPr lang="zh-TW" altLang="en-US" dirty="0"/>
              <a:t>座標</a:t>
            </a:r>
            <a:r>
              <a:rPr lang="en-US" altLang="zh-TW" dirty="0"/>
              <a:t>)</a:t>
            </a:r>
            <a:r>
              <a:rPr lang="zh-TW" altLang="en-US" dirty="0"/>
              <a:t>、球移動軌跡記錄陣列</a:t>
            </a:r>
            <a:r>
              <a:rPr lang="en-US" altLang="zh-TW" dirty="0"/>
              <a:t>(</a:t>
            </a:r>
            <a:r>
              <a:rPr lang="zh-TW" altLang="en-US" dirty="0"/>
              <a:t>向量陣列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(2)Output:</a:t>
            </a:r>
            <a:r>
              <a:rPr lang="zh-TW" altLang="en-US" dirty="0"/>
              <a:t>平板估算點</a:t>
            </a:r>
            <a:r>
              <a:rPr lang="en-US" altLang="zh-TW" dirty="0"/>
              <a:t>(</a:t>
            </a:r>
            <a:r>
              <a:rPr lang="zh-TW" altLang="en-US" dirty="0"/>
              <a:t>座標</a:t>
            </a:r>
            <a:r>
              <a:rPr lang="en-US" altLang="zh-TW" dirty="0"/>
              <a:t>)</a:t>
            </a:r>
            <a:r>
              <a:rPr lang="zh-TW" altLang="en-US" dirty="0"/>
              <a:t>、順向擊球或反向擊球陣列</a:t>
            </a:r>
            <a:r>
              <a:rPr lang="en-US" altLang="zh-TW" dirty="0"/>
              <a:t>(</a:t>
            </a:r>
            <a:r>
              <a:rPr lang="zh-TW" altLang="en-US" dirty="0"/>
              <a:t>向量陣列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(3)Parameter:</a:t>
            </a:r>
            <a:r>
              <a:rPr lang="zh-TW" altLang="en-US" dirty="0"/>
              <a:t>機器學習預測</a:t>
            </a:r>
            <a:r>
              <a:rPr lang="en-US" altLang="zh-TW" dirty="0"/>
              <a:t>(</a:t>
            </a:r>
            <a:r>
              <a:rPr lang="zh-TW" altLang="en-US" dirty="0"/>
              <a:t>類別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(4)Function:</a:t>
            </a:r>
            <a:r>
              <a:rPr lang="zh-TW" altLang="en-US" dirty="0"/>
              <a:t>計算平板理想擊球位置，特過</a:t>
            </a:r>
            <a:r>
              <a:rPr lang="en-US" altLang="zh-TW" dirty="0"/>
              <a:t>SVM</a:t>
            </a:r>
            <a:r>
              <a:rPr lang="zh-TW" altLang="en-US" dirty="0"/>
              <a:t>對預測擊球座標進行                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                        預測，得出理想平板座標。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404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00874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平板與球預測偵測系統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(1)Input:</a:t>
            </a:r>
            <a:r>
              <a:rPr lang="zh-TW" altLang="en-US" dirty="0"/>
              <a:t>平板估算點</a:t>
            </a:r>
            <a:r>
              <a:rPr lang="en-US" altLang="zh-TW" dirty="0"/>
              <a:t>(</a:t>
            </a:r>
            <a:r>
              <a:rPr lang="zh-TW" altLang="en-US" dirty="0"/>
              <a:t>座標</a:t>
            </a:r>
            <a:r>
              <a:rPr lang="en-US" altLang="zh-TW" dirty="0"/>
              <a:t>)</a:t>
            </a:r>
            <a:r>
              <a:rPr lang="zh-TW" altLang="en-US" dirty="0"/>
              <a:t>、順向擊球或反向擊球陣列</a:t>
            </a:r>
            <a:r>
              <a:rPr lang="en-US" altLang="zh-TW" dirty="0"/>
              <a:t>(</a:t>
            </a:r>
            <a:r>
              <a:rPr lang="zh-TW" altLang="en-US" dirty="0"/>
              <a:t>向量陣列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(2)Output:</a:t>
            </a:r>
            <a:r>
              <a:rPr lang="zh-TW" altLang="en-US" dirty="0"/>
              <a:t>平板與定點座標</a:t>
            </a:r>
            <a:r>
              <a:rPr lang="en-US" altLang="zh-TW" dirty="0"/>
              <a:t>(</a:t>
            </a:r>
            <a:r>
              <a:rPr lang="zh-TW" altLang="en-US" dirty="0"/>
              <a:t>座標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(3)Parameter:</a:t>
            </a:r>
            <a:r>
              <a:rPr lang="zh-TW" altLang="en-US" dirty="0"/>
              <a:t>平板距離修正座標暫存</a:t>
            </a:r>
            <a:r>
              <a:rPr lang="en-US" altLang="zh-TW" dirty="0"/>
              <a:t>(</a:t>
            </a:r>
            <a:r>
              <a:rPr lang="zh-TW" altLang="en-US" dirty="0"/>
              <a:t>座標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(4)Function:</a:t>
            </a:r>
            <a:r>
              <a:rPr lang="zh-TW" altLang="en-US" dirty="0"/>
              <a:t>根據順向擊球或反向擊球資訊，決定最終平板擊球位置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721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設計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764E4130-4F06-4D54-A2C0-3BB4409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873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驗證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764E4130-4F06-4D54-A2C0-3BB4409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0736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目錄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/>
              <a:t>環境需求</a:t>
            </a:r>
            <a:endParaRPr lang="en-US" altLang="zh-TW" dirty="0"/>
          </a:p>
          <a:p>
            <a:r>
              <a:rPr lang="zh-TW" altLang="en-US" dirty="0"/>
              <a:t>目的及功能</a:t>
            </a:r>
            <a:endParaRPr lang="en-US" altLang="zh-TW" dirty="0"/>
          </a:p>
          <a:p>
            <a:r>
              <a:rPr lang="zh-TW" altLang="en-US" dirty="0"/>
              <a:t>分析</a:t>
            </a:r>
            <a:endParaRPr lang="en-US" altLang="zh-TW" dirty="0"/>
          </a:p>
          <a:p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zh-TW" altLang="en-US" dirty="0" smtClean="0"/>
              <a:t>架構</a:t>
            </a:r>
            <a:r>
              <a:rPr lang="zh-TW" altLang="en-US" dirty="0"/>
              <a:t>圖</a:t>
            </a:r>
            <a:endParaRPr lang="en-US" altLang="zh-TW" dirty="0"/>
          </a:p>
          <a:p>
            <a:r>
              <a:rPr lang="zh-TW" altLang="en-US" dirty="0"/>
              <a:t>驗證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title="標題及含圖表的內容版面配置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環境需求</a:t>
            </a:r>
            <a:r>
              <a:rPr lang="en-US" altLang="zh-TW" dirty="0"/>
              <a:t>-</a:t>
            </a:r>
            <a:r>
              <a:rPr lang="zh-TW" altLang="en-US" dirty="0"/>
              <a:t>遊戲介面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00224876-D937-4527-AAD8-745E893ED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8" t="22400" r="43679" b="15871"/>
          <a:stretch/>
        </p:blipFill>
        <p:spPr>
          <a:xfrm>
            <a:off x="838200" y="1690688"/>
            <a:ext cx="1769690" cy="4829540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AF1322B-2A53-425B-81C2-F9F85574AA0E}"/>
              </a:ext>
            </a:extLst>
          </p:cNvPr>
          <p:cNvSpPr txBox="1">
            <a:spLocks/>
          </p:cNvSpPr>
          <p:nvPr/>
        </p:nvSpPr>
        <p:spPr>
          <a:xfrm>
            <a:off x="3346508" y="1690688"/>
            <a:ext cx="8007292" cy="4829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900" b="1" dirty="0">
                <a:latin typeface="+mj-ea"/>
                <a:ea typeface="+mj-ea"/>
              </a:rPr>
              <a:t>一、遊戲區</a:t>
            </a:r>
            <a:endParaRPr lang="en-US" altLang="zh-TW" sz="2900" b="1" dirty="0"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zh-TW" sz="2900" i="0" dirty="0">
                <a:effectLst/>
                <a:latin typeface="+mn-ea"/>
              </a:rPr>
              <a:t>500 * 200</a:t>
            </a:r>
            <a:r>
              <a:rPr lang="zh-TW" altLang="en-US" sz="2900" i="0" dirty="0">
                <a:effectLst/>
                <a:latin typeface="+mn-ea"/>
              </a:rPr>
              <a:t>像素</a:t>
            </a:r>
          </a:p>
          <a:p>
            <a:pPr algn="l">
              <a:lnSpc>
                <a:spcPct val="120000"/>
              </a:lnSpc>
            </a:pP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>
                <a:effectLst/>
                <a:latin typeface="+mn-ea"/>
              </a:rPr>
              <a:t>邊在遊戲區域的下半部分，而</a:t>
            </a:r>
            <a:r>
              <a:rPr lang="en-US" altLang="zh-TW" sz="2900" i="0" dirty="0">
                <a:effectLst/>
                <a:latin typeface="+mn-ea"/>
              </a:rPr>
              <a:t>2P</a:t>
            </a:r>
            <a:r>
              <a:rPr lang="zh-TW" altLang="en-US" sz="2900" i="0" dirty="0">
                <a:effectLst/>
                <a:latin typeface="+mn-ea"/>
              </a:rPr>
              <a:t>邊在遊戲區域的上半部分。</a:t>
            </a:r>
            <a:endParaRPr lang="en-US" altLang="zh-TW" sz="2900" i="0" dirty="0">
              <a:effectLst/>
              <a:latin typeface="+mn-ea"/>
            </a:endParaRPr>
          </a:p>
          <a:p>
            <a:pPr marL="0" indent="0" algn="l">
              <a:buNone/>
            </a:pPr>
            <a:r>
              <a:rPr lang="zh-TW" altLang="en-US" sz="2900" b="1" i="0" dirty="0">
                <a:effectLst/>
                <a:latin typeface="+mj-ea"/>
                <a:ea typeface="+mj-ea"/>
              </a:rPr>
              <a:t>二、球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球是一個</a:t>
            </a:r>
            <a:r>
              <a:rPr lang="en-US" altLang="zh-TW" sz="2900" i="0" dirty="0">
                <a:effectLst/>
                <a:latin typeface="+mn-ea"/>
              </a:rPr>
              <a:t>5 x 5</a:t>
            </a:r>
            <a:r>
              <a:rPr lang="zh-TW" altLang="en-US" sz="2900" i="0" dirty="0">
                <a:effectLst/>
                <a:latin typeface="+mn-ea"/>
              </a:rPr>
              <a:t>像素的綠色方塊。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球將首先從</a:t>
            </a: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>
                <a:effectLst/>
                <a:latin typeface="+mn-ea"/>
              </a:rPr>
              <a:t>一側發球，然後每輪改變一次。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球從平台上發球，可以向左或向右發球。如果未在</a:t>
            </a:r>
            <a:r>
              <a:rPr lang="en-US" altLang="zh-TW" sz="2900" i="0" dirty="0">
                <a:effectLst/>
                <a:latin typeface="+mn-ea"/>
              </a:rPr>
              <a:t>150</a:t>
            </a:r>
            <a:r>
              <a:rPr lang="zh-TW" altLang="en-US" sz="2900" i="0" dirty="0">
                <a:effectLst/>
                <a:latin typeface="+mn-ea"/>
              </a:rPr>
              <a:t>幀內發球，則會自動向隨機方向發球。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初始移動速度為每幀（</a:t>
            </a:r>
            <a:r>
              <a:rPr lang="en-US" altLang="zh-TW" sz="2900" i="0" dirty="0">
                <a:effectLst/>
                <a:latin typeface="+mn-ea"/>
              </a:rPr>
              <a:t>±7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±7</a:t>
            </a:r>
            <a:r>
              <a:rPr lang="zh-TW" altLang="en-US" sz="2900" i="0" dirty="0">
                <a:effectLst/>
                <a:latin typeface="+mn-ea"/>
              </a:rPr>
              <a:t>）像素，發球後每</a:t>
            </a:r>
            <a:r>
              <a:rPr lang="en-US" altLang="zh-TW" sz="2900" i="0" dirty="0">
                <a:effectLst/>
                <a:latin typeface="+mn-ea"/>
              </a:rPr>
              <a:t>100</a:t>
            </a:r>
            <a:r>
              <a:rPr lang="zh-TW" altLang="en-US" sz="2900" i="0" dirty="0">
                <a:effectLst/>
                <a:latin typeface="+mn-ea"/>
              </a:rPr>
              <a:t>幀增加一次。</a:t>
            </a:r>
          </a:p>
          <a:p>
            <a:pPr marL="0" indent="0" algn="l">
              <a:buNone/>
            </a:pPr>
            <a:r>
              <a:rPr lang="zh-TW" altLang="en-US" sz="2900" b="1" dirty="0">
                <a:latin typeface="+mj-ea"/>
                <a:ea typeface="+mj-ea"/>
              </a:rPr>
              <a:t>三</a:t>
            </a:r>
            <a:r>
              <a:rPr lang="zh-TW" altLang="en-US" sz="2900" b="1" i="0" dirty="0">
                <a:effectLst/>
                <a:latin typeface="+mj-ea"/>
                <a:ea typeface="+mj-ea"/>
              </a:rPr>
              <a:t>、平台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該平台是一個</a:t>
            </a:r>
            <a:r>
              <a:rPr lang="en-US" altLang="zh-TW" sz="2900" i="0" dirty="0">
                <a:effectLst/>
                <a:latin typeface="+mn-ea"/>
              </a:rPr>
              <a:t>40 x 30</a:t>
            </a:r>
            <a:r>
              <a:rPr lang="zh-TW" altLang="en-US" sz="2900" i="0" dirty="0">
                <a:effectLst/>
                <a:latin typeface="+mn-ea"/>
              </a:rPr>
              <a:t>像素的矩形。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>
                <a:effectLst/>
                <a:latin typeface="+mn-ea"/>
              </a:rPr>
              <a:t>平台為紅色，</a:t>
            </a:r>
            <a:r>
              <a:rPr lang="en-US" altLang="zh-TW" sz="2900" i="0" dirty="0">
                <a:effectLst/>
                <a:latin typeface="+mn-ea"/>
              </a:rPr>
              <a:t>2P</a:t>
            </a:r>
            <a:r>
              <a:rPr lang="zh-TW" altLang="en-US" sz="2900" i="0" dirty="0">
                <a:effectLst/>
                <a:latin typeface="+mn-ea"/>
              </a:rPr>
              <a:t>平台為藍色。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移動速度為每幀（</a:t>
            </a:r>
            <a:r>
              <a:rPr lang="en-US" altLang="zh-TW" sz="2900" i="0" dirty="0">
                <a:effectLst/>
                <a:latin typeface="+mn-ea"/>
              </a:rPr>
              <a:t>±5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0</a:t>
            </a:r>
            <a:r>
              <a:rPr lang="zh-TW" altLang="en-US" sz="2900" i="0" dirty="0">
                <a:effectLst/>
                <a:latin typeface="+mn-ea"/>
              </a:rPr>
              <a:t>）像素。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>
                <a:effectLst/>
                <a:latin typeface="+mn-ea"/>
              </a:rPr>
              <a:t>平台的初始位置為（</a:t>
            </a:r>
            <a:r>
              <a:rPr lang="en-US" altLang="zh-TW" sz="2900" i="0" dirty="0">
                <a:effectLst/>
                <a:latin typeface="+mn-ea"/>
              </a:rPr>
              <a:t>80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420</a:t>
            </a:r>
            <a:r>
              <a:rPr lang="zh-TW" altLang="en-US" sz="2900" i="0" dirty="0">
                <a:effectLst/>
                <a:latin typeface="+mn-ea"/>
              </a:rPr>
              <a:t>），而</a:t>
            </a:r>
            <a:r>
              <a:rPr lang="en-US" altLang="zh-TW" sz="2900" i="0" dirty="0">
                <a:effectLst/>
                <a:latin typeface="+mn-ea"/>
              </a:rPr>
              <a:t>2P</a:t>
            </a:r>
            <a:r>
              <a:rPr lang="zh-TW" altLang="en-US" sz="2900" i="0" dirty="0">
                <a:effectLst/>
                <a:latin typeface="+mn-ea"/>
              </a:rPr>
              <a:t>平台的初始位置為（</a:t>
            </a:r>
            <a:r>
              <a:rPr lang="en-US" altLang="zh-TW" sz="2900" i="0" dirty="0">
                <a:effectLst/>
                <a:latin typeface="+mn-ea"/>
              </a:rPr>
              <a:t>80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50</a:t>
            </a:r>
            <a:r>
              <a:rPr lang="zh-TW" altLang="en-US" sz="2900" i="0" dirty="0">
                <a:effectLst/>
                <a:latin typeface="+mn-ea"/>
              </a:rPr>
              <a:t>）。</a:t>
            </a:r>
          </a:p>
          <a:p>
            <a:pPr algn="l"/>
            <a:endParaRPr lang="zh-TW" altLang="en-US" i="0" dirty="0">
              <a:solidFill>
                <a:srgbClr val="24292E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環境需求</a:t>
            </a:r>
            <a:r>
              <a:rPr lang="en-US" altLang="zh-TW" dirty="0"/>
              <a:t>-</a:t>
            </a:r>
            <a:r>
              <a:rPr lang="zh-TW" altLang="en-US" dirty="0"/>
              <a:t>使用設備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67FE720-2AE4-4D1B-BD23-3C021E07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作業系統</a:t>
            </a:r>
            <a:r>
              <a:rPr lang="en-US" altLang="zh-TW" dirty="0"/>
              <a:t>:Window10 x64</a:t>
            </a:r>
          </a:p>
          <a:p>
            <a:pPr marL="0" indent="0">
              <a:buNone/>
            </a:pPr>
            <a:r>
              <a:rPr lang="zh-TW" altLang="en-US" dirty="0"/>
              <a:t>處理器</a:t>
            </a:r>
            <a:r>
              <a:rPr lang="en-US" altLang="zh-TW" dirty="0"/>
              <a:t>:Intel(R)Core(TM)i7-3770 CPU @ 3.40GHz</a:t>
            </a:r>
          </a:p>
          <a:p>
            <a:pPr marL="0" indent="0">
              <a:buNone/>
            </a:pPr>
            <a:r>
              <a:rPr lang="zh-TW" altLang="en-US" dirty="0"/>
              <a:t>顯示卡</a:t>
            </a:r>
            <a:r>
              <a:rPr lang="en-US" altLang="zh-TW" dirty="0"/>
              <a:t>:Intel(R)</a:t>
            </a:r>
            <a:r>
              <a:rPr lang="zh-TW" altLang="en-US" dirty="0"/>
              <a:t> </a:t>
            </a:r>
            <a:r>
              <a:rPr lang="en-US" altLang="zh-TW" dirty="0"/>
              <a:t>HD</a:t>
            </a:r>
            <a:r>
              <a:rPr lang="zh-TW" altLang="en-US" dirty="0"/>
              <a:t> </a:t>
            </a:r>
            <a:r>
              <a:rPr lang="en-US" altLang="zh-TW" dirty="0"/>
              <a:t>Graphics 4000</a:t>
            </a:r>
          </a:p>
          <a:p>
            <a:pPr marL="0" indent="0">
              <a:buNone/>
            </a:pPr>
            <a:r>
              <a:rPr lang="zh-TW" altLang="en-US" dirty="0"/>
              <a:t>記憶體</a:t>
            </a:r>
            <a:r>
              <a:rPr lang="en-US" altLang="zh-TW" dirty="0"/>
              <a:t>(RAM):8G</a:t>
            </a:r>
          </a:p>
          <a:p>
            <a:pPr marL="0" indent="0">
              <a:buNone/>
            </a:pPr>
            <a:r>
              <a:rPr lang="en-US" altLang="zh-TW" dirty="0" err="1"/>
              <a:t>MLGame</a:t>
            </a:r>
            <a:r>
              <a:rPr lang="zh-TW" altLang="en-US" dirty="0"/>
              <a:t>版本</a:t>
            </a:r>
            <a:r>
              <a:rPr lang="en-US" altLang="zh-TW" dirty="0"/>
              <a:t>:Bate 8.0.1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目的及功能需求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764E4130-4F06-4D54-A2C0-3BB4409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可以打出加速球</a:t>
            </a:r>
            <a:endParaRPr lang="en-US" altLang="zh-TW" dirty="0"/>
          </a:p>
          <a:p>
            <a:r>
              <a:rPr lang="zh-TW" altLang="en-US" dirty="0"/>
              <a:t>透過平板擊球時可以加速度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打出有角度變化的球</a:t>
            </a:r>
            <a:endParaRPr lang="en-US" altLang="zh-TW" dirty="0"/>
          </a:p>
          <a:p>
            <a:r>
              <a:rPr lang="zh-TW" altLang="en-US" dirty="0"/>
              <a:t>當達到特定條件時，可以擊出不同角度的變化球</a:t>
            </a:r>
            <a:r>
              <a:rPr lang="en-US" altLang="zh-TW" dirty="0"/>
              <a:t>(</a:t>
            </a:r>
            <a:r>
              <a:rPr lang="zh-TW" altLang="en-US" dirty="0"/>
              <a:t>更改遊戲內容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遊戲開始時以隨機角度發球</a:t>
            </a:r>
            <a:endParaRPr lang="en-US" altLang="zh-TW" dirty="0"/>
          </a:p>
          <a:p>
            <a:r>
              <a:rPr lang="zh-TW" altLang="en-US" dirty="0"/>
              <a:t>生產隨機數乘上球的初始向量</a:t>
            </a:r>
            <a:r>
              <a:rPr lang="en-US" altLang="zh-TW" dirty="0"/>
              <a:t>(</a:t>
            </a:r>
            <a:r>
              <a:rPr lang="zh-TW" altLang="en-US" dirty="0"/>
              <a:t>更改遊戲內容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5170919" y="1715959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乒乓球自動遊戲系統</a:t>
            </a:r>
          </a:p>
        </p:txBody>
      </p:sp>
      <p:sp>
        <p:nvSpPr>
          <p:cNvPr id="8" name="矩形 7"/>
          <p:cNvSpPr/>
          <p:nvPr/>
        </p:nvSpPr>
        <p:spPr>
          <a:xfrm>
            <a:off x="1104503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發球角度隨機系統</a:t>
            </a:r>
          </a:p>
        </p:txBody>
      </p:sp>
      <p:sp>
        <p:nvSpPr>
          <p:cNvPr id="9" name="矩形 8"/>
          <p:cNvSpPr/>
          <p:nvPr/>
        </p:nvSpPr>
        <p:spPr>
          <a:xfrm>
            <a:off x="3829301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球路運動方向偵測系統</a:t>
            </a:r>
          </a:p>
        </p:txBody>
      </p:sp>
      <p:sp>
        <p:nvSpPr>
          <p:cNvPr id="33" name="矩形 32"/>
          <p:cNvSpPr/>
          <p:nvPr/>
        </p:nvSpPr>
        <p:spPr>
          <a:xfrm>
            <a:off x="9278897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平板與球預測偵測系統</a:t>
            </a:r>
          </a:p>
        </p:txBody>
      </p:sp>
      <p:sp>
        <p:nvSpPr>
          <p:cNvPr id="52" name="矩形 51"/>
          <p:cNvSpPr/>
          <p:nvPr/>
        </p:nvSpPr>
        <p:spPr>
          <a:xfrm>
            <a:off x="6554099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球落點預測系統</a:t>
            </a:r>
          </a:p>
        </p:txBody>
      </p:sp>
      <p:cxnSp>
        <p:nvCxnSpPr>
          <p:cNvPr id="60" name="直線接點 59"/>
          <p:cNvCxnSpPr/>
          <p:nvPr/>
        </p:nvCxnSpPr>
        <p:spPr>
          <a:xfrm>
            <a:off x="2121171" y="2475797"/>
            <a:ext cx="8174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8" idx="0"/>
          </p:cNvCxnSpPr>
          <p:nvPr/>
        </p:nvCxnSpPr>
        <p:spPr>
          <a:xfrm>
            <a:off x="2121171" y="2475797"/>
            <a:ext cx="1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9" idx="0"/>
          </p:cNvCxnSpPr>
          <p:nvPr/>
        </p:nvCxnSpPr>
        <p:spPr>
          <a:xfrm flipH="1">
            <a:off x="4845970" y="2475797"/>
            <a:ext cx="2255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33" idx="0"/>
          </p:cNvCxnSpPr>
          <p:nvPr/>
        </p:nvCxnSpPr>
        <p:spPr>
          <a:xfrm>
            <a:off x="10295565" y="2475797"/>
            <a:ext cx="1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52" idx="0"/>
          </p:cNvCxnSpPr>
          <p:nvPr/>
        </p:nvCxnSpPr>
        <p:spPr>
          <a:xfrm>
            <a:off x="7562850" y="2475797"/>
            <a:ext cx="7918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2" idx="2"/>
          </p:cNvCxnSpPr>
          <p:nvPr/>
        </p:nvCxnSpPr>
        <p:spPr>
          <a:xfrm flipH="1">
            <a:off x="6181725" y="2305506"/>
            <a:ext cx="5863" cy="170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91418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左右隨機發球</a:t>
            </a:r>
          </a:p>
        </p:txBody>
      </p:sp>
      <p:sp>
        <p:nvSpPr>
          <p:cNvPr id="87" name="矩形 86"/>
          <p:cNvSpPr/>
          <p:nvPr/>
        </p:nvSpPr>
        <p:spPr>
          <a:xfrm>
            <a:off x="2121171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產生隨機發球向量</a:t>
            </a:r>
          </a:p>
        </p:txBody>
      </p:sp>
      <p:sp>
        <p:nvSpPr>
          <p:cNvPr id="88" name="矩形 87"/>
          <p:cNvSpPr/>
          <p:nvPr/>
        </p:nvSpPr>
        <p:spPr>
          <a:xfrm>
            <a:off x="3516216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順向擊球</a:t>
            </a:r>
          </a:p>
        </p:txBody>
      </p:sp>
      <p:sp>
        <p:nvSpPr>
          <p:cNvPr id="89" name="矩形 88"/>
          <p:cNvSpPr/>
          <p:nvPr/>
        </p:nvSpPr>
        <p:spPr>
          <a:xfrm>
            <a:off x="4845969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反向擊球</a:t>
            </a:r>
          </a:p>
        </p:txBody>
      </p:sp>
      <p:sp>
        <p:nvSpPr>
          <p:cNvPr id="90" name="矩形 89"/>
          <p:cNvSpPr/>
          <p:nvPr/>
        </p:nvSpPr>
        <p:spPr>
          <a:xfrm>
            <a:off x="6241014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平板中央擊球</a:t>
            </a:r>
          </a:p>
        </p:txBody>
      </p:sp>
      <p:sp>
        <p:nvSpPr>
          <p:cNvPr id="91" name="矩形 90"/>
          <p:cNvSpPr/>
          <p:nvPr/>
        </p:nvSpPr>
        <p:spPr>
          <a:xfrm>
            <a:off x="7570767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平板邊緣擊球</a:t>
            </a:r>
          </a:p>
        </p:txBody>
      </p:sp>
      <p:sp>
        <p:nvSpPr>
          <p:cNvPr id="92" name="矩形 91"/>
          <p:cNvSpPr/>
          <p:nvPr/>
        </p:nvSpPr>
        <p:spPr>
          <a:xfrm>
            <a:off x="8965812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平板中央接球</a:t>
            </a:r>
          </a:p>
        </p:txBody>
      </p:sp>
      <p:sp>
        <p:nvSpPr>
          <p:cNvPr id="93" name="矩形 92"/>
          <p:cNvSpPr/>
          <p:nvPr/>
        </p:nvSpPr>
        <p:spPr>
          <a:xfrm>
            <a:off x="10295565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平板邊緣接球</a:t>
            </a:r>
          </a:p>
        </p:txBody>
      </p:sp>
      <p:cxnSp>
        <p:nvCxnSpPr>
          <p:cNvPr id="95" name="直線接點 94"/>
          <p:cNvCxnSpPr>
            <a:stCxn id="8" idx="2"/>
          </p:cNvCxnSpPr>
          <p:nvPr/>
        </p:nvCxnSpPr>
        <p:spPr>
          <a:xfrm>
            <a:off x="2121172" y="3239439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1447800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H="1">
            <a:off x="2786047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1456294" y="3556000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4813324" y="3239439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H="1">
            <a:off x="4139952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>
            <a:off x="5478199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4148446" y="3556000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7566521" y="3252397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6893149" y="3568958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 flipH="1">
            <a:off x="8231396" y="3568958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6901643" y="3568958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10291319" y="3239439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H="1">
            <a:off x="9617947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H="1">
            <a:off x="10956194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9626441" y="3556000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1013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r>
              <a:rPr lang="zh-TW" altLang="en-US" dirty="0"/>
              <a:t>圖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2" y="2288533"/>
            <a:ext cx="11799790" cy="37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發球角度隨機系統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(1)Input:</a:t>
            </a:r>
            <a:r>
              <a:rPr lang="zh-TW" altLang="en-US" dirty="0"/>
              <a:t>球初始坐標</a:t>
            </a:r>
            <a:r>
              <a:rPr lang="en-US" altLang="zh-TW" dirty="0"/>
              <a:t>(</a:t>
            </a:r>
            <a:r>
              <a:rPr lang="zh-TW" altLang="en-US" dirty="0"/>
              <a:t>座標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(2)Output:</a:t>
            </a:r>
            <a:r>
              <a:rPr lang="zh-TW" altLang="en-US" dirty="0"/>
              <a:t>發球向量</a:t>
            </a:r>
            <a:r>
              <a:rPr lang="en-US" altLang="zh-TW" dirty="0"/>
              <a:t>(</a:t>
            </a:r>
            <a:r>
              <a:rPr lang="zh-TW" altLang="en-US" dirty="0"/>
              <a:t>向量陣列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(3)Function:</a:t>
            </a:r>
            <a:r>
              <a:rPr lang="zh-TW" altLang="en-US" dirty="0"/>
              <a:t>產生隨機發球角度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011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球路運動方向偵測系統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(1)Input:</a:t>
            </a:r>
            <a:r>
              <a:rPr lang="zh-TW" altLang="en-US" dirty="0"/>
              <a:t>目前球座標</a:t>
            </a:r>
            <a:r>
              <a:rPr lang="en-US" altLang="zh-TW" dirty="0"/>
              <a:t>(</a:t>
            </a:r>
            <a:r>
              <a:rPr lang="zh-TW" altLang="en-US" dirty="0"/>
              <a:t>座標</a:t>
            </a:r>
            <a:r>
              <a:rPr lang="en-US" altLang="zh-TW" dirty="0"/>
              <a:t>)</a:t>
            </a:r>
            <a:r>
              <a:rPr lang="zh-TW" altLang="en-US" dirty="0"/>
              <a:t>、球移動軌跡紀錄陣列</a:t>
            </a:r>
            <a:r>
              <a:rPr lang="en-US" altLang="zh-TW" dirty="0"/>
              <a:t>(</a:t>
            </a:r>
            <a:r>
              <a:rPr lang="zh-TW" altLang="en-US" dirty="0"/>
              <a:t>向量陣列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(2)Output:</a:t>
            </a:r>
            <a:r>
              <a:rPr lang="zh-TW" altLang="en-US" dirty="0"/>
              <a:t>預測擊球座標</a:t>
            </a:r>
            <a:r>
              <a:rPr lang="en-US" altLang="zh-TW" dirty="0"/>
              <a:t>(</a:t>
            </a:r>
            <a:r>
              <a:rPr lang="zh-TW" altLang="en-US" dirty="0"/>
              <a:t>座標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(3)Parameter:</a:t>
            </a:r>
            <a:r>
              <a:rPr lang="zh-TW" altLang="en-US" dirty="0"/>
              <a:t>球移動軌跡暫存陣列</a:t>
            </a:r>
            <a:r>
              <a:rPr lang="en-US" altLang="zh-TW" dirty="0"/>
              <a:t>(</a:t>
            </a:r>
            <a:r>
              <a:rPr lang="zh-TW" altLang="en-US" dirty="0"/>
              <a:t>向量陣列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(4)Function:</a:t>
            </a:r>
            <a:r>
              <a:rPr lang="zh-TW" altLang="en-US" dirty="0"/>
              <a:t>紀錄球路移動軌跡，輸出預測擊球座標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183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憂鬱抽象設計範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13185_TF03460530" id="{EDA00077-FAC6-410E-B93E-E59123A47321}" vid="{0C57173A-360A-4259-8833-5262FCF0C6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憂鬱抽象設計投影片</Template>
  <TotalTime>254</TotalTime>
  <Words>624</Words>
  <Application>Microsoft Office PowerPoint</Application>
  <PresentationFormat>寬螢幕</PresentationFormat>
  <Paragraphs>100</Paragraphs>
  <Slides>13</Slides>
  <Notes>8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Microsoft JhengHei UI</vt:lpstr>
      <vt:lpstr>新細明體</vt:lpstr>
      <vt:lpstr>Arial</vt:lpstr>
      <vt:lpstr>Century Gothic</vt:lpstr>
      <vt:lpstr>憂鬱抽象設計範本</vt:lpstr>
      <vt:lpstr>專案管理 乒乓球</vt:lpstr>
      <vt:lpstr>目錄</vt:lpstr>
      <vt:lpstr>環境需求-遊戲介面</vt:lpstr>
      <vt:lpstr>環境需求-使用設備</vt:lpstr>
      <vt:lpstr>目的及功能需求</vt:lpstr>
      <vt:lpstr>分析</vt:lpstr>
      <vt:lpstr>架構圖</vt:lpstr>
      <vt:lpstr>API</vt:lpstr>
      <vt:lpstr>API</vt:lpstr>
      <vt:lpstr>API</vt:lpstr>
      <vt:lpstr>API</vt:lpstr>
      <vt:lpstr>設計</vt:lpstr>
      <vt:lpstr>驗證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 乒乓球</dc:title>
  <dc:creator>F109112118</dc:creator>
  <cp:lastModifiedBy>Student</cp:lastModifiedBy>
  <cp:revision>26</cp:revision>
  <dcterms:created xsi:type="dcterms:W3CDTF">2020-11-24T09:10:05Z</dcterms:created>
  <dcterms:modified xsi:type="dcterms:W3CDTF">2020-12-02T09:30:17Z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