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 id="2147483757" r:id="rId2"/>
  </p:sldMasterIdLst>
  <p:sldIdLst>
    <p:sldId id="260" r:id="rId3"/>
    <p:sldId id="257" r:id="rId4"/>
    <p:sldId id="261" r:id="rId5"/>
    <p:sldId id="262" r:id="rId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p:scale>
          <a:sx n="100" d="100"/>
          <a:sy n="100" d="100"/>
        </p:scale>
        <p:origin x="-462"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1830388"/>
            <a:ext cx="12188825"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7"/>
          <p:cNvSpPr txBox="1">
            <a:spLocks noChangeArrowheads="1"/>
          </p:cNvSpPr>
          <p:nvPr userDrawn="1"/>
        </p:nvSpPr>
        <p:spPr bwMode="auto">
          <a:xfrm>
            <a:off x="488950" y="6299200"/>
            <a:ext cx="94932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fontAlgn="auto" hangingPunct="1">
              <a:spcBef>
                <a:spcPts val="0"/>
              </a:spcBef>
              <a:spcAft>
                <a:spcPts val="0"/>
              </a:spcAft>
              <a:defRPr/>
            </a:pPr>
            <a:r>
              <a:rPr lang="en-US" altLang="en-US" sz="800" b="0" dirty="0"/>
              <a:t>Disclaimer: The information contained in this document is intended only for use during the presentation and should not be disseminated or distributed to parties outside the presentation. DBS Bank accepts no liability whatsoever with respect to the use of this document or its contents.  </a:t>
            </a:r>
            <a:endParaRPr lang="en-GB" altLang="en-US" sz="800" b="0" dirty="0"/>
          </a:p>
        </p:txBody>
      </p:sp>
      <p:pic>
        <p:nvPicPr>
          <p:cNvPr id="6" name="Picture 1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296525" y="6299200"/>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title"/>
          </p:nvPr>
        </p:nvSpPr>
        <p:spPr>
          <a:xfrm>
            <a:off x="4343400" y="2653294"/>
            <a:ext cx="7010399" cy="712975"/>
          </a:xfrm>
        </p:spPr>
        <p:txBody>
          <a:bodyPr/>
          <a:lstStyle>
            <a:lvl1pPr algn="r">
              <a:defRPr sz="3600" b="0">
                <a:solidFill>
                  <a:schemeClr val="bg1"/>
                </a:solidFill>
              </a:defRPr>
            </a:lvl1pPr>
          </a:lstStyle>
          <a:p>
            <a:r>
              <a:rPr lang="en-US" altLang="zh-TW"/>
              <a:t>Click to edit Master title style</a:t>
            </a:r>
            <a:endParaRPr lang="en-US" dirty="0"/>
          </a:p>
        </p:txBody>
      </p:sp>
      <p:sp>
        <p:nvSpPr>
          <p:cNvPr id="10" name="Text Placeholder 9"/>
          <p:cNvSpPr>
            <a:spLocks noGrp="1"/>
          </p:cNvSpPr>
          <p:nvPr>
            <p:ph type="body" sz="quarter" idx="10"/>
          </p:nvPr>
        </p:nvSpPr>
        <p:spPr>
          <a:xfrm>
            <a:off x="6019800" y="3597833"/>
            <a:ext cx="5334002" cy="456282"/>
          </a:xfrm>
        </p:spPr>
        <p:txBody>
          <a:bodyPr/>
          <a:lstStyle>
            <a:lvl1pPr marL="0" indent="0" algn="r">
              <a:buNone/>
              <a:defRPr sz="2800">
                <a:solidFill>
                  <a:schemeClr val="bg1"/>
                </a:solidFill>
              </a:defRPr>
            </a:lvl1pPr>
          </a:lstStyle>
          <a:p>
            <a:pPr lvl="0"/>
            <a:r>
              <a:rPr lang="en-US" altLang="zh-TW"/>
              <a:t>Edit Master text styles</a:t>
            </a:r>
          </a:p>
        </p:txBody>
      </p:sp>
    </p:spTree>
    <p:extLst>
      <p:ext uri="{BB962C8B-B14F-4D97-AF65-F5344CB8AC3E}">
        <p14:creationId xmlns:p14="http://schemas.microsoft.com/office/powerpoint/2010/main" val="1760650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4" name="Rectangle 45"/>
          <p:cNvSpPr>
            <a:spLocks noGrp="1" noChangeArrowheads="1"/>
          </p:cNvSpPr>
          <p:nvPr>
            <p:ph type="sldNum" sz="quarter" idx="10"/>
          </p:nvPr>
        </p:nvSpPr>
        <p:spPr>
          <a:ln/>
        </p:spPr>
        <p:txBody>
          <a:bodyPr/>
          <a:lstStyle>
            <a:lvl1pPr>
              <a:defRPr/>
            </a:lvl1pPr>
          </a:lstStyle>
          <a:p>
            <a:pPr>
              <a:defRPr/>
            </a:pPr>
            <a:fld id="{6A483FBA-2311-4D69-85DF-9FC78C302D6D}" type="slidenum">
              <a:rPr lang="en-US"/>
              <a:pPr>
                <a:defRPr/>
              </a:pPr>
              <a:t>‹#›</a:t>
            </a:fld>
            <a:endParaRPr lang="en-US" dirty="0"/>
          </a:p>
        </p:txBody>
      </p:sp>
      <p:sp>
        <p:nvSpPr>
          <p:cNvPr id="5"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11046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03733" y="381000"/>
            <a:ext cx="2573867" cy="5562600"/>
          </a:xfrm>
        </p:spPr>
        <p:txBody>
          <a:bodyPr vert="eaVert"/>
          <a:lstStyle/>
          <a:p>
            <a:r>
              <a:rPr lang="en-US" altLang="zh-TW"/>
              <a:t>Click to edit Master title style</a:t>
            </a:r>
            <a:endParaRPr lang="en-US"/>
          </a:p>
        </p:txBody>
      </p:sp>
      <p:sp>
        <p:nvSpPr>
          <p:cNvPr id="3" name="Vertical Text Placeholder 2"/>
          <p:cNvSpPr>
            <a:spLocks noGrp="1"/>
          </p:cNvSpPr>
          <p:nvPr>
            <p:ph type="body" orient="vert" idx="1"/>
          </p:nvPr>
        </p:nvSpPr>
        <p:spPr>
          <a:xfrm>
            <a:off x="977901" y="381000"/>
            <a:ext cx="7522633" cy="5562600"/>
          </a:xfrm>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4" name="Rectangle 45"/>
          <p:cNvSpPr>
            <a:spLocks noGrp="1" noChangeArrowheads="1"/>
          </p:cNvSpPr>
          <p:nvPr>
            <p:ph type="sldNum" sz="quarter" idx="10"/>
          </p:nvPr>
        </p:nvSpPr>
        <p:spPr>
          <a:ln/>
        </p:spPr>
        <p:txBody>
          <a:bodyPr/>
          <a:lstStyle>
            <a:lvl1pPr>
              <a:defRPr/>
            </a:lvl1pPr>
          </a:lstStyle>
          <a:p>
            <a:pPr>
              <a:defRPr/>
            </a:pPr>
            <a:fld id="{4F61E827-4C98-4306-8755-AC90DC81C6FE}" type="slidenum">
              <a:rPr lang="en-US"/>
              <a:pPr>
                <a:defRPr/>
              </a:pPr>
              <a:t>‹#›</a:t>
            </a:fld>
            <a:endParaRPr lang="en-US" dirty="0"/>
          </a:p>
        </p:txBody>
      </p:sp>
      <p:sp>
        <p:nvSpPr>
          <p:cNvPr id="5"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511974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1" descr="PPT co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8800"/>
            <a:ext cx="12192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7"/>
          <p:cNvSpPr txBox="1">
            <a:spLocks noChangeArrowheads="1"/>
          </p:cNvSpPr>
          <p:nvPr/>
        </p:nvSpPr>
        <p:spPr bwMode="auto">
          <a:xfrm>
            <a:off x="668338" y="6299200"/>
            <a:ext cx="8678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defRPr/>
            </a:pPr>
            <a:r>
              <a:rPr lang="en-US" altLang="en-US" sz="800" b="0" dirty="0"/>
              <a:t>Disclaimer: The information contained in this document is intended only for use during the presentation and should not be disseminated or distributed to parties outside the presentation. DBS Bank accepts no liability whatsoever with respect to the use of this document or its contents.  </a:t>
            </a:r>
            <a:endParaRPr lang="en-GB" altLang="en-US" sz="800" b="0" dirty="0"/>
          </a:p>
        </p:txBody>
      </p:sp>
      <p:pic>
        <p:nvPicPr>
          <p:cNvPr id="6" name="Picture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88" y="1830388"/>
            <a:ext cx="12188825"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3"/>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296525" y="6299200"/>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2" name="Rectangle 2"/>
          <p:cNvSpPr>
            <a:spLocks noGrp="1" noChangeArrowheads="1"/>
          </p:cNvSpPr>
          <p:nvPr>
            <p:ph type="ctrTitle"/>
          </p:nvPr>
        </p:nvSpPr>
        <p:spPr>
          <a:xfrm>
            <a:off x="1930400" y="2667000"/>
            <a:ext cx="9347200" cy="838200"/>
          </a:xfrm>
        </p:spPr>
        <p:txBody>
          <a:bodyPr/>
          <a:lstStyle>
            <a:lvl1pPr algn="r">
              <a:defRPr sz="3600" b="0">
                <a:solidFill>
                  <a:schemeClr val="bg1"/>
                </a:solidFill>
              </a:defRPr>
            </a:lvl1pPr>
          </a:lstStyle>
          <a:p>
            <a:pPr lvl="0"/>
            <a:r>
              <a:rPr lang="en-US" altLang="en-US" noProof="0"/>
              <a:t>Click to edit Master title style</a:t>
            </a:r>
            <a:endParaRPr lang="en-GB" altLang="en-US" noProof="0"/>
          </a:p>
        </p:txBody>
      </p:sp>
      <p:sp>
        <p:nvSpPr>
          <p:cNvPr id="35856" name="Rectangle 16"/>
          <p:cNvSpPr>
            <a:spLocks noGrp="1" noChangeArrowheads="1"/>
          </p:cNvSpPr>
          <p:nvPr>
            <p:ph type="subTitle" idx="1"/>
          </p:nvPr>
        </p:nvSpPr>
        <p:spPr>
          <a:xfrm>
            <a:off x="4165600" y="3657600"/>
            <a:ext cx="7112000" cy="609600"/>
          </a:xfrm>
          <a:extLst>
            <a:ext uri="{909E8E84-426E-40DD-AFC4-6F175D3DCCD1}">
              <a14:hiddenFill xmlns:a14="http://schemas.microsoft.com/office/drawing/2010/main">
                <a:solidFill>
                  <a:schemeClr val="accent1"/>
                </a:solidFill>
              </a14:hiddenFill>
            </a:ext>
          </a:extLst>
        </p:spPr>
        <p:txBody>
          <a:bodyPr/>
          <a:lstStyle>
            <a:lvl1pPr marL="0" indent="0" algn="r">
              <a:buFont typeface="Wingdings" panose="05000000000000000000" pitchFamily="2" charset="2"/>
              <a:buNone/>
              <a:defRPr sz="2800">
                <a:solidFill>
                  <a:schemeClr val="bg1"/>
                </a:solidFill>
              </a:defRPr>
            </a:lvl1pPr>
          </a:lstStyle>
          <a:p>
            <a:pPr lvl="0"/>
            <a:r>
              <a:rPr lang="en-US" altLang="en-US" noProof="0"/>
              <a:t>Click to edit Master subtitle style</a:t>
            </a:r>
            <a:endParaRPr lang="en-GB" altLang="en-US" noProof="0"/>
          </a:p>
        </p:txBody>
      </p:sp>
    </p:spTree>
    <p:extLst>
      <p:ext uri="{BB962C8B-B14F-4D97-AF65-F5344CB8AC3E}">
        <p14:creationId xmlns:p14="http://schemas.microsoft.com/office/powerpoint/2010/main" val="2712611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1797" y="328616"/>
            <a:ext cx="11033369" cy="363537"/>
          </a:xfrm>
        </p:spPr>
        <p:txBody>
          <a:bodyPr/>
          <a:lstStyle/>
          <a:p>
            <a:r>
              <a:rPr lang="en-US"/>
              <a:t>Click to edit Master title style</a:t>
            </a:r>
          </a:p>
        </p:txBody>
      </p:sp>
      <p:sp>
        <p:nvSpPr>
          <p:cNvPr id="3" name="Table Placeholder 2"/>
          <p:cNvSpPr>
            <a:spLocks noGrp="1"/>
          </p:cNvSpPr>
          <p:nvPr>
            <p:ph type="tbl" idx="1"/>
          </p:nvPr>
        </p:nvSpPr>
        <p:spPr>
          <a:xfrm>
            <a:off x="556867" y="1089025"/>
            <a:ext cx="11078308" cy="4897438"/>
          </a:xfrm>
        </p:spPr>
        <p:txBody>
          <a:bodyPr/>
          <a:lstStyle/>
          <a:p>
            <a:pPr lvl="0"/>
            <a:r>
              <a:rPr lang="en-US" noProof="0"/>
              <a:t>Click icon to add table</a:t>
            </a:r>
          </a:p>
        </p:txBody>
      </p:sp>
      <p:sp>
        <p:nvSpPr>
          <p:cNvPr id="4" name="Rectangle 4"/>
          <p:cNvSpPr>
            <a:spLocks noGrp="1" noChangeArrowheads="1"/>
          </p:cNvSpPr>
          <p:nvPr>
            <p:ph type="sldNum" sz="quarter" idx="10"/>
          </p:nvPr>
        </p:nvSpPr>
        <p:spPr>
          <a:ln/>
        </p:spPr>
        <p:txBody>
          <a:bodyPr/>
          <a:lstStyle>
            <a:lvl1pPr>
              <a:defRPr/>
            </a:lvl1pPr>
          </a:lstStyle>
          <a:p>
            <a:fld id="{49D84E0C-83D5-4A54-8002-1B58BE398C12}" type="slidenum">
              <a:rPr lang="en-SG" smtClean="0"/>
              <a:pPr/>
              <a:t>‹#›</a:t>
            </a:fld>
            <a:endParaRPr lang="en-SG"/>
          </a:p>
        </p:txBody>
      </p:sp>
    </p:spTree>
    <p:extLst>
      <p:ext uri="{BB962C8B-B14F-4D97-AF65-F5344CB8AC3E}">
        <p14:creationId xmlns:p14="http://schemas.microsoft.com/office/powerpoint/2010/main" val="388852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4392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a:p>
        </p:txBody>
      </p:sp>
      <p:sp>
        <p:nvSpPr>
          <p:cNvPr id="3" name="Content Placeholder 2"/>
          <p:cNvSpPr>
            <a:spLocks noGrp="1"/>
          </p:cNvSpPr>
          <p:nvPr>
            <p:ph idx="1"/>
          </p:nvPr>
        </p:nvSpPr>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4" name="Rectangle 45"/>
          <p:cNvSpPr>
            <a:spLocks noGrp="1" noChangeArrowheads="1"/>
          </p:cNvSpPr>
          <p:nvPr>
            <p:ph type="sldNum" sz="quarter" idx="10"/>
          </p:nvPr>
        </p:nvSpPr>
        <p:spPr>
          <a:ln/>
        </p:spPr>
        <p:txBody>
          <a:bodyPr/>
          <a:lstStyle>
            <a:lvl1pPr>
              <a:defRPr/>
            </a:lvl1pPr>
          </a:lstStyle>
          <a:p>
            <a:pPr>
              <a:defRPr/>
            </a:pPr>
            <a:fld id="{8FF3F851-4F98-488A-856B-5F7CBF2B31B3}" type="slidenum">
              <a:rPr lang="en-US"/>
              <a:pPr>
                <a:defRPr/>
              </a:pPr>
              <a:t>‹#›</a:t>
            </a:fld>
            <a:endParaRPr lang="en-US" dirty="0"/>
          </a:p>
        </p:txBody>
      </p:sp>
      <p:sp>
        <p:nvSpPr>
          <p:cNvPr id="5"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02446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ltLang="zh-TW"/>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TW"/>
              <a:t>Edit Master text styles</a:t>
            </a:r>
          </a:p>
        </p:txBody>
      </p:sp>
      <p:sp>
        <p:nvSpPr>
          <p:cNvPr id="4" name="Rectangle 45"/>
          <p:cNvSpPr>
            <a:spLocks noGrp="1" noChangeArrowheads="1"/>
          </p:cNvSpPr>
          <p:nvPr>
            <p:ph type="sldNum" sz="quarter" idx="10"/>
          </p:nvPr>
        </p:nvSpPr>
        <p:spPr>
          <a:ln/>
        </p:spPr>
        <p:txBody>
          <a:bodyPr/>
          <a:lstStyle>
            <a:lvl1pPr>
              <a:defRPr/>
            </a:lvl1pPr>
          </a:lstStyle>
          <a:p>
            <a:pPr>
              <a:defRPr/>
            </a:pPr>
            <a:fld id="{E961B73A-5BC6-4B54-B916-8269AE58169A}" type="slidenum">
              <a:rPr lang="en-US"/>
              <a:pPr>
                <a:defRPr/>
              </a:pPr>
              <a:t>‹#›</a:t>
            </a:fld>
            <a:endParaRPr lang="en-US" dirty="0"/>
          </a:p>
        </p:txBody>
      </p:sp>
      <p:sp>
        <p:nvSpPr>
          <p:cNvPr id="5"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11920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a:p>
        </p:txBody>
      </p:sp>
      <p:sp>
        <p:nvSpPr>
          <p:cNvPr id="3" name="Content Placeholder 2"/>
          <p:cNvSpPr>
            <a:spLocks noGrp="1"/>
          </p:cNvSpPr>
          <p:nvPr>
            <p:ph sz="half" idx="1"/>
          </p:nvPr>
        </p:nvSpPr>
        <p:spPr>
          <a:xfrm>
            <a:off x="977900" y="1676400"/>
            <a:ext cx="5012267" cy="4267200"/>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4" name="Content Placeholder 3"/>
          <p:cNvSpPr>
            <a:spLocks noGrp="1"/>
          </p:cNvSpPr>
          <p:nvPr>
            <p:ph sz="half" idx="2"/>
          </p:nvPr>
        </p:nvSpPr>
        <p:spPr>
          <a:xfrm>
            <a:off x="6193367" y="1676400"/>
            <a:ext cx="5012267" cy="4267200"/>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5" name="Rectangle 45"/>
          <p:cNvSpPr>
            <a:spLocks noGrp="1" noChangeArrowheads="1"/>
          </p:cNvSpPr>
          <p:nvPr>
            <p:ph type="sldNum" sz="quarter" idx="10"/>
          </p:nvPr>
        </p:nvSpPr>
        <p:spPr>
          <a:ln/>
        </p:spPr>
        <p:txBody>
          <a:bodyPr/>
          <a:lstStyle>
            <a:lvl1pPr>
              <a:defRPr/>
            </a:lvl1pPr>
          </a:lstStyle>
          <a:p>
            <a:pPr>
              <a:defRPr/>
            </a:pPr>
            <a:fld id="{23A2AA18-8775-4D27-90BB-735F8FAF2F84}" type="slidenum">
              <a:rPr lang="en-US"/>
              <a:pPr>
                <a:defRPr/>
              </a:pPr>
              <a:t>‹#›</a:t>
            </a:fld>
            <a:endParaRPr lang="en-US" dirty="0"/>
          </a:p>
        </p:txBody>
      </p:sp>
      <p:sp>
        <p:nvSpPr>
          <p:cNvPr id="6"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69464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ltLang="zh-TW"/>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7" name="Rectangle 45"/>
          <p:cNvSpPr>
            <a:spLocks noGrp="1" noChangeArrowheads="1"/>
          </p:cNvSpPr>
          <p:nvPr>
            <p:ph type="sldNum" sz="quarter" idx="10"/>
          </p:nvPr>
        </p:nvSpPr>
        <p:spPr>
          <a:ln/>
        </p:spPr>
        <p:txBody>
          <a:bodyPr/>
          <a:lstStyle>
            <a:lvl1pPr>
              <a:defRPr/>
            </a:lvl1pPr>
          </a:lstStyle>
          <a:p>
            <a:pPr>
              <a:defRPr/>
            </a:pPr>
            <a:fld id="{5C4DFCDD-C595-4AB5-BFF6-DD3E1137F54A}" type="slidenum">
              <a:rPr lang="en-US"/>
              <a:pPr>
                <a:defRPr/>
              </a:pPr>
              <a:t>‹#›</a:t>
            </a:fld>
            <a:endParaRPr lang="en-US" dirty="0"/>
          </a:p>
        </p:txBody>
      </p:sp>
      <p:sp>
        <p:nvSpPr>
          <p:cNvPr id="8"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46447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a:p>
        </p:txBody>
      </p:sp>
      <p:sp>
        <p:nvSpPr>
          <p:cNvPr id="3" name="Rectangle 45"/>
          <p:cNvSpPr>
            <a:spLocks noGrp="1" noChangeArrowheads="1"/>
          </p:cNvSpPr>
          <p:nvPr>
            <p:ph type="sldNum" sz="quarter" idx="10"/>
          </p:nvPr>
        </p:nvSpPr>
        <p:spPr>
          <a:ln/>
        </p:spPr>
        <p:txBody>
          <a:bodyPr/>
          <a:lstStyle>
            <a:lvl1pPr>
              <a:defRPr/>
            </a:lvl1pPr>
          </a:lstStyle>
          <a:p>
            <a:pPr>
              <a:defRPr/>
            </a:pPr>
            <a:fld id="{ACA46F32-9188-47C8-99F2-A7C7A2A32A7D}" type="slidenum">
              <a:rPr lang="en-US"/>
              <a:pPr>
                <a:defRPr/>
              </a:pPr>
              <a:t>‹#›</a:t>
            </a:fld>
            <a:endParaRPr lang="en-US" dirty="0"/>
          </a:p>
        </p:txBody>
      </p:sp>
      <p:sp>
        <p:nvSpPr>
          <p:cNvPr id="4"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07602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5"/>
          <p:cNvSpPr>
            <a:spLocks noGrp="1" noChangeArrowheads="1"/>
          </p:cNvSpPr>
          <p:nvPr>
            <p:ph type="sldNum" sz="quarter" idx="10"/>
          </p:nvPr>
        </p:nvSpPr>
        <p:spPr>
          <a:ln/>
        </p:spPr>
        <p:txBody>
          <a:bodyPr/>
          <a:lstStyle>
            <a:lvl1pPr>
              <a:defRPr/>
            </a:lvl1pPr>
          </a:lstStyle>
          <a:p>
            <a:pPr>
              <a:defRPr/>
            </a:pPr>
            <a:fld id="{F0778389-7140-4958-A6B7-AF1E13A975E9}" type="slidenum">
              <a:rPr lang="en-US"/>
              <a:pPr>
                <a:defRPr/>
              </a:pPr>
              <a:t>‹#›</a:t>
            </a:fld>
            <a:endParaRPr lang="en-US" dirty="0"/>
          </a:p>
        </p:txBody>
      </p:sp>
      <p:sp>
        <p:nvSpPr>
          <p:cNvPr id="3"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0230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ltLang="zh-TW"/>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Edit Master text styles</a:t>
            </a:r>
          </a:p>
        </p:txBody>
      </p:sp>
      <p:sp>
        <p:nvSpPr>
          <p:cNvPr id="5" name="Rectangle 45"/>
          <p:cNvSpPr>
            <a:spLocks noGrp="1" noChangeArrowheads="1"/>
          </p:cNvSpPr>
          <p:nvPr>
            <p:ph type="sldNum" sz="quarter" idx="10"/>
          </p:nvPr>
        </p:nvSpPr>
        <p:spPr>
          <a:ln/>
        </p:spPr>
        <p:txBody>
          <a:bodyPr/>
          <a:lstStyle>
            <a:lvl1pPr>
              <a:defRPr/>
            </a:lvl1pPr>
          </a:lstStyle>
          <a:p>
            <a:pPr>
              <a:defRPr/>
            </a:pPr>
            <a:fld id="{67E5E1FD-6F64-4A7F-8281-DD8F8BBDD098}" type="slidenum">
              <a:rPr lang="en-US"/>
              <a:pPr>
                <a:defRPr/>
              </a:pPr>
              <a:t>‹#›</a:t>
            </a:fld>
            <a:endParaRPr lang="en-US" dirty="0"/>
          </a:p>
        </p:txBody>
      </p:sp>
      <p:sp>
        <p:nvSpPr>
          <p:cNvPr id="6"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8047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ltLang="zh-TW"/>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TW" noProof="0"/>
              <a:t>Click icon to add picture</a:t>
            </a:r>
            <a:endParaRPr lang="en-US"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Edit Master text styles</a:t>
            </a:r>
          </a:p>
        </p:txBody>
      </p:sp>
      <p:sp>
        <p:nvSpPr>
          <p:cNvPr id="5" name="Rectangle 45"/>
          <p:cNvSpPr>
            <a:spLocks noGrp="1" noChangeArrowheads="1"/>
          </p:cNvSpPr>
          <p:nvPr>
            <p:ph type="sldNum" sz="quarter" idx="10"/>
          </p:nvPr>
        </p:nvSpPr>
        <p:spPr>
          <a:ln/>
        </p:spPr>
        <p:txBody>
          <a:bodyPr/>
          <a:lstStyle>
            <a:lvl1pPr>
              <a:defRPr/>
            </a:lvl1pPr>
          </a:lstStyle>
          <a:p>
            <a:pPr>
              <a:defRPr/>
            </a:pPr>
            <a:fld id="{2DC60991-6381-4193-A4D8-B8D3D50BC94C}" type="slidenum">
              <a:rPr lang="en-US"/>
              <a:pPr>
                <a:defRPr/>
              </a:pPr>
              <a:t>‹#›</a:t>
            </a:fld>
            <a:endParaRPr lang="en-US" dirty="0"/>
          </a:p>
        </p:txBody>
      </p:sp>
      <p:sp>
        <p:nvSpPr>
          <p:cNvPr id="6"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70252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16000" y="381000"/>
            <a:ext cx="102616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 style</a:t>
            </a:r>
          </a:p>
        </p:txBody>
      </p:sp>
      <p:sp>
        <p:nvSpPr>
          <p:cNvPr id="1027" name="Rectangle 3"/>
          <p:cNvSpPr>
            <a:spLocks noGrp="1" noChangeArrowheads="1"/>
          </p:cNvSpPr>
          <p:nvPr>
            <p:ph type="body" idx="1"/>
          </p:nvPr>
        </p:nvSpPr>
        <p:spPr bwMode="auto">
          <a:xfrm>
            <a:off x="977900" y="1676400"/>
            <a:ext cx="10228263" cy="42672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69" name="Rectangle 45"/>
          <p:cNvSpPr>
            <a:spLocks noGrp="1" noChangeArrowheads="1"/>
          </p:cNvSpPr>
          <p:nvPr>
            <p:ph type="sldNum" sz="quarter" idx="4"/>
          </p:nvPr>
        </p:nvSpPr>
        <p:spPr bwMode="auto">
          <a:xfrm>
            <a:off x="10529888" y="6370638"/>
            <a:ext cx="1422400" cy="381000"/>
          </a:xfrm>
          <a:prstGeom prst="rect">
            <a:avLst/>
          </a:prstGeom>
          <a:noFill/>
          <a:ln>
            <a:noFill/>
          </a:ln>
          <a:effectLst/>
          <a:extLst>
            <a:ext uri="{909E8E84-426E-40DD-AFC4-6F175D3DCCD1}">
              <a14:hiddenFill xmlns:a14="http://schemas.microsoft.com/office/drawing/2010/main">
                <a:solidFill>
                  <a:srgbClr val="BE050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lvl1pPr algn="r">
              <a:defRPr sz="800" b="0" smtClean="0"/>
            </a:lvl1pPr>
          </a:lstStyle>
          <a:p>
            <a:pPr>
              <a:defRPr/>
            </a:pPr>
            <a:fld id="{19F4623E-0999-431A-9107-74341B1AE447}" type="slidenum">
              <a:rPr lang="en-US"/>
              <a:pPr>
                <a:defRPr/>
              </a:pPr>
              <a:t>‹#›</a:t>
            </a:fld>
            <a:endParaRPr lang="en-US" dirty="0"/>
          </a:p>
        </p:txBody>
      </p:sp>
      <p:sp>
        <p:nvSpPr>
          <p:cNvPr id="1029" name="Line 46"/>
          <p:cNvSpPr>
            <a:spLocks noChangeShapeType="1"/>
          </p:cNvSpPr>
          <p:nvPr/>
        </p:nvSpPr>
        <p:spPr bwMode="auto">
          <a:xfrm>
            <a:off x="863600" y="6172200"/>
            <a:ext cx="1045845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3" name="Rectangle 49"/>
          <p:cNvSpPr>
            <a:spLocks noGrp="1" noChangeArrowheads="1"/>
          </p:cNvSpPr>
          <p:nvPr>
            <p:ph type="ftr" sz="quarter" idx="3"/>
          </p:nvPr>
        </p:nvSpPr>
        <p:spPr bwMode="auto">
          <a:xfrm>
            <a:off x="863600" y="6229350"/>
            <a:ext cx="833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800" b="0" dirty="0"/>
            </a:lvl1pPr>
          </a:lstStyle>
          <a:p>
            <a:pPr>
              <a:defRPr/>
            </a:pPr>
            <a:endParaRPr lang="en-US"/>
          </a:p>
        </p:txBody>
      </p:sp>
      <p:sp>
        <p:nvSpPr>
          <p:cNvPr id="1031" name="Line 46"/>
          <p:cNvSpPr>
            <a:spLocks noChangeShapeType="1"/>
          </p:cNvSpPr>
          <p:nvPr userDrawn="1"/>
        </p:nvSpPr>
        <p:spPr bwMode="auto">
          <a:xfrm flipV="1">
            <a:off x="838200" y="6176963"/>
            <a:ext cx="10515600" cy="0"/>
          </a:xfrm>
          <a:prstGeom prst="line">
            <a:avLst/>
          </a:prstGeom>
          <a:noFill/>
          <a:ln w="190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32" name="Picture 7"/>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296525" y="6324600"/>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74"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6" r:id="rId12"/>
    <p:sldLayoutId id="2147483777" r:id="rId13"/>
  </p:sldLayoutIdLst>
  <p:txStyles>
    <p:titleStyle>
      <a:lvl1pPr algn="l" rtl="0" eaLnBrk="1" fontAlgn="base" hangingPunct="1">
        <a:spcBef>
          <a:spcPct val="0"/>
        </a:spcBef>
        <a:spcAft>
          <a:spcPct val="0"/>
        </a:spcAft>
        <a:defRPr sz="2800" b="1" kern="1200">
          <a:solidFill>
            <a:schemeClr val="tx1"/>
          </a:solidFill>
          <a:latin typeface="+mj-lt"/>
          <a:ea typeface="+mj-ea"/>
          <a:cs typeface="+mj-cs"/>
        </a:defRPr>
      </a:lvl1pPr>
      <a:lvl2pPr algn="l" rtl="0" eaLnBrk="1" fontAlgn="base" hangingPunct="1">
        <a:spcBef>
          <a:spcPct val="0"/>
        </a:spcBef>
        <a:spcAft>
          <a:spcPct val="0"/>
        </a:spcAft>
        <a:defRPr sz="2800" b="1">
          <a:solidFill>
            <a:schemeClr val="tx1"/>
          </a:solidFill>
          <a:latin typeface="Arial" panose="020B0604020202020204" pitchFamily="34" charset="0"/>
        </a:defRPr>
      </a:lvl2pPr>
      <a:lvl3pPr algn="l" rtl="0" eaLnBrk="1" fontAlgn="base" hangingPunct="1">
        <a:spcBef>
          <a:spcPct val="0"/>
        </a:spcBef>
        <a:spcAft>
          <a:spcPct val="0"/>
        </a:spcAft>
        <a:defRPr sz="2800" b="1">
          <a:solidFill>
            <a:schemeClr val="tx1"/>
          </a:solidFill>
          <a:latin typeface="Arial" panose="020B0604020202020204" pitchFamily="34" charset="0"/>
        </a:defRPr>
      </a:lvl3pPr>
      <a:lvl4pPr algn="l" rtl="0" eaLnBrk="1" fontAlgn="base" hangingPunct="1">
        <a:spcBef>
          <a:spcPct val="0"/>
        </a:spcBef>
        <a:spcAft>
          <a:spcPct val="0"/>
        </a:spcAft>
        <a:defRPr sz="2800" b="1">
          <a:solidFill>
            <a:schemeClr val="tx1"/>
          </a:solidFill>
          <a:latin typeface="Arial" panose="020B0604020202020204" pitchFamily="34" charset="0"/>
        </a:defRPr>
      </a:lvl4pPr>
      <a:lvl5pPr algn="l" rtl="0" eaLnBrk="1" fontAlgn="base" hangingPunct="1">
        <a:spcBef>
          <a:spcPct val="0"/>
        </a:spcBef>
        <a:spcAft>
          <a:spcPct val="0"/>
        </a:spcAft>
        <a:defRPr sz="2800" b="1">
          <a:solidFill>
            <a:schemeClr val="tx1"/>
          </a:solidFill>
          <a:latin typeface="Arial" panose="020B0604020202020204" pitchFamily="34" charset="0"/>
        </a:defRPr>
      </a:lvl5pPr>
      <a:lvl6pPr marL="457200" algn="l" rtl="0" eaLnBrk="1" fontAlgn="base" hangingPunct="1">
        <a:spcBef>
          <a:spcPct val="0"/>
        </a:spcBef>
        <a:spcAft>
          <a:spcPct val="0"/>
        </a:spcAft>
        <a:defRPr sz="2800" b="1">
          <a:solidFill>
            <a:schemeClr val="tx1"/>
          </a:solidFill>
          <a:latin typeface="Arial" panose="020B0604020202020204" pitchFamily="34" charset="0"/>
        </a:defRPr>
      </a:lvl6pPr>
      <a:lvl7pPr marL="914400" algn="l" rtl="0" eaLnBrk="1" fontAlgn="base" hangingPunct="1">
        <a:spcBef>
          <a:spcPct val="0"/>
        </a:spcBef>
        <a:spcAft>
          <a:spcPct val="0"/>
        </a:spcAft>
        <a:defRPr sz="2800" b="1">
          <a:solidFill>
            <a:schemeClr val="tx1"/>
          </a:solidFill>
          <a:latin typeface="Arial" panose="020B0604020202020204" pitchFamily="34" charset="0"/>
        </a:defRPr>
      </a:lvl7pPr>
      <a:lvl8pPr marL="1371600" algn="l" rtl="0" eaLnBrk="1" fontAlgn="base" hangingPunct="1">
        <a:spcBef>
          <a:spcPct val="0"/>
        </a:spcBef>
        <a:spcAft>
          <a:spcPct val="0"/>
        </a:spcAft>
        <a:defRPr sz="2800" b="1">
          <a:solidFill>
            <a:schemeClr val="tx1"/>
          </a:solidFill>
          <a:latin typeface="Arial" panose="020B0604020202020204" pitchFamily="34" charset="0"/>
        </a:defRPr>
      </a:lvl8pPr>
      <a:lvl9pPr marL="1828800" algn="l" rtl="0" eaLnBrk="1" fontAlgn="base" hangingPunct="1">
        <a:spcBef>
          <a:spcPct val="0"/>
        </a:spcBef>
        <a:spcAft>
          <a:spcPct val="0"/>
        </a:spcAft>
        <a:defRPr sz="2800" b="1">
          <a:solidFill>
            <a:schemeClr val="tx1"/>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accent1"/>
        </a:buClr>
        <a:buFont typeface="Wingdings" panose="05000000000000000000" pitchFamily="2" charset="2"/>
        <a:buChar char="§"/>
        <a:defRPr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73" r:id="rId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p:txBody>
          <a:bodyPr/>
          <a:lstStyle/>
          <a:p>
            <a:endParaRPr lang="en-US" altLang="en-US"/>
          </a:p>
        </p:txBody>
      </p:sp>
      <p:sp>
        <p:nvSpPr>
          <p:cNvPr id="5123" name="Text Placeholder 2"/>
          <p:cNvSpPr>
            <a:spLocks noGrp="1"/>
          </p:cNvSpPr>
          <p:nvPr>
            <p:ph type="subTitle" idx="1"/>
          </p:nvPr>
        </p:nvSpPr>
        <p:spPr/>
        <p:txBody>
          <a:bodyPr/>
          <a:lstStyle/>
          <a:p>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endParaRPr lang="en-US" altLang="en-US"/>
          </a:p>
        </p:txBody>
      </p:sp>
      <p:sp>
        <p:nvSpPr>
          <p:cNvPr id="6147" name="Content Placeholder 2"/>
          <p:cNvSpPr>
            <a:spLocks noGrp="1"/>
          </p:cNvSpPr>
          <p:nvPr>
            <p:ph idx="1"/>
          </p:nvPr>
        </p:nvSpPr>
        <p:spPr/>
        <p:txBody>
          <a:bodyPr/>
          <a:lstStyle/>
          <a:p>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Double Brace 73">
            <a:extLst>
              <a:ext uri="{FF2B5EF4-FFF2-40B4-BE49-F238E27FC236}">
                <a16:creationId xmlns:a16="http://schemas.microsoft.com/office/drawing/2014/main" id="{5C0AE935-DFB6-4529-8C3C-23EFE5FF0A5A}"/>
              </a:ext>
            </a:extLst>
          </p:cNvPr>
          <p:cNvSpPr/>
          <p:nvPr/>
        </p:nvSpPr>
        <p:spPr bwMode="auto">
          <a:xfrm>
            <a:off x="9351676" y="2178490"/>
            <a:ext cx="1076688" cy="1829744"/>
          </a:xfrm>
          <a:prstGeom prst="bracePair">
            <a:avLst/>
          </a:prstGeom>
          <a:solidFill>
            <a:schemeClr val="bg1"/>
          </a:solidFill>
          <a:ln>
            <a:headEnd type="none" w="med" len="med"/>
            <a:tailEnd type="none" w="med" len="med"/>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ctr" anchorCtr="0" compatLnSpc="1">
            <a:prstTxWarp prst="textNoShape">
              <a:avLst/>
            </a:prstTxWarp>
          </a:bodyPr>
          <a:lstStyle/>
          <a:p>
            <a:endParaRPr lang="en-GB" sz="2800" b="1" dirty="0">
              <a:solidFill>
                <a:schemeClr val="bg1"/>
              </a:solidFill>
              <a:latin typeface="Arial" charset="0"/>
            </a:endParaRPr>
          </a:p>
        </p:txBody>
      </p:sp>
      <p:sp>
        <p:nvSpPr>
          <p:cNvPr id="45" name="Double Brace 44">
            <a:extLst>
              <a:ext uri="{FF2B5EF4-FFF2-40B4-BE49-F238E27FC236}">
                <a16:creationId xmlns:a16="http://schemas.microsoft.com/office/drawing/2014/main" id="{9FDB0936-91AF-405F-827D-40916478A2F7}"/>
              </a:ext>
            </a:extLst>
          </p:cNvPr>
          <p:cNvSpPr/>
          <p:nvPr/>
        </p:nvSpPr>
        <p:spPr bwMode="auto">
          <a:xfrm>
            <a:off x="8106470" y="1094314"/>
            <a:ext cx="1069970" cy="4026253"/>
          </a:xfrm>
          <a:prstGeom prst="bracePair">
            <a:avLst/>
          </a:prstGeom>
          <a:solidFill>
            <a:schemeClr val="bg1"/>
          </a:solidFill>
          <a:ln>
            <a:headEnd type="none" w="med" len="med"/>
            <a:tailEnd type="none" w="med" len="med"/>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ctr" anchorCtr="0" compatLnSpc="1">
            <a:prstTxWarp prst="textNoShape">
              <a:avLst/>
            </a:prstTxWarp>
          </a:bodyPr>
          <a:lstStyle/>
          <a:p>
            <a:endParaRPr lang="en-GB" sz="2800" b="1" dirty="0">
              <a:solidFill>
                <a:schemeClr val="bg1"/>
              </a:solidFill>
              <a:latin typeface="Arial" charset="0"/>
            </a:endParaRPr>
          </a:p>
        </p:txBody>
      </p:sp>
      <p:sp>
        <p:nvSpPr>
          <p:cNvPr id="14" name="Double Brace 13"/>
          <p:cNvSpPr/>
          <p:nvPr/>
        </p:nvSpPr>
        <p:spPr bwMode="auto">
          <a:xfrm>
            <a:off x="3397977" y="2516330"/>
            <a:ext cx="1137425" cy="1170789"/>
          </a:xfrm>
          <a:prstGeom prst="bracePair">
            <a:avLst/>
          </a:prstGeom>
          <a:solidFill>
            <a:schemeClr val="bg1"/>
          </a:solidFill>
          <a:ln>
            <a:headEnd type="none" w="med" len="med"/>
            <a:tailEnd type="none" w="med" len="med"/>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ctr" anchorCtr="0" compatLnSpc="1">
            <a:prstTxWarp prst="textNoShape">
              <a:avLst/>
            </a:prstTxWarp>
          </a:bodyPr>
          <a:lstStyle/>
          <a:p>
            <a:endParaRPr lang="en-GB" sz="2800" b="1" dirty="0">
              <a:solidFill>
                <a:schemeClr val="bg1"/>
              </a:solidFill>
              <a:latin typeface="Arial" charset="0"/>
            </a:endParaRPr>
          </a:p>
        </p:txBody>
      </p:sp>
      <p:sp>
        <p:nvSpPr>
          <p:cNvPr id="21" name="Double Brace 20"/>
          <p:cNvSpPr/>
          <p:nvPr/>
        </p:nvSpPr>
        <p:spPr bwMode="auto">
          <a:xfrm>
            <a:off x="4836349" y="2506857"/>
            <a:ext cx="847245" cy="1206539"/>
          </a:xfrm>
          <a:prstGeom prst="bracePair">
            <a:avLst/>
          </a:prstGeom>
          <a:solidFill>
            <a:schemeClr val="bg1"/>
          </a:solidFill>
          <a:ln>
            <a:headEnd type="none" w="med" len="med"/>
            <a:tailEnd type="none" w="med" len="med"/>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ctr" anchorCtr="0" compatLnSpc="1">
            <a:prstTxWarp prst="textNoShape">
              <a:avLst/>
            </a:prstTxWarp>
          </a:bodyPr>
          <a:lstStyle/>
          <a:p>
            <a:endParaRPr lang="en-GB" sz="2800" b="1" dirty="0">
              <a:solidFill>
                <a:schemeClr val="bg1"/>
              </a:solidFill>
              <a:latin typeface="Arial" charset="0"/>
            </a:endParaRPr>
          </a:p>
        </p:txBody>
      </p:sp>
      <p:sp>
        <p:nvSpPr>
          <p:cNvPr id="12" name="Rectangle 11"/>
          <p:cNvSpPr/>
          <p:nvPr/>
        </p:nvSpPr>
        <p:spPr>
          <a:xfrm>
            <a:off x="3572151" y="3125847"/>
            <a:ext cx="786975"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IDM / IC</a:t>
            </a:r>
            <a:br>
              <a:rPr lang="en-US" sz="900" b="1" dirty="0">
                <a:solidFill>
                  <a:schemeClr val="bg1"/>
                </a:solidFill>
                <a:cs typeface="Calibri" pitchFamily="34" charset="0"/>
              </a:rPr>
            </a:br>
            <a:r>
              <a:rPr lang="en-US" sz="900" b="1" dirty="0">
                <a:solidFill>
                  <a:schemeClr val="bg1"/>
                </a:solidFill>
                <a:cs typeface="Calibri" pitchFamily="34" charset="0"/>
              </a:rPr>
              <a:t>Design &amp; Manufacturer</a:t>
            </a:r>
            <a:endParaRPr lang="en-GB" sz="900" b="1" dirty="0">
              <a:solidFill>
                <a:schemeClr val="bg1"/>
              </a:solidFill>
              <a:cs typeface="Calibri" pitchFamily="34" charset="0"/>
            </a:endParaRPr>
          </a:p>
        </p:txBody>
      </p:sp>
      <p:sp>
        <p:nvSpPr>
          <p:cNvPr id="13" name="Rectangle 12"/>
          <p:cNvSpPr/>
          <p:nvPr/>
        </p:nvSpPr>
        <p:spPr>
          <a:xfrm>
            <a:off x="2096878" y="3193242"/>
            <a:ext cx="786975"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Foundry</a:t>
            </a:r>
            <a:endParaRPr lang="en-GB" sz="900" b="1" dirty="0">
              <a:solidFill>
                <a:schemeClr val="bg1"/>
              </a:solidFill>
              <a:cs typeface="Calibri" pitchFamily="34" charset="0"/>
            </a:endParaRPr>
          </a:p>
        </p:txBody>
      </p:sp>
      <p:sp>
        <p:nvSpPr>
          <p:cNvPr id="2" name="Title 1"/>
          <p:cNvSpPr>
            <a:spLocks noGrp="1"/>
          </p:cNvSpPr>
          <p:nvPr>
            <p:ph type="title"/>
          </p:nvPr>
        </p:nvSpPr>
        <p:spPr>
          <a:xfrm>
            <a:off x="2187219" y="618312"/>
            <a:ext cx="8275027" cy="363537"/>
          </a:xfrm>
        </p:spPr>
        <p:txBody>
          <a:bodyPr/>
          <a:lstStyle/>
          <a:p>
            <a:r>
              <a:rPr lang="en-GB" sz="2000" dirty="0">
                <a:cs typeface="Calibri" pitchFamily="34" charset="0"/>
              </a:rPr>
              <a:t>TMT Industry Landscape</a:t>
            </a:r>
            <a:endParaRPr lang="en-SG" sz="2000" dirty="0">
              <a:cs typeface="Calibri" pitchFamily="34" charset="0"/>
            </a:endParaRPr>
          </a:p>
        </p:txBody>
      </p:sp>
      <p:sp>
        <p:nvSpPr>
          <p:cNvPr id="7" name="Rectangle 6"/>
          <p:cNvSpPr/>
          <p:nvPr/>
        </p:nvSpPr>
        <p:spPr>
          <a:xfrm>
            <a:off x="2085447" y="1652018"/>
            <a:ext cx="809834"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OSAT</a:t>
            </a:r>
            <a:endParaRPr lang="en-GB" sz="900" b="1" dirty="0">
              <a:solidFill>
                <a:schemeClr val="bg1"/>
              </a:solidFill>
              <a:cs typeface="Calibri" pitchFamily="34" charset="0"/>
            </a:endParaRPr>
          </a:p>
        </p:txBody>
      </p:sp>
      <p:sp>
        <p:nvSpPr>
          <p:cNvPr id="8" name="Rectangle 7"/>
          <p:cNvSpPr/>
          <p:nvPr/>
        </p:nvSpPr>
        <p:spPr>
          <a:xfrm>
            <a:off x="3578717" y="2589002"/>
            <a:ext cx="792680"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Design House</a:t>
            </a:r>
            <a:br>
              <a:rPr lang="en-US" sz="900" b="1" dirty="0">
                <a:solidFill>
                  <a:schemeClr val="bg1"/>
                </a:solidFill>
                <a:cs typeface="Calibri" pitchFamily="34" charset="0"/>
              </a:rPr>
            </a:br>
            <a:r>
              <a:rPr lang="en-US" sz="900" b="1" dirty="0">
                <a:solidFill>
                  <a:schemeClr val="bg1"/>
                </a:solidFill>
                <a:cs typeface="Calibri" pitchFamily="34" charset="0"/>
              </a:rPr>
              <a:t>(Fabless)</a:t>
            </a:r>
            <a:endParaRPr lang="en-GB" sz="900" b="1" dirty="0">
              <a:solidFill>
                <a:schemeClr val="bg1"/>
              </a:solidFill>
              <a:cs typeface="Calibri" pitchFamily="34" charset="0"/>
            </a:endParaRPr>
          </a:p>
        </p:txBody>
      </p:sp>
      <p:sp>
        <p:nvSpPr>
          <p:cNvPr id="9" name="Rectangle 8"/>
          <p:cNvSpPr/>
          <p:nvPr/>
        </p:nvSpPr>
        <p:spPr>
          <a:xfrm>
            <a:off x="5897457" y="3662899"/>
            <a:ext cx="705600"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Distributor</a:t>
            </a:r>
            <a:endParaRPr lang="en-GB" sz="900" b="1" baseline="30000" dirty="0">
              <a:solidFill>
                <a:schemeClr val="bg1"/>
              </a:solidFill>
              <a:cs typeface="Calibri" pitchFamily="34" charset="0"/>
            </a:endParaRPr>
          </a:p>
        </p:txBody>
      </p:sp>
      <p:cxnSp>
        <p:nvCxnSpPr>
          <p:cNvPr id="17" name="Straight Arrow Connector 16"/>
          <p:cNvCxnSpPr>
            <a:cxnSpLocks/>
          </p:cNvCxnSpPr>
          <p:nvPr/>
        </p:nvCxnSpPr>
        <p:spPr bwMode="auto">
          <a:xfrm>
            <a:off x="4488385" y="3101725"/>
            <a:ext cx="302636" cy="583"/>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19" name="Rectangle 18"/>
          <p:cNvSpPr/>
          <p:nvPr/>
        </p:nvSpPr>
        <p:spPr>
          <a:xfrm>
            <a:off x="4984882" y="3163711"/>
            <a:ext cx="555134"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rPr>
              <a:t>EMS</a:t>
            </a:r>
            <a:endParaRPr lang="en-GB" sz="900" b="1" dirty="0">
              <a:solidFill>
                <a:schemeClr val="bg1"/>
              </a:solidFill>
            </a:endParaRPr>
          </a:p>
        </p:txBody>
      </p:sp>
      <p:sp>
        <p:nvSpPr>
          <p:cNvPr id="20" name="Rectangle 19"/>
          <p:cNvSpPr/>
          <p:nvPr/>
        </p:nvSpPr>
        <p:spPr>
          <a:xfrm>
            <a:off x="4978560" y="2555691"/>
            <a:ext cx="555134"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ODM</a:t>
            </a:r>
            <a:endParaRPr lang="en-GB" sz="900" b="1" dirty="0">
              <a:solidFill>
                <a:schemeClr val="bg1"/>
              </a:solidFill>
              <a:cs typeface="Calibri" pitchFamily="34" charset="0"/>
            </a:endParaRPr>
          </a:p>
        </p:txBody>
      </p:sp>
      <p:cxnSp>
        <p:nvCxnSpPr>
          <p:cNvPr id="33" name="Straight Arrow Connector 32"/>
          <p:cNvCxnSpPr>
            <a:cxnSpLocks/>
            <a:stCxn id="34" idx="2"/>
            <a:endCxn id="9" idx="0"/>
          </p:cNvCxnSpPr>
          <p:nvPr/>
        </p:nvCxnSpPr>
        <p:spPr bwMode="auto">
          <a:xfrm>
            <a:off x="6248913" y="3379298"/>
            <a:ext cx="1344" cy="283600"/>
          </a:xfrm>
          <a:prstGeom prst="straightConnector1">
            <a:avLst/>
          </a:prstGeom>
          <a:solidFill>
            <a:srgbClr val="C00000"/>
          </a:solidFill>
          <a:ln>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34" name="Rectangle 33"/>
          <p:cNvSpPr/>
          <p:nvPr/>
        </p:nvSpPr>
        <p:spPr>
          <a:xfrm>
            <a:off x="5896959" y="2872616"/>
            <a:ext cx="703909"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OEM</a:t>
            </a:r>
            <a:endParaRPr lang="en-GB" sz="900" b="1" dirty="0">
              <a:solidFill>
                <a:schemeClr val="bg1"/>
              </a:solidFill>
              <a:cs typeface="Calibri" pitchFamily="34" charset="0"/>
            </a:endParaRPr>
          </a:p>
        </p:txBody>
      </p:sp>
      <p:sp>
        <p:nvSpPr>
          <p:cNvPr id="54" name="TextBox 53"/>
          <p:cNvSpPr txBox="1"/>
          <p:nvPr/>
        </p:nvSpPr>
        <p:spPr>
          <a:xfrm>
            <a:off x="4106869" y="1384806"/>
            <a:ext cx="740908" cy="1200329"/>
          </a:xfrm>
          <a:prstGeom prst="rect">
            <a:avLst/>
          </a:prstGeom>
          <a:noFill/>
        </p:spPr>
        <p:txBody>
          <a:bodyPr wrap="none" rtlCol="0">
            <a:spAutoFit/>
          </a:bodyPr>
          <a:lstStyle/>
          <a:p>
            <a:r>
              <a:rPr lang="en-GB" sz="800" i="1" dirty="0">
                <a:latin typeface="+mn-lt"/>
                <a:cs typeface="Calibri" pitchFamily="34" charset="0"/>
              </a:rPr>
              <a:t>IDM</a:t>
            </a:r>
          </a:p>
          <a:p>
            <a:endParaRPr lang="en-GB" sz="800" i="1" dirty="0">
              <a:latin typeface="+mn-lt"/>
              <a:cs typeface="Calibri" pitchFamily="34" charset="0"/>
            </a:endParaRPr>
          </a:p>
          <a:p>
            <a:r>
              <a:rPr lang="en-GB" sz="800" dirty="0">
                <a:latin typeface="+mn-lt"/>
                <a:cs typeface="Calibri" pitchFamily="34" charset="0"/>
              </a:rPr>
              <a:t>Samsung </a:t>
            </a:r>
            <a:br>
              <a:rPr lang="en-GB" sz="800" dirty="0">
                <a:latin typeface="+mn-lt"/>
                <a:cs typeface="Calibri" pitchFamily="34" charset="0"/>
              </a:rPr>
            </a:br>
            <a:r>
              <a:rPr lang="en-GB" sz="800" dirty="0">
                <a:latin typeface="+mn-lt"/>
                <a:cs typeface="Calibri" pitchFamily="34" charset="0"/>
              </a:rPr>
              <a:t>Winbond</a:t>
            </a:r>
            <a:br>
              <a:rPr lang="en-GB" sz="800" dirty="0">
                <a:latin typeface="+mn-lt"/>
                <a:cs typeface="Calibri" pitchFamily="34" charset="0"/>
              </a:rPr>
            </a:br>
            <a:r>
              <a:rPr lang="en-GB" sz="800" dirty="0">
                <a:latin typeface="+mn-lt"/>
                <a:cs typeface="Calibri" pitchFamily="34" charset="0"/>
              </a:rPr>
              <a:t>Micron</a:t>
            </a:r>
            <a:br>
              <a:rPr lang="en-GB" sz="800" dirty="0">
                <a:latin typeface="+mn-lt"/>
                <a:cs typeface="Calibri" pitchFamily="34" charset="0"/>
              </a:rPr>
            </a:br>
            <a:r>
              <a:rPr lang="en-GB" sz="800" dirty="0" err="1">
                <a:latin typeface="+mn-lt"/>
                <a:cs typeface="Calibri" pitchFamily="34" charset="0"/>
              </a:rPr>
              <a:t>Nanya</a:t>
            </a:r>
            <a:r>
              <a:rPr lang="en-GB" sz="800" dirty="0">
                <a:latin typeface="+mn-lt"/>
                <a:cs typeface="Calibri" pitchFamily="34" charset="0"/>
              </a:rPr>
              <a:t> Tech</a:t>
            </a:r>
            <a:br>
              <a:rPr lang="en-GB" sz="800" dirty="0">
                <a:latin typeface="+mn-lt"/>
                <a:cs typeface="Calibri" pitchFamily="34" charset="0"/>
              </a:rPr>
            </a:br>
            <a:r>
              <a:rPr lang="en-GB" sz="800" dirty="0" err="1">
                <a:latin typeface="+mn-lt"/>
                <a:cs typeface="Calibri" pitchFamily="34" charset="0"/>
              </a:rPr>
              <a:t>STMircro</a:t>
            </a:r>
            <a:br>
              <a:rPr lang="en-GB" sz="800" dirty="0">
                <a:latin typeface="+mn-lt"/>
                <a:cs typeface="Calibri" pitchFamily="34" charset="0"/>
              </a:rPr>
            </a:br>
            <a:r>
              <a:rPr lang="en-GB" sz="800" dirty="0">
                <a:latin typeface="+mn-lt"/>
                <a:cs typeface="Calibri" pitchFamily="34" charset="0"/>
              </a:rPr>
              <a:t>SSMC</a:t>
            </a:r>
            <a:br>
              <a:rPr lang="en-GB" sz="800" dirty="0">
                <a:latin typeface="+mn-lt"/>
                <a:cs typeface="Calibri" pitchFamily="34" charset="0"/>
              </a:rPr>
            </a:br>
            <a:r>
              <a:rPr lang="en-GB" sz="800" dirty="0">
                <a:latin typeface="+mn-lt"/>
                <a:cs typeface="Calibri" pitchFamily="34" charset="0"/>
              </a:rPr>
              <a:t>NXP</a:t>
            </a:r>
          </a:p>
        </p:txBody>
      </p:sp>
      <p:sp>
        <p:nvSpPr>
          <p:cNvPr id="55" name="TextBox 54"/>
          <p:cNvSpPr txBox="1"/>
          <p:nvPr/>
        </p:nvSpPr>
        <p:spPr>
          <a:xfrm>
            <a:off x="5907435" y="1486400"/>
            <a:ext cx="687384" cy="1446550"/>
          </a:xfrm>
          <a:prstGeom prst="rect">
            <a:avLst/>
          </a:prstGeom>
          <a:noFill/>
        </p:spPr>
        <p:txBody>
          <a:bodyPr wrap="square" rtlCol="0">
            <a:spAutoFit/>
          </a:bodyPr>
          <a:lstStyle/>
          <a:p>
            <a:r>
              <a:rPr lang="en-GB" sz="800" dirty="0">
                <a:latin typeface="+mn-lt"/>
                <a:cs typeface="Calibri" pitchFamily="34" charset="0"/>
              </a:rPr>
              <a:t>Apple</a:t>
            </a:r>
            <a:br>
              <a:rPr lang="en-GB" sz="800" dirty="0">
                <a:latin typeface="+mn-lt"/>
                <a:cs typeface="Calibri" pitchFamily="34" charset="0"/>
              </a:rPr>
            </a:br>
            <a:r>
              <a:rPr lang="en-GB" sz="800" dirty="0">
                <a:latin typeface="+mn-lt"/>
                <a:cs typeface="Calibri" pitchFamily="34" charset="0"/>
              </a:rPr>
              <a:t>Samsung</a:t>
            </a:r>
            <a:br>
              <a:rPr lang="en-GB" sz="800" dirty="0">
                <a:latin typeface="+mn-lt"/>
                <a:cs typeface="Calibri" pitchFamily="34" charset="0"/>
              </a:rPr>
            </a:br>
            <a:r>
              <a:rPr lang="en-GB" sz="800" dirty="0">
                <a:latin typeface="+mn-lt"/>
                <a:cs typeface="Calibri" pitchFamily="34" charset="0"/>
              </a:rPr>
              <a:t>TCL</a:t>
            </a:r>
            <a:br>
              <a:rPr lang="en-GB" sz="800" dirty="0">
                <a:latin typeface="+mn-lt"/>
                <a:cs typeface="Calibri" pitchFamily="34" charset="0"/>
              </a:rPr>
            </a:br>
            <a:r>
              <a:rPr lang="en-GB" sz="800" dirty="0">
                <a:latin typeface="+mn-lt"/>
                <a:cs typeface="Calibri" pitchFamily="34" charset="0"/>
              </a:rPr>
              <a:t>Xiaomi</a:t>
            </a:r>
            <a:br>
              <a:rPr lang="en-GB" sz="800" dirty="0">
                <a:latin typeface="+mn-lt"/>
                <a:cs typeface="Calibri" pitchFamily="34" charset="0"/>
              </a:rPr>
            </a:br>
            <a:r>
              <a:rPr lang="en-GB" sz="800" dirty="0">
                <a:latin typeface="+mn-lt"/>
                <a:cs typeface="Calibri" pitchFamily="34" charset="0"/>
              </a:rPr>
              <a:t>HP</a:t>
            </a:r>
            <a:br>
              <a:rPr lang="en-GB" sz="800" dirty="0">
                <a:latin typeface="+mn-lt"/>
                <a:cs typeface="Calibri" pitchFamily="34" charset="0"/>
              </a:rPr>
            </a:br>
            <a:r>
              <a:rPr lang="en-GB" sz="800" dirty="0">
                <a:latin typeface="+mn-lt"/>
                <a:cs typeface="Calibri" pitchFamily="34" charset="0"/>
              </a:rPr>
              <a:t>Dell</a:t>
            </a:r>
            <a:br>
              <a:rPr lang="en-GB" sz="800" dirty="0">
                <a:latin typeface="+mn-lt"/>
                <a:cs typeface="Calibri" pitchFamily="34" charset="0"/>
              </a:rPr>
            </a:br>
            <a:r>
              <a:rPr lang="en-GB" sz="800" dirty="0">
                <a:latin typeface="+mn-lt"/>
                <a:cs typeface="Calibri" pitchFamily="34" charset="0"/>
              </a:rPr>
              <a:t>Lenovo</a:t>
            </a:r>
            <a:br>
              <a:rPr lang="en-GB" sz="800" dirty="0">
                <a:latin typeface="+mn-lt"/>
                <a:cs typeface="Calibri" pitchFamily="34" charset="0"/>
              </a:rPr>
            </a:br>
            <a:r>
              <a:rPr lang="en-GB" sz="800" dirty="0">
                <a:latin typeface="+mn-lt"/>
                <a:cs typeface="Calibri" pitchFamily="34" charset="0"/>
              </a:rPr>
              <a:t>Acer</a:t>
            </a:r>
            <a:br>
              <a:rPr lang="en-GB" sz="800" dirty="0">
                <a:latin typeface="+mn-lt"/>
                <a:cs typeface="Calibri" pitchFamily="34" charset="0"/>
              </a:rPr>
            </a:br>
            <a:r>
              <a:rPr lang="en-GB" sz="800" dirty="0">
                <a:latin typeface="+mn-lt"/>
                <a:cs typeface="Calibri" pitchFamily="34" charset="0"/>
              </a:rPr>
              <a:t>Asus</a:t>
            </a:r>
            <a:br>
              <a:rPr lang="en-GB" sz="800" dirty="0">
                <a:latin typeface="+mn-lt"/>
                <a:cs typeface="Calibri" pitchFamily="34" charset="0"/>
              </a:rPr>
            </a:br>
            <a:r>
              <a:rPr lang="en-GB" sz="800" dirty="0">
                <a:latin typeface="+mn-lt"/>
                <a:cs typeface="Calibri" pitchFamily="34" charset="0"/>
              </a:rPr>
              <a:t>Huawei</a:t>
            </a:r>
            <a:br>
              <a:rPr lang="en-GB" sz="800" dirty="0">
                <a:latin typeface="+mn-lt"/>
                <a:cs typeface="Calibri" pitchFamily="34" charset="0"/>
              </a:rPr>
            </a:br>
            <a:r>
              <a:rPr lang="en-GB" sz="800" dirty="0">
                <a:latin typeface="+mn-lt"/>
                <a:cs typeface="Calibri" pitchFamily="34" charset="0"/>
              </a:rPr>
              <a:t>ZTE</a:t>
            </a:r>
          </a:p>
        </p:txBody>
      </p:sp>
      <p:sp>
        <p:nvSpPr>
          <p:cNvPr id="56" name="TextBox 55"/>
          <p:cNvSpPr txBox="1"/>
          <p:nvPr/>
        </p:nvSpPr>
        <p:spPr>
          <a:xfrm>
            <a:off x="5873941" y="4182472"/>
            <a:ext cx="768675" cy="1077218"/>
          </a:xfrm>
          <a:prstGeom prst="rect">
            <a:avLst/>
          </a:prstGeom>
          <a:noFill/>
        </p:spPr>
        <p:txBody>
          <a:bodyPr wrap="square" rtlCol="0">
            <a:spAutoFit/>
          </a:bodyPr>
          <a:lstStyle/>
          <a:p>
            <a:r>
              <a:rPr lang="en-GB" sz="800" dirty="0">
                <a:latin typeface="+mn-lt"/>
                <a:cs typeface="Calibri" pitchFamily="34" charset="0"/>
              </a:rPr>
              <a:t>Digital China</a:t>
            </a:r>
            <a:br>
              <a:rPr lang="en-GB" sz="800" dirty="0">
                <a:latin typeface="+mn-lt"/>
                <a:cs typeface="Calibri" pitchFamily="34" charset="0"/>
              </a:rPr>
            </a:br>
            <a:r>
              <a:rPr lang="en-GB" sz="800" dirty="0">
                <a:latin typeface="+mn-lt"/>
                <a:cs typeface="Calibri" pitchFamily="34" charset="0"/>
              </a:rPr>
              <a:t>Ingram Micro</a:t>
            </a:r>
            <a:br>
              <a:rPr lang="en-GB" sz="800" dirty="0">
                <a:latin typeface="+mn-lt"/>
                <a:cs typeface="Calibri" pitchFamily="34" charset="0"/>
              </a:rPr>
            </a:br>
            <a:r>
              <a:rPr lang="en-GB" sz="800" dirty="0" err="1">
                <a:latin typeface="+mn-lt"/>
                <a:cs typeface="Calibri" pitchFamily="34" charset="0"/>
              </a:rPr>
              <a:t>Tsann</a:t>
            </a:r>
            <a:r>
              <a:rPr lang="en-GB" sz="800" dirty="0">
                <a:latin typeface="+mn-lt"/>
                <a:cs typeface="Calibri" pitchFamily="34" charset="0"/>
              </a:rPr>
              <a:t> </a:t>
            </a:r>
            <a:r>
              <a:rPr lang="en-GB" sz="800" dirty="0" err="1">
                <a:latin typeface="+mn-lt"/>
                <a:cs typeface="Calibri" pitchFamily="34" charset="0"/>
              </a:rPr>
              <a:t>Kuen</a:t>
            </a:r>
            <a:br>
              <a:rPr lang="en-GB" sz="800" dirty="0">
                <a:latin typeface="+mn-lt"/>
                <a:cs typeface="Calibri" pitchFamily="34" charset="0"/>
              </a:rPr>
            </a:br>
            <a:r>
              <a:rPr lang="en-GB" sz="800" dirty="0" err="1">
                <a:latin typeface="+mn-lt"/>
                <a:cs typeface="Calibri" pitchFamily="34" charset="0"/>
              </a:rPr>
              <a:t>Sinbon</a:t>
            </a:r>
            <a:br>
              <a:rPr lang="en-GB" sz="800" dirty="0">
                <a:latin typeface="+mn-lt"/>
                <a:cs typeface="Calibri" pitchFamily="34" charset="0"/>
              </a:rPr>
            </a:br>
            <a:r>
              <a:rPr lang="en-GB" sz="800" dirty="0" err="1">
                <a:latin typeface="+mn-lt"/>
                <a:cs typeface="Calibri" pitchFamily="34" charset="0"/>
              </a:rPr>
              <a:t>Promate</a:t>
            </a:r>
            <a:br>
              <a:rPr lang="en-GB" sz="800" dirty="0">
                <a:latin typeface="+mn-lt"/>
                <a:cs typeface="Calibri" pitchFamily="34" charset="0"/>
              </a:rPr>
            </a:br>
            <a:r>
              <a:rPr lang="en-GB" sz="800" dirty="0">
                <a:latin typeface="+mn-lt"/>
                <a:cs typeface="Calibri" pitchFamily="34" charset="0"/>
              </a:rPr>
              <a:t>Avnet </a:t>
            </a:r>
            <a:br>
              <a:rPr lang="en-GB" sz="800" dirty="0">
                <a:latin typeface="+mn-lt"/>
                <a:cs typeface="Calibri" pitchFamily="34" charset="0"/>
              </a:rPr>
            </a:br>
            <a:r>
              <a:rPr lang="en-GB" sz="800" dirty="0">
                <a:latin typeface="+mn-lt"/>
                <a:cs typeface="Calibri" pitchFamily="34" charset="0"/>
              </a:rPr>
              <a:t>Arrow</a:t>
            </a:r>
          </a:p>
        </p:txBody>
      </p:sp>
      <p:sp>
        <p:nvSpPr>
          <p:cNvPr id="60" name="TextBox 59"/>
          <p:cNvSpPr txBox="1"/>
          <p:nvPr/>
        </p:nvSpPr>
        <p:spPr>
          <a:xfrm>
            <a:off x="4976166" y="1379291"/>
            <a:ext cx="679457" cy="1200329"/>
          </a:xfrm>
          <a:prstGeom prst="rect">
            <a:avLst/>
          </a:prstGeom>
          <a:noFill/>
        </p:spPr>
        <p:txBody>
          <a:bodyPr wrap="square" rtlCol="0">
            <a:spAutoFit/>
          </a:bodyPr>
          <a:lstStyle/>
          <a:p>
            <a:r>
              <a:rPr lang="en-GB" sz="800" dirty="0">
                <a:latin typeface="+mn-lt"/>
                <a:cs typeface="Calibri" pitchFamily="34" charset="0"/>
              </a:rPr>
              <a:t>Hon Hai</a:t>
            </a:r>
            <a:br>
              <a:rPr lang="en-GB" sz="800" dirty="0">
                <a:latin typeface="+mn-lt"/>
                <a:cs typeface="Calibri" pitchFamily="34" charset="0"/>
              </a:rPr>
            </a:br>
            <a:r>
              <a:rPr lang="en-GB" sz="800" dirty="0">
                <a:latin typeface="+mn-lt"/>
                <a:cs typeface="Calibri" pitchFamily="34" charset="0"/>
              </a:rPr>
              <a:t>Flex</a:t>
            </a:r>
            <a:br>
              <a:rPr lang="en-GB" sz="800" dirty="0">
                <a:latin typeface="+mn-lt"/>
                <a:cs typeface="Calibri" pitchFamily="34" charset="0"/>
              </a:rPr>
            </a:br>
            <a:r>
              <a:rPr lang="en-GB" sz="800" dirty="0">
                <a:latin typeface="+mn-lt"/>
                <a:cs typeface="Calibri" pitchFamily="34" charset="0"/>
              </a:rPr>
              <a:t>Quanta</a:t>
            </a:r>
            <a:br>
              <a:rPr lang="en-GB" sz="800" dirty="0">
                <a:latin typeface="+mn-lt"/>
                <a:cs typeface="Calibri" pitchFamily="34" charset="0"/>
              </a:rPr>
            </a:br>
            <a:r>
              <a:rPr lang="en-GB" sz="800" dirty="0">
                <a:latin typeface="+mn-lt"/>
                <a:cs typeface="Calibri" pitchFamily="34" charset="0"/>
              </a:rPr>
              <a:t>Jabil </a:t>
            </a:r>
            <a:br>
              <a:rPr lang="en-GB" sz="800" dirty="0">
                <a:latin typeface="+mn-lt"/>
                <a:cs typeface="Calibri" pitchFamily="34" charset="0"/>
              </a:rPr>
            </a:br>
            <a:r>
              <a:rPr lang="en-GB" sz="800" dirty="0" err="1">
                <a:latin typeface="+mn-lt"/>
                <a:cs typeface="Calibri" pitchFamily="34" charset="0"/>
              </a:rPr>
              <a:t>Pegatron</a:t>
            </a:r>
            <a:br>
              <a:rPr lang="en-GB" sz="800" dirty="0">
                <a:latin typeface="+mn-lt"/>
                <a:cs typeface="Calibri" pitchFamily="34" charset="0"/>
              </a:rPr>
            </a:br>
            <a:r>
              <a:rPr lang="en-GB" sz="800" dirty="0" err="1">
                <a:latin typeface="+mn-lt"/>
                <a:cs typeface="Calibri" pitchFamily="34" charset="0"/>
              </a:rPr>
              <a:t>Compal</a:t>
            </a:r>
            <a:r>
              <a:rPr lang="en-GB" sz="800" dirty="0">
                <a:latin typeface="+mn-lt"/>
                <a:cs typeface="Calibri" pitchFamily="34" charset="0"/>
              </a:rPr>
              <a:t> </a:t>
            </a:r>
            <a:br>
              <a:rPr lang="en-GB" sz="800" dirty="0">
                <a:latin typeface="+mn-lt"/>
                <a:cs typeface="Calibri" pitchFamily="34" charset="0"/>
              </a:rPr>
            </a:br>
            <a:r>
              <a:rPr lang="en-GB" sz="800" dirty="0" err="1">
                <a:latin typeface="+mn-lt"/>
                <a:cs typeface="Calibri" pitchFamily="34" charset="0"/>
              </a:rPr>
              <a:t>Wistron</a:t>
            </a:r>
            <a:br>
              <a:rPr lang="en-GB" sz="800" dirty="0">
                <a:latin typeface="+mn-lt"/>
                <a:cs typeface="Calibri" pitchFamily="34" charset="0"/>
              </a:rPr>
            </a:br>
            <a:r>
              <a:rPr lang="en-GB" sz="800" dirty="0" err="1">
                <a:latin typeface="+mn-lt"/>
                <a:cs typeface="Calibri" pitchFamily="34" charset="0"/>
              </a:rPr>
              <a:t>Inventec</a:t>
            </a:r>
            <a:r>
              <a:rPr lang="en-GB" sz="800" dirty="0">
                <a:latin typeface="+mn-lt"/>
                <a:cs typeface="Calibri" pitchFamily="34" charset="0"/>
              </a:rPr>
              <a:t> </a:t>
            </a:r>
            <a:br>
              <a:rPr lang="en-GB" sz="800" dirty="0">
                <a:latin typeface="+mn-lt"/>
                <a:cs typeface="Calibri" pitchFamily="34" charset="0"/>
              </a:rPr>
            </a:br>
            <a:r>
              <a:rPr lang="en-GB" sz="800" dirty="0" err="1">
                <a:latin typeface="+mn-lt"/>
                <a:cs typeface="Calibri" pitchFamily="34" charset="0"/>
              </a:rPr>
              <a:t>Qisda</a:t>
            </a:r>
            <a:endParaRPr lang="en-GB" sz="800" dirty="0">
              <a:latin typeface="+mn-lt"/>
              <a:cs typeface="Calibri" pitchFamily="34" charset="0"/>
            </a:endParaRPr>
          </a:p>
        </p:txBody>
      </p:sp>
      <p:grpSp>
        <p:nvGrpSpPr>
          <p:cNvPr id="73" name="Group 72">
            <a:extLst>
              <a:ext uri="{FF2B5EF4-FFF2-40B4-BE49-F238E27FC236}">
                <a16:creationId xmlns:a16="http://schemas.microsoft.com/office/drawing/2014/main" id="{592F83DB-30B4-45EA-A9A0-6B832CA80151}"/>
              </a:ext>
            </a:extLst>
          </p:cNvPr>
          <p:cNvGrpSpPr/>
          <p:nvPr/>
        </p:nvGrpSpPr>
        <p:grpSpPr>
          <a:xfrm>
            <a:off x="3849874" y="3966738"/>
            <a:ext cx="1962971" cy="2180595"/>
            <a:chOff x="1032423" y="3980841"/>
            <a:chExt cx="1962971" cy="2180595"/>
          </a:xfrm>
        </p:grpSpPr>
        <p:sp>
          <p:nvSpPr>
            <p:cNvPr id="26" name="Rectangle 25"/>
            <p:cNvSpPr/>
            <p:nvPr/>
          </p:nvSpPr>
          <p:spPr>
            <a:xfrm>
              <a:off x="2105894" y="3980841"/>
              <a:ext cx="810000" cy="506683"/>
            </a:xfrm>
            <a:prstGeom prst="rect">
              <a:avLst/>
            </a:prstGeom>
            <a:solidFill>
              <a:srgbClr val="00206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Display Manufacturer</a:t>
              </a:r>
              <a:endParaRPr lang="en-GB" sz="900" b="1" dirty="0">
                <a:solidFill>
                  <a:schemeClr val="bg1"/>
                </a:solidFill>
                <a:cs typeface="Calibri" pitchFamily="34" charset="0"/>
              </a:endParaRPr>
            </a:p>
          </p:txBody>
        </p:sp>
        <p:sp>
          <p:nvSpPr>
            <p:cNvPr id="27" name="Rectangle 26"/>
            <p:cNvSpPr/>
            <p:nvPr/>
          </p:nvSpPr>
          <p:spPr>
            <a:xfrm>
              <a:off x="2105894" y="5069978"/>
              <a:ext cx="810000" cy="506683"/>
            </a:xfrm>
            <a:prstGeom prst="rect">
              <a:avLst/>
            </a:prstGeom>
            <a:solidFill>
              <a:srgbClr val="00206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Accessories Manufacturer</a:t>
              </a:r>
              <a:endParaRPr lang="en-GB" sz="900" b="1" dirty="0">
                <a:solidFill>
                  <a:schemeClr val="bg1"/>
                </a:solidFill>
                <a:cs typeface="Calibri" pitchFamily="34" charset="0"/>
              </a:endParaRPr>
            </a:p>
          </p:txBody>
        </p:sp>
        <p:sp>
          <p:nvSpPr>
            <p:cNvPr id="28" name="Rectangle 27"/>
            <p:cNvSpPr/>
            <p:nvPr/>
          </p:nvSpPr>
          <p:spPr>
            <a:xfrm>
              <a:off x="1104431" y="3980841"/>
              <a:ext cx="810000" cy="506683"/>
            </a:xfrm>
            <a:prstGeom prst="rect">
              <a:avLst/>
            </a:prstGeom>
            <a:solidFill>
              <a:srgbClr val="00206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Distributor</a:t>
              </a:r>
              <a:endParaRPr lang="en-GB" sz="900" b="1" baseline="30000" dirty="0">
                <a:solidFill>
                  <a:schemeClr val="bg1"/>
                </a:solidFill>
                <a:cs typeface="Calibri" pitchFamily="34" charset="0"/>
              </a:endParaRPr>
            </a:p>
          </p:txBody>
        </p:sp>
        <p:sp>
          <p:nvSpPr>
            <p:cNvPr id="29" name="Rectangle 28"/>
            <p:cNvSpPr/>
            <p:nvPr/>
          </p:nvSpPr>
          <p:spPr>
            <a:xfrm>
              <a:off x="1104431" y="5069978"/>
              <a:ext cx="810000" cy="506683"/>
            </a:xfrm>
            <a:prstGeom prst="rect">
              <a:avLst/>
            </a:prstGeom>
            <a:solidFill>
              <a:srgbClr val="00206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Components Manufacturer</a:t>
              </a:r>
              <a:endParaRPr lang="en-GB" sz="900" b="1" dirty="0">
                <a:solidFill>
                  <a:schemeClr val="bg1"/>
                </a:solidFill>
                <a:cs typeface="Calibri" pitchFamily="34" charset="0"/>
              </a:endParaRPr>
            </a:p>
          </p:txBody>
        </p:sp>
        <p:sp>
          <p:nvSpPr>
            <p:cNvPr id="57" name="TextBox 56"/>
            <p:cNvSpPr txBox="1"/>
            <p:nvPr/>
          </p:nvSpPr>
          <p:spPr>
            <a:xfrm>
              <a:off x="2128198" y="4484897"/>
              <a:ext cx="810006" cy="584775"/>
            </a:xfrm>
            <a:prstGeom prst="rect">
              <a:avLst/>
            </a:prstGeom>
            <a:noFill/>
          </p:spPr>
          <p:txBody>
            <a:bodyPr wrap="square" rtlCol="0">
              <a:spAutoFit/>
            </a:bodyPr>
            <a:lstStyle/>
            <a:p>
              <a:r>
                <a:rPr lang="en-GB" sz="800" dirty="0">
                  <a:latin typeface="+mn-lt"/>
                  <a:cs typeface="Calibri" pitchFamily="34" charset="0"/>
                </a:rPr>
                <a:t>Samsung, LG Display, </a:t>
              </a:r>
              <a:r>
                <a:rPr lang="en-GB" sz="800" dirty="0" err="1">
                  <a:latin typeface="+mn-lt"/>
                  <a:cs typeface="Calibri" pitchFamily="34" charset="0"/>
                </a:rPr>
                <a:t>Innolux</a:t>
              </a:r>
              <a:r>
                <a:rPr lang="en-GB" sz="800" dirty="0">
                  <a:latin typeface="+mn-lt"/>
                  <a:cs typeface="Calibri" pitchFamily="34" charset="0"/>
                </a:rPr>
                <a:t>, AUO, TCL</a:t>
              </a:r>
            </a:p>
          </p:txBody>
        </p:sp>
        <p:sp>
          <p:nvSpPr>
            <p:cNvPr id="58" name="TextBox 57"/>
            <p:cNvSpPr txBox="1"/>
            <p:nvPr/>
          </p:nvSpPr>
          <p:spPr>
            <a:xfrm>
              <a:off x="1032423" y="5576661"/>
              <a:ext cx="1037415" cy="584775"/>
            </a:xfrm>
            <a:prstGeom prst="rect">
              <a:avLst/>
            </a:prstGeom>
            <a:noFill/>
          </p:spPr>
          <p:txBody>
            <a:bodyPr wrap="square" rtlCol="0">
              <a:spAutoFit/>
            </a:bodyPr>
            <a:lstStyle/>
            <a:p>
              <a:r>
                <a:rPr lang="en-GB" sz="800" dirty="0" err="1">
                  <a:latin typeface="+mn-lt"/>
                  <a:cs typeface="Calibri" pitchFamily="34" charset="0"/>
                </a:rPr>
                <a:t>Casetek</a:t>
              </a:r>
              <a:r>
                <a:rPr lang="en-GB" sz="800" dirty="0">
                  <a:latin typeface="+mn-lt"/>
                  <a:cs typeface="Calibri" pitchFamily="34" charset="0"/>
                </a:rPr>
                <a:t>, </a:t>
              </a:r>
              <a:r>
                <a:rPr lang="en-GB" sz="800" dirty="0" err="1">
                  <a:latin typeface="+mn-lt"/>
                  <a:cs typeface="Calibri" pitchFamily="34" charset="0"/>
                </a:rPr>
                <a:t>Simplo</a:t>
              </a:r>
              <a:r>
                <a:rPr lang="en-GB" sz="800" dirty="0">
                  <a:latin typeface="+mn-lt"/>
                  <a:cs typeface="Calibri" pitchFamily="34" charset="0"/>
                </a:rPr>
                <a:t>, Ju Teng, Western Digital, Seagate, Cheng </a:t>
              </a:r>
              <a:r>
                <a:rPr lang="en-GB" sz="800" dirty="0" err="1">
                  <a:latin typeface="+mn-lt"/>
                  <a:cs typeface="Calibri" pitchFamily="34" charset="0"/>
                </a:rPr>
                <a:t>Uei</a:t>
              </a:r>
              <a:endParaRPr lang="en-GB" sz="800" dirty="0">
                <a:latin typeface="+mn-lt"/>
                <a:cs typeface="Calibri" pitchFamily="34" charset="0"/>
              </a:endParaRPr>
            </a:p>
          </p:txBody>
        </p:sp>
        <p:sp>
          <p:nvSpPr>
            <p:cNvPr id="59" name="TextBox 58"/>
            <p:cNvSpPr txBox="1"/>
            <p:nvPr/>
          </p:nvSpPr>
          <p:spPr>
            <a:xfrm>
              <a:off x="1104431" y="4484897"/>
              <a:ext cx="965407" cy="338554"/>
            </a:xfrm>
            <a:prstGeom prst="rect">
              <a:avLst/>
            </a:prstGeom>
            <a:noFill/>
          </p:spPr>
          <p:txBody>
            <a:bodyPr wrap="square" rtlCol="0">
              <a:spAutoFit/>
            </a:bodyPr>
            <a:lstStyle/>
            <a:p>
              <a:r>
                <a:rPr lang="en-GB" sz="800" dirty="0">
                  <a:latin typeface="+mn-lt"/>
                  <a:cs typeface="Calibri" pitchFamily="34" charset="0"/>
                </a:rPr>
                <a:t>WPG, VST, S.A.S.</a:t>
              </a:r>
              <a:endParaRPr lang="en-SG" sz="800" dirty="0">
                <a:latin typeface="+mn-lt"/>
                <a:cs typeface="Calibri" pitchFamily="34" charset="0"/>
              </a:endParaRPr>
            </a:p>
          </p:txBody>
        </p:sp>
        <p:sp>
          <p:nvSpPr>
            <p:cNvPr id="61" name="TextBox 60"/>
            <p:cNvSpPr txBox="1"/>
            <p:nvPr/>
          </p:nvSpPr>
          <p:spPr>
            <a:xfrm>
              <a:off x="2094748" y="5576661"/>
              <a:ext cx="900646" cy="584775"/>
            </a:xfrm>
            <a:prstGeom prst="rect">
              <a:avLst/>
            </a:prstGeom>
            <a:noFill/>
          </p:spPr>
          <p:txBody>
            <a:bodyPr wrap="square" rtlCol="0">
              <a:spAutoFit/>
            </a:bodyPr>
            <a:lstStyle/>
            <a:p>
              <a:r>
                <a:rPr lang="en-US" sz="800" dirty="0">
                  <a:latin typeface="+mn-lt"/>
                  <a:cs typeface="Calibri" pitchFamily="34" charset="0"/>
                </a:rPr>
                <a:t>Delta Electronics, </a:t>
              </a:r>
              <a:r>
                <a:rPr lang="en-US" sz="800" dirty="0" err="1">
                  <a:latin typeface="+mn-lt"/>
                  <a:cs typeface="Calibri" pitchFamily="34" charset="0"/>
                </a:rPr>
                <a:t>Primax</a:t>
              </a:r>
              <a:r>
                <a:rPr lang="en-US" sz="800" dirty="0">
                  <a:latin typeface="+mn-lt"/>
                  <a:cs typeface="Calibri" pitchFamily="34" charset="0"/>
                </a:rPr>
                <a:t>, Lite-On Group</a:t>
              </a:r>
            </a:p>
          </p:txBody>
        </p:sp>
      </p:grpSp>
      <p:sp>
        <p:nvSpPr>
          <p:cNvPr id="62" name="TextBox 61"/>
          <p:cNvSpPr txBox="1"/>
          <p:nvPr/>
        </p:nvSpPr>
        <p:spPr>
          <a:xfrm>
            <a:off x="3206260" y="1560060"/>
            <a:ext cx="730177" cy="954107"/>
          </a:xfrm>
          <a:prstGeom prst="rect">
            <a:avLst/>
          </a:prstGeom>
          <a:noFill/>
        </p:spPr>
        <p:txBody>
          <a:bodyPr wrap="square" rtlCol="0">
            <a:spAutoFit/>
          </a:bodyPr>
          <a:lstStyle/>
          <a:p>
            <a:r>
              <a:rPr lang="en-GB" sz="800" i="1" dirty="0">
                <a:latin typeface="+mj-lt"/>
                <a:cs typeface="Calibri" pitchFamily="34" charset="0"/>
              </a:rPr>
              <a:t>IC Design</a:t>
            </a:r>
          </a:p>
          <a:p>
            <a:endParaRPr lang="en-GB" sz="800" i="1" dirty="0">
              <a:latin typeface="+mj-lt"/>
              <a:cs typeface="Calibri" pitchFamily="34" charset="0"/>
            </a:endParaRPr>
          </a:p>
          <a:p>
            <a:r>
              <a:rPr lang="en-GB" sz="800" dirty="0">
                <a:latin typeface="+mj-lt"/>
                <a:cs typeface="Calibri" pitchFamily="34" charset="0"/>
              </a:rPr>
              <a:t>Qualcomm </a:t>
            </a:r>
            <a:br>
              <a:rPr lang="en-GB" sz="800" dirty="0">
                <a:latin typeface="+mj-lt"/>
                <a:cs typeface="Calibri" pitchFamily="34" charset="0"/>
              </a:rPr>
            </a:br>
            <a:r>
              <a:rPr lang="en-GB" sz="800" dirty="0" err="1">
                <a:latin typeface="+mj-lt"/>
                <a:cs typeface="Calibri" pitchFamily="34" charset="0"/>
              </a:rPr>
              <a:t>Mediatek</a:t>
            </a:r>
            <a:r>
              <a:rPr lang="en-GB" sz="800" dirty="0">
                <a:latin typeface="+mj-lt"/>
                <a:cs typeface="Calibri" pitchFamily="34" charset="0"/>
              </a:rPr>
              <a:t> Broadcom </a:t>
            </a:r>
            <a:r>
              <a:rPr lang="en-GB" sz="800" dirty="0" err="1">
                <a:latin typeface="+mj-lt"/>
                <a:cs typeface="Calibri" pitchFamily="34" charset="0"/>
              </a:rPr>
              <a:t>Novatek</a:t>
            </a:r>
            <a:r>
              <a:rPr lang="en-GB" sz="800" dirty="0">
                <a:latin typeface="+mj-lt"/>
                <a:cs typeface="Calibri" pitchFamily="34" charset="0"/>
              </a:rPr>
              <a:t> </a:t>
            </a:r>
            <a:br>
              <a:rPr lang="en-GB" sz="800" dirty="0">
                <a:latin typeface="+mj-lt"/>
                <a:cs typeface="Calibri" pitchFamily="34" charset="0"/>
              </a:rPr>
            </a:br>
            <a:r>
              <a:rPr lang="en-GB" sz="800" dirty="0">
                <a:latin typeface="+mj-lt"/>
                <a:cs typeface="Calibri" pitchFamily="34" charset="0"/>
              </a:rPr>
              <a:t>Marvell</a:t>
            </a:r>
          </a:p>
        </p:txBody>
      </p:sp>
      <p:sp>
        <p:nvSpPr>
          <p:cNvPr id="64" name="TextBox 63"/>
          <p:cNvSpPr txBox="1"/>
          <p:nvPr/>
        </p:nvSpPr>
        <p:spPr>
          <a:xfrm>
            <a:off x="2072705" y="1122834"/>
            <a:ext cx="801823" cy="461665"/>
          </a:xfrm>
          <a:prstGeom prst="rect">
            <a:avLst/>
          </a:prstGeom>
          <a:noFill/>
        </p:spPr>
        <p:txBody>
          <a:bodyPr wrap="none" rtlCol="0">
            <a:spAutoFit/>
          </a:bodyPr>
          <a:lstStyle/>
          <a:p>
            <a:r>
              <a:rPr lang="en-GB" sz="800" dirty="0">
                <a:latin typeface="+mn-lt"/>
                <a:cs typeface="Calibri" pitchFamily="34" charset="0"/>
              </a:rPr>
              <a:t>ASE/SPIL</a:t>
            </a:r>
          </a:p>
          <a:p>
            <a:r>
              <a:rPr lang="en-GB" sz="800" dirty="0">
                <a:latin typeface="+mn-lt"/>
                <a:cs typeface="Calibri" pitchFamily="34" charset="0"/>
              </a:rPr>
              <a:t>Amkor</a:t>
            </a:r>
          </a:p>
          <a:p>
            <a:r>
              <a:rPr lang="en-GB" sz="800" dirty="0">
                <a:latin typeface="+mn-lt"/>
                <a:cs typeface="Calibri" pitchFamily="34" charset="0"/>
              </a:rPr>
              <a:t>STATS/JCET</a:t>
            </a:r>
            <a:endParaRPr lang="en-SG" sz="800" dirty="0">
              <a:latin typeface="+mn-lt"/>
              <a:cs typeface="Calibri" pitchFamily="34" charset="0"/>
            </a:endParaRPr>
          </a:p>
        </p:txBody>
      </p:sp>
      <p:sp>
        <p:nvSpPr>
          <p:cNvPr id="51" name="Rectangle 50">
            <a:extLst>
              <a:ext uri="{FF2B5EF4-FFF2-40B4-BE49-F238E27FC236}">
                <a16:creationId xmlns:a16="http://schemas.microsoft.com/office/drawing/2014/main" id="{20FE8860-74C2-4353-8AF1-E0D2619AC47F}"/>
              </a:ext>
            </a:extLst>
          </p:cNvPr>
          <p:cNvSpPr/>
          <p:nvPr/>
        </p:nvSpPr>
        <p:spPr>
          <a:xfrm>
            <a:off x="8262812" y="1707477"/>
            <a:ext cx="741600"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Fixed Line Operators</a:t>
            </a:r>
          </a:p>
        </p:txBody>
      </p:sp>
      <p:sp>
        <p:nvSpPr>
          <p:cNvPr id="52" name="Rectangle 51">
            <a:extLst>
              <a:ext uri="{FF2B5EF4-FFF2-40B4-BE49-F238E27FC236}">
                <a16:creationId xmlns:a16="http://schemas.microsoft.com/office/drawing/2014/main" id="{6AFC1DE5-9EDB-4B39-8B64-C8A0FDE536A6}"/>
              </a:ext>
            </a:extLst>
          </p:cNvPr>
          <p:cNvSpPr/>
          <p:nvPr/>
        </p:nvSpPr>
        <p:spPr>
          <a:xfrm>
            <a:off x="8262812" y="2282603"/>
            <a:ext cx="741600"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Integrated Operators</a:t>
            </a:r>
          </a:p>
        </p:txBody>
      </p:sp>
      <p:cxnSp>
        <p:nvCxnSpPr>
          <p:cNvPr id="65" name="Straight Arrow Connector 64">
            <a:extLst>
              <a:ext uri="{FF2B5EF4-FFF2-40B4-BE49-F238E27FC236}">
                <a16:creationId xmlns:a16="http://schemas.microsoft.com/office/drawing/2014/main" id="{A512BDE9-A34C-40FA-9A4E-479D794F82AC}"/>
              </a:ext>
            </a:extLst>
          </p:cNvPr>
          <p:cNvCxnSpPr>
            <a:cxnSpLocks/>
            <a:stCxn id="34" idx="3"/>
          </p:cNvCxnSpPr>
          <p:nvPr/>
        </p:nvCxnSpPr>
        <p:spPr bwMode="auto">
          <a:xfrm flipV="1">
            <a:off x="6600867" y="3121661"/>
            <a:ext cx="216000" cy="4296"/>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67" name="Rectangle 66">
            <a:extLst>
              <a:ext uri="{FF2B5EF4-FFF2-40B4-BE49-F238E27FC236}">
                <a16:creationId xmlns:a16="http://schemas.microsoft.com/office/drawing/2014/main" id="{D6302AA5-5978-4673-A725-8091BABCB172}"/>
              </a:ext>
            </a:extLst>
          </p:cNvPr>
          <p:cNvSpPr/>
          <p:nvPr/>
        </p:nvSpPr>
        <p:spPr>
          <a:xfrm>
            <a:off x="8262812" y="2856563"/>
            <a:ext cx="741600"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Subsea Cable Operators</a:t>
            </a:r>
          </a:p>
        </p:txBody>
      </p:sp>
      <p:sp>
        <p:nvSpPr>
          <p:cNvPr id="69" name="Double Brace 68">
            <a:extLst>
              <a:ext uri="{FF2B5EF4-FFF2-40B4-BE49-F238E27FC236}">
                <a16:creationId xmlns:a16="http://schemas.microsoft.com/office/drawing/2014/main" id="{F462743D-7D02-4F34-AA4F-5139503FE063}"/>
              </a:ext>
            </a:extLst>
          </p:cNvPr>
          <p:cNvSpPr/>
          <p:nvPr/>
        </p:nvSpPr>
        <p:spPr bwMode="auto">
          <a:xfrm>
            <a:off x="6834334" y="2811587"/>
            <a:ext cx="1076688" cy="650634"/>
          </a:xfrm>
          <a:prstGeom prst="bracePair">
            <a:avLst/>
          </a:prstGeom>
          <a:solidFill>
            <a:schemeClr val="bg1"/>
          </a:solidFill>
          <a:ln>
            <a:headEnd type="none" w="med" len="med"/>
            <a:tailEnd type="none" w="med" len="med"/>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ctr" anchorCtr="0" compatLnSpc="1">
            <a:prstTxWarp prst="textNoShape">
              <a:avLst/>
            </a:prstTxWarp>
          </a:bodyPr>
          <a:lstStyle/>
          <a:p>
            <a:endParaRPr lang="en-GB" sz="2800" b="1" dirty="0">
              <a:solidFill>
                <a:schemeClr val="bg1"/>
              </a:solidFill>
              <a:latin typeface="Arial" charset="0"/>
            </a:endParaRPr>
          </a:p>
        </p:txBody>
      </p:sp>
      <p:sp>
        <p:nvSpPr>
          <p:cNvPr id="71" name="Rectangle 70">
            <a:extLst>
              <a:ext uri="{FF2B5EF4-FFF2-40B4-BE49-F238E27FC236}">
                <a16:creationId xmlns:a16="http://schemas.microsoft.com/office/drawing/2014/main" id="{CFFF729D-AF92-45C7-A5D1-A5489D609FAE}"/>
              </a:ext>
            </a:extLst>
          </p:cNvPr>
          <p:cNvSpPr/>
          <p:nvPr/>
        </p:nvSpPr>
        <p:spPr>
          <a:xfrm>
            <a:off x="6970596" y="2867491"/>
            <a:ext cx="786975"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Telecom Tower Operators</a:t>
            </a:r>
            <a:endParaRPr lang="en-GB" sz="900" b="1" dirty="0">
              <a:solidFill>
                <a:schemeClr val="bg1"/>
              </a:solidFill>
              <a:cs typeface="Calibri" pitchFamily="34" charset="0"/>
            </a:endParaRPr>
          </a:p>
        </p:txBody>
      </p:sp>
      <p:sp>
        <p:nvSpPr>
          <p:cNvPr id="75" name="Rectangle 74">
            <a:extLst>
              <a:ext uri="{FF2B5EF4-FFF2-40B4-BE49-F238E27FC236}">
                <a16:creationId xmlns:a16="http://schemas.microsoft.com/office/drawing/2014/main" id="{3A58388F-9295-4E92-9B44-C74AA5A7A908}"/>
              </a:ext>
            </a:extLst>
          </p:cNvPr>
          <p:cNvSpPr/>
          <p:nvPr/>
        </p:nvSpPr>
        <p:spPr>
          <a:xfrm>
            <a:off x="9495820" y="2247754"/>
            <a:ext cx="788400"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Handset Distributors </a:t>
            </a:r>
          </a:p>
        </p:txBody>
      </p:sp>
      <p:sp>
        <p:nvSpPr>
          <p:cNvPr id="40" name="Rectangle 39">
            <a:extLst>
              <a:ext uri="{FF2B5EF4-FFF2-40B4-BE49-F238E27FC236}">
                <a16:creationId xmlns:a16="http://schemas.microsoft.com/office/drawing/2014/main" id="{F6789F7A-99F6-4BF2-9BA0-44FE86D59502}"/>
              </a:ext>
            </a:extLst>
          </p:cNvPr>
          <p:cNvSpPr/>
          <p:nvPr/>
        </p:nvSpPr>
        <p:spPr>
          <a:xfrm>
            <a:off x="8262812" y="1132635"/>
            <a:ext cx="741600"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Wireless Operators</a:t>
            </a:r>
          </a:p>
        </p:txBody>
      </p:sp>
      <p:sp>
        <p:nvSpPr>
          <p:cNvPr id="41" name="Rectangle 40">
            <a:extLst>
              <a:ext uri="{FF2B5EF4-FFF2-40B4-BE49-F238E27FC236}">
                <a16:creationId xmlns:a16="http://schemas.microsoft.com/office/drawing/2014/main" id="{A078482C-84E7-4EE3-A811-3C330D7ACE1F}"/>
              </a:ext>
            </a:extLst>
          </p:cNvPr>
          <p:cNvSpPr/>
          <p:nvPr/>
        </p:nvSpPr>
        <p:spPr>
          <a:xfrm>
            <a:off x="8262812" y="3430523"/>
            <a:ext cx="741600"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Data Centre Operators</a:t>
            </a:r>
          </a:p>
        </p:txBody>
      </p:sp>
      <p:sp>
        <p:nvSpPr>
          <p:cNvPr id="42" name="Rectangle 41">
            <a:extLst>
              <a:ext uri="{FF2B5EF4-FFF2-40B4-BE49-F238E27FC236}">
                <a16:creationId xmlns:a16="http://schemas.microsoft.com/office/drawing/2014/main" id="{6D2AC80E-5113-4BC3-9230-33A9BDECF050}"/>
              </a:ext>
            </a:extLst>
          </p:cNvPr>
          <p:cNvSpPr/>
          <p:nvPr/>
        </p:nvSpPr>
        <p:spPr>
          <a:xfrm>
            <a:off x="8262812" y="3999191"/>
            <a:ext cx="741600"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IT Services</a:t>
            </a:r>
          </a:p>
        </p:txBody>
      </p:sp>
      <p:sp>
        <p:nvSpPr>
          <p:cNvPr id="43" name="Rectangle 42">
            <a:extLst>
              <a:ext uri="{FF2B5EF4-FFF2-40B4-BE49-F238E27FC236}">
                <a16:creationId xmlns:a16="http://schemas.microsoft.com/office/drawing/2014/main" id="{69267BB7-A325-473E-BC0E-DB8AFFBCB8F6}"/>
              </a:ext>
            </a:extLst>
          </p:cNvPr>
          <p:cNvSpPr/>
          <p:nvPr/>
        </p:nvSpPr>
        <p:spPr>
          <a:xfrm>
            <a:off x="8262812" y="4576846"/>
            <a:ext cx="741600"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E-Commerce Platforms</a:t>
            </a:r>
          </a:p>
        </p:txBody>
      </p:sp>
      <p:cxnSp>
        <p:nvCxnSpPr>
          <p:cNvPr id="44" name="Straight Arrow Connector 43">
            <a:extLst>
              <a:ext uri="{FF2B5EF4-FFF2-40B4-BE49-F238E27FC236}">
                <a16:creationId xmlns:a16="http://schemas.microsoft.com/office/drawing/2014/main" id="{A1AA91EF-C3D9-4EA0-A4C4-3BB8EEC96C29}"/>
              </a:ext>
            </a:extLst>
          </p:cNvPr>
          <p:cNvCxnSpPr>
            <a:cxnSpLocks/>
          </p:cNvCxnSpPr>
          <p:nvPr/>
        </p:nvCxnSpPr>
        <p:spPr bwMode="auto">
          <a:xfrm flipV="1">
            <a:off x="7922769" y="3109963"/>
            <a:ext cx="180000" cy="4297"/>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63" name="Straight Arrow Connector 62">
            <a:extLst>
              <a:ext uri="{FF2B5EF4-FFF2-40B4-BE49-F238E27FC236}">
                <a16:creationId xmlns:a16="http://schemas.microsoft.com/office/drawing/2014/main" id="{D5ADC206-5C2D-450B-8565-65DE1A829130}"/>
              </a:ext>
            </a:extLst>
          </p:cNvPr>
          <p:cNvCxnSpPr>
            <a:cxnSpLocks/>
          </p:cNvCxnSpPr>
          <p:nvPr/>
        </p:nvCxnSpPr>
        <p:spPr bwMode="auto">
          <a:xfrm flipV="1">
            <a:off x="9144779" y="3101725"/>
            <a:ext cx="180000" cy="4297"/>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66" name="Straight Arrow Connector 65">
            <a:extLst>
              <a:ext uri="{FF2B5EF4-FFF2-40B4-BE49-F238E27FC236}">
                <a16:creationId xmlns:a16="http://schemas.microsoft.com/office/drawing/2014/main" id="{750E0C68-1E4D-4E0B-B84A-466B2504D215}"/>
              </a:ext>
            </a:extLst>
          </p:cNvPr>
          <p:cNvCxnSpPr>
            <a:cxnSpLocks/>
          </p:cNvCxnSpPr>
          <p:nvPr/>
        </p:nvCxnSpPr>
        <p:spPr bwMode="auto">
          <a:xfrm>
            <a:off x="5708377" y="3107753"/>
            <a:ext cx="180000" cy="583"/>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68" name="Rectangle 67">
            <a:extLst>
              <a:ext uri="{FF2B5EF4-FFF2-40B4-BE49-F238E27FC236}">
                <a16:creationId xmlns:a16="http://schemas.microsoft.com/office/drawing/2014/main" id="{5F98372F-B148-4287-BA22-6EF19FBEC030}"/>
              </a:ext>
            </a:extLst>
          </p:cNvPr>
          <p:cNvSpPr/>
          <p:nvPr/>
        </p:nvSpPr>
        <p:spPr>
          <a:xfrm>
            <a:off x="9495820" y="2842344"/>
            <a:ext cx="788400"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Mobile Virtual Network Operator</a:t>
            </a:r>
          </a:p>
        </p:txBody>
      </p:sp>
      <p:sp>
        <p:nvSpPr>
          <p:cNvPr id="72" name="Rectangle 71">
            <a:extLst>
              <a:ext uri="{FF2B5EF4-FFF2-40B4-BE49-F238E27FC236}">
                <a16:creationId xmlns:a16="http://schemas.microsoft.com/office/drawing/2014/main" id="{50C9DB5F-D7D4-4429-B3A7-0B41A62FDE30}"/>
              </a:ext>
            </a:extLst>
          </p:cNvPr>
          <p:cNvSpPr/>
          <p:nvPr/>
        </p:nvSpPr>
        <p:spPr>
          <a:xfrm>
            <a:off x="9495820" y="3439920"/>
            <a:ext cx="788400"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Airtime &amp; SIM Card Retailers </a:t>
            </a:r>
          </a:p>
        </p:txBody>
      </p:sp>
      <p:sp>
        <p:nvSpPr>
          <p:cNvPr id="76" name="Rectangle 75">
            <a:extLst>
              <a:ext uri="{FF2B5EF4-FFF2-40B4-BE49-F238E27FC236}">
                <a16:creationId xmlns:a16="http://schemas.microsoft.com/office/drawing/2014/main" id="{EF1620A9-63F2-4532-8AE7-91089A573D08}"/>
              </a:ext>
            </a:extLst>
          </p:cNvPr>
          <p:cNvSpPr/>
          <p:nvPr/>
        </p:nvSpPr>
        <p:spPr>
          <a:xfrm>
            <a:off x="1765964" y="3965069"/>
            <a:ext cx="1985715" cy="2059902"/>
          </a:xfrm>
          <a:prstGeom prst="rect">
            <a:avLst/>
          </a:prstGeom>
          <a:solidFill>
            <a:srgbClr val="FF99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Legend</a:t>
            </a:r>
          </a:p>
          <a:p>
            <a:pPr marL="180975" indent="-80963" defTabSz="444500">
              <a:lnSpc>
                <a:spcPct val="90000"/>
              </a:lnSpc>
              <a:spcAft>
                <a:spcPct val="35000"/>
              </a:spcAft>
              <a:buFont typeface="Wingdings" panose="05000000000000000000" pitchFamily="2" charset="2"/>
              <a:buChar char="§"/>
            </a:pPr>
            <a:r>
              <a:rPr lang="en-US" sz="900" dirty="0">
                <a:solidFill>
                  <a:schemeClr val="bg1"/>
                </a:solidFill>
                <a:cs typeface="Calibri" pitchFamily="34" charset="0"/>
              </a:rPr>
              <a:t>IDM: Integrated device manufacturer</a:t>
            </a:r>
          </a:p>
          <a:p>
            <a:pPr marL="180975" indent="-80963" defTabSz="444500">
              <a:lnSpc>
                <a:spcPct val="90000"/>
              </a:lnSpc>
              <a:spcAft>
                <a:spcPct val="35000"/>
              </a:spcAft>
              <a:buFont typeface="Wingdings" panose="05000000000000000000" pitchFamily="2" charset="2"/>
              <a:buChar char="§"/>
            </a:pPr>
            <a:r>
              <a:rPr lang="en-US" sz="900" dirty="0">
                <a:solidFill>
                  <a:schemeClr val="bg1"/>
                </a:solidFill>
                <a:cs typeface="Calibri" pitchFamily="34" charset="0"/>
              </a:rPr>
              <a:t>IC: Integrated circuit  </a:t>
            </a:r>
          </a:p>
          <a:p>
            <a:pPr marL="180975" indent="-80963" defTabSz="447675">
              <a:lnSpc>
                <a:spcPct val="90000"/>
              </a:lnSpc>
              <a:spcAft>
                <a:spcPct val="35000"/>
              </a:spcAft>
              <a:buFont typeface="Wingdings" panose="05000000000000000000" pitchFamily="2" charset="2"/>
              <a:buChar char="§"/>
            </a:pPr>
            <a:r>
              <a:rPr lang="en-US" sz="900" dirty="0">
                <a:solidFill>
                  <a:schemeClr val="bg1"/>
                </a:solidFill>
                <a:cs typeface="Calibri" pitchFamily="34" charset="0"/>
              </a:rPr>
              <a:t>OSAT: Outsourced semiconductor assembly and test </a:t>
            </a:r>
          </a:p>
          <a:p>
            <a:pPr marL="180975" indent="-80963" defTabSz="444500">
              <a:lnSpc>
                <a:spcPct val="90000"/>
              </a:lnSpc>
              <a:spcAft>
                <a:spcPct val="35000"/>
              </a:spcAft>
              <a:buFont typeface="Wingdings" panose="05000000000000000000" pitchFamily="2" charset="2"/>
              <a:buChar char="§"/>
            </a:pPr>
            <a:r>
              <a:rPr lang="en-US" sz="900" dirty="0">
                <a:solidFill>
                  <a:schemeClr val="bg1"/>
                </a:solidFill>
                <a:cs typeface="Calibri" pitchFamily="34" charset="0"/>
              </a:rPr>
              <a:t>ODM: Original design manufacturer </a:t>
            </a:r>
          </a:p>
          <a:p>
            <a:pPr marL="180975" indent="-80963" defTabSz="444500">
              <a:lnSpc>
                <a:spcPct val="90000"/>
              </a:lnSpc>
              <a:spcAft>
                <a:spcPct val="35000"/>
              </a:spcAft>
              <a:buFont typeface="Wingdings" panose="05000000000000000000" pitchFamily="2" charset="2"/>
              <a:buChar char="§"/>
            </a:pPr>
            <a:r>
              <a:rPr lang="en-US" sz="900" dirty="0">
                <a:solidFill>
                  <a:schemeClr val="bg1"/>
                </a:solidFill>
                <a:cs typeface="Calibri" pitchFamily="34" charset="0"/>
              </a:rPr>
              <a:t>EMS: Electronics manufacturing services</a:t>
            </a:r>
          </a:p>
          <a:p>
            <a:pPr marL="180975" indent="-80963" defTabSz="444500">
              <a:lnSpc>
                <a:spcPct val="90000"/>
              </a:lnSpc>
              <a:spcAft>
                <a:spcPct val="35000"/>
              </a:spcAft>
              <a:buFont typeface="Wingdings" panose="05000000000000000000" pitchFamily="2" charset="2"/>
              <a:buChar char="§"/>
            </a:pPr>
            <a:r>
              <a:rPr lang="en-US" sz="900" dirty="0">
                <a:solidFill>
                  <a:schemeClr val="bg1"/>
                </a:solidFill>
                <a:cs typeface="Calibri" pitchFamily="34" charset="0"/>
              </a:rPr>
              <a:t>OEM: Original equipment manufacturer </a:t>
            </a:r>
          </a:p>
        </p:txBody>
      </p:sp>
      <p:sp>
        <p:nvSpPr>
          <p:cNvPr id="3" name="Slide Number Placeholder 2">
            <a:extLst>
              <a:ext uri="{FF2B5EF4-FFF2-40B4-BE49-F238E27FC236}">
                <a16:creationId xmlns:a16="http://schemas.microsoft.com/office/drawing/2014/main" id="{D24B8A34-C5F2-4916-81BF-22616D8C2C01}"/>
              </a:ext>
            </a:extLst>
          </p:cNvPr>
          <p:cNvSpPr>
            <a:spLocks noGrp="1"/>
          </p:cNvSpPr>
          <p:nvPr>
            <p:ph type="sldNum" sz="quarter" idx="10"/>
          </p:nvPr>
        </p:nvSpPr>
        <p:spPr/>
        <p:txBody>
          <a:bodyPr/>
          <a:lstStyle/>
          <a:p>
            <a:fld id="{49D84E0C-83D5-4A54-8002-1B58BE398C12}" type="slidenum">
              <a:rPr lang="en-SG" smtClean="0"/>
              <a:pPr/>
              <a:t>3</a:t>
            </a:fld>
            <a:endParaRPr lang="en-SG"/>
          </a:p>
        </p:txBody>
      </p:sp>
      <p:sp>
        <p:nvSpPr>
          <p:cNvPr id="10" name="Rectangle 9"/>
          <p:cNvSpPr/>
          <p:nvPr/>
        </p:nvSpPr>
        <p:spPr>
          <a:xfrm>
            <a:off x="2011847" y="2480500"/>
            <a:ext cx="938766" cy="830997"/>
          </a:xfrm>
          <a:prstGeom prst="rect">
            <a:avLst/>
          </a:prstGeom>
        </p:spPr>
        <p:txBody>
          <a:bodyPr wrap="square">
            <a:spAutoFit/>
          </a:bodyPr>
          <a:lstStyle/>
          <a:p>
            <a:r>
              <a:rPr lang="en-GB" sz="800" dirty="0">
                <a:latin typeface="+mj-lt"/>
                <a:cs typeface="Calibri" pitchFamily="34" charset="0"/>
              </a:rPr>
              <a:t>TSMC </a:t>
            </a:r>
            <a:br>
              <a:rPr lang="en-GB" sz="800" dirty="0">
                <a:latin typeface="+mj-lt"/>
                <a:cs typeface="Calibri" pitchFamily="34" charset="0"/>
              </a:rPr>
            </a:br>
            <a:r>
              <a:rPr lang="en-GB" sz="800" dirty="0" err="1">
                <a:latin typeface="+mj-lt"/>
                <a:cs typeface="Calibri" pitchFamily="34" charset="0"/>
              </a:rPr>
              <a:t>GlobalFoundries</a:t>
            </a:r>
            <a:r>
              <a:rPr lang="en-GB" sz="800" dirty="0">
                <a:latin typeface="+mj-lt"/>
                <a:cs typeface="Calibri" pitchFamily="34" charset="0"/>
              </a:rPr>
              <a:t> </a:t>
            </a:r>
            <a:br>
              <a:rPr lang="en-GB" sz="800" dirty="0">
                <a:latin typeface="+mj-lt"/>
                <a:cs typeface="Calibri" pitchFamily="34" charset="0"/>
              </a:rPr>
            </a:br>
            <a:r>
              <a:rPr lang="en-GB" sz="800" dirty="0">
                <a:latin typeface="+mj-lt"/>
                <a:cs typeface="Calibri" pitchFamily="34" charset="0"/>
              </a:rPr>
              <a:t>UMC</a:t>
            </a:r>
            <a:br>
              <a:rPr lang="en-GB" sz="800" dirty="0">
                <a:latin typeface="+mj-lt"/>
                <a:cs typeface="Calibri" pitchFamily="34" charset="0"/>
              </a:rPr>
            </a:br>
            <a:r>
              <a:rPr lang="en-GB" sz="800" dirty="0">
                <a:latin typeface="+mj-lt"/>
                <a:cs typeface="Calibri" pitchFamily="34" charset="0"/>
              </a:rPr>
              <a:t>SMIC</a:t>
            </a:r>
            <a:br>
              <a:rPr lang="en-GB" sz="800" dirty="0">
                <a:latin typeface="+mj-lt"/>
                <a:cs typeface="Calibri" pitchFamily="34" charset="0"/>
              </a:rPr>
            </a:br>
            <a:r>
              <a:rPr lang="en-GB" sz="800" dirty="0" err="1">
                <a:latin typeface="+mj-lt"/>
                <a:cs typeface="Calibri" pitchFamily="34" charset="0"/>
              </a:rPr>
              <a:t>Powerchip</a:t>
            </a:r>
            <a:br>
              <a:rPr lang="en-GB" sz="800" dirty="0">
                <a:latin typeface="+mj-lt"/>
                <a:cs typeface="Calibri" pitchFamily="34" charset="0"/>
              </a:rPr>
            </a:br>
            <a:endParaRPr lang="en-SG" sz="800" dirty="0">
              <a:latin typeface="+mj-lt"/>
            </a:endParaRPr>
          </a:p>
        </p:txBody>
      </p:sp>
    </p:spTree>
    <p:extLst>
      <p:ext uri="{BB962C8B-B14F-4D97-AF65-F5344CB8AC3E}">
        <p14:creationId xmlns:p14="http://schemas.microsoft.com/office/powerpoint/2010/main" val="3574758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Double Brace 73">
            <a:extLst>
              <a:ext uri="{FF2B5EF4-FFF2-40B4-BE49-F238E27FC236}">
                <a16:creationId xmlns:a16="http://schemas.microsoft.com/office/drawing/2014/main" id="{5C0AE935-DFB6-4529-8C3C-23EFE5FF0A5A}"/>
              </a:ext>
            </a:extLst>
          </p:cNvPr>
          <p:cNvSpPr/>
          <p:nvPr/>
        </p:nvSpPr>
        <p:spPr bwMode="auto">
          <a:xfrm>
            <a:off x="9351676" y="2178490"/>
            <a:ext cx="1076688" cy="1829744"/>
          </a:xfrm>
          <a:prstGeom prst="bracePair">
            <a:avLst/>
          </a:prstGeom>
          <a:solidFill>
            <a:schemeClr val="bg1"/>
          </a:solidFill>
          <a:ln>
            <a:headEnd type="none" w="med" len="med"/>
            <a:tailEnd type="none" w="med" len="med"/>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ctr" anchorCtr="0" compatLnSpc="1">
            <a:prstTxWarp prst="textNoShape">
              <a:avLst/>
            </a:prstTxWarp>
          </a:bodyPr>
          <a:lstStyle/>
          <a:p>
            <a:endParaRPr lang="en-GB" sz="2800" b="1" dirty="0">
              <a:solidFill>
                <a:schemeClr val="bg1"/>
              </a:solidFill>
              <a:latin typeface="Arial" charset="0"/>
            </a:endParaRPr>
          </a:p>
        </p:txBody>
      </p:sp>
      <p:sp>
        <p:nvSpPr>
          <p:cNvPr id="45" name="Double Brace 44">
            <a:extLst>
              <a:ext uri="{FF2B5EF4-FFF2-40B4-BE49-F238E27FC236}">
                <a16:creationId xmlns:a16="http://schemas.microsoft.com/office/drawing/2014/main" id="{9FDB0936-91AF-405F-827D-40916478A2F7}"/>
              </a:ext>
            </a:extLst>
          </p:cNvPr>
          <p:cNvSpPr/>
          <p:nvPr/>
        </p:nvSpPr>
        <p:spPr bwMode="auto">
          <a:xfrm>
            <a:off x="8106470" y="1094314"/>
            <a:ext cx="1069970" cy="4026253"/>
          </a:xfrm>
          <a:prstGeom prst="bracePair">
            <a:avLst/>
          </a:prstGeom>
          <a:solidFill>
            <a:schemeClr val="bg1"/>
          </a:solidFill>
          <a:ln>
            <a:headEnd type="none" w="med" len="med"/>
            <a:tailEnd type="none" w="med" len="med"/>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ctr" anchorCtr="0" compatLnSpc="1">
            <a:prstTxWarp prst="textNoShape">
              <a:avLst/>
            </a:prstTxWarp>
          </a:bodyPr>
          <a:lstStyle/>
          <a:p>
            <a:endParaRPr lang="en-GB" sz="2800" b="1" dirty="0">
              <a:solidFill>
                <a:schemeClr val="bg1"/>
              </a:solidFill>
              <a:latin typeface="Arial" charset="0"/>
            </a:endParaRPr>
          </a:p>
        </p:txBody>
      </p:sp>
      <p:sp>
        <p:nvSpPr>
          <p:cNvPr id="14" name="Double Brace 13"/>
          <p:cNvSpPr/>
          <p:nvPr/>
        </p:nvSpPr>
        <p:spPr bwMode="auto">
          <a:xfrm>
            <a:off x="3397977" y="2516330"/>
            <a:ext cx="1137425" cy="1170789"/>
          </a:xfrm>
          <a:prstGeom prst="bracePair">
            <a:avLst/>
          </a:prstGeom>
          <a:solidFill>
            <a:schemeClr val="bg1"/>
          </a:solidFill>
          <a:ln>
            <a:headEnd type="none" w="med" len="med"/>
            <a:tailEnd type="none" w="med" len="med"/>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ctr" anchorCtr="0" compatLnSpc="1">
            <a:prstTxWarp prst="textNoShape">
              <a:avLst/>
            </a:prstTxWarp>
          </a:bodyPr>
          <a:lstStyle/>
          <a:p>
            <a:endParaRPr lang="en-GB" sz="2800" b="1" dirty="0">
              <a:solidFill>
                <a:schemeClr val="bg1"/>
              </a:solidFill>
              <a:latin typeface="Arial" charset="0"/>
            </a:endParaRPr>
          </a:p>
        </p:txBody>
      </p:sp>
      <p:sp>
        <p:nvSpPr>
          <p:cNvPr id="21" name="Double Brace 20"/>
          <p:cNvSpPr/>
          <p:nvPr/>
        </p:nvSpPr>
        <p:spPr bwMode="auto">
          <a:xfrm>
            <a:off x="4836349" y="2506857"/>
            <a:ext cx="847245" cy="1206539"/>
          </a:xfrm>
          <a:prstGeom prst="bracePair">
            <a:avLst/>
          </a:prstGeom>
          <a:solidFill>
            <a:schemeClr val="bg1"/>
          </a:solidFill>
          <a:ln>
            <a:headEnd type="none" w="med" len="med"/>
            <a:tailEnd type="none" w="med" len="med"/>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ctr" anchorCtr="0" compatLnSpc="1">
            <a:prstTxWarp prst="textNoShape">
              <a:avLst/>
            </a:prstTxWarp>
          </a:bodyPr>
          <a:lstStyle/>
          <a:p>
            <a:endParaRPr lang="en-GB" sz="2800" b="1" dirty="0">
              <a:solidFill>
                <a:schemeClr val="bg1"/>
              </a:solidFill>
              <a:latin typeface="Arial" charset="0"/>
            </a:endParaRPr>
          </a:p>
        </p:txBody>
      </p:sp>
      <p:sp>
        <p:nvSpPr>
          <p:cNvPr id="12" name="Rectangle 11"/>
          <p:cNvSpPr/>
          <p:nvPr/>
        </p:nvSpPr>
        <p:spPr>
          <a:xfrm>
            <a:off x="3572151" y="3125847"/>
            <a:ext cx="786975"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IDM / IC</a:t>
            </a:r>
            <a:br>
              <a:rPr lang="en-US" sz="900" b="1" dirty="0">
                <a:solidFill>
                  <a:schemeClr val="bg1"/>
                </a:solidFill>
                <a:cs typeface="Calibri" pitchFamily="34" charset="0"/>
              </a:rPr>
            </a:br>
            <a:r>
              <a:rPr lang="en-US" sz="900" b="1" dirty="0">
                <a:solidFill>
                  <a:schemeClr val="bg1"/>
                </a:solidFill>
                <a:cs typeface="Calibri" pitchFamily="34" charset="0"/>
              </a:rPr>
              <a:t>Design &amp; Manufacturer</a:t>
            </a:r>
            <a:endParaRPr lang="en-GB" sz="900" b="1" dirty="0">
              <a:solidFill>
                <a:schemeClr val="bg1"/>
              </a:solidFill>
              <a:cs typeface="Calibri" pitchFamily="34" charset="0"/>
            </a:endParaRPr>
          </a:p>
        </p:txBody>
      </p:sp>
      <p:sp>
        <p:nvSpPr>
          <p:cNvPr id="13" name="Rectangle 12"/>
          <p:cNvSpPr/>
          <p:nvPr/>
        </p:nvSpPr>
        <p:spPr>
          <a:xfrm>
            <a:off x="2096878" y="3193242"/>
            <a:ext cx="786975"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Foundry</a:t>
            </a:r>
            <a:endParaRPr lang="en-GB" sz="900" b="1" dirty="0">
              <a:solidFill>
                <a:schemeClr val="bg1"/>
              </a:solidFill>
              <a:cs typeface="Calibri" pitchFamily="34" charset="0"/>
            </a:endParaRPr>
          </a:p>
        </p:txBody>
      </p:sp>
      <p:sp>
        <p:nvSpPr>
          <p:cNvPr id="2" name="Title 1"/>
          <p:cNvSpPr>
            <a:spLocks noGrp="1"/>
          </p:cNvSpPr>
          <p:nvPr>
            <p:ph type="title"/>
          </p:nvPr>
        </p:nvSpPr>
        <p:spPr>
          <a:xfrm>
            <a:off x="2187219" y="618312"/>
            <a:ext cx="8275027" cy="363537"/>
          </a:xfrm>
        </p:spPr>
        <p:txBody>
          <a:bodyPr/>
          <a:lstStyle/>
          <a:p>
            <a:r>
              <a:rPr lang="en-GB" sz="2000" dirty="0">
                <a:cs typeface="Calibri" pitchFamily="34" charset="0"/>
              </a:rPr>
              <a:t>Taiwan TMT Industry Landscape</a:t>
            </a:r>
            <a:endParaRPr lang="en-SG" sz="2000" dirty="0">
              <a:cs typeface="Calibri" pitchFamily="34" charset="0"/>
            </a:endParaRPr>
          </a:p>
        </p:txBody>
      </p:sp>
      <p:sp>
        <p:nvSpPr>
          <p:cNvPr id="7" name="Rectangle 6"/>
          <p:cNvSpPr/>
          <p:nvPr/>
        </p:nvSpPr>
        <p:spPr>
          <a:xfrm>
            <a:off x="2085447" y="1652018"/>
            <a:ext cx="809834"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OSAT</a:t>
            </a:r>
            <a:endParaRPr lang="en-GB" sz="900" b="1" dirty="0">
              <a:solidFill>
                <a:schemeClr val="bg1"/>
              </a:solidFill>
              <a:cs typeface="Calibri" pitchFamily="34" charset="0"/>
            </a:endParaRPr>
          </a:p>
        </p:txBody>
      </p:sp>
      <p:sp>
        <p:nvSpPr>
          <p:cNvPr id="8" name="Rectangle 7"/>
          <p:cNvSpPr/>
          <p:nvPr/>
        </p:nvSpPr>
        <p:spPr>
          <a:xfrm>
            <a:off x="3578717" y="2589002"/>
            <a:ext cx="792680"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Design House</a:t>
            </a:r>
            <a:br>
              <a:rPr lang="en-US" sz="900" b="1" dirty="0">
                <a:solidFill>
                  <a:schemeClr val="bg1"/>
                </a:solidFill>
                <a:cs typeface="Calibri" pitchFamily="34" charset="0"/>
              </a:rPr>
            </a:br>
            <a:r>
              <a:rPr lang="en-US" sz="900" b="1" dirty="0">
                <a:solidFill>
                  <a:schemeClr val="bg1"/>
                </a:solidFill>
                <a:cs typeface="Calibri" pitchFamily="34" charset="0"/>
              </a:rPr>
              <a:t>(Fabless)</a:t>
            </a:r>
            <a:endParaRPr lang="en-GB" sz="900" b="1" dirty="0">
              <a:solidFill>
                <a:schemeClr val="bg1"/>
              </a:solidFill>
              <a:cs typeface="Calibri" pitchFamily="34" charset="0"/>
            </a:endParaRPr>
          </a:p>
        </p:txBody>
      </p:sp>
      <p:sp>
        <p:nvSpPr>
          <p:cNvPr id="9" name="Rectangle 8"/>
          <p:cNvSpPr/>
          <p:nvPr/>
        </p:nvSpPr>
        <p:spPr>
          <a:xfrm>
            <a:off x="5897457" y="3662899"/>
            <a:ext cx="705600"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Distributor</a:t>
            </a:r>
            <a:endParaRPr lang="en-GB" sz="900" b="1" baseline="30000" dirty="0">
              <a:solidFill>
                <a:schemeClr val="bg1"/>
              </a:solidFill>
              <a:cs typeface="Calibri" pitchFamily="34" charset="0"/>
            </a:endParaRPr>
          </a:p>
        </p:txBody>
      </p:sp>
      <p:cxnSp>
        <p:nvCxnSpPr>
          <p:cNvPr id="17" name="Straight Arrow Connector 16"/>
          <p:cNvCxnSpPr>
            <a:cxnSpLocks/>
          </p:cNvCxnSpPr>
          <p:nvPr/>
        </p:nvCxnSpPr>
        <p:spPr bwMode="auto">
          <a:xfrm>
            <a:off x="4488385" y="3101725"/>
            <a:ext cx="302636" cy="583"/>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19" name="Rectangle 18"/>
          <p:cNvSpPr/>
          <p:nvPr/>
        </p:nvSpPr>
        <p:spPr>
          <a:xfrm>
            <a:off x="4984882" y="3163711"/>
            <a:ext cx="555134"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rPr>
              <a:t>EMS</a:t>
            </a:r>
            <a:endParaRPr lang="en-GB" sz="900" b="1" dirty="0">
              <a:solidFill>
                <a:schemeClr val="bg1"/>
              </a:solidFill>
            </a:endParaRPr>
          </a:p>
        </p:txBody>
      </p:sp>
      <p:sp>
        <p:nvSpPr>
          <p:cNvPr id="20" name="Rectangle 19"/>
          <p:cNvSpPr/>
          <p:nvPr/>
        </p:nvSpPr>
        <p:spPr>
          <a:xfrm>
            <a:off x="4978560" y="2555691"/>
            <a:ext cx="555134"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ODM</a:t>
            </a:r>
            <a:endParaRPr lang="en-GB" sz="900" b="1" dirty="0">
              <a:solidFill>
                <a:schemeClr val="bg1"/>
              </a:solidFill>
              <a:cs typeface="Calibri" pitchFamily="34" charset="0"/>
            </a:endParaRPr>
          </a:p>
        </p:txBody>
      </p:sp>
      <p:cxnSp>
        <p:nvCxnSpPr>
          <p:cNvPr id="33" name="Straight Arrow Connector 32"/>
          <p:cNvCxnSpPr>
            <a:cxnSpLocks/>
            <a:stCxn id="34" idx="2"/>
            <a:endCxn id="9" idx="0"/>
          </p:cNvCxnSpPr>
          <p:nvPr/>
        </p:nvCxnSpPr>
        <p:spPr bwMode="auto">
          <a:xfrm>
            <a:off x="6248913" y="3379298"/>
            <a:ext cx="1344" cy="283600"/>
          </a:xfrm>
          <a:prstGeom prst="straightConnector1">
            <a:avLst/>
          </a:prstGeom>
          <a:solidFill>
            <a:srgbClr val="C00000"/>
          </a:solidFill>
          <a:ln>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34" name="Rectangle 33"/>
          <p:cNvSpPr/>
          <p:nvPr/>
        </p:nvSpPr>
        <p:spPr>
          <a:xfrm>
            <a:off x="5896959" y="2872616"/>
            <a:ext cx="703909"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OEM</a:t>
            </a:r>
            <a:endParaRPr lang="en-GB" sz="900" b="1" dirty="0">
              <a:solidFill>
                <a:schemeClr val="bg1"/>
              </a:solidFill>
              <a:cs typeface="Calibri" pitchFamily="34" charset="0"/>
            </a:endParaRPr>
          </a:p>
        </p:txBody>
      </p:sp>
      <p:sp>
        <p:nvSpPr>
          <p:cNvPr id="54" name="TextBox 53"/>
          <p:cNvSpPr txBox="1"/>
          <p:nvPr/>
        </p:nvSpPr>
        <p:spPr>
          <a:xfrm>
            <a:off x="4106869" y="1384806"/>
            <a:ext cx="740908" cy="707886"/>
          </a:xfrm>
          <a:prstGeom prst="rect">
            <a:avLst/>
          </a:prstGeom>
          <a:noFill/>
        </p:spPr>
        <p:txBody>
          <a:bodyPr wrap="none" rtlCol="0">
            <a:spAutoFit/>
          </a:bodyPr>
          <a:lstStyle/>
          <a:p>
            <a:r>
              <a:rPr lang="en-GB" sz="800" i="1" dirty="0">
                <a:latin typeface="+mn-lt"/>
                <a:cs typeface="Calibri" pitchFamily="34" charset="0"/>
              </a:rPr>
              <a:t>IDM</a:t>
            </a:r>
          </a:p>
          <a:p>
            <a:endParaRPr lang="en-GB" sz="800" i="1" dirty="0">
              <a:latin typeface="+mn-lt"/>
              <a:cs typeface="Calibri" pitchFamily="34" charset="0"/>
            </a:endParaRPr>
          </a:p>
          <a:p>
            <a:r>
              <a:rPr lang="en-GB" sz="800" dirty="0" err="1">
                <a:latin typeface="+mn-lt"/>
                <a:cs typeface="Calibri" pitchFamily="34" charset="0"/>
              </a:rPr>
              <a:t>Winbond</a:t>
            </a:r>
            <a:br>
              <a:rPr lang="en-GB" sz="800" dirty="0">
                <a:latin typeface="+mn-lt"/>
                <a:cs typeface="Calibri" pitchFamily="34" charset="0"/>
              </a:rPr>
            </a:br>
            <a:r>
              <a:rPr lang="en-GB" sz="800" dirty="0" err="1">
                <a:latin typeface="+mn-lt"/>
                <a:cs typeface="Calibri" pitchFamily="34" charset="0"/>
              </a:rPr>
              <a:t>Nanya</a:t>
            </a:r>
            <a:r>
              <a:rPr lang="en-GB" sz="800" dirty="0">
                <a:latin typeface="+mn-lt"/>
                <a:cs typeface="Calibri" pitchFamily="34" charset="0"/>
              </a:rPr>
              <a:t> Tech</a:t>
            </a:r>
            <a:br>
              <a:rPr lang="en-GB" sz="800" dirty="0">
                <a:latin typeface="+mn-lt"/>
                <a:cs typeface="Calibri" pitchFamily="34" charset="0"/>
              </a:rPr>
            </a:br>
            <a:r>
              <a:rPr lang="en-GB" sz="800" dirty="0" err="1">
                <a:latin typeface="+mn-lt"/>
                <a:cs typeface="Calibri" pitchFamily="34" charset="0"/>
              </a:rPr>
              <a:t>Macronix</a:t>
            </a:r>
            <a:endParaRPr lang="en-GB" sz="800" dirty="0">
              <a:latin typeface="+mn-lt"/>
              <a:cs typeface="Calibri" pitchFamily="34" charset="0"/>
            </a:endParaRPr>
          </a:p>
        </p:txBody>
      </p:sp>
      <p:sp>
        <p:nvSpPr>
          <p:cNvPr id="55" name="TextBox 54"/>
          <p:cNvSpPr txBox="1"/>
          <p:nvPr/>
        </p:nvSpPr>
        <p:spPr>
          <a:xfrm>
            <a:off x="5895620" y="2327621"/>
            <a:ext cx="687384" cy="461665"/>
          </a:xfrm>
          <a:prstGeom prst="rect">
            <a:avLst/>
          </a:prstGeom>
          <a:noFill/>
        </p:spPr>
        <p:txBody>
          <a:bodyPr wrap="square" rtlCol="0">
            <a:spAutoFit/>
          </a:bodyPr>
          <a:lstStyle/>
          <a:p>
            <a:r>
              <a:rPr lang="en-GB" sz="800" dirty="0">
                <a:latin typeface="+mn-lt"/>
                <a:cs typeface="Calibri" pitchFamily="34" charset="0"/>
              </a:rPr>
              <a:t>Asus</a:t>
            </a:r>
          </a:p>
          <a:p>
            <a:r>
              <a:rPr lang="en-GB" sz="800" dirty="0">
                <a:latin typeface="+mn-lt"/>
                <a:cs typeface="Calibri" pitchFamily="34" charset="0"/>
              </a:rPr>
              <a:t>Acer</a:t>
            </a:r>
          </a:p>
          <a:p>
            <a:r>
              <a:rPr lang="en-GB" sz="800" dirty="0">
                <a:latin typeface="+mn-lt"/>
                <a:cs typeface="Calibri" pitchFamily="34" charset="0"/>
              </a:rPr>
              <a:t>HTC</a:t>
            </a:r>
          </a:p>
        </p:txBody>
      </p:sp>
      <p:sp>
        <p:nvSpPr>
          <p:cNvPr id="56" name="TextBox 55"/>
          <p:cNvSpPr txBox="1"/>
          <p:nvPr/>
        </p:nvSpPr>
        <p:spPr>
          <a:xfrm>
            <a:off x="5873941" y="4182472"/>
            <a:ext cx="768675" cy="707886"/>
          </a:xfrm>
          <a:prstGeom prst="rect">
            <a:avLst/>
          </a:prstGeom>
          <a:noFill/>
        </p:spPr>
        <p:txBody>
          <a:bodyPr wrap="square" rtlCol="0">
            <a:spAutoFit/>
          </a:bodyPr>
          <a:lstStyle/>
          <a:p>
            <a:r>
              <a:rPr lang="en-GB" sz="800" dirty="0" err="1">
                <a:latin typeface="+mn-lt"/>
                <a:cs typeface="Calibri" pitchFamily="34" charset="0"/>
              </a:rPr>
              <a:t>Tsann</a:t>
            </a:r>
            <a:r>
              <a:rPr lang="en-GB" sz="800" dirty="0">
                <a:latin typeface="+mn-lt"/>
                <a:cs typeface="Calibri" pitchFamily="34" charset="0"/>
              </a:rPr>
              <a:t> </a:t>
            </a:r>
            <a:r>
              <a:rPr lang="en-GB" sz="800" dirty="0" err="1">
                <a:latin typeface="+mn-lt"/>
                <a:cs typeface="Calibri" pitchFamily="34" charset="0"/>
              </a:rPr>
              <a:t>Kuen</a:t>
            </a:r>
            <a:br>
              <a:rPr lang="en-GB" sz="800" dirty="0">
                <a:latin typeface="+mn-lt"/>
                <a:cs typeface="Calibri" pitchFamily="34" charset="0"/>
              </a:rPr>
            </a:br>
            <a:r>
              <a:rPr lang="en-GB" sz="800" dirty="0">
                <a:latin typeface="+mn-lt"/>
                <a:cs typeface="Calibri" pitchFamily="34" charset="0"/>
              </a:rPr>
              <a:t>E-Life Mall</a:t>
            </a:r>
          </a:p>
          <a:p>
            <a:r>
              <a:rPr lang="en-GB" sz="800" dirty="0" err="1">
                <a:latin typeface="+mn-lt"/>
                <a:cs typeface="Calibri" pitchFamily="34" charset="0"/>
              </a:rPr>
              <a:t>Sunfar</a:t>
            </a:r>
            <a:endParaRPr lang="en-GB" sz="800" dirty="0">
              <a:latin typeface="+mn-lt"/>
              <a:cs typeface="Calibri" pitchFamily="34" charset="0"/>
            </a:endParaRPr>
          </a:p>
          <a:p>
            <a:r>
              <a:rPr lang="en-GB" sz="800" dirty="0">
                <a:latin typeface="+mn-lt"/>
                <a:cs typeface="Calibri" pitchFamily="34" charset="0"/>
              </a:rPr>
              <a:t>Tatung</a:t>
            </a:r>
          </a:p>
          <a:p>
            <a:endParaRPr lang="en-GB" sz="800" dirty="0">
              <a:latin typeface="+mn-lt"/>
              <a:cs typeface="Calibri" pitchFamily="34" charset="0"/>
            </a:endParaRPr>
          </a:p>
        </p:txBody>
      </p:sp>
      <p:sp>
        <p:nvSpPr>
          <p:cNvPr id="60" name="TextBox 59"/>
          <p:cNvSpPr txBox="1"/>
          <p:nvPr/>
        </p:nvSpPr>
        <p:spPr>
          <a:xfrm>
            <a:off x="4978428" y="1273129"/>
            <a:ext cx="679457" cy="1077218"/>
          </a:xfrm>
          <a:prstGeom prst="rect">
            <a:avLst/>
          </a:prstGeom>
          <a:noFill/>
        </p:spPr>
        <p:txBody>
          <a:bodyPr wrap="square" rtlCol="0">
            <a:spAutoFit/>
          </a:bodyPr>
          <a:lstStyle/>
          <a:p>
            <a:r>
              <a:rPr lang="en-GB" sz="800" dirty="0">
                <a:latin typeface="+mn-lt"/>
                <a:cs typeface="Calibri" pitchFamily="34" charset="0"/>
              </a:rPr>
              <a:t>Hon Hai</a:t>
            </a:r>
            <a:br>
              <a:rPr lang="en-GB" sz="800" dirty="0">
                <a:latin typeface="+mn-lt"/>
                <a:cs typeface="Calibri" pitchFamily="34" charset="0"/>
              </a:rPr>
            </a:br>
            <a:r>
              <a:rPr lang="en-GB" sz="800" dirty="0" err="1">
                <a:latin typeface="+mn-lt"/>
                <a:cs typeface="Calibri" pitchFamily="34" charset="0"/>
              </a:rPr>
              <a:t>Pegatron</a:t>
            </a:r>
            <a:br>
              <a:rPr lang="en-GB" sz="800" dirty="0">
                <a:latin typeface="+mn-lt"/>
                <a:cs typeface="Calibri" pitchFamily="34" charset="0"/>
              </a:rPr>
            </a:br>
            <a:r>
              <a:rPr lang="en-GB" sz="800" dirty="0" err="1">
                <a:latin typeface="+mn-lt"/>
                <a:cs typeface="Calibri" pitchFamily="34" charset="0"/>
              </a:rPr>
              <a:t>Compal</a:t>
            </a:r>
            <a:endParaRPr lang="en-GB" sz="800" dirty="0">
              <a:latin typeface="+mn-lt"/>
              <a:cs typeface="Calibri" pitchFamily="34" charset="0"/>
            </a:endParaRPr>
          </a:p>
          <a:p>
            <a:r>
              <a:rPr lang="en-GB" sz="800" dirty="0">
                <a:latin typeface="+mn-lt"/>
                <a:cs typeface="Calibri" pitchFamily="34" charset="0"/>
              </a:rPr>
              <a:t>Quanta </a:t>
            </a:r>
            <a:br>
              <a:rPr lang="en-GB" sz="800" dirty="0">
                <a:latin typeface="+mn-lt"/>
                <a:cs typeface="Calibri" pitchFamily="34" charset="0"/>
              </a:rPr>
            </a:br>
            <a:r>
              <a:rPr lang="en-GB" sz="800" dirty="0" err="1">
                <a:latin typeface="+mn-lt"/>
                <a:cs typeface="Calibri" pitchFamily="34" charset="0"/>
              </a:rPr>
              <a:t>Wistron</a:t>
            </a:r>
            <a:br>
              <a:rPr lang="en-GB" sz="800" dirty="0">
                <a:latin typeface="+mn-lt"/>
                <a:cs typeface="Calibri" pitchFamily="34" charset="0"/>
              </a:rPr>
            </a:br>
            <a:r>
              <a:rPr lang="en-GB" sz="800" dirty="0">
                <a:cs typeface="Calibri" pitchFamily="34" charset="0"/>
              </a:rPr>
              <a:t>New </a:t>
            </a:r>
            <a:r>
              <a:rPr lang="en-GB" sz="800" dirty="0" err="1">
                <a:cs typeface="Calibri" pitchFamily="34" charset="0"/>
              </a:rPr>
              <a:t>Kinpo</a:t>
            </a:r>
            <a:endParaRPr lang="en-GB" sz="800" dirty="0">
              <a:cs typeface="Calibri" pitchFamily="34" charset="0"/>
            </a:endParaRPr>
          </a:p>
          <a:p>
            <a:r>
              <a:rPr lang="en-GB" sz="800" dirty="0" err="1">
                <a:latin typeface="+mn-lt"/>
                <a:cs typeface="Calibri" pitchFamily="34" charset="0"/>
              </a:rPr>
              <a:t>Inventec</a:t>
            </a:r>
            <a:r>
              <a:rPr lang="en-GB" sz="800" dirty="0">
                <a:latin typeface="+mn-lt"/>
                <a:cs typeface="Calibri" pitchFamily="34" charset="0"/>
              </a:rPr>
              <a:t> </a:t>
            </a:r>
            <a:br>
              <a:rPr lang="en-GB" sz="800" dirty="0">
                <a:latin typeface="+mn-lt"/>
                <a:cs typeface="Calibri" pitchFamily="34" charset="0"/>
              </a:rPr>
            </a:br>
            <a:r>
              <a:rPr lang="en-GB" sz="800" dirty="0" err="1">
                <a:latin typeface="+mn-lt"/>
                <a:cs typeface="Calibri" pitchFamily="34" charset="0"/>
              </a:rPr>
              <a:t>Qisda</a:t>
            </a:r>
            <a:endParaRPr lang="en-GB" sz="800" dirty="0">
              <a:latin typeface="+mn-lt"/>
              <a:cs typeface="Calibri" pitchFamily="34" charset="0"/>
            </a:endParaRPr>
          </a:p>
        </p:txBody>
      </p:sp>
      <p:grpSp>
        <p:nvGrpSpPr>
          <p:cNvPr id="73" name="Group 72">
            <a:extLst>
              <a:ext uri="{FF2B5EF4-FFF2-40B4-BE49-F238E27FC236}">
                <a16:creationId xmlns:a16="http://schemas.microsoft.com/office/drawing/2014/main" id="{592F83DB-30B4-45EA-A9A0-6B832CA80151}"/>
              </a:ext>
            </a:extLst>
          </p:cNvPr>
          <p:cNvGrpSpPr/>
          <p:nvPr/>
        </p:nvGrpSpPr>
        <p:grpSpPr>
          <a:xfrm>
            <a:off x="3782997" y="3966738"/>
            <a:ext cx="2061862" cy="2057485"/>
            <a:chOff x="965546" y="3980841"/>
            <a:chExt cx="2061862" cy="2057485"/>
          </a:xfrm>
        </p:grpSpPr>
        <p:sp>
          <p:nvSpPr>
            <p:cNvPr id="26" name="Rectangle 25"/>
            <p:cNvSpPr/>
            <p:nvPr/>
          </p:nvSpPr>
          <p:spPr>
            <a:xfrm>
              <a:off x="2105894" y="3980841"/>
              <a:ext cx="810000" cy="506683"/>
            </a:xfrm>
            <a:prstGeom prst="rect">
              <a:avLst/>
            </a:prstGeom>
            <a:solidFill>
              <a:srgbClr val="00206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Display Manufacturer</a:t>
              </a:r>
              <a:endParaRPr lang="en-GB" sz="900" b="1" dirty="0">
                <a:solidFill>
                  <a:schemeClr val="bg1"/>
                </a:solidFill>
                <a:cs typeface="Calibri" pitchFamily="34" charset="0"/>
              </a:endParaRPr>
            </a:p>
          </p:txBody>
        </p:sp>
        <p:sp>
          <p:nvSpPr>
            <p:cNvPr id="27" name="Rectangle 26"/>
            <p:cNvSpPr/>
            <p:nvPr/>
          </p:nvSpPr>
          <p:spPr>
            <a:xfrm>
              <a:off x="2105894" y="5069978"/>
              <a:ext cx="810000" cy="506683"/>
            </a:xfrm>
            <a:prstGeom prst="rect">
              <a:avLst/>
            </a:prstGeom>
            <a:solidFill>
              <a:srgbClr val="00206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Accessories Manufacturer</a:t>
              </a:r>
              <a:endParaRPr lang="en-GB" sz="900" b="1" dirty="0">
                <a:solidFill>
                  <a:schemeClr val="bg1"/>
                </a:solidFill>
                <a:cs typeface="Calibri" pitchFamily="34" charset="0"/>
              </a:endParaRPr>
            </a:p>
          </p:txBody>
        </p:sp>
        <p:sp>
          <p:nvSpPr>
            <p:cNvPr id="28" name="Rectangle 27"/>
            <p:cNvSpPr/>
            <p:nvPr/>
          </p:nvSpPr>
          <p:spPr>
            <a:xfrm>
              <a:off x="1104431" y="3980841"/>
              <a:ext cx="810000" cy="506683"/>
            </a:xfrm>
            <a:prstGeom prst="rect">
              <a:avLst/>
            </a:prstGeom>
            <a:solidFill>
              <a:srgbClr val="00206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Distributor</a:t>
              </a:r>
              <a:endParaRPr lang="en-GB" sz="900" b="1" baseline="30000" dirty="0">
                <a:solidFill>
                  <a:schemeClr val="bg1"/>
                </a:solidFill>
                <a:cs typeface="Calibri" pitchFamily="34" charset="0"/>
              </a:endParaRPr>
            </a:p>
          </p:txBody>
        </p:sp>
        <p:sp>
          <p:nvSpPr>
            <p:cNvPr id="29" name="Rectangle 28"/>
            <p:cNvSpPr/>
            <p:nvPr/>
          </p:nvSpPr>
          <p:spPr>
            <a:xfrm>
              <a:off x="1104431" y="5069978"/>
              <a:ext cx="810000" cy="506683"/>
            </a:xfrm>
            <a:prstGeom prst="rect">
              <a:avLst/>
            </a:prstGeom>
            <a:solidFill>
              <a:srgbClr val="00206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Components Manufacturer</a:t>
              </a:r>
              <a:endParaRPr lang="en-GB" sz="900" b="1" dirty="0">
                <a:solidFill>
                  <a:schemeClr val="bg1"/>
                </a:solidFill>
                <a:cs typeface="Calibri" pitchFamily="34" charset="0"/>
              </a:endParaRPr>
            </a:p>
          </p:txBody>
        </p:sp>
        <p:sp>
          <p:nvSpPr>
            <p:cNvPr id="57" name="TextBox 56"/>
            <p:cNvSpPr txBox="1"/>
            <p:nvPr/>
          </p:nvSpPr>
          <p:spPr>
            <a:xfrm>
              <a:off x="2053316" y="4484897"/>
              <a:ext cx="884888" cy="461665"/>
            </a:xfrm>
            <a:prstGeom prst="rect">
              <a:avLst/>
            </a:prstGeom>
            <a:noFill/>
          </p:spPr>
          <p:txBody>
            <a:bodyPr wrap="square" rtlCol="0">
              <a:spAutoFit/>
            </a:bodyPr>
            <a:lstStyle/>
            <a:p>
              <a:r>
                <a:rPr lang="en-GB" sz="800" dirty="0" err="1">
                  <a:latin typeface="+mn-lt"/>
                  <a:cs typeface="Calibri" pitchFamily="34" charset="0"/>
                </a:rPr>
                <a:t>Innolux</a:t>
              </a:r>
              <a:endParaRPr lang="en-GB" sz="800" dirty="0">
                <a:latin typeface="+mn-lt"/>
                <a:cs typeface="Calibri" pitchFamily="34" charset="0"/>
              </a:endParaRPr>
            </a:p>
            <a:p>
              <a:r>
                <a:rPr lang="en-GB" sz="800" dirty="0">
                  <a:latin typeface="+mn-lt"/>
                  <a:cs typeface="Calibri" pitchFamily="34" charset="0"/>
                </a:rPr>
                <a:t>AUO</a:t>
              </a:r>
            </a:p>
            <a:p>
              <a:r>
                <a:rPr lang="en-GB" sz="800" dirty="0">
                  <a:latin typeface="+mn-lt"/>
                  <a:cs typeface="Calibri" pitchFamily="34" charset="0"/>
                </a:rPr>
                <a:t>Foxconn/Sharp</a:t>
              </a:r>
            </a:p>
          </p:txBody>
        </p:sp>
        <p:sp>
          <p:nvSpPr>
            <p:cNvPr id="58" name="TextBox 57"/>
            <p:cNvSpPr txBox="1"/>
            <p:nvPr/>
          </p:nvSpPr>
          <p:spPr>
            <a:xfrm>
              <a:off x="1032423" y="5576661"/>
              <a:ext cx="1037415" cy="461665"/>
            </a:xfrm>
            <a:prstGeom prst="rect">
              <a:avLst/>
            </a:prstGeom>
            <a:noFill/>
          </p:spPr>
          <p:txBody>
            <a:bodyPr wrap="square" rtlCol="0">
              <a:spAutoFit/>
            </a:bodyPr>
            <a:lstStyle/>
            <a:p>
              <a:r>
                <a:rPr lang="en-GB" sz="800" dirty="0" err="1">
                  <a:latin typeface="+mn-lt"/>
                  <a:cs typeface="Calibri" pitchFamily="34" charset="0"/>
                </a:rPr>
                <a:t>Casetek</a:t>
              </a:r>
              <a:endParaRPr lang="en-GB" sz="800" dirty="0">
                <a:latin typeface="+mn-lt"/>
                <a:cs typeface="Calibri" pitchFamily="34" charset="0"/>
              </a:endParaRPr>
            </a:p>
            <a:p>
              <a:r>
                <a:rPr lang="en-GB" sz="800" dirty="0" err="1">
                  <a:latin typeface="+mn-lt"/>
                  <a:cs typeface="Calibri" pitchFamily="34" charset="0"/>
                </a:rPr>
                <a:t>Simplo</a:t>
              </a:r>
              <a:endParaRPr lang="en-GB" sz="800" dirty="0">
                <a:latin typeface="+mn-lt"/>
                <a:cs typeface="Calibri" pitchFamily="34" charset="0"/>
              </a:endParaRPr>
            </a:p>
            <a:p>
              <a:r>
                <a:rPr lang="en-GB" sz="800" dirty="0">
                  <a:latin typeface="+mn-lt"/>
                  <a:cs typeface="Calibri" pitchFamily="34" charset="0"/>
                </a:rPr>
                <a:t>Cheng </a:t>
              </a:r>
              <a:r>
                <a:rPr lang="en-GB" sz="800" dirty="0" err="1">
                  <a:latin typeface="+mn-lt"/>
                  <a:cs typeface="Calibri" pitchFamily="34" charset="0"/>
                </a:rPr>
                <a:t>Uei</a:t>
              </a:r>
              <a:endParaRPr lang="en-GB" sz="800" dirty="0">
                <a:latin typeface="+mn-lt"/>
                <a:cs typeface="Calibri" pitchFamily="34" charset="0"/>
              </a:endParaRPr>
            </a:p>
          </p:txBody>
        </p:sp>
        <p:sp>
          <p:nvSpPr>
            <p:cNvPr id="59" name="TextBox 58"/>
            <p:cNvSpPr txBox="1"/>
            <p:nvPr/>
          </p:nvSpPr>
          <p:spPr>
            <a:xfrm>
              <a:off x="965546" y="4484897"/>
              <a:ext cx="1131334" cy="461665"/>
            </a:xfrm>
            <a:prstGeom prst="rect">
              <a:avLst/>
            </a:prstGeom>
            <a:noFill/>
          </p:spPr>
          <p:txBody>
            <a:bodyPr wrap="square" rtlCol="0">
              <a:spAutoFit/>
            </a:bodyPr>
            <a:lstStyle/>
            <a:p>
              <a:r>
                <a:rPr lang="en-GB" sz="800" dirty="0">
                  <a:latin typeface="+mn-lt"/>
                  <a:cs typeface="Calibri" pitchFamily="34" charset="0"/>
                </a:rPr>
                <a:t>WPG</a:t>
              </a:r>
            </a:p>
            <a:p>
              <a:r>
                <a:rPr lang="en-GB" sz="800" dirty="0">
                  <a:latin typeface="+mn-lt"/>
                  <a:cs typeface="Calibri" pitchFamily="34" charset="0"/>
                </a:rPr>
                <a:t>WT Microelectronics</a:t>
              </a:r>
            </a:p>
            <a:p>
              <a:r>
                <a:rPr lang="en-GB" sz="800" dirty="0">
                  <a:latin typeface="+mn-lt"/>
                  <a:cs typeface="Calibri" pitchFamily="34" charset="0"/>
                </a:rPr>
                <a:t>Supreme Electronics</a:t>
              </a:r>
              <a:endParaRPr lang="en-SG" sz="800" dirty="0">
                <a:latin typeface="+mn-lt"/>
                <a:cs typeface="Calibri" pitchFamily="34" charset="0"/>
              </a:endParaRPr>
            </a:p>
          </p:txBody>
        </p:sp>
        <p:sp>
          <p:nvSpPr>
            <p:cNvPr id="61" name="TextBox 60"/>
            <p:cNvSpPr txBox="1"/>
            <p:nvPr/>
          </p:nvSpPr>
          <p:spPr>
            <a:xfrm>
              <a:off x="2018453" y="5576661"/>
              <a:ext cx="1008955" cy="461665"/>
            </a:xfrm>
            <a:prstGeom prst="rect">
              <a:avLst/>
            </a:prstGeom>
            <a:noFill/>
          </p:spPr>
          <p:txBody>
            <a:bodyPr wrap="square" rtlCol="0">
              <a:spAutoFit/>
            </a:bodyPr>
            <a:lstStyle/>
            <a:p>
              <a:r>
                <a:rPr lang="en-US" sz="800" dirty="0">
                  <a:latin typeface="+mn-lt"/>
                  <a:cs typeface="Calibri" pitchFamily="34" charset="0"/>
                </a:rPr>
                <a:t>Delta Electronics</a:t>
              </a:r>
            </a:p>
            <a:p>
              <a:r>
                <a:rPr lang="en-US" sz="800" dirty="0" err="1">
                  <a:latin typeface="+mn-lt"/>
                  <a:cs typeface="Calibri" pitchFamily="34" charset="0"/>
                </a:rPr>
                <a:t>Primax</a:t>
              </a:r>
              <a:endParaRPr lang="en-US" sz="800" dirty="0">
                <a:latin typeface="+mn-lt"/>
                <a:cs typeface="Calibri" pitchFamily="34" charset="0"/>
              </a:endParaRPr>
            </a:p>
            <a:p>
              <a:r>
                <a:rPr lang="en-US" sz="800" dirty="0">
                  <a:latin typeface="+mn-lt"/>
                  <a:cs typeface="Calibri" pitchFamily="34" charset="0"/>
                </a:rPr>
                <a:t>Lite-On Group</a:t>
              </a:r>
            </a:p>
          </p:txBody>
        </p:sp>
      </p:grpSp>
      <p:sp>
        <p:nvSpPr>
          <p:cNvPr id="62" name="TextBox 61"/>
          <p:cNvSpPr txBox="1"/>
          <p:nvPr/>
        </p:nvSpPr>
        <p:spPr>
          <a:xfrm>
            <a:off x="3200949" y="1273129"/>
            <a:ext cx="875826" cy="1200329"/>
          </a:xfrm>
          <a:prstGeom prst="rect">
            <a:avLst/>
          </a:prstGeom>
          <a:noFill/>
        </p:spPr>
        <p:txBody>
          <a:bodyPr wrap="square" rtlCol="0">
            <a:spAutoFit/>
          </a:bodyPr>
          <a:lstStyle/>
          <a:p>
            <a:r>
              <a:rPr lang="en-GB" sz="800" i="1" dirty="0">
                <a:latin typeface="+mj-lt"/>
                <a:cs typeface="Calibri" pitchFamily="34" charset="0"/>
              </a:rPr>
              <a:t>IC Design</a:t>
            </a:r>
          </a:p>
          <a:p>
            <a:r>
              <a:rPr lang="en-GB" sz="800" dirty="0">
                <a:latin typeface="+mj-lt"/>
                <a:cs typeface="Calibri" pitchFamily="34" charset="0"/>
              </a:rPr>
              <a:t> </a:t>
            </a:r>
            <a:br>
              <a:rPr lang="en-GB" sz="800" dirty="0">
                <a:latin typeface="+mj-lt"/>
                <a:cs typeface="Calibri" pitchFamily="34" charset="0"/>
              </a:rPr>
            </a:br>
            <a:r>
              <a:rPr lang="en-GB" sz="800" dirty="0" err="1">
                <a:latin typeface="+mj-lt"/>
                <a:cs typeface="Calibri" pitchFamily="34" charset="0"/>
              </a:rPr>
              <a:t>Mediatek</a:t>
            </a:r>
            <a:r>
              <a:rPr lang="en-GB" sz="800" dirty="0">
                <a:latin typeface="+mj-lt"/>
                <a:cs typeface="Calibri" pitchFamily="34" charset="0"/>
              </a:rPr>
              <a:t> </a:t>
            </a:r>
            <a:r>
              <a:rPr lang="en-GB" sz="800" dirty="0" err="1">
                <a:latin typeface="+mj-lt"/>
                <a:cs typeface="Calibri" pitchFamily="34" charset="0"/>
              </a:rPr>
              <a:t>Novatek</a:t>
            </a:r>
            <a:r>
              <a:rPr lang="en-GB" sz="800" dirty="0">
                <a:latin typeface="+mj-lt"/>
                <a:cs typeface="Calibri" pitchFamily="34" charset="0"/>
              </a:rPr>
              <a:t> </a:t>
            </a:r>
          </a:p>
          <a:p>
            <a:r>
              <a:rPr lang="en-GB" sz="800" dirty="0" err="1">
                <a:latin typeface="+mj-lt"/>
                <a:cs typeface="Calibri" pitchFamily="34" charset="0"/>
              </a:rPr>
              <a:t>Realtek</a:t>
            </a:r>
            <a:endParaRPr lang="en-GB" sz="800" dirty="0">
              <a:latin typeface="+mj-lt"/>
              <a:cs typeface="Calibri" pitchFamily="34" charset="0"/>
            </a:endParaRPr>
          </a:p>
          <a:p>
            <a:r>
              <a:rPr lang="en-GB" sz="800" dirty="0" err="1">
                <a:latin typeface="+mj-lt"/>
                <a:cs typeface="Calibri" pitchFamily="34" charset="0"/>
              </a:rPr>
              <a:t>Himax</a:t>
            </a:r>
            <a:endParaRPr lang="en-GB" sz="800" dirty="0">
              <a:latin typeface="+mj-lt"/>
              <a:cs typeface="Calibri" pitchFamily="34" charset="0"/>
            </a:endParaRPr>
          </a:p>
          <a:p>
            <a:r>
              <a:rPr lang="en-GB" sz="800" dirty="0" err="1">
                <a:latin typeface="+mj-lt"/>
                <a:cs typeface="Calibri" pitchFamily="34" charset="0"/>
              </a:rPr>
              <a:t>Richtek</a:t>
            </a:r>
            <a:endParaRPr lang="en-GB" sz="800" dirty="0">
              <a:latin typeface="+mj-lt"/>
              <a:cs typeface="Calibri" pitchFamily="34" charset="0"/>
            </a:endParaRPr>
          </a:p>
          <a:p>
            <a:r>
              <a:rPr lang="en-GB" sz="800" dirty="0">
                <a:latin typeface="+mj-lt"/>
                <a:cs typeface="Calibri" pitchFamily="34" charset="0"/>
              </a:rPr>
              <a:t>Silicon Motion</a:t>
            </a:r>
          </a:p>
          <a:p>
            <a:r>
              <a:rPr lang="en-GB" sz="800" dirty="0" err="1">
                <a:latin typeface="+mj-lt"/>
                <a:cs typeface="Calibri" pitchFamily="34" charset="0"/>
              </a:rPr>
              <a:t>FocalTech</a:t>
            </a:r>
            <a:endParaRPr lang="en-GB" sz="800" dirty="0">
              <a:latin typeface="+mj-lt"/>
              <a:cs typeface="Calibri" pitchFamily="34" charset="0"/>
            </a:endParaRPr>
          </a:p>
        </p:txBody>
      </p:sp>
      <p:sp>
        <p:nvSpPr>
          <p:cNvPr id="64" name="TextBox 63"/>
          <p:cNvSpPr txBox="1"/>
          <p:nvPr/>
        </p:nvSpPr>
        <p:spPr>
          <a:xfrm>
            <a:off x="2072386" y="1066182"/>
            <a:ext cx="671979" cy="584775"/>
          </a:xfrm>
          <a:prstGeom prst="rect">
            <a:avLst/>
          </a:prstGeom>
          <a:noFill/>
        </p:spPr>
        <p:txBody>
          <a:bodyPr wrap="none" rtlCol="0">
            <a:spAutoFit/>
          </a:bodyPr>
          <a:lstStyle/>
          <a:p>
            <a:r>
              <a:rPr lang="en-GB" sz="800" dirty="0">
                <a:latin typeface="+mn-lt"/>
                <a:cs typeface="Calibri" pitchFamily="34" charset="0"/>
              </a:rPr>
              <a:t>ASE/SPIL</a:t>
            </a:r>
          </a:p>
          <a:p>
            <a:r>
              <a:rPr lang="en-GB" sz="800" dirty="0" err="1">
                <a:latin typeface="+mn-lt"/>
                <a:cs typeface="Calibri" pitchFamily="34" charset="0"/>
              </a:rPr>
              <a:t>Powertech</a:t>
            </a:r>
            <a:endParaRPr lang="en-GB" sz="800" dirty="0">
              <a:latin typeface="+mn-lt"/>
              <a:cs typeface="Calibri" pitchFamily="34" charset="0"/>
            </a:endParaRPr>
          </a:p>
          <a:p>
            <a:r>
              <a:rPr lang="en-GB" sz="800" dirty="0">
                <a:latin typeface="+mn-lt"/>
                <a:cs typeface="Calibri" pitchFamily="34" charset="0"/>
              </a:rPr>
              <a:t>KYEC</a:t>
            </a:r>
          </a:p>
          <a:p>
            <a:r>
              <a:rPr lang="en-GB" sz="800" dirty="0" err="1">
                <a:latin typeface="+mn-lt"/>
                <a:cs typeface="Calibri" pitchFamily="34" charset="0"/>
              </a:rPr>
              <a:t>ChipMOS</a:t>
            </a:r>
            <a:endParaRPr lang="en-GB" sz="800" dirty="0">
              <a:latin typeface="+mn-lt"/>
              <a:cs typeface="Calibri" pitchFamily="34" charset="0"/>
            </a:endParaRPr>
          </a:p>
        </p:txBody>
      </p:sp>
      <p:sp>
        <p:nvSpPr>
          <p:cNvPr id="51" name="Rectangle 50">
            <a:extLst>
              <a:ext uri="{FF2B5EF4-FFF2-40B4-BE49-F238E27FC236}">
                <a16:creationId xmlns:a16="http://schemas.microsoft.com/office/drawing/2014/main" id="{20FE8860-74C2-4353-8AF1-E0D2619AC47F}"/>
              </a:ext>
            </a:extLst>
          </p:cNvPr>
          <p:cNvSpPr/>
          <p:nvPr/>
        </p:nvSpPr>
        <p:spPr>
          <a:xfrm>
            <a:off x="8262812" y="1707477"/>
            <a:ext cx="741600"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Fixed Line Operators</a:t>
            </a:r>
          </a:p>
        </p:txBody>
      </p:sp>
      <p:sp>
        <p:nvSpPr>
          <p:cNvPr id="52" name="Rectangle 51">
            <a:extLst>
              <a:ext uri="{FF2B5EF4-FFF2-40B4-BE49-F238E27FC236}">
                <a16:creationId xmlns:a16="http://schemas.microsoft.com/office/drawing/2014/main" id="{6AFC1DE5-9EDB-4B39-8B64-C8A0FDE536A6}"/>
              </a:ext>
            </a:extLst>
          </p:cNvPr>
          <p:cNvSpPr/>
          <p:nvPr/>
        </p:nvSpPr>
        <p:spPr>
          <a:xfrm>
            <a:off x="8262812" y="2282603"/>
            <a:ext cx="741600"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Integrated Operators</a:t>
            </a:r>
          </a:p>
        </p:txBody>
      </p:sp>
      <p:cxnSp>
        <p:nvCxnSpPr>
          <p:cNvPr id="65" name="Straight Arrow Connector 64">
            <a:extLst>
              <a:ext uri="{FF2B5EF4-FFF2-40B4-BE49-F238E27FC236}">
                <a16:creationId xmlns:a16="http://schemas.microsoft.com/office/drawing/2014/main" id="{A512BDE9-A34C-40FA-9A4E-479D794F82AC}"/>
              </a:ext>
            </a:extLst>
          </p:cNvPr>
          <p:cNvCxnSpPr>
            <a:cxnSpLocks/>
            <a:stCxn id="34" idx="3"/>
          </p:cNvCxnSpPr>
          <p:nvPr/>
        </p:nvCxnSpPr>
        <p:spPr bwMode="auto">
          <a:xfrm flipV="1">
            <a:off x="6600867" y="3121661"/>
            <a:ext cx="216000" cy="4296"/>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67" name="Rectangle 66">
            <a:extLst>
              <a:ext uri="{FF2B5EF4-FFF2-40B4-BE49-F238E27FC236}">
                <a16:creationId xmlns:a16="http://schemas.microsoft.com/office/drawing/2014/main" id="{D6302AA5-5978-4673-A725-8091BABCB172}"/>
              </a:ext>
            </a:extLst>
          </p:cNvPr>
          <p:cNvSpPr/>
          <p:nvPr/>
        </p:nvSpPr>
        <p:spPr>
          <a:xfrm>
            <a:off x="8262812" y="2856563"/>
            <a:ext cx="741600"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Subsea Cable Operators</a:t>
            </a:r>
          </a:p>
        </p:txBody>
      </p:sp>
      <p:sp>
        <p:nvSpPr>
          <p:cNvPr id="69" name="Double Brace 68">
            <a:extLst>
              <a:ext uri="{FF2B5EF4-FFF2-40B4-BE49-F238E27FC236}">
                <a16:creationId xmlns:a16="http://schemas.microsoft.com/office/drawing/2014/main" id="{F462743D-7D02-4F34-AA4F-5139503FE063}"/>
              </a:ext>
            </a:extLst>
          </p:cNvPr>
          <p:cNvSpPr/>
          <p:nvPr/>
        </p:nvSpPr>
        <p:spPr bwMode="auto">
          <a:xfrm>
            <a:off x="6834334" y="2811587"/>
            <a:ext cx="1076688" cy="650634"/>
          </a:xfrm>
          <a:prstGeom prst="bracePair">
            <a:avLst/>
          </a:prstGeom>
          <a:solidFill>
            <a:schemeClr val="bg1"/>
          </a:solidFill>
          <a:ln>
            <a:headEnd type="none" w="med" len="med"/>
            <a:tailEnd type="none" w="med" len="med"/>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ctr" anchorCtr="0" compatLnSpc="1">
            <a:prstTxWarp prst="textNoShape">
              <a:avLst/>
            </a:prstTxWarp>
          </a:bodyPr>
          <a:lstStyle/>
          <a:p>
            <a:endParaRPr lang="en-GB" sz="2800" b="1" dirty="0">
              <a:solidFill>
                <a:schemeClr val="bg1"/>
              </a:solidFill>
              <a:latin typeface="Arial" charset="0"/>
            </a:endParaRPr>
          </a:p>
        </p:txBody>
      </p:sp>
      <p:sp>
        <p:nvSpPr>
          <p:cNvPr id="71" name="Rectangle 70">
            <a:extLst>
              <a:ext uri="{FF2B5EF4-FFF2-40B4-BE49-F238E27FC236}">
                <a16:creationId xmlns:a16="http://schemas.microsoft.com/office/drawing/2014/main" id="{CFFF729D-AF92-45C7-A5D1-A5489D609FAE}"/>
              </a:ext>
            </a:extLst>
          </p:cNvPr>
          <p:cNvSpPr/>
          <p:nvPr/>
        </p:nvSpPr>
        <p:spPr>
          <a:xfrm>
            <a:off x="6970596" y="2867491"/>
            <a:ext cx="786975"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Telecom Tower Operators</a:t>
            </a:r>
            <a:endParaRPr lang="en-GB" sz="900" b="1" dirty="0">
              <a:solidFill>
                <a:schemeClr val="bg1"/>
              </a:solidFill>
              <a:cs typeface="Calibri" pitchFamily="34" charset="0"/>
            </a:endParaRPr>
          </a:p>
        </p:txBody>
      </p:sp>
      <p:sp>
        <p:nvSpPr>
          <p:cNvPr id="75" name="Rectangle 74">
            <a:extLst>
              <a:ext uri="{FF2B5EF4-FFF2-40B4-BE49-F238E27FC236}">
                <a16:creationId xmlns:a16="http://schemas.microsoft.com/office/drawing/2014/main" id="{3A58388F-9295-4E92-9B44-C74AA5A7A908}"/>
              </a:ext>
            </a:extLst>
          </p:cNvPr>
          <p:cNvSpPr/>
          <p:nvPr/>
        </p:nvSpPr>
        <p:spPr>
          <a:xfrm>
            <a:off x="9495820" y="2247754"/>
            <a:ext cx="788400"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Handset Distributors </a:t>
            </a:r>
          </a:p>
        </p:txBody>
      </p:sp>
      <p:sp>
        <p:nvSpPr>
          <p:cNvPr id="40" name="Rectangle 39">
            <a:extLst>
              <a:ext uri="{FF2B5EF4-FFF2-40B4-BE49-F238E27FC236}">
                <a16:creationId xmlns:a16="http://schemas.microsoft.com/office/drawing/2014/main" id="{F6789F7A-99F6-4BF2-9BA0-44FE86D59502}"/>
              </a:ext>
            </a:extLst>
          </p:cNvPr>
          <p:cNvSpPr/>
          <p:nvPr/>
        </p:nvSpPr>
        <p:spPr>
          <a:xfrm>
            <a:off x="8262812" y="1132635"/>
            <a:ext cx="741600"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Wireless Operators</a:t>
            </a:r>
          </a:p>
        </p:txBody>
      </p:sp>
      <p:sp>
        <p:nvSpPr>
          <p:cNvPr id="41" name="Rectangle 40">
            <a:extLst>
              <a:ext uri="{FF2B5EF4-FFF2-40B4-BE49-F238E27FC236}">
                <a16:creationId xmlns:a16="http://schemas.microsoft.com/office/drawing/2014/main" id="{A078482C-84E7-4EE3-A811-3C330D7ACE1F}"/>
              </a:ext>
            </a:extLst>
          </p:cNvPr>
          <p:cNvSpPr/>
          <p:nvPr/>
        </p:nvSpPr>
        <p:spPr>
          <a:xfrm>
            <a:off x="8262812" y="3430523"/>
            <a:ext cx="741600"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Data Centre Operators</a:t>
            </a:r>
          </a:p>
        </p:txBody>
      </p:sp>
      <p:sp>
        <p:nvSpPr>
          <p:cNvPr id="42" name="Rectangle 41">
            <a:extLst>
              <a:ext uri="{FF2B5EF4-FFF2-40B4-BE49-F238E27FC236}">
                <a16:creationId xmlns:a16="http://schemas.microsoft.com/office/drawing/2014/main" id="{6D2AC80E-5113-4BC3-9230-33A9BDECF050}"/>
              </a:ext>
            </a:extLst>
          </p:cNvPr>
          <p:cNvSpPr/>
          <p:nvPr/>
        </p:nvSpPr>
        <p:spPr>
          <a:xfrm>
            <a:off x="8262812" y="3999191"/>
            <a:ext cx="741600"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IT Services</a:t>
            </a:r>
          </a:p>
        </p:txBody>
      </p:sp>
      <p:sp>
        <p:nvSpPr>
          <p:cNvPr id="43" name="Rectangle 42">
            <a:extLst>
              <a:ext uri="{FF2B5EF4-FFF2-40B4-BE49-F238E27FC236}">
                <a16:creationId xmlns:a16="http://schemas.microsoft.com/office/drawing/2014/main" id="{69267BB7-A325-473E-BC0E-DB8AFFBCB8F6}"/>
              </a:ext>
            </a:extLst>
          </p:cNvPr>
          <p:cNvSpPr/>
          <p:nvPr/>
        </p:nvSpPr>
        <p:spPr>
          <a:xfrm>
            <a:off x="8262812" y="4576846"/>
            <a:ext cx="741600"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E-Commerce Platforms</a:t>
            </a:r>
          </a:p>
        </p:txBody>
      </p:sp>
      <p:cxnSp>
        <p:nvCxnSpPr>
          <p:cNvPr id="44" name="Straight Arrow Connector 43">
            <a:extLst>
              <a:ext uri="{FF2B5EF4-FFF2-40B4-BE49-F238E27FC236}">
                <a16:creationId xmlns:a16="http://schemas.microsoft.com/office/drawing/2014/main" id="{A1AA91EF-C3D9-4EA0-A4C4-3BB8EEC96C29}"/>
              </a:ext>
            </a:extLst>
          </p:cNvPr>
          <p:cNvCxnSpPr>
            <a:cxnSpLocks/>
          </p:cNvCxnSpPr>
          <p:nvPr/>
        </p:nvCxnSpPr>
        <p:spPr bwMode="auto">
          <a:xfrm flipV="1">
            <a:off x="7922769" y="3109963"/>
            <a:ext cx="180000" cy="4297"/>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63" name="Straight Arrow Connector 62">
            <a:extLst>
              <a:ext uri="{FF2B5EF4-FFF2-40B4-BE49-F238E27FC236}">
                <a16:creationId xmlns:a16="http://schemas.microsoft.com/office/drawing/2014/main" id="{D5ADC206-5C2D-450B-8565-65DE1A829130}"/>
              </a:ext>
            </a:extLst>
          </p:cNvPr>
          <p:cNvCxnSpPr>
            <a:cxnSpLocks/>
          </p:cNvCxnSpPr>
          <p:nvPr/>
        </p:nvCxnSpPr>
        <p:spPr bwMode="auto">
          <a:xfrm flipV="1">
            <a:off x="9144779" y="3101725"/>
            <a:ext cx="180000" cy="4297"/>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66" name="Straight Arrow Connector 65">
            <a:extLst>
              <a:ext uri="{FF2B5EF4-FFF2-40B4-BE49-F238E27FC236}">
                <a16:creationId xmlns:a16="http://schemas.microsoft.com/office/drawing/2014/main" id="{750E0C68-1E4D-4E0B-B84A-466B2504D215}"/>
              </a:ext>
            </a:extLst>
          </p:cNvPr>
          <p:cNvCxnSpPr>
            <a:cxnSpLocks/>
          </p:cNvCxnSpPr>
          <p:nvPr/>
        </p:nvCxnSpPr>
        <p:spPr bwMode="auto">
          <a:xfrm>
            <a:off x="5708377" y="3107753"/>
            <a:ext cx="180000" cy="583"/>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68" name="Rectangle 67">
            <a:extLst>
              <a:ext uri="{FF2B5EF4-FFF2-40B4-BE49-F238E27FC236}">
                <a16:creationId xmlns:a16="http://schemas.microsoft.com/office/drawing/2014/main" id="{5F98372F-B148-4287-BA22-6EF19FBEC030}"/>
              </a:ext>
            </a:extLst>
          </p:cNvPr>
          <p:cNvSpPr/>
          <p:nvPr/>
        </p:nvSpPr>
        <p:spPr>
          <a:xfrm>
            <a:off x="9495820" y="2842344"/>
            <a:ext cx="788400"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Mobile Virtual Network Operator</a:t>
            </a:r>
          </a:p>
        </p:txBody>
      </p:sp>
      <p:sp>
        <p:nvSpPr>
          <p:cNvPr id="72" name="Rectangle 71">
            <a:extLst>
              <a:ext uri="{FF2B5EF4-FFF2-40B4-BE49-F238E27FC236}">
                <a16:creationId xmlns:a16="http://schemas.microsoft.com/office/drawing/2014/main" id="{50C9DB5F-D7D4-4429-B3A7-0B41A62FDE30}"/>
              </a:ext>
            </a:extLst>
          </p:cNvPr>
          <p:cNvSpPr/>
          <p:nvPr/>
        </p:nvSpPr>
        <p:spPr>
          <a:xfrm>
            <a:off x="9495820" y="3439920"/>
            <a:ext cx="788400"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Airtime &amp; SIM Card Retailers </a:t>
            </a:r>
          </a:p>
        </p:txBody>
      </p:sp>
      <p:sp>
        <p:nvSpPr>
          <p:cNvPr id="76" name="Rectangle 75">
            <a:extLst>
              <a:ext uri="{FF2B5EF4-FFF2-40B4-BE49-F238E27FC236}">
                <a16:creationId xmlns:a16="http://schemas.microsoft.com/office/drawing/2014/main" id="{EF1620A9-63F2-4532-8AE7-91089A573D08}"/>
              </a:ext>
            </a:extLst>
          </p:cNvPr>
          <p:cNvSpPr/>
          <p:nvPr/>
        </p:nvSpPr>
        <p:spPr>
          <a:xfrm>
            <a:off x="1765964" y="3965069"/>
            <a:ext cx="1985715" cy="2059902"/>
          </a:xfrm>
          <a:prstGeom prst="rect">
            <a:avLst/>
          </a:prstGeom>
          <a:solidFill>
            <a:srgbClr val="FF99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Legend</a:t>
            </a:r>
          </a:p>
          <a:p>
            <a:pPr marL="180975" indent="-80963" defTabSz="444500">
              <a:lnSpc>
                <a:spcPct val="90000"/>
              </a:lnSpc>
              <a:spcAft>
                <a:spcPct val="35000"/>
              </a:spcAft>
              <a:buFont typeface="Wingdings" panose="05000000000000000000" pitchFamily="2" charset="2"/>
              <a:buChar char="§"/>
            </a:pPr>
            <a:r>
              <a:rPr lang="en-US" sz="900" dirty="0">
                <a:solidFill>
                  <a:schemeClr val="bg1"/>
                </a:solidFill>
                <a:cs typeface="Calibri" pitchFamily="34" charset="0"/>
              </a:rPr>
              <a:t>IDM: Integrated device manufacturer</a:t>
            </a:r>
          </a:p>
          <a:p>
            <a:pPr marL="180975" indent="-80963" defTabSz="444500">
              <a:lnSpc>
                <a:spcPct val="90000"/>
              </a:lnSpc>
              <a:spcAft>
                <a:spcPct val="35000"/>
              </a:spcAft>
              <a:buFont typeface="Wingdings" panose="05000000000000000000" pitchFamily="2" charset="2"/>
              <a:buChar char="§"/>
            </a:pPr>
            <a:r>
              <a:rPr lang="en-US" sz="900" dirty="0">
                <a:solidFill>
                  <a:schemeClr val="bg1"/>
                </a:solidFill>
                <a:cs typeface="Calibri" pitchFamily="34" charset="0"/>
              </a:rPr>
              <a:t>IC: Integrated circuit  </a:t>
            </a:r>
          </a:p>
          <a:p>
            <a:pPr marL="180975" indent="-80963" defTabSz="447675">
              <a:lnSpc>
                <a:spcPct val="90000"/>
              </a:lnSpc>
              <a:spcAft>
                <a:spcPct val="35000"/>
              </a:spcAft>
              <a:buFont typeface="Wingdings" panose="05000000000000000000" pitchFamily="2" charset="2"/>
              <a:buChar char="§"/>
            </a:pPr>
            <a:r>
              <a:rPr lang="en-US" sz="900" dirty="0">
                <a:solidFill>
                  <a:schemeClr val="bg1"/>
                </a:solidFill>
                <a:cs typeface="Calibri" pitchFamily="34" charset="0"/>
              </a:rPr>
              <a:t>OSAT: Outsourced semiconductor assembly and test </a:t>
            </a:r>
          </a:p>
          <a:p>
            <a:pPr marL="180975" indent="-80963" defTabSz="444500">
              <a:lnSpc>
                <a:spcPct val="90000"/>
              </a:lnSpc>
              <a:spcAft>
                <a:spcPct val="35000"/>
              </a:spcAft>
              <a:buFont typeface="Wingdings" panose="05000000000000000000" pitchFamily="2" charset="2"/>
              <a:buChar char="§"/>
            </a:pPr>
            <a:r>
              <a:rPr lang="en-US" sz="900" dirty="0">
                <a:solidFill>
                  <a:schemeClr val="bg1"/>
                </a:solidFill>
                <a:cs typeface="Calibri" pitchFamily="34" charset="0"/>
              </a:rPr>
              <a:t>ODM: Original design manufacturer </a:t>
            </a:r>
          </a:p>
          <a:p>
            <a:pPr marL="180975" indent="-80963" defTabSz="444500">
              <a:lnSpc>
                <a:spcPct val="90000"/>
              </a:lnSpc>
              <a:spcAft>
                <a:spcPct val="35000"/>
              </a:spcAft>
              <a:buFont typeface="Wingdings" panose="05000000000000000000" pitchFamily="2" charset="2"/>
              <a:buChar char="§"/>
            </a:pPr>
            <a:r>
              <a:rPr lang="en-US" sz="900" dirty="0">
                <a:solidFill>
                  <a:schemeClr val="bg1"/>
                </a:solidFill>
                <a:cs typeface="Calibri" pitchFamily="34" charset="0"/>
              </a:rPr>
              <a:t>EMS: Electronics manufacturing services</a:t>
            </a:r>
          </a:p>
          <a:p>
            <a:pPr marL="180975" indent="-80963" defTabSz="444500">
              <a:lnSpc>
                <a:spcPct val="90000"/>
              </a:lnSpc>
              <a:spcAft>
                <a:spcPct val="35000"/>
              </a:spcAft>
              <a:buFont typeface="Wingdings" panose="05000000000000000000" pitchFamily="2" charset="2"/>
              <a:buChar char="§"/>
            </a:pPr>
            <a:r>
              <a:rPr lang="en-US" sz="900" dirty="0">
                <a:solidFill>
                  <a:schemeClr val="bg1"/>
                </a:solidFill>
                <a:cs typeface="Calibri" pitchFamily="34" charset="0"/>
              </a:rPr>
              <a:t>OEM: Original equipment manufacturer </a:t>
            </a:r>
          </a:p>
        </p:txBody>
      </p:sp>
      <p:sp>
        <p:nvSpPr>
          <p:cNvPr id="3" name="Slide Number Placeholder 2">
            <a:extLst>
              <a:ext uri="{FF2B5EF4-FFF2-40B4-BE49-F238E27FC236}">
                <a16:creationId xmlns:a16="http://schemas.microsoft.com/office/drawing/2014/main" id="{D24B8A34-C5F2-4916-81BF-22616D8C2C01}"/>
              </a:ext>
            </a:extLst>
          </p:cNvPr>
          <p:cNvSpPr>
            <a:spLocks noGrp="1"/>
          </p:cNvSpPr>
          <p:nvPr>
            <p:ph type="sldNum" sz="quarter" idx="10"/>
          </p:nvPr>
        </p:nvSpPr>
        <p:spPr/>
        <p:txBody>
          <a:bodyPr/>
          <a:lstStyle/>
          <a:p>
            <a:fld id="{49D84E0C-83D5-4A54-8002-1B58BE398C12}" type="slidenum">
              <a:rPr lang="en-SG" smtClean="0"/>
              <a:pPr/>
              <a:t>4</a:t>
            </a:fld>
            <a:endParaRPr lang="en-SG"/>
          </a:p>
        </p:txBody>
      </p:sp>
      <p:sp>
        <p:nvSpPr>
          <p:cNvPr id="10" name="Rectangle 9"/>
          <p:cNvSpPr/>
          <p:nvPr/>
        </p:nvSpPr>
        <p:spPr>
          <a:xfrm>
            <a:off x="2078748" y="2585093"/>
            <a:ext cx="938766" cy="584775"/>
          </a:xfrm>
          <a:prstGeom prst="rect">
            <a:avLst/>
          </a:prstGeom>
        </p:spPr>
        <p:txBody>
          <a:bodyPr wrap="square">
            <a:spAutoFit/>
          </a:bodyPr>
          <a:lstStyle/>
          <a:p>
            <a:r>
              <a:rPr lang="en-GB" sz="800" dirty="0">
                <a:latin typeface="+mj-lt"/>
                <a:cs typeface="Calibri" pitchFamily="34" charset="0"/>
              </a:rPr>
              <a:t>TSMC </a:t>
            </a:r>
            <a:br>
              <a:rPr lang="en-GB" sz="800" dirty="0">
                <a:latin typeface="+mj-lt"/>
                <a:cs typeface="Calibri" pitchFamily="34" charset="0"/>
              </a:rPr>
            </a:br>
            <a:r>
              <a:rPr lang="en-GB" sz="800" dirty="0">
                <a:latin typeface="+mj-lt"/>
                <a:cs typeface="Calibri" pitchFamily="34" charset="0"/>
              </a:rPr>
              <a:t>UMC</a:t>
            </a:r>
            <a:br>
              <a:rPr lang="en-GB" sz="800" dirty="0">
                <a:latin typeface="+mj-lt"/>
                <a:cs typeface="Calibri" pitchFamily="34" charset="0"/>
              </a:rPr>
            </a:br>
            <a:r>
              <a:rPr lang="en-GB" sz="800" dirty="0" err="1">
                <a:latin typeface="+mj-lt"/>
                <a:cs typeface="Calibri" pitchFamily="34" charset="0"/>
              </a:rPr>
              <a:t>Powerchip</a:t>
            </a:r>
            <a:endParaRPr lang="en-GB" sz="800" dirty="0">
              <a:latin typeface="+mj-lt"/>
              <a:cs typeface="Calibri" pitchFamily="34" charset="0"/>
            </a:endParaRPr>
          </a:p>
          <a:p>
            <a:r>
              <a:rPr lang="en-GB" sz="800" dirty="0">
                <a:latin typeface="+mj-lt"/>
                <a:cs typeface="Calibri" pitchFamily="34" charset="0"/>
              </a:rPr>
              <a:t>VIS</a:t>
            </a:r>
            <a:endParaRPr lang="en-SG" sz="800" dirty="0">
              <a:latin typeface="+mj-lt"/>
            </a:endParaRPr>
          </a:p>
        </p:txBody>
      </p:sp>
    </p:spTree>
    <p:extLst>
      <p:ext uri="{BB962C8B-B14F-4D97-AF65-F5344CB8AC3E}">
        <p14:creationId xmlns:p14="http://schemas.microsoft.com/office/powerpoint/2010/main" val="3976237769"/>
      </p:ext>
    </p:extLst>
  </p:cSld>
  <p:clrMapOvr>
    <a:masterClrMapping/>
  </p:clrMapOvr>
</p:sld>
</file>

<file path=ppt/theme/theme1.xml><?xml version="1.0" encoding="utf-8"?>
<a:theme xmlns:a="http://schemas.openxmlformats.org/drawingml/2006/main" name="DBS Colour Theme">
  <a:themeElements>
    <a:clrScheme name="Custom 1">
      <a:dk1>
        <a:srgbClr val="000000"/>
      </a:dk1>
      <a:lt1>
        <a:srgbClr val="FFFFFF"/>
      </a:lt1>
      <a:dk2>
        <a:srgbClr val="000000"/>
      </a:dk2>
      <a:lt2>
        <a:srgbClr val="969696"/>
      </a:lt2>
      <a:accent1>
        <a:srgbClr val="BE050A"/>
      </a:accent1>
      <a:accent2>
        <a:srgbClr val="FAD0A9"/>
      </a:accent2>
      <a:accent3>
        <a:srgbClr val="FFFFFF"/>
      </a:accent3>
      <a:accent4>
        <a:srgbClr val="000000"/>
      </a:accent4>
      <a:accent5>
        <a:srgbClr val="DBAAAA"/>
      </a:accent5>
      <a:accent6>
        <a:srgbClr val="E3BC99"/>
      </a:accent6>
      <a:hlink>
        <a:srgbClr val="E59B9D"/>
      </a:hlink>
      <a:folHlink>
        <a:srgbClr val="B2B2B2"/>
      </a:folHlink>
    </a:clrScheme>
    <a:fontScheme name="DBS PPT template 02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BS PPT template 02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S PPT template 020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BS PPT template 020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S PPT template 020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S PPT template 02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S PPT template 02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BS PPT template 02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BS ppt 18 Jan.ppt [Read-Only] [Compatibility Mode]" id="{9678D7A2-D245-4817-9784-B8D0CFA7FACD}" vid="{E0D09B04-E3BA-43F4-A6D2-08D4CED41DD1}"/>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BS ppt 18 Jan.ppt [Read-Only] [Compatibility Mode]" id="{9678D7A2-D245-4817-9784-B8D0CFA7FACD}" vid="{E834B0B7-92B8-4A14-82A2-82BE8A653C9F}"/>
    </a:ext>
  </a:extLst>
</a:theme>
</file>

<file path=docProps/app.xml><?xml version="1.0" encoding="utf-8"?>
<Properties xmlns="http://schemas.openxmlformats.org/officeDocument/2006/extended-properties" xmlns:vt="http://schemas.openxmlformats.org/officeDocument/2006/docPropsVTypes">
  <Template>blank</Template>
  <TotalTime>151</TotalTime>
  <Words>256</Words>
  <Application>Microsoft Office PowerPoint</Application>
  <PresentationFormat>寬螢幕</PresentationFormat>
  <Paragraphs>118</Paragraphs>
  <Slides>4</Slides>
  <Notes>0</Notes>
  <HiddenSlides>0</HiddenSlides>
  <MMClips>0</MMClips>
  <ScaleCrop>false</ScaleCrop>
  <HeadingPairs>
    <vt:vector size="6" baseType="variant">
      <vt:variant>
        <vt:lpstr>使用字型</vt:lpstr>
      </vt:variant>
      <vt:variant>
        <vt:i4>4</vt:i4>
      </vt:variant>
      <vt:variant>
        <vt:lpstr>佈景主題</vt:lpstr>
      </vt:variant>
      <vt:variant>
        <vt:i4>2</vt:i4>
      </vt:variant>
      <vt:variant>
        <vt:lpstr>投影片標題</vt:lpstr>
      </vt:variant>
      <vt:variant>
        <vt:i4>4</vt:i4>
      </vt:variant>
    </vt:vector>
  </HeadingPairs>
  <TitlesOfParts>
    <vt:vector size="10" baseType="lpstr">
      <vt:lpstr>Arial</vt:lpstr>
      <vt:lpstr>Calibri</vt:lpstr>
      <vt:lpstr>Calibri Light</vt:lpstr>
      <vt:lpstr>Wingdings</vt:lpstr>
      <vt:lpstr>DBS Colour Theme</vt:lpstr>
      <vt:lpstr>Custom Design</vt:lpstr>
      <vt:lpstr>PowerPoint 簡報</vt:lpstr>
      <vt:lpstr>PowerPoint 簡報</vt:lpstr>
      <vt:lpstr>TMT Industry Landscape</vt:lpstr>
      <vt:lpstr>Taiwan TMT Industry Landscape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Dai Wei TENG</dc:creator>
  <cp:lastModifiedBy>Jackal Jen Chieh CHENG</cp:lastModifiedBy>
  <cp:revision>25</cp:revision>
  <dcterms:created xsi:type="dcterms:W3CDTF">2018-06-14T02:17:02Z</dcterms:created>
  <dcterms:modified xsi:type="dcterms:W3CDTF">2018-06-14T05:00:53Z</dcterms:modified>
  <cp:version>10</cp:version>
</cp:coreProperties>
</file>