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 id="2147483757" r:id="rId2"/>
  </p:sldMasterIdLst>
  <p:notesMasterIdLst>
    <p:notesMasterId r:id="rId11"/>
  </p:notesMasterIdLst>
  <p:sldIdLst>
    <p:sldId id="260" r:id="rId3"/>
    <p:sldId id="261" r:id="rId4"/>
    <p:sldId id="262" r:id="rId5"/>
    <p:sldId id="266" r:id="rId6"/>
    <p:sldId id="263" r:id="rId7"/>
    <p:sldId id="264" r:id="rId8"/>
    <p:sldId id="265" r:id="rId9"/>
    <p:sldId id="267" r:id="rId10"/>
  </p:sldIdLst>
  <p:sldSz cx="12192000" cy="6858000"/>
  <p:notesSz cx="6858000"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80" d="100"/>
          <a:sy n="80"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C9479DCF-3280-4298-9571-D96B5D240AFF}" type="datetimeFigureOut">
              <a:rPr lang="en-US" smtClean="0"/>
              <a:t>7/23/2018</a:t>
            </a:fld>
            <a:endParaRPr lang="en-US"/>
          </a:p>
        </p:txBody>
      </p:sp>
      <p:sp>
        <p:nvSpPr>
          <p:cNvPr id="4" name="投影片圖像版面配置區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EC93BFDC-27DD-4CCF-8CBE-051507E05006}" type="slidenum">
              <a:rPr lang="en-US" smtClean="0"/>
              <a:t>‹#›</a:t>
            </a:fld>
            <a:endParaRPr lang="en-US"/>
          </a:p>
        </p:txBody>
      </p:sp>
    </p:spTree>
    <p:extLst>
      <p:ext uri="{BB962C8B-B14F-4D97-AF65-F5344CB8AC3E}">
        <p14:creationId xmlns:p14="http://schemas.microsoft.com/office/powerpoint/2010/main" val="347287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ltLang="zh-TW"/>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ltLang="zh-TW"/>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ltLang="zh-TW"/>
              <a:t>Click to edit Master title style</a:t>
            </a:r>
            <a:endParaRPr lang="en-US"/>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information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1797" y="328616"/>
            <a:ext cx="11033369" cy="363537"/>
          </a:xfrm>
        </p:spPr>
        <p:txBody>
          <a:bodyPr/>
          <a:lstStyle/>
          <a:p>
            <a:r>
              <a:rPr lang="en-US"/>
              <a:t>Click to edit Master title style</a:t>
            </a:r>
          </a:p>
        </p:txBody>
      </p:sp>
      <p:sp>
        <p:nvSpPr>
          <p:cNvPr id="3" name="Table Placeholder 2"/>
          <p:cNvSpPr>
            <a:spLocks noGrp="1"/>
          </p:cNvSpPr>
          <p:nvPr>
            <p:ph type="tbl" idx="1"/>
          </p:nvPr>
        </p:nvSpPr>
        <p:spPr>
          <a:xfrm>
            <a:off x="556867" y="1089025"/>
            <a:ext cx="11078308" cy="4897438"/>
          </a:xfrm>
        </p:spPr>
        <p:txBody>
          <a:bodyPr/>
          <a:lstStyle/>
          <a:p>
            <a:pPr lvl="0"/>
            <a:r>
              <a:rPr lang="en-US" noProof="0"/>
              <a:t>Click icon to add table</a:t>
            </a:r>
          </a:p>
        </p:txBody>
      </p:sp>
      <p:sp>
        <p:nvSpPr>
          <p:cNvPr id="4" name="Rectangle 4"/>
          <p:cNvSpPr>
            <a:spLocks noGrp="1" noChangeArrowheads="1"/>
          </p:cNvSpPr>
          <p:nvPr>
            <p:ph type="sldNum" sz="quarter" idx="10"/>
          </p:nvPr>
        </p:nvSpPr>
        <p:spPr>
          <a:ln/>
        </p:spPr>
        <p:txBody>
          <a:bodyPr/>
          <a:lstStyle>
            <a:lvl1pPr>
              <a:defRPr/>
            </a:lvl1pPr>
          </a:lstStyle>
          <a:p>
            <a:fld id="{49D84E0C-83D5-4A54-8002-1B58BE398C12}" type="slidenum">
              <a:rPr lang="en-SG" smtClean="0"/>
              <a:pPr/>
              <a:t>‹#›</a:t>
            </a:fld>
            <a:endParaRPr lang="en-SG"/>
          </a:p>
        </p:txBody>
      </p:sp>
    </p:spTree>
    <p:extLst>
      <p:ext uri="{BB962C8B-B14F-4D97-AF65-F5344CB8AC3E}">
        <p14:creationId xmlns:p14="http://schemas.microsoft.com/office/powerpoint/2010/main" val="38885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ltLang="zh-TW"/>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Content Placeholder 2"/>
          <p:cNvSpPr>
            <a:spLocks noGrp="1"/>
          </p:cNvSpPr>
          <p:nvPr>
            <p:ph sz="half" idx="1"/>
          </p:nvPr>
        </p:nvSpPr>
        <p:spPr>
          <a:xfrm>
            <a:off x="977900"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Content Placeholder 3"/>
          <p:cNvSpPr>
            <a:spLocks noGrp="1"/>
          </p:cNvSpPr>
          <p:nvPr>
            <p:ph sz="half" idx="2"/>
          </p:nvPr>
        </p:nvSpPr>
        <p:spPr>
          <a:xfrm>
            <a:off x="6193367" y="1676400"/>
            <a:ext cx="5012267" cy="4267200"/>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TW"/>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 id="2147483777" r:id="rId13"/>
  </p:sldLayoutIdLst>
  <p:hf hdr="0" ftr="0" dt="0"/>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r>
              <a:rPr lang="en-US" altLang="en-US" dirty="0"/>
              <a:t>TW TMT Industry Landscape </a:t>
            </a:r>
          </a:p>
        </p:txBody>
      </p:sp>
      <p:sp>
        <p:nvSpPr>
          <p:cNvPr id="5123" name="Text Placeholder 2"/>
          <p:cNvSpPr>
            <a:spLocks noGrp="1"/>
          </p:cNvSpPr>
          <p:nvPr>
            <p:ph type="subTitle" idx="1"/>
          </p:nvPr>
        </p:nvSpPr>
        <p:spPr/>
        <p:txBody>
          <a:bodyPr/>
          <a:lstStyle/>
          <a:p>
            <a:r>
              <a:rPr lang="en-US" altLang="en-US" dirty="0"/>
              <a:t>Jul 23 2018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p:cNvGrpSpPr/>
          <p:nvPr/>
        </p:nvGrpSpPr>
        <p:grpSpPr>
          <a:xfrm>
            <a:off x="345220" y="1691872"/>
            <a:ext cx="11406276" cy="4781117"/>
            <a:chOff x="345220" y="1691872"/>
            <a:chExt cx="11406276" cy="4781117"/>
          </a:xfrm>
          <a:solidFill>
            <a:srgbClr val="FFFF00"/>
          </a:solidFill>
        </p:grpSpPr>
        <p:grpSp>
          <p:nvGrpSpPr>
            <p:cNvPr id="10" name="群組 9"/>
            <p:cNvGrpSpPr/>
            <p:nvPr/>
          </p:nvGrpSpPr>
          <p:grpSpPr>
            <a:xfrm>
              <a:off x="345220" y="1691872"/>
              <a:ext cx="11406276" cy="4017805"/>
              <a:chOff x="345220" y="1691872"/>
              <a:chExt cx="11406276" cy="4017805"/>
            </a:xfrm>
            <a:grpFill/>
          </p:grpSpPr>
          <p:grpSp>
            <p:nvGrpSpPr>
              <p:cNvPr id="8" name="群組 7"/>
              <p:cNvGrpSpPr/>
              <p:nvPr/>
            </p:nvGrpSpPr>
            <p:grpSpPr>
              <a:xfrm>
                <a:off x="345220" y="1691872"/>
                <a:ext cx="11406276" cy="4017805"/>
                <a:chOff x="345220" y="1691872"/>
                <a:chExt cx="11406276" cy="4017805"/>
              </a:xfrm>
              <a:grpFill/>
            </p:grpSpPr>
            <p:sp>
              <p:nvSpPr>
                <p:cNvPr id="123" name="矩形 122"/>
                <p:cNvSpPr/>
                <p:nvPr/>
              </p:nvSpPr>
              <p:spPr bwMode="auto">
                <a:xfrm>
                  <a:off x="7290682" y="2395350"/>
                  <a:ext cx="343495" cy="11393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nvGrpSpPr>
                <p:cNvPr id="11" name="群組 10"/>
                <p:cNvGrpSpPr/>
                <p:nvPr/>
              </p:nvGrpSpPr>
              <p:grpSpPr>
                <a:xfrm>
                  <a:off x="345220" y="1691872"/>
                  <a:ext cx="11406276" cy="4017805"/>
                  <a:chOff x="345220" y="1691872"/>
                  <a:chExt cx="11406276" cy="4017805"/>
                </a:xfrm>
                <a:grpFill/>
              </p:grpSpPr>
              <p:sp>
                <p:nvSpPr>
                  <p:cNvPr id="46" name="矩形 45"/>
                  <p:cNvSpPr/>
                  <p:nvPr/>
                </p:nvSpPr>
                <p:spPr bwMode="auto">
                  <a:xfrm>
                    <a:off x="3295242" y="2663614"/>
                    <a:ext cx="234767" cy="15401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8" name="矩形 117"/>
                  <p:cNvSpPr/>
                  <p:nvPr/>
                </p:nvSpPr>
                <p:spPr bwMode="auto">
                  <a:xfrm>
                    <a:off x="347753" y="3083678"/>
                    <a:ext cx="557122" cy="28112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17" name="矩形 116"/>
                  <p:cNvSpPr/>
                  <p:nvPr/>
                </p:nvSpPr>
                <p:spPr bwMode="auto">
                  <a:xfrm>
                    <a:off x="7292371" y="2247277"/>
                    <a:ext cx="511932" cy="14503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16" name="矩形 115"/>
                  <p:cNvSpPr/>
                  <p:nvPr/>
                </p:nvSpPr>
                <p:spPr bwMode="auto">
                  <a:xfrm>
                    <a:off x="4944159" y="5448708"/>
                    <a:ext cx="379066" cy="12274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15" name="矩形 114"/>
                  <p:cNvSpPr/>
                  <p:nvPr/>
                </p:nvSpPr>
                <p:spPr bwMode="auto">
                  <a:xfrm>
                    <a:off x="4944159" y="5316402"/>
                    <a:ext cx="314222" cy="1061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13" name="矩形 112"/>
                  <p:cNvSpPr/>
                  <p:nvPr/>
                </p:nvSpPr>
                <p:spPr bwMode="auto">
                  <a:xfrm>
                    <a:off x="7134594" y="4459498"/>
                    <a:ext cx="458738" cy="12759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2" name="矩形 111"/>
                  <p:cNvSpPr/>
                  <p:nvPr/>
                </p:nvSpPr>
                <p:spPr bwMode="auto">
                  <a:xfrm>
                    <a:off x="2327411" y="2543423"/>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0" name="矩形 109"/>
                  <p:cNvSpPr/>
                  <p:nvPr/>
                </p:nvSpPr>
                <p:spPr bwMode="auto">
                  <a:xfrm>
                    <a:off x="11114732" y="4512178"/>
                    <a:ext cx="636764" cy="9170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6" name="矩形 95"/>
                  <p:cNvSpPr/>
                  <p:nvPr/>
                </p:nvSpPr>
                <p:spPr bwMode="auto">
                  <a:xfrm>
                    <a:off x="4323878" y="2817611"/>
                    <a:ext cx="460773"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矩形 107"/>
                  <p:cNvSpPr/>
                  <p:nvPr/>
                </p:nvSpPr>
                <p:spPr bwMode="auto">
                  <a:xfrm>
                    <a:off x="2332393" y="2148089"/>
                    <a:ext cx="351426" cy="1116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5" name="矩形 104"/>
                  <p:cNvSpPr/>
                  <p:nvPr/>
                </p:nvSpPr>
                <p:spPr bwMode="auto">
                  <a:xfrm>
                    <a:off x="7673912" y="4627771"/>
                    <a:ext cx="545715" cy="1214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4" name="矩形 103"/>
                  <p:cNvSpPr/>
                  <p:nvPr/>
                </p:nvSpPr>
                <p:spPr bwMode="auto">
                  <a:xfrm>
                    <a:off x="7673912" y="4306037"/>
                    <a:ext cx="273452" cy="153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矩形 102"/>
                  <p:cNvSpPr/>
                  <p:nvPr/>
                </p:nvSpPr>
                <p:spPr bwMode="auto">
                  <a:xfrm>
                    <a:off x="7135636" y="4757227"/>
                    <a:ext cx="404529" cy="1063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bwMode="auto">
                  <a:xfrm>
                    <a:off x="7133195" y="4601471"/>
                    <a:ext cx="438937" cy="13594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1" name="矩形 100"/>
                  <p:cNvSpPr/>
                  <p:nvPr/>
                </p:nvSpPr>
                <p:spPr bwMode="auto">
                  <a:xfrm>
                    <a:off x="6255756" y="4737413"/>
                    <a:ext cx="785134" cy="14960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0" name="矩形 99"/>
                  <p:cNvSpPr/>
                  <p:nvPr/>
                </p:nvSpPr>
                <p:spPr bwMode="auto">
                  <a:xfrm>
                    <a:off x="6255756" y="4480000"/>
                    <a:ext cx="365882" cy="13079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8" name="矩形 97"/>
                  <p:cNvSpPr/>
                  <p:nvPr/>
                </p:nvSpPr>
                <p:spPr bwMode="auto">
                  <a:xfrm>
                    <a:off x="4943981" y="5054159"/>
                    <a:ext cx="545140" cy="10361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2" name="矩形 81"/>
                  <p:cNvSpPr/>
                  <p:nvPr/>
                </p:nvSpPr>
                <p:spPr bwMode="auto">
                  <a:xfrm>
                    <a:off x="4941070" y="4765561"/>
                    <a:ext cx="473417" cy="12540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4941156" y="4768763"/>
                    <a:ext cx="382068" cy="13079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4941070" y="4471715"/>
                    <a:ext cx="259832" cy="13246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4327426" y="4632194"/>
                    <a:ext cx="475926" cy="1214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5" name="矩形 74"/>
                  <p:cNvSpPr/>
                  <p:nvPr/>
                </p:nvSpPr>
                <p:spPr bwMode="auto">
                  <a:xfrm>
                    <a:off x="4327426" y="4459795"/>
                    <a:ext cx="295969" cy="15099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4" name="矩形 73"/>
                  <p:cNvSpPr/>
                  <p:nvPr/>
                </p:nvSpPr>
                <p:spPr bwMode="auto">
                  <a:xfrm>
                    <a:off x="3339599" y="4632194"/>
                    <a:ext cx="521796" cy="1214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3" name="矩形 72"/>
                  <p:cNvSpPr/>
                  <p:nvPr/>
                </p:nvSpPr>
                <p:spPr bwMode="auto">
                  <a:xfrm>
                    <a:off x="3339599" y="4489319"/>
                    <a:ext cx="417021" cy="13099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矩形 71"/>
                  <p:cNvSpPr/>
                  <p:nvPr/>
                </p:nvSpPr>
                <p:spPr bwMode="auto">
                  <a:xfrm>
                    <a:off x="3337170" y="4335617"/>
                    <a:ext cx="314675" cy="13229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1" name="矩形 70"/>
                  <p:cNvSpPr/>
                  <p:nvPr/>
                </p:nvSpPr>
                <p:spPr bwMode="auto">
                  <a:xfrm>
                    <a:off x="11114733" y="4203967"/>
                    <a:ext cx="485710" cy="14766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11117813" y="4072293"/>
                    <a:ext cx="431002" cy="11879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8" name="矩形 67"/>
                  <p:cNvSpPr/>
                  <p:nvPr/>
                </p:nvSpPr>
                <p:spPr bwMode="auto">
                  <a:xfrm>
                    <a:off x="11117811" y="3548869"/>
                    <a:ext cx="431002" cy="12031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11117927" y="3377069"/>
                    <a:ext cx="259436" cy="13971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6" name="矩形 65"/>
                  <p:cNvSpPr/>
                  <p:nvPr/>
                </p:nvSpPr>
                <p:spPr bwMode="auto">
                  <a:xfrm>
                    <a:off x="9851284" y="3834764"/>
                    <a:ext cx="270431" cy="10298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bwMode="auto">
                  <a:xfrm>
                    <a:off x="9840954" y="3559453"/>
                    <a:ext cx="405829" cy="26213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4" name="矩形 63"/>
                  <p:cNvSpPr/>
                  <p:nvPr/>
                </p:nvSpPr>
                <p:spPr bwMode="auto">
                  <a:xfrm>
                    <a:off x="9849451" y="3411989"/>
                    <a:ext cx="293665" cy="13688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63" name="矩形 62"/>
                  <p:cNvSpPr/>
                  <p:nvPr/>
                </p:nvSpPr>
                <p:spPr bwMode="auto">
                  <a:xfrm>
                    <a:off x="9861485" y="3259612"/>
                    <a:ext cx="293665" cy="13447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61" name="矩形 60"/>
                  <p:cNvSpPr/>
                  <p:nvPr/>
                </p:nvSpPr>
                <p:spPr bwMode="auto">
                  <a:xfrm>
                    <a:off x="8611574" y="4131686"/>
                    <a:ext cx="554067" cy="11638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0" name="矩形 59"/>
                  <p:cNvSpPr/>
                  <p:nvPr/>
                </p:nvSpPr>
                <p:spPr bwMode="auto">
                  <a:xfrm>
                    <a:off x="8617690" y="4006094"/>
                    <a:ext cx="388446" cy="9171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59" name="矩形 58"/>
                  <p:cNvSpPr/>
                  <p:nvPr/>
                </p:nvSpPr>
                <p:spPr bwMode="auto">
                  <a:xfrm>
                    <a:off x="8617691" y="3867564"/>
                    <a:ext cx="394437" cy="12801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8" name="矩形 57"/>
                  <p:cNvSpPr/>
                  <p:nvPr/>
                </p:nvSpPr>
                <p:spPr bwMode="auto">
                  <a:xfrm>
                    <a:off x="8617308" y="3715949"/>
                    <a:ext cx="453809" cy="14510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7" name="矩形 56"/>
                  <p:cNvSpPr/>
                  <p:nvPr/>
                </p:nvSpPr>
                <p:spPr bwMode="auto">
                  <a:xfrm>
                    <a:off x="8611574" y="3591204"/>
                    <a:ext cx="479593" cy="14166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5" name="矩形 54"/>
                  <p:cNvSpPr/>
                  <p:nvPr/>
                </p:nvSpPr>
                <p:spPr bwMode="auto">
                  <a:xfrm>
                    <a:off x="8617691" y="3446857"/>
                    <a:ext cx="388447" cy="11264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4" name="矩形 53"/>
                  <p:cNvSpPr/>
                  <p:nvPr/>
                </p:nvSpPr>
                <p:spPr bwMode="auto">
                  <a:xfrm>
                    <a:off x="7290682" y="2930252"/>
                    <a:ext cx="364149" cy="16175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2" name="矩形 51"/>
                  <p:cNvSpPr/>
                  <p:nvPr/>
                </p:nvSpPr>
                <p:spPr bwMode="auto">
                  <a:xfrm>
                    <a:off x="7290682" y="2643947"/>
                    <a:ext cx="509923" cy="16663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1" name="矩形 50"/>
                  <p:cNvSpPr/>
                  <p:nvPr/>
                </p:nvSpPr>
                <p:spPr bwMode="auto">
                  <a:xfrm>
                    <a:off x="7290682" y="1837912"/>
                    <a:ext cx="333089" cy="12023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0" name="矩形 49"/>
                  <p:cNvSpPr/>
                  <p:nvPr/>
                </p:nvSpPr>
                <p:spPr bwMode="auto">
                  <a:xfrm>
                    <a:off x="7292547" y="1691872"/>
                    <a:ext cx="358731" cy="12495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9" name="矩形 48"/>
                  <p:cNvSpPr/>
                  <p:nvPr/>
                </p:nvSpPr>
                <p:spPr bwMode="auto">
                  <a:xfrm>
                    <a:off x="6107464" y="2373433"/>
                    <a:ext cx="383255" cy="1576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8" name="矩形 47"/>
                  <p:cNvSpPr/>
                  <p:nvPr/>
                </p:nvSpPr>
                <p:spPr bwMode="auto">
                  <a:xfrm>
                    <a:off x="5135732" y="2517416"/>
                    <a:ext cx="491675" cy="1576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7" name="矩形 46"/>
                  <p:cNvSpPr/>
                  <p:nvPr/>
                </p:nvSpPr>
                <p:spPr bwMode="auto">
                  <a:xfrm>
                    <a:off x="4325996" y="1968085"/>
                    <a:ext cx="299014" cy="1512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5" name="矩形 44"/>
                  <p:cNvSpPr/>
                  <p:nvPr/>
                </p:nvSpPr>
                <p:spPr bwMode="auto">
                  <a:xfrm>
                    <a:off x="2323855" y="3484031"/>
                    <a:ext cx="618026" cy="17815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4" name="矩形 43"/>
                  <p:cNvSpPr/>
                  <p:nvPr/>
                </p:nvSpPr>
                <p:spPr bwMode="auto">
                  <a:xfrm>
                    <a:off x="2330577" y="1992000"/>
                    <a:ext cx="420402" cy="1335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3" name="矩形 42"/>
                  <p:cNvSpPr/>
                  <p:nvPr/>
                </p:nvSpPr>
                <p:spPr bwMode="auto">
                  <a:xfrm>
                    <a:off x="1600200" y="1982801"/>
                    <a:ext cx="311159" cy="13655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2" name="矩形 41"/>
                  <p:cNvSpPr/>
                  <p:nvPr/>
                </p:nvSpPr>
                <p:spPr bwMode="auto">
                  <a:xfrm>
                    <a:off x="351142" y="1729546"/>
                    <a:ext cx="496583" cy="24810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1" name="矩形 40"/>
                  <p:cNvSpPr/>
                  <p:nvPr/>
                </p:nvSpPr>
                <p:spPr bwMode="auto">
                  <a:xfrm>
                    <a:off x="345220" y="2530756"/>
                    <a:ext cx="559655" cy="27973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109" name="肘形接點 108"/>
                  <p:cNvCxnSpPr>
                    <a:stCxn id="34" idx="3"/>
                    <a:endCxn id="21" idx="1"/>
                  </p:cNvCxnSpPr>
                  <p:nvPr/>
                </p:nvCxnSpPr>
                <p:spPr bwMode="auto">
                  <a:xfrm flipV="1">
                    <a:off x="7973352" y="2642777"/>
                    <a:ext cx="255105" cy="1113652"/>
                  </a:xfrm>
                  <a:prstGeom prst="bentConnector3">
                    <a:avLst>
                      <a:gd name="adj1" fmla="val 50000"/>
                    </a:avLst>
                  </a:prstGeom>
                  <a:grpFill/>
                  <a:ln>
                    <a:headEnd type="none" w="med" len="med"/>
                    <a:tailEnd type="triangle" w="med" len="med"/>
                  </a:ln>
                  <a:extLst/>
                </p:spPr>
                <p:style>
                  <a:lnRef idx="1">
                    <a:schemeClr val="dk1"/>
                  </a:lnRef>
                  <a:fillRef idx="0">
                    <a:schemeClr val="dk1"/>
                  </a:fillRef>
                  <a:effectRef idx="0">
                    <a:schemeClr val="dk1"/>
                  </a:effectRef>
                  <a:fontRef idx="minor">
                    <a:schemeClr val="tx1"/>
                  </a:fontRef>
                </p:style>
              </p:cxnSp>
              <p:sp>
                <p:nvSpPr>
                  <p:cNvPr id="111" name="矩形 110"/>
                  <p:cNvSpPr/>
                  <p:nvPr/>
                </p:nvSpPr>
                <p:spPr bwMode="auto">
                  <a:xfrm>
                    <a:off x="11114732" y="4647014"/>
                    <a:ext cx="360318" cy="1163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4" name="矩形 113"/>
                  <p:cNvSpPr/>
                  <p:nvPr/>
                </p:nvSpPr>
                <p:spPr bwMode="auto">
                  <a:xfrm>
                    <a:off x="7673912" y="4467915"/>
                    <a:ext cx="423435" cy="13555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9" name="矩形 118"/>
                  <p:cNvSpPr/>
                  <p:nvPr/>
                </p:nvSpPr>
                <p:spPr bwMode="auto">
                  <a:xfrm>
                    <a:off x="2324653" y="2694845"/>
                    <a:ext cx="506288" cy="11839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0" name="矩形 119"/>
                  <p:cNvSpPr/>
                  <p:nvPr/>
                </p:nvSpPr>
                <p:spPr bwMode="auto">
                  <a:xfrm>
                    <a:off x="354743" y="1996247"/>
                    <a:ext cx="557122" cy="26346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1" name="矩形 120"/>
                  <p:cNvSpPr/>
                  <p:nvPr/>
                </p:nvSpPr>
                <p:spPr bwMode="auto">
                  <a:xfrm>
                    <a:off x="2331642" y="2278128"/>
                    <a:ext cx="35031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2" name="矩形 121"/>
                  <p:cNvSpPr/>
                  <p:nvPr/>
                </p:nvSpPr>
                <p:spPr bwMode="auto">
                  <a:xfrm>
                    <a:off x="4949249" y="5580145"/>
                    <a:ext cx="433339" cy="1295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grpSp>
          <p:sp>
            <p:nvSpPr>
              <p:cNvPr id="124" name="矩形 123"/>
              <p:cNvSpPr/>
              <p:nvPr/>
            </p:nvSpPr>
            <p:spPr bwMode="auto">
              <a:xfrm>
                <a:off x="7290682" y="2522952"/>
                <a:ext cx="456327" cy="11669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106" name="矩形 105"/>
            <p:cNvSpPr/>
            <p:nvPr/>
          </p:nvSpPr>
          <p:spPr bwMode="auto">
            <a:xfrm>
              <a:off x="994383" y="6294541"/>
              <a:ext cx="389249" cy="1784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83" name="TextBox 61"/>
          <p:cNvSpPr txBox="1"/>
          <p:nvPr/>
        </p:nvSpPr>
        <p:spPr>
          <a:xfrm>
            <a:off x="1515131" y="1691872"/>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89" name="TextBox 61"/>
          <p:cNvSpPr txBox="1"/>
          <p:nvPr/>
        </p:nvSpPr>
        <p:spPr>
          <a:xfrm>
            <a:off x="7227671" y="1653770"/>
            <a:ext cx="1136668"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sp>
        <p:nvSpPr>
          <p:cNvPr id="85" name="TextBox 61"/>
          <p:cNvSpPr txBox="1"/>
          <p:nvPr/>
        </p:nvSpPr>
        <p:spPr>
          <a:xfrm>
            <a:off x="3208863" y="1665413"/>
            <a:ext cx="990968"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86" name="TextBox 61"/>
          <p:cNvSpPr txBox="1"/>
          <p:nvPr/>
        </p:nvSpPr>
        <p:spPr>
          <a:xfrm>
            <a:off x="4257641" y="1662746"/>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r>
              <a:rPr lang="en-GB" sz="900" dirty="0">
                <a:latin typeface="+mj-lt"/>
                <a:cs typeface="Calibri" pitchFamily="34" charset="0"/>
              </a:rPr>
              <a:t> 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latin typeface="+mj-lt"/>
                <a:cs typeface="Calibri" pitchFamily="34" charset="0"/>
              </a:rPr>
              <a:t>Winstek</a:t>
            </a:r>
            <a:endParaRPr lang="en-GB" sz="900" dirty="0">
              <a:latin typeface="+mj-lt"/>
              <a:cs typeface="Calibri" pitchFamily="34" charset="0"/>
            </a:endParaRPr>
          </a:p>
        </p:txBody>
      </p:sp>
      <p:sp>
        <p:nvSpPr>
          <p:cNvPr id="87" name="TextBox 61"/>
          <p:cNvSpPr txBox="1"/>
          <p:nvPr/>
        </p:nvSpPr>
        <p:spPr>
          <a:xfrm>
            <a:off x="5089311" y="1653770"/>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88" name="TextBox 61"/>
          <p:cNvSpPr txBox="1"/>
          <p:nvPr/>
        </p:nvSpPr>
        <p:spPr>
          <a:xfrm>
            <a:off x="6035847" y="1668082"/>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92" name="TextBox 61"/>
          <p:cNvSpPr txBox="1"/>
          <p:nvPr/>
        </p:nvSpPr>
        <p:spPr>
          <a:xfrm>
            <a:off x="11033644" y="3054406"/>
            <a:ext cx="872637" cy="1754326"/>
          </a:xfrm>
          <a:prstGeom prst="rect">
            <a:avLst/>
          </a:prstGeom>
          <a:noFill/>
        </p:spPr>
        <p:txBody>
          <a:bodyPr wrap="square" rtlCol="0">
            <a:spAutoFit/>
          </a:bodyPr>
          <a:lstStyle/>
          <a:p>
            <a:r>
              <a:rPr lang="en-GB" sz="900" dirty="0">
                <a:latin typeface="+mj-lt"/>
                <a:cs typeface="Calibri" pitchFamily="34" charset="0"/>
              </a:rPr>
              <a:t>CHT</a:t>
            </a:r>
          </a:p>
          <a:p>
            <a:r>
              <a:rPr lang="en-GB" sz="900" dirty="0">
                <a:latin typeface="+mj-lt"/>
                <a:cs typeface="Calibri" pitchFamily="34" charset="0"/>
              </a:rPr>
              <a:t>TWM</a:t>
            </a:r>
          </a:p>
          <a:p>
            <a:r>
              <a:rPr lang="en-GB" sz="900" dirty="0">
                <a:latin typeface="+mj-lt"/>
                <a:cs typeface="Calibri" pitchFamily="34" charset="0"/>
              </a:rPr>
              <a:t>FET</a:t>
            </a:r>
          </a:p>
          <a:p>
            <a:r>
              <a:rPr lang="en-GB" sz="900" dirty="0" err="1">
                <a:latin typeface="+mj-lt"/>
                <a:cs typeface="Calibri" pitchFamily="34" charset="0"/>
              </a:rPr>
              <a:t>Synnex</a:t>
            </a:r>
            <a:endParaRPr lang="en-GB" sz="900" dirty="0">
              <a:latin typeface="+mj-lt"/>
              <a:cs typeface="Calibri" pitchFamily="34" charset="0"/>
            </a:endParaRPr>
          </a:p>
          <a:p>
            <a:r>
              <a:rPr lang="en-GB" sz="900" dirty="0">
                <a:latin typeface="+mj-lt"/>
                <a:cs typeface="Calibri" pitchFamily="34" charset="0"/>
              </a:rPr>
              <a:t>APTG</a:t>
            </a:r>
          </a:p>
          <a:p>
            <a:r>
              <a:rPr lang="en-GB" sz="900" dirty="0" err="1">
                <a:latin typeface="+mj-lt"/>
                <a:cs typeface="Calibri" pitchFamily="34" charset="0"/>
              </a:rPr>
              <a:t>momo</a:t>
            </a:r>
            <a:endParaRPr lang="en-GB" sz="900" dirty="0">
              <a:latin typeface="+mj-lt"/>
              <a:cs typeface="Calibri" pitchFamily="34" charset="0"/>
            </a:endParaRPr>
          </a:p>
          <a:p>
            <a:r>
              <a:rPr lang="en-GB" sz="900" dirty="0">
                <a:latin typeface="+mj-lt"/>
                <a:cs typeface="Calibri" pitchFamily="34" charset="0"/>
              </a:rPr>
              <a:t>Aurora</a:t>
            </a: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PChome</a:t>
            </a:r>
            <a:endParaRPr lang="en-GB" sz="900" dirty="0">
              <a:latin typeface="+mj-lt"/>
              <a:cs typeface="Calibri" pitchFamily="34" charset="0"/>
            </a:endParaRPr>
          </a:p>
          <a:p>
            <a:r>
              <a:rPr lang="en-GB" sz="900" dirty="0" err="1">
                <a:latin typeface="+mj-lt"/>
                <a:cs typeface="Calibri" pitchFamily="34" charset="0"/>
              </a:rPr>
              <a:t>Senao</a:t>
            </a:r>
            <a:endParaRPr lang="en-GB" sz="900" dirty="0">
              <a:latin typeface="+mj-lt"/>
              <a:cs typeface="Calibri" pitchFamily="34" charset="0"/>
            </a:endParaRPr>
          </a:p>
          <a:p>
            <a:r>
              <a:rPr lang="en-GB" sz="900" dirty="0" err="1">
                <a:latin typeface="+mj-lt"/>
                <a:cs typeface="Calibri" pitchFamily="34" charset="0"/>
              </a:rPr>
              <a:t>Tsann</a:t>
            </a:r>
            <a:r>
              <a:rPr lang="en-GB" sz="900" dirty="0">
                <a:latin typeface="+mj-lt"/>
                <a:cs typeface="Calibri" pitchFamily="34" charset="0"/>
              </a:rPr>
              <a:t> </a:t>
            </a:r>
            <a:r>
              <a:rPr lang="en-GB" sz="900" dirty="0" err="1">
                <a:latin typeface="+mj-lt"/>
                <a:cs typeface="Calibri" pitchFamily="34" charset="0"/>
              </a:rPr>
              <a:t>Kuen</a:t>
            </a:r>
            <a:endParaRPr lang="en-GB" sz="900" dirty="0">
              <a:latin typeface="+mj-lt"/>
              <a:cs typeface="Calibri" pitchFamily="34" charset="0"/>
            </a:endParaRPr>
          </a:p>
          <a:p>
            <a:r>
              <a:rPr lang="en-GB" sz="900" dirty="0">
                <a:latin typeface="+mj-lt"/>
                <a:cs typeface="Calibri" pitchFamily="34" charset="0"/>
              </a:rPr>
              <a:t>T Star</a:t>
            </a:r>
          </a:p>
        </p:txBody>
      </p:sp>
      <p:sp>
        <p:nvSpPr>
          <p:cNvPr id="84" name="TextBox 61"/>
          <p:cNvSpPr txBox="1"/>
          <p:nvPr/>
        </p:nvSpPr>
        <p:spPr>
          <a:xfrm>
            <a:off x="2262684" y="1665259"/>
            <a:ext cx="1105477" cy="2031325"/>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UMC</a:t>
            </a: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Winbond</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126" name="TextBox 61"/>
          <p:cNvSpPr txBox="1"/>
          <p:nvPr/>
        </p:nvSpPr>
        <p:spPr>
          <a:xfrm>
            <a:off x="1519796" y="3705760"/>
            <a:ext cx="911337" cy="646331"/>
          </a:xfrm>
          <a:prstGeom prst="rect">
            <a:avLst/>
          </a:prstGeom>
          <a:noFill/>
        </p:spPr>
        <p:txBody>
          <a:bodyPr wrap="square" rtlCol="0">
            <a:spAutoFit/>
          </a:bodyPr>
          <a:lstStyle/>
          <a:p>
            <a:r>
              <a:rPr lang="en-GB" sz="900" i="1" u="sng" dirty="0">
                <a:latin typeface="+mj-lt"/>
                <a:cs typeface="Calibri" pitchFamily="34" charset="0"/>
              </a:rPr>
              <a:t>Compound Wafer</a:t>
            </a:r>
          </a:p>
          <a:p>
            <a:endParaRPr lang="en-GB" sz="900" dirty="0">
              <a:latin typeface="+mj-lt"/>
              <a:cs typeface="Calibri" pitchFamily="34" charset="0"/>
            </a:endParaRPr>
          </a:p>
          <a:p>
            <a:r>
              <a:rPr lang="en-GB" sz="900" dirty="0">
                <a:latin typeface="+mj-lt"/>
                <a:cs typeface="Calibri" pitchFamily="34" charset="0"/>
              </a:rPr>
              <a:t>VPEC</a:t>
            </a:r>
          </a:p>
        </p:txBody>
      </p:sp>
      <p:sp>
        <p:nvSpPr>
          <p:cNvPr id="127" name="TextBox 61"/>
          <p:cNvSpPr txBox="1"/>
          <p:nvPr/>
        </p:nvSpPr>
        <p:spPr>
          <a:xfrm>
            <a:off x="2256481" y="3711190"/>
            <a:ext cx="1105477" cy="1061829"/>
          </a:xfrm>
          <a:prstGeom prst="rect">
            <a:avLst/>
          </a:prstGeom>
          <a:noFill/>
        </p:spPr>
        <p:txBody>
          <a:bodyPr wrap="square" rtlCol="0">
            <a:spAutoFit/>
          </a:bodyPr>
          <a:lstStyle/>
          <a:p>
            <a:r>
              <a:rPr lang="en-GB" sz="900" i="1" u="sng" dirty="0">
                <a:latin typeface="+mj-lt"/>
                <a:cs typeface="Calibri" pitchFamily="34" charset="0"/>
              </a:rPr>
              <a:t>Compound Semiconductor  Foundry</a:t>
            </a:r>
          </a:p>
          <a:p>
            <a:endParaRPr lang="en-GB" sz="900" dirty="0">
              <a:latin typeface="+mj-lt"/>
              <a:cs typeface="Calibri" pitchFamily="34" charset="0"/>
            </a:endParaRPr>
          </a:p>
          <a:p>
            <a:r>
              <a:rPr lang="en-GB" sz="900" dirty="0">
                <a:latin typeface="+mj-lt"/>
                <a:cs typeface="Calibri" pitchFamily="34" charset="0"/>
              </a:rPr>
              <a:t>WIN Semi</a:t>
            </a:r>
          </a:p>
          <a:p>
            <a:r>
              <a:rPr lang="en-GB" sz="900" dirty="0">
                <a:latin typeface="+mj-lt"/>
                <a:cs typeface="Calibri" pitchFamily="34" charset="0"/>
              </a:rPr>
              <a:t>AWSC</a:t>
            </a:r>
          </a:p>
          <a:p>
            <a:r>
              <a:rPr lang="en-GB" sz="900" dirty="0">
                <a:latin typeface="+mj-lt"/>
                <a:cs typeface="Calibri" pitchFamily="34" charset="0"/>
              </a:rPr>
              <a:t>GCS</a:t>
            </a: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Mobile Phone Industry Landscape</a:t>
            </a:r>
            <a:endParaRPr lang="en-SG" dirty="0">
              <a:cs typeface="Calibri" pitchFamily="34" charset="0"/>
            </a:endParaRPr>
          </a:p>
        </p:txBody>
      </p:sp>
      <p:sp>
        <p:nvSpPr>
          <p:cNvPr id="7" name="Rectangle 6"/>
          <p:cNvSpPr/>
          <p:nvPr/>
        </p:nvSpPr>
        <p:spPr>
          <a:xfrm>
            <a:off x="4199832" y="1154283"/>
            <a:ext cx="294800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grpSp>
        <p:nvGrpSpPr>
          <p:cNvPr id="4" name="群組 3"/>
          <p:cNvGrpSpPr/>
          <p:nvPr/>
        </p:nvGrpSpPr>
        <p:grpSpPr>
          <a:xfrm>
            <a:off x="8228457" y="1972592"/>
            <a:ext cx="1413802" cy="1340370"/>
            <a:chOff x="4836349" y="2506857"/>
            <a:chExt cx="847245" cy="1206539"/>
          </a:xfrm>
        </p:grpSpPr>
        <p:sp>
          <p:nvSpPr>
            <p:cNvPr id="21"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9"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20"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53" name="Rectangle 6"/>
          <p:cNvSpPr/>
          <p:nvPr/>
        </p:nvSpPr>
        <p:spPr>
          <a:xfrm>
            <a:off x="421534" y="1167931"/>
            <a:ext cx="77441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70" name="Rectangle 6"/>
          <p:cNvSpPr/>
          <p:nvPr/>
        </p:nvSpPr>
        <p:spPr>
          <a:xfrm>
            <a:off x="1600200" y="1161563"/>
            <a:ext cx="242151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78" name="Rectangle 6"/>
          <p:cNvSpPr/>
          <p:nvPr/>
        </p:nvSpPr>
        <p:spPr>
          <a:xfrm>
            <a:off x="7292548" y="1154281"/>
            <a:ext cx="686958"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sp>
        <p:nvSpPr>
          <p:cNvPr id="80" name="Rectangle 6"/>
          <p:cNvSpPr/>
          <p:nvPr/>
        </p:nvSpPr>
        <p:spPr>
          <a:xfrm>
            <a:off x="9756760" y="2394713"/>
            <a:ext cx="1193315"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81" name="Rectangle 6"/>
          <p:cNvSpPr/>
          <p:nvPr/>
        </p:nvSpPr>
        <p:spPr>
          <a:xfrm>
            <a:off x="10992750" y="2388732"/>
            <a:ext cx="789285"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93" name="Straight Arrow Connector 16"/>
          <p:cNvCxnSpPr>
            <a:cxnSpLocks/>
            <a:stCxn id="53" idx="3"/>
            <a:endCxn id="70" idx="1"/>
          </p:cNvCxnSpPr>
          <p:nvPr/>
        </p:nvCxnSpPr>
        <p:spPr bwMode="auto">
          <a:xfrm flipV="1">
            <a:off x="1195948" y="1414905"/>
            <a:ext cx="404252"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94" name="Straight Arrow Connector 16"/>
          <p:cNvCxnSpPr>
            <a:cxnSpLocks/>
            <a:stCxn id="70" idx="3"/>
            <a:endCxn id="7" idx="1"/>
          </p:cNvCxnSpPr>
          <p:nvPr/>
        </p:nvCxnSpPr>
        <p:spPr bwMode="auto">
          <a:xfrm flipV="1">
            <a:off x="4021715" y="1407625"/>
            <a:ext cx="178117"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95" name="Straight Arrow Connector 16"/>
          <p:cNvCxnSpPr>
            <a:cxnSpLocks/>
            <a:stCxn id="7" idx="3"/>
            <a:endCxn id="78" idx="1"/>
          </p:cNvCxnSpPr>
          <p:nvPr/>
        </p:nvCxnSpPr>
        <p:spPr bwMode="auto">
          <a:xfrm flipV="1">
            <a:off x="7147836" y="1407623"/>
            <a:ext cx="144712" cy="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97" name="Straight Arrow Connector 16"/>
          <p:cNvCxnSpPr>
            <a:cxnSpLocks/>
            <a:stCxn id="21" idx="3"/>
            <a:endCxn id="80" idx="1"/>
          </p:cNvCxnSpPr>
          <p:nvPr/>
        </p:nvCxnSpPr>
        <p:spPr bwMode="auto">
          <a:xfrm>
            <a:off x="9642259" y="2642777"/>
            <a:ext cx="114501"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99" name="Straight Arrow Connector 16"/>
          <p:cNvCxnSpPr>
            <a:cxnSpLocks/>
            <a:stCxn id="80" idx="3"/>
            <a:endCxn id="81" idx="1"/>
          </p:cNvCxnSpPr>
          <p:nvPr/>
        </p:nvCxnSpPr>
        <p:spPr bwMode="auto">
          <a:xfrm flipV="1">
            <a:off x="10950075" y="2642074"/>
            <a:ext cx="42675"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a:xfrm>
            <a:off x="10529888" y="6211143"/>
            <a:ext cx="1422400" cy="381000"/>
          </a:xfrm>
        </p:spPr>
        <p:txBody>
          <a:bodyPr/>
          <a:lstStyle/>
          <a:p>
            <a:fld id="{49D84E0C-83D5-4A54-8002-1B58BE398C12}" type="slidenum">
              <a:rPr lang="en-SG" smtClean="0"/>
              <a:pPr/>
              <a:t>2</a:t>
            </a:fld>
            <a:endParaRPr lang="en-SG"/>
          </a:p>
        </p:txBody>
      </p:sp>
      <p:sp>
        <p:nvSpPr>
          <p:cNvPr id="107"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cxnSp>
        <p:nvCxnSpPr>
          <p:cNvPr id="6" name="肘形接點 5"/>
          <p:cNvCxnSpPr>
            <a:stCxn id="78" idx="3"/>
            <a:endCxn id="21" idx="1"/>
          </p:cNvCxnSpPr>
          <p:nvPr/>
        </p:nvCxnSpPr>
        <p:spPr bwMode="auto">
          <a:xfrm>
            <a:off x="7979506" y="1407623"/>
            <a:ext cx="248951" cy="1235154"/>
          </a:xfrm>
          <a:prstGeom prst="bentConnector3">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5669" y="611069"/>
            <a:ext cx="1943823" cy="1422508"/>
          </a:xfrm>
          <a:prstGeom prst="rect">
            <a:avLst/>
          </a:prstGeom>
        </p:spPr>
      </p:pic>
      <p:sp>
        <p:nvSpPr>
          <p:cNvPr id="62" name="TextBox 61"/>
          <p:cNvSpPr txBox="1"/>
          <p:nvPr/>
        </p:nvSpPr>
        <p:spPr>
          <a:xfrm>
            <a:off x="272997" y="1662746"/>
            <a:ext cx="1473054" cy="3416320"/>
          </a:xfrm>
          <a:prstGeom prst="rect">
            <a:avLst/>
          </a:prstGeom>
          <a:noFill/>
        </p:spPr>
        <p:txBody>
          <a:bodyPr wrap="square" rtlCol="0">
            <a:spAutoFit/>
          </a:bodyPr>
          <a:lstStyle/>
          <a:p>
            <a:r>
              <a:rPr lang="en-GB" sz="900" dirty="0" err="1">
                <a:latin typeface="+mj-lt"/>
                <a:cs typeface="Calibri" pitchFamily="34" charset="0"/>
              </a:rPr>
              <a:t>Mediatek</a:t>
            </a:r>
            <a:endParaRPr lang="en-GB" sz="900" dirty="0">
              <a:latin typeface="+mj-lt"/>
              <a:cs typeface="Calibri" pitchFamily="34" charset="0"/>
            </a:endParaRPr>
          </a:p>
          <a:p>
            <a:r>
              <a:rPr lang="en-GB" sz="900" dirty="0">
                <a:latin typeface="+mj-lt"/>
                <a:cs typeface="Calibri" pitchFamily="34" charset="0"/>
              </a:rPr>
              <a:t>(CPU)</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Novatek</a:t>
            </a:r>
            <a:endParaRPr lang="en-GB" sz="900" dirty="0">
              <a:latin typeface="+mj-lt"/>
              <a:cs typeface="Calibri" pitchFamily="34" charset="0"/>
            </a:endParaRPr>
          </a:p>
          <a:p>
            <a:r>
              <a:rPr lang="en-GB" sz="900" dirty="0">
                <a:latin typeface="+mj-lt"/>
                <a:cs typeface="Calibri" pitchFamily="34" charset="0"/>
              </a:rPr>
              <a:t>(Display)</a:t>
            </a:r>
          </a:p>
          <a:p>
            <a:r>
              <a:rPr lang="en-GB" sz="900" dirty="0" err="1">
                <a:cs typeface="Calibri" pitchFamily="34" charset="0"/>
              </a:rPr>
              <a:t>Winbond</a:t>
            </a:r>
            <a:endParaRPr lang="en-GB" sz="900" dirty="0">
              <a:cs typeface="Calibri" pitchFamily="34" charset="0"/>
            </a:endParaRPr>
          </a:p>
          <a:p>
            <a:r>
              <a:rPr lang="en-GB" sz="900" dirty="0">
                <a:cs typeface="Calibri" pitchFamily="34" charset="0"/>
              </a:rPr>
              <a:t>(Memory)</a:t>
            </a:r>
            <a:endParaRPr lang="en-GB" sz="900" dirty="0">
              <a:latin typeface="+mj-lt"/>
              <a:cs typeface="Calibri" pitchFamily="34" charset="0"/>
            </a:endParaRPr>
          </a:p>
          <a:p>
            <a:r>
              <a:rPr lang="en-GB" sz="900" dirty="0">
                <a:latin typeface="+mj-lt"/>
                <a:cs typeface="Calibri" pitchFamily="34" charset="0"/>
              </a:rPr>
              <a:t>SILERGY</a:t>
            </a:r>
            <a:br>
              <a:rPr lang="en-GB" sz="900" dirty="0">
                <a:latin typeface="+mj-lt"/>
                <a:cs typeface="Calibri" pitchFamily="34" charset="0"/>
              </a:rPr>
            </a:br>
            <a:r>
              <a:rPr lang="en-GB" sz="900" dirty="0">
                <a:latin typeface="+mj-lt"/>
                <a:cs typeface="Calibri" pitchFamily="34" charset="0"/>
              </a:rPr>
              <a:t>(Power)</a:t>
            </a:r>
          </a:p>
          <a:p>
            <a:r>
              <a:rPr lang="en-GB" sz="900" dirty="0" err="1">
                <a:latin typeface="+mj-lt"/>
                <a:cs typeface="Calibri" pitchFamily="34" charset="0"/>
              </a:rPr>
              <a:t>Realtek</a:t>
            </a:r>
            <a:endParaRPr lang="en-GB" sz="900" dirty="0">
              <a:latin typeface="+mj-lt"/>
              <a:cs typeface="Calibri" pitchFamily="34" charset="0"/>
            </a:endParaRPr>
          </a:p>
          <a:p>
            <a:r>
              <a:rPr lang="en-GB" sz="900" dirty="0">
                <a:latin typeface="+mj-lt"/>
                <a:cs typeface="Calibri" pitchFamily="34" charset="0"/>
              </a:rPr>
              <a:t>(Network)</a:t>
            </a:r>
          </a:p>
          <a:p>
            <a:r>
              <a:rPr lang="en-GB" sz="900" dirty="0">
                <a:latin typeface="+mj-lt"/>
                <a:cs typeface="Calibri" pitchFamily="34" charset="0"/>
              </a:rPr>
              <a:t>Silicon Motion</a:t>
            </a:r>
          </a:p>
          <a:p>
            <a:r>
              <a:rPr lang="en-GB" sz="900" dirty="0">
                <a:latin typeface="+mj-lt"/>
                <a:cs typeface="Calibri" pitchFamily="34" charset="0"/>
              </a:rPr>
              <a:t>(Storage, Network, GPU)</a:t>
            </a:r>
          </a:p>
          <a:p>
            <a:r>
              <a:rPr lang="en-GB" sz="900" dirty="0" err="1">
                <a:latin typeface="+mj-lt"/>
                <a:cs typeface="Calibri" pitchFamily="34" charset="0"/>
              </a:rPr>
              <a:t>Himax</a:t>
            </a:r>
            <a:endParaRPr lang="en-GB" sz="900" dirty="0">
              <a:latin typeface="+mj-lt"/>
              <a:cs typeface="Calibri" pitchFamily="34" charset="0"/>
            </a:endParaRPr>
          </a:p>
          <a:p>
            <a:r>
              <a:rPr lang="en-GB" sz="900" dirty="0">
                <a:latin typeface="+mj-lt"/>
                <a:cs typeface="Calibri" pitchFamily="34" charset="0"/>
              </a:rPr>
              <a:t>(Display, Touch)</a:t>
            </a:r>
          </a:p>
          <a:p>
            <a:r>
              <a:rPr lang="en-GB" sz="900" dirty="0">
                <a:latin typeface="+mj-lt"/>
                <a:cs typeface="Calibri" pitchFamily="34" charset="0"/>
              </a:rPr>
              <a:t>GUC</a:t>
            </a:r>
          </a:p>
          <a:p>
            <a:r>
              <a:rPr lang="en-GB" sz="900" dirty="0">
                <a:latin typeface="+mj-lt"/>
                <a:cs typeface="Calibri" pitchFamily="34" charset="0"/>
              </a:rPr>
              <a:t>(IP Design)</a:t>
            </a:r>
          </a:p>
          <a:p>
            <a:r>
              <a:rPr lang="en-GB" sz="900" dirty="0">
                <a:latin typeface="+mj-lt"/>
                <a:cs typeface="Calibri" pitchFamily="34" charset="0"/>
              </a:rPr>
              <a:t>Elan Microelectronics</a:t>
            </a:r>
          </a:p>
          <a:p>
            <a:r>
              <a:rPr lang="en-GB" sz="900" dirty="0">
                <a:latin typeface="+mj-lt"/>
                <a:cs typeface="Calibri" pitchFamily="34" charset="0"/>
              </a:rPr>
              <a:t>(Touch)</a:t>
            </a:r>
          </a:p>
          <a:p>
            <a:r>
              <a:rPr lang="en-GB" sz="900" dirty="0" err="1">
                <a:latin typeface="+mj-lt"/>
                <a:cs typeface="Calibri" pitchFamily="34" charset="0"/>
              </a:rPr>
              <a:t>Sitronix</a:t>
            </a:r>
            <a:endParaRPr lang="en-GB" sz="900" dirty="0">
              <a:latin typeface="+mj-lt"/>
              <a:cs typeface="Calibri" pitchFamily="34" charset="0"/>
            </a:endParaRPr>
          </a:p>
          <a:p>
            <a:r>
              <a:rPr lang="en-GB" sz="900" dirty="0">
                <a:latin typeface="+mj-lt"/>
                <a:cs typeface="Calibri" pitchFamily="34" charset="0"/>
              </a:rPr>
              <a:t>(Display, Touch)</a:t>
            </a:r>
          </a:p>
          <a:p>
            <a:r>
              <a:rPr lang="en-GB" sz="900" dirty="0">
                <a:latin typeface="+mj-lt"/>
                <a:cs typeface="Calibri" pitchFamily="34" charset="0"/>
              </a:rPr>
              <a:t>LITE-ON Semi.</a:t>
            </a:r>
          </a:p>
          <a:p>
            <a:r>
              <a:rPr lang="en-GB" sz="900" dirty="0">
                <a:latin typeface="+mj-lt"/>
                <a:cs typeface="Calibri" pitchFamily="34" charset="0"/>
              </a:rPr>
              <a:t>(Power)</a:t>
            </a:r>
          </a:p>
        </p:txBody>
      </p:sp>
      <p:sp>
        <p:nvSpPr>
          <p:cNvPr id="90" name="TextBox 61"/>
          <p:cNvSpPr txBox="1"/>
          <p:nvPr/>
        </p:nvSpPr>
        <p:spPr>
          <a:xfrm>
            <a:off x="8534497" y="3391519"/>
            <a:ext cx="1051635" cy="1200329"/>
          </a:xfrm>
          <a:prstGeom prst="rect">
            <a:avLst/>
          </a:prstGeom>
          <a:noFill/>
        </p:spPr>
        <p:txBody>
          <a:bodyPr wrap="square" rtlCol="0">
            <a:spAutoFit/>
          </a:bodyPr>
          <a:lstStyle/>
          <a:p>
            <a:r>
              <a:rPr lang="en-GB" sz="900" dirty="0">
                <a:latin typeface="+mj-lt"/>
                <a:cs typeface="Calibri" pitchFamily="34" charset="0"/>
              </a:rPr>
              <a:t>Hon Hai </a:t>
            </a:r>
          </a:p>
          <a:p>
            <a:r>
              <a:rPr lang="en-GB" sz="900" dirty="0" err="1">
                <a:latin typeface="+mj-lt"/>
                <a:cs typeface="Calibri" pitchFamily="34" charset="0"/>
              </a:rPr>
              <a:t>Pegatron</a:t>
            </a:r>
            <a:endParaRPr lang="en-GB" sz="900" dirty="0">
              <a:latin typeface="+mj-lt"/>
              <a:cs typeface="Calibri" pitchFamily="34" charset="0"/>
            </a:endParaRPr>
          </a:p>
          <a:p>
            <a:r>
              <a:rPr lang="en-GB" sz="900" dirty="0" err="1">
                <a:latin typeface="+mj-lt"/>
                <a:cs typeface="Calibri" pitchFamily="34" charset="0"/>
              </a:rPr>
              <a:t>Inventec</a:t>
            </a:r>
            <a:endParaRPr lang="en-GB" sz="900" dirty="0">
              <a:latin typeface="+mj-lt"/>
              <a:cs typeface="Calibri" pitchFamily="34" charset="0"/>
            </a:endParaRPr>
          </a:p>
          <a:p>
            <a:r>
              <a:rPr lang="en-GB" sz="900" dirty="0" err="1">
                <a:latin typeface="+mj-lt"/>
                <a:cs typeface="Calibri" pitchFamily="34" charset="0"/>
              </a:rPr>
              <a:t>Compal</a:t>
            </a:r>
            <a:endParaRPr lang="en-GB" sz="900" dirty="0">
              <a:latin typeface="+mj-lt"/>
              <a:cs typeface="Calibri" pitchFamily="34" charset="0"/>
            </a:endParaRPr>
          </a:p>
          <a:p>
            <a:r>
              <a:rPr lang="en-GB" sz="900" dirty="0" err="1">
                <a:latin typeface="+mj-lt"/>
                <a:cs typeface="Calibri" pitchFamily="34" charset="0"/>
              </a:rPr>
              <a:t>Wistron</a:t>
            </a:r>
            <a:endParaRPr lang="en-GB" sz="900" dirty="0">
              <a:latin typeface="+mj-lt"/>
              <a:cs typeface="Calibri" pitchFamily="34" charset="0"/>
            </a:endParaRPr>
          </a:p>
          <a:p>
            <a:r>
              <a:rPr lang="en-GB" sz="900" dirty="0">
                <a:latin typeface="+mj-lt"/>
                <a:cs typeface="Calibri" pitchFamily="34" charset="0"/>
              </a:rPr>
              <a:t>FIH Mobile</a:t>
            </a:r>
          </a:p>
          <a:p>
            <a:r>
              <a:rPr lang="en-GB" sz="900" dirty="0" err="1">
                <a:latin typeface="+mj-lt"/>
                <a:cs typeface="Calibri" pitchFamily="34" charset="0"/>
              </a:rPr>
              <a:t>Arima</a:t>
            </a:r>
            <a:r>
              <a:rPr lang="en-GB" sz="900" dirty="0">
                <a:latin typeface="+mj-lt"/>
                <a:cs typeface="Calibri" pitchFamily="34" charset="0"/>
              </a:rPr>
              <a:t> Communications</a:t>
            </a:r>
          </a:p>
        </p:txBody>
      </p:sp>
      <p:sp>
        <p:nvSpPr>
          <p:cNvPr id="38" name="TextBox 61"/>
          <p:cNvSpPr txBox="1"/>
          <p:nvPr/>
        </p:nvSpPr>
        <p:spPr>
          <a:xfrm>
            <a:off x="6171827" y="4035889"/>
            <a:ext cx="994879" cy="1200329"/>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Lens</a:t>
            </a:r>
          </a:p>
          <a:p>
            <a:endParaRPr lang="en-GB" sz="900" dirty="0">
              <a:latin typeface="+mj-lt"/>
              <a:cs typeface="Calibri" pitchFamily="34" charset="0"/>
            </a:endParaRPr>
          </a:p>
          <a:p>
            <a:r>
              <a:rPr lang="en-GB" sz="900" dirty="0" err="1">
                <a:latin typeface="+mj-lt"/>
                <a:cs typeface="Calibri" pitchFamily="34" charset="0"/>
              </a:rPr>
              <a:t>Largan</a:t>
            </a:r>
            <a:endParaRPr lang="en-GB" sz="900" dirty="0">
              <a:latin typeface="+mj-lt"/>
              <a:cs typeface="Calibri" pitchFamily="34" charset="0"/>
            </a:endParaRPr>
          </a:p>
          <a:p>
            <a:r>
              <a:rPr lang="en-GB" sz="900" dirty="0">
                <a:latin typeface="+mj-lt"/>
                <a:cs typeface="Calibri" pitchFamily="34" charset="0"/>
              </a:rPr>
              <a:t>GSEO</a:t>
            </a:r>
          </a:p>
          <a:p>
            <a:r>
              <a:rPr lang="en-GB" sz="900" dirty="0">
                <a:latin typeface="+mj-lt"/>
                <a:cs typeface="Calibri" pitchFamily="34" charset="0"/>
              </a:rPr>
              <a:t>ASIA OPTICAL</a:t>
            </a:r>
          </a:p>
          <a:p>
            <a:r>
              <a:rPr lang="en-GB" sz="900" dirty="0">
                <a:latin typeface="+mj-lt"/>
                <a:cs typeface="Calibri" pitchFamily="34" charset="0"/>
              </a:rPr>
              <a:t>AOET</a:t>
            </a:r>
          </a:p>
          <a:p>
            <a:r>
              <a:rPr lang="en-GB" sz="900" dirty="0">
                <a:latin typeface="+mj-lt"/>
                <a:cs typeface="Calibri" pitchFamily="34" charset="0"/>
              </a:rPr>
              <a:t>KINKO</a:t>
            </a:r>
          </a:p>
        </p:txBody>
      </p:sp>
      <p:sp>
        <p:nvSpPr>
          <p:cNvPr id="37" name="TextBox 61"/>
          <p:cNvSpPr txBox="1"/>
          <p:nvPr/>
        </p:nvSpPr>
        <p:spPr>
          <a:xfrm>
            <a:off x="4865471" y="4035889"/>
            <a:ext cx="1329266" cy="2169825"/>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a:cs typeface="Calibri" pitchFamily="34" charset="0"/>
              </a:rPr>
              <a:t>COMPEQ</a:t>
            </a:r>
            <a:endParaRPr lang="en-GB" sz="900" dirty="0">
              <a:latin typeface="+mj-lt"/>
              <a:cs typeface="Calibri" pitchFamily="34" charset="0"/>
            </a:endParaRP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err="1">
                <a:latin typeface="+mj-lt"/>
                <a:cs typeface="Calibri" pitchFamily="34" charset="0"/>
              </a:rPr>
              <a:t>Kinsus</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Career</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TPT</a:t>
            </a:r>
          </a:p>
          <a:p>
            <a:r>
              <a:rPr lang="en-GB" sz="900" dirty="0">
                <a:latin typeface="+mj-lt"/>
                <a:cs typeface="Calibri" pitchFamily="34" charset="0"/>
              </a:rPr>
              <a:t>GCE</a:t>
            </a:r>
          </a:p>
        </p:txBody>
      </p:sp>
      <p:sp>
        <p:nvSpPr>
          <p:cNvPr id="39" name="TextBox 61"/>
          <p:cNvSpPr txBox="1"/>
          <p:nvPr/>
        </p:nvSpPr>
        <p:spPr>
          <a:xfrm>
            <a:off x="7052924" y="4035889"/>
            <a:ext cx="994879" cy="1061829"/>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Module</a:t>
            </a:r>
          </a:p>
          <a:p>
            <a:endParaRPr lang="en-GB" sz="900" dirty="0">
              <a:latin typeface="+mj-lt"/>
              <a:cs typeface="Calibri" pitchFamily="34" charset="0"/>
            </a:endParaRPr>
          </a:p>
          <a:p>
            <a:r>
              <a:rPr lang="en-GB" sz="900" dirty="0">
                <a:latin typeface="+mj-lt"/>
                <a:cs typeface="Calibri" pitchFamily="34" charset="0"/>
              </a:rPr>
              <a:t>LITE-ON</a:t>
            </a:r>
          </a:p>
          <a:p>
            <a:r>
              <a:rPr lang="en-GB" sz="900" dirty="0" err="1">
                <a:latin typeface="+mj-lt"/>
                <a:cs typeface="Calibri" pitchFamily="34" charset="0"/>
              </a:rPr>
              <a:t>Chicony</a:t>
            </a:r>
            <a:endParaRPr lang="en-GB" sz="900" dirty="0">
              <a:latin typeface="+mj-lt"/>
              <a:cs typeface="Calibri" pitchFamily="34" charset="0"/>
            </a:endParaRPr>
          </a:p>
          <a:p>
            <a:r>
              <a:rPr lang="en-GB" sz="900" dirty="0" err="1">
                <a:latin typeface="+mj-lt"/>
                <a:cs typeface="Calibri" pitchFamily="34" charset="0"/>
              </a:rPr>
              <a:t>Primax</a:t>
            </a:r>
            <a:endParaRPr lang="en-GB" sz="900" dirty="0">
              <a:latin typeface="+mj-lt"/>
              <a:cs typeface="Calibri" pitchFamily="34" charset="0"/>
            </a:endParaRPr>
          </a:p>
          <a:p>
            <a:r>
              <a:rPr lang="en-GB" sz="900" dirty="0">
                <a:latin typeface="+mj-lt"/>
                <a:cs typeface="Calibri" pitchFamily="34" charset="0"/>
              </a:rPr>
              <a:t>BISON</a:t>
            </a:r>
          </a:p>
        </p:txBody>
      </p:sp>
      <p:sp>
        <p:nvSpPr>
          <p:cNvPr id="35" name="TextBox 61"/>
          <p:cNvSpPr txBox="1"/>
          <p:nvPr/>
        </p:nvSpPr>
        <p:spPr>
          <a:xfrm>
            <a:off x="3273293" y="4035890"/>
            <a:ext cx="1126147" cy="1615827"/>
          </a:xfrm>
          <a:prstGeom prst="rect">
            <a:avLst/>
          </a:prstGeom>
          <a:noFill/>
        </p:spPr>
        <p:txBody>
          <a:bodyPr wrap="square" rtlCol="0">
            <a:spAutoFit/>
          </a:bodyPr>
          <a:lstStyle/>
          <a:p>
            <a:r>
              <a:rPr lang="en-GB" sz="900" i="1" u="sng" dirty="0">
                <a:latin typeface="+mj-lt"/>
                <a:cs typeface="Calibri" pitchFamily="34" charset="0"/>
              </a:rPr>
              <a:t>Display</a:t>
            </a:r>
          </a:p>
          <a:p>
            <a:endParaRPr lang="en-GB" sz="900" dirty="0">
              <a:latin typeface="+mj-lt"/>
              <a:cs typeface="Calibri" pitchFamily="34" charset="0"/>
            </a:endParaRPr>
          </a:p>
          <a:p>
            <a:r>
              <a:rPr lang="en-GB" sz="900" dirty="0">
                <a:latin typeface="+mj-lt"/>
                <a:cs typeface="Calibri" pitchFamily="34" charset="0"/>
              </a:rPr>
              <a:t>AUO</a:t>
            </a:r>
          </a:p>
          <a:p>
            <a:r>
              <a:rPr lang="en-GB" sz="900" dirty="0" err="1">
                <a:latin typeface="+mj-lt"/>
                <a:cs typeface="Calibri" pitchFamily="34" charset="0"/>
              </a:rPr>
              <a:t>Innolux</a:t>
            </a:r>
            <a:endParaRPr lang="en-GB" sz="900" dirty="0">
              <a:latin typeface="+mj-lt"/>
              <a:cs typeface="Calibri" pitchFamily="34" charset="0"/>
            </a:endParaRPr>
          </a:p>
          <a:p>
            <a:r>
              <a:rPr lang="en-GB" sz="900" dirty="0" err="1">
                <a:latin typeface="+mj-lt"/>
                <a:cs typeface="Calibri" pitchFamily="34" charset="0"/>
              </a:rPr>
              <a:t>Hannstar</a:t>
            </a:r>
            <a:endParaRPr lang="en-GB" sz="900" dirty="0">
              <a:latin typeface="+mj-lt"/>
              <a:cs typeface="Calibri" pitchFamily="34" charset="0"/>
            </a:endParaRPr>
          </a:p>
          <a:p>
            <a:r>
              <a:rPr lang="en-GB" sz="900" dirty="0">
                <a:latin typeface="+mj-lt"/>
                <a:cs typeface="Calibri" pitchFamily="34" charset="0"/>
              </a:rPr>
              <a:t>TPK</a:t>
            </a:r>
          </a:p>
          <a:p>
            <a:r>
              <a:rPr lang="en-GB" sz="900" dirty="0">
                <a:latin typeface="+mj-lt"/>
                <a:cs typeface="Calibri" pitchFamily="34" charset="0"/>
              </a:rPr>
              <a:t>CPT</a:t>
            </a:r>
          </a:p>
          <a:p>
            <a:r>
              <a:rPr lang="en-GB" sz="900" dirty="0" err="1">
                <a:latin typeface="+mj-lt"/>
                <a:cs typeface="Calibri" pitchFamily="34" charset="0"/>
              </a:rPr>
              <a:t>HannsTouch</a:t>
            </a:r>
            <a:endParaRPr lang="en-GB" sz="900" dirty="0">
              <a:latin typeface="+mj-lt"/>
              <a:cs typeface="Calibri" pitchFamily="34" charset="0"/>
            </a:endParaRPr>
          </a:p>
          <a:p>
            <a:r>
              <a:rPr lang="en-GB" sz="900" dirty="0">
                <a:latin typeface="+mj-lt"/>
                <a:cs typeface="Calibri" pitchFamily="34" charset="0"/>
              </a:rPr>
              <a:t>GIANTPLUS</a:t>
            </a:r>
          </a:p>
          <a:p>
            <a:r>
              <a:rPr lang="en-GB" sz="900" dirty="0">
                <a:latin typeface="+mj-lt"/>
                <a:cs typeface="Calibri" pitchFamily="34" charset="0"/>
              </a:rPr>
              <a:t>YOUNGFAST</a:t>
            </a:r>
          </a:p>
          <a:p>
            <a:r>
              <a:rPr lang="en-GB" sz="900" dirty="0">
                <a:latin typeface="+mj-lt"/>
                <a:cs typeface="Calibri" pitchFamily="34" charset="0"/>
              </a:rPr>
              <a:t>Emerging Display</a:t>
            </a:r>
          </a:p>
        </p:txBody>
      </p:sp>
      <p:sp>
        <p:nvSpPr>
          <p:cNvPr id="36" name="TextBox 61"/>
          <p:cNvSpPr txBox="1"/>
          <p:nvPr/>
        </p:nvSpPr>
        <p:spPr>
          <a:xfrm>
            <a:off x="4265307" y="4035890"/>
            <a:ext cx="719503" cy="1338828"/>
          </a:xfrm>
          <a:prstGeom prst="rect">
            <a:avLst/>
          </a:prstGeom>
          <a:noFill/>
        </p:spPr>
        <p:txBody>
          <a:bodyPr wrap="square" rtlCol="0">
            <a:spAutoFit/>
          </a:bodyPr>
          <a:lstStyle/>
          <a:p>
            <a:r>
              <a:rPr lang="en-GB" sz="900" i="1" u="sng" dirty="0">
                <a:latin typeface="+mj-lt"/>
                <a:cs typeface="Calibri" pitchFamily="34" charset="0"/>
              </a:rPr>
              <a:t>Casing</a:t>
            </a:r>
          </a:p>
          <a:p>
            <a:endParaRPr lang="en-GB" sz="900" dirty="0">
              <a:latin typeface="+mj-lt"/>
              <a:cs typeface="Calibri" pitchFamily="34" charset="0"/>
            </a:endParaRPr>
          </a:p>
          <a:p>
            <a:r>
              <a:rPr lang="en-GB" sz="900" dirty="0">
                <a:latin typeface="+mj-lt"/>
                <a:cs typeface="Calibri" pitchFamily="34" charset="0"/>
              </a:rPr>
              <a:t>Catcher</a:t>
            </a:r>
          </a:p>
          <a:p>
            <a:r>
              <a:rPr lang="en-GB" sz="900" dirty="0">
                <a:latin typeface="+mj-lt"/>
                <a:cs typeface="Calibri" pitchFamily="34" charset="0"/>
              </a:rPr>
              <a:t>FTC</a:t>
            </a:r>
          </a:p>
          <a:p>
            <a:r>
              <a:rPr lang="en-GB" sz="900" dirty="0" err="1">
                <a:latin typeface="+mj-lt"/>
                <a:cs typeface="Calibri" pitchFamily="34" charset="0"/>
              </a:rPr>
              <a:t>Casetek</a:t>
            </a:r>
            <a:endParaRPr lang="en-GB" sz="900" dirty="0">
              <a:latin typeface="+mj-lt"/>
              <a:cs typeface="Calibri" pitchFamily="34" charset="0"/>
            </a:endParaRPr>
          </a:p>
          <a:p>
            <a:r>
              <a:rPr lang="en-GB" sz="900" dirty="0">
                <a:latin typeface="+mj-lt"/>
                <a:cs typeface="Calibri" pitchFamily="34" charset="0"/>
              </a:rPr>
              <a:t>E-Son</a:t>
            </a:r>
          </a:p>
          <a:p>
            <a:r>
              <a:rPr lang="en-GB" sz="900" dirty="0">
                <a:latin typeface="+mj-lt"/>
                <a:cs typeface="Calibri" pitchFamily="34" charset="0"/>
              </a:rPr>
              <a:t>AVY</a:t>
            </a:r>
          </a:p>
          <a:p>
            <a:r>
              <a:rPr lang="en-GB" sz="900" dirty="0">
                <a:latin typeface="+mj-lt"/>
                <a:cs typeface="Calibri" pitchFamily="34" charset="0"/>
              </a:rPr>
              <a:t>Chia Group</a:t>
            </a:r>
          </a:p>
        </p:txBody>
      </p:sp>
      <p:sp>
        <p:nvSpPr>
          <p:cNvPr id="40" name="TextBox 61"/>
          <p:cNvSpPr txBox="1"/>
          <p:nvPr/>
        </p:nvSpPr>
        <p:spPr>
          <a:xfrm>
            <a:off x="7586861" y="4046522"/>
            <a:ext cx="994879" cy="923330"/>
          </a:xfrm>
          <a:prstGeom prst="rect">
            <a:avLst/>
          </a:prstGeom>
          <a:noFill/>
        </p:spPr>
        <p:txBody>
          <a:bodyPr wrap="square" rtlCol="0">
            <a:spAutoFit/>
          </a:bodyPr>
          <a:lstStyle/>
          <a:p>
            <a:r>
              <a:rPr lang="en-GB" sz="900" i="1" u="sng" dirty="0">
                <a:latin typeface="+mj-lt"/>
                <a:cs typeface="Calibri" pitchFamily="34" charset="0"/>
              </a:rPr>
              <a:t>Battery</a:t>
            </a:r>
          </a:p>
          <a:p>
            <a:endParaRPr lang="en-GB" sz="900" dirty="0">
              <a:latin typeface="+mj-lt"/>
              <a:cs typeface="Calibri" pitchFamily="34" charset="0"/>
            </a:endParaRPr>
          </a:p>
          <a:p>
            <a:r>
              <a:rPr lang="en-GB" sz="900" dirty="0">
                <a:latin typeface="+mj-lt"/>
                <a:cs typeface="Calibri" pitchFamily="34" charset="0"/>
              </a:rPr>
              <a:t>SMP</a:t>
            </a: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DynaPack</a:t>
            </a:r>
            <a:endParaRPr lang="en-GB" sz="900" dirty="0">
              <a:latin typeface="+mj-lt"/>
              <a:cs typeface="Calibri" pitchFamily="34" charset="0"/>
            </a:endParaRPr>
          </a:p>
          <a:p>
            <a:r>
              <a:rPr lang="en-GB" sz="900" dirty="0" err="1">
                <a:latin typeface="+mj-lt"/>
                <a:cs typeface="Calibri" pitchFamily="34" charset="0"/>
              </a:rPr>
              <a:t>Celxpert</a:t>
            </a:r>
            <a:endParaRPr lang="en-GB" sz="900" dirty="0">
              <a:latin typeface="+mj-lt"/>
              <a:cs typeface="Calibri" pitchFamily="34" charset="0"/>
            </a:endParaRPr>
          </a:p>
        </p:txBody>
      </p:sp>
      <p:sp>
        <p:nvSpPr>
          <p:cNvPr id="34" name="Rectangle 6"/>
          <p:cNvSpPr/>
          <p:nvPr/>
        </p:nvSpPr>
        <p:spPr>
          <a:xfrm>
            <a:off x="3319709" y="3503087"/>
            <a:ext cx="4653643"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145"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
        <p:nvSpPr>
          <p:cNvPr id="146" name="右大括弧 145"/>
          <p:cNvSpPr/>
          <p:nvPr/>
        </p:nvSpPr>
        <p:spPr bwMode="auto">
          <a:xfrm>
            <a:off x="10503576" y="3092005"/>
            <a:ext cx="96748" cy="840698"/>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47" name="TextBox 61"/>
          <p:cNvSpPr txBox="1"/>
          <p:nvPr/>
        </p:nvSpPr>
        <p:spPr>
          <a:xfrm>
            <a:off x="10576452" y="3396938"/>
            <a:ext cx="394962" cy="230832"/>
          </a:xfrm>
          <a:prstGeom prst="rect">
            <a:avLst/>
          </a:prstGeom>
          <a:noFill/>
        </p:spPr>
        <p:txBody>
          <a:bodyPr wrap="square" rtlCol="0">
            <a:spAutoFit/>
          </a:bodyPr>
          <a:lstStyle/>
          <a:p>
            <a:r>
              <a:rPr lang="en-GB" sz="900" dirty="0">
                <a:latin typeface="+mj-lt"/>
                <a:cs typeface="Calibri" pitchFamily="34" charset="0"/>
              </a:rPr>
              <a:t>TW</a:t>
            </a:r>
          </a:p>
        </p:txBody>
      </p:sp>
      <p:sp>
        <p:nvSpPr>
          <p:cNvPr id="148" name="TextBox 61"/>
          <p:cNvSpPr txBox="1"/>
          <p:nvPr/>
        </p:nvSpPr>
        <p:spPr>
          <a:xfrm>
            <a:off x="10574893" y="4435783"/>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149" name="右大括弧 148"/>
          <p:cNvSpPr/>
          <p:nvPr/>
        </p:nvSpPr>
        <p:spPr bwMode="auto">
          <a:xfrm>
            <a:off x="10503576" y="4033403"/>
            <a:ext cx="101578" cy="1001946"/>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50" name="TextBox 61"/>
          <p:cNvSpPr txBox="1"/>
          <p:nvPr/>
        </p:nvSpPr>
        <p:spPr>
          <a:xfrm>
            <a:off x="9785669" y="4012462"/>
            <a:ext cx="717907" cy="1061829"/>
          </a:xfrm>
          <a:prstGeom prst="rect">
            <a:avLst/>
          </a:prstGeom>
          <a:noFill/>
        </p:spPr>
        <p:txBody>
          <a:bodyPr wrap="square" rtlCol="0">
            <a:spAutoFit/>
          </a:bodyPr>
          <a:lstStyle/>
          <a:p>
            <a:r>
              <a:rPr lang="en-GB" sz="900" dirty="0">
                <a:latin typeface="+mj-lt"/>
                <a:cs typeface="Calibri" pitchFamily="34" charset="0"/>
              </a:rPr>
              <a:t>Samsung</a:t>
            </a:r>
          </a:p>
          <a:p>
            <a:r>
              <a:rPr lang="en-GB" sz="900" dirty="0">
                <a:latin typeface="+mj-lt"/>
                <a:cs typeface="Calibri" pitchFamily="34" charset="0"/>
              </a:rPr>
              <a:t>Apple</a:t>
            </a:r>
          </a:p>
          <a:p>
            <a:r>
              <a:rPr lang="en-GB" sz="900" dirty="0">
                <a:latin typeface="+mj-lt"/>
                <a:cs typeface="Calibri" pitchFamily="34" charset="0"/>
              </a:rPr>
              <a:t>Huawei</a:t>
            </a:r>
          </a:p>
          <a:p>
            <a:r>
              <a:rPr lang="en-GB" sz="900" dirty="0">
                <a:latin typeface="+mj-lt"/>
                <a:cs typeface="Calibri" pitchFamily="34" charset="0"/>
              </a:rPr>
              <a:t>Xiaomi</a:t>
            </a:r>
          </a:p>
          <a:p>
            <a:r>
              <a:rPr lang="en-GB" sz="900" dirty="0" err="1">
                <a:latin typeface="+mj-lt"/>
                <a:cs typeface="Calibri" pitchFamily="34" charset="0"/>
              </a:rPr>
              <a:t>Oppo</a:t>
            </a:r>
            <a:endParaRPr lang="en-GB" sz="900" dirty="0">
              <a:latin typeface="+mj-lt"/>
              <a:cs typeface="Calibri" pitchFamily="34" charset="0"/>
            </a:endParaRPr>
          </a:p>
          <a:p>
            <a:r>
              <a:rPr lang="en-GB" sz="900" dirty="0">
                <a:latin typeface="+mj-lt"/>
                <a:cs typeface="Calibri" pitchFamily="34" charset="0"/>
              </a:rPr>
              <a:t>Vivo</a:t>
            </a:r>
          </a:p>
          <a:p>
            <a:r>
              <a:rPr lang="en-GB" sz="900" dirty="0">
                <a:latin typeface="+mj-lt"/>
                <a:cs typeface="Calibri" pitchFamily="34" charset="0"/>
              </a:rPr>
              <a:t>LG</a:t>
            </a:r>
          </a:p>
        </p:txBody>
      </p:sp>
      <p:sp>
        <p:nvSpPr>
          <p:cNvPr id="91" name="TextBox 61"/>
          <p:cNvSpPr txBox="1"/>
          <p:nvPr/>
        </p:nvSpPr>
        <p:spPr>
          <a:xfrm>
            <a:off x="9785669" y="3055121"/>
            <a:ext cx="803225" cy="923330"/>
          </a:xfrm>
          <a:prstGeom prst="rect">
            <a:avLst/>
          </a:prstGeom>
          <a:noFill/>
        </p:spPr>
        <p:txBody>
          <a:bodyPr wrap="square" rtlCol="0">
            <a:spAutoFit/>
          </a:bodyPr>
          <a:lstStyle/>
          <a:p>
            <a:r>
              <a:rPr lang="en-GB" sz="900" dirty="0">
                <a:latin typeface="+mj-lt"/>
                <a:cs typeface="Calibri" pitchFamily="34" charset="0"/>
              </a:rPr>
              <a:t>TWM</a:t>
            </a:r>
          </a:p>
          <a:p>
            <a:r>
              <a:rPr lang="en-GB" sz="900" dirty="0">
                <a:latin typeface="+mj-lt"/>
                <a:cs typeface="Calibri" pitchFamily="34" charset="0"/>
              </a:rPr>
              <a:t>Asus</a:t>
            </a:r>
          </a:p>
          <a:p>
            <a:r>
              <a:rPr lang="en-GB" sz="900" dirty="0">
                <a:latin typeface="+mj-lt"/>
                <a:cs typeface="Calibri" pitchFamily="34" charset="0"/>
              </a:rPr>
              <a:t>Acer</a:t>
            </a:r>
          </a:p>
          <a:p>
            <a:r>
              <a:rPr lang="en-GB" sz="900" dirty="0" err="1">
                <a:latin typeface="+mj-lt"/>
                <a:cs typeface="Calibri" pitchFamily="34" charset="0"/>
              </a:rPr>
              <a:t>BenQ</a:t>
            </a:r>
            <a:r>
              <a:rPr lang="en-GB" sz="900" dirty="0">
                <a:latin typeface="+mj-lt"/>
                <a:cs typeface="Calibri" pitchFamily="34" charset="0"/>
              </a:rPr>
              <a:t> (</a:t>
            </a:r>
            <a:r>
              <a:rPr lang="en-GB" sz="900" dirty="0" err="1">
                <a:latin typeface="+mj-lt"/>
                <a:cs typeface="Calibri" pitchFamily="34" charset="0"/>
              </a:rPr>
              <a:t>Qisda</a:t>
            </a:r>
            <a:r>
              <a:rPr lang="en-GB" sz="900" dirty="0">
                <a:latin typeface="+mj-lt"/>
                <a:cs typeface="Calibri" pitchFamily="34" charset="0"/>
              </a:rPr>
              <a:t>)</a:t>
            </a:r>
          </a:p>
          <a:p>
            <a:r>
              <a:rPr lang="en-GB" sz="900" dirty="0">
                <a:latin typeface="+mj-lt"/>
                <a:cs typeface="Calibri" pitchFamily="34" charset="0"/>
              </a:rPr>
              <a:t>HTC</a:t>
            </a:r>
          </a:p>
        </p:txBody>
      </p:sp>
    </p:spTree>
    <p:extLst>
      <p:ext uri="{BB962C8B-B14F-4D97-AF65-F5344CB8AC3E}">
        <p14:creationId xmlns:p14="http://schemas.microsoft.com/office/powerpoint/2010/main" val="357475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p:cNvGrpSpPr/>
          <p:nvPr/>
        </p:nvGrpSpPr>
        <p:grpSpPr>
          <a:xfrm>
            <a:off x="416391" y="1672314"/>
            <a:ext cx="11454024" cy="4800675"/>
            <a:chOff x="416391" y="1672314"/>
            <a:chExt cx="11454024" cy="4800675"/>
          </a:xfrm>
        </p:grpSpPr>
        <p:grpSp>
          <p:nvGrpSpPr>
            <p:cNvPr id="7" name="群組 6"/>
            <p:cNvGrpSpPr/>
            <p:nvPr/>
          </p:nvGrpSpPr>
          <p:grpSpPr>
            <a:xfrm>
              <a:off x="416391" y="1672314"/>
              <a:ext cx="11454024" cy="4045199"/>
              <a:chOff x="416391" y="1672314"/>
              <a:chExt cx="11454024" cy="4045199"/>
            </a:xfrm>
          </p:grpSpPr>
          <p:sp>
            <p:nvSpPr>
              <p:cNvPr id="117" name="矩形 116"/>
              <p:cNvSpPr/>
              <p:nvPr/>
            </p:nvSpPr>
            <p:spPr bwMode="auto">
              <a:xfrm>
                <a:off x="7175408" y="2424913"/>
                <a:ext cx="320545" cy="126901"/>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nvGrpSpPr>
              <p:cNvPr id="6" name="群組 5"/>
              <p:cNvGrpSpPr/>
              <p:nvPr/>
            </p:nvGrpSpPr>
            <p:grpSpPr>
              <a:xfrm>
                <a:off x="416391" y="1672314"/>
                <a:ext cx="11454024" cy="4045199"/>
                <a:chOff x="416391" y="1672314"/>
                <a:chExt cx="11454024" cy="4045199"/>
              </a:xfrm>
              <a:solidFill>
                <a:srgbClr val="FFFF00"/>
              </a:solidFill>
            </p:grpSpPr>
            <p:sp>
              <p:nvSpPr>
                <p:cNvPr id="82" name="矩形 81"/>
                <p:cNvSpPr/>
                <p:nvPr/>
              </p:nvSpPr>
              <p:spPr bwMode="auto">
                <a:xfrm>
                  <a:off x="9920075" y="3353491"/>
                  <a:ext cx="381404" cy="1184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nvGrpSpPr>
                <p:cNvPr id="5" name="群組 4"/>
                <p:cNvGrpSpPr/>
                <p:nvPr/>
              </p:nvGrpSpPr>
              <p:grpSpPr>
                <a:xfrm>
                  <a:off x="416391" y="1672314"/>
                  <a:ext cx="11454024" cy="4045199"/>
                  <a:chOff x="416391" y="1672314"/>
                  <a:chExt cx="11454024" cy="4045199"/>
                </a:xfrm>
                <a:grpFill/>
              </p:grpSpPr>
              <p:sp>
                <p:nvSpPr>
                  <p:cNvPr id="140" name="矩形 139"/>
                  <p:cNvSpPr/>
                  <p:nvPr/>
                </p:nvSpPr>
                <p:spPr bwMode="auto">
                  <a:xfrm>
                    <a:off x="8570589" y="4170592"/>
                    <a:ext cx="380819" cy="9187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8" name="矩形 127"/>
                  <p:cNvSpPr/>
                  <p:nvPr/>
                </p:nvSpPr>
                <p:spPr bwMode="auto">
                  <a:xfrm>
                    <a:off x="7175408" y="2268548"/>
                    <a:ext cx="511932" cy="14503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7" name="矩形 126"/>
                  <p:cNvSpPr/>
                  <p:nvPr/>
                </p:nvSpPr>
                <p:spPr bwMode="auto">
                  <a:xfrm>
                    <a:off x="3936041" y="5469313"/>
                    <a:ext cx="512859" cy="1268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6" name="矩形 125"/>
                  <p:cNvSpPr/>
                  <p:nvPr/>
                </p:nvSpPr>
                <p:spPr bwMode="auto">
                  <a:xfrm>
                    <a:off x="3933571" y="5342169"/>
                    <a:ext cx="278942" cy="10896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4" name="矩形 123"/>
                  <p:cNvSpPr/>
                  <p:nvPr/>
                </p:nvSpPr>
                <p:spPr bwMode="auto">
                  <a:xfrm>
                    <a:off x="5763116" y="4496104"/>
                    <a:ext cx="458738" cy="12759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2" name="矩形 121"/>
                  <p:cNvSpPr/>
                  <p:nvPr/>
                </p:nvSpPr>
                <p:spPr bwMode="auto">
                  <a:xfrm>
                    <a:off x="416391" y="3925072"/>
                    <a:ext cx="327888" cy="27478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0" name="矩形 119"/>
                  <p:cNvSpPr/>
                  <p:nvPr/>
                </p:nvSpPr>
                <p:spPr bwMode="auto">
                  <a:xfrm>
                    <a:off x="11231261" y="4744782"/>
                    <a:ext cx="352923" cy="12440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2" name="矩形 111"/>
                  <p:cNvSpPr/>
                  <p:nvPr/>
                </p:nvSpPr>
                <p:spPr bwMode="auto">
                  <a:xfrm>
                    <a:off x="4323878" y="2828249"/>
                    <a:ext cx="460773"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6" name="矩形 115"/>
                  <p:cNvSpPr/>
                  <p:nvPr/>
                </p:nvSpPr>
                <p:spPr bwMode="auto">
                  <a:xfrm>
                    <a:off x="6596513" y="4657108"/>
                    <a:ext cx="419318" cy="11761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5" name="矩形 114"/>
                  <p:cNvSpPr/>
                  <p:nvPr/>
                </p:nvSpPr>
                <p:spPr bwMode="auto">
                  <a:xfrm>
                    <a:off x="6591442" y="4496075"/>
                    <a:ext cx="474784" cy="13577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4" name="矩形 113"/>
                  <p:cNvSpPr/>
                  <p:nvPr/>
                </p:nvSpPr>
                <p:spPr bwMode="auto">
                  <a:xfrm>
                    <a:off x="6596513" y="4342804"/>
                    <a:ext cx="267662" cy="13237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1" name="矩形 110"/>
                  <p:cNvSpPr/>
                  <p:nvPr/>
                </p:nvSpPr>
                <p:spPr bwMode="auto">
                  <a:xfrm>
                    <a:off x="7469479" y="4695842"/>
                    <a:ext cx="541046" cy="121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0" name="矩形 109"/>
                  <p:cNvSpPr/>
                  <p:nvPr/>
                </p:nvSpPr>
                <p:spPr bwMode="auto">
                  <a:xfrm>
                    <a:off x="7469479" y="4381875"/>
                    <a:ext cx="255793" cy="1607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9" name="矩形 108"/>
                  <p:cNvSpPr/>
                  <p:nvPr/>
                </p:nvSpPr>
                <p:spPr bwMode="auto">
                  <a:xfrm>
                    <a:off x="5770179" y="4776782"/>
                    <a:ext cx="348143" cy="11960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矩形 107"/>
                  <p:cNvSpPr/>
                  <p:nvPr/>
                </p:nvSpPr>
                <p:spPr bwMode="auto">
                  <a:xfrm>
                    <a:off x="5770179" y="4645633"/>
                    <a:ext cx="434339" cy="11124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7" name="矩形 106"/>
                  <p:cNvSpPr/>
                  <p:nvPr/>
                </p:nvSpPr>
                <p:spPr bwMode="auto">
                  <a:xfrm>
                    <a:off x="5172152" y="4506298"/>
                    <a:ext cx="408283" cy="1391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6" name="矩形 105"/>
                  <p:cNvSpPr/>
                  <p:nvPr/>
                </p:nvSpPr>
                <p:spPr bwMode="auto">
                  <a:xfrm>
                    <a:off x="3936041" y="5062179"/>
                    <a:ext cx="530521" cy="11632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5" name="矩形 104"/>
                  <p:cNvSpPr/>
                  <p:nvPr/>
                </p:nvSpPr>
                <p:spPr bwMode="auto">
                  <a:xfrm>
                    <a:off x="3936887" y="4797549"/>
                    <a:ext cx="529676" cy="11649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4" name="矩形 103"/>
                  <p:cNvSpPr/>
                  <p:nvPr/>
                </p:nvSpPr>
                <p:spPr bwMode="auto">
                  <a:xfrm>
                    <a:off x="3936886" y="4648981"/>
                    <a:ext cx="368913" cy="1290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矩形 102"/>
                  <p:cNvSpPr/>
                  <p:nvPr/>
                </p:nvSpPr>
                <p:spPr bwMode="auto">
                  <a:xfrm>
                    <a:off x="3936886" y="4487317"/>
                    <a:ext cx="275627" cy="1515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bwMode="auto">
                  <a:xfrm>
                    <a:off x="3266842" y="4667780"/>
                    <a:ext cx="447908" cy="12081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1" name="矩形 100"/>
                  <p:cNvSpPr/>
                  <p:nvPr/>
                </p:nvSpPr>
                <p:spPr bwMode="auto">
                  <a:xfrm>
                    <a:off x="3266842" y="4506553"/>
                    <a:ext cx="247883" cy="1391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0" name="矩形 99"/>
                  <p:cNvSpPr/>
                  <p:nvPr/>
                </p:nvSpPr>
                <p:spPr bwMode="auto">
                  <a:xfrm>
                    <a:off x="2282812" y="4643718"/>
                    <a:ext cx="459168" cy="14682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9" name="矩形 98"/>
                  <p:cNvSpPr/>
                  <p:nvPr/>
                </p:nvSpPr>
                <p:spPr bwMode="auto">
                  <a:xfrm>
                    <a:off x="2282750" y="4487680"/>
                    <a:ext cx="403189" cy="14400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8" name="矩形 97"/>
                  <p:cNvSpPr/>
                  <p:nvPr/>
                </p:nvSpPr>
                <p:spPr bwMode="auto">
                  <a:xfrm>
                    <a:off x="2282750" y="4342804"/>
                    <a:ext cx="310089" cy="1305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7" name="矩形 96"/>
                  <p:cNvSpPr/>
                  <p:nvPr/>
                </p:nvSpPr>
                <p:spPr bwMode="auto">
                  <a:xfrm>
                    <a:off x="11229014" y="4307571"/>
                    <a:ext cx="489747" cy="14437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6" name="矩形 95"/>
                  <p:cNvSpPr/>
                  <p:nvPr/>
                </p:nvSpPr>
                <p:spPr bwMode="auto">
                  <a:xfrm>
                    <a:off x="11229014" y="4176315"/>
                    <a:ext cx="429589" cy="13125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5" name="矩形 94"/>
                  <p:cNvSpPr/>
                  <p:nvPr/>
                </p:nvSpPr>
                <p:spPr bwMode="auto">
                  <a:xfrm>
                    <a:off x="11229014" y="3635476"/>
                    <a:ext cx="433988" cy="12407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4" name="矩形 93"/>
                  <p:cNvSpPr/>
                  <p:nvPr/>
                </p:nvSpPr>
                <p:spPr bwMode="auto">
                  <a:xfrm>
                    <a:off x="11229014" y="3480594"/>
                    <a:ext cx="261147" cy="14117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3" name="矩形 92"/>
                  <p:cNvSpPr/>
                  <p:nvPr/>
                </p:nvSpPr>
                <p:spPr bwMode="auto">
                  <a:xfrm>
                    <a:off x="9928155" y="3488600"/>
                    <a:ext cx="381403" cy="12281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1" name="矩形 80"/>
                  <p:cNvSpPr/>
                  <p:nvPr/>
                </p:nvSpPr>
                <p:spPr bwMode="auto">
                  <a:xfrm>
                    <a:off x="9925588" y="3166063"/>
                    <a:ext cx="380514" cy="17829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0" name="矩形 79"/>
                  <p:cNvSpPr/>
                  <p:nvPr/>
                </p:nvSpPr>
                <p:spPr bwMode="auto">
                  <a:xfrm>
                    <a:off x="8571611" y="4033967"/>
                    <a:ext cx="439751" cy="10944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8566989" y="3862403"/>
                    <a:ext cx="468727" cy="14437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8" name="矩形 77"/>
                  <p:cNvSpPr/>
                  <p:nvPr/>
                </p:nvSpPr>
                <p:spPr bwMode="auto">
                  <a:xfrm>
                    <a:off x="8563172" y="3759555"/>
                    <a:ext cx="532702" cy="1028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8563172" y="3597873"/>
                    <a:ext cx="448190" cy="13835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8566989" y="3432185"/>
                    <a:ext cx="468727" cy="1534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5" name="矩形 74"/>
                  <p:cNvSpPr/>
                  <p:nvPr/>
                </p:nvSpPr>
                <p:spPr bwMode="auto">
                  <a:xfrm>
                    <a:off x="7166844" y="2965018"/>
                    <a:ext cx="324800" cy="16126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4" name="矩形 73"/>
                  <p:cNvSpPr/>
                  <p:nvPr/>
                </p:nvSpPr>
                <p:spPr bwMode="auto">
                  <a:xfrm>
                    <a:off x="7166843" y="2559674"/>
                    <a:ext cx="534352" cy="1309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0" name="矩形 69"/>
                  <p:cNvSpPr/>
                  <p:nvPr/>
                </p:nvSpPr>
                <p:spPr bwMode="auto">
                  <a:xfrm>
                    <a:off x="7166843" y="1872730"/>
                    <a:ext cx="334287" cy="13389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3" name="矩形 72"/>
                  <p:cNvSpPr/>
                  <p:nvPr/>
                </p:nvSpPr>
                <p:spPr bwMode="auto">
                  <a:xfrm>
                    <a:off x="7166843" y="1672314"/>
                    <a:ext cx="334287" cy="18838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矩形 71"/>
                  <p:cNvSpPr/>
                  <p:nvPr/>
                </p:nvSpPr>
                <p:spPr bwMode="auto">
                  <a:xfrm>
                    <a:off x="6105587" y="2403546"/>
                    <a:ext cx="391177" cy="1556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5166897" y="2559194"/>
                    <a:ext cx="319504" cy="14090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8" name="矩形 67"/>
                  <p:cNvSpPr/>
                  <p:nvPr/>
                </p:nvSpPr>
                <p:spPr bwMode="auto">
                  <a:xfrm>
                    <a:off x="4337990" y="1984231"/>
                    <a:ext cx="264681" cy="14670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3337542" y="2678629"/>
                    <a:ext cx="215283" cy="13677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4" name="矩形 63"/>
                  <p:cNvSpPr/>
                  <p:nvPr/>
                </p:nvSpPr>
                <p:spPr bwMode="auto">
                  <a:xfrm>
                    <a:off x="1754449" y="1966847"/>
                    <a:ext cx="322280" cy="16786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bwMode="auto">
                  <a:xfrm>
                    <a:off x="416392" y="2839666"/>
                    <a:ext cx="900364" cy="25116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5" name="矩形 54"/>
                  <p:cNvSpPr/>
                  <p:nvPr/>
                </p:nvSpPr>
                <p:spPr bwMode="auto">
                  <a:xfrm>
                    <a:off x="416392" y="1682798"/>
                    <a:ext cx="670286" cy="31179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3" name="矩形 112"/>
                  <p:cNvSpPr/>
                  <p:nvPr/>
                </p:nvSpPr>
                <p:spPr bwMode="auto">
                  <a:xfrm>
                    <a:off x="9920076" y="3633596"/>
                    <a:ext cx="381403" cy="12281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1" name="矩形 120"/>
                  <p:cNvSpPr/>
                  <p:nvPr/>
                </p:nvSpPr>
                <p:spPr bwMode="auto">
                  <a:xfrm>
                    <a:off x="11227710" y="4599405"/>
                    <a:ext cx="642705" cy="11080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5" name="矩形 124"/>
                  <p:cNvSpPr/>
                  <p:nvPr/>
                </p:nvSpPr>
                <p:spPr bwMode="auto">
                  <a:xfrm>
                    <a:off x="7471011" y="4554598"/>
                    <a:ext cx="423435" cy="13555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9" name="矩形 128"/>
                  <p:cNvSpPr/>
                  <p:nvPr/>
                </p:nvSpPr>
                <p:spPr bwMode="auto">
                  <a:xfrm>
                    <a:off x="416392" y="2545574"/>
                    <a:ext cx="487375" cy="27205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1" name="矩形 130"/>
                  <p:cNvSpPr/>
                  <p:nvPr/>
                </p:nvSpPr>
                <p:spPr bwMode="auto">
                  <a:xfrm>
                    <a:off x="2551394" y="2553950"/>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2" name="矩形 131"/>
                  <p:cNvSpPr/>
                  <p:nvPr/>
                </p:nvSpPr>
                <p:spPr bwMode="auto">
                  <a:xfrm>
                    <a:off x="2556376" y="2158616"/>
                    <a:ext cx="351426" cy="1116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3" name="矩形 132"/>
                  <p:cNvSpPr/>
                  <p:nvPr/>
                </p:nvSpPr>
                <p:spPr bwMode="auto">
                  <a:xfrm>
                    <a:off x="2547838" y="3494558"/>
                    <a:ext cx="618026" cy="17815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4" name="矩形 133"/>
                  <p:cNvSpPr/>
                  <p:nvPr/>
                </p:nvSpPr>
                <p:spPr bwMode="auto">
                  <a:xfrm>
                    <a:off x="2554560" y="2002527"/>
                    <a:ext cx="420402" cy="1335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5" name="矩形 134"/>
                  <p:cNvSpPr/>
                  <p:nvPr/>
                </p:nvSpPr>
                <p:spPr bwMode="auto">
                  <a:xfrm>
                    <a:off x="2548636" y="2705372"/>
                    <a:ext cx="506288" cy="11839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6" name="矩形 135"/>
                  <p:cNvSpPr/>
                  <p:nvPr/>
                </p:nvSpPr>
                <p:spPr bwMode="auto">
                  <a:xfrm>
                    <a:off x="2555625" y="2288655"/>
                    <a:ext cx="35031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8" name="矩形 137"/>
                  <p:cNvSpPr/>
                  <p:nvPr/>
                </p:nvSpPr>
                <p:spPr bwMode="auto">
                  <a:xfrm>
                    <a:off x="419938" y="2006862"/>
                    <a:ext cx="519273" cy="28326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9" name="矩形 138"/>
                  <p:cNvSpPr/>
                  <p:nvPr/>
                </p:nvSpPr>
                <p:spPr bwMode="auto">
                  <a:xfrm>
                    <a:off x="3936040" y="5624203"/>
                    <a:ext cx="434219" cy="9331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grpSp>
        </p:grpSp>
        <p:sp>
          <p:nvSpPr>
            <p:cNvPr id="57" name="矩形 56"/>
            <p:cNvSpPr/>
            <p:nvPr/>
          </p:nvSpPr>
          <p:spPr bwMode="auto">
            <a:xfrm>
              <a:off x="994383"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83" name="TextBox 61"/>
          <p:cNvSpPr txBox="1"/>
          <p:nvPr/>
        </p:nvSpPr>
        <p:spPr>
          <a:xfrm>
            <a:off x="1669470" y="1686974"/>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89" name="TextBox 61"/>
          <p:cNvSpPr txBox="1"/>
          <p:nvPr/>
        </p:nvSpPr>
        <p:spPr>
          <a:xfrm>
            <a:off x="7098298" y="1676399"/>
            <a:ext cx="1136668"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sp>
        <p:nvSpPr>
          <p:cNvPr id="85" name="TextBox 61"/>
          <p:cNvSpPr txBox="1"/>
          <p:nvPr/>
        </p:nvSpPr>
        <p:spPr>
          <a:xfrm>
            <a:off x="3244499" y="1687251"/>
            <a:ext cx="1012679"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86" name="TextBox 61"/>
          <p:cNvSpPr txBox="1"/>
          <p:nvPr/>
        </p:nvSpPr>
        <p:spPr>
          <a:xfrm>
            <a:off x="4257641" y="1685594"/>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r>
              <a:rPr lang="en-GB" sz="900" dirty="0">
                <a:latin typeface="+mj-lt"/>
                <a:cs typeface="Calibri" pitchFamily="34" charset="0"/>
              </a:rPr>
              <a:t> 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cs typeface="Calibri" pitchFamily="34" charset="0"/>
              </a:rPr>
              <a:t>Winstek</a:t>
            </a:r>
            <a:endParaRPr lang="en-GB" sz="900" dirty="0">
              <a:cs typeface="Calibri" pitchFamily="34" charset="0"/>
            </a:endParaRPr>
          </a:p>
        </p:txBody>
      </p:sp>
      <p:sp>
        <p:nvSpPr>
          <p:cNvPr id="87" name="TextBox 61"/>
          <p:cNvSpPr txBox="1"/>
          <p:nvPr/>
        </p:nvSpPr>
        <p:spPr>
          <a:xfrm>
            <a:off x="5089311" y="1687251"/>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88" name="TextBox 61"/>
          <p:cNvSpPr txBox="1"/>
          <p:nvPr/>
        </p:nvSpPr>
        <p:spPr>
          <a:xfrm>
            <a:off x="6025212" y="1690930"/>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90" name="TextBox 61"/>
          <p:cNvSpPr txBox="1"/>
          <p:nvPr/>
        </p:nvSpPr>
        <p:spPr>
          <a:xfrm>
            <a:off x="8498619" y="3408712"/>
            <a:ext cx="659212" cy="923330"/>
          </a:xfrm>
          <a:prstGeom prst="rect">
            <a:avLst/>
          </a:prstGeom>
          <a:noFill/>
        </p:spPr>
        <p:txBody>
          <a:bodyPr wrap="square" rtlCol="0">
            <a:spAutoFit/>
          </a:bodyPr>
          <a:lstStyle/>
          <a:p>
            <a:r>
              <a:rPr lang="en-GB" sz="900" dirty="0">
                <a:latin typeface="+mj-lt"/>
                <a:cs typeface="Calibri" pitchFamily="34" charset="0"/>
              </a:rPr>
              <a:t>Hon Hai</a:t>
            </a:r>
          </a:p>
          <a:p>
            <a:r>
              <a:rPr lang="en-GB" sz="900" dirty="0">
                <a:latin typeface="+mj-lt"/>
                <a:cs typeface="Calibri" pitchFamily="34" charset="0"/>
              </a:rPr>
              <a:t>Quanta</a:t>
            </a:r>
          </a:p>
          <a:p>
            <a:r>
              <a:rPr lang="en-GB" sz="900" dirty="0" err="1">
                <a:latin typeface="+mj-lt"/>
                <a:cs typeface="Calibri" pitchFamily="34" charset="0"/>
              </a:rPr>
              <a:t>Pegatron</a:t>
            </a:r>
            <a:endParaRPr lang="en-GB" sz="900" dirty="0">
              <a:latin typeface="+mj-lt"/>
              <a:cs typeface="Calibri" pitchFamily="34" charset="0"/>
            </a:endParaRPr>
          </a:p>
          <a:p>
            <a:r>
              <a:rPr lang="en-GB" sz="900" dirty="0" err="1">
                <a:latin typeface="+mj-lt"/>
                <a:cs typeface="Calibri" pitchFamily="34" charset="0"/>
              </a:rPr>
              <a:t>Compal</a:t>
            </a:r>
            <a:endParaRPr lang="en-GB" sz="900" dirty="0">
              <a:latin typeface="+mj-lt"/>
              <a:cs typeface="Calibri" pitchFamily="34" charset="0"/>
            </a:endParaRPr>
          </a:p>
          <a:p>
            <a:r>
              <a:rPr lang="en-GB" sz="900" dirty="0" err="1">
                <a:latin typeface="+mj-lt"/>
                <a:cs typeface="Calibri" pitchFamily="34" charset="0"/>
              </a:rPr>
              <a:t>Wistron</a:t>
            </a:r>
            <a:endParaRPr lang="en-GB" sz="900" dirty="0">
              <a:latin typeface="+mj-lt"/>
              <a:cs typeface="Calibri" pitchFamily="34" charset="0"/>
            </a:endParaRPr>
          </a:p>
          <a:p>
            <a:r>
              <a:rPr lang="en-GB" sz="900" dirty="0" err="1">
                <a:latin typeface="+mj-lt"/>
                <a:cs typeface="Calibri" pitchFamily="34" charset="0"/>
              </a:rPr>
              <a:t>Kinpo</a:t>
            </a:r>
            <a:endParaRPr lang="en-GB" sz="900" dirty="0">
              <a:latin typeface="+mj-lt"/>
              <a:cs typeface="Calibri" pitchFamily="34" charset="0"/>
            </a:endParaRPr>
          </a:p>
        </p:txBody>
      </p:sp>
      <p:sp>
        <p:nvSpPr>
          <p:cNvPr id="92" name="TextBox 61"/>
          <p:cNvSpPr txBox="1"/>
          <p:nvPr/>
        </p:nvSpPr>
        <p:spPr>
          <a:xfrm>
            <a:off x="11129619" y="3166748"/>
            <a:ext cx="872637" cy="1754326"/>
          </a:xfrm>
          <a:prstGeom prst="rect">
            <a:avLst/>
          </a:prstGeom>
          <a:noFill/>
        </p:spPr>
        <p:txBody>
          <a:bodyPr wrap="square" rtlCol="0">
            <a:spAutoFit/>
          </a:bodyPr>
          <a:lstStyle/>
          <a:p>
            <a:r>
              <a:rPr lang="en-GB" sz="900" dirty="0">
                <a:latin typeface="+mj-lt"/>
                <a:cs typeface="Calibri" pitchFamily="34" charset="0"/>
              </a:rPr>
              <a:t>CHT</a:t>
            </a:r>
          </a:p>
          <a:p>
            <a:r>
              <a:rPr lang="en-GB" sz="900" dirty="0">
                <a:latin typeface="+mj-lt"/>
                <a:cs typeface="Calibri" pitchFamily="34" charset="0"/>
              </a:rPr>
              <a:t>TWM</a:t>
            </a:r>
          </a:p>
          <a:p>
            <a:r>
              <a:rPr lang="en-GB" sz="900" dirty="0">
                <a:latin typeface="+mj-lt"/>
                <a:cs typeface="Calibri" pitchFamily="34" charset="0"/>
              </a:rPr>
              <a:t>FET</a:t>
            </a:r>
          </a:p>
          <a:p>
            <a:r>
              <a:rPr lang="en-GB" sz="900" dirty="0" err="1">
                <a:latin typeface="+mj-lt"/>
                <a:cs typeface="Calibri" pitchFamily="34" charset="0"/>
              </a:rPr>
              <a:t>Synnex</a:t>
            </a:r>
            <a:endParaRPr lang="en-GB" sz="900" dirty="0">
              <a:latin typeface="+mj-lt"/>
              <a:cs typeface="Calibri" pitchFamily="34" charset="0"/>
            </a:endParaRPr>
          </a:p>
          <a:p>
            <a:r>
              <a:rPr lang="en-GB" sz="900" dirty="0">
                <a:latin typeface="+mj-lt"/>
                <a:cs typeface="Calibri" pitchFamily="34" charset="0"/>
              </a:rPr>
              <a:t>APTG</a:t>
            </a:r>
          </a:p>
          <a:p>
            <a:r>
              <a:rPr lang="en-GB" sz="900" dirty="0" err="1">
                <a:latin typeface="+mj-lt"/>
                <a:cs typeface="Calibri" pitchFamily="34" charset="0"/>
              </a:rPr>
              <a:t>momo</a:t>
            </a:r>
            <a:endParaRPr lang="en-GB" sz="900" dirty="0">
              <a:latin typeface="+mj-lt"/>
              <a:cs typeface="Calibri" pitchFamily="34" charset="0"/>
            </a:endParaRPr>
          </a:p>
          <a:p>
            <a:r>
              <a:rPr lang="en-GB" sz="900" dirty="0">
                <a:latin typeface="+mj-lt"/>
                <a:cs typeface="Calibri" pitchFamily="34" charset="0"/>
              </a:rPr>
              <a:t>Aurora</a:t>
            </a: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PChome</a:t>
            </a:r>
            <a:endParaRPr lang="en-GB" sz="900" dirty="0">
              <a:latin typeface="+mj-lt"/>
              <a:cs typeface="Calibri" pitchFamily="34" charset="0"/>
            </a:endParaRPr>
          </a:p>
          <a:p>
            <a:r>
              <a:rPr lang="en-GB" sz="900" dirty="0" err="1">
                <a:latin typeface="+mj-lt"/>
                <a:cs typeface="Calibri" pitchFamily="34" charset="0"/>
              </a:rPr>
              <a:t>Senao</a:t>
            </a:r>
            <a:endParaRPr lang="en-GB" sz="900" dirty="0">
              <a:latin typeface="+mj-lt"/>
              <a:cs typeface="Calibri" pitchFamily="34" charset="0"/>
            </a:endParaRPr>
          </a:p>
          <a:p>
            <a:r>
              <a:rPr lang="en-GB" sz="900" dirty="0" err="1">
                <a:latin typeface="+mj-lt"/>
                <a:cs typeface="Calibri" pitchFamily="34" charset="0"/>
              </a:rPr>
              <a:t>Tsann</a:t>
            </a:r>
            <a:r>
              <a:rPr lang="en-GB" sz="900" dirty="0">
                <a:latin typeface="+mj-lt"/>
                <a:cs typeface="Calibri" pitchFamily="34" charset="0"/>
              </a:rPr>
              <a:t> </a:t>
            </a:r>
            <a:r>
              <a:rPr lang="en-GB" sz="900" dirty="0" err="1">
                <a:latin typeface="+mj-lt"/>
                <a:cs typeface="Calibri" pitchFamily="34" charset="0"/>
              </a:rPr>
              <a:t>Kuen</a:t>
            </a:r>
            <a:endParaRPr lang="en-GB" sz="900" dirty="0">
              <a:latin typeface="+mj-lt"/>
              <a:cs typeface="Calibri" pitchFamily="34" charset="0"/>
            </a:endParaRPr>
          </a:p>
          <a:p>
            <a:r>
              <a:rPr lang="en-GB" sz="900" dirty="0">
                <a:latin typeface="+mj-lt"/>
                <a:cs typeface="Calibri" pitchFamily="34" charset="0"/>
              </a:rPr>
              <a:t>T Star</a:t>
            </a:r>
          </a:p>
        </p:txBody>
      </p:sp>
      <p:sp>
        <p:nvSpPr>
          <p:cNvPr id="137" name="TextBox 61"/>
          <p:cNvSpPr txBox="1"/>
          <p:nvPr/>
        </p:nvSpPr>
        <p:spPr>
          <a:xfrm>
            <a:off x="2486667" y="1675786"/>
            <a:ext cx="1105477" cy="2031325"/>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a:latin typeface="+mj-lt"/>
                <a:cs typeface="Calibri" pitchFamily="34" charset="0"/>
              </a:rPr>
              <a:t>UMC</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Winbond</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Tablet Industry Landscape</a:t>
            </a:r>
            <a:endParaRPr lang="en-SG" dirty="0">
              <a:cs typeface="Calibri" pitchFamily="34" charset="0"/>
            </a:endParaRPr>
          </a:p>
        </p:txBody>
      </p:sp>
      <p:sp>
        <p:nvSpPr>
          <p:cNvPr id="31" name="Rectangle 6"/>
          <p:cNvSpPr/>
          <p:nvPr/>
        </p:nvSpPr>
        <p:spPr>
          <a:xfrm>
            <a:off x="4174958" y="1093745"/>
            <a:ext cx="2839453"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36" name="Rectangle 6"/>
          <p:cNvSpPr/>
          <p:nvPr/>
        </p:nvSpPr>
        <p:spPr>
          <a:xfrm>
            <a:off x="421534" y="1107393"/>
            <a:ext cx="746037"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7" name="Rectangle 6"/>
          <p:cNvSpPr/>
          <p:nvPr/>
        </p:nvSpPr>
        <p:spPr>
          <a:xfrm>
            <a:off x="1749402" y="1101025"/>
            <a:ext cx="2272313"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8" name="Rectangle 6"/>
          <p:cNvSpPr/>
          <p:nvPr/>
        </p:nvSpPr>
        <p:spPr>
          <a:xfrm>
            <a:off x="7164951" y="1093743"/>
            <a:ext cx="927081"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41" name="Straight Arrow Connector 16"/>
          <p:cNvCxnSpPr>
            <a:cxnSpLocks/>
            <a:stCxn id="36" idx="3"/>
            <a:endCxn id="37" idx="1"/>
          </p:cNvCxnSpPr>
          <p:nvPr/>
        </p:nvCxnSpPr>
        <p:spPr bwMode="auto">
          <a:xfrm flipV="1">
            <a:off x="1167571" y="1354367"/>
            <a:ext cx="581831"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2" name="Straight Arrow Connector 16"/>
          <p:cNvCxnSpPr>
            <a:cxnSpLocks/>
            <a:stCxn id="37" idx="3"/>
            <a:endCxn id="31" idx="1"/>
          </p:cNvCxnSpPr>
          <p:nvPr/>
        </p:nvCxnSpPr>
        <p:spPr bwMode="auto">
          <a:xfrm flipV="1">
            <a:off x="4021715" y="1347087"/>
            <a:ext cx="153243"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3" name="Straight Arrow Connector 16"/>
          <p:cNvCxnSpPr>
            <a:cxnSpLocks/>
            <a:stCxn id="31" idx="3"/>
            <a:endCxn id="38" idx="1"/>
          </p:cNvCxnSpPr>
          <p:nvPr/>
        </p:nvCxnSpPr>
        <p:spPr bwMode="auto">
          <a:xfrm flipV="1">
            <a:off x="7014411" y="1347085"/>
            <a:ext cx="150540" cy="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p:txBody>
          <a:bodyPr/>
          <a:lstStyle/>
          <a:p>
            <a:fld id="{49D84E0C-83D5-4A54-8002-1B58BE398C12}" type="slidenum">
              <a:rPr lang="en-SG" smtClean="0"/>
              <a:pPr/>
              <a:t>3</a:t>
            </a:fld>
            <a:endParaRPr lang="en-SG"/>
          </a:p>
        </p:txBody>
      </p:sp>
      <p:sp>
        <p:nvSpPr>
          <p:cNvPr id="47" name="Rectangle 6"/>
          <p:cNvSpPr/>
          <p:nvPr/>
        </p:nvSpPr>
        <p:spPr>
          <a:xfrm>
            <a:off x="2266017" y="3690448"/>
            <a:ext cx="5826015" cy="352372"/>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58"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cxnSp>
        <p:nvCxnSpPr>
          <p:cNvPr id="118" name="肘形接點 117"/>
          <p:cNvCxnSpPr>
            <a:stCxn id="38" idx="3"/>
            <a:endCxn id="33" idx="1"/>
          </p:cNvCxnSpPr>
          <p:nvPr/>
        </p:nvCxnSpPr>
        <p:spPr bwMode="auto">
          <a:xfrm>
            <a:off x="8092032" y="1347085"/>
            <a:ext cx="328929" cy="1283746"/>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119" name="肘形接點 118"/>
          <p:cNvCxnSpPr>
            <a:stCxn id="47" idx="3"/>
            <a:endCxn id="148" idx="1"/>
          </p:cNvCxnSpPr>
          <p:nvPr/>
        </p:nvCxnSpPr>
        <p:spPr bwMode="auto">
          <a:xfrm flipV="1">
            <a:off x="8092032" y="2643446"/>
            <a:ext cx="306623" cy="1223188"/>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778" y="490536"/>
            <a:ext cx="1771128" cy="1771128"/>
          </a:xfrm>
          <a:prstGeom prst="rect">
            <a:avLst/>
          </a:prstGeom>
        </p:spPr>
      </p:pic>
      <p:sp>
        <p:nvSpPr>
          <p:cNvPr id="62" name="TextBox 61"/>
          <p:cNvSpPr txBox="1"/>
          <p:nvPr/>
        </p:nvSpPr>
        <p:spPr>
          <a:xfrm>
            <a:off x="324144" y="1676398"/>
            <a:ext cx="1481371" cy="3416320"/>
          </a:xfrm>
          <a:prstGeom prst="rect">
            <a:avLst/>
          </a:prstGeom>
          <a:noFill/>
        </p:spPr>
        <p:txBody>
          <a:bodyPr wrap="square" rtlCol="0">
            <a:spAutoFit/>
          </a:bodyPr>
          <a:lstStyle/>
          <a:p>
            <a:r>
              <a:rPr lang="en-GB" sz="900" dirty="0" err="1">
                <a:latin typeface="+mj-lt"/>
                <a:cs typeface="Calibri" pitchFamily="34" charset="0"/>
              </a:rPr>
              <a:t>Mediatek</a:t>
            </a:r>
            <a:endParaRPr lang="en-GB" sz="900" dirty="0">
              <a:latin typeface="+mj-lt"/>
              <a:cs typeface="Calibri" pitchFamily="34" charset="0"/>
            </a:endParaRPr>
          </a:p>
          <a:p>
            <a:r>
              <a:rPr lang="en-GB" sz="900" dirty="0">
                <a:latin typeface="+mj-lt"/>
                <a:cs typeface="Calibri" pitchFamily="34" charset="0"/>
              </a:rPr>
              <a:t>(CPU, GPU)</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Novatek</a:t>
            </a:r>
            <a:endParaRPr lang="en-GB" sz="900" dirty="0">
              <a:latin typeface="+mj-lt"/>
              <a:cs typeface="Calibri" pitchFamily="34" charset="0"/>
            </a:endParaRPr>
          </a:p>
          <a:p>
            <a:r>
              <a:rPr lang="en-GB" sz="900" dirty="0">
                <a:latin typeface="+mj-lt"/>
                <a:cs typeface="Calibri" pitchFamily="34" charset="0"/>
              </a:rPr>
              <a:t>(Display)</a:t>
            </a:r>
          </a:p>
          <a:p>
            <a:r>
              <a:rPr lang="en-GB" sz="900" dirty="0" err="1">
                <a:latin typeface="+mj-lt"/>
                <a:cs typeface="Calibri" pitchFamily="34" charset="0"/>
              </a:rPr>
              <a:t>Winbond</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Realtek</a:t>
            </a:r>
            <a:endParaRPr lang="en-GB" sz="900" dirty="0">
              <a:latin typeface="+mj-lt"/>
              <a:cs typeface="Calibri" pitchFamily="34" charset="0"/>
            </a:endParaRPr>
          </a:p>
          <a:p>
            <a:r>
              <a:rPr lang="en-GB" sz="900" dirty="0">
                <a:latin typeface="+mj-lt"/>
                <a:cs typeface="Calibri" pitchFamily="34" charset="0"/>
              </a:rPr>
              <a:t>(Network, Audio)</a:t>
            </a:r>
          </a:p>
          <a:p>
            <a:r>
              <a:rPr lang="en-GB" sz="900" dirty="0">
                <a:latin typeface="+mj-lt"/>
                <a:cs typeface="Calibri" pitchFamily="34" charset="0"/>
              </a:rPr>
              <a:t>Silicon Motion</a:t>
            </a:r>
          </a:p>
          <a:p>
            <a:r>
              <a:rPr lang="en-GB" sz="900" dirty="0">
                <a:latin typeface="+mj-lt"/>
                <a:cs typeface="Calibri" pitchFamily="34" charset="0"/>
              </a:rPr>
              <a:t>(Storage, Network, GPU)</a:t>
            </a:r>
          </a:p>
          <a:p>
            <a:r>
              <a:rPr lang="en-GB" sz="900" dirty="0" err="1">
                <a:latin typeface="+mj-lt"/>
                <a:cs typeface="Calibri" pitchFamily="34" charset="0"/>
              </a:rPr>
              <a:t>Himax</a:t>
            </a:r>
            <a:endParaRPr lang="en-GB" sz="900" dirty="0">
              <a:latin typeface="+mj-lt"/>
              <a:cs typeface="Calibri" pitchFamily="34" charset="0"/>
            </a:endParaRPr>
          </a:p>
          <a:p>
            <a:r>
              <a:rPr lang="en-GB" sz="900" dirty="0">
                <a:latin typeface="+mj-lt"/>
                <a:cs typeface="Calibri" pitchFamily="34" charset="0"/>
              </a:rPr>
              <a:t>(Display, Touch)</a:t>
            </a:r>
          </a:p>
          <a:p>
            <a:r>
              <a:rPr lang="en-GB" sz="900" dirty="0">
                <a:latin typeface="+mj-lt"/>
                <a:cs typeface="Calibri" pitchFamily="34" charset="0"/>
              </a:rPr>
              <a:t>GUC</a:t>
            </a:r>
          </a:p>
          <a:p>
            <a:r>
              <a:rPr lang="en-GB" sz="900" dirty="0">
                <a:latin typeface="+mj-lt"/>
                <a:cs typeface="Calibri" pitchFamily="34" charset="0"/>
              </a:rPr>
              <a:t>(IP Design)</a:t>
            </a:r>
          </a:p>
          <a:p>
            <a:r>
              <a:rPr lang="en-GB" sz="900" dirty="0">
                <a:latin typeface="+mj-lt"/>
                <a:cs typeface="Calibri" pitchFamily="34" charset="0"/>
              </a:rPr>
              <a:t>VIA</a:t>
            </a:r>
          </a:p>
          <a:p>
            <a:r>
              <a:rPr lang="en-GB" sz="900" dirty="0">
                <a:latin typeface="+mj-lt"/>
                <a:cs typeface="Calibri" pitchFamily="34" charset="0"/>
              </a:rPr>
              <a:t>(CPU)</a:t>
            </a:r>
          </a:p>
          <a:p>
            <a:r>
              <a:rPr lang="en-GB" sz="900" dirty="0" err="1">
                <a:latin typeface="+mj-lt"/>
                <a:cs typeface="Calibri" pitchFamily="34" charset="0"/>
              </a:rPr>
              <a:t>Sitronix</a:t>
            </a:r>
            <a:endParaRPr lang="en-GB" sz="900" dirty="0">
              <a:latin typeface="+mj-lt"/>
              <a:cs typeface="Calibri" pitchFamily="34" charset="0"/>
            </a:endParaRPr>
          </a:p>
          <a:p>
            <a:r>
              <a:rPr lang="en-GB" sz="900" dirty="0">
                <a:latin typeface="+mj-lt"/>
                <a:cs typeface="Calibri" pitchFamily="34" charset="0"/>
              </a:rPr>
              <a:t>(Display, Touch)</a:t>
            </a:r>
          </a:p>
          <a:p>
            <a:r>
              <a:rPr lang="en-GB" sz="900" dirty="0" err="1">
                <a:latin typeface="+mj-lt"/>
                <a:cs typeface="Calibri" pitchFamily="34" charset="0"/>
              </a:rPr>
              <a:t>nuvoTon</a:t>
            </a:r>
            <a:endParaRPr lang="en-GB" sz="900" dirty="0">
              <a:latin typeface="+mj-lt"/>
              <a:cs typeface="Calibri" pitchFamily="34" charset="0"/>
            </a:endParaRPr>
          </a:p>
          <a:p>
            <a:r>
              <a:rPr lang="en-GB" sz="900" dirty="0">
                <a:latin typeface="+mj-lt"/>
                <a:cs typeface="Calibri" pitchFamily="34" charset="0"/>
              </a:rPr>
              <a:t>(Audio)</a:t>
            </a:r>
          </a:p>
          <a:p>
            <a:r>
              <a:rPr lang="en-GB" sz="900" dirty="0" err="1">
                <a:latin typeface="+mj-lt"/>
                <a:cs typeface="Calibri" pitchFamily="34" charset="0"/>
              </a:rPr>
              <a:t>FocalTech</a:t>
            </a:r>
            <a:endParaRPr lang="en-GB" sz="900" dirty="0">
              <a:latin typeface="+mj-lt"/>
              <a:cs typeface="Calibri" pitchFamily="34" charset="0"/>
            </a:endParaRPr>
          </a:p>
          <a:p>
            <a:r>
              <a:rPr lang="en-GB" sz="900" dirty="0">
                <a:latin typeface="+mj-lt"/>
                <a:cs typeface="Calibri" pitchFamily="34" charset="0"/>
              </a:rPr>
              <a:t>(Display, Touch)</a:t>
            </a:r>
          </a:p>
        </p:txBody>
      </p:sp>
      <p:grpSp>
        <p:nvGrpSpPr>
          <p:cNvPr id="147" name="群組 146"/>
          <p:cNvGrpSpPr/>
          <p:nvPr/>
        </p:nvGrpSpPr>
        <p:grpSpPr>
          <a:xfrm>
            <a:off x="8398655" y="1973261"/>
            <a:ext cx="1413802" cy="1340370"/>
            <a:chOff x="4836349" y="2506857"/>
            <a:chExt cx="847245" cy="1206539"/>
          </a:xfrm>
        </p:grpSpPr>
        <p:sp>
          <p:nvSpPr>
            <p:cNvPr id="148"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49"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150"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151" name="Rectangle 6"/>
          <p:cNvSpPr/>
          <p:nvPr/>
        </p:nvSpPr>
        <p:spPr>
          <a:xfrm>
            <a:off x="9877925" y="2395382"/>
            <a:ext cx="1118727"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152" name="Rectangle 6"/>
          <p:cNvSpPr/>
          <p:nvPr/>
        </p:nvSpPr>
        <p:spPr>
          <a:xfrm>
            <a:off x="11141242" y="2389401"/>
            <a:ext cx="810991"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153" name="Straight Arrow Connector 16"/>
          <p:cNvCxnSpPr>
            <a:cxnSpLocks/>
            <a:stCxn id="148" idx="3"/>
            <a:endCxn id="151" idx="1"/>
          </p:cNvCxnSpPr>
          <p:nvPr/>
        </p:nvCxnSpPr>
        <p:spPr bwMode="auto">
          <a:xfrm>
            <a:off x="9812457" y="2643446"/>
            <a:ext cx="65468"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54" name="Straight Arrow Connector 16"/>
          <p:cNvCxnSpPr>
            <a:cxnSpLocks/>
            <a:stCxn id="151" idx="3"/>
            <a:endCxn id="152" idx="1"/>
          </p:cNvCxnSpPr>
          <p:nvPr/>
        </p:nvCxnSpPr>
        <p:spPr bwMode="auto">
          <a:xfrm flipV="1">
            <a:off x="10996652" y="2642743"/>
            <a:ext cx="144590"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48" name="TextBox 61"/>
          <p:cNvSpPr txBox="1"/>
          <p:nvPr/>
        </p:nvSpPr>
        <p:spPr>
          <a:xfrm>
            <a:off x="2193826" y="4041861"/>
            <a:ext cx="1126147" cy="1615827"/>
          </a:xfrm>
          <a:prstGeom prst="rect">
            <a:avLst/>
          </a:prstGeom>
          <a:noFill/>
        </p:spPr>
        <p:txBody>
          <a:bodyPr wrap="square" rtlCol="0">
            <a:spAutoFit/>
          </a:bodyPr>
          <a:lstStyle/>
          <a:p>
            <a:r>
              <a:rPr lang="en-GB" sz="900" i="1" u="sng" dirty="0">
                <a:latin typeface="+mj-lt"/>
                <a:cs typeface="Calibri" pitchFamily="34" charset="0"/>
              </a:rPr>
              <a:t>Display</a:t>
            </a:r>
          </a:p>
          <a:p>
            <a:endParaRPr lang="en-GB" sz="900" dirty="0">
              <a:latin typeface="+mj-lt"/>
              <a:cs typeface="Calibri" pitchFamily="34" charset="0"/>
            </a:endParaRPr>
          </a:p>
          <a:p>
            <a:r>
              <a:rPr lang="en-GB" sz="900" dirty="0">
                <a:latin typeface="+mj-lt"/>
                <a:cs typeface="Calibri" pitchFamily="34" charset="0"/>
              </a:rPr>
              <a:t>AUO</a:t>
            </a:r>
          </a:p>
          <a:p>
            <a:r>
              <a:rPr lang="en-GB" sz="900" dirty="0" err="1">
                <a:latin typeface="+mj-lt"/>
                <a:cs typeface="Calibri" pitchFamily="34" charset="0"/>
              </a:rPr>
              <a:t>Innolux</a:t>
            </a:r>
            <a:endParaRPr lang="en-GB" sz="900" dirty="0">
              <a:latin typeface="+mj-lt"/>
              <a:cs typeface="Calibri" pitchFamily="34" charset="0"/>
            </a:endParaRPr>
          </a:p>
          <a:p>
            <a:r>
              <a:rPr lang="en-GB" sz="900" dirty="0" err="1">
                <a:latin typeface="+mj-lt"/>
                <a:cs typeface="Calibri" pitchFamily="34" charset="0"/>
              </a:rPr>
              <a:t>Hannstar</a:t>
            </a:r>
            <a:endParaRPr lang="en-GB" sz="900" dirty="0">
              <a:latin typeface="+mj-lt"/>
              <a:cs typeface="Calibri" pitchFamily="34" charset="0"/>
            </a:endParaRPr>
          </a:p>
          <a:p>
            <a:r>
              <a:rPr lang="en-GB" sz="900" dirty="0">
                <a:latin typeface="+mj-lt"/>
                <a:cs typeface="Calibri" pitchFamily="34" charset="0"/>
              </a:rPr>
              <a:t>TPK</a:t>
            </a:r>
          </a:p>
          <a:p>
            <a:r>
              <a:rPr lang="en-GB" sz="900" dirty="0">
                <a:latin typeface="+mj-lt"/>
                <a:cs typeface="Calibri" pitchFamily="34" charset="0"/>
              </a:rPr>
              <a:t>CPT</a:t>
            </a:r>
          </a:p>
          <a:p>
            <a:r>
              <a:rPr lang="en-GB" sz="900" dirty="0" err="1">
                <a:latin typeface="+mj-lt"/>
                <a:cs typeface="Calibri" pitchFamily="34" charset="0"/>
              </a:rPr>
              <a:t>HannsTouch</a:t>
            </a:r>
            <a:endParaRPr lang="en-GB" sz="900" dirty="0">
              <a:latin typeface="+mj-lt"/>
              <a:cs typeface="Calibri" pitchFamily="34" charset="0"/>
            </a:endParaRPr>
          </a:p>
          <a:p>
            <a:r>
              <a:rPr lang="en-GB" sz="900" dirty="0" err="1">
                <a:latin typeface="+mj-lt"/>
                <a:cs typeface="Calibri" pitchFamily="34" charset="0"/>
              </a:rPr>
              <a:t>WiNMATE</a:t>
            </a:r>
            <a:endParaRPr lang="en-GB" sz="900" dirty="0">
              <a:latin typeface="+mj-lt"/>
              <a:cs typeface="Calibri" pitchFamily="34" charset="0"/>
            </a:endParaRPr>
          </a:p>
          <a:p>
            <a:r>
              <a:rPr lang="en-GB" sz="900" dirty="0">
                <a:latin typeface="+mj-lt"/>
                <a:cs typeface="Calibri" pitchFamily="34" charset="0"/>
              </a:rPr>
              <a:t>YOUNGFAST</a:t>
            </a:r>
          </a:p>
          <a:p>
            <a:r>
              <a:rPr lang="en-GB" sz="900" dirty="0">
                <a:latin typeface="+mj-lt"/>
                <a:cs typeface="Calibri" pitchFamily="34" charset="0"/>
              </a:rPr>
              <a:t>Emerging Display</a:t>
            </a:r>
          </a:p>
        </p:txBody>
      </p:sp>
      <p:sp>
        <p:nvSpPr>
          <p:cNvPr id="49" name="TextBox 61"/>
          <p:cNvSpPr txBox="1"/>
          <p:nvPr/>
        </p:nvSpPr>
        <p:spPr>
          <a:xfrm>
            <a:off x="3185840" y="4041861"/>
            <a:ext cx="1126147" cy="1200329"/>
          </a:xfrm>
          <a:prstGeom prst="rect">
            <a:avLst/>
          </a:prstGeom>
          <a:noFill/>
        </p:spPr>
        <p:txBody>
          <a:bodyPr wrap="square" rtlCol="0">
            <a:spAutoFit/>
          </a:bodyPr>
          <a:lstStyle/>
          <a:p>
            <a:r>
              <a:rPr lang="en-GB" sz="900" i="1" u="sng" dirty="0">
                <a:latin typeface="+mj-lt"/>
                <a:cs typeface="Calibri" pitchFamily="34" charset="0"/>
              </a:rPr>
              <a:t>Casing</a:t>
            </a:r>
          </a:p>
          <a:p>
            <a:endParaRPr lang="en-GB" sz="900" dirty="0">
              <a:latin typeface="+mj-lt"/>
              <a:cs typeface="Calibri" pitchFamily="34" charset="0"/>
            </a:endParaRPr>
          </a:p>
          <a:p>
            <a:r>
              <a:rPr lang="en-GB" sz="900" dirty="0">
                <a:latin typeface="+mj-lt"/>
                <a:cs typeface="Calibri" pitchFamily="34" charset="0"/>
              </a:rPr>
              <a:t>Catcher</a:t>
            </a:r>
          </a:p>
          <a:p>
            <a:r>
              <a:rPr lang="en-GB" sz="900" dirty="0">
                <a:latin typeface="+mj-lt"/>
                <a:cs typeface="Calibri" pitchFamily="34" charset="0"/>
              </a:rPr>
              <a:t>FTC</a:t>
            </a:r>
          </a:p>
          <a:p>
            <a:r>
              <a:rPr lang="en-GB" sz="900" dirty="0" err="1">
                <a:latin typeface="+mj-lt"/>
                <a:cs typeface="Calibri" pitchFamily="34" charset="0"/>
              </a:rPr>
              <a:t>Casetek</a:t>
            </a:r>
            <a:endParaRPr lang="en-GB" sz="900" dirty="0">
              <a:latin typeface="+mj-lt"/>
              <a:cs typeface="Calibri" pitchFamily="34" charset="0"/>
            </a:endParaRPr>
          </a:p>
          <a:p>
            <a:r>
              <a:rPr lang="en-GB" sz="900" dirty="0">
                <a:latin typeface="+mj-lt"/>
                <a:cs typeface="Calibri" pitchFamily="34" charset="0"/>
              </a:rPr>
              <a:t>E-Son</a:t>
            </a:r>
          </a:p>
          <a:p>
            <a:r>
              <a:rPr lang="en-GB" sz="900" dirty="0">
                <a:latin typeface="+mj-lt"/>
                <a:cs typeface="Calibri" pitchFamily="34" charset="0"/>
              </a:rPr>
              <a:t>Chia Group</a:t>
            </a:r>
          </a:p>
          <a:p>
            <a:r>
              <a:rPr lang="en-GB" sz="900" dirty="0">
                <a:latin typeface="+mj-lt"/>
                <a:cs typeface="Calibri" pitchFamily="34" charset="0"/>
              </a:rPr>
              <a:t>Bin </a:t>
            </a:r>
            <a:r>
              <a:rPr lang="en-GB" sz="900" dirty="0" err="1">
                <a:latin typeface="+mj-lt"/>
                <a:cs typeface="Calibri" pitchFamily="34" charset="0"/>
              </a:rPr>
              <a:t>Chuan</a:t>
            </a:r>
            <a:endParaRPr lang="en-GB" sz="900" dirty="0">
              <a:latin typeface="+mj-lt"/>
              <a:cs typeface="Calibri" pitchFamily="34" charset="0"/>
            </a:endParaRPr>
          </a:p>
        </p:txBody>
      </p:sp>
      <p:sp>
        <p:nvSpPr>
          <p:cNvPr id="51" name="TextBox 61"/>
          <p:cNvSpPr txBox="1"/>
          <p:nvPr/>
        </p:nvSpPr>
        <p:spPr>
          <a:xfrm>
            <a:off x="5092359" y="4041860"/>
            <a:ext cx="725186" cy="923330"/>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Lens</a:t>
            </a:r>
          </a:p>
          <a:p>
            <a:endParaRPr lang="en-GB" sz="900" dirty="0">
              <a:latin typeface="+mj-lt"/>
              <a:cs typeface="Calibri" pitchFamily="34" charset="0"/>
            </a:endParaRPr>
          </a:p>
          <a:p>
            <a:r>
              <a:rPr lang="en-GB" sz="900" dirty="0" err="1">
                <a:latin typeface="+mj-lt"/>
                <a:cs typeface="Calibri" pitchFamily="34" charset="0"/>
              </a:rPr>
              <a:t>Largan</a:t>
            </a:r>
            <a:endParaRPr lang="en-GB" sz="900" dirty="0">
              <a:latin typeface="+mj-lt"/>
              <a:cs typeface="Calibri" pitchFamily="34" charset="0"/>
            </a:endParaRPr>
          </a:p>
          <a:p>
            <a:r>
              <a:rPr lang="en-GB" sz="900" dirty="0">
                <a:latin typeface="+mj-lt"/>
                <a:cs typeface="Calibri" pitchFamily="34" charset="0"/>
              </a:rPr>
              <a:t>GSEO</a:t>
            </a:r>
          </a:p>
          <a:p>
            <a:r>
              <a:rPr lang="en-GB" sz="900" dirty="0">
                <a:latin typeface="+mj-lt"/>
                <a:cs typeface="Calibri" pitchFamily="34" charset="0"/>
              </a:rPr>
              <a:t>AOET</a:t>
            </a:r>
          </a:p>
        </p:txBody>
      </p:sp>
      <p:sp>
        <p:nvSpPr>
          <p:cNvPr id="53" name="TextBox 61"/>
          <p:cNvSpPr txBox="1"/>
          <p:nvPr/>
        </p:nvSpPr>
        <p:spPr>
          <a:xfrm>
            <a:off x="6496764" y="4041860"/>
            <a:ext cx="994879" cy="784830"/>
          </a:xfrm>
          <a:prstGeom prst="rect">
            <a:avLst/>
          </a:prstGeom>
          <a:noFill/>
        </p:spPr>
        <p:txBody>
          <a:bodyPr wrap="square" rtlCol="0">
            <a:spAutoFit/>
          </a:bodyPr>
          <a:lstStyle/>
          <a:p>
            <a:r>
              <a:rPr lang="en-GB" sz="900" i="1" u="sng" dirty="0">
                <a:latin typeface="+mj-lt"/>
                <a:cs typeface="Calibri" pitchFamily="34" charset="0"/>
              </a:rPr>
              <a:t>Power Supply</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LITE-ON</a:t>
            </a:r>
          </a:p>
          <a:p>
            <a:r>
              <a:rPr lang="en-GB" sz="900" dirty="0" err="1">
                <a:latin typeface="+mj-lt"/>
                <a:cs typeface="Calibri" pitchFamily="34" charset="0"/>
              </a:rPr>
              <a:t>Chicony</a:t>
            </a:r>
            <a:endParaRPr lang="en-GB" sz="900" dirty="0">
              <a:latin typeface="+mj-lt"/>
              <a:cs typeface="Calibri" pitchFamily="34" charset="0"/>
            </a:endParaRPr>
          </a:p>
        </p:txBody>
      </p:sp>
      <p:sp>
        <p:nvSpPr>
          <p:cNvPr id="54" name="TextBox 61"/>
          <p:cNvSpPr txBox="1"/>
          <p:nvPr/>
        </p:nvSpPr>
        <p:spPr>
          <a:xfrm>
            <a:off x="7388039" y="4073759"/>
            <a:ext cx="994879" cy="923330"/>
          </a:xfrm>
          <a:prstGeom prst="rect">
            <a:avLst/>
          </a:prstGeom>
          <a:noFill/>
        </p:spPr>
        <p:txBody>
          <a:bodyPr wrap="square" rtlCol="0">
            <a:spAutoFit/>
          </a:bodyPr>
          <a:lstStyle/>
          <a:p>
            <a:r>
              <a:rPr lang="en-GB" sz="900" i="1" u="sng" dirty="0">
                <a:latin typeface="+mj-lt"/>
                <a:cs typeface="Calibri" pitchFamily="34" charset="0"/>
              </a:rPr>
              <a:t>Battery</a:t>
            </a:r>
          </a:p>
          <a:p>
            <a:endParaRPr lang="en-GB" sz="900" dirty="0">
              <a:latin typeface="+mj-lt"/>
              <a:cs typeface="Calibri" pitchFamily="34" charset="0"/>
            </a:endParaRPr>
          </a:p>
          <a:p>
            <a:r>
              <a:rPr lang="en-GB" sz="900" dirty="0">
                <a:latin typeface="+mj-lt"/>
                <a:cs typeface="Calibri" pitchFamily="34" charset="0"/>
              </a:rPr>
              <a:t>SMP</a:t>
            </a: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DynaPack</a:t>
            </a:r>
            <a:endParaRPr lang="en-GB" sz="900" dirty="0">
              <a:latin typeface="+mj-lt"/>
              <a:cs typeface="Calibri" pitchFamily="34" charset="0"/>
            </a:endParaRPr>
          </a:p>
          <a:p>
            <a:r>
              <a:rPr lang="en-GB" sz="900" dirty="0" err="1">
                <a:latin typeface="+mj-lt"/>
                <a:cs typeface="Calibri" pitchFamily="34" charset="0"/>
              </a:rPr>
              <a:t>Celxpert</a:t>
            </a:r>
            <a:endParaRPr lang="en-GB" sz="900" dirty="0">
              <a:latin typeface="+mj-lt"/>
              <a:cs typeface="Calibri" pitchFamily="34" charset="0"/>
            </a:endParaRPr>
          </a:p>
        </p:txBody>
      </p:sp>
      <p:sp>
        <p:nvSpPr>
          <p:cNvPr id="50" name="TextBox 61"/>
          <p:cNvSpPr txBox="1"/>
          <p:nvPr/>
        </p:nvSpPr>
        <p:spPr>
          <a:xfrm>
            <a:off x="3849776" y="4041860"/>
            <a:ext cx="1431313" cy="2169825"/>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a:latin typeface="+mj-lt"/>
                <a:cs typeface="Calibri" pitchFamily="34" charset="0"/>
              </a:rPr>
              <a:t>COMPEQ</a:t>
            </a: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err="1">
                <a:latin typeface="+mj-lt"/>
                <a:cs typeface="Calibri" pitchFamily="34" charset="0"/>
              </a:rPr>
              <a:t>Kinsus</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Career</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TPT</a:t>
            </a:r>
          </a:p>
          <a:p>
            <a:r>
              <a:rPr lang="en-GB" sz="900" dirty="0">
                <a:latin typeface="+mj-lt"/>
                <a:cs typeface="Calibri" pitchFamily="34" charset="0"/>
              </a:rPr>
              <a:t>GCE</a:t>
            </a:r>
          </a:p>
        </p:txBody>
      </p:sp>
      <p:sp>
        <p:nvSpPr>
          <p:cNvPr id="52" name="TextBox 61"/>
          <p:cNvSpPr txBox="1"/>
          <p:nvPr/>
        </p:nvSpPr>
        <p:spPr>
          <a:xfrm>
            <a:off x="5672663" y="4041860"/>
            <a:ext cx="994879" cy="1061829"/>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Module</a:t>
            </a:r>
          </a:p>
          <a:p>
            <a:endParaRPr lang="en-GB" sz="900" dirty="0">
              <a:latin typeface="+mj-lt"/>
              <a:cs typeface="Calibri" pitchFamily="34" charset="0"/>
            </a:endParaRPr>
          </a:p>
          <a:p>
            <a:r>
              <a:rPr lang="en-GB" sz="900" dirty="0">
                <a:latin typeface="+mj-lt"/>
                <a:cs typeface="Calibri" pitchFamily="34" charset="0"/>
              </a:rPr>
              <a:t>LITE-ON</a:t>
            </a:r>
          </a:p>
          <a:p>
            <a:r>
              <a:rPr lang="en-GB" sz="900" dirty="0" err="1">
                <a:latin typeface="+mj-lt"/>
                <a:cs typeface="Calibri" pitchFamily="34" charset="0"/>
              </a:rPr>
              <a:t>Chicony</a:t>
            </a:r>
            <a:endParaRPr lang="en-GB" sz="900" dirty="0">
              <a:latin typeface="+mj-lt"/>
              <a:cs typeface="Calibri" pitchFamily="34" charset="0"/>
            </a:endParaRPr>
          </a:p>
          <a:p>
            <a:r>
              <a:rPr lang="en-GB" sz="900" dirty="0" err="1">
                <a:latin typeface="+mj-lt"/>
                <a:cs typeface="Calibri" pitchFamily="34" charset="0"/>
              </a:rPr>
              <a:t>Primax</a:t>
            </a:r>
            <a:endParaRPr lang="en-GB" sz="900" dirty="0">
              <a:latin typeface="+mj-lt"/>
              <a:cs typeface="Calibri" pitchFamily="34" charset="0"/>
            </a:endParaRPr>
          </a:p>
          <a:p>
            <a:r>
              <a:rPr lang="en-GB" sz="900" dirty="0">
                <a:latin typeface="+mj-lt"/>
                <a:cs typeface="Calibri" pitchFamily="34" charset="0"/>
              </a:rPr>
              <a:t>BISON</a:t>
            </a:r>
          </a:p>
        </p:txBody>
      </p:sp>
      <p:sp>
        <p:nvSpPr>
          <p:cNvPr id="156"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
        <p:nvSpPr>
          <p:cNvPr id="157" name="右大括弧 156"/>
          <p:cNvSpPr/>
          <p:nvPr/>
        </p:nvSpPr>
        <p:spPr bwMode="auto">
          <a:xfrm>
            <a:off x="10503576" y="3128101"/>
            <a:ext cx="96748" cy="840698"/>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58" name="TextBox 61"/>
          <p:cNvSpPr txBox="1"/>
          <p:nvPr/>
        </p:nvSpPr>
        <p:spPr>
          <a:xfrm>
            <a:off x="10576452" y="3433034"/>
            <a:ext cx="394962" cy="230832"/>
          </a:xfrm>
          <a:prstGeom prst="rect">
            <a:avLst/>
          </a:prstGeom>
          <a:noFill/>
        </p:spPr>
        <p:txBody>
          <a:bodyPr wrap="square" rtlCol="0">
            <a:spAutoFit/>
          </a:bodyPr>
          <a:lstStyle/>
          <a:p>
            <a:r>
              <a:rPr lang="en-GB" sz="900" dirty="0">
                <a:latin typeface="+mj-lt"/>
                <a:cs typeface="Calibri" pitchFamily="34" charset="0"/>
              </a:rPr>
              <a:t>TW</a:t>
            </a:r>
          </a:p>
        </p:txBody>
      </p:sp>
      <p:sp>
        <p:nvSpPr>
          <p:cNvPr id="159" name="TextBox 61"/>
          <p:cNvSpPr txBox="1"/>
          <p:nvPr/>
        </p:nvSpPr>
        <p:spPr>
          <a:xfrm>
            <a:off x="10574893" y="4339530"/>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160" name="右大括弧 159"/>
          <p:cNvSpPr/>
          <p:nvPr/>
        </p:nvSpPr>
        <p:spPr bwMode="auto">
          <a:xfrm>
            <a:off x="10503576" y="4069499"/>
            <a:ext cx="71317" cy="748291"/>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61" name="TextBox 61"/>
          <p:cNvSpPr txBox="1"/>
          <p:nvPr/>
        </p:nvSpPr>
        <p:spPr>
          <a:xfrm>
            <a:off x="9845930" y="4072324"/>
            <a:ext cx="680377" cy="784830"/>
          </a:xfrm>
          <a:prstGeom prst="rect">
            <a:avLst/>
          </a:prstGeom>
          <a:noFill/>
        </p:spPr>
        <p:txBody>
          <a:bodyPr wrap="square" rtlCol="0">
            <a:spAutoFit/>
          </a:bodyPr>
          <a:lstStyle/>
          <a:p>
            <a:r>
              <a:rPr lang="en-GB" sz="900" dirty="0">
                <a:latin typeface="+mj-lt"/>
                <a:cs typeface="Calibri" pitchFamily="34" charset="0"/>
              </a:rPr>
              <a:t>Apple</a:t>
            </a:r>
          </a:p>
          <a:p>
            <a:r>
              <a:rPr lang="en-GB" sz="900" dirty="0">
                <a:latin typeface="+mj-lt"/>
                <a:cs typeface="Calibri" pitchFamily="34" charset="0"/>
              </a:rPr>
              <a:t>Samsung</a:t>
            </a:r>
          </a:p>
          <a:p>
            <a:r>
              <a:rPr lang="en-GB" sz="900" dirty="0">
                <a:latin typeface="+mj-lt"/>
                <a:cs typeface="Calibri" pitchFamily="34" charset="0"/>
              </a:rPr>
              <a:t>Huawei Lenovo</a:t>
            </a:r>
          </a:p>
          <a:p>
            <a:r>
              <a:rPr lang="en-GB" sz="900" dirty="0">
                <a:latin typeface="+mj-lt"/>
                <a:cs typeface="Calibri" pitchFamily="34" charset="0"/>
              </a:rPr>
              <a:t>Amazon</a:t>
            </a:r>
          </a:p>
        </p:txBody>
      </p:sp>
      <p:sp>
        <p:nvSpPr>
          <p:cNvPr id="91" name="TextBox 61"/>
          <p:cNvSpPr txBox="1"/>
          <p:nvPr/>
        </p:nvSpPr>
        <p:spPr>
          <a:xfrm>
            <a:off x="9845931" y="3148665"/>
            <a:ext cx="680376" cy="784830"/>
          </a:xfrm>
          <a:prstGeom prst="rect">
            <a:avLst/>
          </a:prstGeom>
          <a:noFill/>
        </p:spPr>
        <p:txBody>
          <a:bodyPr wrap="square" rtlCol="0">
            <a:spAutoFit/>
          </a:bodyPr>
          <a:lstStyle/>
          <a:p>
            <a:r>
              <a:rPr lang="en-GB" sz="900" dirty="0">
                <a:latin typeface="+mj-lt"/>
                <a:cs typeface="Calibri" pitchFamily="34" charset="0"/>
              </a:rPr>
              <a:t>Asus</a:t>
            </a:r>
          </a:p>
          <a:p>
            <a:r>
              <a:rPr lang="en-GB" sz="900" dirty="0">
                <a:latin typeface="+mj-lt"/>
                <a:cs typeface="Calibri" pitchFamily="34" charset="0"/>
              </a:rPr>
              <a:t>Acer</a:t>
            </a:r>
          </a:p>
          <a:p>
            <a:r>
              <a:rPr lang="en-GB" sz="900" dirty="0" err="1">
                <a:cs typeface="Calibri" pitchFamily="34" charset="0"/>
              </a:rPr>
              <a:t>MiTAC</a:t>
            </a:r>
            <a:endParaRPr lang="en-GB" sz="900" dirty="0">
              <a:latin typeface="+mj-lt"/>
              <a:cs typeface="Calibri" pitchFamily="34" charset="0"/>
            </a:endParaRPr>
          </a:p>
          <a:p>
            <a:r>
              <a:rPr lang="en-GB" sz="900" dirty="0">
                <a:latin typeface="+mj-lt"/>
                <a:cs typeface="Calibri" pitchFamily="34" charset="0"/>
              </a:rPr>
              <a:t>Getac</a:t>
            </a:r>
          </a:p>
          <a:p>
            <a:r>
              <a:rPr lang="en-GB" sz="900" dirty="0" err="1">
                <a:latin typeface="+mj-lt"/>
                <a:cs typeface="Calibri" pitchFamily="34" charset="0"/>
              </a:rPr>
              <a:t>CReTE</a:t>
            </a:r>
            <a:endParaRPr lang="en-GB" sz="900" dirty="0">
              <a:latin typeface="+mj-lt"/>
              <a:cs typeface="Calibri" pitchFamily="34" charset="0"/>
            </a:endParaRPr>
          </a:p>
        </p:txBody>
      </p:sp>
    </p:spTree>
    <p:extLst>
      <p:ext uri="{BB962C8B-B14F-4D97-AF65-F5344CB8AC3E}">
        <p14:creationId xmlns:p14="http://schemas.microsoft.com/office/powerpoint/2010/main" val="323073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p:cNvGrpSpPr/>
          <p:nvPr/>
        </p:nvGrpSpPr>
        <p:grpSpPr>
          <a:xfrm>
            <a:off x="419778" y="1664142"/>
            <a:ext cx="11467925" cy="4808847"/>
            <a:chOff x="419778" y="1664142"/>
            <a:chExt cx="11467925" cy="4808847"/>
          </a:xfrm>
        </p:grpSpPr>
        <p:grpSp>
          <p:nvGrpSpPr>
            <p:cNvPr id="7" name="群組 6"/>
            <p:cNvGrpSpPr/>
            <p:nvPr/>
          </p:nvGrpSpPr>
          <p:grpSpPr>
            <a:xfrm>
              <a:off x="419778" y="1664142"/>
              <a:ext cx="11467925" cy="4074638"/>
              <a:chOff x="419778" y="1664142"/>
              <a:chExt cx="11467925" cy="4074638"/>
            </a:xfrm>
          </p:grpSpPr>
          <p:grpSp>
            <p:nvGrpSpPr>
              <p:cNvPr id="6" name="群組 5"/>
              <p:cNvGrpSpPr/>
              <p:nvPr/>
            </p:nvGrpSpPr>
            <p:grpSpPr>
              <a:xfrm>
                <a:off x="419778" y="1664142"/>
                <a:ext cx="11467925" cy="4074638"/>
                <a:chOff x="419778" y="1664142"/>
                <a:chExt cx="11467925" cy="4074638"/>
              </a:xfrm>
              <a:solidFill>
                <a:srgbClr val="FFFF00"/>
              </a:solidFill>
            </p:grpSpPr>
            <p:sp>
              <p:nvSpPr>
                <p:cNvPr id="123" name="矩形 122"/>
                <p:cNvSpPr/>
                <p:nvPr/>
              </p:nvSpPr>
              <p:spPr bwMode="auto">
                <a:xfrm>
                  <a:off x="7164506" y="2245835"/>
                  <a:ext cx="511932" cy="10962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2" name="矩形 121"/>
                <p:cNvSpPr/>
                <p:nvPr/>
              </p:nvSpPr>
              <p:spPr bwMode="auto">
                <a:xfrm>
                  <a:off x="3936886" y="5479866"/>
                  <a:ext cx="380210" cy="13132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21" name="矩形 120"/>
                <p:cNvSpPr/>
                <p:nvPr/>
              </p:nvSpPr>
              <p:spPr bwMode="auto">
                <a:xfrm>
                  <a:off x="8691528" y="4624201"/>
                  <a:ext cx="416646" cy="10608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0" name="矩形 119"/>
                <p:cNvSpPr/>
                <p:nvPr/>
              </p:nvSpPr>
              <p:spPr bwMode="auto">
                <a:xfrm>
                  <a:off x="3937544" y="5364431"/>
                  <a:ext cx="278942" cy="10896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00" name="矩形 99"/>
                <p:cNvSpPr/>
                <p:nvPr/>
              </p:nvSpPr>
              <p:spPr bwMode="auto">
                <a:xfrm>
                  <a:off x="419778" y="4330094"/>
                  <a:ext cx="1257512" cy="38283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7" name="矩形 96"/>
                <p:cNvSpPr/>
                <p:nvPr/>
              </p:nvSpPr>
              <p:spPr bwMode="auto">
                <a:xfrm>
                  <a:off x="8691528" y="4486932"/>
                  <a:ext cx="363498"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6" name="矩形 95"/>
                <p:cNvSpPr/>
                <p:nvPr/>
              </p:nvSpPr>
              <p:spPr bwMode="auto">
                <a:xfrm>
                  <a:off x="9940604" y="3733121"/>
                  <a:ext cx="397319" cy="12648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95" name="矩形 94"/>
                <p:cNvSpPr/>
                <p:nvPr/>
              </p:nvSpPr>
              <p:spPr bwMode="auto">
                <a:xfrm>
                  <a:off x="4334343" y="2815407"/>
                  <a:ext cx="460773"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9" name="矩形 98"/>
                <p:cNvSpPr/>
                <p:nvPr/>
              </p:nvSpPr>
              <p:spPr bwMode="auto">
                <a:xfrm>
                  <a:off x="5850390" y="4491710"/>
                  <a:ext cx="435517" cy="14197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8" name="矩形 97"/>
                <p:cNvSpPr/>
                <p:nvPr/>
              </p:nvSpPr>
              <p:spPr bwMode="auto">
                <a:xfrm>
                  <a:off x="3266842" y="4778432"/>
                  <a:ext cx="419333" cy="1224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81" name="矩形 80"/>
                <p:cNvSpPr/>
                <p:nvPr/>
              </p:nvSpPr>
              <p:spPr bwMode="auto">
                <a:xfrm>
                  <a:off x="2357837" y="4677160"/>
                  <a:ext cx="490138" cy="10191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2360520" y="4542418"/>
                  <a:ext cx="407511" cy="12314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0" name="矩形 79"/>
                <p:cNvSpPr/>
                <p:nvPr/>
              </p:nvSpPr>
              <p:spPr bwMode="auto">
                <a:xfrm>
                  <a:off x="2357837" y="4391915"/>
                  <a:ext cx="328214" cy="12045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8" name="矩形 77"/>
                <p:cNvSpPr/>
                <p:nvPr/>
              </p:nvSpPr>
              <p:spPr bwMode="auto">
                <a:xfrm>
                  <a:off x="11208966" y="4424036"/>
                  <a:ext cx="678737" cy="116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11208966" y="4014738"/>
                  <a:ext cx="497762" cy="11174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11213675" y="3880975"/>
                  <a:ext cx="426378" cy="1031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5" name="矩形 74"/>
                <p:cNvSpPr/>
                <p:nvPr/>
              </p:nvSpPr>
              <p:spPr bwMode="auto">
                <a:xfrm>
                  <a:off x="11213675" y="3613086"/>
                  <a:ext cx="426378" cy="10409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4" name="矩形 73"/>
                <p:cNvSpPr/>
                <p:nvPr/>
              </p:nvSpPr>
              <p:spPr bwMode="auto">
                <a:xfrm>
                  <a:off x="11213675" y="3461631"/>
                  <a:ext cx="240921" cy="1387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3" name="矩形 72"/>
                <p:cNvSpPr/>
                <p:nvPr/>
              </p:nvSpPr>
              <p:spPr bwMode="auto">
                <a:xfrm>
                  <a:off x="9951598" y="3881125"/>
                  <a:ext cx="338386" cy="1408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1" name="矩形 70"/>
                <p:cNvSpPr/>
                <p:nvPr/>
              </p:nvSpPr>
              <p:spPr bwMode="auto">
                <a:xfrm>
                  <a:off x="9946394" y="3465753"/>
                  <a:ext cx="287836" cy="13467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矩形 71"/>
                <p:cNvSpPr/>
                <p:nvPr/>
              </p:nvSpPr>
              <p:spPr bwMode="auto">
                <a:xfrm>
                  <a:off x="9950000" y="3314920"/>
                  <a:ext cx="284229" cy="1402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0" name="矩形 69"/>
                <p:cNvSpPr/>
                <p:nvPr/>
              </p:nvSpPr>
              <p:spPr bwMode="auto">
                <a:xfrm>
                  <a:off x="8693003" y="4333640"/>
                  <a:ext cx="394561" cy="13932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8691528" y="4201371"/>
                  <a:ext cx="396036" cy="10328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8" name="矩形 67"/>
                <p:cNvSpPr/>
                <p:nvPr/>
              </p:nvSpPr>
              <p:spPr bwMode="auto">
                <a:xfrm>
                  <a:off x="8692648" y="4067359"/>
                  <a:ext cx="468047" cy="1222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8691527" y="3922934"/>
                  <a:ext cx="469167" cy="13440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6" name="矩形 65"/>
                <p:cNvSpPr/>
                <p:nvPr/>
              </p:nvSpPr>
              <p:spPr bwMode="auto">
                <a:xfrm>
                  <a:off x="8691984" y="3783912"/>
                  <a:ext cx="395580" cy="1356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5" name="矩形 64"/>
                <p:cNvSpPr/>
                <p:nvPr/>
              </p:nvSpPr>
              <p:spPr bwMode="auto">
                <a:xfrm>
                  <a:off x="8691528" y="3626897"/>
                  <a:ext cx="469167" cy="1508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4" name="矩形 63"/>
                <p:cNvSpPr/>
                <p:nvPr/>
              </p:nvSpPr>
              <p:spPr bwMode="auto">
                <a:xfrm>
                  <a:off x="7161548" y="2919275"/>
                  <a:ext cx="347711" cy="1378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bwMode="auto">
                <a:xfrm>
                  <a:off x="7161548" y="2515250"/>
                  <a:ext cx="496552" cy="13091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4" name="矩形 53"/>
                <p:cNvSpPr/>
                <p:nvPr/>
              </p:nvSpPr>
              <p:spPr bwMode="auto">
                <a:xfrm>
                  <a:off x="7163306" y="1843985"/>
                  <a:ext cx="345954" cy="128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1" name="矩形 60"/>
                <p:cNvSpPr/>
                <p:nvPr/>
              </p:nvSpPr>
              <p:spPr bwMode="auto">
                <a:xfrm>
                  <a:off x="7163306" y="1664142"/>
                  <a:ext cx="332869" cy="17239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0" name="矩形 59"/>
                <p:cNvSpPr/>
                <p:nvPr/>
              </p:nvSpPr>
              <p:spPr bwMode="auto">
                <a:xfrm>
                  <a:off x="6117335" y="2390202"/>
                  <a:ext cx="354672" cy="1285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9" name="矩形 58"/>
                <p:cNvSpPr/>
                <p:nvPr/>
              </p:nvSpPr>
              <p:spPr bwMode="auto">
                <a:xfrm>
                  <a:off x="5177968" y="2518794"/>
                  <a:ext cx="300304" cy="14288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8" name="矩形 57"/>
                <p:cNvSpPr/>
                <p:nvPr/>
              </p:nvSpPr>
              <p:spPr bwMode="auto">
                <a:xfrm>
                  <a:off x="4336016" y="1961304"/>
                  <a:ext cx="264141" cy="1495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7" name="矩形 56"/>
                <p:cNvSpPr/>
                <p:nvPr/>
              </p:nvSpPr>
              <p:spPr bwMode="auto">
                <a:xfrm>
                  <a:off x="3481174" y="2661679"/>
                  <a:ext cx="209673" cy="132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2" name="矩形 51"/>
                <p:cNvSpPr/>
                <p:nvPr/>
              </p:nvSpPr>
              <p:spPr bwMode="auto">
                <a:xfrm>
                  <a:off x="1786680" y="1940843"/>
                  <a:ext cx="273763" cy="1495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1" name="矩形 50"/>
                <p:cNvSpPr/>
                <p:nvPr/>
              </p:nvSpPr>
              <p:spPr bwMode="auto">
                <a:xfrm>
                  <a:off x="430411" y="2536282"/>
                  <a:ext cx="1085724" cy="27059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2" name="矩形 81"/>
                <p:cNvSpPr/>
                <p:nvPr/>
              </p:nvSpPr>
              <p:spPr bwMode="auto">
                <a:xfrm>
                  <a:off x="3266842" y="4631688"/>
                  <a:ext cx="447908" cy="12081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3" name="矩形 92"/>
                <p:cNvSpPr/>
                <p:nvPr/>
              </p:nvSpPr>
              <p:spPr bwMode="auto">
                <a:xfrm>
                  <a:off x="3266842" y="4470461"/>
                  <a:ext cx="247883" cy="1391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1" name="矩形 100"/>
                <p:cNvSpPr/>
                <p:nvPr/>
              </p:nvSpPr>
              <p:spPr bwMode="auto">
                <a:xfrm>
                  <a:off x="3937544" y="5086269"/>
                  <a:ext cx="539039" cy="11024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bwMode="auto">
                <a:xfrm>
                  <a:off x="3937544" y="4808115"/>
                  <a:ext cx="533361" cy="11252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矩形 102"/>
                <p:cNvSpPr/>
                <p:nvPr/>
              </p:nvSpPr>
              <p:spPr bwMode="auto">
                <a:xfrm>
                  <a:off x="3936885" y="4648981"/>
                  <a:ext cx="368913" cy="1290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4" name="矩形 103"/>
                <p:cNvSpPr/>
                <p:nvPr/>
              </p:nvSpPr>
              <p:spPr bwMode="auto">
                <a:xfrm>
                  <a:off x="3936885" y="4487317"/>
                  <a:ext cx="275627" cy="1515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6" name="矩形 105"/>
                <p:cNvSpPr/>
                <p:nvPr/>
              </p:nvSpPr>
              <p:spPr bwMode="auto">
                <a:xfrm>
                  <a:off x="5243108" y="4495386"/>
                  <a:ext cx="408283" cy="1391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矩形 107"/>
                <p:cNvSpPr/>
                <p:nvPr/>
              </p:nvSpPr>
              <p:spPr bwMode="auto">
                <a:xfrm>
                  <a:off x="6600891" y="4667110"/>
                  <a:ext cx="419318" cy="11761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9" name="矩形 108"/>
                <p:cNvSpPr/>
                <p:nvPr/>
              </p:nvSpPr>
              <p:spPr bwMode="auto">
                <a:xfrm>
                  <a:off x="6595820" y="4506077"/>
                  <a:ext cx="474784" cy="13577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0" name="矩形 109"/>
                <p:cNvSpPr/>
                <p:nvPr/>
              </p:nvSpPr>
              <p:spPr bwMode="auto">
                <a:xfrm>
                  <a:off x="6600891" y="4352806"/>
                  <a:ext cx="267662" cy="13237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2" name="矩形 111"/>
                <p:cNvSpPr/>
                <p:nvPr/>
              </p:nvSpPr>
              <p:spPr bwMode="auto">
                <a:xfrm>
                  <a:off x="7469479" y="4654310"/>
                  <a:ext cx="541046" cy="121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3" name="矩形 112"/>
                <p:cNvSpPr/>
                <p:nvPr/>
              </p:nvSpPr>
              <p:spPr bwMode="auto">
                <a:xfrm>
                  <a:off x="7469479" y="4333747"/>
                  <a:ext cx="255793" cy="1607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9" name="矩形 118"/>
                <p:cNvSpPr/>
                <p:nvPr/>
              </p:nvSpPr>
              <p:spPr bwMode="auto">
                <a:xfrm>
                  <a:off x="7473807" y="4507336"/>
                  <a:ext cx="423435" cy="13555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4" name="矩形 123"/>
                <p:cNvSpPr/>
                <p:nvPr/>
              </p:nvSpPr>
              <p:spPr bwMode="auto">
                <a:xfrm>
                  <a:off x="423693" y="2254214"/>
                  <a:ext cx="510067" cy="27059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1" name="矩形 130"/>
                <p:cNvSpPr/>
                <p:nvPr/>
              </p:nvSpPr>
              <p:spPr bwMode="auto">
                <a:xfrm>
                  <a:off x="2530181" y="2531354"/>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2" name="矩形 131"/>
                <p:cNvSpPr/>
                <p:nvPr/>
              </p:nvSpPr>
              <p:spPr bwMode="auto">
                <a:xfrm>
                  <a:off x="2535163" y="2136020"/>
                  <a:ext cx="351426" cy="1116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3" name="矩形 132"/>
                <p:cNvSpPr/>
                <p:nvPr/>
              </p:nvSpPr>
              <p:spPr bwMode="auto">
                <a:xfrm>
                  <a:off x="2526625" y="3471962"/>
                  <a:ext cx="618026" cy="17815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4" name="矩形 133"/>
                <p:cNvSpPr/>
                <p:nvPr/>
              </p:nvSpPr>
              <p:spPr bwMode="auto">
                <a:xfrm>
                  <a:off x="2533347" y="1979931"/>
                  <a:ext cx="420402" cy="1335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5" name="矩形 134"/>
                <p:cNvSpPr/>
                <p:nvPr/>
              </p:nvSpPr>
              <p:spPr bwMode="auto">
                <a:xfrm>
                  <a:off x="2527423" y="2682776"/>
                  <a:ext cx="506288" cy="11839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6" name="矩形 135"/>
                <p:cNvSpPr/>
                <p:nvPr/>
              </p:nvSpPr>
              <p:spPr bwMode="auto">
                <a:xfrm>
                  <a:off x="2534412" y="2266059"/>
                  <a:ext cx="35031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8" name="矩形 137"/>
                <p:cNvSpPr/>
                <p:nvPr/>
              </p:nvSpPr>
              <p:spPr bwMode="auto">
                <a:xfrm>
                  <a:off x="429368" y="1704391"/>
                  <a:ext cx="510067" cy="27059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39" name="矩形 138"/>
                <p:cNvSpPr/>
                <p:nvPr/>
              </p:nvSpPr>
              <p:spPr bwMode="auto">
                <a:xfrm>
                  <a:off x="3936886" y="5620268"/>
                  <a:ext cx="401474" cy="11851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115" name="矩形 114"/>
              <p:cNvSpPr/>
              <p:nvPr/>
            </p:nvSpPr>
            <p:spPr bwMode="auto">
              <a:xfrm>
                <a:off x="7164506" y="2388027"/>
                <a:ext cx="331669" cy="112575"/>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49" name="矩形 48"/>
            <p:cNvSpPr/>
            <p:nvPr/>
          </p:nvSpPr>
          <p:spPr bwMode="auto">
            <a:xfrm>
              <a:off x="994383"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83" name="TextBox 61"/>
          <p:cNvSpPr txBox="1"/>
          <p:nvPr/>
        </p:nvSpPr>
        <p:spPr>
          <a:xfrm>
            <a:off x="1695606" y="1657175"/>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91" name="TextBox 61"/>
          <p:cNvSpPr txBox="1"/>
          <p:nvPr/>
        </p:nvSpPr>
        <p:spPr>
          <a:xfrm>
            <a:off x="9852810" y="3280368"/>
            <a:ext cx="872637" cy="1061829"/>
          </a:xfrm>
          <a:prstGeom prst="rect">
            <a:avLst/>
          </a:prstGeom>
          <a:noFill/>
        </p:spPr>
        <p:txBody>
          <a:bodyPr wrap="square" rtlCol="0">
            <a:spAutoFit/>
          </a:bodyPr>
          <a:lstStyle/>
          <a:p>
            <a:r>
              <a:rPr lang="en-GB" sz="900" dirty="0">
                <a:latin typeface="+mj-lt"/>
                <a:cs typeface="Calibri" pitchFamily="34" charset="0"/>
              </a:rPr>
              <a:t>Asus</a:t>
            </a:r>
          </a:p>
          <a:p>
            <a:r>
              <a:rPr lang="en-GB" sz="900" dirty="0">
                <a:latin typeface="+mj-lt"/>
                <a:cs typeface="Calibri" pitchFamily="34" charset="0"/>
              </a:rPr>
              <a:t>Acer</a:t>
            </a:r>
          </a:p>
          <a:p>
            <a:r>
              <a:rPr lang="en-GB" sz="900" dirty="0">
                <a:latin typeface="+mj-lt"/>
                <a:cs typeface="Calibri" pitchFamily="34" charset="0"/>
              </a:rPr>
              <a:t>Gigabyte</a:t>
            </a:r>
          </a:p>
          <a:p>
            <a:r>
              <a:rPr lang="en-GB" sz="900" dirty="0" err="1">
                <a:cs typeface="Calibri" pitchFamily="34" charset="0"/>
              </a:rPr>
              <a:t>MiTAC</a:t>
            </a:r>
            <a:endParaRPr lang="en-GB" sz="900" dirty="0">
              <a:latin typeface="+mj-lt"/>
              <a:cs typeface="Calibri" pitchFamily="34" charset="0"/>
            </a:endParaRPr>
          </a:p>
          <a:p>
            <a:r>
              <a:rPr lang="en-GB" sz="900" dirty="0">
                <a:latin typeface="+mj-lt"/>
                <a:cs typeface="Calibri" pitchFamily="34" charset="0"/>
              </a:rPr>
              <a:t>Getac</a:t>
            </a:r>
          </a:p>
          <a:p>
            <a:r>
              <a:rPr lang="en-GB" sz="900" dirty="0" err="1">
                <a:latin typeface="+mj-lt"/>
                <a:cs typeface="Calibri" pitchFamily="34" charset="0"/>
              </a:rPr>
              <a:t>CReTE</a:t>
            </a:r>
            <a:endParaRPr lang="en-GB" sz="900" dirty="0">
              <a:latin typeface="+mj-lt"/>
              <a:cs typeface="Calibri" pitchFamily="34" charset="0"/>
            </a:endParaRPr>
          </a:p>
          <a:p>
            <a:r>
              <a:rPr lang="en-GB" sz="900" dirty="0" err="1">
                <a:latin typeface="+mj-lt"/>
                <a:cs typeface="Calibri" pitchFamily="34" charset="0"/>
              </a:rPr>
              <a:t>Trigold</a:t>
            </a:r>
            <a:endParaRPr lang="en-GB" sz="900" dirty="0">
              <a:latin typeface="+mj-lt"/>
              <a:cs typeface="Calibri" pitchFamily="34" charset="0"/>
            </a:endParaRPr>
          </a:p>
        </p:txBody>
      </p:sp>
      <p:sp>
        <p:nvSpPr>
          <p:cNvPr id="89" name="TextBox 61"/>
          <p:cNvSpPr txBox="1"/>
          <p:nvPr/>
        </p:nvSpPr>
        <p:spPr>
          <a:xfrm>
            <a:off x="7098298" y="1640120"/>
            <a:ext cx="1136668"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sp>
        <p:nvSpPr>
          <p:cNvPr id="90" name="TextBox 61"/>
          <p:cNvSpPr txBox="1"/>
          <p:nvPr/>
        </p:nvSpPr>
        <p:spPr>
          <a:xfrm>
            <a:off x="8621744" y="3600423"/>
            <a:ext cx="689242" cy="1200329"/>
          </a:xfrm>
          <a:prstGeom prst="rect">
            <a:avLst/>
          </a:prstGeom>
          <a:noFill/>
        </p:spPr>
        <p:txBody>
          <a:bodyPr wrap="square" rtlCol="0">
            <a:spAutoFit/>
          </a:bodyPr>
          <a:lstStyle/>
          <a:p>
            <a:r>
              <a:rPr lang="en-GB" sz="900" dirty="0">
                <a:latin typeface="+mj-lt"/>
                <a:cs typeface="Calibri" pitchFamily="34" charset="0"/>
              </a:rPr>
              <a:t>Hon Hai</a:t>
            </a:r>
          </a:p>
          <a:p>
            <a:r>
              <a:rPr lang="en-GB" sz="900" dirty="0">
                <a:latin typeface="+mj-lt"/>
                <a:cs typeface="Calibri" pitchFamily="34" charset="0"/>
              </a:rPr>
              <a:t>Quanta</a:t>
            </a:r>
          </a:p>
          <a:p>
            <a:r>
              <a:rPr lang="en-GB" sz="900" dirty="0" err="1">
                <a:latin typeface="+mj-lt"/>
                <a:cs typeface="Calibri" pitchFamily="34" charset="0"/>
              </a:rPr>
              <a:t>Pegatron</a:t>
            </a:r>
            <a:endParaRPr lang="en-GB" sz="900" dirty="0">
              <a:latin typeface="+mj-lt"/>
              <a:cs typeface="Calibri" pitchFamily="34" charset="0"/>
            </a:endParaRPr>
          </a:p>
          <a:p>
            <a:r>
              <a:rPr lang="en-GB" sz="900" dirty="0" err="1">
                <a:latin typeface="+mj-lt"/>
                <a:cs typeface="Calibri" pitchFamily="34" charset="0"/>
              </a:rPr>
              <a:t>Inventec</a:t>
            </a:r>
            <a:endParaRPr lang="en-GB" sz="900" dirty="0">
              <a:latin typeface="+mj-lt"/>
              <a:cs typeface="Calibri" pitchFamily="34" charset="0"/>
            </a:endParaRPr>
          </a:p>
          <a:p>
            <a:r>
              <a:rPr lang="en-GB" sz="900" dirty="0" err="1">
                <a:latin typeface="+mj-lt"/>
                <a:cs typeface="Calibri" pitchFamily="34" charset="0"/>
              </a:rPr>
              <a:t>Compal</a:t>
            </a:r>
            <a:endParaRPr lang="en-GB" sz="900" dirty="0">
              <a:latin typeface="+mj-lt"/>
              <a:cs typeface="Calibri" pitchFamily="34" charset="0"/>
            </a:endParaRPr>
          </a:p>
          <a:p>
            <a:r>
              <a:rPr lang="en-GB" sz="900" dirty="0" err="1">
                <a:latin typeface="+mj-lt"/>
                <a:cs typeface="Calibri" pitchFamily="34" charset="0"/>
              </a:rPr>
              <a:t>Wistron</a:t>
            </a:r>
            <a:endParaRPr lang="en-GB" sz="900" dirty="0">
              <a:latin typeface="+mj-lt"/>
              <a:cs typeface="Calibri" pitchFamily="34" charset="0"/>
            </a:endParaRPr>
          </a:p>
          <a:p>
            <a:r>
              <a:rPr lang="en-GB" sz="900" dirty="0" err="1">
                <a:latin typeface="+mj-lt"/>
                <a:cs typeface="Calibri" pitchFamily="34" charset="0"/>
              </a:rPr>
              <a:t>MiTAC</a:t>
            </a:r>
            <a:endParaRPr lang="en-GB" sz="900" dirty="0">
              <a:latin typeface="+mj-lt"/>
              <a:cs typeface="Calibri" pitchFamily="34" charset="0"/>
            </a:endParaRPr>
          </a:p>
          <a:p>
            <a:r>
              <a:rPr lang="en-GB" sz="900" dirty="0">
                <a:latin typeface="+mj-lt"/>
                <a:cs typeface="Calibri" pitchFamily="34" charset="0"/>
              </a:rPr>
              <a:t>CLEVO</a:t>
            </a:r>
          </a:p>
        </p:txBody>
      </p:sp>
      <p:sp>
        <p:nvSpPr>
          <p:cNvPr id="85" name="TextBox 61"/>
          <p:cNvSpPr txBox="1"/>
          <p:nvPr/>
        </p:nvSpPr>
        <p:spPr>
          <a:xfrm>
            <a:off x="3389338" y="1662615"/>
            <a:ext cx="1095199"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87" name="TextBox 61"/>
          <p:cNvSpPr txBox="1"/>
          <p:nvPr/>
        </p:nvSpPr>
        <p:spPr>
          <a:xfrm>
            <a:off x="5089311" y="1661605"/>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88" name="TextBox 61"/>
          <p:cNvSpPr txBox="1"/>
          <p:nvPr/>
        </p:nvSpPr>
        <p:spPr>
          <a:xfrm>
            <a:off x="6025212" y="1665284"/>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92" name="TextBox 61"/>
          <p:cNvSpPr txBox="1"/>
          <p:nvPr/>
        </p:nvSpPr>
        <p:spPr>
          <a:xfrm>
            <a:off x="11138563" y="3280368"/>
            <a:ext cx="872637" cy="1477328"/>
          </a:xfrm>
          <a:prstGeom prst="rect">
            <a:avLst/>
          </a:prstGeom>
          <a:noFill/>
        </p:spPr>
        <p:txBody>
          <a:bodyPr wrap="square" rtlCol="0">
            <a:spAutoFit/>
          </a:bodyPr>
          <a:lstStyle/>
          <a:p>
            <a:r>
              <a:rPr lang="en-GB" sz="900" dirty="0">
                <a:latin typeface="+mj-lt"/>
                <a:cs typeface="Calibri" pitchFamily="34" charset="0"/>
              </a:rPr>
              <a:t>TWM</a:t>
            </a:r>
          </a:p>
          <a:p>
            <a:r>
              <a:rPr lang="en-GB" sz="900" dirty="0">
                <a:latin typeface="+mj-lt"/>
                <a:cs typeface="Calibri" pitchFamily="34" charset="0"/>
              </a:rPr>
              <a:t>FET</a:t>
            </a:r>
          </a:p>
          <a:p>
            <a:r>
              <a:rPr lang="en-GB" sz="900" dirty="0" err="1">
                <a:latin typeface="+mj-lt"/>
                <a:cs typeface="Calibri" pitchFamily="34" charset="0"/>
              </a:rPr>
              <a:t>Synnex</a:t>
            </a:r>
            <a:endParaRPr lang="en-GB" sz="900" dirty="0">
              <a:latin typeface="+mj-lt"/>
              <a:cs typeface="Calibri" pitchFamily="34" charset="0"/>
            </a:endParaRPr>
          </a:p>
          <a:p>
            <a:r>
              <a:rPr lang="en-GB" sz="900" dirty="0" err="1">
                <a:latin typeface="+mj-lt"/>
                <a:cs typeface="Calibri" pitchFamily="34" charset="0"/>
              </a:rPr>
              <a:t>momo</a:t>
            </a:r>
            <a:endParaRPr lang="en-GB" sz="900" dirty="0">
              <a:latin typeface="+mj-lt"/>
              <a:cs typeface="Calibri" pitchFamily="34" charset="0"/>
            </a:endParaRP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PChome</a:t>
            </a:r>
            <a:endParaRPr lang="en-GB" sz="900" dirty="0">
              <a:latin typeface="+mj-lt"/>
              <a:cs typeface="Calibri" pitchFamily="34" charset="0"/>
            </a:endParaRPr>
          </a:p>
          <a:p>
            <a:r>
              <a:rPr lang="en-GB" sz="900" dirty="0" err="1">
                <a:latin typeface="+mj-lt"/>
                <a:cs typeface="Calibri" pitchFamily="34" charset="0"/>
              </a:rPr>
              <a:t>Senao</a:t>
            </a:r>
            <a:endParaRPr lang="en-GB" sz="900" dirty="0">
              <a:latin typeface="+mj-lt"/>
              <a:cs typeface="Calibri" pitchFamily="34" charset="0"/>
            </a:endParaRPr>
          </a:p>
          <a:p>
            <a:r>
              <a:rPr lang="en-GB" sz="900" dirty="0">
                <a:latin typeface="+mj-lt"/>
                <a:cs typeface="Calibri" pitchFamily="34" charset="0"/>
              </a:rPr>
              <a:t>E-Life Mall</a:t>
            </a:r>
          </a:p>
          <a:p>
            <a:r>
              <a:rPr lang="en-GB" sz="900" dirty="0" err="1">
                <a:latin typeface="+mj-lt"/>
                <a:cs typeface="Calibri" pitchFamily="34" charset="0"/>
              </a:rPr>
              <a:t>Tsann</a:t>
            </a:r>
            <a:r>
              <a:rPr lang="en-GB" sz="900" dirty="0">
                <a:latin typeface="+mj-lt"/>
                <a:cs typeface="Calibri" pitchFamily="34" charset="0"/>
              </a:rPr>
              <a:t> </a:t>
            </a:r>
            <a:r>
              <a:rPr lang="en-GB" sz="900" dirty="0" err="1">
                <a:latin typeface="+mj-lt"/>
                <a:cs typeface="Calibri" pitchFamily="34" charset="0"/>
              </a:rPr>
              <a:t>Kuen</a:t>
            </a:r>
            <a:endParaRPr lang="en-GB" sz="900" dirty="0">
              <a:latin typeface="+mj-lt"/>
              <a:cs typeface="Calibri" pitchFamily="34" charset="0"/>
            </a:endParaRPr>
          </a:p>
          <a:p>
            <a:r>
              <a:rPr lang="en-GB" sz="900" dirty="0" err="1">
                <a:latin typeface="+mj-lt"/>
                <a:cs typeface="Calibri" pitchFamily="34" charset="0"/>
              </a:rPr>
              <a:t>Unitech</a:t>
            </a:r>
            <a:endParaRPr lang="en-GB" sz="900" dirty="0">
              <a:latin typeface="+mj-lt"/>
              <a:cs typeface="Calibri" pitchFamily="34" charset="0"/>
            </a:endParaRPr>
          </a:p>
        </p:txBody>
      </p:sp>
      <p:sp>
        <p:nvSpPr>
          <p:cNvPr id="86" name="TextBox 61"/>
          <p:cNvSpPr txBox="1"/>
          <p:nvPr/>
        </p:nvSpPr>
        <p:spPr>
          <a:xfrm>
            <a:off x="4257641" y="1659948"/>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endParaRPr lang="en-GB" sz="900" dirty="0">
              <a:latin typeface="+mj-lt"/>
              <a:cs typeface="Calibri" pitchFamily="34" charset="0"/>
            </a:endParaRPr>
          </a:p>
          <a:p>
            <a:r>
              <a:rPr lang="en-GB" sz="900" dirty="0">
                <a:latin typeface="+mj-lt"/>
                <a:cs typeface="Calibri" pitchFamily="34" charset="0"/>
              </a:rPr>
              <a:t>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cs typeface="Calibri" pitchFamily="34" charset="0"/>
              </a:rPr>
              <a:t>Winstek</a:t>
            </a:r>
            <a:endParaRPr lang="en-GB" sz="900" dirty="0">
              <a:cs typeface="Calibri" pitchFamily="34" charset="0"/>
            </a:endParaRPr>
          </a:p>
        </p:txBody>
      </p:sp>
      <p:sp>
        <p:nvSpPr>
          <p:cNvPr id="137" name="TextBox 61"/>
          <p:cNvSpPr txBox="1"/>
          <p:nvPr/>
        </p:nvSpPr>
        <p:spPr>
          <a:xfrm>
            <a:off x="2465454" y="1663823"/>
            <a:ext cx="1105477" cy="2031325"/>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UMC</a:t>
            </a: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Winbond</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NB / PC Industry Landscape</a:t>
            </a:r>
            <a:endParaRPr lang="en-SG" dirty="0">
              <a:cs typeface="Calibri" pitchFamily="34" charset="0"/>
            </a:endParaRPr>
          </a:p>
        </p:txBody>
      </p:sp>
      <p:sp>
        <p:nvSpPr>
          <p:cNvPr id="24" name="Rectangle 6"/>
          <p:cNvSpPr/>
          <p:nvPr/>
        </p:nvSpPr>
        <p:spPr>
          <a:xfrm>
            <a:off x="4222648" y="1100310"/>
            <a:ext cx="277929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29" name="Rectangle 6"/>
          <p:cNvSpPr/>
          <p:nvPr/>
        </p:nvSpPr>
        <p:spPr>
          <a:xfrm>
            <a:off x="421534" y="1113650"/>
            <a:ext cx="106758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0" name="Rectangle 6"/>
          <p:cNvSpPr/>
          <p:nvPr/>
        </p:nvSpPr>
        <p:spPr>
          <a:xfrm>
            <a:off x="1788464" y="1107282"/>
            <a:ext cx="2233252"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1" name="Rectangle 6"/>
          <p:cNvSpPr/>
          <p:nvPr/>
        </p:nvSpPr>
        <p:spPr>
          <a:xfrm>
            <a:off x="7164951" y="1100000"/>
            <a:ext cx="927081"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4" name="Straight Arrow Connector 16"/>
          <p:cNvCxnSpPr>
            <a:cxnSpLocks/>
            <a:stCxn id="29" idx="3"/>
            <a:endCxn id="30" idx="1"/>
          </p:cNvCxnSpPr>
          <p:nvPr/>
        </p:nvCxnSpPr>
        <p:spPr bwMode="auto">
          <a:xfrm flipV="1">
            <a:off x="1489114" y="1360624"/>
            <a:ext cx="299350"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5" name="Straight Arrow Connector 16"/>
          <p:cNvCxnSpPr>
            <a:cxnSpLocks/>
            <a:stCxn id="30" idx="3"/>
            <a:endCxn id="24" idx="1"/>
          </p:cNvCxnSpPr>
          <p:nvPr/>
        </p:nvCxnSpPr>
        <p:spPr bwMode="auto">
          <a:xfrm flipV="1">
            <a:off x="4021716" y="1353652"/>
            <a:ext cx="200932" cy="697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16"/>
          <p:cNvCxnSpPr>
            <a:cxnSpLocks/>
            <a:stCxn id="24" idx="3"/>
            <a:endCxn id="31" idx="1"/>
          </p:cNvCxnSpPr>
          <p:nvPr/>
        </p:nvCxnSpPr>
        <p:spPr bwMode="auto">
          <a:xfrm flipV="1">
            <a:off x="7001943" y="1353342"/>
            <a:ext cx="163008" cy="31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p:txBody>
          <a:bodyPr/>
          <a:lstStyle/>
          <a:p>
            <a:fld id="{49D84E0C-83D5-4A54-8002-1B58BE398C12}" type="slidenum">
              <a:rPr lang="en-SG" smtClean="0"/>
              <a:pPr/>
              <a:t>4</a:t>
            </a:fld>
            <a:endParaRPr lang="en-SG"/>
          </a:p>
        </p:txBody>
      </p:sp>
      <p:sp>
        <p:nvSpPr>
          <p:cNvPr id="40" name="Rectangle 6"/>
          <p:cNvSpPr/>
          <p:nvPr/>
        </p:nvSpPr>
        <p:spPr>
          <a:xfrm>
            <a:off x="2288377" y="3692376"/>
            <a:ext cx="5826015" cy="350020"/>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50"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cxnSp>
        <p:nvCxnSpPr>
          <p:cNvPr id="116" name="肘形接點 115"/>
          <p:cNvCxnSpPr>
            <a:stCxn id="31" idx="3"/>
            <a:endCxn id="142" idx="1"/>
          </p:cNvCxnSpPr>
          <p:nvPr/>
        </p:nvCxnSpPr>
        <p:spPr bwMode="auto">
          <a:xfrm>
            <a:off x="8092032" y="1353342"/>
            <a:ext cx="184548" cy="1289435"/>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117" name="肘形接點 116"/>
          <p:cNvCxnSpPr>
            <a:stCxn id="40" idx="3"/>
            <a:endCxn id="142" idx="1"/>
          </p:cNvCxnSpPr>
          <p:nvPr/>
        </p:nvCxnSpPr>
        <p:spPr bwMode="auto">
          <a:xfrm flipV="1">
            <a:off x="8114392" y="2642777"/>
            <a:ext cx="162188" cy="1224609"/>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909" y="437319"/>
            <a:ext cx="1495089" cy="1495089"/>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3619" y="672953"/>
            <a:ext cx="1671290" cy="1255230"/>
          </a:xfrm>
          <a:prstGeom prst="rect">
            <a:avLst/>
          </a:prstGeom>
        </p:spPr>
      </p:pic>
      <p:sp>
        <p:nvSpPr>
          <p:cNvPr id="62" name="TextBox 61"/>
          <p:cNvSpPr txBox="1"/>
          <p:nvPr/>
        </p:nvSpPr>
        <p:spPr>
          <a:xfrm>
            <a:off x="333021" y="1650753"/>
            <a:ext cx="1464320" cy="3693319"/>
          </a:xfrm>
          <a:prstGeom prst="rect">
            <a:avLst/>
          </a:prstGeom>
          <a:noFill/>
        </p:spPr>
        <p:txBody>
          <a:bodyPr wrap="square" rtlCol="0">
            <a:spAutoFit/>
          </a:bodyPr>
          <a:lstStyle/>
          <a:p>
            <a:r>
              <a:rPr lang="en-US" sz="900" dirty="0" err="1">
                <a:latin typeface="+mj-lt"/>
                <a:cs typeface="Calibri" pitchFamily="34" charset="0"/>
              </a:rPr>
              <a:t>Nanya</a:t>
            </a:r>
            <a:endParaRPr lang="en-US" sz="900" dirty="0">
              <a:latin typeface="+mj-lt"/>
              <a:cs typeface="Calibri" pitchFamily="34" charset="0"/>
            </a:endParaRPr>
          </a:p>
          <a:p>
            <a:r>
              <a:rPr lang="en-US" sz="900" dirty="0">
                <a:latin typeface="+mj-lt"/>
                <a:cs typeface="Calibri" pitchFamily="34" charset="0"/>
              </a:rPr>
              <a:t>(Memory)</a:t>
            </a:r>
          </a:p>
          <a:p>
            <a:r>
              <a:rPr lang="en-US" sz="900" dirty="0" err="1">
                <a:latin typeface="+mj-lt"/>
                <a:cs typeface="Calibri" pitchFamily="34" charset="0"/>
              </a:rPr>
              <a:t>Novatek</a:t>
            </a:r>
            <a:endParaRPr lang="en-US" sz="900" dirty="0">
              <a:latin typeface="+mj-lt"/>
              <a:cs typeface="Calibri" pitchFamily="34" charset="0"/>
            </a:endParaRPr>
          </a:p>
          <a:p>
            <a:r>
              <a:rPr lang="en-US" sz="900" dirty="0">
                <a:latin typeface="+mj-lt"/>
                <a:cs typeface="Calibri" pitchFamily="34" charset="0"/>
              </a:rPr>
              <a:t>(Display)</a:t>
            </a:r>
          </a:p>
          <a:p>
            <a:r>
              <a:rPr lang="en-US" sz="900" dirty="0" err="1">
                <a:latin typeface="+mj-lt"/>
                <a:cs typeface="Calibri" pitchFamily="34" charset="0"/>
              </a:rPr>
              <a:t>Winbond</a:t>
            </a:r>
            <a:endParaRPr lang="en-US" sz="900" dirty="0">
              <a:latin typeface="+mj-lt"/>
              <a:cs typeface="Calibri" pitchFamily="34" charset="0"/>
            </a:endParaRPr>
          </a:p>
          <a:p>
            <a:r>
              <a:rPr lang="en-US" sz="900" dirty="0">
                <a:latin typeface="+mj-lt"/>
                <a:cs typeface="Calibri" pitchFamily="34" charset="0"/>
              </a:rPr>
              <a:t>(Memory)</a:t>
            </a:r>
          </a:p>
          <a:p>
            <a:r>
              <a:rPr lang="en-US" sz="900" dirty="0" err="1">
                <a:latin typeface="+mj-lt"/>
                <a:cs typeface="Calibri" pitchFamily="34" charset="0"/>
              </a:rPr>
              <a:t>Realtek</a:t>
            </a:r>
            <a:endParaRPr lang="en-US" sz="900" dirty="0">
              <a:latin typeface="+mj-lt"/>
              <a:cs typeface="Calibri" pitchFamily="34" charset="0"/>
            </a:endParaRPr>
          </a:p>
          <a:p>
            <a:r>
              <a:rPr lang="en-US" sz="900" dirty="0">
                <a:latin typeface="+mj-lt"/>
                <a:cs typeface="Calibri" pitchFamily="34" charset="0"/>
              </a:rPr>
              <a:t>(Network, Peripheral)</a:t>
            </a:r>
          </a:p>
          <a:p>
            <a:r>
              <a:rPr lang="en-US" sz="900" dirty="0">
                <a:latin typeface="+mj-lt"/>
                <a:cs typeface="Calibri" pitchFamily="34" charset="0"/>
              </a:rPr>
              <a:t>Silicon Motion</a:t>
            </a:r>
          </a:p>
          <a:p>
            <a:r>
              <a:rPr lang="en-US" sz="900" dirty="0">
                <a:latin typeface="+mj-lt"/>
                <a:cs typeface="Calibri" pitchFamily="34" charset="0"/>
              </a:rPr>
              <a:t>(Storage, Network, GPU)</a:t>
            </a:r>
          </a:p>
          <a:p>
            <a:r>
              <a:rPr lang="en-US" sz="900" dirty="0" err="1">
                <a:latin typeface="+mj-lt"/>
                <a:cs typeface="Calibri" pitchFamily="34" charset="0"/>
              </a:rPr>
              <a:t>Himax</a:t>
            </a:r>
            <a:endParaRPr lang="en-US" sz="900" dirty="0">
              <a:latin typeface="+mj-lt"/>
              <a:cs typeface="Calibri" pitchFamily="34" charset="0"/>
            </a:endParaRPr>
          </a:p>
          <a:p>
            <a:r>
              <a:rPr lang="en-US" sz="900" dirty="0">
                <a:latin typeface="+mj-lt"/>
                <a:cs typeface="Calibri" pitchFamily="34" charset="0"/>
              </a:rPr>
              <a:t>(Display, Touch)</a:t>
            </a:r>
          </a:p>
          <a:p>
            <a:r>
              <a:rPr lang="en-US" sz="900" dirty="0">
                <a:latin typeface="+mj-lt"/>
                <a:cs typeface="Calibri" pitchFamily="34" charset="0"/>
              </a:rPr>
              <a:t>Parade Technologies</a:t>
            </a:r>
          </a:p>
          <a:p>
            <a:r>
              <a:rPr lang="en-US" sz="900" dirty="0">
                <a:latin typeface="+mj-lt"/>
                <a:cs typeface="Calibri" pitchFamily="34" charset="0"/>
              </a:rPr>
              <a:t>(Display, Touch, Peripheral, Interface)</a:t>
            </a:r>
          </a:p>
          <a:p>
            <a:r>
              <a:rPr lang="en-US" sz="900" dirty="0">
                <a:latin typeface="+mj-lt"/>
                <a:cs typeface="Calibri" pitchFamily="34" charset="0"/>
              </a:rPr>
              <a:t>GUC</a:t>
            </a:r>
          </a:p>
          <a:p>
            <a:r>
              <a:rPr lang="en-US" sz="900" dirty="0">
                <a:latin typeface="+mj-lt"/>
                <a:cs typeface="Calibri" pitchFamily="34" charset="0"/>
              </a:rPr>
              <a:t>(IP Design)</a:t>
            </a:r>
          </a:p>
          <a:p>
            <a:r>
              <a:rPr lang="en-US" sz="900" dirty="0" err="1">
                <a:latin typeface="+mj-lt"/>
                <a:cs typeface="Calibri" pitchFamily="34" charset="0"/>
              </a:rPr>
              <a:t>ASMedia</a:t>
            </a:r>
            <a:endParaRPr lang="en-US" sz="900" dirty="0">
              <a:latin typeface="+mj-lt"/>
              <a:cs typeface="Calibri" pitchFamily="34" charset="0"/>
            </a:endParaRPr>
          </a:p>
          <a:p>
            <a:r>
              <a:rPr lang="en-US" sz="900" dirty="0">
                <a:latin typeface="+mj-lt"/>
                <a:cs typeface="Calibri" pitchFamily="34" charset="0"/>
              </a:rPr>
              <a:t>(Peripheral, Interface)</a:t>
            </a:r>
          </a:p>
          <a:p>
            <a:r>
              <a:rPr lang="en-US" sz="900" dirty="0">
                <a:latin typeface="+mj-lt"/>
                <a:cs typeface="Calibri" pitchFamily="34" charset="0"/>
              </a:rPr>
              <a:t>VIA</a:t>
            </a:r>
          </a:p>
          <a:p>
            <a:r>
              <a:rPr lang="en-US" sz="900" dirty="0">
                <a:latin typeface="+mj-lt"/>
                <a:cs typeface="Calibri" pitchFamily="34" charset="0"/>
              </a:rPr>
              <a:t>(CPU, GPU, Peripheral, </a:t>
            </a:r>
            <a:r>
              <a:rPr lang="en-US" sz="900" dirty="0" err="1">
                <a:latin typeface="+mj-lt"/>
                <a:cs typeface="Calibri" pitchFamily="34" charset="0"/>
              </a:rPr>
              <a:t>Inteface</a:t>
            </a:r>
            <a:r>
              <a:rPr lang="en-US" sz="900" dirty="0">
                <a:latin typeface="+mj-lt"/>
                <a:cs typeface="Calibri" pitchFamily="34" charset="0"/>
              </a:rPr>
              <a:t>, Storage)</a:t>
            </a:r>
          </a:p>
          <a:p>
            <a:r>
              <a:rPr lang="en-US" sz="900" dirty="0">
                <a:latin typeface="+mj-lt"/>
                <a:cs typeface="Calibri" pitchFamily="34" charset="0"/>
              </a:rPr>
              <a:t>Elan </a:t>
            </a:r>
            <a:r>
              <a:rPr lang="en-US" sz="900" dirty="0" err="1">
                <a:latin typeface="+mj-lt"/>
                <a:cs typeface="Calibri" pitchFamily="34" charset="0"/>
              </a:rPr>
              <a:t>Microeletronics</a:t>
            </a:r>
            <a:endParaRPr lang="en-US" sz="900" dirty="0">
              <a:latin typeface="+mj-lt"/>
              <a:cs typeface="Calibri" pitchFamily="34" charset="0"/>
            </a:endParaRPr>
          </a:p>
          <a:p>
            <a:r>
              <a:rPr lang="en-US" sz="900" dirty="0">
                <a:latin typeface="+mj-lt"/>
                <a:cs typeface="Calibri" pitchFamily="34" charset="0"/>
              </a:rPr>
              <a:t>(Peripheral)</a:t>
            </a:r>
          </a:p>
          <a:p>
            <a:r>
              <a:rPr lang="en-US" sz="900" dirty="0">
                <a:latin typeface="+mj-lt"/>
                <a:cs typeface="Calibri" pitchFamily="34" charset="0"/>
              </a:rPr>
              <a:t>Faraday</a:t>
            </a:r>
          </a:p>
          <a:p>
            <a:r>
              <a:rPr lang="en-US" sz="900" dirty="0">
                <a:latin typeface="+mj-lt"/>
                <a:cs typeface="Calibri" pitchFamily="34" charset="0"/>
              </a:rPr>
              <a:t>(IP Design)</a:t>
            </a:r>
            <a:endParaRPr lang="en-GB" sz="900" dirty="0">
              <a:latin typeface="+mj-lt"/>
              <a:cs typeface="Calibri" pitchFamily="34" charset="0"/>
            </a:endParaRPr>
          </a:p>
        </p:txBody>
      </p:sp>
      <p:grpSp>
        <p:nvGrpSpPr>
          <p:cNvPr id="141" name="群組 140"/>
          <p:cNvGrpSpPr/>
          <p:nvPr/>
        </p:nvGrpSpPr>
        <p:grpSpPr>
          <a:xfrm>
            <a:off x="8276580" y="1972592"/>
            <a:ext cx="1413802" cy="1340370"/>
            <a:chOff x="4836349" y="2506857"/>
            <a:chExt cx="847245" cy="1206539"/>
          </a:xfrm>
        </p:grpSpPr>
        <p:sp>
          <p:nvSpPr>
            <p:cNvPr id="142"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43"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144"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145" name="Rectangle 6"/>
          <p:cNvSpPr/>
          <p:nvPr/>
        </p:nvSpPr>
        <p:spPr>
          <a:xfrm>
            <a:off x="9785495" y="2394713"/>
            <a:ext cx="1177868"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146" name="Rectangle 6"/>
          <p:cNvSpPr/>
          <p:nvPr/>
        </p:nvSpPr>
        <p:spPr>
          <a:xfrm>
            <a:off x="11087455" y="2388732"/>
            <a:ext cx="742703"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147" name="Straight Arrow Connector 16"/>
          <p:cNvCxnSpPr>
            <a:cxnSpLocks/>
            <a:stCxn id="142" idx="3"/>
            <a:endCxn id="145" idx="1"/>
          </p:cNvCxnSpPr>
          <p:nvPr/>
        </p:nvCxnSpPr>
        <p:spPr bwMode="auto">
          <a:xfrm>
            <a:off x="9690382" y="2642777"/>
            <a:ext cx="95113"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48" name="Straight Arrow Connector 16"/>
          <p:cNvCxnSpPr>
            <a:cxnSpLocks/>
            <a:stCxn id="145" idx="3"/>
            <a:endCxn id="146" idx="1"/>
          </p:cNvCxnSpPr>
          <p:nvPr/>
        </p:nvCxnSpPr>
        <p:spPr bwMode="auto">
          <a:xfrm flipV="1">
            <a:off x="10963363" y="2642074"/>
            <a:ext cx="124092"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107" name="TextBox 61"/>
          <p:cNvSpPr txBox="1"/>
          <p:nvPr/>
        </p:nvSpPr>
        <p:spPr>
          <a:xfrm>
            <a:off x="5176580" y="4041861"/>
            <a:ext cx="657786" cy="923330"/>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Lens</a:t>
            </a:r>
          </a:p>
          <a:p>
            <a:endParaRPr lang="en-GB" sz="900" dirty="0">
              <a:latin typeface="+mj-lt"/>
              <a:cs typeface="Calibri" pitchFamily="34" charset="0"/>
            </a:endParaRPr>
          </a:p>
          <a:p>
            <a:r>
              <a:rPr lang="en-GB" sz="900" dirty="0" err="1">
                <a:latin typeface="+mj-lt"/>
                <a:cs typeface="Calibri" pitchFamily="34" charset="0"/>
              </a:rPr>
              <a:t>Largan</a:t>
            </a:r>
            <a:endParaRPr lang="en-GB" sz="900" dirty="0">
              <a:latin typeface="+mj-lt"/>
              <a:cs typeface="Calibri" pitchFamily="34" charset="0"/>
            </a:endParaRPr>
          </a:p>
          <a:p>
            <a:r>
              <a:rPr lang="en-GB" sz="900" dirty="0">
                <a:latin typeface="+mj-lt"/>
                <a:cs typeface="Calibri" pitchFamily="34" charset="0"/>
              </a:rPr>
              <a:t>GSEO</a:t>
            </a:r>
          </a:p>
          <a:p>
            <a:r>
              <a:rPr lang="en-GB" sz="900" dirty="0">
                <a:latin typeface="+mj-lt"/>
                <a:cs typeface="Calibri" pitchFamily="34" charset="0"/>
              </a:rPr>
              <a:t>AOET</a:t>
            </a:r>
          </a:p>
        </p:txBody>
      </p:sp>
      <p:sp>
        <p:nvSpPr>
          <p:cNvPr id="105" name="TextBox 61"/>
          <p:cNvSpPr txBox="1"/>
          <p:nvPr/>
        </p:nvSpPr>
        <p:spPr>
          <a:xfrm>
            <a:off x="3859889" y="4053153"/>
            <a:ext cx="1359494" cy="2169825"/>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a:latin typeface="+mj-lt"/>
                <a:cs typeface="Calibri" pitchFamily="34" charset="0"/>
              </a:rPr>
              <a:t>COMPEQ</a:t>
            </a: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err="1">
                <a:latin typeface="+mj-lt"/>
                <a:cs typeface="Calibri" pitchFamily="34" charset="0"/>
              </a:rPr>
              <a:t>Kinsus</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Career</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TPT</a:t>
            </a:r>
          </a:p>
          <a:p>
            <a:r>
              <a:rPr lang="en-GB" sz="900" dirty="0">
                <a:latin typeface="+mj-lt"/>
                <a:cs typeface="Calibri" pitchFamily="34" charset="0"/>
              </a:rPr>
              <a:t>GCE</a:t>
            </a:r>
          </a:p>
        </p:txBody>
      </p:sp>
      <p:sp>
        <p:nvSpPr>
          <p:cNvPr id="41" name="TextBox 61"/>
          <p:cNvSpPr txBox="1"/>
          <p:nvPr/>
        </p:nvSpPr>
        <p:spPr>
          <a:xfrm>
            <a:off x="2287950" y="4050022"/>
            <a:ext cx="1126147" cy="1061829"/>
          </a:xfrm>
          <a:prstGeom prst="rect">
            <a:avLst/>
          </a:prstGeom>
          <a:noFill/>
        </p:spPr>
        <p:txBody>
          <a:bodyPr wrap="square" rtlCol="0">
            <a:spAutoFit/>
          </a:bodyPr>
          <a:lstStyle/>
          <a:p>
            <a:r>
              <a:rPr lang="en-GB" sz="900" i="1" u="sng" dirty="0">
                <a:latin typeface="+mj-lt"/>
                <a:cs typeface="Calibri" pitchFamily="34" charset="0"/>
              </a:rPr>
              <a:t>Display</a:t>
            </a:r>
          </a:p>
          <a:p>
            <a:endParaRPr lang="en-GB" sz="900" dirty="0">
              <a:latin typeface="+mj-lt"/>
              <a:cs typeface="Calibri" pitchFamily="34" charset="0"/>
            </a:endParaRPr>
          </a:p>
          <a:p>
            <a:r>
              <a:rPr lang="en-GB" sz="900" dirty="0">
                <a:latin typeface="+mj-lt"/>
                <a:cs typeface="Calibri" pitchFamily="34" charset="0"/>
              </a:rPr>
              <a:t>AUO</a:t>
            </a:r>
          </a:p>
          <a:p>
            <a:r>
              <a:rPr lang="en-GB" sz="900" dirty="0" err="1">
                <a:latin typeface="+mj-lt"/>
                <a:cs typeface="Calibri" pitchFamily="34" charset="0"/>
              </a:rPr>
              <a:t>Innolux</a:t>
            </a:r>
            <a:endParaRPr lang="en-GB" sz="900" dirty="0">
              <a:latin typeface="+mj-lt"/>
              <a:cs typeface="Calibri" pitchFamily="34" charset="0"/>
            </a:endParaRPr>
          </a:p>
          <a:p>
            <a:r>
              <a:rPr lang="en-GB" sz="900" dirty="0" err="1">
                <a:latin typeface="+mj-lt"/>
                <a:cs typeface="Calibri" pitchFamily="34" charset="0"/>
              </a:rPr>
              <a:t>Hannstar</a:t>
            </a:r>
            <a:endParaRPr lang="en-GB" sz="900" dirty="0">
              <a:latin typeface="+mj-lt"/>
              <a:cs typeface="Calibri" pitchFamily="34" charset="0"/>
            </a:endParaRPr>
          </a:p>
          <a:p>
            <a:r>
              <a:rPr lang="en-GB" sz="900" dirty="0">
                <a:latin typeface="+mj-lt"/>
                <a:cs typeface="Calibri" pitchFamily="34" charset="0"/>
              </a:rPr>
              <a:t>TPK</a:t>
            </a:r>
          </a:p>
          <a:p>
            <a:r>
              <a:rPr lang="en-GB" sz="900" dirty="0">
                <a:latin typeface="+mj-lt"/>
                <a:cs typeface="Calibri" pitchFamily="34" charset="0"/>
              </a:rPr>
              <a:t>YOUNGFAST</a:t>
            </a:r>
          </a:p>
        </p:txBody>
      </p:sp>
      <p:sp>
        <p:nvSpPr>
          <p:cNvPr id="45" name="TextBox 61"/>
          <p:cNvSpPr txBox="1"/>
          <p:nvPr/>
        </p:nvSpPr>
        <p:spPr>
          <a:xfrm>
            <a:off x="5766787" y="4050021"/>
            <a:ext cx="994879" cy="784830"/>
          </a:xfrm>
          <a:prstGeom prst="rect">
            <a:avLst/>
          </a:prstGeom>
          <a:noFill/>
        </p:spPr>
        <p:txBody>
          <a:bodyPr wrap="square" rtlCol="0">
            <a:spAutoFit/>
          </a:bodyPr>
          <a:lstStyle/>
          <a:p>
            <a:r>
              <a:rPr lang="en-GB" sz="900" i="1" u="sng" dirty="0">
                <a:latin typeface="+mj-lt"/>
                <a:cs typeface="Calibri" pitchFamily="34" charset="0"/>
              </a:rPr>
              <a:t>Camera</a:t>
            </a:r>
          </a:p>
          <a:p>
            <a:r>
              <a:rPr lang="en-GB" sz="900" i="1" u="sng" dirty="0">
                <a:latin typeface="+mj-lt"/>
                <a:cs typeface="Calibri" pitchFamily="34" charset="0"/>
              </a:rPr>
              <a:t>Module</a:t>
            </a:r>
          </a:p>
          <a:p>
            <a:endParaRPr lang="en-GB" sz="900" dirty="0">
              <a:latin typeface="+mj-lt"/>
              <a:cs typeface="Calibri" pitchFamily="34" charset="0"/>
            </a:endParaRPr>
          </a:p>
          <a:p>
            <a:r>
              <a:rPr lang="en-GB" sz="900" dirty="0" err="1">
                <a:latin typeface="+mj-lt"/>
                <a:cs typeface="Calibri" pitchFamily="34" charset="0"/>
              </a:rPr>
              <a:t>Chicony</a:t>
            </a:r>
            <a:endParaRPr lang="en-GB" sz="900" dirty="0">
              <a:latin typeface="+mj-lt"/>
              <a:cs typeface="Calibri" pitchFamily="34" charset="0"/>
            </a:endParaRPr>
          </a:p>
          <a:p>
            <a:r>
              <a:rPr lang="en-GB" sz="900" dirty="0">
                <a:latin typeface="+mj-lt"/>
                <a:cs typeface="Calibri" pitchFamily="34" charset="0"/>
              </a:rPr>
              <a:t>BISON</a:t>
            </a:r>
          </a:p>
        </p:txBody>
      </p:sp>
      <p:sp>
        <p:nvSpPr>
          <p:cNvPr id="111" name="TextBox 61"/>
          <p:cNvSpPr txBox="1"/>
          <p:nvPr/>
        </p:nvSpPr>
        <p:spPr>
          <a:xfrm>
            <a:off x="6514380" y="4050022"/>
            <a:ext cx="994879" cy="1061829"/>
          </a:xfrm>
          <a:prstGeom prst="rect">
            <a:avLst/>
          </a:prstGeom>
          <a:noFill/>
        </p:spPr>
        <p:txBody>
          <a:bodyPr wrap="square" rtlCol="0">
            <a:spAutoFit/>
          </a:bodyPr>
          <a:lstStyle/>
          <a:p>
            <a:r>
              <a:rPr lang="en-GB" sz="900" i="1" u="sng" dirty="0">
                <a:latin typeface="+mj-lt"/>
                <a:cs typeface="Calibri" pitchFamily="34" charset="0"/>
              </a:rPr>
              <a:t>Power Supply</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LITE-ON</a:t>
            </a:r>
          </a:p>
          <a:p>
            <a:r>
              <a:rPr lang="en-GB" sz="900" dirty="0" err="1">
                <a:latin typeface="+mj-lt"/>
                <a:cs typeface="Calibri" pitchFamily="34" charset="0"/>
              </a:rPr>
              <a:t>Chicony</a:t>
            </a:r>
            <a:endParaRPr lang="en-GB" sz="900" dirty="0">
              <a:latin typeface="+mj-lt"/>
              <a:cs typeface="Calibri" pitchFamily="34" charset="0"/>
            </a:endParaRPr>
          </a:p>
          <a:p>
            <a:r>
              <a:rPr lang="en-GB" sz="900" dirty="0" err="1">
                <a:latin typeface="+mj-lt"/>
                <a:cs typeface="Calibri" pitchFamily="34" charset="0"/>
              </a:rPr>
              <a:t>AcBel</a:t>
            </a:r>
            <a:endParaRPr lang="en-GB" sz="900" dirty="0">
              <a:latin typeface="+mj-lt"/>
              <a:cs typeface="Calibri" pitchFamily="34" charset="0"/>
            </a:endParaRPr>
          </a:p>
          <a:p>
            <a:r>
              <a:rPr lang="en-GB" sz="900" dirty="0">
                <a:latin typeface="+mj-lt"/>
                <a:cs typeface="Calibri" pitchFamily="34" charset="0"/>
              </a:rPr>
              <a:t>FSP</a:t>
            </a:r>
          </a:p>
        </p:txBody>
      </p:sp>
      <p:sp>
        <p:nvSpPr>
          <p:cNvPr id="114" name="TextBox 61"/>
          <p:cNvSpPr txBox="1"/>
          <p:nvPr/>
        </p:nvSpPr>
        <p:spPr>
          <a:xfrm>
            <a:off x="7388039" y="4053895"/>
            <a:ext cx="994879" cy="923330"/>
          </a:xfrm>
          <a:prstGeom prst="rect">
            <a:avLst/>
          </a:prstGeom>
          <a:noFill/>
        </p:spPr>
        <p:txBody>
          <a:bodyPr wrap="square" rtlCol="0">
            <a:spAutoFit/>
          </a:bodyPr>
          <a:lstStyle/>
          <a:p>
            <a:r>
              <a:rPr lang="en-GB" sz="900" i="1" u="sng" dirty="0">
                <a:latin typeface="+mj-lt"/>
                <a:cs typeface="Calibri" pitchFamily="34" charset="0"/>
              </a:rPr>
              <a:t>Battery</a:t>
            </a:r>
          </a:p>
          <a:p>
            <a:endParaRPr lang="en-GB" sz="900" dirty="0">
              <a:latin typeface="+mj-lt"/>
              <a:cs typeface="Calibri" pitchFamily="34" charset="0"/>
            </a:endParaRPr>
          </a:p>
          <a:p>
            <a:r>
              <a:rPr lang="en-GB" sz="900" dirty="0">
                <a:latin typeface="+mj-lt"/>
                <a:cs typeface="Calibri" pitchFamily="34" charset="0"/>
              </a:rPr>
              <a:t>SMP</a:t>
            </a:r>
          </a:p>
          <a:p>
            <a:r>
              <a:rPr lang="en-GB" sz="900" dirty="0" err="1">
                <a:latin typeface="+mj-lt"/>
                <a:cs typeface="Calibri" pitchFamily="34" charset="0"/>
              </a:rPr>
              <a:t>FoxLink</a:t>
            </a:r>
            <a:endParaRPr lang="en-GB" sz="900" dirty="0">
              <a:latin typeface="+mj-lt"/>
              <a:cs typeface="Calibri" pitchFamily="34" charset="0"/>
            </a:endParaRPr>
          </a:p>
          <a:p>
            <a:r>
              <a:rPr lang="en-GB" sz="900" dirty="0" err="1">
                <a:latin typeface="+mj-lt"/>
                <a:cs typeface="Calibri" pitchFamily="34" charset="0"/>
              </a:rPr>
              <a:t>DynaPack</a:t>
            </a:r>
            <a:endParaRPr lang="en-GB" sz="900" dirty="0">
              <a:latin typeface="+mj-lt"/>
              <a:cs typeface="Calibri" pitchFamily="34" charset="0"/>
            </a:endParaRPr>
          </a:p>
          <a:p>
            <a:r>
              <a:rPr lang="en-GB" sz="900" dirty="0" err="1">
                <a:latin typeface="+mj-lt"/>
                <a:cs typeface="Calibri" pitchFamily="34" charset="0"/>
              </a:rPr>
              <a:t>Celxpert</a:t>
            </a:r>
            <a:endParaRPr lang="en-GB" sz="900" dirty="0">
              <a:latin typeface="+mj-lt"/>
              <a:cs typeface="Calibri" pitchFamily="34" charset="0"/>
            </a:endParaRPr>
          </a:p>
        </p:txBody>
      </p:sp>
      <p:sp>
        <p:nvSpPr>
          <p:cNvPr id="94" name="TextBox 61"/>
          <p:cNvSpPr txBox="1"/>
          <p:nvPr/>
        </p:nvSpPr>
        <p:spPr>
          <a:xfrm>
            <a:off x="3188410" y="4050021"/>
            <a:ext cx="767512" cy="1338828"/>
          </a:xfrm>
          <a:prstGeom prst="rect">
            <a:avLst/>
          </a:prstGeom>
          <a:noFill/>
        </p:spPr>
        <p:txBody>
          <a:bodyPr wrap="square" rtlCol="0">
            <a:spAutoFit/>
          </a:bodyPr>
          <a:lstStyle/>
          <a:p>
            <a:r>
              <a:rPr lang="en-GB" sz="900" i="1" u="sng" dirty="0">
                <a:latin typeface="+mj-lt"/>
                <a:cs typeface="Calibri" pitchFamily="34" charset="0"/>
              </a:rPr>
              <a:t>Casing</a:t>
            </a:r>
          </a:p>
          <a:p>
            <a:endParaRPr lang="en-GB" sz="900" dirty="0">
              <a:latin typeface="+mj-lt"/>
              <a:cs typeface="Calibri" pitchFamily="34" charset="0"/>
            </a:endParaRPr>
          </a:p>
          <a:p>
            <a:r>
              <a:rPr lang="en-GB" sz="900" dirty="0">
                <a:latin typeface="+mj-lt"/>
                <a:cs typeface="Calibri" pitchFamily="34" charset="0"/>
              </a:rPr>
              <a:t>Catcher</a:t>
            </a:r>
          </a:p>
          <a:p>
            <a:r>
              <a:rPr lang="en-GB" sz="900" dirty="0">
                <a:latin typeface="+mj-lt"/>
                <a:cs typeface="Calibri" pitchFamily="34" charset="0"/>
              </a:rPr>
              <a:t>FTC</a:t>
            </a:r>
          </a:p>
          <a:p>
            <a:r>
              <a:rPr lang="en-GB" sz="900" dirty="0" err="1">
                <a:latin typeface="+mj-lt"/>
                <a:cs typeface="Calibri" pitchFamily="34" charset="0"/>
              </a:rPr>
              <a:t>Casetek</a:t>
            </a:r>
            <a:endParaRPr lang="en-GB" sz="900" dirty="0">
              <a:latin typeface="+mj-lt"/>
              <a:cs typeface="Calibri" pitchFamily="34" charset="0"/>
            </a:endParaRPr>
          </a:p>
          <a:p>
            <a:r>
              <a:rPr lang="en-GB" sz="900" dirty="0" err="1">
                <a:cs typeface="Calibri" pitchFamily="34" charset="0"/>
              </a:rPr>
              <a:t>Ju</a:t>
            </a:r>
            <a:r>
              <a:rPr lang="en-GB" sz="900" dirty="0">
                <a:cs typeface="Calibri" pitchFamily="34" charset="0"/>
              </a:rPr>
              <a:t> </a:t>
            </a:r>
            <a:r>
              <a:rPr lang="en-GB" sz="900" dirty="0" err="1">
                <a:cs typeface="Calibri" pitchFamily="34" charset="0"/>
              </a:rPr>
              <a:t>Teng</a:t>
            </a:r>
            <a:endParaRPr lang="en-GB" sz="900" dirty="0">
              <a:latin typeface="+mj-lt"/>
              <a:cs typeface="Calibri" pitchFamily="34" charset="0"/>
            </a:endParaRPr>
          </a:p>
          <a:p>
            <a:r>
              <a:rPr lang="en-GB" sz="900" dirty="0">
                <a:latin typeface="+mj-lt"/>
                <a:cs typeface="Calibri" pitchFamily="34" charset="0"/>
              </a:rPr>
              <a:t>E-Son</a:t>
            </a:r>
          </a:p>
          <a:p>
            <a:r>
              <a:rPr lang="en-GB" sz="900" dirty="0">
                <a:latin typeface="+mj-lt"/>
                <a:cs typeface="Calibri" pitchFamily="34" charset="0"/>
              </a:rPr>
              <a:t>Chia Group</a:t>
            </a:r>
          </a:p>
          <a:p>
            <a:r>
              <a:rPr lang="en-GB" sz="900" dirty="0">
                <a:latin typeface="+mj-lt"/>
                <a:cs typeface="Calibri" pitchFamily="34" charset="0"/>
              </a:rPr>
              <a:t>Bin </a:t>
            </a:r>
            <a:r>
              <a:rPr lang="en-GB" sz="900" dirty="0" err="1">
                <a:latin typeface="+mj-lt"/>
                <a:cs typeface="Calibri" pitchFamily="34" charset="0"/>
              </a:rPr>
              <a:t>Chuan</a:t>
            </a:r>
            <a:endParaRPr lang="en-GB" sz="900" dirty="0">
              <a:latin typeface="+mj-lt"/>
              <a:cs typeface="Calibri" pitchFamily="34" charset="0"/>
            </a:endParaRPr>
          </a:p>
        </p:txBody>
      </p:sp>
      <p:sp>
        <p:nvSpPr>
          <p:cNvPr id="150"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
        <p:nvSpPr>
          <p:cNvPr id="151" name="右大括弧 150"/>
          <p:cNvSpPr/>
          <p:nvPr/>
        </p:nvSpPr>
        <p:spPr bwMode="auto">
          <a:xfrm>
            <a:off x="10503576" y="3320606"/>
            <a:ext cx="72876" cy="1009487"/>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52" name="TextBox 61"/>
          <p:cNvSpPr txBox="1"/>
          <p:nvPr/>
        </p:nvSpPr>
        <p:spPr>
          <a:xfrm>
            <a:off x="10576452" y="3733825"/>
            <a:ext cx="394962" cy="230832"/>
          </a:xfrm>
          <a:prstGeom prst="rect">
            <a:avLst/>
          </a:prstGeom>
          <a:noFill/>
        </p:spPr>
        <p:txBody>
          <a:bodyPr wrap="square" rtlCol="0">
            <a:spAutoFit/>
          </a:bodyPr>
          <a:lstStyle/>
          <a:p>
            <a:r>
              <a:rPr lang="en-GB" sz="900" dirty="0">
                <a:latin typeface="+mj-lt"/>
                <a:cs typeface="Calibri" pitchFamily="34" charset="0"/>
              </a:rPr>
              <a:t>TW</a:t>
            </a:r>
          </a:p>
        </p:txBody>
      </p:sp>
      <p:sp>
        <p:nvSpPr>
          <p:cNvPr id="153" name="TextBox 61"/>
          <p:cNvSpPr txBox="1"/>
          <p:nvPr/>
        </p:nvSpPr>
        <p:spPr>
          <a:xfrm>
            <a:off x="10574893" y="4688452"/>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154" name="右大括弧 153"/>
          <p:cNvSpPr/>
          <p:nvPr/>
        </p:nvSpPr>
        <p:spPr bwMode="auto">
          <a:xfrm>
            <a:off x="10503576" y="4418422"/>
            <a:ext cx="71317" cy="616264"/>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55" name="TextBox 61"/>
          <p:cNvSpPr txBox="1"/>
          <p:nvPr/>
        </p:nvSpPr>
        <p:spPr>
          <a:xfrm>
            <a:off x="9852810" y="4388354"/>
            <a:ext cx="872636" cy="646331"/>
          </a:xfrm>
          <a:prstGeom prst="rect">
            <a:avLst/>
          </a:prstGeom>
          <a:noFill/>
        </p:spPr>
        <p:txBody>
          <a:bodyPr wrap="square" rtlCol="0">
            <a:spAutoFit/>
          </a:bodyPr>
          <a:lstStyle/>
          <a:p>
            <a:r>
              <a:rPr lang="en-GB" sz="900" dirty="0">
                <a:latin typeface="+mj-lt"/>
                <a:cs typeface="Calibri" pitchFamily="34" charset="0"/>
              </a:rPr>
              <a:t>HP</a:t>
            </a:r>
          </a:p>
          <a:p>
            <a:r>
              <a:rPr lang="en-GB" sz="900" dirty="0">
                <a:latin typeface="+mj-lt"/>
                <a:cs typeface="Calibri" pitchFamily="34" charset="0"/>
              </a:rPr>
              <a:t>Lenovo</a:t>
            </a:r>
          </a:p>
          <a:p>
            <a:r>
              <a:rPr lang="en-GB" sz="900" dirty="0">
                <a:latin typeface="+mj-lt"/>
                <a:cs typeface="Calibri" pitchFamily="34" charset="0"/>
              </a:rPr>
              <a:t>Dell</a:t>
            </a:r>
          </a:p>
          <a:p>
            <a:r>
              <a:rPr lang="en-GB" sz="900" dirty="0">
                <a:latin typeface="+mj-lt"/>
                <a:cs typeface="Calibri" pitchFamily="34" charset="0"/>
              </a:rPr>
              <a:t>Apple</a:t>
            </a:r>
          </a:p>
        </p:txBody>
      </p:sp>
    </p:spTree>
    <p:extLst>
      <p:ext uri="{BB962C8B-B14F-4D97-AF65-F5344CB8AC3E}">
        <p14:creationId xmlns:p14="http://schemas.microsoft.com/office/powerpoint/2010/main" val="350801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p:cNvGrpSpPr/>
          <p:nvPr/>
        </p:nvGrpSpPr>
        <p:grpSpPr>
          <a:xfrm>
            <a:off x="390321" y="1908700"/>
            <a:ext cx="11320233" cy="4564289"/>
            <a:chOff x="390321" y="1908700"/>
            <a:chExt cx="11320233" cy="4564289"/>
          </a:xfrm>
        </p:grpSpPr>
        <p:grpSp>
          <p:nvGrpSpPr>
            <p:cNvPr id="6" name="群組 5"/>
            <p:cNvGrpSpPr/>
            <p:nvPr/>
          </p:nvGrpSpPr>
          <p:grpSpPr>
            <a:xfrm>
              <a:off x="390321" y="1908700"/>
              <a:ext cx="11320233" cy="3984803"/>
              <a:chOff x="390321" y="1908700"/>
              <a:chExt cx="11320233" cy="3984803"/>
            </a:xfrm>
          </p:grpSpPr>
          <p:grpSp>
            <p:nvGrpSpPr>
              <p:cNvPr id="5" name="群組 4"/>
              <p:cNvGrpSpPr/>
              <p:nvPr/>
            </p:nvGrpSpPr>
            <p:grpSpPr>
              <a:xfrm>
                <a:off x="390321" y="1908700"/>
                <a:ext cx="11320233" cy="3984803"/>
                <a:chOff x="390321" y="1908700"/>
                <a:chExt cx="11320233" cy="3984803"/>
              </a:xfrm>
              <a:solidFill>
                <a:srgbClr val="FFFF00"/>
              </a:solidFill>
            </p:grpSpPr>
            <p:sp>
              <p:nvSpPr>
                <p:cNvPr id="101" name="矩形 100"/>
                <p:cNvSpPr/>
                <p:nvPr/>
              </p:nvSpPr>
              <p:spPr bwMode="auto">
                <a:xfrm>
                  <a:off x="7164775" y="2509284"/>
                  <a:ext cx="511932" cy="10632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100" name="矩形 99"/>
                <p:cNvSpPr/>
                <p:nvPr/>
              </p:nvSpPr>
              <p:spPr bwMode="auto">
                <a:xfrm>
                  <a:off x="6013025" y="5766617"/>
                  <a:ext cx="512859" cy="1268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90" name="矩形 89"/>
                <p:cNvSpPr/>
                <p:nvPr/>
              </p:nvSpPr>
              <p:spPr bwMode="auto">
                <a:xfrm>
                  <a:off x="6013025" y="5651999"/>
                  <a:ext cx="278942" cy="10896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89" name="矩形 88"/>
                <p:cNvSpPr/>
                <p:nvPr/>
              </p:nvSpPr>
              <p:spPr bwMode="auto">
                <a:xfrm>
                  <a:off x="2518823" y="2798499"/>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8" name="矩形 87"/>
                <p:cNvSpPr/>
                <p:nvPr/>
              </p:nvSpPr>
              <p:spPr bwMode="auto">
                <a:xfrm>
                  <a:off x="390321" y="3587659"/>
                  <a:ext cx="1225828" cy="41018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7" name="矩形 86"/>
                <p:cNvSpPr/>
                <p:nvPr/>
              </p:nvSpPr>
              <p:spPr bwMode="auto">
                <a:xfrm>
                  <a:off x="8553430" y="4584903"/>
                  <a:ext cx="381403" cy="12281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6" name="矩形 85"/>
                <p:cNvSpPr/>
                <p:nvPr/>
              </p:nvSpPr>
              <p:spPr bwMode="auto">
                <a:xfrm>
                  <a:off x="2518823" y="3574233"/>
                  <a:ext cx="543354" cy="1471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5" name="矩形 84"/>
                <p:cNvSpPr/>
                <p:nvPr/>
              </p:nvSpPr>
              <p:spPr bwMode="auto">
                <a:xfrm>
                  <a:off x="4323878" y="3072803"/>
                  <a:ext cx="460773"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8" name="矩形 77"/>
                <p:cNvSpPr/>
                <p:nvPr/>
              </p:nvSpPr>
              <p:spPr bwMode="auto">
                <a:xfrm>
                  <a:off x="5273166" y="4776319"/>
                  <a:ext cx="449851" cy="1567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11261058" y="3276229"/>
                  <a:ext cx="449496" cy="14518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5" name="矩形 74"/>
                <p:cNvSpPr/>
                <p:nvPr/>
              </p:nvSpPr>
              <p:spPr bwMode="auto">
                <a:xfrm>
                  <a:off x="9925455" y="3431951"/>
                  <a:ext cx="287836" cy="13467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9929061" y="3281118"/>
                  <a:ext cx="284229" cy="1402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9" name="矩形 48"/>
                <p:cNvSpPr/>
                <p:nvPr/>
              </p:nvSpPr>
              <p:spPr bwMode="auto">
                <a:xfrm>
                  <a:off x="2508190" y="2505563"/>
                  <a:ext cx="285951" cy="13043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8" name="矩形 47"/>
                <p:cNvSpPr/>
                <p:nvPr/>
              </p:nvSpPr>
              <p:spPr bwMode="auto">
                <a:xfrm>
                  <a:off x="2508227" y="2214446"/>
                  <a:ext cx="319925" cy="1428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47" name="矩形 46"/>
                <p:cNvSpPr/>
                <p:nvPr/>
              </p:nvSpPr>
              <p:spPr bwMode="auto">
                <a:xfrm>
                  <a:off x="1756525" y="2214446"/>
                  <a:ext cx="319925" cy="1428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0" name="矩形 49"/>
                <p:cNvSpPr/>
                <p:nvPr/>
              </p:nvSpPr>
              <p:spPr bwMode="auto">
                <a:xfrm>
                  <a:off x="3481174" y="2906237"/>
                  <a:ext cx="209673" cy="132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2" name="矩形 51"/>
                <p:cNvSpPr/>
                <p:nvPr/>
              </p:nvSpPr>
              <p:spPr bwMode="auto">
                <a:xfrm>
                  <a:off x="4323878" y="2217792"/>
                  <a:ext cx="264141" cy="1495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4" name="矩形 53"/>
                <p:cNvSpPr/>
                <p:nvPr/>
              </p:nvSpPr>
              <p:spPr bwMode="auto">
                <a:xfrm>
                  <a:off x="5177968" y="2763352"/>
                  <a:ext cx="300304" cy="14288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6" name="矩形 55"/>
                <p:cNvSpPr/>
                <p:nvPr/>
              </p:nvSpPr>
              <p:spPr bwMode="auto">
                <a:xfrm>
                  <a:off x="6117335" y="2634760"/>
                  <a:ext cx="354672" cy="1285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8" name="矩形 57"/>
                <p:cNvSpPr/>
                <p:nvPr/>
              </p:nvSpPr>
              <p:spPr bwMode="auto">
                <a:xfrm>
                  <a:off x="7161548" y="3163833"/>
                  <a:ext cx="347711" cy="1378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9" name="矩形 58"/>
                <p:cNvSpPr/>
                <p:nvPr/>
              </p:nvSpPr>
              <p:spPr bwMode="auto">
                <a:xfrm>
                  <a:off x="7161548" y="2775098"/>
                  <a:ext cx="483261" cy="11562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0" name="矩形 59"/>
                <p:cNvSpPr/>
                <p:nvPr/>
              </p:nvSpPr>
              <p:spPr bwMode="auto">
                <a:xfrm>
                  <a:off x="7163306" y="2088543"/>
                  <a:ext cx="345954" cy="128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1" name="矩形 60"/>
                <p:cNvSpPr/>
                <p:nvPr/>
              </p:nvSpPr>
              <p:spPr bwMode="auto">
                <a:xfrm>
                  <a:off x="7163306" y="1908700"/>
                  <a:ext cx="332869" cy="17239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5" name="矩形 64"/>
                <p:cNvSpPr/>
                <p:nvPr/>
              </p:nvSpPr>
              <p:spPr bwMode="auto">
                <a:xfrm>
                  <a:off x="8554905" y="4278613"/>
                  <a:ext cx="394561" cy="13932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6" name="矩形 65"/>
                <p:cNvSpPr/>
                <p:nvPr/>
              </p:nvSpPr>
              <p:spPr bwMode="auto">
                <a:xfrm>
                  <a:off x="8553430" y="4146344"/>
                  <a:ext cx="396036" cy="10328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8554550" y="4012332"/>
                  <a:ext cx="468047" cy="1222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8" name="矩形 67"/>
                <p:cNvSpPr/>
                <p:nvPr/>
              </p:nvSpPr>
              <p:spPr bwMode="auto">
                <a:xfrm>
                  <a:off x="8553430" y="3868545"/>
                  <a:ext cx="469167" cy="13440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8553886" y="3728885"/>
                  <a:ext cx="395580" cy="13568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0" name="矩形 69"/>
                <p:cNvSpPr/>
                <p:nvPr/>
              </p:nvSpPr>
              <p:spPr bwMode="auto">
                <a:xfrm>
                  <a:off x="8553430" y="3571870"/>
                  <a:ext cx="577340" cy="12803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6013025" y="5377401"/>
                  <a:ext cx="554692" cy="10548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0" name="矩形 79"/>
                <p:cNvSpPr/>
                <p:nvPr/>
              </p:nvSpPr>
              <p:spPr bwMode="auto">
                <a:xfrm>
                  <a:off x="6013026" y="5079555"/>
                  <a:ext cx="533426" cy="11893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1" name="矩形 80"/>
                <p:cNvSpPr/>
                <p:nvPr/>
              </p:nvSpPr>
              <p:spPr bwMode="auto">
                <a:xfrm>
                  <a:off x="6013025" y="4943157"/>
                  <a:ext cx="368913" cy="1290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2" name="矩形 81"/>
                <p:cNvSpPr/>
                <p:nvPr/>
              </p:nvSpPr>
              <p:spPr bwMode="auto">
                <a:xfrm>
                  <a:off x="6013025" y="4781493"/>
                  <a:ext cx="275627" cy="1515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4" name="矩形 93"/>
                <p:cNvSpPr/>
                <p:nvPr/>
              </p:nvSpPr>
              <p:spPr bwMode="auto">
                <a:xfrm>
                  <a:off x="7427915" y="4943801"/>
                  <a:ext cx="419318" cy="11761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5" name="矩形 94"/>
                <p:cNvSpPr/>
                <p:nvPr/>
              </p:nvSpPr>
              <p:spPr bwMode="auto">
                <a:xfrm>
                  <a:off x="7422844" y="4794800"/>
                  <a:ext cx="474784" cy="13577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6" name="矩形 95"/>
                <p:cNvSpPr/>
                <p:nvPr/>
              </p:nvSpPr>
              <p:spPr bwMode="auto">
                <a:xfrm>
                  <a:off x="7427915" y="4641529"/>
                  <a:ext cx="267662" cy="13237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2" name="矩形 101"/>
                <p:cNvSpPr/>
                <p:nvPr/>
              </p:nvSpPr>
              <p:spPr bwMode="auto">
                <a:xfrm>
                  <a:off x="394718" y="1932731"/>
                  <a:ext cx="519682" cy="27884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3" name="矩形 102"/>
                <p:cNvSpPr/>
                <p:nvPr/>
              </p:nvSpPr>
              <p:spPr bwMode="auto">
                <a:xfrm>
                  <a:off x="2504190" y="2364566"/>
                  <a:ext cx="345335" cy="12344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104" name="矩形 103"/>
              <p:cNvSpPr/>
              <p:nvPr/>
            </p:nvSpPr>
            <p:spPr bwMode="auto">
              <a:xfrm>
                <a:off x="7162428" y="2623604"/>
                <a:ext cx="322894" cy="130229"/>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44" name="矩形 43"/>
            <p:cNvSpPr/>
            <p:nvPr/>
          </p:nvSpPr>
          <p:spPr bwMode="auto">
            <a:xfrm>
              <a:off x="994383"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83" name="TextBox 61"/>
          <p:cNvSpPr txBox="1"/>
          <p:nvPr/>
        </p:nvSpPr>
        <p:spPr>
          <a:xfrm>
            <a:off x="1671547" y="1908479"/>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71" name="TextBox 61"/>
          <p:cNvSpPr txBox="1"/>
          <p:nvPr/>
        </p:nvSpPr>
        <p:spPr>
          <a:xfrm>
            <a:off x="8459583" y="3545396"/>
            <a:ext cx="837638" cy="1200329"/>
          </a:xfrm>
          <a:prstGeom prst="rect">
            <a:avLst/>
          </a:prstGeom>
          <a:noFill/>
        </p:spPr>
        <p:txBody>
          <a:bodyPr wrap="square" rtlCol="0">
            <a:spAutoFit/>
          </a:bodyPr>
          <a:lstStyle/>
          <a:p>
            <a:r>
              <a:rPr lang="en-GB" sz="900" dirty="0">
                <a:latin typeface="+mj-lt"/>
                <a:cs typeface="Calibri" pitchFamily="34" charset="0"/>
              </a:rPr>
              <a:t>Hon Hai/FII</a:t>
            </a:r>
          </a:p>
          <a:p>
            <a:r>
              <a:rPr lang="en-GB" sz="900" dirty="0">
                <a:latin typeface="+mj-lt"/>
                <a:cs typeface="Calibri" pitchFamily="34" charset="0"/>
              </a:rPr>
              <a:t>Quanta</a:t>
            </a:r>
          </a:p>
          <a:p>
            <a:r>
              <a:rPr lang="en-GB" sz="900" dirty="0" err="1">
                <a:latin typeface="+mj-lt"/>
                <a:cs typeface="Calibri" pitchFamily="34" charset="0"/>
              </a:rPr>
              <a:t>Pegatron</a:t>
            </a:r>
            <a:endParaRPr lang="en-GB" sz="900" dirty="0">
              <a:latin typeface="+mj-lt"/>
              <a:cs typeface="Calibri" pitchFamily="34" charset="0"/>
            </a:endParaRPr>
          </a:p>
          <a:p>
            <a:r>
              <a:rPr lang="en-GB" sz="900" dirty="0" err="1">
                <a:latin typeface="+mj-lt"/>
                <a:cs typeface="Calibri" pitchFamily="34" charset="0"/>
              </a:rPr>
              <a:t>Inventec</a:t>
            </a:r>
            <a:endParaRPr lang="en-GB" sz="900" dirty="0">
              <a:latin typeface="+mj-lt"/>
              <a:cs typeface="Calibri" pitchFamily="34" charset="0"/>
            </a:endParaRPr>
          </a:p>
          <a:p>
            <a:r>
              <a:rPr lang="en-GB" sz="900" dirty="0" err="1">
                <a:latin typeface="+mj-lt"/>
                <a:cs typeface="Calibri" pitchFamily="34" charset="0"/>
              </a:rPr>
              <a:t>Compal</a:t>
            </a:r>
            <a:endParaRPr lang="en-GB" sz="900" dirty="0">
              <a:latin typeface="+mj-lt"/>
              <a:cs typeface="Calibri" pitchFamily="34" charset="0"/>
            </a:endParaRPr>
          </a:p>
          <a:p>
            <a:r>
              <a:rPr lang="en-GB" sz="900" dirty="0" err="1">
                <a:latin typeface="+mj-lt"/>
                <a:cs typeface="Calibri" pitchFamily="34" charset="0"/>
              </a:rPr>
              <a:t>Wistron</a:t>
            </a:r>
            <a:endParaRPr lang="en-GB" sz="900" dirty="0">
              <a:latin typeface="+mj-lt"/>
              <a:cs typeface="Calibri" pitchFamily="34" charset="0"/>
            </a:endParaRPr>
          </a:p>
          <a:p>
            <a:r>
              <a:rPr lang="en-GB" sz="900" dirty="0">
                <a:latin typeface="+mj-lt"/>
                <a:cs typeface="Calibri" pitchFamily="34" charset="0"/>
              </a:rPr>
              <a:t>Gigabyte</a:t>
            </a:r>
          </a:p>
          <a:p>
            <a:r>
              <a:rPr lang="en-GB" sz="900" dirty="0" err="1">
                <a:latin typeface="+mj-lt"/>
                <a:cs typeface="Calibri" pitchFamily="34" charset="0"/>
              </a:rPr>
              <a:t>MiTAC</a:t>
            </a:r>
            <a:endParaRPr lang="en-GB" sz="900" dirty="0">
              <a:latin typeface="+mj-lt"/>
              <a:cs typeface="Calibri" pitchFamily="34" charset="0"/>
            </a:endParaRPr>
          </a:p>
        </p:txBody>
      </p:sp>
      <p:sp>
        <p:nvSpPr>
          <p:cNvPr id="63" name="TextBox 61"/>
          <p:cNvSpPr txBox="1"/>
          <p:nvPr/>
        </p:nvSpPr>
        <p:spPr>
          <a:xfrm>
            <a:off x="7098298" y="1895311"/>
            <a:ext cx="1136668"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sp>
        <p:nvSpPr>
          <p:cNvPr id="84" name="TextBox 61"/>
          <p:cNvSpPr txBox="1"/>
          <p:nvPr/>
        </p:nvSpPr>
        <p:spPr>
          <a:xfrm>
            <a:off x="2419100" y="1900916"/>
            <a:ext cx="1105477" cy="1892826"/>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UMC</a:t>
            </a: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91" name="TextBox 61"/>
          <p:cNvSpPr txBox="1"/>
          <p:nvPr/>
        </p:nvSpPr>
        <p:spPr>
          <a:xfrm>
            <a:off x="9842161" y="3245945"/>
            <a:ext cx="673446" cy="1892826"/>
          </a:xfrm>
          <a:prstGeom prst="rect">
            <a:avLst/>
          </a:prstGeom>
          <a:noFill/>
        </p:spPr>
        <p:txBody>
          <a:bodyPr wrap="square" rtlCol="0">
            <a:spAutoFit/>
          </a:bodyPr>
          <a:lstStyle/>
          <a:p>
            <a:r>
              <a:rPr lang="en-GB" sz="900" dirty="0">
                <a:latin typeface="+mj-lt"/>
                <a:cs typeface="Calibri" pitchFamily="34" charset="0"/>
              </a:rPr>
              <a:t>Asus</a:t>
            </a:r>
          </a:p>
          <a:p>
            <a:r>
              <a:rPr lang="en-GB" sz="900" dirty="0">
                <a:latin typeface="+mj-lt"/>
                <a:cs typeface="Calibri" pitchFamily="34" charset="0"/>
              </a:rPr>
              <a:t>Acer</a:t>
            </a:r>
          </a:p>
          <a:p>
            <a:endParaRPr lang="en-GB" sz="900" dirty="0">
              <a:latin typeface="+mj-lt"/>
              <a:cs typeface="Calibri" pitchFamily="34" charset="0"/>
            </a:endParaRPr>
          </a:p>
          <a:p>
            <a:r>
              <a:rPr lang="en-US" sz="900" dirty="0">
                <a:latin typeface="+mj-lt"/>
                <a:cs typeface="Calibri" pitchFamily="34" charset="0"/>
              </a:rPr>
              <a:t>Dell EMC</a:t>
            </a:r>
          </a:p>
          <a:p>
            <a:r>
              <a:rPr lang="en-US" sz="900" dirty="0">
                <a:latin typeface="+mj-lt"/>
                <a:cs typeface="Calibri" pitchFamily="34" charset="0"/>
              </a:rPr>
              <a:t>HPE</a:t>
            </a:r>
          </a:p>
          <a:p>
            <a:r>
              <a:rPr lang="en-US" sz="900" dirty="0">
                <a:latin typeface="+mj-lt"/>
                <a:cs typeface="Calibri" pitchFamily="34" charset="0"/>
              </a:rPr>
              <a:t>Huawei</a:t>
            </a:r>
          </a:p>
          <a:p>
            <a:r>
              <a:rPr lang="en-US" sz="900" dirty="0">
                <a:latin typeface="+mj-lt"/>
                <a:cs typeface="Calibri" pitchFamily="34" charset="0"/>
              </a:rPr>
              <a:t>Lenovo</a:t>
            </a:r>
          </a:p>
          <a:p>
            <a:r>
              <a:rPr lang="en-US" sz="900" dirty="0">
                <a:latin typeface="+mj-lt"/>
                <a:cs typeface="Calibri" pitchFamily="34" charset="0"/>
              </a:rPr>
              <a:t>Inspur</a:t>
            </a:r>
          </a:p>
          <a:p>
            <a:r>
              <a:rPr lang="en-US" sz="900" dirty="0">
                <a:latin typeface="+mj-lt"/>
                <a:cs typeface="Calibri" pitchFamily="34" charset="0"/>
              </a:rPr>
              <a:t>Cisco</a:t>
            </a:r>
          </a:p>
          <a:p>
            <a:r>
              <a:rPr lang="en-US" sz="900" dirty="0" err="1">
                <a:latin typeface="+mj-lt"/>
                <a:cs typeface="Calibri" pitchFamily="34" charset="0"/>
              </a:rPr>
              <a:t>Sugon</a:t>
            </a:r>
            <a:endParaRPr lang="en-US" sz="900" dirty="0">
              <a:latin typeface="+mj-lt"/>
              <a:cs typeface="Calibri" pitchFamily="34" charset="0"/>
            </a:endParaRPr>
          </a:p>
          <a:p>
            <a:r>
              <a:rPr lang="en-US" sz="900" dirty="0">
                <a:latin typeface="+mj-lt"/>
                <a:cs typeface="Calibri" pitchFamily="34" charset="0"/>
              </a:rPr>
              <a:t>Fujitsu</a:t>
            </a:r>
          </a:p>
          <a:p>
            <a:r>
              <a:rPr lang="en-US" sz="900" dirty="0">
                <a:latin typeface="+mj-lt"/>
                <a:cs typeface="Calibri" pitchFamily="34" charset="0"/>
              </a:rPr>
              <a:t>H3C</a:t>
            </a:r>
          </a:p>
          <a:p>
            <a:r>
              <a:rPr lang="en-US" sz="900" dirty="0">
                <a:latin typeface="+mj-lt"/>
                <a:cs typeface="Calibri" pitchFamily="34" charset="0"/>
              </a:rPr>
              <a:t>NEC</a:t>
            </a:r>
          </a:p>
        </p:txBody>
      </p:sp>
      <p:sp>
        <p:nvSpPr>
          <p:cNvPr id="92" name="TextBox 61"/>
          <p:cNvSpPr txBox="1"/>
          <p:nvPr/>
        </p:nvSpPr>
        <p:spPr>
          <a:xfrm>
            <a:off x="11210642" y="3236750"/>
            <a:ext cx="872637" cy="230832"/>
          </a:xfrm>
          <a:prstGeom prst="rect">
            <a:avLst/>
          </a:prstGeom>
          <a:noFill/>
        </p:spPr>
        <p:txBody>
          <a:bodyPr wrap="square" rtlCol="0">
            <a:spAutoFit/>
          </a:bodyPr>
          <a:lstStyle/>
          <a:p>
            <a:r>
              <a:rPr lang="en-GB" sz="900" dirty="0" err="1">
                <a:latin typeface="+mj-lt"/>
                <a:cs typeface="Calibri" pitchFamily="34" charset="0"/>
              </a:rPr>
              <a:t>Synnex</a:t>
            </a:r>
            <a:endParaRPr lang="en-GB" sz="900" dirty="0">
              <a:latin typeface="+mj-lt"/>
              <a:cs typeface="Calibri" pitchFamily="34" charset="0"/>
            </a:endParaRPr>
          </a:p>
        </p:txBody>
      </p:sp>
      <p:sp>
        <p:nvSpPr>
          <p:cNvPr id="51" name="TextBox 61"/>
          <p:cNvSpPr txBox="1"/>
          <p:nvPr/>
        </p:nvSpPr>
        <p:spPr>
          <a:xfrm>
            <a:off x="3389338" y="1907173"/>
            <a:ext cx="1095199"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55" name="TextBox 61"/>
          <p:cNvSpPr txBox="1"/>
          <p:nvPr/>
        </p:nvSpPr>
        <p:spPr>
          <a:xfrm>
            <a:off x="5089311" y="1906163"/>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57" name="TextBox 61"/>
          <p:cNvSpPr txBox="1"/>
          <p:nvPr/>
        </p:nvSpPr>
        <p:spPr>
          <a:xfrm>
            <a:off x="6025212" y="1909842"/>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53" name="TextBox 61"/>
          <p:cNvSpPr txBox="1"/>
          <p:nvPr/>
        </p:nvSpPr>
        <p:spPr>
          <a:xfrm>
            <a:off x="4257641" y="1904506"/>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endParaRPr lang="en-GB" sz="900" dirty="0">
              <a:latin typeface="+mj-lt"/>
              <a:cs typeface="Calibri" pitchFamily="34" charset="0"/>
            </a:endParaRPr>
          </a:p>
          <a:p>
            <a:r>
              <a:rPr lang="en-GB" sz="900" dirty="0">
                <a:latin typeface="+mj-lt"/>
                <a:cs typeface="Calibri" pitchFamily="34" charset="0"/>
              </a:rPr>
              <a:t>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cs typeface="Calibri" pitchFamily="34" charset="0"/>
              </a:rPr>
              <a:t>Winstek</a:t>
            </a:r>
            <a:endParaRPr lang="en-GB" sz="900" dirty="0">
              <a:cs typeface="Calibri" pitchFamily="34" charset="0"/>
            </a:endParaRPr>
          </a:p>
        </p:txBody>
      </p:sp>
      <p:sp>
        <p:nvSpPr>
          <p:cNvPr id="62" name="TextBox 61"/>
          <p:cNvSpPr txBox="1"/>
          <p:nvPr/>
        </p:nvSpPr>
        <p:spPr>
          <a:xfrm>
            <a:off x="307194" y="1889208"/>
            <a:ext cx="1436165" cy="3139321"/>
          </a:xfrm>
          <a:prstGeom prst="rect">
            <a:avLst/>
          </a:prstGeom>
          <a:noFill/>
        </p:spPr>
        <p:txBody>
          <a:bodyPr wrap="square" rtlCol="0">
            <a:spAutoFit/>
          </a:bodyPr>
          <a:lstStyle/>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(Memory)</a:t>
            </a:r>
          </a:p>
          <a:p>
            <a:r>
              <a:rPr lang="en-GB" sz="900" dirty="0">
                <a:latin typeface="+mj-lt"/>
                <a:cs typeface="Calibri" pitchFamily="34" charset="0"/>
              </a:rPr>
              <a:t>Silicon Motion</a:t>
            </a:r>
          </a:p>
          <a:p>
            <a:r>
              <a:rPr lang="en-GB" sz="900" dirty="0">
                <a:latin typeface="+mj-lt"/>
                <a:cs typeface="Calibri" pitchFamily="34" charset="0"/>
              </a:rPr>
              <a:t>(Storage, GPU)</a:t>
            </a:r>
          </a:p>
          <a:p>
            <a:r>
              <a:rPr lang="en-GB" sz="900" dirty="0">
                <a:latin typeface="+mj-lt"/>
                <a:cs typeface="Calibri" pitchFamily="34" charset="0"/>
              </a:rPr>
              <a:t>Parade Technologies</a:t>
            </a:r>
          </a:p>
          <a:p>
            <a:r>
              <a:rPr lang="en-GB" sz="900" dirty="0">
                <a:latin typeface="+mj-lt"/>
                <a:cs typeface="Calibri" pitchFamily="34" charset="0"/>
              </a:rPr>
              <a:t>(Peripheral, Interface)</a:t>
            </a:r>
          </a:p>
          <a:p>
            <a:r>
              <a:rPr lang="en-GB" sz="900" dirty="0">
                <a:latin typeface="+mj-lt"/>
                <a:cs typeface="Calibri" pitchFamily="34" charset="0"/>
              </a:rPr>
              <a:t>GUC</a:t>
            </a:r>
          </a:p>
          <a:p>
            <a:r>
              <a:rPr lang="en-GB" sz="900" dirty="0">
                <a:latin typeface="+mj-lt"/>
                <a:cs typeface="Calibri" pitchFamily="34" charset="0"/>
              </a:rPr>
              <a:t>(IP Design)</a:t>
            </a:r>
          </a:p>
          <a:p>
            <a:r>
              <a:rPr lang="en-US" altLang="zh-TW" sz="900" dirty="0" err="1">
                <a:latin typeface="+mj-lt"/>
                <a:cs typeface="Calibri" pitchFamily="34" charset="0"/>
              </a:rPr>
              <a:t>ASMedia</a:t>
            </a:r>
            <a:endParaRPr lang="en-US" altLang="zh-TW" sz="900" dirty="0">
              <a:latin typeface="+mj-lt"/>
              <a:cs typeface="Calibri" pitchFamily="34" charset="0"/>
            </a:endParaRPr>
          </a:p>
          <a:p>
            <a:r>
              <a:rPr lang="en-US" altLang="zh-TW" sz="900" dirty="0">
                <a:latin typeface="+mj-lt"/>
                <a:cs typeface="Calibri" pitchFamily="34" charset="0"/>
              </a:rPr>
              <a:t>(Peripheral, Interface)</a:t>
            </a:r>
          </a:p>
          <a:p>
            <a:r>
              <a:rPr lang="en-US" sz="900" dirty="0">
                <a:latin typeface="+mj-lt"/>
                <a:cs typeface="Calibri" pitchFamily="34" charset="0"/>
              </a:rPr>
              <a:t>ASPEED</a:t>
            </a:r>
          </a:p>
          <a:p>
            <a:r>
              <a:rPr lang="en-US" sz="900" dirty="0">
                <a:latin typeface="+mj-lt"/>
                <a:cs typeface="Calibri" pitchFamily="34" charset="0"/>
              </a:rPr>
              <a:t>(Management)</a:t>
            </a:r>
          </a:p>
          <a:p>
            <a:r>
              <a:rPr lang="en-US" sz="900" dirty="0">
                <a:latin typeface="+mj-lt"/>
                <a:cs typeface="Calibri" pitchFamily="34" charset="0"/>
              </a:rPr>
              <a:t>VIA</a:t>
            </a:r>
          </a:p>
          <a:p>
            <a:r>
              <a:rPr lang="en-US" sz="900" dirty="0">
                <a:latin typeface="+mj-lt"/>
                <a:cs typeface="Calibri" pitchFamily="34" charset="0"/>
              </a:rPr>
              <a:t>(CPU, GPU, Peripheral, Interface, Storage)</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a:latin typeface="+mj-lt"/>
                <a:cs typeface="Calibri" pitchFamily="34" charset="0"/>
              </a:rPr>
              <a:t>(Management, Peripheral)</a:t>
            </a:r>
          </a:p>
          <a:p>
            <a:r>
              <a:rPr lang="en-GB" sz="900" dirty="0">
                <a:latin typeface="+mj-lt"/>
                <a:cs typeface="Calibri" pitchFamily="34" charset="0"/>
              </a:rPr>
              <a:t>Champion</a:t>
            </a:r>
          </a:p>
          <a:p>
            <a:r>
              <a:rPr lang="en-GB" sz="900" dirty="0">
                <a:latin typeface="+mj-lt"/>
                <a:cs typeface="Calibri" pitchFamily="34" charset="0"/>
              </a:rPr>
              <a:t>(Power)</a:t>
            </a:r>
          </a:p>
          <a:p>
            <a:r>
              <a:rPr lang="en-GB" sz="900" dirty="0" err="1">
                <a:latin typeface="+mj-lt"/>
                <a:cs typeface="Calibri" pitchFamily="34" charset="0"/>
              </a:rPr>
              <a:t>Jmicron</a:t>
            </a:r>
            <a:endParaRPr lang="en-GB" sz="900" dirty="0">
              <a:latin typeface="+mj-lt"/>
              <a:cs typeface="Calibri" pitchFamily="34" charset="0"/>
            </a:endParaRPr>
          </a:p>
          <a:p>
            <a:r>
              <a:rPr lang="en-GB" sz="900" dirty="0">
                <a:latin typeface="+mj-lt"/>
                <a:cs typeface="Calibri" pitchFamily="34" charset="0"/>
              </a:rPr>
              <a:t>(Interface, Storage)</a:t>
            </a: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Server Industry Landscape</a:t>
            </a:r>
            <a:endParaRPr lang="en-SG" dirty="0">
              <a:cs typeface="Calibri" pitchFamily="34" charset="0"/>
            </a:endParaRPr>
          </a:p>
        </p:txBody>
      </p:sp>
      <p:sp>
        <p:nvSpPr>
          <p:cNvPr id="24" name="Rectangle 6"/>
          <p:cNvSpPr/>
          <p:nvPr/>
        </p:nvSpPr>
        <p:spPr>
          <a:xfrm>
            <a:off x="4199021" y="1115165"/>
            <a:ext cx="2803358"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29" name="Rectangle 6"/>
          <p:cNvSpPr/>
          <p:nvPr/>
        </p:nvSpPr>
        <p:spPr>
          <a:xfrm>
            <a:off x="421534" y="1128813"/>
            <a:ext cx="1145040"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0" name="Rectangle 6"/>
          <p:cNvSpPr/>
          <p:nvPr/>
        </p:nvSpPr>
        <p:spPr>
          <a:xfrm>
            <a:off x="1788464" y="1122445"/>
            <a:ext cx="2233252"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1" name="Rectangle 6"/>
          <p:cNvSpPr/>
          <p:nvPr/>
        </p:nvSpPr>
        <p:spPr>
          <a:xfrm>
            <a:off x="7164951" y="1115163"/>
            <a:ext cx="927081"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4" name="Straight Arrow Connector 16"/>
          <p:cNvCxnSpPr>
            <a:cxnSpLocks/>
            <a:stCxn id="29" idx="3"/>
            <a:endCxn id="30" idx="1"/>
          </p:cNvCxnSpPr>
          <p:nvPr/>
        </p:nvCxnSpPr>
        <p:spPr bwMode="auto">
          <a:xfrm flipV="1">
            <a:off x="1566574" y="1375787"/>
            <a:ext cx="221890"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5" name="Straight Arrow Connector 16"/>
          <p:cNvCxnSpPr>
            <a:cxnSpLocks/>
            <a:stCxn id="30" idx="3"/>
            <a:endCxn id="24" idx="1"/>
          </p:cNvCxnSpPr>
          <p:nvPr/>
        </p:nvCxnSpPr>
        <p:spPr bwMode="auto">
          <a:xfrm flipV="1">
            <a:off x="4021716" y="1368507"/>
            <a:ext cx="177305"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16"/>
          <p:cNvCxnSpPr>
            <a:cxnSpLocks/>
            <a:stCxn id="24" idx="3"/>
            <a:endCxn id="31" idx="1"/>
          </p:cNvCxnSpPr>
          <p:nvPr/>
        </p:nvCxnSpPr>
        <p:spPr bwMode="auto">
          <a:xfrm flipV="1">
            <a:off x="7002379" y="1368505"/>
            <a:ext cx="162572" cy="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p:txBody>
          <a:bodyPr/>
          <a:lstStyle/>
          <a:p>
            <a:fld id="{49D84E0C-83D5-4A54-8002-1B58BE398C12}" type="slidenum">
              <a:rPr lang="en-SG" smtClean="0"/>
              <a:pPr/>
              <a:t>5</a:t>
            </a:fld>
            <a:endParaRPr lang="en-SG"/>
          </a:p>
        </p:txBody>
      </p:sp>
      <p:sp>
        <p:nvSpPr>
          <p:cNvPr id="40" name="Rectangle 6"/>
          <p:cNvSpPr/>
          <p:nvPr/>
        </p:nvSpPr>
        <p:spPr>
          <a:xfrm>
            <a:off x="5219383" y="3829963"/>
            <a:ext cx="2894919" cy="462894"/>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45"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sp>
        <p:nvSpPr>
          <p:cNvPr id="9" name="右大括弧 8"/>
          <p:cNvSpPr/>
          <p:nvPr/>
        </p:nvSpPr>
        <p:spPr bwMode="auto">
          <a:xfrm>
            <a:off x="10455448" y="3319317"/>
            <a:ext cx="108284" cy="226079"/>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TextBox 61"/>
          <p:cNvSpPr txBox="1"/>
          <p:nvPr/>
        </p:nvSpPr>
        <p:spPr>
          <a:xfrm>
            <a:off x="10526918" y="3314564"/>
            <a:ext cx="394962" cy="230832"/>
          </a:xfrm>
          <a:prstGeom prst="rect">
            <a:avLst/>
          </a:prstGeom>
          <a:noFill/>
        </p:spPr>
        <p:txBody>
          <a:bodyPr wrap="square" rtlCol="0">
            <a:spAutoFit/>
          </a:bodyPr>
          <a:lstStyle/>
          <a:p>
            <a:r>
              <a:rPr lang="en-GB" sz="900" dirty="0">
                <a:latin typeface="+mj-lt"/>
                <a:cs typeface="Calibri" pitchFamily="34" charset="0"/>
              </a:rPr>
              <a:t>TW</a:t>
            </a:r>
          </a:p>
        </p:txBody>
      </p:sp>
      <p:sp>
        <p:nvSpPr>
          <p:cNvPr id="73" name="TextBox 61"/>
          <p:cNvSpPr txBox="1"/>
          <p:nvPr/>
        </p:nvSpPr>
        <p:spPr>
          <a:xfrm>
            <a:off x="10526765" y="4255309"/>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74" name="右大括弧 73"/>
          <p:cNvSpPr/>
          <p:nvPr/>
        </p:nvSpPr>
        <p:spPr bwMode="auto">
          <a:xfrm>
            <a:off x="10455448" y="3722697"/>
            <a:ext cx="107116" cy="1312652"/>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cxnSp>
        <p:nvCxnSpPr>
          <p:cNvPr id="98" name="肘形接點 97"/>
          <p:cNvCxnSpPr>
            <a:stCxn id="31" idx="3"/>
            <a:endCxn id="106" idx="1"/>
          </p:cNvCxnSpPr>
          <p:nvPr/>
        </p:nvCxnSpPr>
        <p:spPr bwMode="auto">
          <a:xfrm>
            <a:off x="8092032" y="1368505"/>
            <a:ext cx="220648" cy="1274272"/>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99" name="肘形接點 98"/>
          <p:cNvCxnSpPr>
            <a:stCxn id="40" idx="3"/>
            <a:endCxn id="106" idx="1"/>
          </p:cNvCxnSpPr>
          <p:nvPr/>
        </p:nvCxnSpPr>
        <p:spPr bwMode="auto">
          <a:xfrm flipV="1">
            <a:off x="8114302" y="2642777"/>
            <a:ext cx="198378" cy="1418633"/>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032" y="300166"/>
            <a:ext cx="2235675" cy="1897206"/>
          </a:xfrm>
          <a:prstGeom prst="rect">
            <a:avLst/>
          </a:prstGeom>
        </p:spPr>
      </p:pic>
      <p:grpSp>
        <p:nvGrpSpPr>
          <p:cNvPr id="105" name="群組 104"/>
          <p:cNvGrpSpPr/>
          <p:nvPr/>
        </p:nvGrpSpPr>
        <p:grpSpPr>
          <a:xfrm>
            <a:off x="8312680" y="1972592"/>
            <a:ext cx="1413802" cy="1340370"/>
            <a:chOff x="4836349" y="2506857"/>
            <a:chExt cx="847245" cy="1206539"/>
          </a:xfrm>
        </p:grpSpPr>
        <p:sp>
          <p:nvSpPr>
            <p:cNvPr id="106"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07"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108"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109" name="Rectangle 6"/>
          <p:cNvSpPr/>
          <p:nvPr/>
        </p:nvSpPr>
        <p:spPr>
          <a:xfrm>
            <a:off x="9840983" y="2394713"/>
            <a:ext cx="1193315"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110" name="Rectangle 6"/>
          <p:cNvSpPr/>
          <p:nvPr/>
        </p:nvSpPr>
        <p:spPr>
          <a:xfrm>
            <a:off x="11076973" y="2388732"/>
            <a:ext cx="789285"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111" name="Straight Arrow Connector 16"/>
          <p:cNvCxnSpPr>
            <a:cxnSpLocks/>
            <a:stCxn id="106" idx="3"/>
            <a:endCxn id="109" idx="1"/>
          </p:cNvCxnSpPr>
          <p:nvPr/>
        </p:nvCxnSpPr>
        <p:spPr bwMode="auto">
          <a:xfrm>
            <a:off x="9726482" y="2642777"/>
            <a:ext cx="114501"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12" name="Straight Arrow Connector 16"/>
          <p:cNvCxnSpPr>
            <a:cxnSpLocks/>
            <a:stCxn id="109" idx="3"/>
            <a:endCxn id="110" idx="1"/>
          </p:cNvCxnSpPr>
          <p:nvPr/>
        </p:nvCxnSpPr>
        <p:spPr bwMode="auto">
          <a:xfrm flipV="1">
            <a:off x="11034298" y="2642074"/>
            <a:ext cx="42675"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42" name="TextBox 61"/>
          <p:cNvSpPr txBox="1"/>
          <p:nvPr/>
        </p:nvSpPr>
        <p:spPr>
          <a:xfrm>
            <a:off x="5179798" y="4322599"/>
            <a:ext cx="692711" cy="784830"/>
          </a:xfrm>
          <a:prstGeom prst="rect">
            <a:avLst/>
          </a:prstGeom>
          <a:noFill/>
        </p:spPr>
        <p:txBody>
          <a:bodyPr wrap="square" rtlCol="0">
            <a:spAutoFit/>
          </a:bodyPr>
          <a:lstStyle/>
          <a:p>
            <a:r>
              <a:rPr lang="en-GB" sz="900" i="1" u="sng" dirty="0">
                <a:latin typeface="+mj-lt"/>
                <a:cs typeface="Calibri" pitchFamily="34" charset="0"/>
              </a:rPr>
              <a:t>Casing</a:t>
            </a:r>
          </a:p>
          <a:p>
            <a:endParaRPr lang="en-GB" sz="900" dirty="0">
              <a:latin typeface="+mj-lt"/>
              <a:cs typeface="Calibri" pitchFamily="34" charset="0"/>
            </a:endParaRPr>
          </a:p>
          <a:p>
            <a:r>
              <a:rPr lang="en-GB" sz="900" dirty="0">
                <a:latin typeface="+mj-lt"/>
                <a:cs typeface="Calibri" pitchFamily="34" charset="0"/>
              </a:rPr>
              <a:t>Catcher</a:t>
            </a:r>
          </a:p>
          <a:p>
            <a:r>
              <a:rPr lang="en-GB" sz="900" dirty="0" err="1">
                <a:latin typeface="+mj-lt"/>
                <a:cs typeface="Calibri" pitchFamily="34" charset="0"/>
              </a:rPr>
              <a:t>Casetek</a:t>
            </a:r>
            <a:endParaRPr lang="en-GB" sz="900" dirty="0">
              <a:latin typeface="+mj-lt"/>
              <a:cs typeface="Calibri" pitchFamily="34" charset="0"/>
            </a:endParaRPr>
          </a:p>
          <a:p>
            <a:r>
              <a:rPr lang="en-GB" sz="900" dirty="0">
                <a:latin typeface="+mj-lt"/>
                <a:cs typeface="Calibri" pitchFamily="34" charset="0"/>
              </a:rPr>
              <a:t>E-Son</a:t>
            </a:r>
          </a:p>
        </p:txBody>
      </p:sp>
      <p:sp>
        <p:nvSpPr>
          <p:cNvPr id="97" name="TextBox 61"/>
          <p:cNvSpPr txBox="1"/>
          <p:nvPr/>
        </p:nvSpPr>
        <p:spPr>
          <a:xfrm>
            <a:off x="7330738" y="4320891"/>
            <a:ext cx="994879" cy="1061829"/>
          </a:xfrm>
          <a:prstGeom prst="rect">
            <a:avLst/>
          </a:prstGeom>
          <a:noFill/>
        </p:spPr>
        <p:txBody>
          <a:bodyPr wrap="square" rtlCol="0">
            <a:spAutoFit/>
          </a:bodyPr>
          <a:lstStyle/>
          <a:p>
            <a:r>
              <a:rPr lang="en-GB" sz="900" i="1" u="sng" dirty="0">
                <a:latin typeface="+mj-lt"/>
                <a:cs typeface="Calibri" pitchFamily="34" charset="0"/>
              </a:rPr>
              <a:t>Power Supply</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LITE-ON</a:t>
            </a:r>
          </a:p>
          <a:p>
            <a:r>
              <a:rPr lang="en-GB" sz="900" dirty="0" err="1">
                <a:latin typeface="+mj-lt"/>
                <a:cs typeface="Calibri" pitchFamily="34" charset="0"/>
              </a:rPr>
              <a:t>Chicony</a:t>
            </a:r>
            <a:endParaRPr lang="en-GB" sz="900" dirty="0">
              <a:latin typeface="+mj-lt"/>
              <a:cs typeface="Calibri" pitchFamily="34" charset="0"/>
            </a:endParaRPr>
          </a:p>
          <a:p>
            <a:r>
              <a:rPr lang="en-GB" sz="900" dirty="0" err="1">
                <a:latin typeface="+mj-lt"/>
                <a:cs typeface="Calibri" pitchFamily="34" charset="0"/>
              </a:rPr>
              <a:t>AcBel</a:t>
            </a:r>
            <a:endParaRPr lang="en-GB" sz="900" dirty="0">
              <a:latin typeface="+mj-lt"/>
              <a:cs typeface="Calibri" pitchFamily="34" charset="0"/>
            </a:endParaRPr>
          </a:p>
          <a:p>
            <a:r>
              <a:rPr lang="en-GB" sz="900" dirty="0">
                <a:latin typeface="+mj-lt"/>
                <a:cs typeface="Calibri" pitchFamily="34" charset="0"/>
              </a:rPr>
              <a:t>FSP</a:t>
            </a:r>
          </a:p>
        </p:txBody>
      </p:sp>
      <p:sp>
        <p:nvSpPr>
          <p:cNvPr id="93" name="TextBox 61"/>
          <p:cNvSpPr txBox="1"/>
          <p:nvPr/>
        </p:nvSpPr>
        <p:spPr>
          <a:xfrm>
            <a:off x="5927557" y="4322598"/>
            <a:ext cx="1400174" cy="1892826"/>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a:latin typeface="+mj-lt"/>
                <a:cs typeface="Calibri" pitchFamily="34" charset="0"/>
              </a:rPr>
              <a:t>COMPEQ</a:t>
            </a: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err="1">
                <a:latin typeface="+mj-lt"/>
                <a:cs typeface="Calibri" pitchFamily="34" charset="0"/>
              </a:rPr>
              <a:t>Kinsus</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GCE</a:t>
            </a:r>
          </a:p>
        </p:txBody>
      </p:sp>
      <p:sp>
        <p:nvSpPr>
          <p:cNvPr id="114"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Tree>
    <p:extLst>
      <p:ext uri="{BB962C8B-B14F-4D97-AF65-F5344CB8AC3E}">
        <p14:creationId xmlns:p14="http://schemas.microsoft.com/office/powerpoint/2010/main" val="382908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群組 7"/>
          <p:cNvGrpSpPr/>
          <p:nvPr/>
        </p:nvGrpSpPr>
        <p:grpSpPr>
          <a:xfrm>
            <a:off x="483563" y="2046929"/>
            <a:ext cx="11398126" cy="4426060"/>
            <a:chOff x="483563" y="2046929"/>
            <a:chExt cx="11398126" cy="4426060"/>
          </a:xfrm>
        </p:grpSpPr>
        <p:grpSp>
          <p:nvGrpSpPr>
            <p:cNvPr id="7" name="群組 6"/>
            <p:cNvGrpSpPr/>
            <p:nvPr/>
          </p:nvGrpSpPr>
          <p:grpSpPr>
            <a:xfrm>
              <a:off x="483563" y="2046929"/>
              <a:ext cx="11398126" cy="3819122"/>
              <a:chOff x="483563" y="2046929"/>
              <a:chExt cx="11398126" cy="3819122"/>
            </a:xfrm>
          </p:grpSpPr>
          <p:grpSp>
            <p:nvGrpSpPr>
              <p:cNvPr id="6" name="群組 5"/>
              <p:cNvGrpSpPr/>
              <p:nvPr/>
            </p:nvGrpSpPr>
            <p:grpSpPr>
              <a:xfrm>
                <a:off x="483563" y="2046929"/>
                <a:ext cx="11398126" cy="3819122"/>
                <a:chOff x="483563" y="2046929"/>
                <a:chExt cx="11398126" cy="3819122"/>
              </a:xfrm>
              <a:solidFill>
                <a:srgbClr val="FFFF00"/>
              </a:solidFill>
            </p:grpSpPr>
            <p:sp>
              <p:nvSpPr>
                <p:cNvPr id="88" name="矩形 87"/>
                <p:cNvSpPr/>
                <p:nvPr/>
              </p:nvSpPr>
              <p:spPr bwMode="auto">
                <a:xfrm>
                  <a:off x="6890386" y="5624337"/>
                  <a:ext cx="278942" cy="10896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nvGrpSpPr>
                <p:cNvPr id="5" name="群組 4"/>
                <p:cNvGrpSpPr/>
                <p:nvPr/>
              </p:nvGrpSpPr>
              <p:grpSpPr>
                <a:xfrm>
                  <a:off x="483563" y="2046929"/>
                  <a:ext cx="11398126" cy="3819122"/>
                  <a:chOff x="483563" y="2046929"/>
                  <a:chExt cx="11398126" cy="3819122"/>
                </a:xfrm>
                <a:grpFill/>
              </p:grpSpPr>
              <p:sp>
                <p:nvSpPr>
                  <p:cNvPr id="109" name="矩形 108"/>
                  <p:cNvSpPr/>
                  <p:nvPr/>
                </p:nvSpPr>
                <p:spPr bwMode="auto">
                  <a:xfrm>
                    <a:off x="492420" y="3078115"/>
                    <a:ext cx="501963" cy="2687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9" name="矩形 88"/>
                  <p:cNvSpPr/>
                  <p:nvPr/>
                </p:nvSpPr>
                <p:spPr bwMode="auto">
                  <a:xfrm>
                    <a:off x="7268759" y="2630037"/>
                    <a:ext cx="532274" cy="12083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87" name="矩形 86"/>
                  <p:cNvSpPr/>
                  <p:nvPr/>
                </p:nvSpPr>
                <p:spPr bwMode="auto">
                  <a:xfrm>
                    <a:off x="9749127" y="3697259"/>
                    <a:ext cx="284389" cy="9621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6" name="矩形 85"/>
                  <p:cNvSpPr/>
                  <p:nvPr/>
                </p:nvSpPr>
                <p:spPr bwMode="auto">
                  <a:xfrm>
                    <a:off x="9750231" y="4107933"/>
                    <a:ext cx="479243" cy="12179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3" name="矩形 82"/>
                  <p:cNvSpPr/>
                  <p:nvPr/>
                </p:nvSpPr>
                <p:spPr bwMode="auto">
                  <a:xfrm>
                    <a:off x="4396017" y="3174471"/>
                    <a:ext cx="400936"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4" name="矩形 93"/>
                  <p:cNvSpPr/>
                  <p:nvPr/>
                </p:nvSpPr>
                <p:spPr bwMode="auto">
                  <a:xfrm>
                    <a:off x="6890387" y="5758433"/>
                    <a:ext cx="405104" cy="10761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3" name="矩形 92"/>
                  <p:cNvSpPr/>
                  <p:nvPr/>
                </p:nvSpPr>
                <p:spPr bwMode="auto">
                  <a:xfrm>
                    <a:off x="6890386" y="5469631"/>
                    <a:ext cx="529967" cy="12351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2" name="矩形 81"/>
                  <p:cNvSpPr/>
                  <p:nvPr/>
                </p:nvSpPr>
                <p:spPr bwMode="auto">
                  <a:xfrm>
                    <a:off x="6890386" y="5195448"/>
                    <a:ext cx="339455" cy="11216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1" name="矩形 80"/>
                  <p:cNvSpPr/>
                  <p:nvPr/>
                </p:nvSpPr>
                <p:spPr bwMode="auto">
                  <a:xfrm>
                    <a:off x="6890387" y="5046006"/>
                    <a:ext cx="252704" cy="1282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0" name="矩形 79"/>
                  <p:cNvSpPr/>
                  <p:nvPr/>
                </p:nvSpPr>
                <p:spPr bwMode="auto">
                  <a:xfrm>
                    <a:off x="5121012" y="5206046"/>
                    <a:ext cx="536936" cy="11624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4511599" y="5070012"/>
                    <a:ext cx="406154" cy="10525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8" name="矩形 77"/>
                  <p:cNvSpPr/>
                  <p:nvPr/>
                </p:nvSpPr>
                <p:spPr bwMode="auto">
                  <a:xfrm>
                    <a:off x="4510712" y="4913656"/>
                    <a:ext cx="283216" cy="1282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11205250" y="4378138"/>
                    <a:ext cx="676439" cy="1049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11200885" y="3960425"/>
                    <a:ext cx="459274" cy="1049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5" name="矩形 74"/>
                  <p:cNvSpPr/>
                  <p:nvPr/>
                </p:nvSpPr>
                <p:spPr bwMode="auto">
                  <a:xfrm>
                    <a:off x="11200886" y="3688526"/>
                    <a:ext cx="423630" cy="1049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74" name="矩形 73"/>
                  <p:cNvSpPr/>
                  <p:nvPr/>
                </p:nvSpPr>
                <p:spPr bwMode="auto">
                  <a:xfrm>
                    <a:off x="8652166" y="4152346"/>
                    <a:ext cx="471696" cy="10513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3" name="矩形 72"/>
                  <p:cNvSpPr/>
                  <p:nvPr/>
                </p:nvSpPr>
                <p:spPr bwMode="auto">
                  <a:xfrm>
                    <a:off x="8652166" y="4007924"/>
                    <a:ext cx="397539" cy="11802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矩形 71"/>
                  <p:cNvSpPr/>
                  <p:nvPr/>
                </p:nvSpPr>
                <p:spPr bwMode="auto">
                  <a:xfrm>
                    <a:off x="8652166" y="3885536"/>
                    <a:ext cx="433183" cy="11013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2" name="矩形 51"/>
                  <p:cNvSpPr/>
                  <p:nvPr/>
                </p:nvSpPr>
                <p:spPr bwMode="auto">
                  <a:xfrm>
                    <a:off x="8652166" y="3704247"/>
                    <a:ext cx="433183" cy="16290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0" name="矩形 49"/>
                  <p:cNvSpPr/>
                  <p:nvPr/>
                </p:nvSpPr>
                <p:spPr bwMode="auto">
                  <a:xfrm>
                    <a:off x="483563" y="2812006"/>
                    <a:ext cx="468937" cy="24323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1" name="矩形 50"/>
                  <p:cNvSpPr/>
                  <p:nvPr/>
                </p:nvSpPr>
                <p:spPr bwMode="auto">
                  <a:xfrm>
                    <a:off x="486274" y="2095500"/>
                    <a:ext cx="466226" cy="13335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6" name="矩形 55"/>
                  <p:cNvSpPr/>
                  <p:nvPr/>
                </p:nvSpPr>
                <p:spPr bwMode="auto">
                  <a:xfrm>
                    <a:off x="1727950" y="2352675"/>
                    <a:ext cx="319925" cy="1428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8" name="矩形 57"/>
                  <p:cNvSpPr/>
                  <p:nvPr/>
                </p:nvSpPr>
                <p:spPr bwMode="auto">
                  <a:xfrm>
                    <a:off x="3452599" y="3044466"/>
                    <a:ext cx="209673" cy="132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0" name="矩形 59"/>
                  <p:cNvSpPr/>
                  <p:nvPr/>
                </p:nvSpPr>
                <p:spPr bwMode="auto">
                  <a:xfrm>
                    <a:off x="4394361" y="2356021"/>
                    <a:ext cx="264141" cy="1495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bwMode="auto">
                  <a:xfrm>
                    <a:off x="5225593" y="2901581"/>
                    <a:ext cx="300304" cy="14288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5" name="矩形 64"/>
                  <p:cNvSpPr/>
                  <p:nvPr/>
                </p:nvSpPr>
                <p:spPr bwMode="auto">
                  <a:xfrm>
                    <a:off x="6164960" y="2772989"/>
                    <a:ext cx="354672" cy="1285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7266323" y="3302062"/>
                    <a:ext cx="347711" cy="1378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8" name="矩形 67"/>
                  <p:cNvSpPr/>
                  <p:nvPr/>
                </p:nvSpPr>
                <p:spPr bwMode="auto">
                  <a:xfrm>
                    <a:off x="7273128" y="2937205"/>
                    <a:ext cx="488262" cy="9174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7268081" y="2226772"/>
                    <a:ext cx="345954" cy="128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0" name="矩形 69"/>
                  <p:cNvSpPr/>
                  <p:nvPr/>
                </p:nvSpPr>
                <p:spPr bwMode="auto">
                  <a:xfrm>
                    <a:off x="7268081" y="2046929"/>
                    <a:ext cx="332869" cy="17239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0" name="矩形 109"/>
                  <p:cNvSpPr/>
                  <p:nvPr/>
                </p:nvSpPr>
                <p:spPr bwMode="auto">
                  <a:xfrm>
                    <a:off x="487106" y="2252016"/>
                    <a:ext cx="507277" cy="24930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1" name="矩形 110"/>
                  <p:cNvSpPr/>
                  <p:nvPr/>
                </p:nvSpPr>
                <p:spPr bwMode="auto">
                  <a:xfrm>
                    <a:off x="2518840" y="2920899"/>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2" name="矩形 111"/>
                  <p:cNvSpPr/>
                  <p:nvPr/>
                </p:nvSpPr>
                <p:spPr bwMode="auto">
                  <a:xfrm>
                    <a:off x="2523822" y="2525565"/>
                    <a:ext cx="351426" cy="1116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3" name="矩形 112"/>
                  <p:cNvSpPr/>
                  <p:nvPr/>
                </p:nvSpPr>
                <p:spPr bwMode="auto">
                  <a:xfrm>
                    <a:off x="2515284" y="3861507"/>
                    <a:ext cx="618026" cy="17815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4" name="矩形 113"/>
                  <p:cNvSpPr/>
                  <p:nvPr/>
                </p:nvSpPr>
                <p:spPr bwMode="auto">
                  <a:xfrm>
                    <a:off x="2522006" y="2369476"/>
                    <a:ext cx="420402" cy="13357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5" name="矩形 114"/>
                  <p:cNvSpPr/>
                  <p:nvPr/>
                </p:nvSpPr>
                <p:spPr bwMode="auto">
                  <a:xfrm>
                    <a:off x="2516082" y="3072321"/>
                    <a:ext cx="506288" cy="11839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6" name="矩形 115"/>
                  <p:cNvSpPr/>
                  <p:nvPr/>
                </p:nvSpPr>
                <p:spPr bwMode="auto">
                  <a:xfrm>
                    <a:off x="2523071" y="2655604"/>
                    <a:ext cx="35031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grpSp>
          <p:sp>
            <p:nvSpPr>
              <p:cNvPr id="84" name="矩形 83"/>
              <p:cNvSpPr/>
              <p:nvPr/>
            </p:nvSpPr>
            <p:spPr bwMode="auto">
              <a:xfrm>
                <a:off x="7271770" y="2782072"/>
                <a:ext cx="329180" cy="115964"/>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sp>
          <p:nvSpPr>
            <p:cNvPr id="45" name="矩形 44"/>
            <p:cNvSpPr/>
            <p:nvPr/>
          </p:nvSpPr>
          <p:spPr bwMode="auto">
            <a:xfrm>
              <a:off x="994383"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57" name="TextBox 61"/>
          <p:cNvSpPr txBox="1"/>
          <p:nvPr/>
        </p:nvSpPr>
        <p:spPr>
          <a:xfrm>
            <a:off x="1642972" y="2046708"/>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62" name="TextBox 61"/>
          <p:cNvSpPr txBox="1"/>
          <p:nvPr/>
        </p:nvSpPr>
        <p:spPr>
          <a:xfrm>
            <a:off x="395277" y="2047839"/>
            <a:ext cx="1147803" cy="3416320"/>
          </a:xfrm>
          <a:prstGeom prst="rect">
            <a:avLst/>
          </a:prstGeom>
          <a:noFill/>
        </p:spPr>
        <p:txBody>
          <a:bodyPr wrap="square" rtlCol="0">
            <a:spAutoFit/>
          </a:bodyPr>
          <a:lstStyle/>
          <a:p>
            <a:r>
              <a:rPr lang="en-GB" sz="900" dirty="0" err="1">
                <a:latin typeface="+mj-lt"/>
                <a:cs typeface="Calibri" pitchFamily="34" charset="0"/>
              </a:rPr>
              <a:t>Mediatek</a:t>
            </a:r>
            <a:endParaRPr lang="en-GB" sz="900" dirty="0">
              <a:latin typeface="+mj-lt"/>
              <a:cs typeface="Calibri" pitchFamily="34" charset="0"/>
            </a:endParaRP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Novatek</a:t>
            </a:r>
            <a:endParaRPr lang="en-GB" sz="900" dirty="0">
              <a:latin typeface="+mj-lt"/>
              <a:cs typeface="Calibri" pitchFamily="34" charset="0"/>
            </a:endParaRPr>
          </a:p>
          <a:p>
            <a:r>
              <a:rPr lang="en-GB" sz="900" dirty="0">
                <a:latin typeface="+mj-lt"/>
                <a:cs typeface="Calibri" pitchFamily="34" charset="0"/>
              </a:rPr>
              <a:t>(Display)</a:t>
            </a:r>
          </a:p>
          <a:p>
            <a:r>
              <a:rPr lang="en-GB" sz="900" dirty="0" err="1">
                <a:latin typeface="+mj-lt"/>
                <a:cs typeface="Calibri" pitchFamily="34" charset="0"/>
              </a:rPr>
              <a:t>Winbond</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Realtek</a:t>
            </a:r>
            <a:endParaRPr lang="en-GB" sz="900" dirty="0">
              <a:latin typeface="+mj-lt"/>
              <a:cs typeface="Calibri" pitchFamily="34" charset="0"/>
            </a:endParaRPr>
          </a:p>
          <a:p>
            <a:r>
              <a:rPr lang="en-GB" sz="900" dirty="0">
                <a:latin typeface="+mj-lt"/>
                <a:cs typeface="Calibri" pitchFamily="34" charset="0"/>
              </a:rPr>
              <a:t>(Display)</a:t>
            </a:r>
          </a:p>
          <a:p>
            <a:r>
              <a:rPr lang="en-GB" sz="900" dirty="0">
                <a:latin typeface="+mj-lt"/>
                <a:cs typeface="Calibri" pitchFamily="34" charset="0"/>
              </a:rPr>
              <a:t>Silicon Motion</a:t>
            </a:r>
          </a:p>
          <a:p>
            <a:r>
              <a:rPr lang="en-GB" sz="900" dirty="0">
                <a:latin typeface="+mj-lt"/>
                <a:cs typeface="Calibri" pitchFamily="34" charset="0"/>
              </a:rPr>
              <a:t>(Storage)</a:t>
            </a:r>
          </a:p>
          <a:p>
            <a:r>
              <a:rPr lang="en-GB" sz="900" dirty="0" err="1">
                <a:latin typeface="+mj-lt"/>
                <a:cs typeface="Calibri" pitchFamily="34" charset="0"/>
              </a:rPr>
              <a:t>Himax</a:t>
            </a:r>
            <a:endParaRPr lang="en-GB" sz="900" dirty="0">
              <a:latin typeface="+mj-lt"/>
              <a:cs typeface="Calibri" pitchFamily="34" charset="0"/>
            </a:endParaRPr>
          </a:p>
          <a:p>
            <a:r>
              <a:rPr lang="en-GB" sz="900" dirty="0">
                <a:latin typeface="+mj-lt"/>
                <a:cs typeface="Calibri" pitchFamily="34" charset="0"/>
              </a:rPr>
              <a:t>(Display)</a:t>
            </a:r>
          </a:p>
          <a:p>
            <a:r>
              <a:rPr lang="en-GB" sz="900" dirty="0">
                <a:latin typeface="+mj-lt"/>
                <a:cs typeface="Calibri" pitchFamily="34" charset="0"/>
              </a:rPr>
              <a:t>GUC</a:t>
            </a:r>
          </a:p>
          <a:p>
            <a:r>
              <a:rPr lang="en-GB" sz="900" dirty="0">
                <a:latin typeface="+mj-lt"/>
                <a:cs typeface="Calibri" pitchFamily="34" charset="0"/>
              </a:rPr>
              <a:t>(IP Design)</a:t>
            </a:r>
          </a:p>
          <a:p>
            <a:r>
              <a:rPr lang="en-GB" sz="900" dirty="0">
                <a:latin typeface="+mj-lt"/>
                <a:cs typeface="Calibri" pitchFamily="34" charset="0"/>
              </a:rPr>
              <a:t>LITE-ON Semiconductor</a:t>
            </a:r>
          </a:p>
          <a:p>
            <a:r>
              <a:rPr lang="en-GB" sz="900" dirty="0">
                <a:latin typeface="+mj-lt"/>
                <a:cs typeface="Calibri" pitchFamily="34" charset="0"/>
              </a:rPr>
              <a:t>(Power)</a:t>
            </a:r>
          </a:p>
          <a:p>
            <a:r>
              <a:rPr lang="en-GB" sz="900" dirty="0" err="1">
                <a:latin typeface="+mj-lt"/>
                <a:cs typeface="Calibri" pitchFamily="34" charset="0"/>
              </a:rPr>
              <a:t>Weltrend</a:t>
            </a:r>
            <a:endParaRPr lang="en-GB" sz="900" dirty="0">
              <a:latin typeface="+mj-lt"/>
              <a:cs typeface="Calibri" pitchFamily="34" charset="0"/>
            </a:endParaRPr>
          </a:p>
          <a:p>
            <a:r>
              <a:rPr lang="en-GB" sz="900" dirty="0">
                <a:latin typeface="+mj-lt"/>
                <a:cs typeface="Calibri" pitchFamily="34" charset="0"/>
              </a:rPr>
              <a:t>(Display)</a:t>
            </a:r>
          </a:p>
          <a:p>
            <a:r>
              <a:rPr lang="en-GB" sz="900" dirty="0" err="1">
                <a:latin typeface="+mj-lt"/>
                <a:cs typeface="Calibri" pitchFamily="34" charset="0"/>
              </a:rPr>
              <a:t>Etron</a:t>
            </a:r>
            <a:endParaRPr lang="en-GB" sz="900" dirty="0">
              <a:latin typeface="+mj-lt"/>
              <a:cs typeface="Calibri" pitchFamily="34" charset="0"/>
            </a:endParaRPr>
          </a:p>
          <a:p>
            <a:r>
              <a:rPr lang="en-GB" sz="900" dirty="0">
                <a:latin typeface="+mj-lt"/>
                <a:cs typeface="Calibri" pitchFamily="34" charset="0"/>
              </a:rPr>
              <a:t>(Memory)</a:t>
            </a:r>
          </a:p>
          <a:p>
            <a:r>
              <a:rPr lang="en-GB" sz="900" dirty="0" err="1">
                <a:latin typeface="+mj-lt"/>
                <a:cs typeface="Calibri" pitchFamily="34" charset="0"/>
              </a:rPr>
              <a:t>Raydium</a:t>
            </a:r>
            <a:endParaRPr lang="en-GB" sz="900" dirty="0">
              <a:latin typeface="+mj-lt"/>
              <a:cs typeface="Calibri" pitchFamily="34" charset="0"/>
            </a:endParaRPr>
          </a:p>
          <a:p>
            <a:r>
              <a:rPr lang="en-GB" sz="900" dirty="0">
                <a:latin typeface="+mj-lt"/>
                <a:cs typeface="Calibri" pitchFamily="34" charset="0"/>
              </a:rPr>
              <a:t>(Display)</a:t>
            </a:r>
          </a:p>
        </p:txBody>
      </p:sp>
      <p:sp>
        <p:nvSpPr>
          <p:cNvPr id="59" name="TextBox 61"/>
          <p:cNvSpPr txBox="1"/>
          <p:nvPr/>
        </p:nvSpPr>
        <p:spPr>
          <a:xfrm>
            <a:off x="3360763" y="2045402"/>
            <a:ext cx="1095199"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64" name="TextBox 61"/>
          <p:cNvSpPr txBox="1"/>
          <p:nvPr/>
        </p:nvSpPr>
        <p:spPr>
          <a:xfrm>
            <a:off x="5136936" y="2044392"/>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66" name="TextBox 61"/>
          <p:cNvSpPr txBox="1"/>
          <p:nvPr/>
        </p:nvSpPr>
        <p:spPr>
          <a:xfrm>
            <a:off x="6072837" y="2048071"/>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61" name="TextBox 61"/>
          <p:cNvSpPr txBox="1"/>
          <p:nvPr/>
        </p:nvSpPr>
        <p:spPr>
          <a:xfrm>
            <a:off x="4305266" y="2042735"/>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endParaRPr lang="en-GB" sz="900" dirty="0">
              <a:latin typeface="+mj-lt"/>
              <a:cs typeface="Calibri" pitchFamily="34" charset="0"/>
            </a:endParaRPr>
          </a:p>
          <a:p>
            <a:r>
              <a:rPr lang="en-GB" sz="900" dirty="0">
                <a:latin typeface="+mj-lt"/>
                <a:cs typeface="Calibri" pitchFamily="34" charset="0"/>
              </a:rPr>
              <a:t>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cs typeface="Calibri" pitchFamily="34" charset="0"/>
              </a:rPr>
              <a:t>Winstek</a:t>
            </a:r>
            <a:endParaRPr lang="en-GB" sz="900" dirty="0">
              <a:cs typeface="Calibri" pitchFamily="34" charset="0"/>
            </a:endParaRPr>
          </a:p>
        </p:txBody>
      </p:sp>
      <p:sp>
        <p:nvSpPr>
          <p:cNvPr id="90" name="TextBox 61"/>
          <p:cNvSpPr txBox="1"/>
          <p:nvPr/>
        </p:nvSpPr>
        <p:spPr>
          <a:xfrm>
            <a:off x="8583886" y="3676493"/>
            <a:ext cx="746056" cy="646331"/>
          </a:xfrm>
          <a:prstGeom prst="rect">
            <a:avLst/>
          </a:prstGeom>
          <a:noFill/>
        </p:spPr>
        <p:txBody>
          <a:bodyPr wrap="square" rtlCol="0">
            <a:spAutoFit/>
          </a:bodyPr>
          <a:lstStyle/>
          <a:p>
            <a:r>
              <a:rPr lang="en-GB" sz="900" dirty="0">
                <a:latin typeface="+mj-lt"/>
                <a:cs typeface="Calibri" pitchFamily="34" charset="0"/>
              </a:rPr>
              <a:t>Hon Hai</a:t>
            </a:r>
          </a:p>
          <a:p>
            <a:r>
              <a:rPr lang="en-GB" sz="900" dirty="0" err="1">
                <a:latin typeface="+mj-lt"/>
                <a:cs typeface="Calibri" pitchFamily="34" charset="0"/>
              </a:rPr>
              <a:t>Compal</a:t>
            </a:r>
            <a:endParaRPr lang="en-GB" sz="900" dirty="0">
              <a:latin typeface="+mj-lt"/>
              <a:cs typeface="Calibri" pitchFamily="34" charset="0"/>
            </a:endParaRPr>
          </a:p>
          <a:p>
            <a:r>
              <a:rPr lang="en-GB" sz="900" dirty="0" err="1">
                <a:latin typeface="+mj-lt"/>
                <a:cs typeface="Calibri" pitchFamily="34" charset="0"/>
              </a:rPr>
              <a:t>Wistron</a:t>
            </a:r>
            <a:endParaRPr lang="en-GB" sz="900" dirty="0">
              <a:latin typeface="+mj-lt"/>
              <a:cs typeface="Calibri" pitchFamily="34" charset="0"/>
            </a:endParaRPr>
          </a:p>
          <a:p>
            <a:r>
              <a:rPr lang="en-GB" sz="900" dirty="0" err="1">
                <a:latin typeface="+mj-lt"/>
                <a:cs typeface="Calibri" pitchFamily="34" charset="0"/>
              </a:rPr>
              <a:t>AmTRAN</a:t>
            </a:r>
            <a:endParaRPr lang="en-GB" sz="900" dirty="0">
              <a:latin typeface="+mj-lt"/>
              <a:cs typeface="Calibri" pitchFamily="34" charset="0"/>
            </a:endParaRPr>
          </a:p>
        </p:txBody>
      </p:sp>
      <p:sp>
        <p:nvSpPr>
          <p:cNvPr id="117" name="TextBox 61"/>
          <p:cNvSpPr txBox="1"/>
          <p:nvPr/>
        </p:nvSpPr>
        <p:spPr>
          <a:xfrm>
            <a:off x="2454113" y="2042735"/>
            <a:ext cx="1105477" cy="2031325"/>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err="1">
                <a:latin typeface="+mj-lt"/>
                <a:cs typeface="Calibri" pitchFamily="34" charset="0"/>
              </a:rPr>
              <a:t>Nanya</a:t>
            </a:r>
            <a:endParaRPr lang="en-GB" sz="900" dirty="0">
              <a:latin typeface="+mj-lt"/>
              <a:cs typeface="Calibri" pitchFamily="34" charset="0"/>
            </a:endParaRPr>
          </a:p>
          <a:p>
            <a:r>
              <a:rPr lang="en-GB" sz="900" dirty="0">
                <a:latin typeface="+mj-lt"/>
                <a:cs typeface="Calibri" pitchFamily="34" charset="0"/>
              </a:rPr>
              <a:t>UMC</a:t>
            </a: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Winbond</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LCD TV Industry Landscape</a:t>
            </a:r>
            <a:endParaRPr lang="en-SG" dirty="0">
              <a:cs typeface="Calibri" pitchFamily="34" charset="0"/>
            </a:endParaRPr>
          </a:p>
        </p:txBody>
      </p:sp>
      <p:sp>
        <p:nvSpPr>
          <p:cNvPr id="24" name="Rectangle 6"/>
          <p:cNvSpPr/>
          <p:nvPr/>
        </p:nvSpPr>
        <p:spPr>
          <a:xfrm>
            <a:off x="4199021" y="1273796"/>
            <a:ext cx="2791326"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29" name="Rectangle 6"/>
          <p:cNvSpPr/>
          <p:nvPr/>
        </p:nvSpPr>
        <p:spPr>
          <a:xfrm>
            <a:off x="421534" y="1287444"/>
            <a:ext cx="1067579"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0" name="Rectangle 6"/>
          <p:cNvSpPr/>
          <p:nvPr/>
        </p:nvSpPr>
        <p:spPr>
          <a:xfrm>
            <a:off x="1708484" y="1281076"/>
            <a:ext cx="2313231"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1" name="Rectangle 6"/>
          <p:cNvSpPr/>
          <p:nvPr/>
        </p:nvSpPr>
        <p:spPr>
          <a:xfrm>
            <a:off x="7164951" y="1273794"/>
            <a:ext cx="927081"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4" name="Straight Arrow Connector 16"/>
          <p:cNvCxnSpPr>
            <a:cxnSpLocks/>
            <a:stCxn id="29" idx="3"/>
            <a:endCxn id="30" idx="1"/>
          </p:cNvCxnSpPr>
          <p:nvPr/>
        </p:nvCxnSpPr>
        <p:spPr bwMode="auto">
          <a:xfrm flipV="1">
            <a:off x="1489113" y="1534418"/>
            <a:ext cx="219371"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5" name="Straight Arrow Connector 16"/>
          <p:cNvCxnSpPr>
            <a:cxnSpLocks/>
            <a:stCxn id="30" idx="3"/>
            <a:endCxn id="24" idx="1"/>
          </p:cNvCxnSpPr>
          <p:nvPr/>
        </p:nvCxnSpPr>
        <p:spPr bwMode="auto">
          <a:xfrm flipV="1">
            <a:off x="4021715" y="1527138"/>
            <a:ext cx="177306"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36" name="Straight Arrow Connector 16"/>
          <p:cNvCxnSpPr>
            <a:cxnSpLocks/>
            <a:stCxn id="24" idx="3"/>
            <a:endCxn id="31" idx="1"/>
          </p:cNvCxnSpPr>
          <p:nvPr/>
        </p:nvCxnSpPr>
        <p:spPr bwMode="auto">
          <a:xfrm flipV="1">
            <a:off x="6990347" y="1527136"/>
            <a:ext cx="174604" cy="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a:xfrm>
            <a:off x="10529888" y="5744990"/>
            <a:ext cx="1422400" cy="381000"/>
          </a:xfrm>
        </p:spPr>
        <p:txBody>
          <a:bodyPr/>
          <a:lstStyle/>
          <a:p>
            <a:fld id="{49D84E0C-83D5-4A54-8002-1B58BE398C12}" type="slidenum">
              <a:rPr lang="en-SG" smtClean="0"/>
              <a:pPr/>
              <a:t>6</a:t>
            </a:fld>
            <a:endParaRPr lang="en-SG"/>
          </a:p>
        </p:txBody>
      </p:sp>
      <p:sp>
        <p:nvSpPr>
          <p:cNvPr id="40" name="Rectangle 6"/>
          <p:cNvSpPr/>
          <p:nvPr/>
        </p:nvSpPr>
        <p:spPr>
          <a:xfrm>
            <a:off x="4470623" y="3976387"/>
            <a:ext cx="3623946"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47"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cxnSp>
        <p:nvCxnSpPr>
          <p:cNvPr id="95" name="肘形接點 94"/>
          <p:cNvCxnSpPr>
            <a:stCxn id="31" idx="3"/>
            <a:endCxn id="98" idx="1"/>
          </p:cNvCxnSpPr>
          <p:nvPr/>
        </p:nvCxnSpPr>
        <p:spPr bwMode="auto">
          <a:xfrm>
            <a:off x="8092032" y="1527136"/>
            <a:ext cx="184553" cy="1235961"/>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96" name="肘形接點 95"/>
          <p:cNvCxnSpPr>
            <a:stCxn id="40" idx="3"/>
            <a:endCxn id="98" idx="1"/>
          </p:cNvCxnSpPr>
          <p:nvPr/>
        </p:nvCxnSpPr>
        <p:spPr bwMode="auto">
          <a:xfrm flipV="1">
            <a:off x="8094569" y="2763097"/>
            <a:ext cx="182016" cy="1466632"/>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2220" y="569844"/>
            <a:ext cx="1737735" cy="1466938"/>
          </a:xfrm>
          <a:prstGeom prst="rect">
            <a:avLst/>
          </a:prstGeom>
        </p:spPr>
      </p:pic>
      <p:sp>
        <p:nvSpPr>
          <p:cNvPr id="71" name="TextBox 61"/>
          <p:cNvSpPr txBox="1"/>
          <p:nvPr/>
        </p:nvSpPr>
        <p:spPr>
          <a:xfrm>
            <a:off x="7203073" y="2033540"/>
            <a:ext cx="1136668"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grpSp>
        <p:nvGrpSpPr>
          <p:cNvPr id="97" name="群組 96"/>
          <p:cNvGrpSpPr/>
          <p:nvPr/>
        </p:nvGrpSpPr>
        <p:grpSpPr>
          <a:xfrm>
            <a:off x="8276585" y="2092912"/>
            <a:ext cx="1413802" cy="1340370"/>
            <a:chOff x="4836349" y="2506857"/>
            <a:chExt cx="847245" cy="1206539"/>
          </a:xfrm>
        </p:grpSpPr>
        <p:sp>
          <p:nvSpPr>
            <p:cNvPr id="98"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99"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100"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101" name="Rectangle 6"/>
          <p:cNvSpPr/>
          <p:nvPr/>
        </p:nvSpPr>
        <p:spPr>
          <a:xfrm>
            <a:off x="9757054" y="2515033"/>
            <a:ext cx="1297557"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102" name="Rectangle 6"/>
          <p:cNvSpPr/>
          <p:nvPr/>
        </p:nvSpPr>
        <p:spPr>
          <a:xfrm>
            <a:off x="11168396" y="2509052"/>
            <a:ext cx="746796"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103" name="Straight Arrow Connector 16"/>
          <p:cNvCxnSpPr>
            <a:cxnSpLocks/>
            <a:stCxn id="98" idx="3"/>
            <a:endCxn id="101" idx="1"/>
          </p:cNvCxnSpPr>
          <p:nvPr/>
        </p:nvCxnSpPr>
        <p:spPr bwMode="auto">
          <a:xfrm>
            <a:off x="9690387" y="2763097"/>
            <a:ext cx="66667"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04" name="Straight Arrow Connector 16"/>
          <p:cNvCxnSpPr>
            <a:cxnSpLocks/>
            <a:stCxn id="101" idx="3"/>
            <a:endCxn id="102" idx="1"/>
          </p:cNvCxnSpPr>
          <p:nvPr/>
        </p:nvCxnSpPr>
        <p:spPr bwMode="auto">
          <a:xfrm flipV="1">
            <a:off x="11054611" y="2762394"/>
            <a:ext cx="113785"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41" name="TextBox 61"/>
          <p:cNvSpPr txBox="1"/>
          <p:nvPr/>
        </p:nvSpPr>
        <p:spPr>
          <a:xfrm>
            <a:off x="4449829" y="4595399"/>
            <a:ext cx="1126147" cy="646331"/>
          </a:xfrm>
          <a:prstGeom prst="rect">
            <a:avLst/>
          </a:prstGeom>
          <a:noFill/>
        </p:spPr>
        <p:txBody>
          <a:bodyPr wrap="square" rtlCol="0">
            <a:spAutoFit/>
          </a:bodyPr>
          <a:lstStyle/>
          <a:p>
            <a:r>
              <a:rPr lang="en-GB" sz="900" i="1" u="sng" dirty="0">
                <a:latin typeface="+mj-lt"/>
                <a:cs typeface="Calibri" pitchFamily="34" charset="0"/>
              </a:rPr>
              <a:t>Display</a:t>
            </a:r>
          </a:p>
          <a:p>
            <a:endParaRPr lang="en-GB" sz="900" dirty="0">
              <a:latin typeface="+mj-lt"/>
              <a:cs typeface="Calibri" pitchFamily="34" charset="0"/>
            </a:endParaRPr>
          </a:p>
          <a:p>
            <a:r>
              <a:rPr lang="en-GB" sz="900" dirty="0">
                <a:latin typeface="+mj-lt"/>
                <a:cs typeface="Calibri" pitchFamily="34" charset="0"/>
              </a:rPr>
              <a:t>AUO</a:t>
            </a:r>
          </a:p>
          <a:p>
            <a:r>
              <a:rPr lang="en-GB" sz="900" dirty="0" err="1">
                <a:latin typeface="+mj-lt"/>
                <a:cs typeface="Calibri" pitchFamily="34" charset="0"/>
              </a:rPr>
              <a:t>Innolux</a:t>
            </a:r>
            <a:endParaRPr lang="en-GB" sz="900" dirty="0">
              <a:latin typeface="+mj-lt"/>
              <a:cs typeface="Calibri" pitchFamily="34" charset="0"/>
            </a:endParaRPr>
          </a:p>
        </p:txBody>
      </p:sp>
      <p:sp>
        <p:nvSpPr>
          <p:cNvPr id="42" name="TextBox 61"/>
          <p:cNvSpPr txBox="1"/>
          <p:nvPr/>
        </p:nvSpPr>
        <p:spPr>
          <a:xfrm>
            <a:off x="6079524" y="4595399"/>
            <a:ext cx="874588" cy="784830"/>
          </a:xfrm>
          <a:prstGeom prst="rect">
            <a:avLst/>
          </a:prstGeom>
          <a:noFill/>
        </p:spPr>
        <p:txBody>
          <a:bodyPr wrap="square" rtlCol="0">
            <a:spAutoFit/>
          </a:bodyPr>
          <a:lstStyle/>
          <a:p>
            <a:r>
              <a:rPr lang="en-GB" sz="900" i="1" u="sng" dirty="0">
                <a:latin typeface="+mj-lt"/>
                <a:cs typeface="Calibri" pitchFamily="34" charset="0"/>
              </a:rPr>
              <a:t>Casing</a:t>
            </a:r>
          </a:p>
          <a:p>
            <a:endParaRPr lang="en-GB" sz="900" dirty="0">
              <a:latin typeface="+mj-lt"/>
              <a:cs typeface="Calibri" pitchFamily="34" charset="0"/>
            </a:endParaRPr>
          </a:p>
          <a:p>
            <a:r>
              <a:rPr lang="en-GB" sz="900" dirty="0">
                <a:latin typeface="+mj-lt"/>
                <a:cs typeface="Calibri" pitchFamily="34" charset="0"/>
              </a:rPr>
              <a:t>Catcher</a:t>
            </a:r>
          </a:p>
          <a:p>
            <a:r>
              <a:rPr lang="en-GB" sz="900" dirty="0">
                <a:latin typeface="+mj-lt"/>
                <a:cs typeface="Calibri" pitchFamily="34" charset="0"/>
              </a:rPr>
              <a:t>E-Son</a:t>
            </a:r>
          </a:p>
          <a:p>
            <a:r>
              <a:rPr lang="en-GB" sz="900" dirty="0">
                <a:latin typeface="+mj-lt"/>
                <a:cs typeface="Calibri" pitchFamily="34" charset="0"/>
              </a:rPr>
              <a:t>Chia Group</a:t>
            </a:r>
          </a:p>
        </p:txBody>
      </p:sp>
      <p:sp>
        <p:nvSpPr>
          <p:cNvPr id="48" name="TextBox 61"/>
          <p:cNvSpPr txBox="1"/>
          <p:nvPr/>
        </p:nvSpPr>
        <p:spPr>
          <a:xfrm>
            <a:off x="5047843" y="4595398"/>
            <a:ext cx="1126147" cy="784830"/>
          </a:xfrm>
          <a:prstGeom prst="rect">
            <a:avLst/>
          </a:prstGeom>
          <a:noFill/>
        </p:spPr>
        <p:txBody>
          <a:bodyPr wrap="square" rtlCol="0">
            <a:spAutoFit/>
          </a:bodyPr>
          <a:lstStyle/>
          <a:p>
            <a:r>
              <a:rPr lang="en-GB" sz="900" i="1" u="sng" dirty="0">
                <a:latin typeface="+mj-lt"/>
                <a:cs typeface="Calibri" pitchFamily="34" charset="0"/>
              </a:rPr>
              <a:t>Backlight Module</a:t>
            </a:r>
          </a:p>
          <a:p>
            <a:endParaRPr lang="en-GB" sz="900" dirty="0">
              <a:latin typeface="+mj-lt"/>
              <a:cs typeface="Calibri" pitchFamily="34" charset="0"/>
            </a:endParaRPr>
          </a:p>
          <a:p>
            <a:r>
              <a:rPr lang="en-GB" sz="900" dirty="0">
                <a:latin typeface="+mj-lt"/>
                <a:cs typeface="Calibri" pitchFamily="34" charset="0"/>
              </a:rPr>
              <a:t>Radiant </a:t>
            </a:r>
            <a:r>
              <a:rPr lang="en-GB" sz="900" dirty="0" err="1">
                <a:latin typeface="+mj-lt"/>
                <a:cs typeface="Calibri" pitchFamily="34" charset="0"/>
              </a:rPr>
              <a:t>Opto</a:t>
            </a:r>
            <a:r>
              <a:rPr lang="en-GB" sz="900" dirty="0">
                <a:latin typeface="+mj-lt"/>
                <a:cs typeface="Calibri" pitchFamily="34" charset="0"/>
              </a:rPr>
              <a:t>-Elec</a:t>
            </a:r>
          </a:p>
          <a:p>
            <a:r>
              <a:rPr lang="en-GB" sz="900" dirty="0" err="1">
                <a:latin typeface="+mj-lt"/>
                <a:cs typeface="Calibri" pitchFamily="34" charset="0"/>
              </a:rPr>
              <a:t>Forhouse</a:t>
            </a:r>
            <a:endParaRPr lang="en-GB" sz="900" dirty="0">
              <a:latin typeface="+mj-lt"/>
              <a:cs typeface="Calibri" pitchFamily="34" charset="0"/>
            </a:endParaRPr>
          </a:p>
          <a:p>
            <a:r>
              <a:rPr lang="en-GB" sz="900" dirty="0" err="1">
                <a:latin typeface="+mj-lt"/>
                <a:cs typeface="Calibri" pitchFamily="34" charset="0"/>
              </a:rPr>
              <a:t>Coretronic</a:t>
            </a:r>
            <a:endParaRPr lang="en-GB" sz="900" dirty="0">
              <a:latin typeface="+mj-lt"/>
              <a:cs typeface="Calibri" pitchFamily="34" charset="0"/>
            </a:endParaRPr>
          </a:p>
        </p:txBody>
      </p:sp>
      <p:sp>
        <p:nvSpPr>
          <p:cNvPr id="43" name="TextBox 61"/>
          <p:cNvSpPr txBox="1"/>
          <p:nvPr/>
        </p:nvSpPr>
        <p:spPr>
          <a:xfrm>
            <a:off x="6809417" y="4595398"/>
            <a:ext cx="1437582" cy="1615827"/>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TPT</a:t>
            </a:r>
          </a:p>
        </p:txBody>
      </p:sp>
      <p:sp>
        <p:nvSpPr>
          <p:cNvPr id="106"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
        <p:nvSpPr>
          <p:cNvPr id="107" name="右大括弧 106"/>
          <p:cNvSpPr/>
          <p:nvPr/>
        </p:nvSpPr>
        <p:spPr bwMode="auto">
          <a:xfrm>
            <a:off x="10647955" y="3404831"/>
            <a:ext cx="70783" cy="874938"/>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08" name="TextBox 61"/>
          <p:cNvSpPr txBox="1"/>
          <p:nvPr/>
        </p:nvSpPr>
        <p:spPr>
          <a:xfrm>
            <a:off x="10695568" y="3734024"/>
            <a:ext cx="394962" cy="230832"/>
          </a:xfrm>
          <a:prstGeom prst="rect">
            <a:avLst/>
          </a:prstGeom>
          <a:noFill/>
        </p:spPr>
        <p:txBody>
          <a:bodyPr wrap="square" rtlCol="0">
            <a:spAutoFit/>
          </a:bodyPr>
          <a:lstStyle/>
          <a:p>
            <a:r>
              <a:rPr lang="en-GB" sz="900" dirty="0">
                <a:latin typeface="+mj-lt"/>
                <a:cs typeface="Calibri" pitchFamily="34" charset="0"/>
              </a:rPr>
              <a:t>TW</a:t>
            </a:r>
          </a:p>
        </p:txBody>
      </p:sp>
      <p:sp>
        <p:nvSpPr>
          <p:cNvPr id="118" name="TextBox 61"/>
          <p:cNvSpPr txBox="1"/>
          <p:nvPr/>
        </p:nvSpPr>
        <p:spPr>
          <a:xfrm>
            <a:off x="10695208" y="4977214"/>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119" name="右大括弧 118"/>
          <p:cNvSpPr/>
          <p:nvPr/>
        </p:nvSpPr>
        <p:spPr bwMode="auto">
          <a:xfrm>
            <a:off x="10647955" y="4378137"/>
            <a:ext cx="72876" cy="1380295"/>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20" name="TextBox 61"/>
          <p:cNvSpPr txBox="1"/>
          <p:nvPr/>
        </p:nvSpPr>
        <p:spPr>
          <a:xfrm>
            <a:off x="9657109" y="4338711"/>
            <a:ext cx="1101863" cy="1477328"/>
          </a:xfrm>
          <a:prstGeom prst="rect">
            <a:avLst/>
          </a:prstGeom>
          <a:noFill/>
        </p:spPr>
        <p:txBody>
          <a:bodyPr wrap="square" rtlCol="0">
            <a:spAutoFit/>
          </a:bodyPr>
          <a:lstStyle/>
          <a:p>
            <a:r>
              <a:rPr lang="en-GB" sz="900" dirty="0">
                <a:latin typeface="+mj-lt"/>
                <a:cs typeface="Calibri" pitchFamily="34" charset="0"/>
              </a:rPr>
              <a:t>Samsung</a:t>
            </a:r>
          </a:p>
          <a:p>
            <a:r>
              <a:rPr lang="en-GB" sz="900" dirty="0">
                <a:latin typeface="+mj-lt"/>
                <a:cs typeface="Calibri" pitchFamily="34" charset="0"/>
              </a:rPr>
              <a:t>LG</a:t>
            </a:r>
          </a:p>
          <a:p>
            <a:r>
              <a:rPr lang="en-GB" sz="900" dirty="0">
                <a:latin typeface="+mj-lt"/>
                <a:cs typeface="Calibri" pitchFamily="34" charset="0"/>
              </a:rPr>
              <a:t>TCL</a:t>
            </a:r>
          </a:p>
          <a:p>
            <a:r>
              <a:rPr lang="en-GB" sz="900" dirty="0">
                <a:latin typeface="+mj-lt"/>
                <a:cs typeface="Calibri" pitchFamily="34" charset="0"/>
              </a:rPr>
              <a:t>Hisense</a:t>
            </a:r>
          </a:p>
          <a:p>
            <a:r>
              <a:rPr lang="en-GB" sz="900" dirty="0">
                <a:latin typeface="+mj-lt"/>
                <a:cs typeface="Calibri" pitchFamily="34" charset="0"/>
              </a:rPr>
              <a:t>TPV/Philips/AOC</a:t>
            </a:r>
          </a:p>
          <a:p>
            <a:r>
              <a:rPr lang="en-GB" sz="900" dirty="0" err="1">
                <a:latin typeface="+mj-lt"/>
                <a:cs typeface="Calibri" pitchFamily="34" charset="0"/>
              </a:rPr>
              <a:t>Changhong</a:t>
            </a:r>
            <a:endParaRPr lang="en-GB" sz="900" dirty="0">
              <a:latin typeface="+mj-lt"/>
              <a:cs typeface="Calibri" pitchFamily="34" charset="0"/>
            </a:endParaRPr>
          </a:p>
          <a:p>
            <a:r>
              <a:rPr lang="en-GB" sz="900" dirty="0">
                <a:latin typeface="+mj-lt"/>
                <a:cs typeface="Calibri" pitchFamily="34" charset="0"/>
              </a:rPr>
              <a:t>Sony</a:t>
            </a:r>
          </a:p>
          <a:p>
            <a:r>
              <a:rPr lang="en-GB" sz="900" dirty="0">
                <a:latin typeface="+mj-lt"/>
                <a:cs typeface="Calibri" pitchFamily="34" charset="0"/>
              </a:rPr>
              <a:t>Skyworth</a:t>
            </a:r>
          </a:p>
          <a:p>
            <a:r>
              <a:rPr lang="en-GB" sz="900" dirty="0" err="1">
                <a:latin typeface="+mj-lt"/>
                <a:cs typeface="Calibri" pitchFamily="34" charset="0"/>
              </a:rPr>
              <a:t>Konka</a:t>
            </a:r>
            <a:endParaRPr lang="en-GB" sz="900" dirty="0">
              <a:latin typeface="+mj-lt"/>
              <a:cs typeface="Calibri" pitchFamily="34" charset="0"/>
            </a:endParaRPr>
          </a:p>
          <a:p>
            <a:r>
              <a:rPr lang="en-GB" sz="900" dirty="0">
                <a:latin typeface="+mj-lt"/>
                <a:cs typeface="Calibri" pitchFamily="34" charset="0"/>
              </a:rPr>
              <a:t>Panasonic</a:t>
            </a:r>
          </a:p>
        </p:txBody>
      </p:sp>
      <p:sp>
        <p:nvSpPr>
          <p:cNvPr id="92" name="TextBox 61"/>
          <p:cNvSpPr txBox="1"/>
          <p:nvPr/>
        </p:nvSpPr>
        <p:spPr>
          <a:xfrm>
            <a:off x="11138454" y="3356438"/>
            <a:ext cx="872637" cy="1477328"/>
          </a:xfrm>
          <a:prstGeom prst="rect">
            <a:avLst/>
          </a:prstGeom>
          <a:noFill/>
        </p:spPr>
        <p:txBody>
          <a:bodyPr wrap="square" rtlCol="0">
            <a:spAutoFit/>
          </a:bodyPr>
          <a:lstStyle/>
          <a:p>
            <a:r>
              <a:rPr lang="en-GB" sz="900" dirty="0">
                <a:latin typeface="+mj-lt"/>
                <a:cs typeface="Calibri" pitchFamily="34" charset="0"/>
              </a:rPr>
              <a:t>CHT</a:t>
            </a:r>
          </a:p>
          <a:p>
            <a:r>
              <a:rPr lang="en-GB" sz="900" dirty="0">
                <a:latin typeface="+mj-lt"/>
                <a:cs typeface="Calibri" pitchFamily="34" charset="0"/>
              </a:rPr>
              <a:t>TWM</a:t>
            </a:r>
          </a:p>
          <a:p>
            <a:r>
              <a:rPr lang="en-GB" sz="900" dirty="0" err="1">
                <a:latin typeface="+mj-lt"/>
                <a:cs typeface="Calibri" pitchFamily="34" charset="0"/>
              </a:rPr>
              <a:t>Synnex</a:t>
            </a:r>
            <a:endParaRPr lang="en-GB" sz="900" dirty="0">
              <a:latin typeface="+mj-lt"/>
              <a:cs typeface="Calibri" pitchFamily="34" charset="0"/>
            </a:endParaRPr>
          </a:p>
          <a:p>
            <a:r>
              <a:rPr lang="en-GB" sz="900" dirty="0" err="1">
                <a:latin typeface="+mj-lt"/>
                <a:cs typeface="Calibri" pitchFamily="34" charset="0"/>
              </a:rPr>
              <a:t>momo</a:t>
            </a:r>
            <a:endParaRPr lang="en-GB" sz="900" dirty="0">
              <a:latin typeface="+mj-lt"/>
              <a:cs typeface="Calibri" pitchFamily="34" charset="0"/>
            </a:endParaRPr>
          </a:p>
          <a:p>
            <a:r>
              <a:rPr lang="en-GB" sz="900" dirty="0" err="1">
                <a:latin typeface="+mj-lt"/>
                <a:cs typeface="Calibri" pitchFamily="34" charset="0"/>
              </a:rPr>
              <a:t>PChome</a:t>
            </a:r>
            <a:endParaRPr lang="en-GB" sz="900" dirty="0">
              <a:latin typeface="+mj-lt"/>
              <a:cs typeface="Calibri" pitchFamily="34" charset="0"/>
            </a:endParaRPr>
          </a:p>
          <a:p>
            <a:r>
              <a:rPr lang="en-GB" sz="900" dirty="0" err="1">
                <a:latin typeface="+mj-lt"/>
                <a:cs typeface="Calibri" pitchFamily="34" charset="0"/>
              </a:rPr>
              <a:t>Senao</a:t>
            </a:r>
            <a:endParaRPr lang="en-GB" sz="900" dirty="0">
              <a:latin typeface="+mj-lt"/>
              <a:cs typeface="Calibri" pitchFamily="34" charset="0"/>
            </a:endParaRPr>
          </a:p>
          <a:p>
            <a:r>
              <a:rPr lang="en-GB" sz="900" dirty="0">
                <a:latin typeface="+mj-lt"/>
                <a:cs typeface="Calibri" pitchFamily="34" charset="0"/>
              </a:rPr>
              <a:t>E-Life Mall</a:t>
            </a:r>
          </a:p>
          <a:p>
            <a:r>
              <a:rPr lang="en-GB" sz="900" dirty="0" err="1">
                <a:latin typeface="+mj-lt"/>
                <a:cs typeface="Calibri" pitchFamily="34" charset="0"/>
              </a:rPr>
              <a:t>Tsann</a:t>
            </a:r>
            <a:r>
              <a:rPr lang="en-GB" sz="900" dirty="0">
                <a:latin typeface="+mj-lt"/>
                <a:cs typeface="Calibri" pitchFamily="34" charset="0"/>
              </a:rPr>
              <a:t> </a:t>
            </a:r>
            <a:r>
              <a:rPr lang="en-GB" sz="900" dirty="0" err="1">
                <a:latin typeface="+mj-lt"/>
                <a:cs typeface="Calibri" pitchFamily="34" charset="0"/>
              </a:rPr>
              <a:t>Kuen</a:t>
            </a:r>
            <a:endParaRPr lang="en-GB" sz="900" dirty="0">
              <a:latin typeface="+mj-lt"/>
              <a:cs typeface="Calibri" pitchFamily="34" charset="0"/>
            </a:endParaRPr>
          </a:p>
          <a:p>
            <a:r>
              <a:rPr lang="en-GB" sz="900" dirty="0" err="1">
                <a:latin typeface="+mj-lt"/>
                <a:cs typeface="Calibri" pitchFamily="34" charset="0"/>
              </a:rPr>
              <a:t>Trigold</a:t>
            </a:r>
            <a:endParaRPr lang="en-GB" sz="900" dirty="0">
              <a:latin typeface="+mj-lt"/>
              <a:cs typeface="Calibri" pitchFamily="34" charset="0"/>
            </a:endParaRPr>
          </a:p>
          <a:p>
            <a:r>
              <a:rPr lang="en-GB" sz="900" dirty="0" err="1">
                <a:latin typeface="+mj-lt"/>
                <a:cs typeface="Calibri" pitchFamily="34" charset="0"/>
              </a:rPr>
              <a:t>Xander</a:t>
            </a:r>
            <a:endParaRPr lang="en-GB" sz="900" dirty="0">
              <a:latin typeface="+mj-lt"/>
              <a:cs typeface="Calibri" pitchFamily="34" charset="0"/>
            </a:endParaRPr>
          </a:p>
        </p:txBody>
      </p:sp>
      <p:sp>
        <p:nvSpPr>
          <p:cNvPr id="91" name="TextBox 61"/>
          <p:cNvSpPr txBox="1"/>
          <p:nvPr/>
        </p:nvSpPr>
        <p:spPr>
          <a:xfrm>
            <a:off x="9656576" y="3356439"/>
            <a:ext cx="872637" cy="923330"/>
          </a:xfrm>
          <a:prstGeom prst="rect">
            <a:avLst/>
          </a:prstGeom>
          <a:noFill/>
        </p:spPr>
        <p:txBody>
          <a:bodyPr wrap="square" rtlCol="0">
            <a:spAutoFit/>
          </a:bodyPr>
          <a:lstStyle/>
          <a:p>
            <a:r>
              <a:rPr lang="en-GB" sz="900" dirty="0">
                <a:latin typeface="+mj-lt"/>
                <a:cs typeface="Calibri" pitchFamily="34" charset="0"/>
              </a:rPr>
              <a:t>Tatung</a:t>
            </a:r>
          </a:p>
          <a:p>
            <a:r>
              <a:rPr lang="en-GB" sz="900" dirty="0">
                <a:latin typeface="+mj-lt"/>
                <a:cs typeface="Calibri" pitchFamily="34" charset="0"/>
              </a:rPr>
              <a:t>TECO</a:t>
            </a:r>
          </a:p>
          <a:p>
            <a:r>
              <a:rPr lang="en-GB" sz="900" dirty="0" err="1">
                <a:latin typeface="+mj-lt"/>
                <a:cs typeface="Calibri" pitchFamily="34" charset="0"/>
              </a:rPr>
              <a:t>Qisda</a:t>
            </a:r>
            <a:endParaRPr lang="en-GB" sz="900" dirty="0">
              <a:latin typeface="+mj-lt"/>
              <a:cs typeface="Calibri" pitchFamily="34" charset="0"/>
            </a:endParaRPr>
          </a:p>
          <a:p>
            <a:r>
              <a:rPr lang="en-GB" sz="900" dirty="0">
                <a:latin typeface="+mj-lt"/>
                <a:cs typeface="Calibri" pitchFamily="34" charset="0"/>
              </a:rPr>
              <a:t>HERAN</a:t>
            </a:r>
          </a:p>
          <a:p>
            <a:r>
              <a:rPr lang="en-GB" sz="900" dirty="0">
                <a:latin typeface="+mj-lt"/>
                <a:cs typeface="Calibri" pitchFamily="34" charset="0"/>
              </a:rPr>
              <a:t>SAMPO</a:t>
            </a:r>
          </a:p>
          <a:p>
            <a:r>
              <a:rPr lang="en-GB" sz="900" dirty="0" err="1">
                <a:latin typeface="+mj-lt"/>
                <a:cs typeface="Calibri" pitchFamily="34" charset="0"/>
              </a:rPr>
              <a:t>AmTRAN</a:t>
            </a:r>
            <a:endParaRPr lang="en-GB" sz="900" dirty="0">
              <a:latin typeface="+mj-lt"/>
              <a:cs typeface="Calibri" pitchFamily="34" charset="0"/>
            </a:endParaRPr>
          </a:p>
        </p:txBody>
      </p:sp>
    </p:spTree>
    <p:extLst>
      <p:ext uri="{BB962C8B-B14F-4D97-AF65-F5344CB8AC3E}">
        <p14:creationId xmlns:p14="http://schemas.microsoft.com/office/powerpoint/2010/main" val="210560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61"/>
          <p:cNvSpPr txBox="1"/>
          <p:nvPr/>
        </p:nvSpPr>
        <p:spPr>
          <a:xfrm>
            <a:off x="9661053" y="3963508"/>
            <a:ext cx="394962" cy="230832"/>
          </a:xfrm>
          <a:prstGeom prst="rect">
            <a:avLst/>
          </a:prstGeom>
          <a:noFill/>
        </p:spPr>
        <p:txBody>
          <a:bodyPr wrap="square" rtlCol="0">
            <a:spAutoFit/>
          </a:bodyPr>
          <a:lstStyle/>
          <a:p>
            <a:r>
              <a:rPr lang="en-GB" sz="900" dirty="0">
                <a:latin typeface="+mj-lt"/>
                <a:cs typeface="Calibri" pitchFamily="34" charset="0"/>
              </a:rPr>
              <a:t>TW</a:t>
            </a:r>
          </a:p>
        </p:txBody>
      </p:sp>
      <p:grpSp>
        <p:nvGrpSpPr>
          <p:cNvPr id="9" name="群組 8"/>
          <p:cNvGrpSpPr/>
          <p:nvPr/>
        </p:nvGrpSpPr>
        <p:grpSpPr>
          <a:xfrm>
            <a:off x="994377" y="2046929"/>
            <a:ext cx="11089517" cy="4426060"/>
            <a:chOff x="1186889" y="2046929"/>
            <a:chExt cx="11089517" cy="4426060"/>
          </a:xfrm>
        </p:grpSpPr>
        <p:grpSp>
          <p:nvGrpSpPr>
            <p:cNvPr id="8" name="群組 7"/>
            <p:cNvGrpSpPr/>
            <p:nvPr/>
          </p:nvGrpSpPr>
          <p:grpSpPr>
            <a:xfrm>
              <a:off x="1727950" y="2046929"/>
              <a:ext cx="10548456" cy="2971638"/>
              <a:chOff x="1727950" y="2046929"/>
              <a:chExt cx="10548456" cy="2971638"/>
            </a:xfrm>
          </p:grpSpPr>
          <p:sp>
            <p:nvSpPr>
              <p:cNvPr id="98" name="矩形 97"/>
              <p:cNvSpPr/>
              <p:nvPr/>
            </p:nvSpPr>
            <p:spPr bwMode="auto">
              <a:xfrm>
                <a:off x="6663257" y="2771440"/>
                <a:ext cx="329180" cy="115964"/>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grpSp>
            <p:nvGrpSpPr>
              <p:cNvPr id="7" name="群組 6"/>
              <p:cNvGrpSpPr/>
              <p:nvPr/>
            </p:nvGrpSpPr>
            <p:grpSpPr>
              <a:xfrm>
                <a:off x="1727950" y="2046929"/>
                <a:ext cx="10548456" cy="2971638"/>
                <a:chOff x="1727950" y="2046929"/>
                <a:chExt cx="10548456" cy="2971638"/>
              </a:xfrm>
              <a:solidFill>
                <a:srgbClr val="FFFF00"/>
              </a:solidFill>
            </p:grpSpPr>
            <p:sp>
              <p:nvSpPr>
                <p:cNvPr id="85" name="矩形 84"/>
                <p:cNvSpPr/>
                <p:nvPr/>
              </p:nvSpPr>
              <p:spPr bwMode="auto">
                <a:xfrm>
                  <a:off x="10189380" y="3786423"/>
                  <a:ext cx="270257" cy="11264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nvGrpSpPr>
                <p:cNvPr id="6" name="群組 5"/>
                <p:cNvGrpSpPr/>
                <p:nvPr/>
              </p:nvGrpSpPr>
              <p:grpSpPr>
                <a:xfrm>
                  <a:off x="1727950" y="2046929"/>
                  <a:ext cx="10548456" cy="2971638"/>
                  <a:chOff x="1727950" y="2046929"/>
                  <a:chExt cx="10548456" cy="2971638"/>
                </a:xfrm>
                <a:grpFill/>
              </p:grpSpPr>
              <p:sp>
                <p:nvSpPr>
                  <p:cNvPr id="97" name="矩形 96"/>
                  <p:cNvSpPr/>
                  <p:nvPr/>
                </p:nvSpPr>
                <p:spPr bwMode="auto">
                  <a:xfrm>
                    <a:off x="11650128" y="3624392"/>
                    <a:ext cx="389882" cy="12776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6" name="矩形 95"/>
                  <p:cNvSpPr/>
                  <p:nvPr/>
                </p:nvSpPr>
                <p:spPr bwMode="auto">
                  <a:xfrm>
                    <a:off x="10192402" y="3636425"/>
                    <a:ext cx="405459" cy="12371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5" name="矩形 94"/>
                  <p:cNvSpPr/>
                  <p:nvPr/>
                </p:nvSpPr>
                <p:spPr bwMode="auto">
                  <a:xfrm>
                    <a:off x="10192402" y="3906679"/>
                    <a:ext cx="405459" cy="14124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4" name="矩形 93"/>
                  <p:cNvSpPr/>
                  <p:nvPr/>
                </p:nvSpPr>
                <p:spPr bwMode="auto">
                  <a:xfrm>
                    <a:off x="6665571" y="2630312"/>
                    <a:ext cx="553936" cy="12352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78" name="矩形 77"/>
                  <p:cNvSpPr/>
                  <p:nvPr/>
                </p:nvSpPr>
                <p:spPr bwMode="auto">
                  <a:xfrm>
                    <a:off x="10195506" y="4061270"/>
                    <a:ext cx="391722" cy="25106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3" name="矩形 92"/>
                  <p:cNvSpPr/>
                  <p:nvPr/>
                </p:nvSpPr>
                <p:spPr bwMode="auto">
                  <a:xfrm>
                    <a:off x="2466614" y="2788734"/>
                    <a:ext cx="503530" cy="11154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2" name="矩形 91"/>
                  <p:cNvSpPr/>
                  <p:nvPr/>
                </p:nvSpPr>
                <p:spPr bwMode="auto">
                  <a:xfrm>
                    <a:off x="11650128" y="4578152"/>
                    <a:ext cx="626278" cy="11695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91" name="矩形 90"/>
                  <p:cNvSpPr/>
                  <p:nvPr/>
                </p:nvSpPr>
                <p:spPr bwMode="auto">
                  <a:xfrm>
                    <a:off x="8926230" y="3490658"/>
                    <a:ext cx="297357" cy="1374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9" name="矩形 88"/>
                  <p:cNvSpPr/>
                  <p:nvPr/>
                </p:nvSpPr>
                <p:spPr bwMode="auto">
                  <a:xfrm>
                    <a:off x="6542672" y="4881135"/>
                    <a:ext cx="297357" cy="1374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8" name="矩形 87"/>
                  <p:cNvSpPr/>
                  <p:nvPr/>
                </p:nvSpPr>
                <p:spPr bwMode="auto">
                  <a:xfrm>
                    <a:off x="5853898" y="4881135"/>
                    <a:ext cx="297357" cy="1374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7" name="矩形 86"/>
                  <p:cNvSpPr/>
                  <p:nvPr/>
                </p:nvSpPr>
                <p:spPr bwMode="auto">
                  <a:xfrm>
                    <a:off x="4852148" y="4881135"/>
                    <a:ext cx="297357" cy="1374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6" name="矩形 85"/>
                  <p:cNvSpPr/>
                  <p:nvPr/>
                </p:nvSpPr>
                <p:spPr bwMode="auto">
                  <a:xfrm>
                    <a:off x="3679220" y="4881135"/>
                    <a:ext cx="297357" cy="13743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4" name="矩形 83"/>
                  <p:cNvSpPr/>
                  <p:nvPr/>
                </p:nvSpPr>
                <p:spPr bwMode="auto">
                  <a:xfrm>
                    <a:off x="2463744" y="3576002"/>
                    <a:ext cx="543354" cy="1471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3" name="矩形 82"/>
                  <p:cNvSpPr/>
                  <p:nvPr/>
                </p:nvSpPr>
                <p:spPr bwMode="auto">
                  <a:xfrm>
                    <a:off x="8918453" y="3743957"/>
                    <a:ext cx="822086" cy="14307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2" name="矩形 81"/>
                  <p:cNvSpPr/>
                  <p:nvPr/>
                </p:nvSpPr>
                <p:spPr bwMode="auto">
                  <a:xfrm>
                    <a:off x="11650127" y="4178306"/>
                    <a:ext cx="466790" cy="13403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1" name="矩形 80"/>
                  <p:cNvSpPr/>
                  <p:nvPr/>
                </p:nvSpPr>
                <p:spPr bwMode="auto">
                  <a:xfrm>
                    <a:off x="4187240" y="3174471"/>
                    <a:ext cx="400936" cy="12759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80" name="矩形 79"/>
                  <p:cNvSpPr/>
                  <p:nvPr/>
                </p:nvSpPr>
                <p:spPr bwMode="auto">
                  <a:xfrm>
                    <a:off x="8275642" y="3895202"/>
                    <a:ext cx="429340" cy="15580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9" name="矩形 78"/>
                  <p:cNvSpPr/>
                  <p:nvPr/>
                </p:nvSpPr>
                <p:spPr bwMode="auto">
                  <a:xfrm>
                    <a:off x="8919138" y="3330072"/>
                    <a:ext cx="430233" cy="1505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7" name="矩形 76"/>
                  <p:cNvSpPr/>
                  <p:nvPr/>
                </p:nvSpPr>
                <p:spPr bwMode="auto">
                  <a:xfrm>
                    <a:off x="10192402" y="3333824"/>
                    <a:ext cx="267235" cy="1505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6" name="矩形 75"/>
                  <p:cNvSpPr/>
                  <p:nvPr/>
                </p:nvSpPr>
                <p:spPr bwMode="auto">
                  <a:xfrm>
                    <a:off x="8279632" y="4074159"/>
                    <a:ext cx="467880" cy="13633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0" name="矩形 49"/>
                  <p:cNvSpPr/>
                  <p:nvPr/>
                </p:nvSpPr>
                <p:spPr bwMode="auto">
                  <a:xfrm>
                    <a:off x="2463744" y="2505567"/>
                    <a:ext cx="285951" cy="13043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51" name="矩形 50"/>
                  <p:cNvSpPr/>
                  <p:nvPr/>
                </p:nvSpPr>
                <p:spPr bwMode="auto">
                  <a:xfrm>
                    <a:off x="2463781" y="2352675"/>
                    <a:ext cx="319925" cy="1428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0" name="矩形 59"/>
                  <p:cNvSpPr/>
                  <p:nvPr/>
                </p:nvSpPr>
                <p:spPr bwMode="auto">
                  <a:xfrm>
                    <a:off x="1727950" y="2352675"/>
                    <a:ext cx="319925" cy="1428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bwMode="auto">
                  <a:xfrm>
                    <a:off x="3240567" y="3031214"/>
                    <a:ext cx="209673" cy="13294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5" name="矩形 64"/>
                  <p:cNvSpPr/>
                  <p:nvPr/>
                </p:nvSpPr>
                <p:spPr bwMode="auto">
                  <a:xfrm>
                    <a:off x="4191966" y="2355529"/>
                    <a:ext cx="264141" cy="14954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7" name="矩形 66"/>
                  <p:cNvSpPr/>
                  <p:nvPr/>
                </p:nvSpPr>
                <p:spPr bwMode="auto">
                  <a:xfrm>
                    <a:off x="4867787" y="2901581"/>
                    <a:ext cx="300304" cy="14288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69" name="矩形 68"/>
                  <p:cNvSpPr/>
                  <p:nvPr/>
                </p:nvSpPr>
                <p:spPr bwMode="auto">
                  <a:xfrm>
                    <a:off x="5542113" y="2772989"/>
                    <a:ext cx="354672" cy="12859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1" name="矩形 70"/>
                  <p:cNvSpPr/>
                  <p:nvPr/>
                </p:nvSpPr>
                <p:spPr bwMode="auto">
                  <a:xfrm>
                    <a:off x="6669973" y="3302062"/>
                    <a:ext cx="347711" cy="137801"/>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2" name="矩形 71"/>
                  <p:cNvSpPr/>
                  <p:nvPr/>
                </p:nvSpPr>
                <p:spPr bwMode="auto">
                  <a:xfrm>
                    <a:off x="6669973" y="2898037"/>
                    <a:ext cx="496552" cy="13091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3" name="矩形 72"/>
                  <p:cNvSpPr/>
                  <p:nvPr/>
                </p:nvSpPr>
                <p:spPr bwMode="auto">
                  <a:xfrm>
                    <a:off x="6671731" y="2226772"/>
                    <a:ext cx="345954" cy="128757"/>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74" name="矩形 73"/>
                  <p:cNvSpPr/>
                  <p:nvPr/>
                </p:nvSpPr>
                <p:spPr bwMode="auto">
                  <a:xfrm>
                    <a:off x="6671731" y="2046929"/>
                    <a:ext cx="332869" cy="17239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grpSp>
        </p:grpSp>
        <p:sp>
          <p:nvSpPr>
            <p:cNvPr id="48" name="矩形 47"/>
            <p:cNvSpPr/>
            <p:nvPr/>
          </p:nvSpPr>
          <p:spPr bwMode="auto">
            <a:xfrm>
              <a:off x="1186889"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61" name="TextBox 61"/>
          <p:cNvSpPr txBox="1"/>
          <p:nvPr/>
        </p:nvSpPr>
        <p:spPr>
          <a:xfrm>
            <a:off x="1450460" y="2046708"/>
            <a:ext cx="911337" cy="1061829"/>
          </a:xfrm>
          <a:prstGeom prst="rect">
            <a:avLst/>
          </a:prstGeom>
          <a:noFill/>
        </p:spPr>
        <p:txBody>
          <a:bodyPr wrap="square" rtlCol="0">
            <a:spAutoFit/>
          </a:bodyPr>
          <a:lstStyle/>
          <a:p>
            <a:r>
              <a:rPr lang="en-GB" sz="900" i="1" u="sng" dirty="0">
                <a:latin typeface="+mj-lt"/>
                <a:cs typeface="Calibri" pitchFamily="34" charset="0"/>
              </a:rPr>
              <a:t>Wafer</a:t>
            </a:r>
          </a:p>
          <a:p>
            <a:endParaRPr lang="en-GB" sz="900" dirty="0">
              <a:latin typeface="+mj-lt"/>
              <a:cs typeface="Calibri" pitchFamily="34" charset="0"/>
            </a:endParaRPr>
          </a:p>
          <a:p>
            <a:r>
              <a:rPr lang="en-GB" sz="900" dirty="0">
                <a:latin typeface="+mj-lt"/>
                <a:cs typeface="Calibri" pitchFamily="34" charset="0"/>
              </a:rPr>
              <a:t>GWC</a:t>
            </a:r>
          </a:p>
          <a:p>
            <a:r>
              <a:rPr lang="en-GB" sz="900" dirty="0">
                <a:latin typeface="+mj-lt"/>
                <a:cs typeface="Calibri" pitchFamily="34" charset="0"/>
              </a:rPr>
              <a:t>FSTECH</a:t>
            </a:r>
          </a:p>
          <a:p>
            <a:r>
              <a:rPr lang="en-GB" sz="900" dirty="0">
                <a:latin typeface="+mj-lt"/>
                <a:cs typeface="Calibri" pitchFamily="34" charset="0"/>
              </a:rPr>
              <a:t>Wafer Works</a:t>
            </a:r>
          </a:p>
          <a:p>
            <a:r>
              <a:rPr lang="en-GB" sz="900" dirty="0" err="1">
                <a:latin typeface="+mj-lt"/>
                <a:cs typeface="Calibri" pitchFamily="34" charset="0"/>
              </a:rPr>
              <a:t>Episil</a:t>
            </a:r>
            <a:r>
              <a:rPr lang="en-GB" sz="900" dirty="0">
                <a:latin typeface="+mj-lt"/>
                <a:cs typeface="Calibri" pitchFamily="34" charset="0"/>
              </a:rPr>
              <a:t>-Precision</a:t>
            </a:r>
          </a:p>
        </p:txBody>
      </p:sp>
      <p:sp>
        <p:nvSpPr>
          <p:cNvPr id="75" name="TextBox 61"/>
          <p:cNvSpPr txBox="1"/>
          <p:nvPr/>
        </p:nvSpPr>
        <p:spPr>
          <a:xfrm>
            <a:off x="6414211" y="2033540"/>
            <a:ext cx="683326" cy="1477328"/>
          </a:xfrm>
          <a:prstGeom prst="rect">
            <a:avLst/>
          </a:prstGeom>
          <a:noFill/>
        </p:spPr>
        <p:txBody>
          <a:bodyPr wrap="square" rtlCol="0">
            <a:spAutoFit/>
          </a:bodyPr>
          <a:lstStyle/>
          <a:p>
            <a:r>
              <a:rPr lang="en-GB" sz="900" dirty="0">
                <a:latin typeface="+mj-lt"/>
                <a:cs typeface="Calibri" pitchFamily="34" charset="0"/>
              </a:rPr>
              <a:t>WPG</a:t>
            </a:r>
          </a:p>
          <a:p>
            <a:r>
              <a:rPr lang="en-GB" sz="900" dirty="0">
                <a:latin typeface="+mj-lt"/>
                <a:cs typeface="Calibri" pitchFamily="34" charset="0"/>
              </a:rPr>
              <a:t>WTM</a:t>
            </a:r>
          </a:p>
          <a:p>
            <a:r>
              <a:rPr lang="en-GB" sz="900" dirty="0">
                <a:latin typeface="+mj-lt"/>
                <a:cs typeface="Calibri" pitchFamily="34" charset="0"/>
              </a:rPr>
              <a:t>TSC</a:t>
            </a:r>
          </a:p>
          <a:p>
            <a:r>
              <a:rPr lang="en-GB" sz="900" dirty="0">
                <a:latin typeface="+mj-lt"/>
                <a:cs typeface="Calibri" pitchFamily="34" charset="0"/>
              </a:rPr>
              <a:t>Supreme</a:t>
            </a:r>
          </a:p>
          <a:p>
            <a:r>
              <a:rPr lang="en-GB" sz="900" dirty="0" err="1">
                <a:latin typeface="+mj-lt"/>
                <a:cs typeface="Calibri" pitchFamily="34" charset="0"/>
              </a:rPr>
              <a:t>Wah</a:t>
            </a:r>
            <a:r>
              <a:rPr lang="en-GB" sz="900" dirty="0">
                <a:latin typeface="+mj-lt"/>
                <a:cs typeface="Calibri" pitchFamily="34" charset="0"/>
              </a:rPr>
              <a:t> Lee</a:t>
            </a:r>
          </a:p>
          <a:p>
            <a:r>
              <a:rPr lang="en-GB" sz="900" dirty="0">
                <a:latin typeface="+mj-lt"/>
                <a:cs typeface="Calibri" pitchFamily="34" charset="0"/>
              </a:rPr>
              <a:t>CWE</a:t>
            </a:r>
          </a:p>
          <a:p>
            <a:r>
              <a:rPr lang="en-GB" sz="900" dirty="0" err="1">
                <a:latin typeface="+mj-lt"/>
                <a:cs typeface="Calibri" pitchFamily="34" charset="0"/>
              </a:rPr>
              <a:t>Weikeng</a:t>
            </a:r>
            <a:endParaRPr lang="en-GB" sz="900" dirty="0">
              <a:latin typeface="+mj-lt"/>
              <a:cs typeface="Calibri" pitchFamily="34" charset="0"/>
            </a:endParaRPr>
          </a:p>
          <a:p>
            <a:r>
              <a:rPr lang="en-GB" sz="900" dirty="0" err="1">
                <a:latin typeface="+mj-lt"/>
                <a:cs typeface="Calibri" pitchFamily="34" charset="0"/>
              </a:rPr>
              <a:t>Promate</a:t>
            </a:r>
            <a:endParaRPr lang="en-GB" sz="900" dirty="0">
              <a:latin typeface="+mj-lt"/>
              <a:cs typeface="Calibri" pitchFamily="34" charset="0"/>
            </a:endParaRPr>
          </a:p>
          <a:p>
            <a:r>
              <a:rPr lang="en-GB" sz="900" dirty="0" err="1">
                <a:latin typeface="+mj-lt"/>
                <a:cs typeface="Calibri" pitchFamily="34" charset="0"/>
              </a:rPr>
              <a:t>Zenitron</a:t>
            </a:r>
            <a:endParaRPr lang="en-GB" sz="900" dirty="0">
              <a:latin typeface="+mj-lt"/>
              <a:cs typeface="Calibri" pitchFamily="34" charset="0"/>
            </a:endParaRPr>
          </a:p>
          <a:p>
            <a:r>
              <a:rPr lang="en-GB" sz="900" dirty="0">
                <a:latin typeface="+mj-lt"/>
                <a:cs typeface="Calibri" pitchFamily="34" charset="0"/>
              </a:rPr>
              <a:t>Edom</a:t>
            </a:r>
          </a:p>
        </p:txBody>
      </p:sp>
      <p:sp>
        <p:nvSpPr>
          <p:cNvPr id="62" name="TextBox 61"/>
          <p:cNvSpPr txBox="1"/>
          <p:nvPr/>
        </p:nvSpPr>
        <p:spPr>
          <a:xfrm>
            <a:off x="180467" y="2016625"/>
            <a:ext cx="1473364" cy="3139321"/>
          </a:xfrm>
          <a:prstGeom prst="rect">
            <a:avLst/>
          </a:prstGeom>
          <a:noFill/>
        </p:spPr>
        <p:txBody>
          <a:bodyPr wrap="square" rtlCol="0">
            <a:spAutoFit/>
          </a:bodyPr>
          <a:lstStyle/>
          <a:p>
            <a:r>
              <a:rPr lang="en-GB" sz="900" dirty="0" err="1">
                <a:latin typeface="+mj-lt"/>
                <a:cs typeface="Calibri" pitchFamily="34" charset="0"/>
              </a:rPr>
              <a:t>Phison</a:t>
            </a:r>
            <a:endParaRPr lang="en-GB" sz="900" dirty="0">
              <a:latin typeface="+mj-lt"/>
              <a:cs typeface="Calibri" pitchFamily="34" charset="0"/>
            </a:endParaRPr>
          </a:p>
          <a:p>
            <a:r>
              <a:rPr lang="en-GB" sz="900" dirty="0">
                <a:latin typeface="+mj-lt"/>
                <a:cs typeface="Calibri" pitchFamily="34" charset="0"/>
              </a:rPr>
              <a:t>(Storage)</a:t>
            </a:r>
          </a:p>
          <a:p>
            <a:r>
              <a:rPr lang="en-GB" sz="900" dirty="0">
                <a:latin typeface="+mj-lt"/>
                <a:cs typeface="Calibri" pitchFamily="34" charset="0"/>
              </a:rPr>
              <a:t>Elan Microelectronics</a:t>
            </a:r>
          </a:p>
          <a:p>
            <a:r>
              <a:rPr lang="en-GB" sz="900" dirty="0">
                <a:latin typeface="+mj-lt"/>
                <a:cs typeface="Calibri" pitchFamily="34" charset="0"/>
              </a:rPr>
              <a:t>(Sensor, MCU, Touch)</a:t>
            </a:r>
          </a:p>
          <a:p>
            <a:r>
              <a:rPr lang="en-GB" sz="900" dirty="0">
                <a:latin typeface="+mj-lt"/>
                <a:cs typeface="Calibri" pitchFamily="34" charset="0"/>
              </a:rPr>
              <a:t>HOLTEK</a:t>
            </a:r>
          </a:p>
          <a:p>
            <a:r>
              <a:rPr lang="en-GB" sz="900" dirty="0">
                <a:latin typeface="+mj-lt"/>
                <a:cs typeface="Calibri" pitchFamily="34" charset="0"/>
              </a:rPr>
              <a:t>(MCU)</a:t>
            </a:r>
          </a:p>
          <a:p>
            <a:r>
              <a:rPr lang="en-GB" sz="900" dirty="0" err="1">
                <a:latin typeface="+mj-lt"/>
                <a:cs typeface="Calibri" pitchFamily="34" charset="0"/>
              </a:rPr>
              <a:t>PixArt</a:t>
            </a:r>
            <a:endParaRPr lang="en-GB" sz="900" dirty="0">
              <a:latin typeface="+mj-lt"/>
              <a:cs typeface="Calibri" pitchFamily="34" charset="0"/>
            </a:endParaRPr>
          </a:p>
          <a:p>
            <a:r>
              <a:rPr lang="en-GB" sz="900" dirty="0">
                <a:latin typeface="+mj-lt"/>
                <a:cs typeface="Calibri" pitchFamily="34" charset="0"/>
              </a:rPr>
              <a:t>(Sensor)</a:t>
            </a:r>
          </a:p>
          <a:p>
            <a:r>
              <a:rPr lang="en-GB" sz="900" dirty="0" err="1">
                <a:latin typeface="+mj-lt"/>
                <a:cs typeface="Calibri" pitchFamily="34" charset="0"/>
              </a:rPr>
              <a:t>Sitronix</a:t>
            </a:r>
            <a:endParaRPr lang="en-GB" sz="900" dirty="0">
              <a:latin typeface="+mj-lt"/>
              <a:cs typeface="Calibri" pitchFamily="34" charset="0"/>
            </a:endParaRPr>
          </a:p>
          <a:p>
            <a:r>
              <a:rPr lang="en-GB" sz="900" dirty="0">
                <a:latin typeface="+mj-lt"/>
                <a:cs typeface="Calibri" pitchFamily="34" charset="0"/>
              </a:rPr>
              <a:t>(Sensor, Display, Touch)</a:t>
            </a:r>
          </a:p>
          <a:p>
            <a:r>
              <a:rPr lang="en-GB" sz="900" dirty="0">
                <a:latin typeface="+mj-lt"/>
                <a:cs typeface="Calibri" pitchFamily="34" charset="0"/>
              </a:rPr>
              <a:t>LITE-ON Semi</a:t>
            </a:r>
          </a:p>
          <a:p>
            <a:r>
              <a:rPr lang="en-GB" sz="900" dirty="0">
                <a:latin typeface="+mj-lt"/>
                <a:cs typeface="Calibri" pitchFamily="34" charset="0"/>
              </a:rPr>
              <a:t>(Sensor, Power)</a:t>
            </a:r>
          </a:p>
          <a:p>
            <a:r>
              <a:rPr lang="en-GB" sz="900" dirty="0" err="1">
                <a:latin typeface="+mj-lt"/>
                <a:cs typeface="Calibri" pitchFamily="34" charset="0"/>
              </a:rPr>
              <a:t>nuvoTon</a:t>
            </a:r>
            <a:endParaRPr lang="en-GB" sz="900" dirty="0">
              <a:latin typeface="+mj-lt"/>
              <a:cs typeface="Calibri" pitchFamily="34" charset="0"/>
            </a:endParaRPr>
          </a:p>
          <a:p>
            <a:r>
              <a:rPr lang="en-GB" sz="900" dirty="0">
                <a:latin typeface="+mj-lt"/>
                <a:cs typeface="Calibri" pitchFamily="34" charset="0"/>
              </a:rPr>
              <a:t>(MCU)</a:t>
            </a:r>
          </a:p>
          <a:p>
            <a:r>
              <a:rPr lang="en-GB" sz="900" dirty="0" err="1">
                <a:latin typeface="+mj-lt"/>
                <a:cs typeface="Calibri" pitchFamily="34" charset="0"/>
              </a:rPr>
              <a:t>Weltrend</a:t>
            </a:r>
            <a:endParaRPr lang="en-GB" sz="900" dirty="0">
              <a:latin typeface="+mj-lt"/>
              <a:cs typeface="Calibri" pitchFamily="34" charset="0"/>
            </a:endParaRPr>
          </a:p>
          <a:p>
            <a:r>
              <a:rPr lang="en-GB" sz="900" dirty="0">
                <a:latin typeface="+mj-lt"/>
                <a:cs typeface="Calibri" pitchFamily="34" charset="0"/>
              </a:rPr>
              <a:t>(MCU, Controller, Motor Driver)</a:t>
            </a:r>
          </a:p>
          <a:p>
            <a:r>
              <a:rPr lang="en-GB" sz="900" dirty="0" err="1">
                <a:latin typeface="+mj-lt"/>
                <a:cs typeface="Calibri" pitchFamily="34" charset="0"/>
              </a:rPr>
              <a:t>Etron</a:t>
            </a:r>
            <a:endParaRPr lang="en-GB" sz="900" dirty="0">
              <a:latin typeface="+mj-lt"/>
              <a:cs typeface="Calibri" pitchFamily="34" charset="0"/>
            </a:endParaRPr>
          </a:p>
          <a:p>
            <a:r>
              <a:rPr lang="en-GB" sz="900" dirty="0">
                <a:latin typeface="+mj-lt"/>
                <a:cs typeface="Calibri" pitchFamily="34" charset="0"/>
              </a:rPr>
              <a:t>(Sensor)</a:t>
            </a:r>
          </a:p>
          <a:p>
            <a:r>
              <a:rPr lang="en-GB" sz="900" dirty="0">
                <a:latin typeface="+mj-lt"/>
                <a:cs typeface="Calibri" pitchFamily="34" charset="0"/>
              </a:rPr>
              <a:t>Global Mixed-Mode Technology</a:t>
            </a:r>
          </a:p>
          <a:p>
            <a:r>
              <a:rPr lang="en-GB" sz="900" dirty="0">
                <a:latin typeface="+mj-lt"/>
                <a:cs typeface="Calibri" pitchFamily="34" charset="0"/>
              </a:rPr>
              <a:t>(Power)</a:t>
            </a:r>
          </a:p>
        </p:txBody>
      </p:sp>
      <p:sp>
        <p:nvSpPr>
          <p:cNvPr id="53" name="TextBox 61"/>
          <p:cNvSpPr txBox="1"/>
          <p:nvPr/>
        </p:nvSpPr>
        <p:spPr>
          <a:xfrm>
            <a:off x="1557147" y="4571530"/>
            <a:ext cx="1126147" cy="923330"/>
          </a:xfrm>
          <a:prstGeom prst="rect">
            <a:avLst/>
          </a:prstGeom>
          <a:noFill/>
        </p:spPr>
        <p:txBody>
          <a:bodyPr wrap="square" rtlCol="0">
            <a:spAutoFit/>
          </a:bodyPr>
          <a:lstStyle/>
          <a:p>
            <a:r>
              <a:rPr lang="en-GB" sz="900" i="1" u="sng" dirty="0">
                <a:latin typeface="+mj-lt"/>
                <a:cs typeface="Calibri" pitchFamily="34" charset="0"/>
              </a:rPr>
              <a:t>Linear Slide</a:t>
            </a:r>
          </a:p>
          <a:p>
            <a:endParaRPr lang="en-GB" sz="900" dirty="0">
              <a:latin typeface="+mj-lt"/>
              <a:cs typeface="Calibri" pitchFamily="34" charset="0"/>
            </a:endParaRPr>
          </a:p>
          <a:p>
            <a:r>
              <a:rPr lang="en-GB" sz="900" dirty="0">
                <a:latin typeface="+mj-lt"/>
                <a:cs typeface="Calibri" pitchFamily="34" charset="0"/>
              </a:rPr>
              <a:t>HIWIN</a:t>
            </a:r>
          </a:p>
          <a:p>
            <a:r>
              <a:rPr lang="en-GB" sz="900" dirty="0" err="1">
                <a:latin typeface="+mj-lt"/>
                <a:cs typeface="Calibri" pitchFamily="34" charset="0"/>
              </a:rPr>
              <a:t>AirTAC</a:t>
            </a:r>
            <a:endParaRPr lang="en-GB" sz="900" dirty="0">
              <a:latin typeface="+mj-lt"/>
              <a:cs typeface="Calibri" pitchFamily="34" charset="0"/>
            </a:endParaRPr>
          </a:p>
          <a:p>
            <a:r>
              <a:rPr lang="en-GB" sz="900" dirty="0">
                <a:latin typeface="+mj-lt"/>
                <a:cs typeface="Calibri" pitchFamily="34" charset="0"/>
              </a:rPr>
              <a:t>TBIMOTION</a:t>
            </a:r>
          </a:p>
          <a:p>
            <a:r>
              <a:rPr lang="en-GB" sz="900" dirty="0">
                <a:latin typeface="+mj-lt"/>
                <a:cs typeface="Calibri" pitchFamily="34" charset="0"/>
              </a:rPr>
              <a:t>CPC</a:t>
            </a:r>
          </a:p>
        </p:txBody>
      </p:sp>
      <p:sp>
        <p:nvSpPr>
          <p:cNvPr id="54" name="TextBox 61"/>
          <p:cNvSpPr txBox="1"/>
          <p:nvPr/>
        </p:nvSpPr>
        <p:spPr>
          <a:xfrm>
            <a:off x="2549161" y="4571530"/>
            <a:ext cx="1126147" cy="1061829"/>
          </a:xfrm>
          <a:prstGeom prst="rect">
            <a:avLst/>
          </a:prstGeom>
          <a:noFill/>
        </p:spPr>
        <p:txBody>
          <a:bodyPr wrap="square" rtlCol="0">
            <a:spAutoFit/>
          </a:bodyPr>
          <a:lstStyle/>
          <a:p>
            <a:r>
              <a:rPr lang="en-GB" sz="900" i="1" u="sng" dirty="0">
                <a:latin typeface="+mj-lt"/>
                <a:cs typeface="Calibri" pitchFamily="34" charset="0"/>
              </a:rPr>
              <a:t>Screw</a:t>
            </a:r>
          </a:p>
          <a:p>
            <a:endParaRPr lang="en-GB" sz="900" dirty="0">
              <a:latin typeface="+mj-lt"/>
              <a:cs typeface="Calibri" pitchFamily="34" charset="0"/>
            </a:endParaRPr>
          </a:p>
          <a:p>
            <a:r>
              <a:rPr lang="en-GB" sz="900" dirty="0">
                <a:latin typeface="+mj-lt"/>
                <a:cs typeface="Calibri" pitchFamily="34" charset="0"/>
              </a:rPr>
              <a:t>HIWIN</a:t>
            </a:r>
          </a:p>
          <a:p>
            <a:r>
              <a:rPr lang="en-GB" sz="900" dirty="0" err="1">
                <a:latin typeface="+mj-lt"/>
                <a:cs typeface="Calibri" pitchFamily="34" charset="0"/>
              </a:rPr>
              <a:t>AirTAC</a:t>
            </a:r>
            <a:endParaRPr lang="en-GB" sz="900" dirty="0">
              <a:latin typeface="+mj-lt"/>
              <a:cs typeface="Calibri" pitchFamily="34" charset="0"/>
            </a:endParaRPr>
          </a:p>
          <a:p>
            <a:r>
              <a:rPr lang="en-GB" sz="900" dirty="0">
                <a:latin typeface="+mj-lt"/>
                <a:cs typeface="Calibri" pitchFamily="34" charset="0"/>
              </a:rPr>
              <a:t>TBIMOTION</a:t>
            </a:r>
          </a:p>
          <a:p>
            <a:r>
              <a:rPr lang="en-GB" sz="900" dirty="0">
                <a:latin typeface="+mj-lt"/>
                <a:cs typeface="Calibri" pitchFamily="34" charset="0"/>
              </a:rPr>
              <a:t>PMI</a:t>
            </a:r>
          </a:p>
          <a:p>
            <a:r>
              <a:rPr lang="en-GB" sz="900" dirty="0">
                <a:latin typeface="+mj-lt"/>
                <a:cs typeface="Calibri" pitchFamily="34" charset="0"/>
              </a:rPr>
              <a:t>JING TENG</a:t>
            </a:r>
          </a:p>
        </p:txBody>
      </p:sp>
      <p:sp>
        <p:nvSpPr>
          <p:cNvPr id="55" name="TextBox 61"/>
          <p:cNvSpPr txBox="1"/>
          <p:nvPr/>
        </p:nvSpPr>
        <p:spPr>
          <a:xfrm>
            <a:off x="3397904" y="4571529"/>
            <a:ext cx="1174438" cy="1615827"/>
          </a:xfrm>
          <a:prstGeom prst="rect">
            <a:avLst/>
          </a:prstGeom>
          <a:noFill/>
        </p:spPr>
        <p:txBody>
          <a:bodyPr wrap="square" rtlCol="0">
            <a:spAutoFit/>
          </a:bodyPr>
          <a:lstStyle/>
          <a:p>
            <a:r>
              <a:rPr lang="en-GB" sz="900" i="1" u="sng" dirty="0">
                <a:latin typeface="+mj-lt"/>
                <a:cs typeface="Calibri" pitchFamily="34" charset="0"/>
              </a:rPr>
              <a:t>Controller Module</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ADVANTECH</a:t>
            </a:r>
          </a:p>
          <a:p>
            <a:r>
              <a:rPr lang="en-GB" sz="900" dirty="0" err="1">
                <a:latin typeface="+mj-lt"/>
                <a:cs typeface="Calibri" pitchFamily="34" charset="0"/>
              </a:rPr>
              <a:t>Ennoconn</a:t>
            </a:r>
            <a:endParaRPr lang="en-GB" sz="900" dirty="0">
              <a:latin typeface="+mj-lt"/>
              <a:cs typeface="Calibri" pitchFamily="34" charset="0"/>
            </a:endParaRPr>
          </a:p>
          <a:p>
            <a:r>
              <a:rPr lang="en-GB" sz="900" dirty="0" err="1">
                <a:latin typeface="+mj-lt"/>
                <a:cs typeface="Calibri" pitchFamily="34" charset="0"/>
              </a:rPr>
              <a:t>Shihlin</a:t>
            </a:r>
            <a:r>
              <a:rPr lang="en-GB" sz="900" dirty="0">
                <a:latin typeface="+mj-lt"/>
                <a:cs typeface="Calibri" pitchFamily="34" charset="0"/>
              </a:rPr>
              <a:t> Electric</a:t>
            </a:r>
          </a:p>
          <a:p>
            <a:r>
              <a:rPr lang="en-GB" sz="900" dirty="0">
                <a:latin typeface="+mj-lt"/>
                <a:cs typeface="Calibri" pitchFamily="34" charset="0"/>
              </a:rPr>
              <a:t>ADLINK</a:t>
            </a:r>
          </a:p>
          <a:p>
            <a:r>
              <a:rPr lang="en-GB" sz="900" dirty="0">
                <a:latin typeface="+mj-lt"/>
                <a:cs typeface="Calibri" pitchFamily="34" charset="0"/>
              </a:rPr>
              <a:t>AXIOMTEK</a:t>
            </a:r>
          </a:p>
          <a:p>
            <a:r>
              <a:rPr lang="en-GB" sz="900" dirty="0">
                <a:latin typeface="+mj-lt"/>
                <a:cs typeface="Calibri" pitchFamily="34" charset="0"/>
              </a:rPr>
              <a:t>NEXCOM</a:t>
            </a:r>
          </a:p>
          <a:p>
            <a:r>
              <a:rPr lang="en-GB" sz="900" dirty="0">
                <a:latin typeface="+mj-lt"/>
                <a:cs typeface="Calibri" pitchFamily="34" charset="0"/>
              </a:rPr>
              <a:t>ICP DAS</a:t>
            </a:r>
          </a:p>
          <a:p>
            <a:r>
              <a:rPr lang="en-GB" sz="900" dirty="0" err="1">
                <a:latin typeface="+mj-lt"/>
                <a:cs typeface="Calibri" pitchFamily="34" charset="0"/>
              </a:rPr>
              <a:t>Sanlien</a:t>
            </a:r>
            <a:endParaRPr lang="en-GB" sz="900" dirty="0">
              <a:latin typeface="+mj-lt"/>
              <a:cs typeface="Calibri" pitchFamily="34" charset="0"/>
            </a:endParaRPr>
          </a:p>
        </p:txBody>
      </p:sp>
      <p:sp>
        <p:nvSpPr>
          <p:cNvPr id="57" name="TextBox 61"/>
          <p:cNvSpPr txBox="1"/>
          <p:nvPr/>
        </p:nvSpPr>
        <p:spPr>
          <a:xfrm>
            <a:off x="4553369" y="4571530"/>
            <a:ext cx="994879" cy="923330"/>
          </a:xfrm>
          <a:prstGeom prst="rect">
            <a:avLst/>
          </a:prstGeom>
          <a:noFill/>
        </p:spPr>
        <p:txBody>
          <a:bodyPr wrap="square" rtlCol="0">
            <a:spAutoFit/>
          </a:bodyPr>
          <a:lstStyle/>
          <a:p>
            <a:r>
              <a:rPr lang="en-GB" sz="900" i="1" u="sng" dirty="0">
                <a:latin typeface="+mj-lt"/>
                <a:cs typeface="Calibri" pitchFamily="34" charset="0"/>
              </a:rPr>
              <a:t>Servomotor</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TECO</a:t>
            </a:r>
          </a:p>
          <a:p>
            <a:r>
              <a:rPr lang="en-GB" sz="900" dirty="0" err="1">
                <a:latin typeface="+mj-lt"/>
                <a:cs typeface="Calibri" pitchFamily="34" charset="0"/>
              </a:rPr>
              <a:t>Shihlin</a:t>
            </a:r>
            <a:r>
              <a:rPr lang="en-GB" sz="900" dirty="0">
                <a:latin typeface="+mj-lt"/>
                <a:cs typeface="Calibri" pitchFamily="34" charset="0"/>
              </a:rPr>
              <a:t> Electric</a:t>
            </a:r>
          </a:p>
          <a:p>
            <a:r>
              <a:rPr lang="en-GB" sz="900" dirty="0" err="1">
                <a:latin typeface="+mj-lt"/>
                <a:cs typeface="Calibri" pitchFamily="34" charset="0"/>
              </a:rPr>
              <a:t>MiRLE</a:t>
            </a:r>
            <a:endParaRPr lang="en-GB" sz="900" dirty="0">
              <a:latin typeface="+mj-lt"/>
              <a:cs typeface="Calibri" pitchFamily="34" charset="0"/>
            </a:endParaRPr>
          </a:p>
        </p:txBody>
      </p:sp>
      <p:sp>
        <p:nvSpPr>
          <p:cNvPr id="58" name="TextBox 61"/>
          <p:cNvSpPr txBox="1"/>
          <p:nvPr/>
        </p:nvSpPr>
        <p:spPr>
          <a:xfrm>
            <a:off x="5564311" y="4571529"/>
            <a:ext cx="994879" cy="507831"/>
          </a:xfrm>
          <a:prstGeom prst="rect">
            <a:avLst/>
          </a:prstGeom>
          <a:noFill/>
        </p:spPr>
        <p:txBody>
          <a:bodyPr wrap="square" rtlCol="0">
            <a:spAutoFit/>
          </a:bodyPr>
          <a:lstStyle/>
          <a:p>
            <a:r>
              <a:rPr lang="en-GB" sz="900" i="1" u="sng" dirty="0">
                <a:latin typeface="+mj-lt"/>
                <a:cs typeface="Calibri" pitchFamily="34" charset="0"/>
              </a:rPr>
              <a:t>Reducer</a:t>
            </a:r>
          </a:p>
          <a:p>
            <a:endParaRPr lang="en-GB" sz="900" dirty="0">
              <a:latin typeface="+mj-lt"/>
              <a:cs typeface="Calibri" pitchFamily="34" charset="0"/>
            </a:endParaRPr>
          </a:p>
          <a:p>
            <a:r>
              <a:rPr lang="en-GB" sz="900" dirty="0">
                <a:latin typeface="+mj-lt"/>
                <a:cs typeface="Calibri" pitchFamily="34" charset="0"/>
              </a:rPr>
              <a:t>Delta</a:t>
            </a:r>
          </a:p>
        </p:txBody>
      </p:sp>
      <p:sp>
        <p:nvSpPr>
          <p:cNvPr id="59" name="TextBox 61"/>
          <p:cNvSpPr txBox="1"/>
          <p:nvPr/>
        </p:nvSpPr>
        <p:spPr>
          <a:xfrm>
            <a:off x="6268704" y="4571529"/>
            <a:ext cx="1479884" cy="923330"/>
          </a:xfrm>
          <a:prstGeom prst="rect">
            <a:avLst/>
          </a:prstGeom>
          <a:noFill/>
        </p:spPr>
        <p:txBody>
          <a:bodyPr wrap="square" rtlCol="0">
            <a:spAutoFit/>
          </a:bodyPr>
          <a:lstStyle/>
          <a:p>
            <a:r>
              <a:rPr lang="en-GB" sz="900" i="1" u="sng" dirty="0">
                <a:latin typeface="+mj-lt"/>
                <a:cs typeface="Calibri" pitchFamily="34" charset="0"/>
              </a:rPr>
              <a:t>Sensor Module</a:t>
            </a:r>
          </a:p>
          <a:p>
            <a:endParaRPr lang="en-GB" sz="900" dirty="0">
              <a:latin typeface="+mj-lt"/>
              <a:cs typeface="Calibri" pitchFamily="34" charset="0"/>
            </a:endParaRPr>
          </a:p>
          <a:p>
            <a:r>
              <a:rPr lang="en-GB" sz="900" dirty="0">
                <a:latin typeface="+mj-lt"/>
                <a:cs typeface="Calibri" pitchFamily="34" charset="0"/>
              </a:rPr>
              <a:t>Delta</a:t>
            </a:r>
          </a:p>
          <a:p>
            <a:r>
              <a:rPr lang="en-GB" sz="900" dirty="0">
                <a:latin typeface="+mj-lt"/>
                <a:cs typeface="Calibri" pitchFamily="34" charset="0"/>
              </a:rPr>
              <a:t>LITE-ON Semi.</a:t>
            </a:r>
          </a:p>
          <a:p>
            <a:r>
              <a:rPr lang="en-GB" sz="900" dirty="0">
                <a:latin typeface="+mj-lt"/>
                <a:cs typeface="Calibri" pitchFamily="34" charset="0"/>
              </a:rPr>
              <a:t>ADLINK</a:t>
            </a:r>
          </a:p>
          <a:p>
            <a:r>
              <a:rPr lang="en-GB" sz="900" dirty="0">
                <a:latin typeface="+mj-lt"/>
                <a:cs typeface="Calibri" pitchFamily="34" charset="0"/>
              </a:rPr>
              <a:t>Taiwan Alfa</a:t>
            </a:r>
          </a:p>
        </p:txBody>
      </p:sp>
      <p:sp>
        <p:nvSpPr>
          <p:cNvPr id="56" name="TextBox 61"/>
          <p:cNvSpPr txBox="1"/>
          <p:nvPr/>
        </p:nvSpPr>
        <p:spPr>
          <a:xfrm>
            <a:off x="2171509" y="2039145"/>
            <a:ext cx="946367" cy="1754326"/>
          </a:xfrm>
          <a:prstGeom prst="rect">
            <a:avLst/>
          </a:prstGeom>
          <a:noFill/>
        </p:spPr>
        <p:txBody>
          <a:bodyPr wrap="square" rtlCol="0">
            <a:spAutoFit/>
          </a:bodyPr>
          <a:lstStyle/>
          <a:p>
            <a:r>
              <a:rPr lang="en-GB" sz="900" i="1" u="sng" dirty="0">
                <a:latin typeface="+mj-lt"/>
                <a:cs typeface="Calibri" pitchFamily="34" charset="0"/>
              </a:rPr>
              <a:t>IC Foundry</a:t>
            </a:r>
          </a:p>
          <a:p>
            <a:endParaRPr lang="en-GB" sz="900" dirty="0">
              <a:latin typeface="+mj-lt"/>
              <a:cs typeface="Calibri" pitchFamily="34" charset="0"/>
            </a:endParaRPr>
          </a:p>
          <a:p>
            <a:r>
              <a:rPr lang="en-GB" sz="900" dirty="0">
                <a:latin typeface="+mj-lt"/>
                <a:cs typeface="Calibri" pitchFamily="34" charset="0"/>
              </a:rPr>
              <a:t>TSMC</a:t>
            </a:r>
          </a:p>
          <a:p>
            <a:r>
              <a:rPr lang="en-GB" sz="900" dirty="0">
                <a:latin typeface="+mj-lt"/>
                <a:cs typeface="Calibri" pitchFamily="34" charset="0"/>
              </a:rPr>
              <a:t>UMC</a:t>
            </a:r>
          </a:p>
          <a:p>
            <a:r>
              <a:rPr lang="en-GB" sz="900" dirty="0">
                <a:latin typeface="+mj-lt"/>
                <a:cs typeface="Calibri" pitchFamily="34" charset="0"/>
              </a:rPr>
              <a:t>VIS</a:t>
            </a:r>
          </a:p>
          <a:p>
            <a:r>
              <a:rPr lang="en-GB" sz="900" dirty="0" err="1">
                <a:latin typeface="+mj-lt"/>
                <a:cs typeface="Calibri" pitchFamily="34" charset="0"/>
              </a:rPr>
              <a:t>Macronix</a:t>
            </a:r>
            <a:endParaRPr lang="en-GB" sz="900" dirty="0">
              <a:latin typeface="+mj-lt"/>
              <a:cs typeface="Calibri" pitchFamily="34" charset="0"/>
            </a:endParaRPr>
          </a:p>
          <a:p>
            <a:r>
              <a:rPr lang="en-GB" sz="900" dirty="0" err="1">
                <a:latin typeface="+mj-lt"/>
                <a:cs typeface="Calibri" pitchFamily="34" charset="0"/>
              </a:rPr>
              <a:t>nuvoTon</a:t>
            </a:r>
            <a:endParaRPr lang="en-GB" sz="900" dirty="0">
              <a:latin typeface="+mj-lt"/>
              <a:cs typeface="Calibri" pitchFamily="34" charset="0"/>
            </a:endParaRPr>
          </a:p>
          <a:p>
            <a:r>
              <a:rPr lang="en-GB" sz="900" dirty="0" err="1">
                <a:latin typeface="+mj-lt"/>
                <a:cs typeface="Calibri" pitchFamily="34" charset="0"/>
              </a:rPr>
              <a:t>Episil</a:t>
            </a:r>
            <a:r>
              <a:rPr lang="en-GB" sz="900" dirty="0">
                <a:latin typeface="+mj-lt"/>
                <a:cs typeface="Calibri" pitchFamily="34" charset="0"/>
              </a:rPr>
              <a:t>-Technologies</a:t>
            </a:r>
          </a:p>
          <a:p>
            <a:r>
              <a:rPr lang="en-GB" sz="900" dirty="0">
                <a:latin typeface="+mj-lt"/>
                <a:cs typeface="Calibri" pitchFamily="34" charset="0"/>
              </a:rPr>
              <a:t>Mosel </a:t>
            </a:r>
            <a:r>
              <a:rPr lang="en-GB" sz="900" dirty="0" err="1">
                <a:latin typeface="+mj-lt"/>
                <a:cs typeface="Calibri" pitchFamily="34" charset="0"/>
              </a:rPr>
              <a:t>Vitelic</a:t>
            </a:r>
            <a:endParaRPr lang="en-GB" sz="900" dirty="0">
              <a:latin typeface="+mj-lt"/>
              <a:cs typeface="Calibri" pitchFamily="34" charset="0"/>
            </a:endParaRPr>
          </a:p>
          <a:p>
            <a:r>
              <a:rPr lang="en-GB" sz="900" dirty="0">
                <a:latin typeface="+mj-lt"/>
                <a:cs typeface="Calibri" pitchFamily="34" charset="0"/>
              </a:rPr>
              <a:t>AMPI</a:t>
            </a:r>
          </a:p>
          <a:p>
            <a:r>
              <a:rPr lang="en-GB" sz="900" dirty="0" err="1">
                <a:latin typeface="+mj-lt"/>
                <a:cs typeface="Calibri" pitchFamily="34" charset="0"/>
              </a:rPr>
              <a:t>Powerchip</a:t>
            </a:r>
            <a:endParaRPr lang="en-GB" sz="900" dirty="0">
              <a:latin typeface="+mj-lt"/>
              <a:cs typeface="Calibri" pitchFamily="34" charset="0"/>
            </a:endParaRPr>
          </a:p>
        </p:txBody>
      </p:sp>
      <p:sp>
        <p:nvSpPr>
          <p:cNvPr id="64" name="TextBox 61"/>
          <p:cNvSpPr txBox="1"/>
          <p:nvPr/>
        </p:nvSpPr>
        <p:spPr>
          <a:xfrm>
            <a:off x="2956219" y="2032150"/>
            <a:ext cx="1095199" cy="1892826"/>
          </a:xfrm>
          <a:prstGeom prst="rect">
            <a:avLst/>
          </a:prstGeom>
          <a:noFill/>
        </p:spPr>
        <p:txBody>
          <a:bodyPr wrap="square" rtlCol="0">
            <a:spAutoFit/>
          </a:bodyPr>
          <a:lstStyle/>
          <a:p>
            <a:r>
              <a:rPr lang="en-GB" sz="900" i="1" u="sng" dirty="0">
                <a:latin typeface="+mj-lt"/>
                <a:cs typeface="Calibri" pitchFamily="34" charset="0"/>
              </a:rPr>
              <a:t>IC Foundry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a:latin typeface="+mj-lt"/>
                <a:cs typeface="Calibri" pitchFamily="34" charset="0"/>
              </a:rPr>
              <a:t>TSC</a:t>
            </a:r>
          </a:p>
          <a:p>
            <a:r>
              <a:rPr lang="en-GB" sz="900" dirty="0">
                <a:latin typeface="+mj-lt"/>
                <a:cs typeface="Calibri" pitchFamily="34" charset="0"/>
              </a:rPr>
              <a:t>TRI innovation</a:t>
            </a:r>
          </a:p>
          <a:p>
            <a:r>
              <a:rPr lang="en-GB" sz="900" dirty="0">
                <a:latin typeface="+mj-lt"/>
                <a:cs typeface="Calibri" pitchFamily="34" charset="0"/>
              </a:rPr>
              <a:t>MIC</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SCIENTECH</a:t>
            </a:r>
          </a:p>
          <a:p>
            <a:r>
              <a:rPr lang="en-GB" sz="900" dirty="0">
                <a:latin typeface="+mj-lt"/>
                <a:cs typeface="Calibri" pitchFamily="34" charset="0"/>
              </a:rPr>
              <a:t>MPI</a:t>
            </a:r>
          </a:p>
          <a:p>
            <a:r>
              <a:rPr lang="en-GB" sz="900" dirty="0" err="1">
                <a:latin typeface="+mj-lt"/>
                <a:cs typeface="Calibri" pitchFamily="34" charset="0"/>
              </a:rPr>
              <a:t>Chenfull</a:t>
            </a:r>
            <a:endParaRPr lang="en-GB" sz="900" dirty="0">
              <a:latin typeface="+mj-lt"/>
              <a:cs typeface="Calibri" pitchFamily="34" charset="0"/>
            </a:endParaRPr>
          </a:p>
          <a:p>
            <a:r>
              <a:rPr lang="en-GB" sz="900" dirty="0">
                <a:latin typeface="+mj-lt"/>
                <a:cs typeface="Calibri" pitchFamily="34" charset="0"/>
              </a:rPr>
              <a:t>GPT</a:t>
            </a:r>
          </a:p>
        </p:txBody>
      </p:sp>
      <p:sp>
        <p:nvSpPr>
          <p:cNvPr id="66" name="TextBox 61"/>
          <p:cNvSpPr txBox="1"/>
          <p:nvPr/>
        </p:nvSpPr>
        <p:spPr>
          <a:xfrm>
            <a:off x="3900720" y="2042735"/>
            <a:ext cx="961742" cy="1338828"/>
          </a:xfrm>
          <a:prstGeom prst="rect">
            <a:avLst/>
          </a:prstGeom>
          <a:noFill/>
        </p:spPr>
        <p:txBody>
          <a:bodyPr wrap="square" rtlCol="0">
            <a:spAutoFit/>
          </a:bodyPr>
          <a:lstStyle/>
          <a:p>
            <a:r>
              <a:rPr lang="en-GB" sz="900" i="1" u="sng" dirty="0">
                <a:latin typeface="+mj-lt"/>
                <a:cs typeface="Calibri" pitchFamily="34" charset="0"/>
              </a:rPr>
              <a:t>OSAT</a:t>
            </a:r>
          </a:p>
          <a:p>
            <a:endParaRPr lang="en-GB" sz="900" dirty="0">
              <a:latin typeface="+mj-lt"/>
              <a:cs typeface="Calibri" pitchFamily="34" charset="0"/>
            </a:endParaRPr>
          </a:p>
          <a:p>
            <a:r>
              <a:rPr lang="en-GB" sz="900" dirty="0">
                <a:latin typeface="+mj-lt"/>
                <a:cs typeface="Calibri" pitchFamily="34" charset="0"/>
              </a:rPr>
              <a:t>ASE</a:t>
            </a:r>
          </a:p>
          <a:p>
            <a:r>
              <a:rPr lang="en-GB" sz="900" dirty="0" err="1">
                <a:latin typeface="+mj-lt"/>
                <a:cs typeface="Calibri" pitchFamily="34" charset="0"/>
              </a:rPr>
              <a:t>Powertech</a:t>
            </a:r>
            <a:endParaRPr lang="en-GB" sz="900" dirty="0">
              <a:latin typeface="+mj-lt"/>
              <a:cs typeface="Calibri" pitchFamily="34" charset="0"/>
            </a:endParaRPr>
          </a:p>
          <a:p>
            <a:r>
              <a:rPr lang="en-GB" sz="900" dirty="0">
                <a:latin typeface="+mj-lt"/>
                <a:cs typeface="Calibri" pitchFamily="34" charset="0"/>
              </a:rPr>
              <a:t>KYEC</a:t>
            </a:r>
          </a:p>
          <a:p>
            <a:r>
              <a:rPr lang="en-GB" sz="900" dirty="0" err="1">
                <a:latin typeface="+mj-lt"/>
                <a:cs typeface="Calibri" pitchFamily="34" charset="0"/>
              </a:rPr>
              <a:t>ChipMos</a:t>
            </a:r>
            <a:endParaRPr lang="en-GB" sz="900" dirty="0">
              <a:latin typeface="+mj-lt"/>
              <a:cs typeface="Calibri" pitchFamily="34" charset="0"/>
            </a:endParaRPr>
          </a:p>
          <a:p>
            <a:r>
              <a:rPr lang="en-GB" sz="900" dirty="0">
                <a:latin typeface="+mj-lt"/>
                <a:cs typeface="Calibri" pitchFamily="34" charset="0"/>
              </a:rPr>
              <a:t>FATC</a:t>
            </a:r>
          </a:p>
          <a:p>
            <a:r>
              <a:rPr lang="en-GB" sz="900" dirty="0">
                <a:latin typeface="+mj-lt"/>
                <a:cs typeface="Calibri" pitchFamily="34" charset="0"/>
              </a:rPr>
              <a:t>OSE</a:t>
            </a:r>
          </a:p>
          <a:p>
            <a:r>
              <a:rPr lang="en-GB" sz="900" dirty="0" err="1">
                <a:cs typeface="Calibri" pitchFamily="34" charset="0"/>
              </a:rPr>
              <a:t>Winstek</a:t>
            </a:r>
            <a:endParaRPr lang="en-GB" sz="900" dirty="0">
              <a:cs typeface="Calibri" pitchFamily="34" charset="0"/>
            </a:endParaRPr>
          </a:p>
        </p:txBody>
      </p:sp>
      <p:sp>
        <p:nvSpPr>
          <p:cNvPr id="68" name="TextBox 61"/>
          <p:cNvSpPr txBox="1"/>
          <p:nvPr/>
        </p:nvSpPr>
        <p:spPr>
          <a:xfrm>
            <a:off x="4586618" y="2044392"/>
            <a:ext cx="937107" cy="1892826"/>
          </a:xfrm>
          <a:prstGeom prst="rect">
            <a:avLst/>
          </a:prstGeom>
          <a:noFill/>
        </p:spPr>
        <p:txBody>
          <a:bodyPr wrap="square" rtlCol="0">
            <a:spAutoFit/>
          </a:bodyPr>
          <a:lstStyle/>
          <a:p>
            <a:r>
              <a:rPr lang="en-GB" sz="900" i="1" u="sng" dirty="0">
                <a:latin typeface="+mj-lt"/>
                <a:cs typeface="Calibri" pitchFamily="34" charset="0"/>
              </a:rPr>
              <a:t>OSAT Equipment</a:t>
            </a:r>
          </a:p>
          <a:p>
            <a:endParaRPr lang="en-GB" sz="900" dirty="0">
              <a:latin typeface="+mj-lt"/>
              <a:cs typeface="Calibri" pitchFamily="34" charset="0"/>
            </a:endParaRPr>
          </a:p>
          <a:p>
            <a:r>
              <a:rPr lang="en-GB" sz="900" dirty="0">
                <a:latin typeface="+mj-lt"/>
                <a:cs typeface="Calibri" pitchFamily="34" charset="0"/>
              </a:rPr>
              <a:t>Chroma</a:t>
            </a:r>
          </a:p>
          <a:p>
            <a:r>
              <a:rPr lang="en-GB" sz="900" dirty="0">
                <a:latin typeface="+mj-lt"/>
                <a:cs typeface="Calibri" pitchFamily="34" charset="0"/>
              </a:rPr>
              <a:t>CHPT</a:t>
            </a:r>
          </a:p>
          <a:p>
            <a:r>
              <a:rPr lang="en-GB" sz="900" dirty="0" err="1">
                <a:latin typeface="+mj-lt"/>
                <a:cs typeface="Calibri" pitchFamily="34" charset="0"/>
              </a:rPr>
              <a:t>Acter</a:t>
            </a:r>
            <a:endParaRPr lang="en-GB" sz="900" dirty="0">
              <a:latin typeface="+mj-lt"/>
              <a:cs typeface="Calibri" pitchFamily="34" charset="0"/>
            </a:endParaRPr>
          </a:p>
          <a:p>
            <a:r>
              <a:rPr lang="en-GB" sz="900" dirty="0">
                <a:latin typeface="+mj-lt"/>
                <a:cs typeface="Calibri" pitchFamily="34" charset="0"/>
              </a:rPr>
              <a:t>CWE</a:t>
            </a:r>
          </a:p>
          <a:p>
            <a:r>
              <a:rPr lang="en-GB" sz="900" dirty="0">
                <a:latin typeface="+mj-lt"/>
                <a:cs typeface="Calibri" pitchFamily="34" charset="0"/>
              </a:rPr>
              <a:t>SCIETECH</a:t>
            </a:r>
          </a:p>
          <a:p>
            <a:r>
              <a:rPr lang="en-GB" sz="900" dirty="0" err="1">
                <a:latin typeface="+mj-lt"/>
                <a:cs typeface="Calibri" pitchFamily="34" charset="0"/>
              </a:rPr>
              <a:t>Allring</a:t>
            </a:r>
            <a:endParaRPr lang="en-GB" sz="900" dirty="0">
              <a:latin typeface="+mj-lt"/>
              <a:cs typeface="Calibri" pitchFamily="34" charset="0"/>
            </a:endParaRPr>
          </a:p>
          <a:p>
            <a:r>
              <a:rPr lang="en-GB" sz="900" dirty="0">
                <a:latin typeface="+mj-lt"/>
                <a:cs typeface="Calibri" pitchFamily="34" charset="0"/>
              </a:rPr>
              <a:t>MPI</a:t>
            </a:r>
          </a:p>
          <a:p>
            <a:r>
              <a:rPr lang="en-GB" sz="900" dirty="0">
                <a:latin typeface="+mj-lt"/>
                <a:cs typeface="Calibri" pitchFamily="34" charset="0"/>
              </a:rPr>
              <a:t>GPT</a:t>
            </a:r>
          </a:p>
          <a:p>
            <a:r>
              <a:rPr lang="en-GB" sz="900" dirty="0">
                <a:latin typeface="+mj-lt"/>
                <a:cs typeface="Calibri" pitchFamily="34" charset="0"/>
              </a:rPr>
              <a:t>SPIRDX</a:t>
            </a:r>
          </a:p>
          <a:p>
            <a:r>
              <a:rPr lang="en-GB" sz="900" dirty="0">
                <a:latin typeface="+mj-lt"/>
                <a:cs typeface="Calibri" pitchFamily="34" charset="0"/>
              </a:rPr>
              <a:t>GMM</a:t>
            </a:r>
          </a:p>
        </p:txBody>
      </p:sp>
      <p:sp>
        <p:nvSpPr>
          <p:cNvPr id="70" name="TextBox 61"/>
          <p:cNvSpPr txBox="1"/>
          <p:nvPr/>
        </p:nvSpPr>
        <p:spPr>
          <a:xfrm>
            <a:off x="5257478" y="2048071"/>
            <a:ext cx="937107" cy="1754326"/>
          </a:xfrm>
          <a:prstGeom prst="rect">
            <a:avLst/>
          </a:prstGeom>
          <a:noFill/>
        </p:spPr>
        <p:txBody>
          <a:bodyPr wrap="square" rtlCol="0">
            <a:spAutoFit/>
          </a:bodyPr>
          <a:lstStyle/>
          <a:p>
            <a:r>
              <a:rPr lang="en-GB" sz="900" i="1" u="sng" dirty="0">
                <a:latin typeface="+mj-lt"/>
                <a:cs typeface="Calibri" pitchFamily="34" charset="0"/>
              </a:rPr>
              <a:t>OSAT Substrate and Lead Frame</a:t>
            </a:r>
          </a:p>
          <a:p>
            <a:endParaRPr lang="en-GB" sz="900" dirty="0">
              <a:latin typeface="+mj-lt"/>
              <a:cs typeface="Calibri" pitchFamily="34" charset="0"/>
            </a:endParaRPr>
          </a:p>
          <a:p>
            <a:r>
              <a:rPr lang="en-GB" sz="900" dirty="0">
                <a:latin typeface="+mj-lt"/>
                <a:cs typeface="Calibri" pitchFamily="34" charset="0"/>
              </a:rPr>
              <a:t>SDI</a:t>
            </a:r>
          </a:p>
          <a:p>
            <a:r>
              <a:rPr lang="en-GB" sz="900" dirty="0">
                <a:latin typeface="+mj-lt"/>
                <a:cs typeface="Calibri" pitchFamily="34" charset="0"/>
              </a:rPr>
              <a:t>CWTC</a:t>
            </a:r>
          </a:p>
          <a:p>
            <a:r>
              <a:rPr lang="en-GB" sz="900" dirty="0">
                <a:latin typeface="+mj-lt"/>
                <a:cs typeface="Calibri" pitchFamily="34" charset="0"/>
              </a:rPr>
              <a:t>JENTECH</a:t>
            </a:r>
          </a:p>
          <a:p>
            <a:r>
              <a:rPr lang="en-GB" sz="900" dirty="0">
                <a:latin typeface="+mj-lt"/>
                <a:cs typeface="Calibri" pitchFamily="34" charset="0"/>
              </a:rPr>
              <a:t>JIH LIN</a:t>
            </a:r>
          </a:p>
          <a:p>
            <a:r>
              <a:rPr lang="en-GB" sz="900" dirty="0">
                <a:latin typeface="+mj-lt"/>
                <a:cs typeface="Calibri" pitchFamily="34" charset="0"/>
              </a:rPr>
              <a:t>I-CHIUN</a:t>
            </a:r>
          </a:p>
          <a:p>
            <a:r>
              <a:rPr lang="en-GB" sz="900" dirty="0">
                <a:latin typeface="+mj-lt"/>
                <a:cs typeface="Calibri" pitchFamily="34" charset="0"/>
              </a:rPr>
              <a:t>ECE</a:t>
            </a:r>
          </a:p>
          <a:p>
            <a:r>
              <a:rPr lang="en-GB" sz="900" dirty="0">
                <a:latin typeface="+mj-lt"/>
                <a:cs typeface="Calibri" pitchFamily="34" charset="0"/>
              </a:rPr>
              <a:t>NICHING</a:t>
            </a:r>
          </a:p>
          <a:p>
            <a:r>
              <a:rPr lang="en-GB" sz="900" dirty="0">
                <a:latin typeface="+mj-lt"/>
                <a:cs typeface="Calibri" pitchFamily="34" charset="0"/>
              </a:rPr>
              <a:t>KENLY</a:t>
            </a: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Robotics Industry Landscape</a:t>
            </a:r>
            <a:endParaRPr lang="en-SG" dirty="0">
              <a:cs typeface="Calibri" pitchFamily="34" charset="0"/>
            </a:endParaRPr>
          </a:p>
        </p:txBody>
      </p:sp>
      <p:sp>
        <p:nvSpPr>
          <p:cNvPr id="29" name="Rectangle 6"/>
          <p:cNvSpPr/>
          <p:nvPr/>
        </p:nvSpPr>
        <p:spPr>
          <a:xfrm>
            <a:off x="3965447" y="1242582"/>
            <a:ext cx="215007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OSAT</a:t>
            </a:r>
          </a:p>
          <a:p>
            <a:pPr algn="ctr" defTabSz="444500">
              <a:lnSpc>
                <a:spcPct val="90000"/>
              </a:lnSpc>
              <a:spcAft>
                <a:spcPct val="35000"/>
              </a:spcAft>
            </a:pPr>
            <a:r>
              <a:rPr lang="en-US" sz="900" b="1" dirty="0">
                <a:solidFill>
                  <a:schemeClr val="bg1"/>
                </a:solidFill>
                <a:cs typeface="Calibri" pitchFamily="34" charset="0"/>
              </a:rPr>
              <a:t>(Outsourced Semiconductor Assembly and Test)</a:t>
            </a:r>
            <a:endParaRPr lang="en-GB" sz="900" b="1" dirty="0">
              <a:solidFill>
                <a:schemeClr val="bg1"/>
              </a:solidFill>
              <a:cs typeface="Calibri" pitchFamily="34" charset="0"/>
            </a:endParaRPr>
          </a:p>
        </p:txBody>
      </p:sp>
      <p:sp>
        <p:nvSpPr>
          <p:cNvPr id="34" name="Rectangle 6"/>
          <p:cNvSpPr/>
          <p:nvPr/>
        </p:nvSpPr>
        <p:spPr>
          <a:xfrm>
            <a:off x="286484" y="1256230"/>
            <a:ext cx="1074518"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 Design</a:t>
            </a:r>
            <a:endParaRPr lang="en-GB" sz="900" b="1" dirty="0">
              <a:solidFill>
                <a:schemeClr val="bg1"/>
              </a:solidFill>
              <a:cs typeface="Calibri" pitchFamily="34" charset="0"/>
            </a:endParaRPr>
          </a:p>
        </p:txBody>
      </p:sp>
      <p:sp>
        <p:nvSpPr>
          <p:cNvPr id="35" name="Rectangle 6"/>
          <p:cNvSpPr/>
          <p:nvPr/>
        </p:nvSpPr>
        <p:spPr>
          <a:xfrm>
            <a:off x="1540897" y="1249862"/>
            <a:ext cx="2244656"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Manufacturing</a:t>
            </a:r>
            <a:endParaRPr lang="en-GB" sz="900" b="1" dirty="0">
              <a:solidFill>
                <a:schemeClr val="bg1"/>
              </a:solidFill>
              <a:cs typeface="Calibri" pitchFamily="34" charset="0"/>
            </a:endParaRPr>
          </a:p>
        </p:txBody>
      </p:sp>
      <p:sp>
        <p:nvSpPr>
          <p:cNvPr id="36" name="Rectangle 6"/>
          <p:cNvSpPr/>
          <p:nvPr/>
        </p:nvSpPr>
        <p:spPr>
          <a:xfrm>
            <a:off x="6284763" y="1242580"/>
            <a:ext cx="847245"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IC</a:t>
            </a:r>
          </a:p>
          <a:p>
            <a:pPr algn="ctr" defTabSz="444500">
              <a:lnSpc>
                <a:spcPct val="90000"/>
              </a:lnSpc>
              <a:spcAft>
                <a:spcPct val="35000"/>
              </a:spcAft>
            </a:pPr>
            <a:r>
              <a:rPr lang="en-US" sz="900" b="1" dirty="0">
                <a:solidFill>
                  <a:schemeClr val="bg1"/>
                </a:solidFill>
                <a:cs typeface="Calibri" pitchFamily="34" charset="0"/>
              </a:rPr>
              <a:t>Distributor</a:t>
            </a:r>
            <a:endParaRPr lang="en-GB" sz="900" b="1" dirty="0">
              <a:solidFill>
                <a:schemeClr val="bg1"/>
              </a:solidFill>
              <a:cs typeface="Calibri" pitchFamily="34" charset="0"/>
            </a:endParaRPr>
          </a:p>
        </p:txBody>
      </p:sp>
      <p:cxnSp>
        <p:nvCxnSpPr>
          <p:cNvPr id="39" name="Straight Arrow Connector 16"/>
          <p:cNvCxnSpPr>
            <a:cxnSpLocks/>
            <a:stCxn id="34" idx="3"/>
            <a:endCxn id="35" idx="1"/>
          </p:cNvCxnSpPr>
          <p:nvPr/>
        </p:nvCxnSpPr>
        <p:spPr bwMode="auto">
          <a:xfrm flipV="1">
            <a:off x="1361002" y="1503204"/>
            <a:ext cx="179895" cy="636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0" name="Straight Arrow Connector 16"/>
          <p:cNvCxnSpPr>
            <a:cxnSpLocks/>
            <a:stCxn id="35" idx="3"/>
            <a:endCxn id="29" idx="1"/>
          </p:cNvCxnSpPr>
          <p:nvPr/>
        </p:nvCxnSpPr>
        <p:spPr bwMode="auto">
          <a:xfrm flipV="1">
            <a:off x="3785553" y="1495924"/>
            <a:ext cx="179894" cy="7280"/>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41" name="Straight Arrow Connector 16"/>
          <p:cNvCxnSpPr>
            <a:cxnSpLocks/>
            <a:stCxn id="29" idx="3"/>
            <a:endCxn id="36" idx="1"/>
          </p:cNvCxnSpPr>
          <p:nvPr/>
        </p:nvCxnSpPr>
        <p:spPr bwMode="auto">
          <a:xfrm flipV="1">
            <a:off x="6115522" y="1495922"/>
            <a:ext cx="169241" cy="2"/>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3" name="投影片編號版面配置區 2"/>
          <p:cNvSpPr>
            <a:spLocks noGrp="1"/>
          </p:cNvSpPr>
          <p:nvPr>
            <p:ph type="sldNum" sz="quarter" idx="10"/>
          </p:nvPr>
        </p:nvSpPr>
        <p:spPr>
          <a:xfrm>
            <a:off x="10337376" y="6370638"/>
            <a:ext cx="1422400" cy="381000"/>
          </a:xfrm>
        </p:spPr>
        <p:txBody>
          <a:bodyPr/>
          <a:lstStyle/>
          <a:p>
            <a:fld id="{49D84E0C-83D5-4A54-8002-1B58BE398C12}" type="slidenum">
              <a:rPr lang="en-SG" smtClean="0"/>
              <a:pPr/>
              <a:t>7</a:t>
            </a:fld>
            <a:endParaRPr lang="en-SG"/>
          </a:p>
        </p:txBody>
      </p:sp>
      <p:sp>
        <p:nvSpPr>
          <p:cNvPr id="52" name="Rectangle 6"/>
          <p:cNvSpPr/>
          <p:nvPr/>
        </p:nvSpPr>
        <p:spPr>
          <a:xfrm>
            <a:off x="1633481" y="3984449"/>
            <a:ext cx="5498527"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cxnSp>
        <p:nvCxnSpPr>
          <p:cNvPr id="45" name="肘形接點 44"/>
          <p:cNvCxnSpPr>
            <a:stCxn id="36" idx="3"/>
            <a:endCxn id="100" idx="1"/>
          </p:cNvCxnSpPr>
          <p:nvPr/>
        </p:nvCxnSpPr>
        <p:spPr bwMode="auto">
          <a:xfrm>
            <a:off x="7132008" y="1495922"/>
            <a:ext cx="169998" cy="1146855"/>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cxnSp>
        <p:nvCxnSpPr>
          <p:cNvPr id="46" name="肘形接點 45"/>
          <p:cNvCxnSpPr>
            <a:stCxn id="52" idx="3"/>
            <a:endCxn id="100" idx="1"/>
          </p:cNvCxnSpPr>
          <p:nvPr/>
        </p:nvCxnSpPr>
        <p:spPr bwMode="auto">
          <a:xfrm flipV="1">
            <a:off x="7132008" y="2642777"/>
            <a:ext cx="169998" cy="1595014"/>
          </a:xfrm>
          <a:prstGeom prst="bentConnector3">
            <a:avLst>
              <a:gd name="adj1" fmla="val 50000"/>
            </a:avLst>
          </a:prstGeom>
          <a:ln>
            <a:headEnd type="none" w="med" len="med"/>
            <a:tailEnd type="triangle" w="med" len="med"/>
          </a:ln>
          <a:extLst/>
        </p:spPr>
        <p:style>
          <a:lnRef idx="1">
            <a:schemeClr val="dk1"/>
          </a:lnRef>
          <a:fillRef idx="0">
            <a:schemeClr val="dk1"/>
          </a:fillRef>
          <a:effectRef idx="0">
            <a:schemeClr val="dk1"/>
          </a:effectRef>
          <a:fontRef idx="minor">
            <a:schemeClr val="tx1"/>
          </a:fontRef>
        </p:style>
      </p:cxnSp>
      <p:sp>
        <p:nvSpPr>
          <p:cNvPr id="49"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565" y="47219"/>
            <a:ext cx="1697237" cy="2333940"/>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89137" y="521245"/>
            <a:ext cx="1279234" cy="1495380"/>
          </a:xfrm>
          <a:prstGeom prst="rect">
            <a:avLst/>
          </a:prstGeom>
        </p:spPr>
      </p:pic>
      <p:grpSp>
        <p:nvGrpSpPr>
          <p:cNvPr id="99" name="群組 98"/>
          <p:cNvGrpSpPr/>
          <p:nvPr/>
        </p:nvGrpSpPr>
        <p:grpSpPr>
          <a:xfrm>
            <a:off x="7302006" y="1972592"/>
            <a:ext cx="1413802" cy="1340370"/>
            <a:chOff x="4836349" y="2506857"/>
            <a:chExt cx="847245" cy="1206539"/>
          </a:xfrm>
        </p:grpSpPr>
        <p:sp>
          <p:nvSpPr>
            <p:cNvPr id="100" name="Double Brace 20"/>
            <p:cNvSpPr/>
            <p:nvPr/>
          </p:nvSpPr>
          <p:spPr bwMode="auto">
            <a:xfrm>
              <a:off x="4836349" y="2506857"/>
              <a:ext cx="847245" cy="1206539"/>
            </a:xfrm>
            <a:prstGeom prst="bracePair">
              <a:avLst/>
            </a:prstGeom>
            <a:solidFill>
              <a:schemeClr val="bg1"/>
            </a:solidFill>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ctr" anchorCtr="0" compatLnSpc="1">
              <a:prstTxWarp prst="textNoShape">
                <a:avLst/>
              </a:prstTxWarp>
            </a:bodyPr>
            <a:lstStyle/>
            <a:p>
              <a:endParaRPr lang="en-GB" sz="2800" b="1" dirty="0">
                <a:solidFill>
                  <a:schemeClr val="bg1"/>
                </a:solidFill>
                <a:latin typeface="Arial" charset="0"/>
              </a:endParaRPr>
            </a:p>
          </p:txBody>
        </p:sp>
        <p:sp>
          <p:nvSpPr>
            <p:cNvPr id="101" name="Rectangle 18"/>
            <p:cNvSpPr/>
            <p:nvPr/>
          </p:nvSpPr>
          <p:spPr>
            <a:xfrm>
              <a:off x="4978560" y="3067996"/>
              <a:ext cx="555134" cy="607990"/>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rPr>
                <a:t>EMS</a:t>
              </a:r>
            </a:p>
            <a:p>
              <a:pPr algn="ctr" defTabSz="444500">
                <a:lnSpc>
                  <a:spcPct val="90000"/>
                </a:lnSpc>
                <a:spcAft>
                  <a:spcPct val="35000"/>
                </a:spcAft>
              </a:pPr>
              <a:r>
                <a:rPr lang="en-US" sz="900" b="1" dirty="0">
                  <a:solidFill>
                    <a:schemeClr val="bg1"/>
                  </a:solidFill>
                </a:rPr>
                <a:t>(Electronics Manufacturing Services)</a:t>
              </a:r>
              <a:endParaRPr lang="en-GB" sz="900" b="1" dirty="0">
                <a:solidFill>
                  <a:schemeClr val="bg1"/>
                </a:solidFill>
              </a:endParaRPr>
            </a:p>
          </p:txBody>
        </p:sp>
        <p:sp>
          <p:nvSpPr>
            <p:cNvPr id="102" name="Rectangle 19"/>
            <p:cNvSpPr/>
            <p:nvPr/>
          </p:nvSpPr>
          <p:spPr>
            <a:xfrm>
              <a:off x="4978560" y="2555691"/>
              <a:ext cx="555134" cy="441591"/>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ODM</a:t>
              </a:r>
            </a:p>
            <a:p>
              <a:pPr algn="ctr" defTabSz="444500">
                <a:lnSpc>
                  <a:spcPct val="90000"/>
                </a:lnSpc>
                <a:spcAft>
                  <a:spcPct val="35000"/>
                </a:spcAft>
              </a:pPr>
              <a:r>
                <a:rPr lang="en-US" sz="900" b="1" dirty="0">
                  <a:solidFill>
                    <a:schemeClr val="bg1"/>
                  </a:solidFill>
                  <a:cs typeface="Calibri" pitchFamily="34" charset="0"/>
                </a:rPr>
                <a:t>(Original Design Manufacturer)</a:t>
              </a:r>
              <a:endParaRPr lang="en-GB" sz="900" b="1" dirty="0">
                <a:solidFill>
                  <a:schemeClr val="bg1"/>
                </a:solidFill>
                <a:cs typeface="Calibri" pitchFamily="34" charset="0"/>
              </a:endParaRPr>
            </a:p>
          </p:txBody>
        </p:sp>
      </p:grpSp>
      <p:sp>
        <p:nvSpPr>
          <p:cNvPr id="103" name="Rectangle 6"/>
          <p:cNvSpPr/>
          <p:nvPr/>
        </p:nvSpPr>
        <p:spPr>
          <a:xfrm>
            <a:off x="8737705" y="2394713"/>
            <a:ext cx="1716051"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OEM</a:t>
            </a:r>
          </a:p>
          <a:p>
            <a:pPr algn="ctr" defTabSz="444500">
              <a:lnSpc>
                <a:spcPct val="90000"/>
              </a:lnSpc>
              <a:spcAft>
                <a:spcPct val="35000"/>
              </a:spcAft>
            </a:pPr>
            <a:r>
              <a:rPr lang="en-US" sz="900" b="1" dirty="0">
                <a:solidFill>
                  <a:schemeClr val="bg1"/>
                </a:solidFill>
                <a:cs typeface="Calibri" pitchFamily="34" charset="0"/>
              </a:rPr>
              <a:t>(Original Equipment Manufacturer)</a:t>
            </a:r>
            <a:endParaRPr lang="en-GB" sz="900" b="1" dirty="0">
              <a:solidFill>
                <a:schemeClr val="bg1"/>
              </a:solidFill>
              <a:cs typeface="Calibri" pitchFamily="34" charset="0"/>
            </a:endParaRPr>
          </a:p>
        </p:txBody>
      </p:sp>
      <p:sp>
        <p:nvSpPr>
          <p:cNvPr id="104" name="Rectangle 6"/>
          <p:cNvSpPr/>
          <p:nvPr/>
        </p:nvSpPr>
        <p:spPr>
          <a:xfrm>
            <a:off x="10596032" y="2388732"/>
            <a:ext cx="1369558" cy="506683"/>
          </a:xfrm>
          <a:prstGeom prst="rect">
            <a:avLst/>
          </a:prstGeom>
          <a:solidFill>
            <a:schemeClr val="accent4">
              <a:lumMod val="95000"/>
              <a:lumOff val="5000"/>
            </a:schemeClr>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Distributors</a:t>
            </a:r>
          </a:p>
          <a:p>
            <a:pPr algn="ctr" defTabSz="444500">
              <a:lnSpc>
                <a:spcPct val="90000"/>
              </a:lnSpc>
              <a:spcAft>
                <a:spcPct val="35000"/>
              </a:spcAft>
            </a:pPr>
            <a:r>
              <a:rPr lang="en-US" sz="900" b="1" dirty="0">
                <a:solidFill>
                  <a:schemeClr val="bg1"/>
                </a:solidFill>
                <a:cs typeface="Calibri" pitchFamily="34" charset="0"/>
              </a:rPr>
              <a:t>(Channels)</a:t>
            </a:r>
            <a:endParaRPr lang="en-GB" sz="900" b="1" dirty="0">
              <a:solidFill>
                <a:schemeClr val="bg1"/>
              </a:solidFill>
              <a:cs typeface="Calibri" pitchFamily="34" charset="0"/>
            </a:endParaRPr>
          </a:p>
        </p:txBody>
      </p:sp>
      <p:cxnSp>
        <p:nvCxnSpPr>
          <p:cNvPr id="105" name="Straight Arrow Connector 16"/>
          <p:cNvCxnSpPr>
            <a:cxnSpLocks/>
            <a:stCxn id="100" idx="3"/>
            <a:endCxn id="103" idx="1"/>
          </p:cNvCxnSpPr>
          <p:nvPr/>
        </p:nvCxnSpPr>
        <p:spPr bwMode="auto">
          <a:xfrm>
            <a:off x="8715808" y="2642777"/>
            <a:ext cx="21897" cy="5278"/>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cxnSp>
        <p:nvCxnSpPr>
          <p:cNvPr id="106" name="Straight Arrow Connector 16"/>
          <p:cNvCxnSpPr>
            <a:cxnSpLocks/>
            <a:stCxn id="103" idx="3"/>
            <a:endCxn id="104" idx="1"/>
          </p:cNvCxnSpPr>
          <p:nvPr/>
        </p:nvCxnSpPr>
        <p:spPr bwMode="auto">
          <a:xfrm flipV="1">
            <a:off x="10453756" y="2642074"/>
            <a:ext cx="142276" cy="5981"/>
          </a:xfrm>
          <a:prstGeom prst="straightConnector1">
            <a:avLst/>
          </a:prstGeom>
          <a:ln>
            <a:headEnd type="none" w="med" len="med"/>
            <a:tailEnd type="arrow"/>
          </a:ln>
        </p:spPr>
        <p:style>
          <a:lnRef idx="2">
            <a:schemeClr val="accent4"/>
          </a:lnRef>
          <a:fillRef idx="0">
            <a:schemeClr val="accent4"/>
          </a:fillRef>
          <a:effectRef idx="1">
            <a:schemeClr val="accent4"/>
          </a:effectRef>
          <a:fontRef idx="minor">
            <a:schemeClr val="tx1"/>
          </a:fontRef>
        </p:style>
      </p:cxnSp>
      <p:sp>
        <p:nvSpPr>
          <p:cNvPr id="90" name="TextBox 61"/>
          <p:cNvSpPr txBox="1"/>
          <p:nvPr/>
        </p:nvSpPr>
        <p:spPr>
          <a:xfrm>
            <a:off x="7455458" y="3605470"/>
            <a:ext cx="678607" cy="507831"/>
          </a:xfrm>
          <a:prstGeom prst="rect">
            <a:avLst/>
          </a:prstGeom>
          <a:noFill/>
        </p:spPr>
        <p:txBody>
          <a:bodyPr wrap="square" rtlCol="0">
            <a:spAutoFit/>
          </a:bodyPr>
          <a:lstStyle/>
          <a:p>
            <a:r>
              <a:rPr lang="en-GB" sz="900" i="1" u="sng" dirty="0">
                <a:latin typeface="+mj-lt"/>
                <a:cs typeface="Calibri" pitchFamily="34" charset="0"/>
              </a:rPr>
              <a:t>Industrial</a:t>
            </a:r>
          </a:p>
          <a:p>
            <a:endParaRPr lang="en-GB" sz="900" dirty="0">
              <a:latin typeface="+mj-lt"/>
              <a:cs typeface="Calibri" pitchFamily="34" charset="0"/>
            </a:endParaRPr>
          </a:p>
          <a:p>
            <a:r>
              <a:rPr lang="en-GB" sz="900" dirty="0">
                <a:latin typeface="+mj-lt"/>
                <a:cs typeface="Calibri" pitchFamily="34" charset="0"/>
              </a:rPr>
              <a:t>T</a:t>
            </a:r>
            <a:r>
              <a:rPr lang="en-US" altLang="zh-TW" sz="900" dirty="0">
                <a:latin typeface="+mj-lt"/>
                <a:cs typeface="Calibri" pitchFamily="34" charset="0"/>
              </a:rPr>
              <a:t>OYO</a:t>
            </a:r>
            <a:endParaRPr lang="en-GB" sz="900" dirty="0">
              <a:latin typeface="+mj-lt"/>
              <a:cs typeface="Calibri" pitchFamily="34" charset="0"/>
            </a:endParaRPr>
          </a:p>
        </p:txBody>
      </p:sp>
      <p:sp>
        <p:nvSpPr>
          <p:cNvPr id="27" name="TextBox 61"/>
          <p:cNvSpPr txBox="1"/>
          <p:nvPr/>
        </p:nvSpPr>
        <p:spPr>
          <a:xfrm>
            <a:off x="10489869" y="3021613"/>
            <a:ext cx="1189984" cy="1200329"/>
          </a:xfrm>
          <a:prstGeom prst="rect">
            <a:avLst/>
          </a:prstGeom>
          <a:noFill/>
        </p:spPr>
        <p:txBody>
          <a:bodyPr wrap="square" rtlCol="0">
            <a:spAutoFit/>
          </a:bodyPr>
          <a:lstStyle/>
          <a:p>
            <a:r>
              <a:rPr lang="en-GB" sz="900" i="1" u="sng" dirty="0">
                <a:latin typeface="+mj-lt"/>
                <a:cs typeface="Calibri" pitchFamily="34" charset="0"/>
              </a:rPr>
              <a:t>Industrial</a:t>
            </a:r>
          </a:p>
          <a:p>
            <a:endParaRPr lang="en-GB" sz="900" dirty="0">
              <a:latin typeface="+mj-lt"/>
              <a:cs typeface="Calibri" pitchFamily="34" charset="0"/>
            </a:endParaRPr>
          </a:p>
          <a:p>
            <a:r>
              <a:rPr lang="en-GB" sz="900" dirty="0">
                <a:latin typeface="+mj-lt"/>
                <a:cs typeface="Calibri" pitchFamily="34" charset="0"/>
              </a:rPr>
              <a:t>SOLOMON</a:t>
            </a:r>
          </a:p>
          <a:p>
            <a:r>
              <a:rPr lang="en-GB" sz="900" dirty="0">
                <a:latin typeface="+mj-lt"/>
                <a:cs typeface="Calibri" pitchFamily="34" charset="0"/>
              </a:rPr>
              <a:t>ACE PILLAR</a:t>
            </a:r>
          </a:p>
          <a:p>
            <a:r>
              <a:rPr lang="en-GB" sz="900" dirty="0" err="1">
                <a:latin typeface="+mj-lt"/>
                <a:cs typeface="Calibri" pitchFamily="34" charset="0"/>
              </a:rPr>
              <a:t>Aurotek</a:t>
            </a:r>
            <a:endParaRPr lang="en-GB" sz="900" dirty="0">
              <a:latin typeface="+mj-lt"/>
              <a:cs typeface="Calibri" pitchFamily="34" charset="0"/>
            </a:endParaRPr>
          </a:p>
          <a:p>
            <a:r>
              <a:rPr lang="en-GB" sz="900" dirty="0">
                <a:latin typeface="+mj-lt"/>
                <a:cs typeface="Calibri" pitchFamily="34" charset="0"/>
              </a:rPr>
              <a:t>DAITOME</a:t>
            </a:r>
          </a:p>
          <a:p>
            <a:r>
              <a:rPr lang="en-GB" sz="900" dirty="0">
                <a:latin typeface="+mj-lt"/>
                <a:cs typeface="Calibri" pitchFamily="34" charset="0"/>
              </a:rPr>
              <a:t>CASTEC</a:t>
            </a:r>
          </a:p>
          <a:p>
            <a:r>
              <a:rPr lang="en-GB" sz="900" dirty="0">
                <a:latin typeface="+mj-lt"/>
                <a:cs typeface="Calibri" pitchFamily="34" charset="0"/>
              </a:rPr>
              <a:t>Century Trading</a:t>
            </a:r>
          </a:p>
        </p:txBody>
      </p:sp>
      <p:sp>
        <p:nvSpPr>
          <p:cNvPr id="24" name="TextBox 61"/>
          <p:cNvSpPr txBox="1"/>
          <p:nvPr/>
        </p:nvSpPr>
        <p:spPr>
          <a:xfrm>
            <a:off x="7987437" y="3601339"/>
            <a:ext cx="678607" cy="923330"/>
          </a:xfrm>
          <a:prstGeom prst="rect">
            <a:avLst/>
          </a:prstGeom>
          <a:noFill/>
        </p:spPr>
        <p:txBody>
          <a:bodyPr wrap="square" rtlCol="0">
            <a:spAutoFit/>
          </a:bodyPr>
          <a:lstStyle/>
          <a:p>
            <a:r>
              <a:rPr lang="en-US" altLang="zh-TW" sz="900" i="1" u="sng" dirty="0">
                <a:latin typeface="+mj-lt"/>
                <a:cs typeface="Calibri" pitchFamily="34" charset="0"/>
              </a:rPr>
              <a:t>Service</a:t>
            </a:r>
            <a:endParaRPr lang="en-GB" sz="900" i="1" u="sng" dirty="0">
              <a:latin typeface="+mj-lt"/>
              <a:cs typeface="Calibri" pitchFamily="34" charset="0"/>
            </a:endParaRPr>
          </a:p>
          <a:p>
            <a:endParaRPr lang="en-GB" sz="900" dirty="0">
              <a:latin typeface="+mj-lt"/>
              <a:cs typeface="Calibri" pitchFamily="34" charset="0"/>
            </a:endParaRPr>
          </a:p>
          <a:p>
            <a:r>
              <a:rPr lang="en-GB" sz="900" dirty="0">
                <a:latin typeface="+mj-lt"/>
                <a:cs typeface="Calibri" pitchFamily="34" charset="0"/>
              </a:rPr>
              <a:t>Hon Hai </a:t>
            </a:r>
          </a:p>
          <a:p>
            <a:r>
              <a:rPr lang="en-GB" sz="900" dirty="0" err="1">
                <a:latin typeface="+mj-lt"/>
                <a:cs typeface="Calibri" pitchFamily="34" charset="0"/>
              </a:rPr>
              <a:t>Pegatron</a:t>
            </a:r>
            <a:endParaRPr lang="en-GB" sz="900" dirty="0">
              <a:latin typeface="+mj-lt"/>
              <a:cs typeface="Calibri" pitchFamily="34" charset="0"/>
            </a:endParaRPr>
          </a:p>
          <a:p>
            <a:r>
              <a:rPr lang="en-GB" sz="900" dirty="0">
                <a:latin typeface="+mj-lt"/>
                <a:cs typeface="Calibri" pitchFamily="34" charset="0"/>
              </a:rPr>
              <a:t>AOC</a:t>
            </a:r>
          </a:p>
          <a:p>
            <a:r>
              <a:rPr lang="en-GB" sz="900" dirty="0" err="1">
                <a:latin typeface="+mj-lt"/>
                <a:cs typeface="Calibri" pitchFamily="34" charset="0"/>
              </a:rPr>
              <a:t>Matsutek</a:t>
            </a:r>
            <a:endParaRPr lang="en-GB" sz="900" dirty="0">
              <a:latin typeface="+mj-lt"/>
              <a:cs typeface="Calibri" pitchFamily="34" charset="0"/>
            </a:endParaRPr>
          </a:p>
        </p:txBody>
      </p:sp>
      <p:sp>
        <p:nvSpPr>
          <p:cNvPr id="108"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
        <p:nvSpPr>
          <p:cNvPr id="109" name="右大括弧 108"/>
          <p:cNvSpPr/>
          <p:nvPr/>
        </p:nvSpPr>
        <p:spPr bwMode="auto">
          <a:xfrm>
            <a:off x="9625472" y="3285396"/>
            <a:ext cx="70783" cy="1572383"/>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11" name="TextBox 61"/>
          <p:cNvSpPr txBox="1"/>
          <p:nvPr/>
        </p:nvSpPr>
        <p:spPr>
          <a:xfrm>
            <a:off x="9660693" y="5399208"/>
            <a:ext cx="515431" cy="230817"/>
          </a:xfrm>
          <a:prstGeom prst="rect">
            <a:avLst/>
          </a:prstGeom>
          <a:noFill/>
        </p:spPr>
        <p:txBody>
          <a:bodyPr wrap="square" rtlCol="0">
            <a:spAutoFit/>
          </a:bodyPr>
          <a:lstStyle/>
          <a:p>
            <a:r>
              <a:rPr lang="en-GB" sz="900" dirty="0">
                <a:latin typeface="+mj-lt"/>
                <a:cs typeface="Calibri" pitchFamily="34" charset="0"/>
              </a:rPr>
              <a:t>Global</a:t>
            </a:r>
          </a:p>
        </p:txBody>
      </p:sp>
      <p:sp>
        <p:nvSpPr>
          <p:cNvPr id="112" name="右大括弧 111"/>
          <p:cNvSpPr/>
          <p:nvPr/>
        </p:nvSpPr>
        <p:spPr bwMode="auto">
          <a:xfrm>
            <a:off x="9625472" y="4935150"/>
            <a:ext cx="84012" cy="1176894"/>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8" name="TextBox 61"/>
          <p:cNvSpPr txBox="1"/>
          <p:nvPr/>
        </p:nvSpPr>
        <p:spPr>
          <a:xfrm>
            <a:off x="11352071" y="3017482"/>
            <a:ext cx="799581" cy="1754326"/>
          </a:xfrm>
          <a:prstGeom prst="rect">
            <a:avLst/>
          </a:prstGeom>
          <a:noFill/>
        </p:spPr>
        <p:txBody>
          <a:bodyPr wrap="square" rtlCol="0">
            <a:spAutoFit/>
          </a:bodyPr>
          <a:lstStyle/>
          <a:p>
            <a:r>
              <a:rPr lang="en-US" altLang="zh-TW" sz="900" i="1" u="sng" dirty="0">
                <a:latin typeface="+mj-lt"/>
                <a:cs typeface="Calibri" pitchFamily="34" charset="0"/>
              </a:rPr>
              <a:t>Service</a:t>
            </a:r>
            <a:endParaRPr lang="en-GB" sz="900" i="1" u="sng" dirty="0">
              <a:latin typeface="+mj-lt"/>
              <a:cs typeface="Calibri" pitchFamily="34" charset="0"/>
            </a:endParaRPr>
          </a:p>
          <a:p>
            <a:endParaRPr lang="en-GB" sz="900" dirty="0">
              <a:latin typeface="+mj-lt"/>
              <a:cs typeface="Calibri" pitchFamily="34" charset="0"/>
            </a:endParaRPr>
          </a:p>
          <a:p>
            <a:r>
              <a:rPr lang="en-GB" sz="900" dirty="0">
                <a:latin typeface="+mj-lt"/>
                <a:cs typeface="Calibri" pitchFamily="34" charset="0"/>
              </a:rPr>
              <a:t>CHT</a:t>
            </a:r>
          </a:p>
          <a:p>
            <a:r>
              <a:rPr lang="en-GB" sz="900" dirty="0">
                <a:latin typeface="+mj-lt"/>
                <a:cs typeface="Calibri" pitchFamily="34" charset="0"/>
              </a:rPr>
              <a:t>TWM</a:t>
            </a:r>
          </a:p>
          <a:p>
            <a:r>
              <a:rPr lang="en-GB" sz="900" dirty="0" err="1">
                <a:latin typeface="+mj-lt"/>
                <a:cs typeface="Calibri" pitchFamily="34" charset="0"/>
              </a:rPr>
              <a:t>Synnex</a:t>
            </a:r>
            <a:endParaRPr lang="en-GB" sz="900" dirty="0">
              <a:latin typeface="+mj-lt"/>
              <a:cs typeface="Calibri" pitchFamily="34" charset="0"/>
            </a:endParaRPr>
          </a:p>
          <a:p>
            <a:r>
              <a:rPr lang="en-GB" sz="900" dirty="0">
                <a:latin typeface="+mj-lt"/>
                <a:cs typeface="Calibri" pitchFamily="34" charset="0"/>
              </a:rPr>
              <a:t>APTG</a:t>
            </a:r>
          </a:p>
          <a:p>
            <a:r>
              <a:rPr lang="en-GB" sz="900" dirty="0" err="1">
                <a:latin typeface="+mj-lt"/>
                <a:cs typeface="Calibri" pitchFamily="34" charset="0"/>
              </a:rPr>
              <a:t>momo</a:t>
            </a:r>
            <a:endParaRPr lang="en-GB" sz="900" dirty="0">
              <a:latin typeface="+mj-lt"/>
              <a:cs typeface="Calibri" pitchFamily="34" charset="0"/>
            </a:endParaRPr>
          </a:p>
          <a:p>
            <a:r>
              <a:rPr lang="en-GB" sz="900" dirty="0">
                <a:latin typeface="+mj-lt"/>
                <a:cs typeface="Calibri" pitchFamily="34" charset="0"/>
              </a:rPr>
              <a:t>SYSTEX</a:t>
            </a:r>
          </a:p>
          <a:p>
            <a:r>
              <a:rPr lang="en-GB" sz="900" dirty="0" err="1">
                <a:latin typeface="+mj-lt"/>
                <a:cs typeface="Calibri" pitchFamily="34" charset="0"/>
              </a:rPr>
              <a:t>PChome</a:t>
            </a:r>
            <a:endParaRPr lang="en-GB" sz="900" dirty="0">
              <a:latin typeface="+mj-lt"/>
              <a:cs typeface="Calibri" pitchFamily="34" charset="0"/>
            </a:endParaRPr>
          </a:p>
          <a:p>
            <a:r>
              <a:rPr lang="en-GB" sz="900" dirty="0" err="1">
                <a:latin typeface="+mj-lt"/>
                <a:cs typeface="Calibri" pitchFamily="34" charset="0"/>
              </a:rPr>
              <a:t>Senao</a:t>
            </a:r>
            <a:endParaRPr lang="en-GB" sz="900" dirty="0">
              <a:latin typeface="+mj-lt"/>
              <a:cs typeface="Calibri" pitchFamily="34" charset="0"/>
            </a:endParaRPr>
          </a:p>
          <a:p>
            <a:r>
              <a:rPr lang="en-GB" sz="900" dirty="0">
                <a:latin typeface="+mj-lt"/>
                <a:cs typeface="Calibri" pitchFamily="34" charset="0"/>
              </a:rPr>
              <a:t>E-Life Mall</a:t>
            </a:r>
          </a:p>
          <a:p>
            <a:r>
              <a:rPr lang="en-GB" sz="900" dirty="0" err="1">
                <a:latin typeface="+mj-lt"/>
                <a:cs typeface="Calibri" pitchFamily="34" charset="0"/>
              </a:rPr>
              <a:t>Tsann</a:t>
            </a:r>
            <a:r>
              <a:rPr lang="en-GB" sz="900" dirty="0">
                <a:latin typeface="+mj-lt"/>
                <a:cs typeface="Calibri" pitchFamily="34" charset="0"/>
              </a:rPr>
              <a:t> </a:t>
            </a:r>
            <a:r>
              <a:rPr lang="en-GB" sz="900" dirty="0" err="1">
                <a:latin typeface="+mj-lt"/>
                <a:cs typeface="Calibri" pitchFamily="34" charset="0"/>
              </a:rPr>
              <a:t>Kuen</a:t>
            </a:r>
            <a:endParaRPr lang="en-GB" sz="900" dirty="0">
              <a:latin typeface="+mj-lt"/>
              <a:cs typeface="Calibri" pitchFamily="34" charset="0"/>
            </a:endParaRPr>
          </a:p>
        </p:txBody>
      </p:sp>
      <p:sp>
        <p:nvSpPr>
          <p:cNvPr id="26" name="TextBox 61"/>
          <p:cNvSpPr txBox="1"/>
          <p:nvPr/>
        </p:nvSpPr>
        <p:spPr>
          <a:xfrm>
            <a:off x="9917425" y="3017482"/>
            <a:ext cx="678607" cy="1892826"/>
          </a:xfrm>
          <a:prstGeom prst="rect">
            <a:avLst/>
          </a:prstGeom>
          <a:noFill/>
        </p:spPr>
        <p:txBody>
          <a:bodyPr wrap="square" rtlCol="0">
            <a:spAutoFit/>
          </a:bodyPr>
          <a:lstStyle/>
          <a:p>
            <a:r>
              <a:rPr lang="en-US" altLang="zh-TW" sz="900" i="1" u="sng" dirty="0">
                <a:latin typeface="+mj-lt"/>
                <a:cs typeface="Calibri" pitchFamily="34" charset="0"/>
              </a:rPr>
              <a:t>Service</a:t>
            </a:r>
            <a:endParaRPr lang="en-GB" sz="900" i="1" u="sng" dirty="0">
              <a:latin typeface="+mj-lt"/>
              <a:cs typeface="Calibri" pitchFamily="34" charset="0"/>
            </a:endParaRPr>
          </a:p>
          <a:p>
            <a:endParaRPr lang="en-GB" sz="900" dirty="0">
              <a:latin typeface="+mj-lt"/>
              <a:cs typeface="Calibri" pitchFamily="34" charset="0"/>
            </a:endParaRPr>
          </a:p>
          <a:p>
            <a:r>
              <a:rPr lang="en-GB" sz="900" dirty="0">
                <a:latin typeface="+mj-lt"/>
                <a:cs typeface="Calibri" pitchFamily="34" charset="0"/>
              </a:rPr>
              <a:t>Asus</a:t>
            </a:r>
          </a:p>
          <a:p>
            <a:r>
              <a:rPr lang="en-GB" sz="900" dirty="0">
                <a:latin typeface="+mj-lt"/>
                <a:cs typeface="Calibri" pitchFamily="34" charset="0"/>
              </a:rPr>
              <a:t>HIWIN</a:t>
            </a:r>
          </a:p>
          <a:p>
            <a:r>
              <a:rPr lang="en-GB" sz="900" dirty="0" err="1">
                <a:latin typeface="+mj-lt"/>
                <a:cs typeface="Calibri" pitchFamily="34" charset="0"/>
              </a:rPr>
              <a:t>Compal</a:t>
            </a:r>
            <a:endParaRPr lang="en-GB" sz="900" dirty="0">
              <a:latin typeface="+mj-lt"/>
              <a:cs typeface="Calibri" pitchFamily="34" charset="0"/>
            </a:endParaRPr>
          </a:p>
          <a:p>
            <a:r>
              <a:rPr lang="en-GB" sz="900" dirty="0">
                <a:latin typeface="+mj-lt"/>
                <a:cs typeface="Calibri" pitchFamily="34" charset="0"/>
              </a:rPr>
              <a:t>Acer</a:t>
            </a:r>
          </a:p>
          <a:p>
            <a:r>
              <a:rPr lang="en-GB" sz="900" dirty="0" err="1">
                <a:latin typeface="+mj-lt"/>
                <a:cs typeface="Calibri" pitchFamily="34" charset="0"/>
              </a:rPr>
              <a:t>Wistron</a:t>
            </a:r>
            <a:endParaRPr lang="en-GB" sz="900" dirty="0">
              <a:latin typeface="+mj-lt"/>
              <a:cs typeface="Calibri" pitchFamily="34" charset="0"/>
            </a:endParaRPr>
          </a:p>
          <a:p>
            <a:r>
              <a:rPr lang="en-GB" sz="900" dirty="0" err="1">
                <a:latin typeface="+mj-lt"/>
                <a:cs typeface="Calibri" pitchFamily="34" charset="0"/>
              </a:rPr>
              <a:t>Qisda</a:t>
            </a:r>
            <a:r>
              <a:rPr lang="en-GB" sz="900" dirty="0">
                <a:latin typeface="+mj-lt"/>
                <a:cs typeface="Calibri" pitchFamily="34" charset="0"/>
              </a:rPr>
              <a:t> (</a:t>
            </a:r>
            <a:r>
              <a:rPr lang="en-GB" sz="900" dirty="0" err="1">
                <a:latin typeface="+mj-lt"/>
                <a:cs typeface="Calibri" pitchFamily="34" charset="0"/>
              </a:rPr>
              <a:t>BenQ</a:t>
            </a:r>
            <a:r>
              <a:rPr lang="en-GB" sz="900" dirty="0">
                <a:latin typeface="+mj-lt"/>
                <a:cs typeface="Calibri" pitchFamily="34" charset="0"/>
              </a:rPr>
              <a:t>)</a:t>
            </a:r>
          </a:p>
          <a:p>
            <a:r>
              <a:rPr lang="en-GB" sz="900" dirty="0">
                <a:latin typeface="+mj-lt"/>
                <a:cs typeface="Calibri" pitchFamily="34" charset="0"/>
              </a:rPr>
              <a:t>ADATA</a:t>
            </a:r>
          </a:p>
          <a:p>
            <a:r>
              <a:rPr lang="en-GB" sz="900" dirty="0">
                <a:latin typeface="+mj-lt"/>
                <a:cs typeface="Calibri" pitchFamily="34" charset="0"/>
              </a:rPr>
              <a:t>SKS</a:t>
            </a:r>
          </a:p>
          <a:p>
            <a:r>
              <a:rPr lang="en-GB" sz="900" dirty="0">
                <a:latin typeface="+mj-lt"/>
                <a:cs typeface="Calibri" pitchFamily="34" charset="0"/>
              </a:rPr>
              <a:t>SYSCOM</a:t>
            </a:r>
          </a:p>
          <a:p>
            <a:endParaRPr lang="en-GB" sz="900" dirty="0">
              <a:latin typeface="+mj-lt"/>
              <a:cs typeface="Calibri" pitchFamily="34" charset="0"/>
            </a:endParaRPr>
          </a:p>
        </p:txBody>
      </p:sp>
      <p:sp>
        <p:nvSpPr>
          <p:cNvPr id="25" name="TextBox 61"/>
          <p:cNvSpPr txBox="1"/>
          <p:nvPr/>
        </p:nvSpPr>
        <p:spPr>
          <a:xfrm>
            <a:off x="8609395" y="3021613"/>
            <a:ext cx="1189984" cy="1892826"/>
          </a:xfrm>
          <a:prstGeom prst="rect">
            <a:avLst/>
          </a:prstGeom>
          <a:noFill/>
        </p:spPr>
        <p:txBody>
          <a:bodyPr wrap="square" rtlCol="0">
            <a:spAutoFit/>
          </a:bodyPr>
          <a:lstStyle/>
          <a:p>
            <a:r>
              <a:rPr lang="en-GB" sz="900" i="1" u="sng" dirty="0">
                <a:latin typeface="+mj-lt"/>
                <a:cs typeface="Calibri" pitchFamily="34" charset="0"/>
              </a:rPr>
              <a:t>Industrial</a:t>
            </a:r>
          </a:p>
          <a:p>
            <a:endParaRPr lang="en-GB" sz="900" dirty="0">
              <a:latin typeface="+mj-lt"/>
              <a:cs typeface="Calibri" pitchFamily="34" charset="0"/>
            </a:endParaRPr>
          </a:p>
          <a:p>
            <a:r>
              <a:rPr lang="en-GB" sz="900" dirty="0">
                <a:latin typeface="+mj-lt"/>
                <a:cs typeface="Calibri" pitchFamily="34" charset="0"/>
              </a:rPr>
              <a:t>Hon Hai</a:t>
            </a:r>
          </a:p>
          <a:p>
            <a:r>
              <a:rPr lang="en-GB" sz="900" dirty="0">
                <a:latin typeface="+mj-lt"/>
                <a:cs typeface="Calibri" pitchFamily="34" charset="0"/>
              </a:rPr>
              <a:t>Delta</a:t>
            </a:r>
          </a:p>
          <a:p>
            <a:r>
              <a:rPr lang="en-GB" sz="900" dirty="0">
                <a:latin typeface="+mj-lt"/>
                <a:cs typeface="Calibri" pitchFamily="34" charset="0"/>
              </a:rPr>
              <a:t>HIWIN</a:t>
            </a:r>
          </a:p>
          <a:p>
            <a:r>
              <a:rPr lang="en-GB" sz="900" dirty="0">
                <a:latin typeface="+mj-lt"/>
                <a:cs typeface="Calibri" pitchFamily="34" charset="0"/>
              </a:rPr>
              <a:t>Quanta Storage</a:t>
            </a:r>
          </a:p>
          <a:p>
            <a:r>
              <a:rPr lang="en-GB" sz="900" dirty="0">
                <a:latin typeface="+mj-lt"/>
                <a:cs typeface="Calibri" pitchFamily="34" charset="0"/>
              </a:rPr>
              <a:t>USUN</a:t>
            </a:r>
          </a:p>
          <a:p>
            <a:r>
              <a:rPr lang="en-GB" sz="900" dirty="0" err="1">
                <a:latin typeface="+mj-lt"/>
                <a:cs typeface="Calibri" pitchFamily="34" charset="0"/>
              </a:rPr>
              <a:t>Aurotek</a:t>
            </a:r>
            <a:endParaRPr lang="en-GB" sz="900" dirty="0">
              <a:latin typeface="+mj-lt"/>
              <a:cs typeface="Calibri" pitchFamily="34" charset="0"/>
            </a:endParaRPr>
          </a:p>
          <a:p>
            <a:r>
              <a:rPr lang="en-GB" sz="900" dirty="0">
                <a:latin typeface="+mj-lt"/>
                <a:cs typeface="Calibri" pitchFamily="34" charset="0"/>
              </a:rPr>
              <a:t>Chevalier</a:t>
            </a:r>
          </a:p>
          <a:p>
            <a:r>
              <a:rPr lang="en-GB" sz="900" dirty="0">
                <a:latin typeface="+mj-lt"/>
                <a:cs typeface="Calibri" pitchFamily="34" charset="0"/>
              </a:rPr>
              <a:t>APEX DYNAMICS</a:t>
            </a:r>
          </a:p>
          <a:p>
            <a:r>
              <a:rPr lang="en-GB" sz="900" dirty="0">
                <a:latin typeface="+mj-lt"/>
                <a:cs typeface="Calibri" pitchFamily="34" charset="0"/>
              </a:rPr>
              <a:t>Alfa Auto Machinery</a:t>
            </a:r>
          </a:p>
          <a:p>
            <a:r>
              <a:rPr lang="en-GB" sz="900" dirty="0">
                <a:latin typeface="+mj-lt"/>
                <a:cs typeface="Calibri" pitchFamily="34" charset="0"/>
              </a:rPr>
              <a:t>Hi-More</a:t>
            </a:r>
          </a:p>
        </p:txBody>
      </p:sp>
      <p:sp>
        <p:nvSpPr>
          <p:cNvPr id="113" name="TextBox 61"/>
          <p:cNvSpPr txBox="1"/>
          <p:nvPr/>
        </p:nvSpPr>
        <p:spPr>
          <a:xfrm>
            <a:off x="8609395" y="4865359"/>
            <a:ext cx="1189984" cy="1338828"/>
          </a:xfrm>
          <a:prstGeom prst="rect">
            <a:avLst/>
          </a:prstGeom>
          <a:noFill/>
        </p:spPr>
        <p:txBody>
          <a:bodyPr wrap="square" rtlCol="0">
            <a:spAutoFit/>
          </a:bodyPr>
          <a:lstStyle/>
          <a:p>
            <a:r>
              <a:rPr lang="en-GB" sz="900" dirty="0">
                <a:latin typeface="+mj-lt"/>
                <a:cs typeface="Calibri" pitchFamily="34" charset="0"/>
              </a:rPr>
              <a:t>Fanuc</a:t>
            </a:r>
          </a:p>
          <a:p>
            <a:r>
              <a:rPr lang="en-GB" sz="900" dirty="0" err="1">
                <a:latin typeface="+mj-lt"/>
                <a:cs typeface="Calibri" pitchFamily="34" charset="0"/>
              </a:rPr>
              <a:t>Yaskawa</a:t>
            </a:r>
            <a:endParaRPr lang="en-GB" sz="900" dirty="0">
              <a:latin typeface="+mj-lt"/>
              <a:cs typeface="Calibri" pitchFamily="34" charset="0"/>
            </a:endParaRPr>
          </a:p>
          <a:p>
            <a:r>
              <a:rPr lang="en-GB" sz="900" dirty="0">
                <a:latin typeface="+mj-lt"/>
                <a:cs typeface="Calibri" pitchFamily="34" charset="0"/>
              </a:rPr>
              <a:t>ABB</a:t>
            </a:r>
          </a:p>
          <a:p>
            <a:r>
              <a:rPr lang="en-GB" sz="900" dirty="0">
                <a:latin typeface="+mj-lt"/>
                <a:cs typeface="Calibri" pitchFamily="34" charset="0"/>
              </a:rPr>
              <a:t>Kawasaki</a:t>
            </a:r>
          </a:p>
          <a:p>
            <a:r>
              <a:rPr lang="en-GB" sz="900" dirty="0" err="1">
                <a:latin typeface="+mj-lt"/>
                <a:cs typeface="Calibri" pitchFamily="34" charset="0"/>
              </a:rPr>
              <a:t>Nachi</a:t>
            </a:r>
            <a:endParaRPr lang="en-GB" sz="900" dirty="0">
              <a:latin typeface="+mj-lt"/>
              <a:cs typeface="Calibri" pitchFamily="34" charset="0"/>
            </a:endParaRPr>
          </a:p>
          <a:p>
            <a:r>
              <a:rPr lang="en-GB" sz="900" dirty="0" err="1">
                <a:latin typeface="+mj-lt"/>
                <a:cs typeface="Calibri" pitchFamily="34" charset="0"/>
              </a:rPr>
              <a:t>Kuka</a:t>
            </a:r>
            <a:endParaRPr lang="en-GB" sz="900" dirty="0">
              <a:latin typeface="+mj-lt"/>
              <a:cs typeface="Calibri" pitchFamily="34" charset="0"/>
            </a:endParaRPr>
          </a:p>
          <a:p>
            <a:r>
              <a:rPr lang="en-GB" sz="900" dirty="0">
                <a:latin typeface="+mj-lt"/>
                <a:cs typeface="Calibri" pitchFamily="34" charset="0"/>
              </a:rPr>
              <a:t>Denso</a:t>
            </a:r>
          </a:p>
          <a:p>
            <a:r>
              <a:rPr lang="en-GB" sz="900" dirty="0">
                <a:latin typeface="+mj-lt"/>
                <a:cs typeface="Calibri" pitchFamily="34" charset="0"/>
              </a:rPr>
              <a:t>Mitsubishi</a:t>
            </a:r>
          </a:p>
          <a:p>
            <a:r>
              <a:rPr lang="en-GB" sz="900" dirty="0">
                <a:latin typeface="+mj-lt"/>
                <a:cs typeface="Calibri" pitchFamily="34" charset="0"/>
              </a:rPr>
              <a:t>Epson</a:t>
            </a:r>
          </a:p>
        </p:txBody>
      </p:sp>
    </p:spTree>
    <p:extLst>
      <p:ext uri="{BB962C8B-B14F-4D97-AF65-F5344CB8AC3E}">
        <p14:creationId xmlns:p14="http://schemas.microsoft.com/office/powerpoint/2010/main" val="23099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p:cNvGrpSpPr/>
          <p:nvPr/>
        </p:nvGrpSpPr>
        <p:grpSpPr>
          <a:xfrm>
            <a:off x="994383" y="1869464"/>
            <a:ext cx="8016979" cy="4603525"/>
            <a:chOff x="994383" y="1869464"/>
            <a:chExt cx="8016979" cy="4603525"/>
          </a:xfrm>
        </p:grpSpPr>
        <p:grpSp>
          <p:nvGrpSpPr>
            <p:cNvPr id="4" name="群組 3"/>
            <p:cNvGrpSpPr/>
            <p:nvPr/>
          </p:nvGrpSpPr>
          <p:grpSpPr>
            <a:xfrm>
              <a:off x="2031375" y="1869464"/>
              <a:ext cx="6979987" cy="3803547"/>
              <a:chOff x="2031375" y="1869464"/>
              <a:chExt cx="6979987" cy="3803547"/>
            </a:xfrm>
            <a:solidFill>
              <a:srgbClr val="FFFF00"/>
            </a:solidFill>
          </p:grpSpPr>
          <p:sp>
            <p:nvSpPr>
              <p:cNvPr id="35" name="矩形 34"/>
              <p:cNvSpPr/>
              <p:nvPr/>
            </p:nvSpPr>
            <p:spPr bwMode="auto">
              <a:xfrm>
                <a:off x="3709379" y="4720735"/>
                <a:ext cx="512859" cy="12688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34" name="矩形 33"/>
              <p:cNvSpPr/>
              <p:nvPr/>
            </p:nvSpPr>
            <p:spPr bwMode="auto">
              <a:xfrm>
                <a:off x="3709379" y="5427215"/>
                <a:ext cx="278942" cy="10896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33" name="矩形 32"/>
              <p:cNvSpPr/>
              <p:nvPr/>
            </p:nvSpPr>
            <p:spPr bwMode="auto">
              <a:xfrm>
                <a:off x="4196550" y="2656806"/>
                <a:ext cx="491869" cy="1385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9" name="矩形 28"/>
              <p:cNvSpPr/>
              <p:nvPr/>
            </p:nvSpPr>
            <p:spPr bwMode="auto">
              <a:xfrm>
                <a:off x="2033924" y="3889812"/>
                <a:ext cx="879397" cy="108033"/>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8" name="矩形 27"/>
              <p:cNvSpPr/>
              <p:nvPr/>
            </p:nvSpPr>
            <p:spPr bwMode="auto">
              <a:xfrm>
                <a:off x="8703451" y="2202838"/>
                <a:ext cx="307911" cy="12581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7" name="矩形 26"/>
              <p:cNvSpPr/>
              <p:nvPr/>
            </p:nvSpPr>
            <p:spPr bwMode="auto">
              <a:xfrm>
                <a:off x="8703451" y="2047115"/>
                <a:ext cx="307911" cy="13866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6" name="矩形 25"/>
              <p:cNvSpPr/>
              <p:nvPr/>
            </p:nvSpPr>
            <p:spPr bwMode="auto">
              <a:xfrm>
                <a:off x="8703451" y="1869464"/>
                <a:ext cx="307911" cy="14486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5" name="矩形 24"/>
              <p:cNvSpPr/>
              <p:nvPr/>
            </p:nvSpPr>
            <p:spPr bwMode="auto">
              <a:xfrm>
                <a:off x="3709379" y="5540601"/>
                <a:ext cx="394951" cy="13241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4" name="矩形 23"/>
              <p:cNvSpPr/>
              <p:nvPr/>
            </p:nvSpPr>
            <p:spPr bwMode="auto">
              <a:xfrm>
                <a:off x="3705892" y="4859229"/>
                <a:ext cx="541314" cy="12288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3" name="矩形 22"/>
              <p:cNvSpPr/>
              <p:nvPr/>
            </p:nvSpPr>
            <p:spPr bwMode="auto">
              <a:xfrm>
                <a:off x="3713038" y="4576662"/>
                <a:ext cx="344775" cy="13875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22" name="矩形 21"/>
              <p:cNvSpPr/>
              <p:nvPr/>
            </p:nvSpPr>
            <p:spPr bwMode="auto">
              <a:xfrm>
                <a:off x="4196551" y="2364763"/>
                <a:ext cx="337800" cy="12581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1" name="矩形 20"/>
              <p:cNvSpPr/>
              <p:nvPr/>
            </p:nvSpPr>
            <p:spPr bwMode="auto">
              <a:xfrm>
                <a:off x="2033925" y="3414780"/>
                <a:ext cx="661650" cy="139826"/>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20" name="矩形 19"/>
              <p:cNvSpPr/>
              <p:nvPr/>
            </p:nvSpPr>
            <p:spPr bwMode="auto">
              <a:xfrm>
                <a:off x="2033925" y="3257251"/>
                <a:ext cx="337800" cy="12581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9" name="矩形 18"/>
              <p:cNvSpPr/>
              <p:nvPr/>
            </p:nvSpPr>
            <p:spPr bwMode="auto">
              <a:xfrm>
                <a:off x="2033924" y="2818732"/>
                <a:ext cx="537825" cy="11952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8" name="矩形 17"/>
              <p:cNvSpPr/>
              <p:nvPr/>
            </p:nvSpPr>
            <p:spPr bwMode="auto">
              <a:xfrm>
                <a:off x="2033924" y="2656807"/>
                <a:ext cx="547351" cy="138575"/>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5" name="矩形 14"/>
              <p:cNvSpPr/>
              <p:nvPr/>
            </p:nvSpPr>
            <p:spPr bwMode="auto">
              <a:xfrm>
                <a:off x="2033925" y="2507638"/>
                <a:ext cx="337800" cy="125819"/>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7" name="矩形 16"/>
              <p:cNvSpPr/>
              <p:nvPr/>
            </p:nvSpPr>
            <p:spPr bwMode="auto">
              <a:xfrm>
                <a:off x="2033925" y="2360742"/>
                <a:ext cx="328275" cy="129840"/>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16" name="矩形 15"/>
              <p:cNvSpPr/>
              <p:nvPr/>
            </p:nvSpPr>
            <p:spPr bwMode="auto">
              <a:xfrm>
                <a:off x="2033925" y="2185783"/>
                <a:ext cx="490200" cy="142874"/>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sp>
            <p:nvSpPr>
              <p:cNvPr id="32" name="矩形 31"/>
              <p:cNvSpPr/>
              <p:nvPr/>
            </p:nvSpPr>
            <p:spPr bwMode="auto">
              <a:xfrm>
                <a:off x="2033924" y="4192669"/>
                <a:ext cx="400932" cy="134788"/>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sp>
            <p:nvSpPr>
              <p:cNvPr id="36" name="矩形 35"/>
              <p:cNvSpPr/>
              <p:nvPr/>
            </p:nvSpPr>
            <p:spPr bwMode="auto">
              <a:xfrm>
                <a:off x="2031375" y="3585760"/>
                <a:ext cx="340350" cy="120002"/>
              </a:xfrm>
              <a:prstGeom prst="rect">
                <a:avLst/>
              </a:prstGeom>
              <a:grp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13" name="矩形 12"/>
            <p:cNvSpPr/>
            <p:nvPr/>
          </p:nvSpPr>
          <p:spPr bwMode="auto">
            <a:xfrm>
              <a:off x="994383" y="6294541"/>
              <a:ext cx="389249" cy="178448"/>
            </a:xfrm>
            <a:prstGeom prst="rect">
              <a:avLst/>
            </a:prstGeom>
            <a:solidFill>
              <a:srgbClr val="FFFF00"/>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panose="020B0604020202020204" pitchFamily="34" charset="0"/>
              </a:endParaRPr>
            </a:p>
          </p:txBody>
        </p:sp>
      </p:grpSp>
      <p:sp>
        <p:nvSpPr>
          <p:cNvPr id="83" name="TextBox 61"/>
          <p:cNvSpPr txBox="1"/>
          <p:nvPr/>
        </p:nvSpPr>
        <p:spPr>
          <a:xfrm>
            <a:off x="1948070" y="1684471"/>
            <a:ext cx="2162626" cy="2708434"/>
          </a:xfrm>
          <a:prstGeom prst="rect">
            <a:avLst/>
          </a:prstGeom>
          <a:noFill/>
        </p:spPr>
        <p:txBody>
          <a:bodyPr wrap="square" rtlCol="0">
            <a:spAutoFit/>
          </a:bodyPr>
          <a:lstStyle/>
          <a:p>
            <a:r>
              <a:rPr lang="en-GB" sz="1000" i="1" u="sng" dirty="0">
                <a:latin typeface="+mj-lt"/>
                <a:cs typeface="Calibri" pitchFamily="34" charset="0"/>
              </a:rPr>
              <a:t>Device (Modem, Network Card, Gateway, Router, VoIP etc.)</a:t>
            </a:r>
          </a:p>
          <a:p>
            <a:endParaRPr lang="en-GB" sz="1000" dirty="0">
              <a:latin typeface="+mj-lt"/>
              <a:cs typeface="Calibri" pitchFamily="34" charset="0"/>
            </a:endParaRPr>
          </a:p>
          <a:p>
            <a:r>
              <a:rPr lang="en-GB" sz="1000" dirty="0">
                <a:latin typeface="+mj-lt"/>
                <a:cs typeface="Calibri" pitchFamily="34" charset="0"/>
              </a:rPr>
              <a:t>Hon Hai</a:t>
            </a:r>
          </a:p>
          <a:p>
            <a:r>
              <a:rPr lang="en-GB" sz="1000" dirty="0">
                <a:latin typeface="+mj-lt"/>
                <a:cs typeface="Calibri" pitchFamily="34" charset="0"/>
              </a:rPr>
              <a:t>Delta</a:t>
            </a:r>
          </a:p>
          <a:p>
            <a:r>
              <a:rPr lang="en-GB" sz="1000" dirty="0">
                <a:latin typeface="+mj-lt"/>
                <a:cs typeface="Calibri" pitchFamily="34" charset="0"/>
              </a:rPr>
              <a:t>Asus</a:t>
            </a:r>
          </a:p>
          <a:p>
            <a:r>
              <a:rPr lang="en-GB" sz="1000" dirty="0" err="1">
                <a:latin typeface="+mj-lt"/>
                <a:cs typeface="Calibri" pitchFamily="34" charset="0"/>
              </a:rPr>
              <a:t>Pegatron</a:t>
            </a:r>
            <a:endParaRPr lang="en-GB" sz="1000" dirty="0">
              <a:latin typeface="+mj-lt"/>
              <a:cs typeface="Calibri" pitchFamily="34" charset="0"/>
            </a:endParaRPr>
          </a:p>
          <a:p>
            <a:r>
              <a:rPr lang="en-GB" sz="1000" dirty="0">
                <a:latin typeface="+mj-lt"/>
                <a:cs typeface="Calibri" pitchFamily="34" charset="0"/>
              </a:rPr>
              <a:t>LITE-ON</a:t>
            </a:r>
          </a:p>
          <a:p>
            <a:r>
              <a:rPr lang="en-GB" sz="1000" dirty="0">
                <a:latin typeface="+mj-lt"/>
                <a:cs typeface="Calibri" pitchFamily="34" charset="0"/>
              </a:rPr>
              <a:t>Tatung</a:t>
            </a:r>
          </a:p>
          <a:p>
            <a:r>
              <a:rPr lang="en-GB" sz="1000" dirty="0" err="1">
                <a:latin typeface="+mj-lt"/>
                <a:cs typeface="Calibri" pitchFamily="34" charset="0"/>
              </a:rPr>
              <a:t>Accton</a:t>
            </a:r>
            <a:endParaRPr lang="en-GB" sz="1000" dirty="0">
              <a:latin typeface="+mj-lt"/>
              <a:cs typeface="Calibri" pitchFamily="34" charset="0"/>
            </a:endParaRPr>
          </a:p>
          <a:p>
            <a:r>
              <a:rPr lang="en-GB" sz="1000" dirty="0">
                <a:latin typeface="+mj-lt"/>
                <a:cs typeface="Calibri" pitchFamily="34" charset="0"/>
              </a:rPr>
              <a:t>WNC</a:t>
            </a:r>
          </a:p>
          <a:p>
            <a:r>
              <a:rPr lang="en-GB" sz="1000" dirty="0">
                <a:latin typeface="+mj-lt"/>
                <a:cs typeface="Calibri" pitchFamily="34" charset="0"/>
              </a:rPr>
              <a:t>SERCOMM</a:t>
            </a:r>
          </a:p>
          <a:p>
            <a:r>
              <a:rPr lang="en-US" sz="1000" dirty="0" err="1">
                <a:latin typeface="+mj-lt"/>
                <a:cs typeface="Calibri" pitchFamily="34" charset="0"/>
              </a:rPr>
              <a:t>Kinpo</a:t>
            </a:r>
            <a:endParaRPr lang="en-GB" sz="1000" dirty="0">
              <a:latin typeface="+mj-lt"/>
              <a:cs typeface="Calibri" pitchFamily="34" charset="0"/>
            </a:endParaRPr>
          </a:p>
          <a:p>
            <a:r>
              <a:rPr lang="en-GB" sz="1000" dirty="0" err="1">
                <a:latin typeface="+mj-lt"/>
                <a:cs typeface="Calibri" pitchFamily="34" charset="0"/>
              </a:rPr>
              <a:t>Arcadynn</a:t>
            </a:r>
            <a:endParaRPr lang="en-GB" sz="1000" dirty="0">
              <a:latin typeface="+mj-lt"/>
              <a:cs typeface="Calibri" pitchFamily="34" charset="0"/>
            </a:endParaRPr>
          </a:p>
          <a:p>
            <a:r>
              <a:rPr lang="en-GB" sz="1000" dirty="0">
                <a:latin typeface="+mj-lt"/>
                <a:cs typeface="Calibri" pitchFamily="34" charset="0"/>
              </a:rPr>
              <a:t>Alpha Networks</a:t>
            </a:r>
          </a:p>
          <a:p>
            <a:r>
              <a:rPr lang="en-GB" sz="1000" dirty="0" err="1">
                <a:latin typeface="+mj-lt"/>
                <a:cs typeface="Calibri" pitchFamily="34" charset="0"/>
              </a:rPr>
              <a:t>Gemtek</a:t>
            </a:r>
            <a:endParaRPr lang="en-GB" sz="1000" dirty="0">
              <a:latin typeface="+mj-lt"/>
              <a:cs typeface="Calibri" pitchFamily="34" charset="0"/>
            </a:endParaRPr>
          </a:p>
          <a:p>
            <a:r>
              <a:rPr lang="en-GB" sz="1000" dirty="0">
                <a:latin typeface="+mj-lt"/>
                <a:cs typeface="Calibri" pitchFamily="34" charset="0"/>
              </a:rPr>
              <a:t>D-Link</a:t>
            </a:r>
          </a:p>
        </p:txBody>
      </p:sp>
      <p:sp>
        <p:nvSpPr>
          <p:cNvPr id="85" name="TextBox 61"/>
          <p:cNvSpPr txBox="1"/>
          <p:nvPr/>
        </p:nvSpPr>
        <p:spPr>
          <a:xfrm>
            <a:off x="4110696" y="1694150"/>
            <a:ext cx="1839728" cy="1323439"/>
          </a:xfrm>
          <a:prstGeom prst="rect">
            <a:avLst/>
          </a:prstGeom>
          <a:noFill/>
        </p:spPr>
        <p:txBody>
          <a:bodyPr wrap="square" rtlCol="0">
            <a:spAutoFit/>
          </a:bodyPr>
          <a:lstStyle/>
          <a:p>
            <a:r>
              <a:rPr lang="en-GB" sz="1000" i="1" u="sng" dirty="0">
                <a:latin typeface="+mj-lt"/>
                <a:cs typeface="Calibri" pitchFamily="34" charset="0"/>
              </a:rPr>
              <a:t>Teleservice</a:t>
            </a:r>
          </a:p>
          <a:p>
            <a:endParaRPr lang="en-GB" sz="1000" dirty="0">
              <a:latin typeface="+mj-lt"/>
              <a:cs typeface="Calibri" pitchFamily="34" charset="0"/>
            </a:endParaRPr>
          </a:p>
          <a:p>
            <a:r>
              <a:rPr lang="en-GB" sz="1000" dirty="0">
                <a:latin typeface="+mj-lt"/>
                <a:cs typeface="Calibri" pitchFamily="34" charset="0"/>
              </a:rPr>
              <a:t>CHT</a:t>
            </a:r>
          </a:p>
          <a:p>
            <a:r>
              <a:rPr lang="en-GB" sz="1000" dirty="0">
                <a:latin typeface="+mj-lt"/>
                <a:cs typeface="Calibri" pitchFamily="34" charset="0"/>
              </a:rPr>
              <a:t>TWM</a:t>
            </a:r>
          </a:p>
          <a:p>
            <a:r>
              <a:rPr lang="en-GB" sz="1000" dirty="0">
                <a:latin typeface="+mj-lt"/>
                <a:cs typeface="Calibri" pitchFamily="34" charset="0"/>
              </a:rPr>
              <a:t>FET</a:t>
            </a:r>
          </a:p>
          <a:p>
            <a:r>
              <a:rPr lang="en-GB" sz="1000" dirty="0">
                <a:latin typeface="+mj-lt"/>
                <a:cs typeface="Calibri" pitchFamily="34" charset="0"/>
              </a:rPr>
              <a:t>APTG</a:t>
            </a:r>
          </a:p>
          <a:p>
            <a:r>
              <a:rPr lang="en-GB" sz="1000" dirty="0">
                <a:latin typeface="+mj-lt"/>
                <a:cs typeface="Calibri" pitchFamily="34" charset="0"/>
              </a:rPr>
              <a:t>T STAR</a:t>
            </a:r>
          </a:p>
          <a:p>
            <a:r>
              <a:rPr lang="en-GB" sz="1000" dirty="0">
                <a:latin typeface="+mj-lt"/>
                <a:cs typeface="Calibri" pitchFamily="34" charset="0"/>
              </a:rPr>
              <a:t>Fullerton</a:t>
            </a:r>
          </a:p>
        </p:txBody>
      </p:sp>
      <p:sp>
        <p:nvSpPr>
          <p:cNvPr id="89" name="TextBox 61"/>
          <p:cNvSpPr txBox="1"/>
          <p:nvPr/>
        </p:nvSpPr>
        <p:spPr>
          <a:xfrm>
            <a:off x="8379601" y="1672763"/>
            <a:ext cx="927081" cy="861774"/>
          </a:xfrm>
          <a:prstGeom prst="rect">
            <a:avLst/>
          </a:prstGeom>
          <a:noFill/>
        </p:spPr>
        <p:txBody>
          <a:bodyPr wrap="square" rtlCol="0">
            <a:spAutoFit/>
          </a:bodyPr>
          <a:lstStyle/>
          <a:p>
            <a:pPr algn="ctr"/>
            <a:r>
              <a:rPr lang="en-GB" sz="1000" dirty="0">
                <a:latin typeface="+mj-lt"/>
                <a:cs typeface="Calibri" pitchFamily="34" charset="0"/>
              </a:rPr>
              <a:t>TOP</a:t>
            </a:r>
          </a:p>
          <a:p>
            <a:pPr algn="ctr"/>
            <a:r>
              <a:rPr lang="en-GB" sz="1000" dirty="0">
                <a:latin typeface="+mj-lt"/>
                <a:cs typeface="Calibri" pitchFamily="34" charset="0"/>
              </a:rPr>
              <a:t>CNS</a:t>
            </a:r>
          </a:p>
          <a:p>
            <a:pPr algn="ctr"/>
            <a:r>
              <a:rPr lang="en-GB" sz="1000" dirty="0" err="1">
                <a:latin typeface="+mj-lt"/>
                <a:cs typeface="Calibri" pitchFamily="34" charset="0"/>
              </a:rPr>
              <a:t>Kbro</a:t>
            </a:r>
            <a:endParaRPr lang="en-GB" sz="1000" dirty="0">
              <a:latin typeface="+mj-lt"/>
              <a:cs typeface="Calibri" pitchFamily="34" charset="0"/>
            </a:endParaRPr>
          </a:p>
          <a:p>
            <a:pPr algn="ctr"/>
            <a:r>
              <a:rPr lang="en-GB" sz="1000" dirty="0">
                <a:latin typeface="+mj-lt"/>
                <a:cs typeface="Calibri" pitchFamily="34" charset="0"/>
              </a:rPr>
              <a:t>TBC</a:t>
            </a:r>
          </a:p>
          <a:p>
            <a:pPr algn="ctr"/>
            <a:r>
              <a:rPr lang="en-GB" sz="1000" dirty="0">
                <a:latin typeface="+mj-lt"/>
                <a:cs typeface="Calibri" pitchFamily="34" charset="0"/>
              </a:rPr>
              <a:t>TFN</a:t>
            </a:r>
          </a:p>
        </p:txBody>
      </p:sp>
      <p:sp>
        <p:nvSpPr>
          <p:cNvPr id="2" name="Title 1"/>
          <p:cNvSpPr>
            <a:spLocks noGrp="1"/>
          </p:cNvSpPr>
          <p:nvPr>
            <p:ph type="title"/>
          </p:nvPr>
        </p:nvSpPr>
        <p:spPr>
          <a:xfrm>
            <a:off x="736335" y="635658"/>
            <a:ext cx="8275027" cy="363537"/>
          </a:xfrm>
        </p:spPr>
        <p:txBody>
          <a:bodyPr/>
          <a:lstStyle/>
          <a:p>
            <a:r>
              <a:rPr lang="en-GB" dirty="0">
                <a:cs typeface="Calibri" pitchFamily="34" charset="0"/>
              </a:rPr>
              <a:t>Telecom Industry Landscape</a:t>
            </a:r>
            <a:endParaRPr lang="en-SG" dirty="0">
              <a:cs typeface="Calibri" pitchFamily="34" charset="0"/>
            </a:endParaRPr>
          </a:p>
        </p:txBody>
      </p:sp>
      <p:sp>
        <p:nvSpPr>
          <p:cNvPr id="30" name="Rectangle 6"/>
          <p:cNvSpPr/>
          <p:nvPr/>
        </p:nvSpPr>
        <p:spPr>
          <a:xfrm>
            <a:off x="1948071" y="1134602"/>
            <a:ext cx="3288296"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1000" b="1" dirty="0">
                <a:solidFill>
                  <a:schemeClr val="bg1"/>
                </a:solidFill>
                <a:cs typeface="Calibri" pitchFamily="34" charset="0"/>
              </a:rPr>
              <a:t>Telecom &amp; Communication</a:t>
            </a:r>
            <a:endParaRPr lang="en-GB" sz="1000" b="1" dirty="0">
              <a:solidFill>
                <a:schemeClr val="bg1"/>
              </a:solidFill>
              <a:cs typeface="Calibri" pitchFamily="34" charset="0"/>
            </a:endParaRPr>
          </a:p>
        </p:txBody>
      </p:sp>
      <p:sp>
        <p:nvSpPr>
          <p:cNvPr id="31" name="Rectangle 6"/>
          <p:cNvSpPr/>
          <p:nvPr/>
        </p:nvSpPr>
        <p:spPr>
          <a:xfrm>
            <a:off x="7846754" y="1139593"/>
            <a:ext cx="2021304" cy="506683"/>
          </a:xfrm>
          <a:prstGeom prst="rect">
            <a:avLst/>
          </a:prstGeom>
          <a:solidFill>
            <a:srgbClr val="C0000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1000" b="1" dirty="0">
                <a:solidFill>
                  <a:schemeClr val="bg1"/>
                </a:solidFill>
                <a:cs typeface="Calibri" pitchFamily="34" charset="0"/>
              </a:rPr>
              <a:t>MSO</a:t>
            </a:r>
          </a:p>
          <a:p>
            <a:pPr algn="ctr" defTabSz="444500">
              <a:lnSpc>
                <a:spcPct val="90000"/>
              </a:lnSpc>
              <a:spcAft>
                <a:spcPct val="35000"/>
              </a:spcAft>
            </a:pPr>
            <a:r>
              <a:rPr lang="en-US" sz="1000" b="1" dirty="0">
                <a:solidFill>
                  <a:schemeClr val="bg1"/>
                </a:solidFill>
                <a:cs typeface="Calibri" pitchFamily="34" charset="0"/>
              </a:rPr>
              <a:t>(Multiple System Operators)</a:t>
            </a:r>
            <a:endParaRPr lang="en-GB" sz="1000" b="1" dirty="0">
              <a:solidFill>
                <a:schemeClr val="bg1"/>
              </a:solidFill>
              <a:cs typeface="Calibri" pitchFamily="34" charset="0"/>
            </a:endParaRPr>
          </a:p>
        </p:txBody>
      </p:sp>
      <p:sp>
        <p:nvSpPr>
          <p:cNvPr id="3" name="投影片編號版面配置區 2"/>
          <p:cNvSpPr>
            <a:spLocks noGrp="1"/>
          </p:cNvSpPr>
          <p:nvPr>
            <p:ph type="sldNum" sz="quarter" idx="10"/>
          </p:nvPr>
        </p:nvSpPr>
        <p:spPr/>
        <p:txBody>
          <a:bodyPr/>
          <a:lstStyle/>
          <a:p>
            <a:fld id="{49D84E0C-83D5-4A54-8002-1B58BE398C12}" type="slidenum">
              <a:rPr lang="en-SG" smtClean="0"/>
              <a:pPr/>
              <a:t>8</a:t>
            </a:fld>
            <a:endParaRPr lang="en-SG"/>
          </a:p>
        </p:txBody>
      </p:sp>
      <p:sp>
        <p:nvSpPr>
          <p:cNvPr id="9" name="Rectangle 6"/>
          <p:cNvSpPr/>
          <p:nvPr/>
        </p:nvSpPr>
        <p:spPr>
          <a:xfrm>
            <a:off x="3681180" y="3596128"/>
            <a:ext cx="1356157" cy="506683"/>
          </a:xfrm>
          <a:prstGeom prst="rect">
            <a:avLst/>
          </a:prstGeom>
          <a:solidFill>
            <a:srgbClr val="002060"/>
          </a:solidFill>
          <a:ln>
            <a:solidFill>
              <a:schemeClr val="tx1"/>
            </a:solidFill>
          </a:ln>
        </p:spPr>
        <p:style>
          <a:lnRef idx="0">
            <a:schemeClr val="accent2"/>
          </a:lnRef>
          <a:fillRef idx="3">
            <a:schemeClr val="accent2"/>
          </a:fillRef>
          <a:effectRef idx="3">
            <a:schemeClr val="accent2"/>
          </a:effectRef>
          <a:fontRef idx="minor">
            <a:schemeClr val="lt1"/>
          </a:fontRef>
        </p:style>
        <p:txBody>
          <a:bodyPr spcFirstLastPara="0" vert="horz" wrap="square" lIns="6350" tIns="6350" rIns="6350" bIns="6350" numCol="1" spcCol="1270" anchor="ctr" anchorCtr="0">
            <a:noAutofit/>
          </a:bodyPr>
          <a:lstStyle/>
          <a:p>
            <a:pPr algn="ctr" defTabSz="444500">
              <a:lnSpc>
                <a:spcPct val="90000"/>
              </a:lnSpc>
              <a:spcAft>
                <a:spcPct val="35000"/>
              </a:spcAft>
            </a:pPr>
            <a:r>
              <a:rPr lang="en-US" sz="900" b="1" dirty="0">
                <a:solidFill>
                  <a:schemeClr val="bg1"/>
                </a:solidFill>
                <a:cs typeface="Calibri" pitchFamily="34" charset="0"/>
              </a:rPr>
              <a:t>Components</a:t>
            </a:r>
            <a:endParaRPr lang="en-GB" sz="900" b="1" dirty="0">
              <a:solidFill>
                <a:schemeClr val="bg1"/>
              </a:solidFill>
              <a:cs typeface="Calibri" pitchFamily="34" charset="0"/>
            </a:endParaRPr>
          </a:p>
        </p:txBody>
      </p:sp>
      <p:sp>
        <p:nvSpPr>
          <p:cNvPr id="14" name="TextBox 61"/>
          <p:cNvSpPr txBox="1"/>
          <p:nvPr/>
        </p:nvSpPr>
        <p:spPr>
          <a:xfrm>
            <a:off x="1337903" y="6272503"/>
            <a:ext cx="1392045" cy="230832"/>
          </a:xfrm>
          <a:prstGeom prst="rect">
            <a:avLst/>
          </a:prstGeom>
          <a:noFill/>
        </p:spPr>
        <p:txBody>
          <a:bodyPr wrap="square" rtlCol="0">
            <a:spAutoFit/>
          </a:bodyPr>
          <a:lstStyle/>
          <a:p>
            <a:r>
              <a:rPr lang="en-GB" sz="900" dirty="0">
                <a:latin typeface="+mj-lt"/>
                <a:cs typeface="Calibri" pitchFamily="34" charset="0"/>
              </a:rPr>
              <a:t>: Existing clients</a:t>
            </a:r>
          </a:p>
        </p:txBody>
      </p:sp>
      <p:sp>
        <p:nvSpPr>
          <p:cNvPr id="12" name="TextBox 61"/>
          <p:cNvSpPr txBox="1"/>
          <p:nvPr/>
        </p:nvSpPr>
        <p:spPr>
          <a:xfrm>
            <a:off x="3621508" y="4146353"/>
            <a:ext cx="1415830" cy="2031325"/>
          </a:xfrm>
          <a:prstGeom prst="rect">
            <a:avLst/>
          </a:prstGeom>
          <a:noFill/>
        </p:spPr>
        <p:txBody>
          <a:bodyPr wrap="square" rtlCol="0">
            <a:spAutoFit/>
          </a:bodyPr>
          <a:lstStyle/>
          <a:p>
            <a:r>
              <a:rPr lang="en-GB" sz="900" i="1" u="sng" dirty="0">
                <a:latin typeface="+mj-lt"/>
                <a:cs typeface="Calibri" pitchFamily="34" charset="0"/>
              </a:rPr>
              <a:t>PCB</a:t>
            </a:r>
          </a:p>
          <a:p>
            <a:r>
              <a:rPr lang="en-GB" sz="900" i="1" u="sng" dirty="0">
                <a:latin typeface="+mj-lt"/>
                <a:cs typeface="Calibri" pitchFamily="34" charset="0"/>
              </a:rPr>
              <a:t>(Printed Circuit Board)</a:t>
            </a:r>
          </a:p>
          <a:p>
            <a:endParaRPr lang="en-GB" sz="900" dirty="0">
              <a:latin typeface="+mj-lt"/>
              <a:cs typeface="Calibri" pitchFamily="34" charset="0"/>
            </a:endParaRPr>
          </a:p>
          <a:p>
            <a:r>
              <a:rPr lang="en-GB" sz="900" dirty="0">
                <a:latin typeface="+mj-lt"/>
                <a:cs typeface="Calibri" pitchFamily="34" charset="0"/>
              </a:rPr>
              <a:t>ZDT</a:t>
            </a:r>
          </a:p>
          <a:p>
            <a:r>
              <a:rPr lang="en-GB" sz="900" dirty="0">
                <a:latin typeface="+mj-lt"/>
                <a:cs typeface="Calibri" pitchFamily="34" charset="0"/>
              </a:rPr>
              <a:t>Tripod</a:t>
            </a:r>
          </a:p>
          <a:p>
            <a:r>
              <a:rPr lang="en-GB" sz="900" dirty="0">
                <a:latin typeface="+mj-lt"/>
                <a:cs typeface="Calibri" pitchFamily="34" charset="0"/>
              </a:rPr>
              <a:t>COMPEQ</a:t>
            </a:r>
          </a:p>
          <a:p>
            <a:r>
              <a:rPr lang="en-GB" sz="900" dirty="0" err="1">
                <a:latin typeface="+mj-lt"/>
                <a:cs typeface="Calibri" pitchFamily="34" charset="0"/>
              </a:rPr>
              <a:t>Flexium</a:t>
            </a:r>
            <a:endParaRPr lang="en-GB" sz="900" dirty="0">
              <a:latin typeface="+mj-lt"/>
              <a:cs typeface="Calibri" pitchFamily="34" charset="0"/>
            </a:endParaRPr>
          </a:p>
          <a:p>
            <a:r>
              <a:rPr lang="en-GB" sz="900" dirty="0" err="1">
                <a:latin typeface="+mj-lt"/>
                <a:cs typeface="Calibri" pitchFamily="34" charset="0"/>
              </a:rPr>
              <a:t>Unimicron</a:t>
            </a:r>
            <a:endParaRPr lang="en-GB" sz="900" dirty="0">
              <a:latin typeface="+mj-lt"/>
              <a:cs typeface="Calibri" pitchFamily="34" charset="0"/>
            </a:endParaRPr>
          </a:p>
          <a:p>
            <a:r>
              <a:rPr lang="en-GB" sz="900" dirty="0" err="1">
                <a:latin typeface="+mj-lt"/>
                <a:cs typeface="Calibri" pitchFamily="34" charset="0"/>
              </a:rPr>
              <a:t>Kinsus</a:t>
            </a:r>
            <a:endParaRPr lang="en-GB" sz="900" dirty="0">
              <a:latin typeface="+mj-lt"/>
              <a:cs typeface="Calibri" pitchFamily="34" charset="0"/>
            </a:endParaRPr>
          </a:p>
          <a:p>
            <a:r>
              <a:rPr lang="en-GB" sz="900" dirty="0">
                <a:latin typeface="+mj-lt"/>
                <a:cs typeface="Calibri" pitchFamily="34" charset="0"/>
              </a:rPr>
              <a:t>ITEQ</a:t>
            </a:r>
          </a:p>
          <a:p>
            <a:r>
              <a:rPr lang="en-GB" sz="900" dirty="0">
                <a:latin typeface="+mj-lt"/>
                <a:cs typeface="Calibri" pitchFamily="34" charset="0"/>
              </a:rPr>
              <a:t>NYPCB</a:t>
            </a:r>
          </a:p>
          <a:p>
            <a:r>
              <a:rPr lang="en-GB" sz="900" dirty="0">
                <a:latin typeface="+mj-lt"/>
                <a:cs typeface="Calibri" pitchFamily="34" charset="0"/>
              </a:rPr>
              <a:t>Chin Poon</a:t>
            </a:r>
          </a:p>
          <a:p>
            <a:r>
              <a:rPr lang="en-GB" sz="900" dirty="0">
                <a:latin typeface="+mj-lt"/>
                <a:cs typeface="Calibri" pitchFamily="34" charset="0"/>
              </a:rPr>
              <a:t>TPT</a:t>
            </a:r>
          </a:p>
          <a:p>
            <a:r>
              <a:rPr lang="en-GB" sz="900" dirty="0">
                <a:latin typeface="+mj-lt"/>
                <a:cs typeface="Calibri" pitchFamily="34" charset="0"/>
              </a:rPr>
              <a:t>GCE</a:t>
            </a:r>
          </a:p>
        </p:txBody>
      </p:sp>
      <p:sp>
        <p:nvSpPr>
          <p:cNvPr id="38" name="TextBox 61"/>
          <p:cNvSpPr txBox="1"/>
          <p:nvPr/>
        </p:nvSpPr>
        <p:spPr>
          <a:xfrm>
            <a:off x="904177" y="6530422"/>
            <a:ext cx="2625831" cy="230832"/>
          </a:xfrm>
          <a:prstGeom prst="rect">
            <a:avLst/>
          </a:prstGeom>
          <a:noFill/>
        </p:spPr>
        <p:txBody>
          <a:bodyPr wrap="square" rtlCol="0">
            <a:spAutoFit/>
          </a:bodyPr>
          <a:lstStyle/>
          <a:p>
            <a:r>
              <a:rPr lang="en-GB" sz="900" dirty="0">
                <a:latin typeface="+mj-lt"/>
                <a:cs typeface="Calibri" pitchFamily="34" charset="0"/>
              </a:rPr>
              <a:t>Sorted by market cap. (Jul 9 2018)</a:t>
            </a:r>
          </a:p>
        </p:txBody>
      </p:sp>
    </p:spTree>
    <p:extLst>
      <p:ext uri="{BB962C8B-B14F-4D97-AF65-F5344CB8AC3E}">
        <p14:creationId xmlns:p14="http://schemas.microsoft.com/office/powerpoint/2010/main" val="2921908284"/>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2037</TotalTime>
  <Words>1743</Words>
  <Application>Microsoft Office PowerPoint</Application>
  <PresentationFormat>寬螢幕</PresentationFormat>
  <Paragraphs>1211</Paragraphs>
  <Slides>8</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8</vt:i4>
      </vt:variant>
    </vt:vector>
  </HeadingPairs>
  <TitlesOfParts>
    <vt:vector size="15" baseType="lpstr">
      <vt:lpstr>新細明體</vt:lpstr>
      <vt:lpstr>Arial</vt:lpstr>
      <vt:lpstr>Calibri</vt:lpstr>
      <vt:lpstr>Calibri Light</vt:lpstr>
      <vt:lpstr>Wingdings</vt:lpstr>
      <vt:lpstr>DBS Colour Theme</vt:lpstr>
      <vt:lpstr>Custom Design</vt:lpstr>
      <vt:lpstr>TW TMT Industry Landscape </vt:lpstr>
      <vt:lpstr>Mobile Phone Industry Landscape</vt:lpstr>
      <vt:lpstr>Tablet Industry Landscape</vt:lpstr>
      <vt:lpstr>NB / PC Industry Landscape</vt:lpstr>
      <vt:lpstr>Server Industry Landscape</vt:lpstr>
      <vt:lpstr>LCD TV Industry Landscape</vt:lpstr>
      <vt:lpstr>Robotics Industry Landscape</vt:lpstr>
      <vt:lpstr>Telecom Industry Landscape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Dai Wei TENG</dc:creator>
  <cp:lastModifiedBy>Jackal Jen Chieh CHENG</cp:lastModifiedBy>
  <cp:revision>491</cp:revision>
  <cp:lastPrinted>2018-07-18T07:53:35Z</cp:lastPrinted>
  <dcterms:created xsi:type="dcterms:W3CDTF">2018-06-14T02:17:02Z</dcterms:created>
  <dcterms:modified xsi:type="dcterms:W3CDTF">2018-07-23T06:12:22Z</dcterms:modified>
  <cp:version>10</cp:version>
</cp:coreProperties>
</file>