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5" r:id="rId1"/>
    <p:sldMasterId id="2147483757" r:id="rId2"/>
  </p:sldMasterIdLst>
  <p:notesMasterIdLst>
    <p:notesMasterId r:id="rId6"/>
  </p:notesMasterIdLst>
  <p:sldIdLst>
    <p:sldId id="260" r:id="rId3"/>
    <p:sldId id="268" r:id="rId4"/>
    <p:sldId id="269" r:id="rId5"/>
  </p:sldIdLst>
  <p:sldSz cx="12192000" cy="6858000"/>
  <p:notesSz cx="6858000" cy="9926638"/>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72" d="100"/>
          <a:sy n="72"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98056"/>
          </a:xfrm>
          <a:prstGeom prst="rect">
            <a:avLst/>
          </a:prstGeom>
        </p:spPr>
        <p:txBody>
          <a:bodyPr vert="horz" lIns="91440" tIns="45720" rIns="91440" bIns="45720" rtlCol="0"/>
          <a:lstStyle>
            <a:lvl1pPr algn="l">
              <a:defRPr sz="1200"/>
            </a:lvl1pPr>
          </a:lstStyle>
          <a:p>
            <a:endParaRPr lang="en-US"/>
          </a:p>
        </p:txBody>
      </p:sp>
      <p:sp>
        <p:nvSpPr>
          <p:cNvPr id="3" name="日期版面配置區 2"/>
          <p:cNvSpPr>
            <a:spLocks noGrp="1"/>
          </p:cNvSpPr>
          <p:nvPr>
            <p:ph type="dt" idx="1"/>
          </p:nvPr>
        </p:nvSpPr>
        <p:spPr>
          <a:xfrm>
            <a:off x="3884613" y="0"/>
            <a:ext cx="2971800" cy="498056"/>
          </a:xfrm>
          <a:prstGeom prst="rect">
            <a:avLst/>
          </a:prstGeom>
        </p:spPr>
        <p:txBody>
          <a:bodyPr vert="horz" lIns="91440" tIns="45720" rIns="91440" bIns="45720" rtlCol="0"/>
          <a:lstStyle>
            <a:lvl1pPr algn="r">
              <a:defRPr sz="1200"/>
            </a:lvl1pPr>
          </a:lstStyle>
          <a:p>
            <a:fld id="{C9479DCF-3280-4298-9571-D96B5D240AFF}" type="datetimeFigureOut">
              <a:rPr lang="en-US" smtClean="0"/>
              <a:t>7/30/2018</a:t>
            </a:fld>
            <a:endParaRPr lang="en-US"/>
          </a:p>
        </p:txBody>
      </p:sp>
      <p:sp>
        <p:nvSpPr>
          <p:cNvPr id="4" name="投影片圖像版面配置區 3"/>
          <p:cNvSpPr>
            <a:spLocks noGrp="1" noRot="1" noChangeAspect="1"/>
          </p:cNvSpPr>
          <p:nvPr>
            <p:ph type="sldImg" idx="2"/>
          </p:nvPr>
        </p:nvSpPr>
        <p:spPr>
          <a:xfrm>
            <a:off x="452438"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備忘稿版面配置區 4"/>
          <p:cNvSpPr>
            <a:spLocks noGrp="1"/>
          </p:cNvSpPr>
          <p:nvPr>
            <p:ph type="body" sz="quarter" idx="3"/>
          </p:nvPr>
        </p:nvSpPr>
        <p:spPr>
          <a:xfrm>
            <a:off x="685800" y="4777194"/>
            <a:ext cx="5486400" cy="3908614"/>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頁尾版面配置區 5"/>
          <p:cNvSpPr>
            <a:spLocks noGrp="1"/>
          </p:cNvSpPr>
          <p:nvPr>
            <p:ph type="ftr" sz="quarter" idx="4"/>
          </p:nvPr>
        </p:nvSpPr>
        <p:spPr>
          <a:xfrm>
            <a:off x="0" y="9428584"/>
            <a:ext cx="2971800" cy="498055"/>
          </a:xfrm>
          <a:prstGeom prst="rect">
            <a:avLst/>
          </a:prstGeom>
        </p:spPr>
        <p:txBody>
          <a:bodyPr vert="horz" lIns="91440" tIns="45720" rIns="91440" bIns="45720" rtlCol="0" anchor="b"/>
          <a:lstStyle>
            <a:lvl1pPr algn="l">
              <a:defRPr sz="1200"/>
            </a:lvl1pPr>
          </a:lstStyle>
          <a:p>
            <a:endParaRPr lang="en-US"/>
          </a:p>
        </p:txBody>
      </p:sp>
      <p:sp>
        <p:nvSpPr>
          <p:cNvPr id="7" name="投影片編號版面配置區 6"/>
          <p:cNvSpPr>
            <a:spLocks noGrp="1"/>
          </p:cNvSpPr>
          <p:nvPr>
            <p:ph type="sldNum" sz="quarter" idx="5"/>
          </p:nvPr>
        </p:nvSpPr>
        <p:spPr>
          <a:xfrm>
            <a:off x="3884613" y="9428584"/>
            <a:ext cx="2971800" cy="498055"/>
          </a:xfrm>
          <a:prstGeom prst="rect">
            <a:avLst/>
          </a:prstGeom>
        </p:spPr>
        <p:txBody>
          <a:bodyPr vert="horz" lIns="91440" tIns="45720" rIns="91440" bIns="45720" rtlCol="0" anchor="b"/>
          <a:lstStyle>
            <a:lvl1pPr algn="r">
              <a:defRPr sz="1200"/>
            </a:lvl1pPr>
          </a:lstStyle>
          <a:p>
            <a:fld id="{EC93BFDC-27DD-4CCF-8CBE-051507E05006}" type="slidenum">
              <a:rPr lang="en-US" smtClean="0"/>
              <a:t>‹#›</a:t>
            </a:fld>
            <a:endParaRPr lang="en-US"/>
          </a:p>
        </p:txBody>
      </p:sp>
    </p:spTree>
    <p:extLst>
      <p:ext uri="{BB962C8B-B14F-4D97-AF65-F5344CB8AC3E}">
        <p14:creationId xmlns:p14="http://schemas.microsoft.com/office/powerpoint/2010/main" val="3472874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1830388"/>
            <a:ext cx="12188825"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7"/>
          <p:cNvSpPr txBox="1">
            <a:spLocks noChangeArrowheads="1"/>
          </p:cNvSpPr>
          <p:nvPr userDrawn="1"/>
        </p:nvSpPr>
        <p:spPr bwMode="auto">
          <a:xfrm>
            <a:off x="488950" y="6299200"/>
            <a:ext cx="94932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fontAlgn="auto" hangingPunct="1">
              <a:spcBef>
                <a:spcPts val="0"/>
              </a:spcBef>
              <a:spcAft>
                <a:spcPts val="0"/>
              </a:spcAft>
              <a:defRPr/>
            </a:pPr>
            <a:r>
              <a:rPr lang="en-US" altLang="en-US" sz="800" b="0" dirty="0"/>
              <a:t>Disclaimer: The information contained in this document is intended only for use during the presentation and should not be disseminated or distributed to parties outside the presentation. DBS Bank accepts no liability whatsoever with respect to the use of this document or its contents.  </a:t>
            </a:r>
            <a:endParaRPr lang="en-GB" altLang="en-US" sz="800" b="0" dirty="0"/>
          </a:p>
        </p:txBody>
      </p:sp>
      <p:pic>
        <p:nvPicPr>
          <p:cNvPr id="6" name="Picture 1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296525" y="6299200"/>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title"/>
          </p:nvPr>
        </p:nvSpPr>
        <p:spPr>
          <a:xfrm>
            <a:off x="4343400" y="2653294"/>
            <a:ext cx="7010399" cy="712975"/>
          </a:xfrm>
        </p:spPr>
        <p:txBody>
          <a:bodyPr/>
          <a:lstStyle>
            <a:lvl1pPr algn="r">
              <a:defRPr sz="3600" b="0">
                <a:solidFill>
                  <a:schemeClr val="bg1"/>
                </a:solidFill>
              </a:defRPr>
            </a:lvl1pPr>
          </a:lstStyle>
          <a:p>
            <a:r>
              <a:rPr lang="en-US" altLang="zh-TW"/>
              <a:t>Click to edit Master title style</a:t>
            </a:r>
            <a:endParaRPr lang="en-US" dirty="0"/>
          </a:p>
        </p:txBody>
      </p:sp>
      <p:sp>
        <p:nvSpPr>
          <p:cNvPr id="10" name="Text Placeholder 9"/>
          <p:cNvSpPr>
            <a:spLocks noGrp="1"/>
          </p:cNvSpPr>
          <p:nvPr>
            <p:ph type="body" sz="quarter" idx="10"/>
          </p:nvPr>
        </p:nvSpPr>
        <p:spPr>
          <a:xfrm>
            <a:off x="6019800" y="3597833"/>
            <a:ext cx="5334002" cy="456282"/>
          </a:xfrm>
        </p:spPr>
        <p:txBody>
          <a:bodyPr/>
          <a:lstStyle>
            <a:lvl1pPr marL="0" indent="0" algn="r">
              <a:buNone/>
              <a:defRPr sz="2800">
                <a:solidFill>
                  <a:schemeClr val="bg1"/>
                </a:solidFill>
              </a:defRPr>
            </a:lvl1pPr>
          </a:lstStyle>
          <a:p>
            <a:pPr lvl="0"/>
            <a:r>
              <a:rPr lang="en-US" altLang="zh-TW"/>
              <a:t>Edit Master text styles</a:t>
            </a:r>
          </a:p>
        </p:txBody>
      </p:sp>
    </p:spTree>
    <p:extLst>
      <p:ext uri="{BB962C8B-B14F-4D97-AF65-F5344CB8AC3E}">
        <p14:creationId xmlns:p14="http://schemas.microsoft.com/office/powerpoint/2010/main" val="1760650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4" name="Rectangle 45"/>
          <p:cNvSpPr>
            <a:spLocks noGrp="1" noChangeArrowheads="1"/>
          </p:cNvSpPr>
          <p:nvPr>
            <p:ph type="sldNum" sz="quarter" idx="10"/>
          </p:nvPr>
        </p:nvSpPr>
        <p:spPr>
          <a:ln/>
        </p:spPr>
        <p:txBody>
          <a:bodyPr/>
          <a:lstStyle>
            <a:lvl1pPr>
              <a:defRPr/>
            </a:lvl1pPr>
          </a:lstStyle>
          <a:p>
            <a:pPr>
              <a:defRPr/>
            </a:pPr>
            <a:fld id="{6A483FBA-2311-4D69-85DF-9FC78C302D6D}" type="slidenum">
              <a:rPr lang="en-US"/>
              <a:pPr>
                <a:defRPr/>
              </a:pPr>
              <a:t>‹#›</a:t>
            </a:fld>
            <a:endParaRPr lang="en-US" dirty="0"/>
          </a:p>
        </p:txBody>
      </p:sp>
      <p:sp>
        <p:nvSpPr>
          <p:cNvPr id="5"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11046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03733" y="381000"/>
            <a:ext cx="2573867" cy="5562600"/>
          </a:xfrm>
        </p:spPr>
        <p:txBody>
          <a:bodyPr vert="eaVert"/>
          <a:lstStyle/>
          <a:p>
            <a:r>
              <a:rPr lang="en-US" altLang="zh-TW"/>
              <a:t>Click to edit Master title style</a:t>
            </a:r>
            <a:endParaRPr lang="en-US"/>
          </a:p>
        </p:txBody>
      </p:sp>
      <p:sp>
        <p:nvSpPr>
          <p:cNvPr id="3" name="Vertical Text Placeholder 2"/>
          <p:cNvSpPr>
            <a:spLocks noGrp="1"/>
          </p:cNvSpPr>
          <p:nvPr>
            <p:ph type="body" orient="vert" idx="1"/>
          </p:nvPr>
        </p:nvSpPr>
        <p:spPr>
          <a:xfrm>
            <a:off x="977901" y="381000"/>
            <a:ext cx="7522633" cy="5562600"/>
          </a:xfrm>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4" name="Rectangle 45"/>
          <p:cNvSpPr>
            <a:spLocks noGrp="1" noChangeArrowheads="1"/>
          </p:cNvSpPr>
          <p:nvPr>
            <p:ph type="sldNum" sz="quarter" idx="10"/>
          </p:nvPr>
        </p:nvSpPr>
        <p:spPr>
          <a:ln/>
        </p:spPr>
        <p:txBody>
          <a:bodyPr/>
          <a:lstStyle>
            <a:lvl1pPr>
              <a:defRPr/>
            </a:lvl1pPr>
          </a:lstStyle>
          <a:p>
            <a:pPr>
              <a:defRPr/>
            </a:pPr>
            <a:fld id="{4F61E827-4C98-4306-8755-AC90DC81C6FE}" type="slidenum">
              <a:rPr lang="en-US"/>
              <a:pPr>
                <a:defRPr/>
              </a:pPr>
              <a:t>‹#›</a:t>
            </a:fld>
            <a:endParaRPr lang="en-US" dirty="0"/>
          </a:p>
        </p:txBody>
      </p:sp>
      <p:sp>
        <p:nvSpPr>
          <p:cNvPr id="5"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511974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1" descr="PPT co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8800"/>
            <a:ext cx="12192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7"/>
          <p:cNvSpPr txBox="1">
            <a:spLocks noChangeArrowheads="1"/>
          </p:cNvSpPr>
          <p:nvPr/>
        </p:nvSpPr>
        <p:spPr bwMode="auto">
          <a:xfrm>
            <a:off x="668338" y="6299200"/>
            <a:ext cx="8678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defRPr/>
            </a:pPr>
            <a:r>
              <a:rPr lang="en-US" altLang="en-US" sz="800" b="0" dirty="0"/>
              <a:t>Disclaimer: The information contained in this document is intended only for use during the presentation and should not be disseminated or distributed to parties outside the presentation. DBS Bank accepts no liability whatsoever with respect to the use of this document or its contents.  </a:t>
            </a:r>
            <a:endParaRPr lang="en-GB" altLang="en-US" sz="800" b="0" dirty="0"/>
          </a:p>
        </p:txBody>
      </p:sp>
      <p:pic>
        <p:nvPicPr>
          <p:cNvPr id="6" name="Picture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88" y="1830388"/>
            <a:ext cx="12188825"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3"/>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296525" y="6299200"/>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2" name="Rectangle 2"/>
          <p:cNvSpPr>
            <a:spLocks noGrp="1" noChangeArrowheads="1"/>
          </p:cNvSpPr>
          <p:nvPr>
            <p:ph type="ctrTitle"/>
          </p:nvPr>
        </p:nvSpPr>
        <p:spPr>
          <a:xfrm>
            <a:off x="1930400" y="2667000"/>
            <a:ext cx="9347200" cy="838200"/>
          </a:xfrm>
        </p:spPr>
        <p:txBody>
          <a:bodyPr/>
          <a:lstStyle>
            <a:lvl1pPr algn="r">
              <a:defRPr sz="3600" b="0">
                <a:solidFill>
                  <a:schemeClr val="bg1"/>
                </a:solidFill>
              </a:defRPr>
            </a:lvl1pPr>
          </a:lstStyle>
          <a:p>
            <a:pPr lvl="0"/>
            <a:r>
              <a:rPr lang="en-US" altLang="en-US" noProof="0"/>
              <a:t>Click to edit Master title style</a:t>
            </a:r>
            <a:endParaRPr lang="en-GB" altLang="en-US" noProof="0"/>
          </a:p>
        </p:txBody>
      </p:sp>
      <p:sp>
        <p:nvSpPr>
          <p:cNvPr id="35856" name="Rectangle 16"/>
          <p:cNvSpPr>
            <a:spLocks noGrp="1" noChangeArrowheads="1"/>
          </p:cNvSpPr>
          <p:nvPr>
            <p:ph type="subTitle" idx="1"/>
          </p:nvPr>
        </p:nvSpPr>
        <p:spPr>
          <a:xfrm>
            <a:off x="4165600" y="3657600"/>
            <a:ext cx="7112000" cy="609600"/>
          </a:xfrm>
          <a:extLst>
            <a:ext uri="{909E8E84-426E-40DD-AFC4-6F175D3DCCD1}">
              <a14:hiddenFill xmlns:a14="http://schemas.microsoft.com/office/drawing/2010/main">
                <a:solidFill>
                  <a:schemeClr val="accent1"/>
                </a:solidFill>
              </a14:hiddenFill>
            </a:ext>
          </a:extLst>
        </p:spPr>
        <p:txBody>
          <a:bodyPr/>
          <a:lstStyle>
            <a:lvl1pPr marL="0" indent="0" algn="r">
              <a:buFont typeface="Wingdings" panose="05000000000000000000" pitchFamily="2" charset="2"/>
              <a:buNone/>
              <a:defRPr sz="2800">
                <a:solidFill>
                  <a:schemeClr val="bg1"/>
                </a:solidFill>
              </a:defRPr>
            </a:lvl1pPr>
          </a:lstStyle>
          <a:p>
            <a:pPr lvl="0"/>
            <a:r>
              <a:rPr lang="en-US" altLang="en-US" noProof="0"/>
              <a:t>Click to edit Master subtitle style</a:t>
            </a:r>
            <a:endParaRPr lang="en-GB" altLang="en-US" noProof="0"/>
          </a:p>
        </p:txBody>
      </p:sp>
    </p:spTree>
    <p:extLst>
      <p:ext uri="{BB962C8B-B14F-4D97-AF65-F5344CB8AC3E}">
        <p14:creationId xmlns:p14="http://schemas.microsoft.com/office/powerpoint/2010/main" val="2712611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1797" y="328616"/>
            <a:ext cx="11033369" cy="363537"/>
          </a:xfrm>
        </p:spPr>
        <p:txBody>
          <a:bodyPr/>
          <a:lstStyle/>
          <a:p>
            <a:r>
              <a:rPr lang="en-US"/>
              <a:t>Click to edit Master title style</a:t>
            </a:r>
          </a:p>
        </p:txBody>
      </p:sp>
      <p:sp>
        <p:nvSpPr>
          <p:cNvPr id="3" name="Table Placeholder 2"/>
          <p:cNvSpPr>
            <a:spLocks noGrp="1"/>
          </p:cNvSpPr>
          <p:nvPr>
            <p:ph type="tbl" idx="1"/>
          </p:nvPr>
        </p:nvSpPr>
        <p:spPr>
          <a:xfrm>
            <a:off x="556867" y="1089025"/>
            <a:ext cx="11078308" cy="4897438"/>
          </a:xfrm>
        </p:spPr>
        <p:txBody>
          <a:bodyPr/>
          <a:lstStyle/>
          <a:p>
            <a:pPr lvl="0"/>
            <a:r>
              <a:rPr lang="en-US" noProof="0"/>
              <a:t>Click icon to add table</a:t>
            </a:r>
          </a:p>
        </p:txBody>
      </p:sp>
      <p:sp>
        <p:nvSpPr>
          <p:cNvPr id="4" name="Rectangle 4"/>
          <p:cNvSpPr>
            <a:spLocks noGrp="1" noChangeArrowheads="1"/>
          </p:cNvSpPr>
          <p:nvPr>
            <p:ph type="sldNum" sz="quarter" idx="10"/>
          </p:nvPr>
        </p:nvSpPr>
        <p:spPr>
          <a:ln/>
        </p:spPr>
        <p:txBody>
          <a:bodyPr/>
          <a:lstStyle>
            <a:lvl1pPr>
              <a:defRPr/>
            </a:lvl1pPr>
          </a:lstStyle>
          <a:p>
            <a:fld id="{49D84E0C-83D5-4A54-8002-1B58BE398C12}" type="slidenum">
              <a:rPr lang="en-SG" smtClean="0"/>
              <a:pPr/>
              <a:t>‹#›</a:t>
            </a:fld>
            <a:endParaRPr lang="en-SG"/>
          </a:p>
        </p:txBody>
      </p:sp>
    </p:spTree>
    <p:extLst>
      <p:ext uri="{BB962C8B-B14F-4D97-AF65-F5344CB8AC3E}">
        <p14:creationId xmlns:p14="http://schemas.microsoft.com/office/powerpoint/2010/main" val="388852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4392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a:p>
        </p:txBody>
      </p:sp>
      <p:sp>
        <p:nvSpPr>
          <p:cNvPr id="3" name="Content Placeholder 2"/>
          <p:cNvSpPr>
            <a:spLocks noGrp="1"/>
          </p:cNvSpPr>
          <p:nvPr>
            <p:ph idx="1"/>
          </p:nvPr>
        </p:nvSpPr>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4" name="Rectangle 45"/>
          <p:cNvSpPr>
            <a:spLocks noGrp="1" noChangeArrowheads="1"/>
          </p:cNvSpPr>
          <p:nvPr>
            <p:ph type="sldNum" sz="quarter" idx="10"/>
          </p:nvPr>
        </p:nvSpPr>
        <p:spPr>
          <a:ln/>
        </p:spPr>
        <p:txBody>
          <a:bodyPr/>
          <a:lstStyle>
            <a:lvl1pPr>
              <a:defRPr/>
            </a:lvl1pPr>
          </a:lstStyle>
          <a:p>
            <a:pPr>
              <a:defRPr/>
            </a:pPr>
            <a:fld id="{8FF3F851-4F98-488A-856B-5F7CBF2B31B3}" type="slidenum">
              <a:rPr lang="en-US"/>
              <a:pPr>
                <a:defRPr/>
              </a:pPr>
              <a:t>‹#›</a:t>
            </a:fld>
            <a:endParaRPr lang="en-US" dirty="0"/>
          </a:p>
        </p:txBody>
      </p:sp>
      <p:sp>
        <p:nvSpPr>
          <p:cNvPr id="5"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02446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ltLang="zh-TW"/>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TW"/>
              <a:t>Edit Master text styles</a:t>
            </a:r>
          </a:p>
        </p:txBody>
      </p:sp>
      <p:sp>
        <p:nvSpPr>
          <p:cNvPr id="4" name="Rectangle 45"/>
          <p:cNvSpPr>
            <a:spLocks noGrp="1" noChangeArrowheads="1"/>
          </p:cNvSpPr>
          <p:nvPr>
            <p:ph type="sldNum" sz="quarter" idx="10"/>
          </p:nvPr>
        </p:nvSpPr>
        <p:spPr>
          <a:ln/>
        </p:spPr>
        <p:txBody>
          <a:bodyPr/>
          <a:lstStyle>
            <a:lvl1pPr>
              <a:defRPr/>
            </a:lvl1pPr>
          </a:lstStyle>
          <a:p>
            <a:pPr>
              <a:defRPr/>
            </a:pPr>
            <a:fld id="{E961B73A-5BC6-4B54-B916-8269AE58169A}" type="slidenum">
              <a:rPr lang="en-US"/>
              <a:pPr>
                <a:defRPr/>
              </a:pPr>
              <a:t>‹#›</a:t>
            </a:fld>
            <a:endParaRPr lang="en-US" dirty="0"/>
          </a:p>
        </p:txBody>
      </p:sp>
      <p:sp>
        <p:nvSpPr>
          <p:cNvPr id="5"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11920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a:p>
        </p:txBody>
      </p:sp>
      <p:sp>
        <p:nvSpPr>
          <p:cNvPr id="3" name="Content Placeholder 2"/>
          <p:cNvSpPr>
            <a:spLocks noGrp="1"/>
          </p:cNvSpPr>
          <p:nvPr>
            <p:ph sz="half" idx="1"/>
          </p:nvPr>
        </p:nvSpPr>
        <p:spPr>
          <a:xfrm>
            <a:off x="977900" y="1676400"/>
            <a:ext cx="5012267" cy="4267200"/>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4" name="Content Placeholder 3"/>
          <p:cNvSpPr>
            <a:spLocks noGrp="1"/>
          </p:cNvSpPr>
          <p:nvPr>
            <p:ph sz="half" idx="2"/>
          </p:nvPr>
        </p:nvSpPr>
        <p:spPr>
          <a:xfrm>
            <a:off x="6193367" y="1676400"/>
            <a:ext cx="5012267" cy="4267200"/>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5" name="Rectangle 45"/>
          <p:cNvSpPr>
            <a:spLocks noGrp="1" noChangeArrowheads="1"/>
          </p:cNvSpPr>
          <p:nvPr>
            <p:ph type="sldNum" sz="quarter" idx="10"/>
          </p:nvPr>
        </p:nvSpPr>
        <p:spPr>
          <a:ln/>
        </p:spPr>
        <p:txBody>
          <a:bodyPr/>
          <a:lstStyle>
            <a:lvl1pPr>
              <a:defRPr/>
            </a:lvl1pPr>
          </a:lstStyle>
          <a:p>
            <a:pPr>
              <a:defRPr/>
            </a:pPr>
            <a:fld id="{23A2AA18-8775-4D27-90BB-735F8FAF2F84}" type="slidenum">
              <a:rPr lang="en-US"/>
              <a:pPr>
                <a:defRPr/>
              </a:pPr>
              <a:t>‹#›</a:t>
            </a:fld>
            <a:endParaRPr lang="en-US" dirty="0"/>
          </a:p>
        </p:txBody>
      </p:sp>
      <p:sp>
        <p:nvSpPr>
          <p:cNvPr id="6"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69464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ltLang="zh-TW"/>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7" name="Rectangle 45"/>
          <p:cNvSpPr>
            <a:spLocks noGrp="1" noChangeArrowheads="1"/>
          </p:cNvSpPr>
          <p:nvPr>
            <p:ph type="sldNum" sz="quarter" idx="10"/>
          </p:nvPr>
        </p:nvSpPr>
        <p:spPr>
          <a:ln/>
        </p:spPr>
        <p:txBody>
          <a:bodyPr/>
          <a:lstStyle>
            <a:lvl1pPr>
              <a:defRPr/>
            </a:lvl1pPr>
          </a:lstStyle>
          <a:p>
            <a:pPr>
              <a:defRPr/>
            </a:pPr>
            <a:fld id="{5C4DFCDD-C595-4AB5-BFF6-DD3E1137F54A}" type="slidenum">
              <a:rPr lang="en-US"/>
              <a:pPr>
                <a:defRPr/>
              </a:pPr>
              <a:t>‹#›</a:t>
            </a:fld>
            <a:endParaRPr lang="en-US" dirty="0"/>
          </a:p>
        </p:txBody>
      </p:sp>
      <p:sp>
        <p:nvSpPr>
          <p:cNvPr id="8"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46447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a:p>
        </p:txBody>
      </p:sp>
      <p:sp>
        <p:nvSpPr>
          <p:cNvPr id="3" name="Rectangle 45"/>
          <p:cNvSpPr>
            <a:spLocks noGrp="1" noChangeArrowheads="1"/>
          </p:cNvSpPr>
          <p:nvPr>
            <p:ph type="sldNum" sz="quarter" idx="10"/>
          </p:nvPr>
        </p:nvSpPr>
        <p:spPr>
          <a:ln/>
        </p:spPr>
        <p:txBody>
          <a:bodyPr/>
          <a:lstStyle>
            <a:lvl1pPr>
              <a:defRPr/>
            </a:lvl1pPr>
          </a:lstStyle>
          <a:p>
            <a:pPr>
              <a:defRPr/>
            </a:pPr>
            <a:fld id="{ACA46F32-9188-47C8-99F2-A7C7A2A32A7D}" type="slidenum">
              <a:rPr lang="en-US"/>
              <a:pPr>
                <a:defRPr/>
              </a:pPr>
              <a:t>‹#›</a:t>
            </a:fld>
            <a:endParaRPr lang="en-US" dirty="0"/>
          </a:p>
        </p:txBody>
      </p:sp>
      <p:sp>
        <p:nvSpPr>
          <p:cNvPr id="4"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07602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5"/>
          <p:cNvSpPr>
            <a:spLocks noGrp="1" noChangeArrowheads="1"/>
          </p:cNvSpPr>
          <p:nvPr>
            <p:ph type="sldNum" sz="quarter" idx="10"/>
          </p:nvPr>
        </p:nvSpPr>
        <p:spPr>
          <a:ln/>
        </p:spPr>
        <p:txBody>
          <a:bodyPr/>
          <a:lstStyle>
            <a:lvl1pPr>
              <a:defRPr/>
            </a:lvl1pPr>
          </a:lstStyle>
          <a:p>
            <a:pPr>
              <a:defRPr/>
            </a:pPr>
            <a:fld id="{F0778389-7140-4958-A6B7-AF1E13A975E9}" type="slidenum">
              <a:rPr lang="en-US"/>
              <a:pPr>
                <a:defRPr/>
              </a:pPr>
              <a:t>‹#›</a:t>
            </a:fld>
            <a:endParaRPr lang="en-US" dirty="0"/>
          </a:p>
        </p:txBody>
      </p:sp>
      <p:sp>
        <p:nvSpPr>
          <p:cNvPr id="3"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0230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ltLang="zh-TW"/>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Edit Master text styles</a:t>
            </a:r>
          </a:p>
        </p:txBody>
      </p:sp>
      <p:sp>
        <p:nvSpPr>
          <p:cNvPr id="5" name="Rectangle 45"/>
          <p:cNvSpPr>
            <a:spLocks noGrp="1" noChangeArrowheads="1"/>
          </p:cNvSpPr>
          <p:nvPr>
            <p:ph type="sldNum" sz="quarter" idx="10"/>
          </p:nvPr>
        </p:nvSpPr>
        <p:spPr>
          <a:ln/>
        </p:spPr>
        <p:txBody>
          <a:bodyPr/>
          <a:lstStyle>
            <a:lvl1pPr>
              <a:defRPr/>
            </a:lvl1pPr>
          </a:lstStyle>
          <a:p>
            <a:pPr>
              <a:defRPr/>
            </a:pPr>
            <a:fld id="{67E5E1FD-6F64-4A7F-8281-DD8F8BBDD098}" type="slidenum">
              <a:rPr lang="en-US"/>
              <a:pPr>
                <a:defRPr/>
              </a:pPr>
              <a:t>‹#›</a:t>
            </a:fld>
            <a:endParaRPr lang="en-US" dirty="0"/>
          </a:p>
        </p:txBody>
      </p:sp>
      <p:sp>
        <p:nvSpPr>
          <p:cNvPr id="6"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8047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ltLang="zh-TW"/>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TW" noProof="0"/>
              <a:t>Click icon to add picture</a:t>
            </a:r>
            <a:endParaRPr lang="en-US"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Edit Master text styles</a:t>
            </a:r>
          </a:p>
        </p:txBody>
      </p:sp>
      <p:sp>
        <p:nvSpPr>
          <p:cNvPr id="5" name="Rectangle 45"/>
          <p:cNvSpPr>
            <a:spLocks noGrp="1" noChangeArrowheads="1"/>
          </p:cNvSpPr>
          <p:nvPr>
            <p:ph type="sldNum" sz="quarter" idx="10"/>
          </p:nvPr>
        </p:nvSpPr>
        <p:spPr>
          <a:ln/>
        </p:spPr>
        <p:txBody>
          <a:bodyPr/>
          <a:lstStyle>
            <a:lvl1pPr>
              <a:defRPr/>
            </a:lvl1pPr>
          </a:lstStyle>
          <a:p>
            <a:pPr>
              <a:defRPr/>
            </a:pPr>
            <a:fld id="{2DC60991-6381-4193-A4D8-B8D3D50BC94C}" type="slidenum">
              <a:rPr lang="en-US"/>
              <a:pPr>
                <a:defRPr/>
              </a:pPr>
              <a:t>‹#›</a:t>
            </a:fld>
            <a:endParaRPr lang="en-US" dirty="0"/>
          </a:p>
        </p:txBody>
      </p:sp>
      <p:sp>
        <p:nvSpPr>
          <p:cNvPr id="6"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70252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16000" y="381000"/>
            <a:ext cx="102616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 style</a:t>
            </a:r>
          </a:p>
        </p:txBody>
      </p:sp>
      <p:sp>
        <p:nvSpPr>
          <p:cNvPr id="1027" name="Rectangle 3"/>
          <p:cNvSpPr>
            <a:spLocks noGrp="1" noChangeArrowheads="1"/>
          </p:cNvSpPr>
          <p:nvPr>
            <p:ph type="body" idx="1"/>
          </p:nvPr>
        </p:nvSpPr>
        <p:spPr bwMode="auto">
          <a:xfrm>
            <a:off x="977900" y="1676400"/>
            <a:ext cx="10228263" cy="42672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69" name="Rectangle 45"/>
          <p:cNvSpPr>
            <a:spLocks noGrp="1" noChangeArrowheads="1"/>
          </p:cNvSpPr>
          <p:nvPr>
            <p:ph type="sldNum" sz="quarter" idx="4"/>
          </p:nvPr>
        </p:nvSpPr>
        <p:spPr bwMode="auto">
          <a:xfrm>
            <a:off x="10529888" y="6370638"/>
            <a:ext cx="1422400" cy="381000"/>
          </a:xfrm>
          <a:prstGeom prst="rect">
            <a:avLst/>
          </a:prstGeom>
          <a:noFill/>
          <a:ln>
            <a:noFill/>
          </a:ln>
          <a:effectLst/>
          <a:extLst>
            <a:ext uri="{909E8E84-426E-40DD-AFC4-6F175D3DCCD1}">
              <a14:hiddenFill xmlns:a14="http://schemas.microsoft.com/office/drawing/2010/main">
                <a:solidFill>
                  <a:srgbClr val="BE050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lvl1pPr algn="r">
              <a:defRPr sz="800" b="0" smtClean="0"/>
            </a:lvl1pPr>
          </a:lstStyle>
          <a:p>
            <a:pPr>
              <a:defRPr/>
            </a:pPr>
            <a:fld id="{19F4623E-0999-431A-9107-74341B1AE447}" type="slidenum">
              <a:rPr lang="en-US"/>
              <a:pPr>
                <a:defRPr/>
              </a:pPr>
              <a:t>‹#›</a:t>
            </a:fld>
            <a:endParaRPr lang="en-US" dirty="0"/>
          </a:p>
        </p:txBody>
      </p:sp>
      <p:sp>
        <p:nvSpPr>
          <p:cNvPr id="1029" name="Line 46"/>
          <p:cNvSpPr>
            <a:spLocks noChangeShapeType="1"/>
          </p:cNvSpPr>
          <p:nvPr/>
        </p:nvSpPr>
        <p:spPr bwMode="auto">
          <a:xfrm>
            <a:off x="863600" y="6172200"/>
            <a:ext cx="1045845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3" name="Rectangle 49"/>
          <p:cNvSpPr>
            <a:spLocks noGrp="1" noChangeArrowheads="1"/>
          </p:cNvSpPr>
          <p:nvPr>
            <p:ph type="ftr" sz="quarter" idx="3"/>
          </p:nvPr>
        </p:nvSpPr>
        <p:spPr bwMode="auto">
          <a:xfrm>
            <a:off x="863600" y="6229350"/>
            <a:ext cx="833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800" b="0" dirty="0"/>
            </a:lvl1pPr>
          </a:lstStyle>
          <a:p>
            <a:pPr>
              <a:defRPr/>
            </a:pPr>
            <a:endParaRPr lang="en-US"/>
          </a:p>
        </p:txBody>
      </p:sp>
      <p:sp>
        <p:nvSpPr>
          <p:cNvPr id="1031" name="Line 46"/>
          <p:cNvSpPr>
            <a:spLocks noChangeShapeType="1"/>
          </p:cNvSpPr>
          <p:nvPr userDrawn="1"/>
        </p:nvSpPr>
        <p:spPr bwMode="auto">
          <a:xfrm flipV="1">
            <a:off x="838200" y="6176963"/>
            <a:ext cx="10515600" cy="0"/>
          </a:xfrm>
          <a:prstGeom prst="line">
            <a:avLst/>
          </a:prstGeom>
          <a:noFill/>
          <a:ln w="190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32" name="Picture 7"/>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296525" y="6324600"/>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74"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6" r:id="rId12"/>
    <p:sldLayoutId id="2147483777" r:id="rId13"/>
  </p:sldLayoutIdLst>
  <p:hf hdr="0" ftr="0" dt="0"/>
  <p:txStyles>
    <p:titleStyle>
      <a:lvl1pPr algn="l" rtl="0" eaLnBrk="1" fontAlgn="base" hangingPunct="1">
        <a:spcBef>
          <a:spcPct val="0"/>
        </a:spcBef>
        <a:spcAft>
          <a:spcPct val="0"/>
        </a:spcAft>
        <a:defRPr sz="2800" b="1" kern="1200">
          <a:solidFill>
            <a:schemeClr val="tx1"/>
          </a:solidFill>
          <a:latin typeface="+mj-lt"/>
          <a:ea typeface="+mj-ea"/>
          <a:cs typeface="+mj-cs"/>
        </a:defRPr>
      </a:lvl1pPr>
      <a:lvl2pPr algn="l" rtl="0" eaLnBrk="1" fontAlgn="base" hangingPunct="1">
        <a:spcBef>
          <a:spcPct val="0"/>
        </a:spcBef>
        <a:spcAft>
          <a:spcPct val="0"/>
        </a:spcAft>
        <a:defRPr sz="2800" b="1">
          <a:solidFill>
            <a:schemeClr val="tx1"/>
          </a:solidFill>
          <a:latin typeface="Arial" panose="020B0604020202020204" pitchFamily="34" charset="0"/>
        </a:defRPr>
      </a:lvl2pPr>
      <a:lvl3pPr algn="l" rtl="0" eaLnBrk="1" fontAlgn="base" hangingPunct="1">
        <a:spcBef>
          <a:spcPct val="0"/>
        </a:spcBef>
        <a:spcAft>
          <a:spcPct val="0"/>
        </a:spcAft>
        <a:defRPr sz="2800" b="1">
          <a:solidFill>
            <a:schemeClr val="tx1"/>
          </a:solidFill>
          <a:latin typeface="Arial" panose="020B0604020202020204" pitchFamily="34" charset="0"/>
        </a:defRPr>
      </a:lvl3pPr>
      <a:lvl4pPr algn="l" rtl="0" eaLnBrk="1" fontAlgn="base" hangingPunct="1">
        <a:spcBef>
          <a:spcPct val="0"/>
        </a:spcBef>
        <a:spcAft>
          <a:spcPct val="0"/>
        </a:spcAft>
        <a:defRPr sz="2800" b="1">
          <a:solidFill>
            <a:schemeClr val="tx1"/>
          </a:solidFill>
          <a:latin typeface="Arial" panose="020B0604020202020204" pitchFamily="34" charset="0"/>
        </a:defRPr>
      </a:lvl4pPr>
      <a:lvl5pPr algn="l" rtl="0" eaLnBrk="1" fontAlgn="base" hangingPunct="1">
        <a:spcBef>
          <a:spcPct val="0"/>
        </a:spcBef>
        <a:spcAft>
          <a:spcPct val="0"/>
        </a:spcAft>
        <a:defRPr sz="2800" b="1">
          <a:solidFill>
            <a:schemeClr val="tx1"/>
          </a:solidFill>
          <a:latin typeface="Arial" panose="020B0604020202020204" pitchFamily="34" charset="0"/>
        </a:defRPr>
      </a:lvl5pPr>
      <a:lvl6pPr marL="457200" algn="l" rtl="0" eaLnBrk="1" fontAlgn="base" hangingPunct="1">
        <a:spcBef>
          <a:spcPct val="0"/>
        </a:spcBef>
        <a:spcAft>
          <a:spcPct val="0"/>
        </a:spcAft>
        <a:defRPr sz="2800" b="1">
          <a:solidFill>
            <a:schemeClr val="tx1"/>
          </a:solidFill>
          <a:latin typeface="Arial" panose="020B0604020202020204" pitchFamily="34" charset="0"/>
        </a:defRPr>
      </a:lvl6pPr>
      <a:lvl7pPr marL="914400" algn="l" rtl="0" eaLnBrk="1" fontAlgn="base" hangingPunct="1">
        <a:spcBef>
          <a:spcPct val="0"/>
        </a:spcBef>
        <a:spcAft>
          <a:spcPct val="0"/>
        </a:spcAft>
        <a:defRPr sz="2800" b="1">
          <a:solidFill>
            <a:schemeClr val="tx1"/>
          </a:solidFill>
          <a:latin typeface="Arial" panose="020B0604020202020204" pitchFamily="34" charset="0"/>
        </a:defRPr>
      </a:lvl7pPr>
      <a:lvl8pPr marL="1371600" algn="l" rtl="0" eaLnBrk="1" fontAlgn="base" hangingPunct="1">
        <a:spcBef>
          <a:spcPct val="0"/>
        </a:spcBef>
        <a:spcAft>
          <a:spcPct val="0"/>
        </a:spcAft>
        <a:defRPr sz="2800" b="1">
          <a:solidFill>
            <a:schemeClr val="tx1"/>
          </a:solidFill>
          <a:latin typeface="Arial" panose="020B0604020202020204" pitchFamily="34" charset="0"/>
        </a:defRPr>
      </a:lvl8pPr>
      <a:lvl9pPr marL="1828800" algn="l" rtl="0" eaLnBrk="1" fontAlgn="base" hangingPunct="1">
        <a:spcBef>
          <a:spcPct val="0"/>
        </a:spcBef>
        <a:spcAft>
          <a:spcPct val="0"/>
        </a:spcAft>
        <a:defRPr sz="2800" b="1">
          <a:solidFill>
            <a:schemeClr val="tx1"/>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accent1"/>
        </a:buClr>
        <a:buFont typeface="Wingdings" panose="05000000000000000000" pitchFamily="2" charset="2"/>
        <a:buChar char="§"/>
        <a:defRPr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73" r:id="rId1"/>
  </p:sldLayoutIdLst>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p:txBody>
          <a:bodyPr/>
          <a:lstStyle/>
          <a:p>
            <a:r>
              <a:rPr lang="en-GB" dirty="0">
                <a:cs typeface="Calibri" pitchFamily="34" charset="0"/>
              </a:rPr>
              <a:t>Automotive Electronics </a:t>
            </a:r>
            <a:r>
              <a:rPr lang="en-US" altLang="en-US" dirty="0"/>
              <a:t>Industry Landscape </a:t>
            </a:r>
          </a:p>
        </p:txBody>
      </p:sp>
      <p:sp>
        <p:nvSpPr>
          <p:cNvPr id="5123" name="Text Placeholder 2"/>
          <p:cNvSpPr>
            <a:spLocks noGrp="1"/>
          </p:cNvSpPr>
          <p:nvPr>
            <p:ph type="subTitle" idx="1"/>
          </p:nvPr>
        </p:nvSpPr>
        <p:spPr/>
        <p:txBody>
          <a:bodyPr/>
          <a:lstStyle/>
          <a:p>
            <a:r>
              <a:rPr lang="en-US" altLang="en-US" dirty="0"/>
              <a:t>Jul 31 2018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Box 61"/>
          <p:cNvSpPr txBox="1"/>
          <p:nvPr/>
        </p:nvSpPr>
        <p:spPr>
          <a:xfrm>
            <a:off x="1344285" y="2497704"/>
            <a:ext cx="911337" cy="507831"/>
          </a:xfrm>
          <a:prstGeom prst="rect">
            <a:avLst/>
          </a:prstGeom>
          <a:noFill/>
        </p:spPr>
        <p:txBody>
          <a:bodyPr wrap="square" rtlCol="0">
            <a:spAutoFit/>
          </a:bodyPr>
          <a:lstStyle/>
          <a:p>
            <a:r>
              <a:rPr lang="en-GB" sz="900" i="1" u="sng" dirty="0">
                <a:latin typeface="+mj-lt"/>
                <a:cs typeface="Calibri" pitchFamily="34" charset="0"/>
              </a:rPr>
              <a:t>Wafer</a:t>
            </a:r>
          </a:p>
          <a:p>
            <a:endParaRPr lang="en-GB" sz="900" dirty="0">
              <a:latin typeface="+mj-lt"/>
              <a:cs typeface="Calibri" pitchFamily="34" charset="0"/>
            </a:endParaRPr>
          </a:p>
          <a:p>
            <a:endParaRPr lang="en-GB" sz="900" dirty="0">
              <a:latin typeface="+mj-lt"/>
              <a:cs typeface="Calibri" pitchFamily="34" charset="0"/>
            </a:endParaRPr>
          </a:p>
        </p:txBody>
      </p:sp>
      <p:sp>
        <p:nvSpPr>
          <p:cNvPr id="53" name="TextBox 61"/>
          <p:cNvSpPr txBox="1"/>
          <p:nvPr/>
        </p:nvSpPr>
        <p:spPr>
          <a:xfrm>
            <a:off x="1696242" y="4699754"/>
            <a:ext cx="1126147" cy="369332"/>
          </a:xfrm>
          <a:prstGeom prst="rect">
            <a:avLst/>
          </a:prstGeom>
          <a:noFill/>
        </p:spPr>
        <p:txBody>
          <a:bodyPr wrap="square" rtlCol="0">
            <a:spAutoFit/>
          </a:bodyPr>
          <a:lstStyle/>
          <a:p>
            <a:r>
              <a:rPr lang="en-GB" sz="900" i="1" u="sng" dirty="0">
                <a:latin typeface="+mj-lt"/>
                <a:cs typeface="Calibri" pitchFamily="34" charset="0"/>
              </a:rPr>
              <a:t>Camera</a:t>
            </a:r>
          </a:p>
          <a:p>
            <a:endParaRPr lang="en-GB" sz="900" dirty="0">
              <a:latin typeface="+mj-lt"/>
              <a:cs typeface="Calibri" pitchFamily="34" charset="0"/>
            </a:endParaRPr>
          </a:p>
        </p:txBody>
      </p:sp>
      <p:sp>
        <p:nvSpPr>
          <p:cNvPr id="54" name="TextBox 61"/>
          <p:cNvSpPr txBox="1"/>
          <p:nvPr/>
        </p:nvSpPr>
        <p:spPr>
          <a:xfrm>
            <a:off x="2688256" y="4699754"/>
            <a:ext cx="1126147" cy="230832"/>
          </a:xfrm>
          <a:prstGeom prst="rect">
            <a:avLst/>
          </a:prstGeom>
          <a:noFill/>
        </p:spPr>
        <p:txBody>
          <a:bodyPr wrap="square" rtlCol="0">
            <a:spAutoFit/>
          </a:bodyPr>
          <a:lstStyle/>
          <a:p>
            <a:r>
              <a:rPr lang="en-GB" sz="900" i="1" u="sng" dirty="0">
                <a:latin typeface="+mj-lt"/>
                <a:cs typeface="Calibri" pitchFamily="34" charset="0"/>
              </a:rPr>
              <a:t>Display</a:t>
            </a:r>
          </a:p>
        </p:txBody>
      </p:sp>
      <p:sp>
        <p:nvSpPr>
          <p:cNvPr id="55" name="TextBox 61"/>
          <p:cNvSpPr txBox="1"/>
          <p:nvPr/>
        </p:nvSpPr>
        <p:spPr>
          <a:xfrm>
            <a:off x="3966737" y="4710332"/>
            <a:ext cx="420110" cy="369332"/>
          </a:xfrm>
          <a:prstGeom prst="rect">
            <a:avLst/>
          </a:prstGeom>
          <a:noFill/>
        </p:spPr>
        <p:txBody>
          <a:bodyPr wrap="square" rtlCol="0">
            <a:spAutoFit/>
          </a:bodyPr>
          <a:lstStyle/>
          <a:p>
            <a:r>
              <a:rPr lang="en-GB" sz="900" i="1" u="sng" dirty="0">
                <a:latin typeface="+mj-lt"/>
                <a:cs typeface="Calibri" pitchFamily="34" charset="0"/>
              </a:rPr>
              <a:t>LED</a:t>
            </a:r>
          </a:p>
          <a:p>
            <a:endParaRPr lang="en-GB" sz="900" dirty="0">
              <a:latin typeface="+mj-lt"/>
              <a:cs typeface="Calibri" pitchFamily="34" charset="0"/>
            </a:endParaRPr>
          </a:p>
        </p:txBody>
      </p:sp>
      <p:sp>
        <p:nvSpPr>
          <p:cNvPr id="57" name="TextBox 61"/>
          <p:cNvSpPr txBox="1"/>
          <p:nvPr/>
        </p:nvSpPr>
        <p:spPr>
          <a:xfrm>
            <a:off x="4799072" y="4685622"/>
            <a:ext cx="660024" cy="230832"/>
          </a:xfrm>
          <a:prstGeom prst="rect">
            <a:avLst/>
          </a:prstGeom>
          <a:noFill/>
        </p:spPr>
        <p:txBody>
          <a:bodyPr wrap="square" rtlCol="0">
            <a:spAutoFit/>
          </a:bodyPr>
          <a:lstStyle/>
          <a:p>
            <a:r>
              <a:rPr lang="en-GB" sz="900" i="1" u="sng" dirty="0">
                <a:latin typeface="+mj-lt"/>
                <a:cs typeface="Calibri" pitchFamily="34" charset="0"/>
              </a:rPr>
              <a:t>Battery</a:t>
            </a:r>
            <a:endParaRPr lang="en-GB" sz="900" dirty="0">
              <a:latin typeface="+mj-lt"/>
              <a:cs typeface="Calibri" pitchFamily="34" charset="0"/>
            </a:endParaRPr>
          </a:p>
        </p:txBody>
      </p:sp>
      <p:sp>
        <p:nvSpPr>
          <p:cNvPr id="58" name="TextBox 61"/>
          <p:cNvSpPr txBox="1"/>
          <p:nvPr/>
        </p:nvSpPr>
        <p:spPr>
          <a:xfrm>
            <a:off x="5703406" y="4699752"/>
            <a:ext cx="441121" cy="230833"/>
          </a:xfrm>
          <a:prstGeom prst="rect">
            <a:avLst/>
          </a:prstGeom>
          <a:noFill/>
        </p:spPr>
        <p:txBody>
          <a:bodyPr wrap="square" rtlCol="0">
            <a:spAutoFit/>
          </a:bodyPr>
          <a:lstStyle/>
          <a:p>
            <a:r>
              <a:rPr lang="en-GB" sz="900" i="1" u="sng" dirty="0">
                <a:latin typeface="+mj-lt"/>
                <a:cs typeface="Calibri" pitchFamily="34" charset="0"/>
              </a:rPr>
              <a:t>Map</a:t>
            </a:r>
          </a:p>
        </p:txBody>
      </p:sp>
      <p:sp>
        <p:nvSpPr>
          <p:cNvPr id="59" name="TextBox 61"/>
          <p:cNvSpPr txBox="1"/>
          <p:nvPr/>
        </p:nvSpPr>
        <p:spPr>
          <a:xfrm>
            <a:off x="200321" y="2480028"/>
            <a:ext cx="542913" cy="230832"/>
          </a:xfrm>
          <a:prstGeom prst="rect">
            <a:avLst/>
          </a:prstGeom>
          <a:noFill/>
        </p:spPr>
        <p:txBody>
          <a:bodyPr wrap="square" rtlCol="0">
            <a:spAutoFit/>
          </a:bodyPr>
          <a:lstStyle/>
          <a:p>
            <a:r>
              <a:rPr lang="en-GB" sz="900" i="1" u="sng" dirty="0">
                <a:latin typeface="+mj-lt"/>
                <a:cs typeface="Calibri" pitchFamily="34" charset="0"/>
              </a:rPr>
              <a:t>IC</a:t>
            </a:r>
            <a:endParaRPr lang="en-GB" sz="900" dirty="0">
              <a:latin typeface="+mj-lt"/>
              <a:cs typeface="Calibri" pitchFamily="34" charset="0"/>
            </a:endParaRPr>
          </a:p>
        </p:txBody>
      </p:sp>
      <p:sp>
        <p:nvSpPr>
          <p:cNvPr id="56" name="TextBox 61"/>
          <p:cNvSpPr txBox="1"/>
          <p:nvPr/>
        </p:nvSpPr>
        <p:spPr>
          <a:xfrm>
            <a:off x="1932814" y="2490141"/>
            <a:ext cx="946367" cy="369332"/>
          </a:xfrm>
          <a:prstGeom prst="rect">
            <a:avLst/>
          </a:prstGeom>
          <a:noFill/>
        </p:spPr>
        <p:txBody>
          <a:bodyPr wrap="square" rtlCol="0">
            <a:spAutoFit/>
          </a:bodyPr>
          <a:lstStyle/>
          <a:p>
            <a:r>
              <a:rPr lang="en-GB" sz="900" i="1" u="sng" dirty="0">
                <a:latin typeface="+mj-lt"/>
                <a:cs typeface="Calibri" pitchFamily="34" charset="0"/>
              </a:rPr>
              <a:t>IC Foundry</a:t>
            </a:r>
          </a:p>
          <a:p>
            <a:endParaRPr lang="en-GB" sz="900" dirty="0">
              <a:latin typeface="+mj-lt"/>
              <a:cs typeface="Calibri" pitchFamily="34" charset="0"/>
            </a:endParaRPr>
          </a:p>
        </p:txBody>
      </p:sp>
      <p:sp>
        <p:nvSpPr>
          <p:cNvPr id="64" name="TextBox 61"/>
          <p:cNvSpPr txBox="1"/>
          <p:nvPr/>
        </p:nvSpPr>
        <p:spPr>
          <a:xfrm>
            <a:off x="2717524" y="2483146"/>
            <a:ext cx="1095199" cy="507831"/>
          </a:xfrm>
          <a:prstGeom prst="rect">
            <a:avLst/>
          </a:prstGeom>
          <a:noFill/>
        </p:spPr>
        <p:txBody>
          <a:bodyPr wrap="square" rtlCol="0">
            <a:spAutoFit/>
          </a:bodyPr>
          <a:lstStyle/>
          <a:p>
            <a:r>
              <a:rPr lang="en-GB" sz="900" i="1" u="sng" dirty="0">
                <a:latin typeface="+mj-lt"/>
                <a:cs typeface="Calibri" pitchFamily="34" charset="0"/>
              </a:rPr>
              <a:t>IC Foundry Equipment</a:t>
            </a:r>
          </a:p>
          <a:p>
            <a:endParaRPr lang="en-GB" sz="900" dirty="0">
              <a:latin typeface="+mj-lt"/>
              <a:cs typeface="Calibri" pitchFamily="34" charset="0"/>
            </a:endParaRPr>
          </a:p>
        </p:txBody>
      </p:sp>
      <p:sp>
        <p:nvSpPr>
          <p:cNvPr id="66" name="TextBox 61"/>
          <p:cNvSpPr txBox="1"/>
          <p:nvPr/>
        </p:nvSpPr>
        <p:spPr>
          <a:xfrm>
            <a:off x="3396982" y="2493731"/>
            <a:ext cx="961742" cy="230832"/>
          </a:xfrm>
          <a:prstGeom prst="rect">
            <a:avLst/>
          </a:prstGeom>
          <a:noFill/>
        </p:spPr>
        <p:txBody>
          <a:bodyPr wrap="square" rtlCol="0">
            <a:spAutoFit/>
          </a:bodyPr>
          <a:lstStyle/>
          <a:p>
            <a:r>
              <a:rPr lang="en-GB" sz="900" i="1" u="sng" dirty="0">
                <a:latin typeface="+mj-lt"/>
                <a:cs typeface="Calibri" pitchFamily="34" charset="0"/>
              </a:rPr>
              <a:t>OSAT</a:t>
            </a:r>
          </a:p>
        </p:txBody>
      </p:sp>
      <p:sp>
        <p:nvSpPr>
          <p:cNvPr id="68" name="TextBox 61"/>
          <p:cNvSpPr txBox="1"/>
          <p:nvPr/>
        </p:nvSpPr>
        <p:spPr>
          <a:xfrm>
            <a:off x="4082880" y="2495388"/>
            <a:ext cx="937107" cy="507831"/>
          </a:xfrm>
          <a:prstGeom prst="rect">
            <a:avLst/>
          </a:prstGeom>
          <a:noFill/>
        </p:spPr>
        <p:txBody>
          <a:bodyPr wrap="square" rtlCol="0">
            <a:spAutoFit/>
          </a:bodyPr>
          <a:lstStyle/>
          <a:p>
            <a:r>
              <a:rPr lang="en-GB" sz="900" i="1" u="sng" dirty="0">
                <a:latin typeface="+mj-lt"/>
                <a:cs typeface="Calibri" pitchFamily="34" charset="0"/>
              </a:rPr>
              <a:t>OSAT Equipment</a:t>
            </a:r>
          </a:p>
          <a:p>
            <a:endParaRPr lang="en-GB" sz="900" dirty="0">
              <a:latin typeface="+mj-lt"/>
              <a:cs typeface="Calibri" pitchFamily="34" charset="0"/>
            </a:endParaRPr>
          </a:p>
        </p:txBody>
      </p:sp>
      <p:sp>
        <p:nvSpPr>
          <p:cNvPr id="70" name="TextBox 61"/>
          <p:cNvSpPr txBox="1"/>
          <p:nvPr/>
        </p:nvSpPr>
        <p:spPr>
          <a:xfrm>
            <a:off x="4753740" y="2499067"/>
            <a:ext cx="937107" cy="646331"/>
          </a:xfrm>
          <a:prstGeom prst="rect">
            <a:avLst/>
          </a:prstGeom>
          <a:noFill/>
        </p:spPr>
        <p:txBody>
          <a:bodyPr wrap="square" rtlCol="0">
            <a:spAutoFit/>
          </a:bodyPr>
          <a:lstStyle/>
          <a:p>
            <a:r>
              <a:rPr lang="en-GB" sz="900" i="1" u="sng" dirty="0">
                <a:latin typeface="+mj-lt"/>
                <a:cs typeface="Calibri" pitchFamily="34" charset="0"/>
              </a:rPr>
              <a:t>OSAT Substrate and Lead Frame</a:t>
            </a:r>
          </a:p>
          <a:p>
            <a:endParaRPr lang="en-GB" sz="900" dirty="0">
              <a:latin typeface="+mj-lt"/>
              <a:cs typeface="Calibri" pitchFamily="34" charset="0"/>
            </a:endParaRPr>
          </a:p>
        </p:txBody>
      </p:sp>
      <p:sp>
        <p:nvSpPr>
          <p:cNvPr id="2" name="Title 1"/>
          <p:cNvSpPr>
            <a:spLocks noGrp="1"/>
          </p:cNvSpPr>
          <p:nvPr>
            <p:ph type="title"/>
          </p:nvPr>
        </p:nvSpPr>
        <p:spPr>
          <a:xfrm>
            <a:off x="736335" y="635658"/>
            <a:ext cx="8275027" cy="363537"/>
          </a:xfrm>
        </p:spPr>
        <p:txBody>
          <a:bodyPr/>
          <a:lstStyle/>
          <a:p>
            <a:r>
              <a:rPr lang="en-GB" dirty="0">
                <a:cs typeface="Calibri" pitchFamily="34" charset="0"/>
              </a:rPr>
              <a:t>Automotive Electronics Industry Landscape</a:t>
            </a:r>
            <a:endParaRPr lang="en-SG" dirty="0">
              <a:cs typeface="Calibri" pitchFamily="34" charset="0"/>
            </a:endParaRPr>
          </a:p>
        </p:txBody>
      </p:sp>
      <p:sp>
        <p:nvSpPr>
          <p:cNvPr id="29" name="Rectangle 6"/>
          <p:cNvSpPr/>
          <p:nvPr/>
        </p:nvSpPr>
        <p:spPr>
          <a:xfrm>
            <a:off x="3490875" y="1865434"/>
            <a:ext cx="2075037"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OSAT</a:t>
            </a:r>
          </a:p>
          <a:p>
            <a:pPr algn="ctr" defTabSz="444500">
              <a:lnSpc>
                <a:spcPct val="90000"/>
              </a:lnSpc>
              <a:spcAft>
                <a:spcPct val="35000"/>
              </a:spcAft>
            </a:pPr>
            <a:r>
              <a:rPr lang="en-US" sz="900" b="1" dirty="0">
                <a:solidFill>
                  <a:schemeClr val="bg1"/>
                </a:solidFill>
                <a:cs typeface="Calibri" pitchFamily="34" charset="0"/>
              </a:rPr>
              <a:t>(Outsourced Semiconductor Assembly and Test)</a:t>
            </a:r>
            <a:endParaRPr lang="en-GB" sz="900" b="1" dirty="0">
              <a:solidFill>
                <a:schemeClr val="bg1"/>
              </a:solidFill>
              <a:cs typeface="Calibri" pitchFamily="34" charset="0"/>
            </a:endParaRPr>
          </a:p>
        </p:txBody>
      </p:sp>
      <p:sp>
        <p:nvSpPr>
          <p:cNvPr id="34" name="Rectangle 6"/>
          <p:cNvSpPr/>
          <p:nvPr/>
        </p:nvSpPr>
        <p:spPr>
          <a:xfrm>
            <a:off x="259980" y="1879082"/>
            <a:ext cx="1074518"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IC Design</a:t>
            </a:r>
            <a:endParaRPr lang="en-GB" sz="900" b="1" dirty="0">
              <a:solidFill>
                <a:schemeClr val="bg1"/>
              </a:solidFill>
              <a:cs typeface="Calibri" pitchFamily="34" charset="0"/>
            </a:endParaRPr>
          </a:p>
        </p:txBody>
      </p:sp>
      <p:sp>
        <p:nvSpPr>
          <p:cNvPr id="35" name="Rectangle 6"/>
          <p:cNvSpPr/>
          <p:nvPr/>
        </p:nvSpPr>
        <p:spPr>
          <a:xfrm>
            <a:off x="1456415" y="1872714"/>
            <a:ext cx="1912542"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IC</a:t>
            </a:r>
          </a:p>
          <a:p>
            <a:pPr algn="ctr" defTabSz="444500">
              <a:lnSpc>
                <a:spcPct val="90000"/>
              </a:lnSpc>
              <a:spcAft>
                <a:spcPct val="35000"/>
              </a:spcAft>
            </a:pPr>
            <a:r>
              <a:rPr lang="en-US" sz="900" b="1" dirty="0">
                <a:solidFill>
                  <a:schemeClr val="bg1"/>
                </a:solidFill>
                <a:cs typeface="Calibri" pitchFamily="34" charset="0"/>
              </a:rPr>
              <a:t>Manufacturing</a:t>
            </a:r>
            <a:endParaRPr lang="en-GB" sz="900" b="1" dirty="0">
              <a:solidFill>
                <a:schemeClr val="bg1"/>
              </a:solidFill>
              <a:cs typeface="Calibri" pitchFamily="34" charset="0"/>
            </a:endParaRPr>
          </a:p>
        </p:txBody>
      </p:sp>
      <p:sp>
        <p:nvSpPr>
          <p:cNvPr id="36" name="Rectangle 6"/>
          <p:cNvSpPr/>
          <p:nvPr/>
        </p:nvSpPr>
        <p:spPr>
          <a:xfrm>
            <a:off x="5687830" y="1865433"/>
            <a:ext cx="847245"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IC</a:t>
            </a:r>
          </a:p>
          <a:p>
            <a:pPr algn="ctr" defTabSz="444500">
              <a:lnSpc>
                <a:spcPct val="90000"/>
              </a:lnSpc>
              <a:spcAft>
                <a:spcPct val="35000"/>
              </a:spcAft>
            </a:pPr>
            <a:r>
              <a:rPr lang="en-US" sz="900" b="1" dirty="0">
                <a:solidFill>
                  <a:schemeClr val="bg1"/>
                </a:solidFill>
                <a:cs typeface="Calibri" pitchFamily="34" charset="0"/>
              </a:rPr>
              <a:t>Distributor</a:t>
            </a:r>
            <a:endParaRPr lang="en-GB" sz="900" b="1" dirty="0">
              <a:solidFill>
                <a:schemeClr val="bg1"/>
              </a:solidFill>
              <a:cs typeface="Calibri" pitchFamily="34" charset="0"/>
            </a:endParaRPr>
          </a:p>
        </p:txBody>
      </p:sp>
      <p:cxnSp>
        <p:nvCxnSpPr>
          <p:cNvPr id="39" name="Straight Arrow Connector 16"/>
          <p:cNvCxnSpPr>
            <a:cxnSpLocks/>
            <a:stCxn id="34" idx="3"/>
            <a:endCxn id="35" idx="1"/>
          </p:cNvCxnSpPr>
          <p:nvPr/>
        </p:nvCxnSpPr>
        <p:spPr bwMode="auto">
          <a:xfrm flipV="1">
            <a:off x="1334498" y="2126056"/>
            <a:ext cx="121917" cy="6368"/>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40" name="Straight Arrow Connector 16"/>
          <p:cNvCxnSpPr>
            <a:cxnSpLocks/>
            <a:stCxn id="35" idx="3"/>
            <a:endCxn id="29" idx="1"/>
          </p:cNvCxnSpPr>
          <p:nvPr/>
        </p:nvCxnSpPr>
        <p:spPr bwMode="auto">
          <a:xfrm flipV="1">
            <a:off x="3368957" y="2118776"/>
            <a:ext cx="121918" cy="7280"/>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41" name="Straight Arrow Connector 16"/>
          <p:cNvCxnSpPr>
            <a:cxnSpLocks/>
            <a:stCxn id="29" idx="3"/>
            <a:endCxn id="36" idx="1"/>
          </p:cNvCxnSpPr>
          <p:nvPr/>
        </p:nvCxnSpPr>
        <p:spPr bwMode="auto">
          <a:xfrm flipV="1">
            <a:off x="5565912" y="2118775"/>
            <a:ext cx="121918" cy="1"/>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3" name="投影片編號版面配置區 2"/>
          <p:cNvSpPr>
            <a:spLocks noGrp="1"/>
          </p:cNvSpPr>
          <p:nvPr>
            <p:ph type="sldNum" sz="quarter" idx="10"/>
          </p:nvPr>
        </p:nvSpPr>
        <p:spPr>
          <a:xfrm>
            <a:off x="10337376" y="6370638"/>
            <a:ext cx="1422400" cy="381000"/>
          </a:xfrm>
        </p:spPr>
        <p:txBody>
          <a:bodyPr/>
          <a:lstStyle/>
          <a:p>
            <a:fld id="{49D84E0C-83D5-4A54-8002-1B58BE398C12}" type="slidenum">
              <a:rPr lang="en-SG" smtClean="0"/>
              <a:pPr/>
              <a:t>2</a:t>
            </a:fld>
            <a:endParaRPr lang="en-SG"/>
          </a:p>
        </p:txBody>
      </p:sp>
      <p:sp>
        <p:nvSpPr>
          <p:cNvPr id="52" name="Rectangle 6"/>
          <p:cNvSpPr/>
          <p:nvPr/>
        </p:nvSpPr>
        <p:spPr>
          <a:xfrm>
            <a:off x="1772577" y="4112673"/>
            <a:ext cx="4758154" cy="506683"/>
          </a:xfrm>
          <a:prstGeom prst="rect">
            <a:avLst/>
          </a:prstGeom>
          <a:solidFill>
            <a:srgbClr val="00206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Components</a:t>
            </a:r>
            <a:endParaRPr lang="en-GB" sz="900" b="1" dirty="0">
              <a:solidFill>
                <a:schemeClr val="bg1"/>
              </a:solidFill>
              <a:cs typeface="Calibri" pitchFamily="34" charset="0"/>
            </a:endParaRPr>
          </a:p>
        </p:txBody>
      </p:sp>
      <p:cxnSp>
        <p:nvCxnSpPr>
          <p:cNvPr id="45" name="肘形接點 44"/>
          <p:cNvCxnSpPr>
            <a:stCxn id="36" idx="3"/>
            <a:endCxn id="50" idx="1"/>
          </p:cNvCxnSpPr>
          <p:nvPr/>
        </p:nvCxnSpPr>
        <p:spPr bwMode="auto">
          <a:xfrm>
            <a:off x="6535075" y="2118775"/>
            <a:ext cx="419117" cy="1474763"/>
          </a:xfrm>
          <a:prstGeom prst="bentConnector3">
            <a:avLst>
              <a:gd name="adj1" fmla="val 50000"/>
            </a:avLst>
          </a:prstGeom>
          <a:ln>
            <a:headEnd type="none" w="med" len="med"/>
            <a:tailEnd type="triangle" w="med" len="med"/>
          </a:ln>
          <a:extLst/>
        </p:spPr>
        <p:style>
          <a:lnRef idx="1">
            <a:schemeClr val="dk1"/>
          </a:lnRef>
          <a:fillRef idx="0">
            <a:schemeClr val="dk1"/>
          </a:fillRef>
          <a:effectRef idx="0">
            <a:schemeClr val="dk1"/>
          </a:effectRef>
          <a:fontRef idx="minor">
            <a:schemeClr val="tx1"/>
          </a:fontRef>
        </p:style>
      </p:cxnSp>
      <p:cxnSp>
        <p:nvCxnSpPr>
          <p:cNvPr id="46" name="肘形接點 45"/>
          <p:cNvCxnSpPr>
            <a:stCxn id="52" idx="3"/>
            <a:endCxn id="50" idx="1"/>
          </p:cNvCxnSpPr>
          <p:nvPr/>
        </p:nvCxnSpPr>
        <p:spPr bwMode="auto">
          <a:xfrm flipV="1">
            <a:off x="6530731" y="3593538"/>
            <a:ext cx="423461" cy="772477"/>
          </a:xfrm>
          <a:prstGeom prst="bentConnector3">
            <a:avLst>
              <a:gd name="adj1" fmla="val 50000"/>
            </a:avLst>
          </a:prstGeom>
          <a:ln>
            <a:headEnd type="none" w="med" len="med"/>
            <a:tailEnd type="triangle" w="med" len="med"/>
          </a:ln>
          <a:extLst/>
        </p:spPr>
        <p:style>
          <a:lnRef idx="1">
            <a:schemeClr val="dk1"/>
          </a:lnRef>
          <a:fillRef idx="0">
            <a:schemeClr val="dk1"/>
          </a:fillRef>
          <a:effectRef idx="0">
            <a:schemeClr val="dk1"/>
          </a:effectRef>
          <a:fontRef idx="minor">
            <a:schemeClr val="tx1"/>
          </a:fontRef>
        </p:style>
      </p:cxnSp>
      <p:sp>
        <p:nvSpPr>
          <p:cNvPr id="107" name="TextBox 61"/>
          <p:cNvSpPr txBox="1"/>
          <p:nvPr/>
        </p:nvSpPr>
        <p:spPr>
          <a:xfrm>
            <a:off x="2498555" y="4904299"/>
            <a:ext cx="468603" cy="230832"/>
          </a:xfrm>
          <a:prstGeom prst="rect">
            <a:avLst/>
          </a:prstGeom>
          <a:noFill/>
        </p:spPr>
        <p:txBody>
          <a:bodyPr wrap="square" rtlCol="0">
            <a:spAutoFit/>
          </a:bodyPr>
          <a:lstStyle/>
          <a:p>
            <a:r>
              <a:rPr lang="en-GB" sz="900" i="1" u="sng" dirty="0">
                <a:latin typeface="+mj-lt"/>
                <a:cs typeface="Calibri" pitchFamily="34" charset="0"/>
              </a:rPr>
              <a:t>HUD</a:t>
            </a:r>
          </a:p>
        </p:txBody>
      </p:sp>
      <p:sp>
        <p:nvSpPr>
          <p:cNvPr id="114" name="TextBox 61"/>
          <p:cNvSpPr txBox="1"/>
          <p:nvPr/>
        </p:nvSpPr>
        <p:spPr>
          <a:xfrm>
            <a:off x="2913540" y="4909806"/>
            <a:ext cx="748633" cy="230832"/>
          </a:xfrm>
          <a:prstGeom prst="rect">
            <a:avLst/>
          </a:prstGeom>
          <a:noFill/>
        </p:spPr>
        <p:txBody>
          <a:bodyPr wrap="square" rtlCol="0">
            <a:spAutoFit/>
          </a:bodyPr>
          <a:lstStyle/>
          <a:p>
            <a:r>
              <a:rPr lang="en-GB" sz="900" i="1" u="sng" dirty="0">
                <a:latin typeface="+mj-lt"/>
                <a:cs typeface="Calibri" pitchFamily="34" charset="0"/>
              </a:rPr>
              <a:t>CID/RSE</a:t>
            </a:r>
          </a:p>
        </p:txBody>
      </p:sp>
      <p:sp>
        <p:nvSpPr>
          <p:cNvPr id="115" name="TextBox 61"/>
          <p:cNvSpPr txBox="1"/>
          <p:nvPr/>
        </p:nvSpPr>
        <p:spPr>
          <a:xfrm>
            <a:off x="5485605" y="4904298"/>
            <a:ext cx="441121" cy="230833"/>
          </a:xfrm>
          <a:prstGeom prst="rect">
            <a:avLst/>
          </a:prstGeom>
          <a:noFill/>
        </p:spPr>
        <p:txBody>
          <a:bodyPr wrap="square" rtlCol="0">
            <a:spAutoFit/>
          </a:bodyPr>
          <a:lstStyle/>
          <a:p>
            <a:r>
              <a:rPr lang="en-GB" sz="900" i="1" u="sng" dirty="0">
                <a:latin typeface="+mj-lt"/>
                <a:cs typeface="Calibri" pitchFamily="34" charset="0"/>
              </a:rPr>
              <a:t>GPS</a:t>
            </a:r>
          </a:p>
        </p:txBody>
      </p:sp>
      <p:sp>
        <p:nvSpPr>
          <p:cNvPr id="116" name="TextBox 61"/>
          <p:cNvSpPr txBox="1"/>
          <p:nvPr/>
        </p:nvSpPr>
        <p:spPr>
          <a:xfrm>
            <a:off x="5915762" y="4909806"/>
            <a:ext cx="441121" cy="230833"/>
          </a:xfrm>
          <a:prstGeom prst="rect">
            <a:avLst/>
          </a:prstGeom>
          <a:noFill/>
        </p:spPr>
        <p:txBody>
          <a:bodyPr wrap="square" rtlCol="0">
            <a:spAutoFit/>
          </a:bodyPr>
          <a:lstStyle/>
          <a:p>
            <a:r>
              <a:rPr lang="en-GB" sz="900" i="1" u="sng" dirty="0">
                <a:latin typeface="+mj-lt"/>
                <a:cs typeface="Calibri" pitchFamily="34" charset="0"/>
              </a:rPr>
              <a:t>HAD</a:t>
            </a:r>
          </a:p>
        </p:txBody>
      </p:sp>
      <p:sp>
        <p:nvSpPr>
          <p:cNvPr id="117" name="TextBox 61"/>
          <p:cNvSpPr txBox="1"/>
          <p:nvPr/>
        </p:nvSpPr>
        <p:spPr>
          <a:xfrm>
            <a:off x="683535" y="2487445"/>
            <a:ext cx="740421" cy="230832"/>
          </a:xfrm>
          <a:prstGeom prst="rect">
            <a:avLst/>
          </a:prstGeom>
          <a:noFill/>
        </p:spPr>
        <p:txBody>
          <a:bodyPr wrap="square" rtlCol="0">
            <a:spAutoFit/>
          </a:bodyPr>
          <a:lstStyle/>
          <a:p>
            <a:r>
              <a:rPr lang="en-GB" sz="900" i="1" u="sng" dirty="0">
                <a:latin typeface="+mj-lt"/>
                <a:cs typeface="Calibri" pitchFamily="34" charset="0"/>
              </a:rPr>
              <a:t>Sensor</a:t>
            </a:r>
            <a:endParaRPr lang="en-GB" sz="900" dirty="0">
              <a:latin typeface="+mj-lt"/>
              <a:cs typeface="Calibri" pitchFamily="34" charset="0"/>
            </a:endParaRPr>
          </a:p>
        </p:txBody>
      </p:sp>
      <p:sp>
        <p:nvSpPr>
          <p:cNvPr id="101" name="Rectangle 18"/>
          <p:cNvSpPr/>
          <p:nvPr/>
        </p:nvSpPr>
        <p:spPr>
          <a:xfrm>
            <a:off x="7094113" y="1196796"/>
            <a:ext cx="4758428" cy="427498"/>
          </a:xfrm>
          <a:prstGeom prst="rect">
            <a:avLst/>
          </a:prstGeom>
          <a:solidFill>
            <a:schemeClr val="accent4">
              <a:lumMod val="95000"/>
              <a:lumOff val="5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rPr>
              <a:t>OE (Original Equipment)</a:t>
            </a:r>
          </a:p>
          <a:p>
            <a:pPr algn="ctr" defTabSz="444500">
              <a:lnSpc>
                <a:spcPct val="90000"/>
              </a:lnSpc>
              <a:spcAft>
                <a:spcPct val="35000"/>
              </a:spcAft>
            </a:pPr>
            <a:r>
              <a:rPr lang="en-US" sz="900" b="1" dirty="0">
                <a:solidFill>
                  <a:schemeClr val="bg1"/>
                </a:solidFill>
              </a:rPr>
              <a:t>Tier 1</a:t>
            </a:r>
            <a:endParaRPr lang="en-GB" sz="900" b="1" dirty="0">
              <a:solidFill>
                <a:schemeClr val="bg1"/>
              </a:solidFill>
            </a:endParaRPr>
          </a:p>
        </p:txBody>
      </p:sp>
      <p:sp>
        <p:nvSpPr>
          <p:cNvPr id="123" name="TextBox 61"/>
          <p:cNvSpPr txBox="1"/>
          <p:nvPr/>
        </p:nvSpPr>
        <p:spPr>
          <a:xfrm>
            <a:off x="7094112" y="2948894"/>
            <a:ext cx="2375731" cy="230832"/>
          </a:xfrm>
          <a:prstGeom prst="rect">
            <a:avLst/>
          </a:prstGeom>
          <a:noFill/>
          <a:ln>
            <a:solidFill>
              <a:schemeClr val="tx1"/>
            </a:solidFill>
          </a:ln>
        </p:spPr>
        <p:txBody>
          <a:bodyPr wrap="square" rtlCol="0">
            <a:spAutoFit/>
          </a:bodyPr>
          <a:lstStyle/>
          <a:p>
            <a:pPr algn="ctr"/>
            <a:r>
              <a:rPr lang="en-GB" sz="900" i="1" dirty="0">
                <a:latin typeface="+mj-lt"/>
                <a:cs typeface="Calibri" pitchFamily="34" charset="0"/>
              </a:rPr>
              <a:t>Body</a:t>
            </a:r>
          </a:p>
        </p:txBody>
      </p:sp>
      <p:sp>
        <p:nvSpPr>
          <p:cNvPr id="128" name="TextBox 61"/>
          <p:cNvSpPr txBox="1"/>
          <p:nvPr/>
        </p:nvSpPr>
        <p:spPr>
          <a:xfrm>
            <a:off x="746959" y="6285512"/>
            <a:ext cx="1837215" cy="507831"/>
          </a:xfrm>
          <a:prstGeom prst="rect">
            <a:avLst/>
          </a:prstGeom>
          <a:noFill/>
        </p:spPr>
        <p:txBody>
          <a:bodyPr wrap="square" rtlCol="0">
            <a:spAutoFit/>
          </a:bodyPr>
          <a:lstStyle/>
          <a:p>
            <a:r>
              <a:rPr lang="en-GB" sz="900" dirty="0">
                <a:latin typeface="+mj-lt"/>
                <a:cs typeface="Calibri" pitchFamily="34" charset="0"/>
              </a:rPr>
              <a:t>HUD: Hand Up Display</a:t>
            </a:r>
          </a:p>
          <a:p>
            <a:r>
              <a:rPr lang="en-US" altLang="zh-TW" sz="900" dirty="0">
                <a:latin typeface="+mj-lt"/>
                <a:cs typeface="Calibri" pitchFamily="34" charset="0"/>
              </a:rPr>
              <a:t>CID:</a:t>
            </a:r>
            <a:r>
              <a:rPr lang="zh-TW" altLang="en-US" sz="900" dirty="0">
                <a:latin typeface="+mj-lt"/>
                <a:cs typeface="Calibri" pitchFamily="34" charset="0"/>
              </a:rPr>
              <a:t> </a:t>
            </a:r>
            <a:r>
              <a:rPr lang="en-US" altLang="zh-TW" sz="900" dirty="0">
                <a:latin typeface="+mj-lt"/>
                <a:cs typeface="Calibri" pitchFamily="34" charset="0"/>
              </a:rPr>
              <a:t>Central Information Display</a:t>
            </a:r>
          </a:p>
          <a:p>
            <a:r>
              <a:rPr lang="en-US" sz="900" dirty="0">
                <a:latin typeface="+mj-lt"/>
                <a:cs typeface="Calibri" pitchFamily="34" charset="0"/>
              </a:rPr>
              <a:t>RSE: Rear Seat Entertainment</a:t>
            </a:r>
            <a:endParaRPr lang="en-GB" sz="900" dirty="0">
              <a:latin typeface="+mj-lt"/>
              <a:cs typeface="Calibri" pitchFamily="34" charset="0"/>
            </a:endParaRPr>
          </a:p>
        </p:txBody>
      </p:sp>
      <p:sp>
        <p:nvSpPr>
          <p:cNvPr id="129" name="TextBox 61"/>
          <p:cNvSpPr txBox="1"/>
          <p:nvPr/>
        </p:nvSpPr>
        <p:spPr>
          <a:xfrm>
            <a:off x="3300836" y="6307222"/>
            <a:ext cx="1837215" cy="230832"/>
          </a:xfrm>
          <a:prstGeom prst="rect">
            <a:avLst/>
          </a:prstGeom>
          <a:noFill/>
        </p:spPr>
        <p:txBody>
          <a:bodyPr wrap="square" rtlCol="0">
            <a:spAutoFit/>
          </a:bodyPr>
          <a:lstStyle/>
          <a:p>
            <a:r>
              <a:rPr lang="en-US" sz="900" dirty="0">
                <a:latin typeface="+mj-lt"/>
                <a:cs typeface="Calibri" pitchFamily="34" charset="0"/>
              </a:rPr>
              <a:t>HAD: Highly Automated Driving</a:t>
            </a:r>
            <a:endParaRPr lang="en-GB" sz="900" dirty="0">
              <a:latin typeface="+mj-lt"/>
              <a:cs typeface="Calibri" pitchFamily="34" charset="0"/>
            </a:endParaRPr>
          </a:p>
        </p:txBody>
      </p:sp>
      <p:sp>
        <p:nvSpPr>
          <p:cNvPr id="130" name="TextBox 61"/>
          <p:cNvSpPr txBox="1"/>
          <p:nvPr/>
        </p:nvSpPr>
        <p:spPr>
          <a:xfrm>
            <a:off x="6106669" y="6249710"/>
            <a:ext cx="4246546" cy="369332"/>
          </a:xfrm>
          <a:prstGeom prst="rect">
            <a:avLst/>
          </a:prstGeom>
          <a:noFill/>
        </p:spPr>
        <p:txBody>
          <a:bodyPr wrap="square" rtlCol="0">
            <a:spAutoFit/>
          </a:bodyPr>
          <a:lstStyle/>
          <a:p>
            <a:r>
              <a:rPr lang="en-US" sz="900" dirty="0">
                <a:latin typeface="+mj-lt"/>
                <a:cs typeface="Calibri" pitchFamily="34" charset="0"/>
              </a:rPr>
              <a:t>Tier 1: Companies that supply parts or systems directly to OEMs</a:t>
            </a:r>
          </a:p>
          <a:p>
            <a:r>
              <a:rPr lang="en-GB" sz="900" dirty="0">
                <a:latin typeface="+mj-lt"/>
                <a:cs typeface="Calibri" pitchFamily="34" charset="0"/>
              </a:rPr>
              <a:t>Tier 2: Firms supply parts that wind up in cars, but do not sell directly to OEMs</a:t>
            </a:r>
          </a:p>
        </p:txBody>
      </p:sp>
      <p:sp>
        <p:nvSpPr>
          <p:cNvPr id="73" name="TextBox 61"/>
          <p:cNvSpPr txBox="1"/>
          <p:nvPr/>
        </p:nvSpPr>
        <p:spPr>
          <a:xfrm>
            <a:off x="9676543" y="2948894"/>
            <a:ext cx="2175997" cy="230832"/>
          </a:xfrm>
          <a:prstGeom prst="rect">
            <a:avLst/>
          </a:prstGeom>
          <a:noFill/>
          <a:ln>
            <a:solidFill>
              <a:schemeClr val="tx1"/>
            </a:solidFill>
          </a:ln>
        </p:spPr>
        <p:txBody>
          <a:bodyPr wrap="square" rtlCol="0">
            <a:spAutoFit/>
          </a:bodyPr>
          <a:lstStyle/>
          <a:p>
            <a:pPr algn="ctr"/>
            <a:r>
              <a:rPr lang="en-GB" sz="900" i="1" dirty="0">
                <a:latin typeface="+mj-lt"/>
                <a:cs typeface="Calibri" pitchFamily="34" charset="0"/>
              </a:rPr>
              <a:t>Power Electronics</a:t>
            </a:r>
          </a:p>
        </p:txBody>
      </p:sp>
      <p:sp>
        <p:nvSpPr>
          <p:cNvPr id="51" name="TextBox 61"/>
          <p:cNvSpPr txBox="1"/>
          <p:nvPr/>
        </p:nvSpPr>
        <p:spPr>
          <a:xfrm>
            <a:off x="7095253" y="1756890"/>
            <a:ext cx="2374590" cy="234261"/>
          </a:xfrm>
          <a:prstGeom prst="rect">
            <a:avLst/>
          </a:prstGeom>
          <a:noFill/>
          <a:ln>
            <a:solidFill>
              <a:schemeClr val="tx1"/>
            </a:solidFill>
          </a:ln>
        </p:spPr>
        <p:txBody>
          <a:bodyPr wrap="square" rtlCol="0">
            <a:spAutoFit/>
          </a:bodyPr>
          <a:lstStyle/>
          <a:p>
            <a:pPr algn="ctr"/>
            <a:r>
              <a:rPr lang="en-GB" sz="900" i="1" dirty="0">
                <a:latin typeface="+mj-lt"/>
                <a:cs typeface="Calibri" pitchFamily="34" charset="0"/>
              </a:rPr>
              <a:t>Engine/Power Train</a:t>
            </a:r>
          </a:p>
        </p:txBody>
      </p:sp>
      <p:sp>
        <p:nvSpPr>
          <p:cNvPr id="60" name="TextBox 61"/>
          <p:cNvSpPr txBox="1"/>
          <p:nvPr/>
        </p:nvSpPr>
        <p:spPr>
          <a:xfrm>
            <a:off x="9676543" y="1756890"/>
            <a:ext cx="2175997" cy="234261"/>
          </a:xfrm>
          <a:prstGeom prst="rect">
            <a:avLst/>
          </a:prstGeom>
          <a:noFill/>
          <a:ln>
            <a:solidFill>
              <a:schemeClr val="tx1"/>
            </a:solidFill>
          </a:ln>
        </p:spPr>
        <p:txBody>
          <a:bodyPr wrap="square" rtlCol="0">
            <a:spAutoFit/>
          </a:bodyPr>
          <a:lstStyle/>
          <a:p>
            <a:pPr algn="ctr"/>
            <a:r>
              <a:rPr lang="en-GB" sz="900" i="1" dirty="0">
                <a:latin typeface="+mj-lt"/>
                <a:cs typeface="Calibri" pitchFamily="34" charset="0"/>
              </a:rPr>
              <a:t>Suspension/Chassis</a:t>
            </a:r>
          </a:p>
        </p:txBody>
      </p:sp>
      <p:sp>
        <p:nvSpPr>
          <p:cNvPr id="47" name="TextBox 61"/>
          <p:cNvSpPr txBox="1"/>
          <p:nvPr/>
        </p:nvSpPr>
        <p:spPr>
          <a:xfrm>
            <a:off x="7094112" y="4126640"/>
            <a:ext cx="2375731" cy="230832"/>
          </a:xfrm>
          <a:prstGeom prst="rect">
            <a:avLst/>
          </a:prstGeom>
          <a:noFill/>
          <a:ln>
            <a:solidFill>
              <a:schemeClr val="tx1"/>
            </a:solidFill>
          </a:ln>
        </p:spPr>
        <p:txBody>
          <a:bodyPr wrap="square" rtlCol="0">
            <a:spAutoFit/>
          </a:bodyPr>
          <a:lstStyle/>
          <a:p>
            <a:pPr algn="ctr"/>
            <a:r>
              <a:rPr lang="en-GB" sz="900" i="1" dirty="0">
                <a:latin typeface="+mj-lt"/>
                <a:cs typeface="Calibri" pitchFamily="34" charset="0"/>
              </a:rPr>
              <a:t>Information/Network</a:t>
            </a:r>
          </a:p>
        </p:txBody>
      </p:sp>
      <p:sp>
        <p:nvSpPr>
          <p:cNvPr id="48" name="TextBox 61"/>
          <p:cNvSpPr txBox="1"/>
          <p:nvPr/>
        </p:nvSpPr>
        <p:spPr>
          <a:xfrm>
            <a:off x="9676543" y="4116658"/>
            <a:ext cx="2175997" cy="237658"/>
          </a:xfrm>
          <a:prstGeom prst="rect">
            <a:avLst/>
          </a:prstGeom>
          <a:noFill/>
          <a:ln>
            <a:solidFill>
              <a:schemeClr val="tx1"/>
            </a:solidFill>
          </a:ln>
        </p:spPr>
        <p:txBody>
          <a:bodyPr wrap="square" rtlCol="0">
            <a:spAutoFit/>
          </a:bodyPr>
          <a:lstStyle/>
          <a:p>
            <a:pPr algn="ctr"/>
            <a:r>
              <a:rPr lang="en-GB" sz="900" i="1" dirty="0">
                <a:latin typeface="+mj-lt"/>
                <a:cs typeface="Calibri" pitchFamily="34" charset="0"/>
              </a:rPr>
              <a:t>Safety</a:t>
            </a:r>
          </a:p>
        </p:txBody>
      </p:sp>
      <p:sp>
        <p:nvSpPr>
          <p:cNvPr id="49" name="TextBox 61"/>
          <p:cNvSpPr txBox="1"/>
          <p:nvPr/>
        </p:nvSpPr>
        <p:spPr>
          <a:xfrm>
            <a:off x="7094112" y="5075586"/>
            <a:ext cx="2375731" cy="230832"/>
          </a:xfrm>
          <a:prstGeom prst="rect">
            <a:avLst/>
          </a:prstGeom>
          <a:noFill/>
          <a:ln>
            <a:solidFill>
              <a:schemeClr val="tx1"/>
            </a:solidFill>
          </a:ln>
        </p:spPr>
        <p:txBody>
          <a:bodyPr wrap="square" rtlCol="0">
            <a:spAutoFit/>
          </a:bodyPr>
          <a:lstStyle/>
          <a:p>
            <a:pPr algn="ctr"/>
            <a:r>
              <a:rPr lang="en-GB" sz="900" i="1" dirty="0">
                <a:latin typeface="+mj-lt"/>
                <a:cs typeface="Calibri" pitchFamily="34" charset="0"/>
              </a:rPr>
              <a:t>Security</a:t>
            </a:r>
          </a:p>
        </p:txBody>
      </p:sp>
      <p:sp>
        <p:nvSpPr>
          <p:cNvPr id="50" name="左大括弧 49"/>
          <p:cNvSpPr/>
          <p:nvPr/>
        </p:nvSpPr>
        <p:spPr bwMode="auto">
          <a:xfrm>
            <a:off x="6954192" y="1144513"/>
            <a:ext cx="118417" cy="4898050"/>
          </a:xfrm>
          <a:prstGeom prst="lef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62" name="右大括弧 61"/>
          <p:cNvSpPr/>
          <p:nvPr/>
        </p:nvSpPr>
        <p:spPr bwMode="auto">
          <a:xfrm>
            <a:off x="11860298" y="1144513"/>
            <a:ext cx="121392" cy="4898050"/>
          </a:xfrm>
          <a:prstGeom prst="righ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63" name="左大括弧 62"/>
          <p:cNvSpPr/>
          <p:nvPr/>
        </p:nvSpPr>
        <p:spPr bwMode="auto">
          <a:xfrm>
            <a:off x="131016" y="1144513"/>
            <a:ext cx="118417" cy="4898050"/>
          </a:xfrm>
          <a:prstGeom prst="lef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65" name="右大括弧 64"/>
          <p:cNvSpPr/>
          <p:nvPr/>
        </p:nvSpPr>
        <p:spPr bwMode="auto">
          <a:xfrm>
            <a:off x="6547821" y="1144513"/>
            <a:ext cx="121392" cy="4898050"/>
          </a:xfrm>
          <a:prstGeom prst="righ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67" name="Rectangle 18"/>
          <p:cNvSpPr/>
          <p:nvPr/>
        </p:nvSpPr>
        <p:spPr>
          <a:xfrm>
            <a:off x="278693" y="1190704"/>
            <a:ext cx="6246483" cy="427498"/>
          </a:xfrm>
          <a:prstGeom prst="rect">
            <a:avLst/>
          </a:prstGeom>
          <a:solidFill>
            <a:schemeClr val="accent4">
              <a:lumMod val="95000"/>
              <a:lumOff val="5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rPr>
              <a:t>OE (Original Equipment)</a:t>
            </a:r>
          </a:p>
          <a:p>
            <a:pPr algn="ctr" defTabSz="444500">
              <a:lnSpc>
                <a:spcPct val="90000"/>
              </a:lnSpc>
              <a:spcAft>
                <a:spcPct val="35000"/>
              </a:spcAft>
            </a:pPr>
            <a:r>
              <a:rPr lang="en-US" sz="900" b="1" dirty="0">
                <a:solidFill>
                  <a:schemeClr val="bg1"/>
                </a:solidFill>
              </a:rPr>
              <a:t>Tier 2</a:t>
            </a:r>
            <a:endParaRPr lang="en-GB" sz="900" b="1" dirty="0">
              <a:solidFill>
                <a:schemeClr val="bg1"/>
              </a:solidFill>
            </a:endParaRPr>
          </a:p>
        </p:txBody>
      </p:sp>
    </p:spTree>
    <p:extLst>
      <p:ext uri="{BB962C8B-B14F-4D97-AF65-F5344CB8AC3E}">
        <p14:creationId xmlns:p14="http://schemas.microsoft.com/office/powerpoint/2010/main" val="3149170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Box 61"/>
          <p:cNvSpPr txBox="1"/>
          <p:nvPr/>
        </p:nvSpPr>
        <p:spPr>
          <a:xfrm>
            <a:off x="1251521" y="1874852"/>
            <a:ext cx="911337" cy="507831"/>
          </a:xfrm>
          <a:prstGeom prst="rect">
            <a:avLst/>
          </a:prstGeom>
          <a:noFill/>
        </p:spPr>
        <p:txBody>
          <a:bodyPr wrap="square" rtlCol="0">
            <a:spAutoFit/>
          </a:bodyPr>
          <a:lstStyle/>
          <a:p>
            <a:r>
              <a:rPr lang="en-GB" sz="900" i="1" u="sng" dirty="0">
                <a:latin typeface="+mj-lt"/>
                <a:cs typeface="Calibri" pitchFamily="34" charset="0"/>
              </a:rPr>
              <a:t>Wafer</a:t>
            </a:r>
          </a:p>
          <a:p>
            <a:endParaRPr lang="en-GB" sz="900" dirty="0">
              <a:latin typeface="+mj-lt"/>
              <a:cs typeface="Calibri" pitchFamily="34" charset="0"/>
            </a:endParaRPr>
          </a:p>
          <a:p>
            <a:endParaRPr lang="en-GB" sz="900" dirty="0">
              <a:latin typeface="+mj-lt"/>
              <a:cs typeface="Calibri" pitchFamily="34" charset="0"/>
            </a:endParaRPr>
          </a:p>
        </p:txBody>
      </p:sp>
      <p:sp>
        <p:nvSpPr>
          <p:cNvPr id="53" name="TextBox 61"/>
          <p:cNvSpPr txBox="1"/>
          <p:nvPr/>
        </p:nvSpPr>
        <p:spPr>
          <a:xfrm>
            <a:off x="1603478" y="4368448"/>
            <a:ext cx="1126147" cy="369332"/>
          </a:xfrm>
          <a:prstGeom prst="rect">
            <a:avLst/>
          </a:prstGeom>
          <a:noFill/>
        </p:spPr>
        <p:txBody>
          <a:bodyPr wrap="square" rtlCol="0">
            <a:spAutoFit/>
          </a:bodyPr>
          <a:lstStyle/>
          <a:p>
            <a:r>
              <a:rPr lang="en-GB" sz="900" i="1" u="sng" dirty="0">
                <a:latin typeface="+mj-lt"/>
                <a:cs typeface="Calibri" pitchFamily="34" charset="0"/>
              </a:rPr>
              <a:t>Camera</a:t>
            </a:r>
          </a:p>
          <a:p>
            <a:endParaRPr lang="en-GB" sz="900" dirty="0">
              <a:latin typeface="+mj-lt"/>
              <a:cs typeface="Calibri" pitchFamily="34" charset="0"/>
            </a:endParaRPr>
          </a:p>
        </p:txBody>
      </p:sp>
      <p:sp>
        <p:nvSpPr>
          <p:cNvPr id="54" name="TextBox 61"/>
          <p:cNvSpPr txBox="1"/>
          <p:nvPr/>
        </p:nvSpPr>
        <p:spPr>
          <a:xfrm>
            <a:off x="2595492" y="4368448"/>
            <a:ext cx="1126147" cy="230832"/>
          </a:xfrm>
          <a:prstGeom prst="rect">
            <a:avLst/>
          </a:prstGeom>
          <a:noFill/>
        </p:spPr>
        <p:txBody>
          <a:bodyPr wrap="square" rtlCol="0">
            <a:spAutoFit/>
          </a:bodyPr>
          <a:lstStyle/>
          <a:p>
            <a:r>
              <a:rPr lang="en-GB" sz="900" i="1" u="sng" dirty="0">
                <a:latin typeface="+mj-lt"/>
                <a:cs typeface="Calibri" pitchFamily="34" charset="0"/>
              </a:rPr>
              <a:t>Display</a:t>
            </a:r>
          </a:p>
        </p:txBody>
      </p:sp>
      <p:sp>
        <p:nvSpPr>
          <p:cNvPr id="55" name="TextBox 61"/>
          <p:cNvSpPr txBox="1"/>
          <p:nvPr/>
        </p:nvSpPr>
        <p:spPr>
          <a:xfrm>
            <a:off x="3873973" y="4379026"/>
            <a:ext cx="420110" cy="369332"/>
          </a:xfrm>
          <a:prstGeom prst="rect">
            <a:avLst/>
          </a:prstGeom>
          <a:noFill/>
        </p:spPr>
        <p:txBody>
          <a:bodyPr wrap="square" rtlCol="0">
            <a:spAutoFit/>
          </a:bodyPr>
          <a:lstStyle/>
          <a:p>
            <a:r>
              <a:rPr lang="en-GB" sz="900" i="1" u="sng" dirty="0">
                <a:latin typeface="+mj-lt"/>
                <a:cs typeface="Calibri" pitchFamily="34" charset="0"/>
              </a:rPr>
              <a:t>LED</a:t>
            </a:r>
          </a:p>
          <a:p>
            <a:endParaRPr lang="en-GB" sz="900" dirty="0">
              <a:latin typeface="+mj-lt"/>
              <a:cs typeface="Calibri" pitchFamily="34" charset="0"/>
            </a:endParaRPr>
          </a:p>
        </p:txBody>
      </p:sp>
      <p:sp>
        <p:nvSpPr>
          <p:cNvPr id="57" name="TextBox 61"/>
          <p:cNvSpPr txBox="1"/>
          <p:nvPr/>
        </p:nvSpPr>
        <p:spPr>
          <a:xfrm>
            <a:off x="4706308" y="4354316"/>
            <a:ext cx="660024" cy="230832"/>
          </a:xfrm>
          <a:prstGeom prst="rect">
            <a:avLst/>
          </a:prstGeom>
          <a:noFill/>
        </p:spPr>
        <p:txBody>
          <a:bodyPr wrap="square" rtlCol="0">
            <a:spAutoFit/>
          </a:bodyPr>
          <a:lstStyle/>
          <a:p>
            <a:r>
              <a:rPr lang="en-GB" sz="900" i="1" u="sng" dirty="0">
                <a:latin typeface="+mj-lt"/>
                <a:cs typeface="Calibri" pitchFamily="34" charset="0"/>
              </a:rPr>
              <a:t>Battery</a:t>
            </a:r>
            <a:endParaRPr lang="en-GB" sz="900" dirty="0">
              <a:latin typeface="+mj-lt"/>
              <a:cs typeface="Calibri" pitchFamily="34" charset="0"/>
            </a:endParaRPr>
          </a:p>
        </p:txBody>
      </p:sp>
      <p:sp>
        <p:nvSpPr>
          <p:cNvPr id="58" name="TextBox 61"/>
          <p:cNvSpPr txBox="1"/>
          <p:nvPr/>
        </p:nvSpPr>
        <p:spPr>
          <a:xfrm>
            <a:off x="5610642" y="4368446"/>
            <a:ext cx="441121" cy="230833"/>
          </a:xfrm>
          <a:prstGeom prst="rect">
            <a:avLst/>
          </a:prstGeom>
          <a:noFill/>
        </p:spPr>
        <p:txBody>
          <a:bodyPr wrap="square" rtlCol="0">
            <a:spAutoFit/>
          </a:bodyPr>
          <a:lstStyle/>
          <a:p>
            <a:r>
              <a:rPr lang="en-GB" sz="900" i="1" u="sng" dirty="0">
                <a:latin typeface="+mj-lt"/>
                <a:cs typeface="Calibri" pitchFamily="34" charset="0"/>
              </a:rPr>
              <a:t>Map</a:t>
            </a:r>
          </a:p>
        </p:txBody>
      </p:sp>
      <p:sp>
        <p:nvSpPr>
          <p:cNvPr id="59" name="TextBox 61"/>
          <p:cNvSpPr txBox="1"/>
          <p:nvPr/>
        </p:nvSpPr>
        <p:spPr>
          <a:xfrm>
            <a:off x="107557" y="1857176"/>
            <a:ext cx="542913" cy="230832"/>
          </a:xfrm>
          <a:prstGeom prst="rect">
            <a:avLst/>
          </a:prstGeom>
          <a:noFill/>
        </p:spPr>
        <p:txBody>
          <a:bodyPr wrap="square" rtlCol="0">
            <a:spAutoFit/>
          </a:bodyPr>
          <a:lstStyle/>
          <a:p>
            <a:r>
              <a:rPr lang="en-GB" sz="900" i="1" u="sng" dirty="0">
                <a:latin typeface="+mj-lt"/>
                <a:cs typeface="Calibri" pitchFamily="34" charset="0"/>
              </a:rPr>
              <a:t>IC</a:t>
            </a:r>
            <a:endParaRPr lang="en-GB" sz="900" dirty="0">
              <a:latin typeface="+mj-lt"/>
              <a:cs typeface="Calibri" pitchFamily="34" charset="0"/>
            </a:endParaRPr>
          </a:p>
        </p:txBody>
      </p:sp>
      <p:sp>
        <p:nvSpPr>
          <p:cNvPr id="56" name="TextBox 61"/>
          <p:cNvSpPr txBox="1"/>
          <p:nvPr/>
        </p:nvSpPr>
        <p:spPr>
          <a:xfrm>
            <a:off x="1840050" y="1867289"/>
            <a:ext cx="946367" cy="369332"/>
          </a:xfrm>
          <a:prstGeom prst="rect">
            <a:avLst/>
          </a:prstGeom>
          <a:noFill/>
        </p:spPr>
        <p:txBody>
          <a:bodyPr wrap="square" rtlCol="0">
            <a:spAutoFit/>
          </a:bodyPr>
          <a:lstStyle/>
          <a:p>
            <a:r>
              <a:rPr lang="en-GB" sz="900" i="1" u="sng" dirty="0">
                <a:latin typeface="+mj-lt"/>
                <a:cs typeface="Calibri" pitchFamily="34" charset="0"/>
              </a:rPr>
              <a:t>IC Foundry</a:t>
            </a:r>
          </a:p>
          <a:p>
            <a:endParaRPr lang="en-GB" sz="900" dirty="0">
              <a:latin typeface="+mj-lt"/>
              <a:cs typeface="Calibri" pitchFamily="34" charset="0"/>
            </a:endParaRPr>
          </a:p>
        </p:txBody>
      </p:sp>
      <p:sp>
        <p:nvSpPr>
          <p:cNvPr id="64" name="TextBox 61"/>
          <p:cNvSpPr txBox="1"/>
          <p:nvPr/>
        </p:nvSpPr>
        <p:spPr>
          <a:xfrm>
            <a:off x="2624760" y="1860294"/>
            <a:ext cx="1095199" cy="507831"/>
          </a:xfrm>
          <a:prstGeom prst="rect">
            <a:avLst/>
          </a:prstGeom>
          <a:noFill/>
        </p:spPr>
        <p:txBody>
          <a:bodyPr wrap="square" rtlCol="0">
            <a:spAutoFit/>
          </a:bodyPr>
          <a:lstStyle/>
          <a:p>
            <a:r>
              <a:rPr lang="en-GB" sz="900" i="1" u="sng" dirty="0">
                <a:latin typeface="+mj-lt"/>
                <a:cs typeface="Calibri" pitchFamily="34" charset="0"/>
              </a:rPr>
              <a:t>IC Foundry Equipment</a:t>
            </a:r>
          </a:p>
          <a:p>
            <a:endParaRPr lang="en-GB" sz="900" dirty="0">
              <a:latin typeface="+mj-lt"/>
              <a:cs typeface="Calibri" pitchFamily="34" charset="0"/>
            </a:endParaRPr>
          </a:p>
        </p:txBody>
      </p:sp>
      <p:sp>
        <p:nvSpPr>
          <p:cNvPr id="66" name="TextBox 61"/>
          <p:cNvSpPr txBox="1"/>
          <p:nvPr/>
        </p:nvSpPr>
        <p:spPr>
          <a:xfrm>
            <a:off x="3304218" y="1870879"/>
            <a:ext cx="961742" cy="230832"/>
          </a:xfrm>
          <a:prstGeom prst="rect">
            <a:avLst/>
          </a:prstGeom>
          <a:noFill/>
        </p:spPr>
        <p:txBody>
          <a:bodyPr wrap="square" rtlCol="0">
            <a:spAutoFit/>
          </a:bodyPr>
          <a:lstStyle/>
          <a:p>
            <a:r>
              <a:rPr lang="en-GB" sz="900" i="1" u="sng" dirty="0">
                <a:latin typeface="+mj-lt"/>
                <a:cs typeface="Calibri" pitchFamily="34" charset="0"/>
              </a:rPr>
              <a:t>OSAT</a:t>
            </a:r>
          </a:p>
        </p:txBody>
      </p:sp>
      <p:sp>
        <p:nvSpPr>
          <p:cNvPr id="68" name="TextBox 61"/>
          <p:cNvSpPr txBox="1"/>
          <p:nvPr/>
        </p:nvSpPr>
        <p:spPr>
          <a:xfrm>
            <a:off x="3990116" y="1872536"/>
            <a:ext cx="937107" cy="507831"/>
          </a:xfrm>
          <a:prstGeom prst="rect">
            <a:avLst/>
          </a:prstGeom>
          <a:noFill/>
        </p:spPr>
        <p:txBody>
          <a:bodyPr wrap="square" rtlCol="0">
            <a:spAutoFit/>
          </a:bodyPr>
          <a:lstStyle/>
          <a:p>
            <a:r>
              <a:rPr lang="en-GB" sz="900" i="1" u="sng" dirty="0">
                <a:latin typeface="+mj-lt"/>
                <a:cs typeface="Calibri" pitchFamily="34" charset="0"/>
              </a:rPr>
              <a:t>OSAT Equipment</a:t>
            </a:r>
          </a:p>
          <a:p>
            <a:endParaRPr lang="en-GB" sz="900" dirty="0">
              <a:latin typeface="+mj-lt"/>
              <a:cs typeface="Calibri" pitchFamily="34" charset="0"/>
            </a:endParaRPr>
          </a:p>
        </p:txBody>
      </p:sp>
      <p:sp>
        <p:nvSpPr>
          <p:cNvPr id="70" name="TextBox 61"/>
          <p:cNvSpPr txBox="1"/>
          <p:nvPr/>
        </p:nvSpPr>
        <p:spPr>
          <a:xfrm>
            <a:off x="4660976" y="1876215"/>
            <a:ext cx="937107" cy="646331"/>
          </a:xfrm>
          <a:prstGeom prst="rect">
            <a:avLst/>
          </a:prstGeom>
          <a:noFill/>
        </p:spPr>
        <p:txBody>
          <a:bodyPr wrap="square" rtlCol="0">
            <a:spAutoFit/>
          </a:bodyPr>
          <a:lstStyle/>
          <a:p>
            <a:r>
              <a:rPr lang="en-GB" sz="900" i="1" u="sng" dirty="0">
                <a:latin typeface="+mj-lt"/>
                <a:cs typeface="Calibri" pitchFamily="34" charset="0"/>
              </a:rPr>
              <a:t>OSAT Substrate and Lead Frame</a:t>
            </a:r>
          </a:p>
          <a:p>
            <a:endParaRPr lang="en-GB" sz="900" dirty="0">
              <a:latin typeface="+mj-lt"/>
              <a:cs typeface="Calibri" pitchFamily="34" charset="0"/>
            </a:endParaRPr>
          </a:p>
        </p:txBody>
      </p:sp>
      <p:sp>
        <p:nvSpPr>
          <p:cNvPr id="2" name="Title 1"/>
          <p:cNvSpPr>
            <a:spLocks noGrp="1"/>
          </p:cNvSpPr>
          <p:nvPr>
            <p:ph type="title"/>
          </p:nvPr>
        </p:nvSpPr>
        <p:spPr>
          <a:xfrm>
            <a:off x="736335" y="635658"/>
            <a:ext cx="8275027" cy="363537"/>
          </a:xfrm>
        </p:spPr>
        <p:txBody>
          <a:bodyPr/>
          <a:lstStyle/>
          <a:p>
            <a:r>
              <a:rPr lang="en-GB" dirty="0">
                <a:cs typeface="Calibri" pitchFamily="34" charset="0"/>
              </a:rPr>
              <a:t>Automotive Electronics Industry Landscape</a:t>
            </a:r>
            <a:endParaRPr lang="en-SG" dirty="0">
              <a:cs typeface="Calibri" pitchFamily="34" charset="0"/>
            </a:endParaRPr>
          </a:p>
        </p:txBody>
      </p:sp>
      <p:sp>
        <p:nvSpPr>
          <p:cNvPr id="29" name="Rectangle 6"/>
          <p:cNvSpPr/>
          <p:nvPr/>
        </p:nvSpPr>
        <p:spPr>
          <a:xfrm>
            <a:off x="3398111" y="1242582"/>
            <a:ext cx="2075037"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OSAT</a:t>
            </a:r>
          </a:p>
          <a:p>
            <a:pPr algn="ctr" defTabSz="444500">
              <a:lnSpc>
                <a:spcPct val="90000"/>
              </a:lnSpc>
              <a:spcAft>
                <a:spcPct val="35000"/>
              </a:spcAft>
            </a:pPr>
            <a:r>
              <a:rPr lang="en-US" sz="900" b="1" dirty="0">
                <a:solidFill>
                  <a:schemeClr val="bg1"/>
                </a:solidFill>
                <a:cs typeface="Calibri" pitchFamily="34" charset="0"/>
              </a:rPr>
              <a:t>(Outsourced Semiconductor Assembly and Test)</a:t>
            </a:r>
            <a:endParaRPr lang="en-GB" sz="900" b="1" dirty="0">
              <a:solidFill>
                <a:schemeClr val="bg1"/>
              </a:solidFill>
              <a:cs typeface="Calibri" pitchFamily="34" charset="0"/>
            </a:endParaRPr>
          </a:p>
        </p:txBody>
      </p:sp>
      <p:sp>
        <p:nvSpPr>
          <p:cNvPr id="34" name="Rectangle 6"/>
          <p:cNvSpPr/>
          <p:nvPr/>
        </p:nvSpPr>
        <p:spPr>
          <a:xfrm>
            <a:off x="167216" y="1256230"/>
            <a:ext cx="1074518"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IC Design</a:t>
            </a:r>
            <a:endParaRPr lang="en-GB" sz="900" b="1" dirty="0">
              <a:solidFill>
                <a:schemeClr val="bg1"/>
              </a:solidFill>
              <a:cs typeface="Calibri" pitchFamily="34" charset="0"/>
            </a:endParaRPr>
          </a:p>
        </p:txBody>
      </p:sp>
      <p:sp>
        <p:nvSpPr>
          <p:cNvPr id="35" name="Rectangle 6"/>
          <p:cNvSpPr/>
          <p:nvPr/>
        </p:nvSpPr>
        <p:spPr>
          <a:xfrm>
            <a:off x="1363651" y="1249862"/>
            <a:ext cx="1912542"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IC</a:t>
            </a:r>
          </a:p>
          <a:p>
            <a:pPr algn="ctr" defTabSz="444500">
              <a:lnSpc>
                <a:spcPct val="90000"/>
              </a:lnSpc>
              <a:spcAft>
                <a:spcPct val="35000"/>
              </a:spcAft>
            </a:pPr>
            <a:r>
              <a:rPr lang="en-US" sz="900" b="1" dirty="0">
                <a:solidFill>
                  <a:schemeClr val="bg1"/>
                </a:solidFill>
                <a:cs typeface="Calibri" pitchFamily="34" charset="0"/>
              </a:rPr>
              <a:t>Manufacturing</a:t>
            </a:r>
            <a:endParaRPr lang="en-GB" sz="900" b="1" dirty="0">
              <a:solidFill>
                <a:schemeClr val="bg1"/>
              </a:solidFill>
              <a:cs typeface="Calibri" pitchFamily="34" charset="0"/>
            </a:endParaRPr>
          </a:p>
        </p:txBody>
      </p:sp>
      <p:sp>
        <p:nvSpPr>
          <p:cNvPr id="36" name="Rectangle 6"/>
          <p:cNvSpPr/>
          <p:nvPr/>
        </p:nvSpPr>
        <p:spPr>
          <a:xfrm>
            <a:off x="5595066" y="1242581"/>
            <a:ext cx="847245"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IC</a:t>
            </a:r>
          </a:p>
          <a:p>
            <a:pPr algn="ctr" defTabSz="444500">
              <a:lnSpc>
                <a:spcPct val="90000"/>
              </a:lnSpc>
              <a:spcAft>
                <a:spcPct val="35000"/>
              </a:spcAft>
            </a:pPr>
            <a:r>
              <a:rPr lang="en-US" sz="900" b="1" dirty="0">
                <a:solidFill>
                  <a:schemeClr val="bg1"/>
                </a:solidFill>
                <a:cs typeface="Calibri" pitchFamily="34" charset="0"/>
              </a:rPr>
              <a:t>Distributor</a:t>
            </a:r>
            <a:endParaRPr lang="en-GB" sz="900" b="1" dirty="0">
              <a:solidFill>
                <a:schemeClr val="bg1"/>
              </a:solidFill>
              <a:cs typeface="Calibri" pitchFamily="34" charset="0"/>
            </a:endParaRPr>
          </a:p>
        </p:txBody>
      </p:sp>
      <p:cxnSp>
        <p:nvCxnSpPr>
          <p:cNvPr id="39" name="Straight Arrow Connector 16"/>
          <p:cNvCxnSpPr>
            <a:cxnSpLocks/>
            <a:stCxn id="34" idx="3"/>
            <a:endCxn id="35" idx="1"/>
          </p:cNvCxnSpPr>
          <p:nvPr/>
        </p:nvCxnSpPr>
        <p:spPr bwMode="auto">
          <a:xfrm flipV="1">
            <a:off x="1241734" y="1503204"/>
            <a:ext cx="121917" cy="6368"/>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40" name="Straight Arrow Connector 16"/>
          <p:cNvCxnSpPr>
            <a:cxnSpLocks/>
            <a:stCxn id="35" idx="3"/>
            <a:endCxn id="29" idx="1"/>
          </p:cNvCxnSpPr>
          <p:nvPr/>
        </p:nvCxnSpPr>
        <p:spPr bwMode="auto">
          <a:xfrm flipV="1">
            <a:off x="3276193" y="1495924"/>
            <a:ext cx="121918" cy="7280"/>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41" name="Straight Arrow Connector 16"/>
          <p:cNvCxnSpPr>
            <a:cxnSpLocks/>
            <a:stCxn id="29" idx="3"/>
            <a:endCxn id="36" idx="1"/>
          </p:cNvCxnSpPr>
          <p:nvPr/>
        </p:nvCxnSpPr>
        <p:spPr bwMode="auto">
          <a:xfrm flipV="1">
            <a:off x="5473148" y="1495923"/>
            <a:ext cx="121918" cy="1"/>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3" name="投影片編號版面配置區 2"/>
          <p:cNvSpPr>
            <a:spLocks noGrp="1"/>
          </p:cNvSpPr>
          <p:nvPr>
            <p:ph type="sldNum" sz="quarter" idx="10"/>
          </p:nvPr>
        </p:nvSpPr>
        <p:spPr>
          <a:xfrm>
            <a:off x="10337376" y="6370638"/>
            <a:ext cx="1422400" cy="381000"/>
          </a:xfrm>
        </p:spPr>
        <p:txBody>
          <a:bodyPr/>
          <a:lstStyle/>
          <a:p>
            <a:fld id="{49D84E0C-83D5-4A54-8002-1B58BE398C12}" type="slidenum">
              <a:rPr lang="en-SG" smtClean="0"/>
              <a:pPr/>
              <a:t>3</a:t>
            </a:fld>
            <a:endParaRPr lang="en-SG"/>
          </a:p>
        </p:txBody>
      </p:sp>
      <p:sp>
        <p:nvSpPr>
          <p:cNvPr id="52" name="Rectangle 6"/>
          <p:cNvSpPr/>
          <p:nvPr/>
        </p:nvSpPr>
        <p:spPr>
          <a:xfrm>
            <a:off x="1679813" y="3781367"/>
            <a:ext cx="4758154" cy="506683"/>
          </a:xfrm>
          <a:prstGeom prst="rect">
            <a:avLst/>
          </a:prstGeom>
          <a:solidFill>
            <a:srgbClr val="00206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Components</a:t>
            </a:r>
            <a:endParaRPr lang="en-GB" sz="900" b="1" dirty="0">
              <a:solidFill>
                <a:schemeClr val="bg1"/>
              </a:solidFill>
              <a:cs typeface="Calibri" pitchFamily="34" charset="0"/>
            </a:endParaRPr>
          </a:p>
        </p:txBody>
      </p:sp>
      <p:cxnSp>
        <p:nvCxnSpPr>
          <p:cNvPr id="45" name="肘形接點 44"/>
          <p:cNvCxnSpPr>
            <a:stCxn id="36" idx="3"/>
            <a:endCxn id="16" idx="1"/>
          </p:cNvCxnSpPr>
          <p:nvPr/>
        </p:nvCxnSpPr>
        <p:spPr bwMode="auto">
          <a:xfrm>
            <a:off x="6442311" y="1495923"/>
            <a:ext cx="87813" cy="2097615"/>
          </a:xfrm>
          <a:prstGeom prst="bentConnector3">
            <a:avLst>
              <a:gd name="adj1" fmla="val 50000"/>
            </a:avLst>
          </a:prstGeom>
          <a:ln>
            <a:headEnd type="none" w="med" len="med"/>
            <a:tailEnd type="triangle" w="med" len="med"/>
          </a:ln>
          <a:extLst/>
        </p:spPr>
        <p:style>
          <a:lnRef idx="1">
            <a:schemeClr val="dk1"/>
          </a:lnRef>
          <a:fillRef idx="0">
            <a:schemeClr val="dk1"/>
          </a:fillRef>
          <a:effectRef idx="0">
            <a:schemeClr val="dk1"/>
          </a:effectRef>
          <a:fontRef idx="minor">
            <a:schemeClr val="tx1"/>
          </a:fontRef>
        </p:style>
      </p:cxnSp>
      <p:cxnSp>
        <p:nvCxnSpPr>
          <p:cNvPr id="46" name="肘形接點 45"/>
          <p:cNvCxnSpPr>
            <a:stCxn id="52" idx="3"/>
            <a:endCxn id="16" idx="1"/>
          </p:cNvCxnSpPr>
          <p:nvPr/>
        </p:nvCxnSpPr>
        <p:spPr bwMode="auto">
          <a:xfrm flipV="1">
            <a:off x="6437967" y="3593538"/>
            <a:ext cx="92157" cy="441171"/>
          </a:xfrm>
          <a:prstGeom prst="bentConnector3">
            <a:avLst>
              <a:gd name="adj1" fmla="val 50000"/>
            </a:avLst>
          </a:prstGeom>
          <a:ln>
            <a:headEnd type="none" w="med" len="med"/>
            <a:tailEnd type="triangle" w="med" len="med"/>
          </a:ln>
          <a:extLst/>
        </p:spPr>
        <p:style>
          <a:lnRef idx="1">
            <a:schemeClr val="dk1"/>
          </a:lnRef>
          <a:fillRef idx="0">
            <a:schemeClr val="dk1"/>
          </a:fillRef>
          <a:effectRef idx="0">
            <a:schemeClr val="dk1"/>
          </a:effectRef>
          <a:fontRef idx="minor">
            <a:schemeClr val="tx1"/>
          </a:fontRef>
        </p:style>
      </p:cxnSp>
      <p:sp>
        <p:nvSpPr>
          <p:cNvPr id="104" name="Rectangle 6"/>
          <p:cNvSpPr/>
          <p:nvPr/>
        </p:nvSpPr>
        <p:spPr>
          <a:xfrm>
            <a:off x="11196209" y="1160433"/>
            <a:ext cx="839469" cy="506683"/>
          </a:xfrm>
          <a:prstGeom prst="rect">
            <a:avLst/>
          </a:prstGeom>
          <a:solidFill>
            <a:schemeClr val="accent4">
              <a:lumMod val="95000"/>
              <a:lumOff val="5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Distributors</a:t>
            </a:r>
          </a:p>
          <a:p>
            <a:pPr algn="ctr" defTabSz="444500">
              <a:lnSpc>
                <a:spcPct val="90000"/>
              </a:lnSpc>
              <a:spcAft>
                <a:spcPct val="35000"/>
              </a:spcAft>
            </a:pPr>
            <a:r>
              <a:rPr lang="en-US" sz="900" b="1" dirty="0">
                <a:solidFill>
                  <a:schemeClr val="bg1"/>
                </a:solidFill>
                <a:cs typeface="Calibri" pitchFamily="34" charset="0"/>
              </a:rPr>
              <a:t>(Channels)</a:t>
            </a:r>
            <a:endParaRPr lang="en-GB" sz="900" b="1" dirty="0">
              <a:solidFill>
                <a:schemeClr val="bg1"/>
              </a:solidFill>
              <a:cs typeface="Calibri" pitchFamily="34" charset="0"/>
            </a:endParaRPr>
          </a:p>
        </p:txBody>
      </p:sp>
      <p:sp>
        <p:nvSpPr>
          <p:cNvPr id="107" name="TextBox 61"/>
          <p:cNvSpPr txBox="1"/>
          <p:nvPr/>
        </p:nvSpPr>
        <p:spPr>
          <a:xfrm>
            <a:off x="2405791" y="4572993"/>
            <a:ext cx="468603" cy="230832"/>
          </a:xfrm>
          <a:prstGeom prst="rect">
            <a:avLst/>
          </a:prstGeom>
          <a:noFill/>
        </p:spPr>
        <p:txBody>
          <a:bodyPr wrap="square" rtlCol="0">
            <a:spAutoFit/>
          </a:bodyPr>
          <a:lstStyle/>
          <a:p>
            <a:r>
              <a:rPr lang="en-GB" sz="900" i="1" u="sng" dirty="0">
                <a:latin typeface="+mj-lt"/>
                <a:cs typeface="Calibri" pitchFamily="34" charset="0"/>
              </a:rPr>
              <a:t>HUD</a:t>
            </a:r>
          </a:p>
        </p:txBody>
      </p:sp>
      <p:sp>
        <p:nvSpPr>
          <p:cNvPr id="114" name="TextBox 61"/>
          <p:cNvSpPr txBox="1"/>
          <p:nvPr/>
        </p:nvSpPr>
        <p:spPr>
          <a:xfrm>
            <a:off x="2820776" y="4578500"/>
            <a:ext cx="748633" cy="230832"/>
          </a:xfrm>
          <a:prstGeom prst="rect">
            <a:avLst/>
          </a:prstGeom>
          <a:noFill/>
        </p:spPr>
        <p:txBody>
          <a:bodyPr wrap="square" rtlCol="0">
            <a:spAutoFit/>
          </a:bodyPr>
          <a:lstStyle/>
          <a:p>
            <a:r>
              <a:rPr lang="en-GB" sz="900" i="1" u="sng" dirty="0">
                <a:latin typeface="+mj-lt"/>
                <a:cs typeface="Calibri" pitchFamily="34" charset="0"/>
              </a:rPr>
              <a:t>CID/RSE</a:t>
            </a:r>
          </a:p>
        </p:txBody>
      </p:sp>
      <p:sp>
        <p:nvSpPr>
          <p:cNvPr id="115" name="TextBox 61"/>
          <p:cNvSpPr txBox="1"/>
          <p:nvPr/>
        </p:nvSpPr>
        <p:spPr>
          <a:xfrm>
            <a:off x="5392841" y="4572992"/>
            <a:ext cx="441121" cy="230833"/>
          </a:xfrm>
          <a:prstGeom prst="rect">
            <a:avLst/>
          </a:prstGeom>
          <a:noFill/>
        </p:spPr>
        <p:txBody>
          <a:bodyPr wrap="square" rtlCol="0">
            <a:spAutoFit/>
          </a:bodyPr>
          <a:lstStyle/>
          <a:p>
            <a:r>
              <a:rPr lang="en-GB" sz="900" i="1" u="sng" dirty="0">
                <a:latin typeface="+mj-lt"/>
                <a:cs typeface="Calibri" pitchFamily="34" charset="0"/>
              </a:rPr>
              <a:t>GPS</a:t>
            </a:r>
          </a:p>
        </p:txBody>
      </p:sp>
      <p:sp>
        <p:nvSpPr>
          <p:cNvPr id="116" name="TextBox 61"/>
          <p:cNvSpPr txBox="1"/>
          <p:nvPr/>
        </p:nvSpPr>
        <p:spPr>
          <a:xfrm>
            <a:off x="5822998" y="4578500"/>
            <a:ext cx="441121" cy="230833"/>
          </a:xfrm>
          <a:prstGeom prst="rect">
            <a:avLst/>
          </a:prstGeom>
          <a:noFill/>
        </p:spPr>
        <p:txBody>
          <a:bodyPr wrap="square" rtlCol="0">
            <a:spAutoFit/>
          </a:bodyPr>
          <a:lstStyle/>
          <a:p>
            <a:r>
              <a:rPr lang="en-GB" sz="900" i="1" u="sng" dirty="0">
                <a:latin typeface="+mj-lt"/>
                <a:cs typeface="Calibri" pitchFamily="34" charset="0"/>
              </a:rPr>
              <a:t>HAD</a:t>
            </a:r>
          </a:p>
        </p:txBody>
      </p:sp>
      <p:sp>
        <p:nvSpPr>
          <p:cNvPr id="117" name="TextBox 61"/>
          <p:cNvSpPr txBox="1"/>
          <p:nvPr/>
        </p:nvSpPr>
        <p:spPr>
          <a:xfrm>
            <a:off x="590771" y="1864593"/>
            <a:ext cx="740421" cy="230832"/>
          </a:xfrm>
          <a:prstGeom prst="rect">
            <a:avLst/>
          </a:prstGeom>
          <a:noFill/>
        </p:spPr>
        <p:txBody>
          <a:bodyPr wrap="square" rtlCol="0">
            <a:spAutoFit/>
          </a:bodyPr>
          <a:lstStyle/>
          <a:p>
            <a:r>
              <a:rPr lang="en-GB" sz="900" i="1" u="sng" dirty="0">
                <a:latin typeface="+mj-lt"/>
                <a:cs typeface="Calibri" pitchFamily="34" charset="0"/>
              </a:rPr>
              <a:t>Sensor</a:t>
            </a:r>
            <a:endParaRPr lang="en-GB" sz="900" dirty="0">
              <a:latin typeface="+mj-lt"/>
              <a:cs typeface="Calibri" pitchFamily="34" charset="0"/>
            </a:endParaRPr>
          </a:p>
        </p:txBody>
      </p:sp>
      <p:sp>
        <p:nvSpPr>
          <p:cNvPr id="102" name="Rectangle 19"/>
          <p:cNvSpPr/>
          <p:nvPr/>
        </p:nvSpPr>
        <p:spPr>
          <a:xfrm>
            <a:off x="6648541" y="1196677"/>
            <a:ext cx="4259220" cy="446290"/>
          </a:xfrm>
          <a:prstGeom prst="rect">
            <a:avLst/>
          </a:prstGeom>
          <a:solidFill>
            <a:schemeClr val="accent4">
              <a:lumMod val="95000"/>
              <a:lumOff val="5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altLang="zh-TW" sz="900" b="1" dirty="0">
                <a:solidFill>
                  <a:schemeClr val="bg1"/>
                </a:solidFill>
                <a:cs typeface="Calibri" pitchFamily="34" charset="0"/>
              </a:rPr>
              <a:t>AM</a:t>
            </a:r>
          </a:p>
          <a:p>
            <a:pPr algn="ctr" defTabSz="444500">
              <a:lnSpc>
                <a:spcPct val="90000"/>
              </a:lnSpc>
              <a:spcAft>
                <a:spcPct val="35000"/>
              </a:spcAft>
            </a:pPr>
            <a:r>
              <a:rPr lang="en-US" altLang="zh-TW" sz="900" b="1" dirty="0">
                <a:solidFill>
                  <a:schemeClr val="bg1"/>
                </a:solidFill>
                <a:cs typeface="Calibri" pitchFamily="34" charset="0"/>
              </a:rPr>
              <a:t>(After Market)</a:t>
            </a:r>
            <a:endParaRPr lang="en-GB" sz="900" b="1" dirty="0">
              <a:solidFill>
                <a:schemeClr val="bg1"/>
              </a:solidFill>
              <a:cs typeface="Calibri" pitchFamily="34" charset="0"/>
            </a:endParaRPr>
          </a:p>
        </p:txBody>
      </p:sp>
      <p:sp>
        <p:nvSpPr>
          <p:cNvPr id="123" name="TextBox 61"/>
          <p:cNvSpPr txBox="1"/>
          <p:nvPr/>
        </p:nvSpPr>
        <p:spPr>
          <a:xfrm>
            <a:off x="6648542" y="2941670"/>
            <a:ext cx="2057934" cy="230832"/>
          </a:xfrm>
          <a:prstGeom prst="rect">
            <a:avLst/>
          </a:prstGeom>
          <a:noFill/>
          <a:ln>
            <a:solidFill>
              <a:schemeClr val="tx1"/>
            </a:solidFill>
          </a:ln>
        </p:spPr>
        <p:txBody>
          <a:bodyPr wrap="square" rtlCol="0">
            <a:spAutoFit/>
          </a:bodyPr>
          <a:lstStyle/>
          <a:p>
            <a:pPr algn="ctr"/>
            <a:r>
              <a:rPr lang="en-GB" sz="900" i="1" dirty="0">
                <a:latin typeface="+mj-lt"/>
                <a:cs typeface="Calibri" pitchFamily="34" charset="0"/>
              </a:rPr>
              <a:t>Body</a:t>
            </a:r>
          </a:p>
        </p:txBody>
      </p:sp>
      <p:sp>
        <p:nvSpPr>
          <p:cNvPr id="16" name="左大括弧 15"/>
          <p:cNvSpPr/>
          <p:nvPr/>
        </p:nvSpPr>
        <p:spPr bwMode="auto">
          <a:xfrm>
            <a:off x="6530124" y="1144513"/>
            <a:ext cx="118417" cy="4898050"/>
          </a:xfrm>
          <a:prstGeom prst="lef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7" name="右大括弧 16"/>
          <p:cNvSpPr/>
          <p:nvPr/>
        </p:nvSpPr>
        <p:spPr bwMode="auto">
          <a:xfrm>
            <a:off x="10907762" y="1158194"/>
            <a:ext cx="121392" cy="4898050"/>
          </a:xfrm>
          <a:prstGeom prst="righ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cxnSp>
        <p:nvCxnSpPr>
          <p:cNvPr id="127" name="肘形接點 126"/>
          <p:cNvCxnSpPr>
            <a:stCxn id="17" idx="1"/>
            <a:endCxn id="104" idx="1"/>
          </p:cNvCxnSpPr>
          <p:nvPr/>
        </p:nvCxnSpPr>
        <p:spPr bwMode="auto">
          <a:xfrm rot="10800000" flipH="1">
            <a:off x="11029153" y="1413775"/>
            <a:ext cx="167055" cy="2193444"/>
          </a:xfrm>
          <a:prstGeom prst="bentConnector5">
            <a:avLst>
              <a:gd name="adj1" fmla="val 21815"/>
              <a:gd name="adj2" fmla="val 99116"/>
              <a:gd name="adj3" fmla="val 122666"/>
            </a:avLst>
          </a:prstGeom>
          <a:ln>
            <a:headEnd type="none" w="med" len="med"/>
            <a:tailEnd type="triangle" w="med" len="med"/>
          </a:ln>
          <a:extLst/>
        </p:spPr>
        <p:style>
          <a:lnRef idx="1">
            <a:schemeClr val="dk1"/>
          </a:lnRef>
          <a:fillRef idx="0">
            <a:schemeClr val="dk1"/>
          </a:fillRef>
          <a:effectRef idx="0">
            <a:schemeClr val="dk1"/>
          </a:effectRef>
          <a:fontRef idx="minor">
            <a:schemeClr val="tx1"/>
          </a:fontRef>
        </p:style>
      </p:cxnSp>
      <p:sp>
        <p:nvSpPr>
          <p:cNvPr id="128" name="TextBox 61"/>
          <p:cNvSpPr txBox="1"/>
          <p:nvPr/>
        </p:nvSpPr>
        <p:spPr>
          <a:xfrm>
            <a:off x="746959" y="6285512"/>
            <a:ext cx="1837215" cy="507831"/>
          </a:xfrm>
          <a:prstGeom prst="rect">
            <a:avLst/>
          </a:prstGeom>
          <a:noFill/>
        </p:spPr>
        <p:txBody>
          <a:bodyPr wrap="square" rtlCol="0">
            <a:spAutoFit/>
          </a:bodyPr>
          <a:lstStyle/>
          <a:p>
            <a:r>
              <a:rPr lang="en-GB" sz="900" dirty="0">
                <a:latin typeface="+mj-lt"/>
                <a:cs typeface="Calibri" pitchFamily="34" charset="0"/>
              </a:rPr>
              <a:t>HUD: Hand Up Display</a:t>
            </a:r>
          </a:p>
          <a:p>
            <a:r>
              <a:rPr lang="en-US" altLang="zh-TW" sz="900" dirty="0">
                <a:latin typeface="+mj-lt"/>
                <a:cs typeface="Calibri" pitchFamily="34" charset="0"/>
              </a:rPr>
              <a:t>CID:</a:t>
            </a:r>
            <a:r>
              <a:rPr lang="zh-TW" altLang="en-US" sz="900" dirty="0">
                <a:latin typeface="+mj-lt"/>
                <a:cs typeface="Calibri" pitchFamily="34" charset="0"/>
              </a:rPr>
              <a:t> </a:t>
            </a:r>
            <a:r>
              <a:rPr lang="en-US" altLang="zh-TW" sz="900" dirty="0">
                <a:latin typeface="+mj-lt"/>
                <a:cs typeface="Calibri" pitchFamily="34" charset="0"/>
              </a:rPr>
              <a:t>Central Information Display</a:t>
            </a:r>
          </a:p>
          <a:p>
            <a:r>
              <a:rPr lang="en-US" sz="900" dirty="0">
                <a:latin typeface="+mj-lt"/>
                <a:cs typeface="Calibri" pitchFamily="34" charset="0"/>
              </a:rPr>
              <a:t>RSE: Rear Seat Entertainment</a:t>
            </a:r>
            <a:endParaRPr lang="en-GB" sz="900" dirty="0">
              <a:latin typeface="+mj-lt"/>
              <a:cs typeface="Calibri" pitchFamily="34" charset="0"/>
            </a:endParaRPr>
          </a:p>
        </p:txBody>
      </p:sp>
      <p:sp>
        <p:nvSpPr>
          <p:cNvPr id="129" name="TextBox 61"/>
          <p:cNvSpPr txBox="1"/>
          <p:nvPr/>
        </p:nvSpPr>
        <p:spPr>
          <a:xfrm>
            <a:off x="3300836" y="6307222"/>
            <a:ext cx="1837215" cy="230832"/>
          </a:xfrm>
          <a:prstGeom prst="rect">
            <a:avLst/>
          </a:prstGeom>
          <a:noFill/>
        </p:spPr>
        <p:txBody>
          <a:bodyPr wrap="square" rtlCol="0">
            <a:spAutoFit/>
          </a:bodyPr>
          <a:lstStyle/>
          <a:p>
            <a:r>
              <a:rPr lang="en-US" sz="900" dirty="0">
                <a:latin typeface="+mj-lt"/>
                <a:cs typeface="Calibri" pitchFamily="34" charset="0"/>
              </a:rPr>
              <a:t>HAD: Highly Automated Driving</a:t>
            </a:r>
            <a:endParaRPr lang="en-GB" sz="900" dirty="0">
              <a:latin typeface="+mj-lt"/>
              <a:cs typeface="Calibri" pitchFamily="34" charset="0"/>
            </a:endParaRPr>
          </a:p>
        </p:txBody>
      </p:sp>
      <p:sp>
        <p:nvSpPr>
          <p:cNvPr id="130" name="TextBox 61"/>
          <p:cNvSpPr txBox="1"/>
          <p:nvPr/>
        </p:nvSpPr>
        <p:spPr>
          <a:xfrm>
            <a:off x="6106669" y="6249710"/>
            <a:ext cx="4246546" cy="369332"/>
          </a:xfrm>
          <a:prstGeom prst="rect">
            <a:avLst/>
          </a:prstGeom>
          <a:noFill/>
        </p:spPr>
        <p:txBody>
          <a:bodyPr wrap="square" rtlCol="0">
            <a:spAutoFit/>
          </a:bodyPr>
          <a:lstStyle/>
          <a:p>
            <a:r>
              <a:rPr lang="en-US" sz="900" dirty="0">
                <a:latin typeface="+mj-lt"/>
                <a:cs typeface="Calibri" pitchFamily="34" charset="0"/>
              </a:rPr>
              <a:t>Tier 1: Companies that supply parts or systems directly to OEMs</a:t>
            </a:r>
          </a:p>
          <a:p>
            <a:r>
              <a:rPr lang="en-GB" sz="900" dirty="0">
                <a:latin typeface="+mj-lt"/>
                <a:cs typeface="Calibri" pitchFamily="34" charset="0"/>
              </a:rPr>
              <a:t>Tier 2: Firms supply parts that wind up in cars, but do not sell directly to OEMs</a:t>
            </a:r>
          </a:p>
        </p:txBody>
      </p:sp>
      <p:sp>
        <p:nvSpPr>
          <p:cNvPr id="73" name="TextBox 61"/>
          <p:cNvSpPr txBox="1"/>
          <p:nvPr/>
        </p:nvSpPr>
        <p:spPr>
          <a:xfrm>
            <a:off x="8764201" y="2940522"/>
            <a:ext cx="2143560" cy="231979"/>
          </a:xfrm>
          <a:prstGeom prst="rect">
            <a:avLst/>
          </a:prstGeom>
          <a:noFill/>
          <a:ln>
            <a:solidFill>
              <a:schemeClr val="tx1"/>
            </a:solidFill>
          </a:ln>
        </p:spPr>
        <p:txBody>
          <a:bodyPr wrap="square" rtlCol="0">
            <a:spAutoFit/>
          </a:bodyPr>
          <a:lstStyle/>
          <a:p>
            <a:pPr algn="ctr"/>
            <a:r>
              <a:rPr lang="en-GB" sz="900" i="1" dirty="0">
                <a:latin typeface="+mj-lt"/>
                <a:cs typeface="Calibri" pitchFamily="34" charset="0"/>
              </a:rPr>
              <a:t>Power Electronics</a:t>
            </a:r>
          </a:p>
        </p:txBody>
      </p:sp>
      <p:sp>
        <p:nvSpPr>
          <p:cNvPr id="48" name="TextBox 61"/>
          <p:cNvSpPr txBox="1"/>
          <p:nvPr/>
        </p:nvSpPr>
        <p:spPr>
          <a:xfrm>
            <a:off x="6648541" y="4057092"/>
            <a:ext cx="2057935" cy="230298"/>
          </a:xfrm>
          <a:prstGeom prst="rect">
            <a:avLst/>
          </a:prstGeom>
          <a:noFill/>
          <a:ln>
            <a:solidFill>
              <a:schemeClr val="tx1"/>
            </a:solidFill>
          </a:ln>
        </p:spPr>
        <p:txBody>
          <a:bodyPr wrap="square" rtlCol="0">
            <a:spAutoFit/>
          </a:bodyPr>
          <a:lstStyle/>
          <a:p>
            <a:pPr algn="ctr"/>
            <a:r>
              <a:rPr lang="en-GB" sz="900" i="1" dirty="0">
                <a:latin typeface="+mj-lt"/>
                <a:cs typeface="Calibri" pitchFamily="34" charset="0"/>
              </a:rPr>
              <a:t>Information/Network</a:t>
            </a:r>
          </a:p>
        </p:txBody>
      </p:sp>
      <p:sp>
        <p:nvSpPr>
          <p:cNvPr id="49" name="TextBox 61"/>
          <p:cNvSpPr txBox="1"/>
          <p:nvPr/>
        </p:nvSpPr>
        <p:spPr>
          <a:xfrm>
            <a:off x="8764202" y="4056558"/>
            <a:ext cx="2143560" cy="230832"/>
          </a:xfrm>
          <a:prstGeom prst="rect">
            <a:avLst/>
          </a:prstGeom>
          <a:noFill/>
          <a:ln>
            <a:solidFill>
              <a:schemeClr val="tx1"/>
            </a:solidFill>
          </a:ln>
        </p:spPr>
        <p:txBody>
          <a:bodyPr wrap="square" rtlCol="0">
            <a:spAutoFit/>
          </a:bodyPr>
          <a:lstStyle/>
          <a:p>
            <a:pPr algn="ctr"/>
            <a:r>
              <a:rPr lang="en-GB" sz="900" i="1" dirty="0">
                <a:latin typeface="+mj-lt"/>
                <a:cs typeface="Calibri" pitchFamily="34" charset="0"/>
              </a:rPr>
              <a:t>Safety</a:t>
            </a:r>
          </a:p>
        </p:txBody>
      </p:sp>
      <p:sp>
        <p:nvSpPr>
          <p:cNvPr id="50" name="TextBox 61"/>
          <p:cNvSpPr txBox="1"/>
          <p:nvPr/>
        </p:nvSpPr>
        <p:spPr>
          <a:xfrm>
            <a:off x="6648541" y="5160590"/>
            <a:ext cx="2057935" cy="230832"/>
          </a:xfrm>
          <a:prstGeom prst="rect">
            <a:avLst/>
          </a:prstGeom>
          <a:noFill/>
          <a:ln>
            <a:solidFill>
              <a:schemeClr val="tx1"/>
            </a:solidFill>
          </a:ln>
        </p:spPr>
        <p:txBody>
          <a:bodyPr wrap="square" rtlCol="0">
            <a:spAutoFit/>
          </a:bodyPr>
          <a:lstStyle/>
          <a:p>
            <a:pPr algn="ctr"/>
            <a:r>
              <a:rPr lang="en-GB" sz="900" i="1" dirty="0">
                <a:latin typeface="+mj-lt"/>
                <a:cs typeface="Calibri" pitchFamily="34" charset="0"/>
              </a:rPr>
              <a:t>Security</a:t>
            </a:r>
          </a:p>
        </p:txBody>
      </p:sp>
    </p:spTree>
    <p:extLst>
      <p:ext uri="{BB962C8B-B14F-4D97-AF65-F5344CB8AC3E}">
        <p14:creationId xmlns:p14="http://schemas.microsoft.com/office/powerpoint/2010/main" val="3852081842"/>
      </p:ext>
    </p:extLst>
  </p:cSld>
  <p:clrMapOvr>
    <a:masterClrMapping/>
  </p:clrMapOvr>
</p:sld>
</file>

<file path=ppt/theme/theme1.xml><?xml version="1.0" encoding="utf-8"?>
<a:theme xmlns:a="http://schemas.openxmlformats.org/drawingml/2006/main" name="DBS Colour Theme">
  <a:themeElements>
    <a:clrScheme name="Custom 1">
      <a:dk1>
        <a:srgbClr val="000000"/>
      </a:dk1>
      <a:lt1>
        <a:srgbClr val="FFFFFF"/>
      </a:lt1>
      <a:dk2>
        <a:srgbClr val="000000"/>
      </a:dk2>
      <a:lt2>
        <a:srgbClr val="969696"/>
      </a:lt2>
      <a:accent1>
        <a:srgbClr val="BE050A"/>
      </a:accent1>
      <a:accent2>
        <a:srgbClr val="FAD0A9"/>
      </a:accent2>
      <a:accent3>
        <a:srgbClr val="FFFFFF"/>
      </a:accent3>
      <a:accent4>
        <a:srgbClr val="000000"/>
      </a:accent4>
      <a:accent5>
        <a:srgbClr val="DBAAAA"/>
      </a:accent5>
      <a:accent6>
        <a:srgbClr val="E3BC99"/>
      </a:accent6>
      <a:hlink>
        <a:srgbClr val="E59B9D"/>
      </a:hlink>
      <a:folHlink>
        <a:srgbClr val="B2B2B2"/>
      </a:folHlink>
    </a:clrScheme>
    <a:fontScheme name="DBS PPT template 02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BS PPT template 02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S PPT template 020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BS PPT template 020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S PPT template 020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S PPT template 02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S PPT template 02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BS PPT template 02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BS ppt 18 Jan.ppt [Read-Only] [Compatibility Mode]" id="{9678D7A2-D245-4817-9784-B8D0CFA7FACD}" vid="{E0D09B04-E3BA-43F4-A6D2-08D4CED41DD1}"/>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BS ppt 18 Jan.ppt [Read-Only] [Compatibility Mode]" id="{9678D7A2-D245-4817-9784-B8D0CFA7FACD}" vid="{E834B0B7-92B8-4A14-82A2-82BE8A653C9F}"/>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3866</TotalTime>
  <Words>237</Words>
  <Application>Microsoft Office PowerPoint</Application>
  <PresentationFormat>寬螢幕</PresentationFormat>
  <Paragraphs>88</Paragraphs>
  <Slides>3</Slides>
  <Notes>0</Notes>
  <HiddenSlides>0</HiddenSlides>
  <MMClips>0</MMClips>
  <ScaleCrop>false</ScaleCrop>
  <HeadingPairs>
    <vt:vector size="6" baseType="variant">
      <vt:variant>
        <vt:lpstr>使用字型</vt:lpstr>
      </vt:variant>
      <vt:variant>
        <vt:i4>5</vt:i4>
      </vt:variant>
      <vt:variant>
        <vt:lpstr>佈景主題</vt:lpstr>
      </vt:variant>
      <vt:variant>
        <vt:i4>2</vt:i4>
      </vt:variant>
      <vt:variant>
        <vt:lpstr>投影片標題</vt:lpstr>
      </vt:variant>
      <vt:variant>
        <vt:i4>3</vt:i4>
      </vt:variant>
    </vt:vector>
  </HeadingPairs>
  <TitlesOfParts>
    <vt:vector size="10" baseType="lpstr">
      <vt:lpstr>新細明體</vt:lpstr>
      <vt:lpstr>Arial</vt:lpstr>
      <vt:lpstr>Calibri</vt:lpstr>
      <vt:lpstr>Calibri Light</vt:lpstr>
      <vt:lpstr>Wingdings</vt:lpstr>
      <vt:lpstr>DBS Colour Theme</vt:lpstr>
      <vt:lpstr>Custom Design</vt:lpstr>
      <vt:lpstr>Automotive Electronics Industry Landscape </vt:lpstr>
      <vt:lpstr>Automotive Electronics Industry Landscape</vt:lpstr>
      <vt:lpstr>Automotive Electronics Industry Landscape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Dai Wei TENG</dc:creator>
  <cp:lastModifiedBy>Jackal Jen Chieh CHENG</cp:lastModifiedBy>
  <cp:revision>537</cp:revision>
  <cp:lastPrinted>2018-07-18T07:53:35Z</cp:lastPrinted>
  <dcterms:created xsi:type="dcterms:W3CDTF">2018-06-14T02:17:02Z</dcterms:created>
  <dcterms:modified xsi:type="dcterms:W3CDTF">2018-07-31T07:20:39Z</dcterms:modified>
  <cp:version>10</cp:version>
</cp:coreProperties>
</file>