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36" r:id="rId3"/>
    <p:sldId id="538" r:id="rId4"/>
    <p:sldId id="539" r:id="rId5"/>
    <p:sldId id="540" r:id="rId6"/>
    <p:sldId id="541" r:id="rId7"/>
    <p:sldId id="554" r:id="rId8"/>
    <p:sldId id="556" r:id="rId9"/>
    <p:sldId id="557" r:id="rId10"/>
    <p:sldId id="542" r:id="rId11"/>
    <p:sldId id="543" r:id="rId12"/>
    <p:sldId id="545" r:id="rId13"/>
    <p:sldId id="544" r:id="rId14"/>
    <p:sldId id="546" r:id="rId15"/>
    <p:sldId id="548" r:id="rId16"/>
    <p:sldId id="549" r:id="rId17"/>
    <p:sldId id="553" r:id="rId18"/>
    <p:sldId id="558" r:id="rId19"/>
    <p:sldId id="555" r:id="rId20"/>
    <p:sldId id="547" r:id="rId21"/>
    <p:sldId id="559" r:id="rId22"/>
    <p:sldId id="52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3B86D02-12D3-4746-A869-26D086093C20}">
          <p14:sldIdLst>
            <p14:sldId id="256"/>
            <p14:sldId id="536"/>
            <p14:sldId id="538"/>
            <p14:sldId id="539"/>
            <p14:sldId id="540"/>
            <p14:sldId id="541"/>
            <p14:sldId id="554"/>
            <p14:sldId id="556"/>
            <p14:sldId id="557"/>
            <p14:sldId id="542"/>
            <p14:sldId id="543"/>
            <p14:sldId id="545"/>
            <p14:sldId id="544"/>
            <p14:sldId id="546"/>
            <p14:sldId id="548"/>
            <p14:sldId id="549"/>
            <p14:sldId id="553"/>
            <p14:sldId id="558"/>
            <p14:sldId id="555"/>
            <p14:sldId id="547"/>
            <p14:sldId id="559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劉文欽" initials="劉文欽" lastIdx="1" clrIdx="0">
    <p:extLst>
      <p:ext uri="{19B8F6BF-5375-455C-9EA6-DF929625EA0E}">
        <p15:presenceInfo xmlns:p15="http://schemas.microsoft.com/office/powerpoint/2012/main" userId="f6cfc2828b0743a6" providerId="Windows Live"/>
      </p:ext>
    </p:extLst>
  </p:cmAuthor>
  <p:cmAuthor id="2" name="Chen Chen" initials="CC" lastIdx="1" clrIdx="1">
    <p:extLst>
      <p:ext uri="{19B8F6BF-5375-455C-9EA6-DF929625EA0E}">
        <p15:presenceInfo xmlns:p15="http://schemas.microsoft.com/office/powerpoint/2012/main" userId="S::a11111765@a11111765.onmicrosoft.com::de636b91-58ef-4e86-a710-530a541d33c3" providerId="AD"/>
      </p:ext>
    </p:extLst>
  </p:cmAuthor>
  <p:cmAuthor id="3" name="歐承德" initials="歐承德" lastIdx="8" clrIdx="2">
    <p:extLst>
      <p:ext uri="{19B8F6BF-5375-455C-9EA6-DF929625EA0E}">
        <p15:presenceInfo xmlns:p15="http://schemas.microsoft.com/office/powerpoint/2012/main" userId="歐承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00CC00"/>
    <a:srgbClr val="008000"/>
    <a:srgbClr val="BF9000"/>
    <a:srgbClr val="8B8B8B"/>
    <a:srgbClr val="969696"/>
    <a:srgbClr val="404040"/>
    <a:srgbClr val="565656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66" autoAdjust="0"/>
    <p:restoredTop sz="75000" autoAdjust="0"/>
  </p:normalViewPr>
  <p:slideViewPr>
    <p:cSldViewPr snapToGrid="0">
      <p:cViewPr varScale="1">
        <p:scale>
          <a:sx n="86" d="100"/>
          <a:sy n="86" d="100"/>
        </p:scale>
        <p:origin x="187" y="6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C92BB-F181-4506-8A61-5B899AADFA0D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113A-5599-4DB1-8FEC-4599098894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822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9015-B8C4-42FD-AE82-32B39669EA8A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27C81-F3E8-4040-9B38-9D1301E82D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9769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27C81-F3E8-4040-9B38-9D1301E82DA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47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FED833C-21A2-4018-96BF-3599884A3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 b="10668"/>
          <a:stretch/>
        </p:blipFill>
        <p:spPr>
          <a:xfrm>
            <a:off x="0" y="4368865"/>
            <a:ext cx="12192000" cy="2489135"/>
          </a:xfrm>
          <a:prstGeom prst="rect">
            <a:avLst/>
          </a:prstGeom>
        </p:spPr>
      </p:pic>
      <p:pic>
        <p:nvPicPr>
          <p:cNvPr id="8" name="aboutniu_words-01.png" descr="aboutniu_words-01.png">
            <a:extLst>
              <a:ext uri="{FF2B5EF4-FFF2-40B4-BE49-F238E27FC236}">
                <a16:creationId xmlns:a16="http://schemas.microsoft.com/office/drawing/2014/main" id="{EA7AF547-637B-4C34-B598-4AEEA823C1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5067" y="637570"/>
            <a:ext cx="1918838" cy="5205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群組">
            <a:extLst>
              <a:ext uri="{FF2B5EF4-FFF2-40B4-BE49-F238E27FC236}">
                <a16:creationId xmlns:a16="http://schemas.microsoft.com/office/drawing/2014/main" id="{5584CAA0-4BDC-4B6B-85CD-17E181A36484}"/>
              </a:ext>
            </a:extLst>
          </p:cNvPr>
          <p:cNvGrpSpPr/>
          <p:nvPr userDrawn="1"/>
        </p:nvGrpSpPr>
        <p:grpSpPr>
          <a:xfrm>
            <a:off x="4368263" y="6357421"/>
            <a:ext cx="3455474" cy="500579"/>
            <a:chOff x="0" y="0"/>
            <a:chExt cx="3455473" cy="500578"/>
          </a:xfrm>
        </p:grpSpPr>
        <p:sp>
          <p:nvSpPr>
            <p:cNvPr id="10" name="Report Template">
              <a:extLst>
                <a:ext uri="{FF2B5EF4-FFF2-40B4-BE49-F238E27FC236}">
                  <a16:creationId xmlns:a16="http://schemas.microsoft.com/office/drawing/2014/main" id="{F13F26DE-B49E-473F-8A0C-4E3CA66BFA38}"/>
                </a:ext>
              </a:extLst>
            </p:cNvPr>
            <p:cNvSpPr txBox="1"/>
            <p:nvPr/>
          </p:nvSpPr>
          <p:spPr>
            <a:xfrm>
              <a:off x="557424" y="111479"/>
              <a:ext cx="289805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800" spc="24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dirty="0"/>
                <a:t>Energy Conversion &amp; Intelligent Electronics Laboratory</a:t>
              </a:r>
            </a:p>
          </p:txBody>
        </p:sp>
        <p:pic>
          <p:nvPicPr>
            <p:cNvPr id="11" name="ECIE_工作區域 1 複本.png" descr="ECIE_工作區域 1 複本.png">
              <a:extLst>
                <a:ext uri="{FF2B5EF4-FFF2-40B4-BE49-F238E27FC236}">
                  <a16:creationId xmlns:a16="http://schemas.microsoft.com/office/drawing/2014/main" id="{5D4FF25D-BA37-4482-8656-CA519C325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00577" cy="500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9A647C7-5F8B-448E-9790-B3679F91DA29}"/>
              </a:ext>
            </a:extLst>
          </p:cNvPr>
          <p:cNvSpPr/>
          <p:nvPr userDrawn="1"/>
        </p:nvSpPr>
        <p:spPr>
          <a:xfrm>
            <a:off x="1" y="107950"/>
            <a:ext cx="12192000" cy="308469"/>
          </a:xfrm>
          <a:prstGeom prst="rect">
            <a:avLst/>
          </a:prstGeom>
          <a:solidFill>
            <a:srgbClr val="13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8000"/>
              </a:solidFill>
            </a:endParaRPr>
          </a:p>
        </p:txBody>
      </p:sp>
      <p:pic>
        <p:nvPicPr>
          <p:cNvPr id="13" name="影像" descr="影像">
            <a:extLst>
              <a:ext uri="{FF2B5EF4-FFF2-40B4-BE49-F238E27FC236}">
                <a16:creationId xmlns:a16="http://schemas.microsoft.com/office/drawing/2014/main" id="{2B2547FA-BBBC-4511-AD6A-C60F3170A1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8843" t="-7159" b="-1"/>
          <a:stretch/>
        </p:blipFill>
        <p:spPr>
          <a:xfrm>
            <a:off x="166833" y="637570"/>
            <a:ext cx="1918838" cy="51651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965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A6CBA24-EC8A-4006-B477-04F7938CC60D}"/>
              </a:ext>
            </a:extLst>
          </p:cNvPr>
          <p:cNvCxnSpPr>
            <a:cxnSpLocks/>
          </p:cNvCxnSpPr>
          <p:nvPr userDrawn="1"/>
        </p:nvCxnSpPr>
        <p:spPr>
          <a:xfrm>
            <a:off x="3511795" y="303375"/>
            <a:ext cx="63913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9A659C-AAF3-491C-9109-DD0244E1FA43}"/>
              </a:ext>
            </a:extLst>
          </p:cNvPr>
          <p:cNvSpPr txBox="1"/>
          <p:nvPr userDrawn="1"/>
        </p:nvSpPr>
        <p:spPr>
          <a:xfrm>
            <a:off x="10049731" y="88877"/>
            <a:ext cx="192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Weekly Meeting</a:t>
            </a:r>
            <a:endParaRPr lang="zh-TW" altLang="en-US" sz="20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D8454C-9A8F-490E-BE15-6622037B4253}"/>
              </a:ext>
            </a:extLst>
          </p:cNvPr>
          <p:cNvSpPr txBox="1"/>
          <p:nvPr userDrawn="1"/>
        </p:nvSpPr>
        <p:spPr>
          <a:xfrm>
            <a:off x="494658" y="7727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3600" b="1" dirty="0">
              <a:solidFill>
                <a:srgbClr val="0066FF"/>
              </a:solidFill>
              <a:effectLst>
                <a:outerShdw blurRad="50800" dist="38100" dir="2400000" algn="l" rotWithShape="0">
                  <a:prstClr val="black">
                    <a:alpha val="5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A8BF951-82C5-4F15-90AE-67656E0A4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5724644" cy="590931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3600" b="1" dirty="0" smtClean="0">
                <a:solidFill>
                  <a:srgbClr val="0066FF"/>
                </a:solidFill>
                <a:effectLst>
                  <a:outerShdw blurRad="50800" dist="38100" dir="2400000" algn="l" rotWithShape="0">
                    <a:prstClr val="black">
                      <a:alpha val="50000"/>
                    </a:prst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defRPr>
            </a:lvl1pPr>
            <a:lvl3pPr marL="685811" indent="0">
              <a:buNone/>
              <a:defRPr lang="zh-TW" altLang="en-US" sz="1800" dirty="0" smtClean="0"/>
            </a:lvl3pPr>
            <a:lvl4pPr marL="1143011" indent="0">
              <a:buNone/>
              <a:defRPr lang="zh-TW" altLang="en-US" dirty="0" smtClean="0"/>
            </a:lvl4pPr>
            <a:lvl5pPr marL="1600211" indent="0">
              <a:buNone/>
              <a:defRPr lang="zh-TW" altLang="en-US" dirty="0"/>
            </a:lvl5pPr>
          </a:lstStyle>
          <a:p>
            <a:pPr marL="0" lvl="0" defTabSz="91440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E125FC82-922F-4D38-B952-1AAFA35987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1" y="1495337"/>
            <a:ext cx="11302809" cy="341632"/>
          </a:xfrm>
        </p:spPr>
        <p:txBody>
          <a:bodyPr wrap="square">
            <a:spAutoFit/>
          </a:bodyPr>
          <a:lstStyle>
            <a:lvl1pPr>
              <a:defRPr lang="zh-TW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228589" indent="-228589">
              <a:defRPr lang="zh-TW" altLang="en-US" sz="1800" smtClean="0"/>
            </a:lvl2pPr>
            <a:lvl3pPr marL="228589" indent="-228589">
              <a:defRPr lang="zh-TW" altLang="en-US" sz="1800" smtClean="0"/>
            </a:lvl3pPr>
            <a:lvl4pPr marL="228589" indent="-228589">
              <a:defRPr lang="zh-TW" altLang="en-US" smtClean="0"/>
            </a:lvl4pPr>
            <a:lvl5pPr marL="228589" indent="-228589">
              <a:defRPr lang="zh-TW" altLang="en-US"/>
            </a:lvl5pPr>
          </a:lstStyle>
          <a:p>
            <a:pPr marL="285737" lvl="0" indent="-285737" defTabSz="914400">
              <a:buFont typeface="Times New Roman" panose="02020603050405020304" pitchFamily="18" charset="0"/>
              <a:buChar char="–"/>
            </a:pPr>
            <a:r>
              <a:rPr lang="zh-TW" altLang="en-US" dirty="0"/>
              <a:t>按一下以編輯母片文字樣式</a:t>
            </a:r>
          </a:p>
        </p:txBody>
      </p:sp>
      <p:pic>
        <p:nvPicPr>
          <p:cNvPr id="19" name="aboutniu_words-01.png" descr="aboutniu_words-01.png">
            <a:extLst>
              <a:ext uri="{FF2B5EF4-FFF2-40B4-BE49-F238E27FC236}">
                <a16:creationId xmlns:a16="http://schemas.microsoft.com/office/drawing/2014/main" id="{3BA30B96-4DE3-45D3-83E2-8EBEA7E66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9104" y="112038"/>
            <a:ext cx="1410722" cy="382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影像" descr="影像">
            <a:extLst>
              <a:ext uri="{FF2B5EF4-FFF2-40B4-BE49-F238E27FC236}">
                <a16:creationId xmlns:a16="http://schemas.microsoft.com/office/drawing/2014/main" id="{50929C59-F643-4A5E-871F-F05623907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843" t="-7159" b="-1"/>
          <a:stretch/>
        </p:blipFill>
        <p:spPr>
          <a:xfrm>
            <a:off x="231984" y="113507"/>
            <a:ext cx="1410722" cy="37973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53674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A708-4A73-4AFE-AEC3-83F94ECABA34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口試學生盧德嘉</a:t>
            </a:r>
          </a:p>
        </p:txBody>
      </p:sp>
    </p:spTree>
    <p:extLst>
      <p:ext uri="{BB962C8B-B14F-4D97-AF65-F5344CB8AC3E}">
        <p14:creationId xmlns:p14="http://schemas.microsoft.com/office/powerpoint/2010/main" val="24198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D39AD27-0F04-4FB2-933A-97A2A6814502}"/>
              </a:ext>
            </a:extLst>
          </p:cNvPr>
          <p:cNvSpPr/>
          <p:nvPr/>
        </p:nvSpPr>
        <p:spPr>
          <a:xfrm>
            <a:off x="0" y="1373117"/>
            <a:ext cx="1219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BMS</a:t>
            </a:r>
          </a:p>
          <a:p>
            <a:pPr algn="ctr"/>
            <a:r>
              <a:rPr lang="en-US" altLang="zh-TW" sz="2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Presenter:</a:t>
            </a:r>
            <a:r>
              <a:rPr lang="en-US" altLang="zh-TW" sz="20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歐承德</a:t>
            </a:r>
            <a:endParaRPr lang="en-US" altLang="zh-TW" sz="2400" b="1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Professor:</a:t>
            </a:r>
            <a:r>
              <a:rPr lang="zh-TW" altLang="en-US" sz="2400" b="1" dirty="0">
                <a:ea typeface="微軟正黑體" panose="020B0604030504040204" pitchFamily="34" charset="-120"/>
                <a:cs typeface="Times New Roman" panose="02020603050405020304" pitchFamily="18" charset="0"/>
              </a:rPr>
              <a:t> 劉宇晨</a:t>
            </a:r>
            <a:endParaRPr lang="en-US" altLang="zh-TW" sz="2400" dirty="0"/>
          </a:p>
          <a:p>
            <a:pPr algn="ctr"/>
            <a:r>
              <a:rPr lang="en-US" altLang="zh-TW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National </a:t>
            </a:r>
            <a:r>
              <a:rPr lang="en-US" altLang="zh-TW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Ilan</a:t>
            </a:r>
            <a:r>
              <a:rPr lang="en-US" altLang="zh-TW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 University</a:t>
            </a:r>
          </a:p>
          <a:p>
            <a:pPr algn="ctr"/>
            <a:r>
              <a:rPr lang="en-US" altLang="zh-TW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Energy Conversion &amp; Intelligent Electronics (ECIE)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6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F9B1067-7D7D-4809-A1CD-92EA426C9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1338828" cy="590931"/>
          </a:xfrm>
        </p:spPr>
        <p:txBody>
          <a:bodyPr/>
          <a:lstStyle/>
          <a:p>
            <a:r>
              <a:rPr lang="en-US" altLang="zh-CN" dirty="0"/>
              <a:t>PEC</a:t>
            </a:r>
            <a:r>
              <a:rPr lang="zh-TW" altLang="en-US" dirty="0"/>
              <a:t>碼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DA8176-7819-4D4F-8E96-BC05D1A8F6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1" y="1495337"/>
            <a:ext cx="4715713" cy="2229328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初始化</a:t>
            </a:r>
            <a:r>
              <a:rPr lang="en-US" altLang="zh-TW" dirty="0"/>
              <a:t>PEC:000000000010000(15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94D96A-D856-4E2C-BE70-261379B8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87" y="1992985"/>
            <a:ext cx="1386960" cy="15850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D3722B-D25A-438A-9F15-242757CA6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48" y="1548959"/>
            <a:ext cx="1112616" cy="34064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931241-EB63-448A-842A-E01367F238A6}"/>
              </a:ext>
            </a:extLst>
          </p:cNvPr>
          <p:cNvSpPr txBox="1"/>
          <p:nvPr/>
        </p:nvSpPr>
        <p:spPr>
          <a:xfrm>
            <a:off x="5904089" y="1495337"/>
            <a:ext cx="6032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4.</a:t>
            </a:r>
            <a:r>
              <a:rPr lang="zh-TW" altLang="en-US" dirty="0"/>
              <a:t>返回第二步驟直到所有數據都被轉移再其</a:t>
            </a:r>
            <a:r>
              <a:rPr lang="en-US" altLang="zh-TW" dirty="0"/>
              <a:t>LSB</a:t>
            </a:r>
            <a:r>
              <a:rPr lang="zh-TW" altLang="en-US" dirty="0"/>
              <a:t>加一個</a:t>
            </a:r>
            <a:r>
              <a:rPr lang="en-US" altLang="zh-TW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0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277566-B8EE-4BF0-9E92-368970CED9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416320" cy="590931"/>
          </a:xfrm>
        </p:spPr>
        <p:txBody>
          <a:bodyPr/>
          <a:lstStyle/>
          <a:p>
            <a:r>
              <a:rPr lang="zh-TW" altLang="en-US" dirty="0"/>
              <a:t>主動平衡流程圖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955FE5-9B81-47B0-B093-7BBA4D3A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95" y="373380"/>
            <a:ext cx="1562100" cy="64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D0DD431-286F-4DE7-A75F-9AB56945A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877985" cy="590931"/>
          </a:xfrm>
        </p:spPr>
        <p:txBody>
          <a:bodyPr/>
          <a:lstStyle/>
          <a:p>
            <a:r>
              <a:rPr lang="zh-TW" altLang="en-US" dirty="0"/>
              <a:t>主動平衡如何運作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4D12D0-7DD7-4F8B-A3B8-CCADC6718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3" y="1484048"/>
            <a:ext cx="5639289" cy="51972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9EA462-E07B-4E40-8C69-801E9D771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04" y="3149600"/>
            <a:ext cx="2311347" cy="353173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F8D02D76-1131-4D6E-AB28-87308367210F}"/>
              </a:ext>
            </a:extLst>
          </p:cNvPr>
          <p:cNvSpPr/>
          <p:nvPr/>
        </p:nvSpPr>
        <p:spPr bwMode="auto">
          <a:xfrm>
            <a:off x="5057422" y="5921022"/>
            <a:ext cx="2348089" cy="598311"/>
          </a:xfrm>
          <a:prstGeom prst="righ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85B829-8151-4C6B-95A4-A6E662389677}"/>
              </a:ext>
            </a:extLst>
          </p:cNvPr>
          <p:cNvSpPr txBox="1"/>
          <p:nvPr/>
        </p:nvSpPr>
        <p:spPr>
          <a:xfrm>
            <a:off x="6194561" y="1476089"/>
            <a:ext cx="53976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dirty="0"/>
              <a:t>GPIO3(CSB)</a:t>
            </a:r>
            <a:r>
              <a:rPr lang="zh-TW" altLang="en-US" dirty="0"/>
              <a:t>、</a:t>
            </a:r>
            <a:r>
              <a:rPr lang="en-US" altLang="zh-TW" dirty="0"/>
              <a:t>GPIO4(SDIO)</a:t>
            </a:r>
            <a:r>
              <a:rPr lang="zh-TW" altLang="en-US" dirty="0"/>
              <a:t>、</a:t>
            </a:r>
            <a:r>
              <a:rPr lang="en-US" altLang="zh-TW" dirty="0"/>
              <a:t>GPIO5(SCKB)</a:t>
            </a:r>
            <a:br>
              <a:rPr lang="en-US" altLang="zh-TW" dirty="0"/>
            </a:br>
            <a:r>
              <a:rPr lang="zh-TW" altLang="en-US" dirty="0"/>
              <a:t>來傳資料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71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FF282D9-0040-4722-8A84-E23B804E0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877985" cy="590931"/>
          </a:xfrm>
        </p:spPr>
        <p:txBody>
          <a:bodyPr/>
          <a:lstStyle/>
          <a:p>
            <a:r>
              <a:rPr lang="zh-TW" altLang="en-US" dirty="0"/>
              <a:t>主動平衡三個指令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FD99FE-9934-4DBD-9BA8-1BB4E44C81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847" y="1924314"/>
            <a:ext cx="11302809" cy="16414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latin typeface="+mn-lt"/>
              </a:rPr>
              <a:t>1.WRCOMM (</a:t>
            </a:r>
            <a:r>
              <a:rPr lang="zh-TW" altLang="en-US" sz="2800" dirty="0">
                <a:latin typeface="+mn-lt"/>
              </a:rPr>
              <a:t>寫資料</a:t>
            </a:r>
            <a:r>
              <a:rPr lang="en-US" altLang="zh-TW" sz="2800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</a:rPr>
              <a:t>2.RDCOMM</a:t>
            </a:r>
            <a:r>
              <a:rPr lang="zh-TW" altLang="en-US" sz="2800" dirty="0">
                <a:latin typeface="+mn-lt"/>
              </a:rPr>
              <a:t>  </a:t>
            </a:r>
            <a:r>
              <a:rPr lang="en-US" altLang="zh-TW" sz="2800" dirty="0">
                <a:latin typeface="+mn-lt"/>
              </a:rPr>
              <a:t>(</a:t>
            </a:r>
            <a:r>
              <a:rPr lang="zh-TW" altLang="en-US" sz="2800" dirty="0">
                <a:latin typeface="+mn-lt"/>
              </a:rPr>
              <a:t>讀資料</a:t>
            </a:r>
            <a:r>
              <a:rPr lang="en-US" altLang="zh-TW" sz="2800" dirty="0">
                <a:latin typeface="+mn-lt"/>
              </a:rPr>
              <a:t>)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+mn-lt"/>
              </a:rPr>
              <a:t>3.STCOMM</a:t>
            </a:r>
            <a:r>
              <a:rPr lang="zh-TW" altLang="en-US" sz="2800" dirty="0">
                <a:latin typeface="+mn-lt"/>
              </a:rPr>
              <a:t>  </a:t>
            </a:r>
            <a:r>
              <a:rPr lang="en-US" altLang="zh-TW" sz="2800" dirty="0">
                <a:latin typeface="+mn-lt"/>
              </a:rPr>
              <a:t>(</a:t>
            </a:r>
            <a:r>
              <a:rPr lang="zh-TW" altLang="en-US" sz="2800" dirty="0">
                <a:latin typeface="+mn-lt"/>
              </a:rPr>
              <a:t>啟動</a:t>
            </a:r>
            <a:r>
              <a:rPr lang="en-US" altLang="zh-TW" sz="2800" dirty="0">
                <a:latin typeface="+mn-lt"/>
              </a:rPr>
              <a:t>SPI</a:t>
            </a:r>
            <a:r>
              <a:rPr lang="zh-TW" altLang="en-US" sz="2800" dirty="0">
                <a:latin typeface="+mn-lt"/>
              </a:rPr>
              <a:t>通訊</a:t>
            </a:r>
            <a:r>
              <a:rPr lang="en-US" altLang="zh-TW" sz="2800" dirty="0">
                <a:latin typeface="+mn-lt"/>
              </a:rPr>
              <a:t>)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58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F53A404-416E-463B-8CA1-A45E1028A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4801314" cy="590931"/>
          </a:xfrm>
        </p:spPr>
        <p:txBody>
          <a:bodyPr/>
          <a:lstStyle/>
          <a:p>
            <a:r>
              <a:rPr lang="zh-TW" altLang="en-US" dirty="0"/>
              <a:t>主動平衡三個指令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CCFA3-E7E2-493B-8DB1-A8EB96EB67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1" y="1495337"/>
            <a:ext cx="11302809" cy="369332"/>
          </a:xfrm>
        </p:spPr>
        <p:txBody>
          <a:bodyPr/>
          <a:lstStyle/>
          <a:p>
            <a:r>
              <a:rPr lang="en-US" altLang="zh-TW" sz="2000" dirty="0">
                <a:latin typeface="+mn-lt"/>
              </a:rPr>
              <a:t>WRCOMM</a:t>
            </a:r>
            <a:endParaRPr lang="zh-CN" altLang="en-US" sz="2000" dirty="0"/>
          </a:p>
        </p:txBody>
      </p:sp>
      <p:graphicFrame>
        <p:nvGraphicFramePr>
          <p:cNvPr id="10" name="表格 24">
            <a:extLst>
              <a:ext uri="{FF2B5EF4-FFF2-40B4-BE49-F238E27FC236}">
                <a16:creationId xmlns:a16="http://schemas.microsoft.com/office/drawing/2014/main" id="{124075C7-44A7-4720-84ED-4022015AC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33108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21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21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aphicFrame>
        <p:nvGraphicFramePr>
          <p:cNvPr id="11" name="表格 31">
            <a:extLst>
              <a:ext uri="{FF2B5EF4-FFF2-40B4-BE49-F238E27FC236}">
                <a16:creationId xmlns:a16="http://schemas.microsoft.com/office/drawing/2014/main" id="{A513E14A-22E7-4FF3-8A5C-F43B15A1E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05538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12" name="表格 31">
            <a:extLst>
              <a:ext uri="{FF2B5EF4-FFF2-40B4-BE49-F238E27FC236}">
                <a16:creationId xmlns:a16="http://schemas.microsoft.com/office/drawing/2014/main" id="{78C36FEE-066E-4414-8C7A-F88A3AE0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3813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27066186-3F23-444D-A2A8-51F6931EDDF0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BA50D7C-4C62-4EB6-AC79-FB7DD2177B95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CE6902-C604-4992-AC02-BA28C03AB0ED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994988-C15B-4267-B8A2-6DA1B2DBBEEF}"/>
              </a:ext>
            </a:extLst>
          </p:cNvPr>
          <p:cNvSpPr txBox="1"/>
          <p:nvPr/>
        </p:nvSpPr>
        <p:spPr>
          <a:xfrm>
            <a:off x="5272161" y="4341538"/>
            <a:ext cx="62258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依序傳入要的功能、充放電指令和</a:t>
            </a:r>
            <a:r>
              <a:rPr lang="en-US" altLang="zh-TW" dirty="0"/>
              <a:t>CRC</a:t>
            </a:r>
            <a:r>
              <a:rPr lang="zh-TW" altLang="en-US" dirty="0"/>
              <a:t>以及其</a:t>
            </a:r>
            <a:br>
              <a:rPr lang="en-US" altLang="zh-TW" dirty="0"/>
            </a:br>
            <a:r>
              <a:rPr lang="en-US" altLang="zh-TW" dirty="0"/>
              <a:t>PEC1</a:t>
            </a:r>
            <a:r>
              <a:rPr lang="zh-TW" altLang="en-US" dirty="0"/>
              <a:t>、</a:t>
            </a:r>
            <a:r>
              <a:rPr lang="en-US" altLang="zh-TW" dirty="0"/>
              <a:t>PEC2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87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01DF300-6337-4C1B-BDDE-9159DF0F4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4801314" cy="590931"/>
          </a:xfrm>
        </p:spPr>
        <p:txBody>
          <a:bodyPr/>
          <a:lstStyle/>
          <a:p>
            <a:r>
              <a:rPr lang="zh-TW" altLang="en-US" dirty="0"/>
              <a:t>主動平衡三個指令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F4BB-468E-471D-8FA0-130D31F05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2" y="1495337"/>
            <a:ext cx="4396470" cy="134601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兩組</a:t>
            </a:r>
            <a:r>
              <a:rPr lang="en-US" altLang="zh-TW" dirty="0"/>
              <a:t>8bit</a:t>
            </a:r>
            <a:r>
              <a:rPr lang="zh-TW" altLang="en-US" dirty="0"/>
              <a:t>為一個單位</a:t>
            </a:r>
            <a:r>
              <a:rPr lang="en-US" altLang="zh-TW" dirty="0"/>
              <a:t>(16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第一組的前四個</a:t>
            </a:r>
            <a:r>
              <a:rPr lang="en-US" altLang="zh-TW" dirty="0"/>
              <a:t>bit</a:t>
            </a:r>
            <a:r>
              <a:rPr lang="zh-TW" altLang="en-US" dirty="0"/>
              <a:t>和第二組的後四個</a:t>
            </a:r>
            <a:r>
              <a:rPr lang="en-US" altLang="zh-TW" dirty="0"/>
              <a:t>bit</a:t>
            </a:r>
            <a:r>
              <a:rPr lang="zh-TW" altLang="en-US" dirty="0"/>
              <a:t>控制</a:t>
            </a:r>
            <a:r>
              <a:rPr lang="en-US" altLang="zh-TW" dirty="0"/>
              <a:t>CSB</a:t>
            </a:r>
          </a:p>
          <a:p>
            <a:r>
              <a:rPr lang="zh-TW" altLang="en-US" dirty="0"/>
              <a:t>中間為傳入的資料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26A0B4-1274-4F13-B174-110FDFB5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1" y="3001557"/>
            <a:ext cx="2690093" cy="20194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C5E0DF2-6751-42B9-AD30-B27CB87A77F1}"/>
              </a:ext>
            </a:extLst>
          </p:cNvPr>
          <p:cNvSpPr txBox="1"/>
          <p:nvPr/>
        </p:nvSpPr>
        <p:spPr>
          <a:xfrm>
            <a:off x="5926667" y="159682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第一筆資料</a:t>
            </a:r>
            <a:r>
              <a:rPr lang="en-US" altLang="zh-TW" dirty="0"/>
              <a:t>3300</a:t>
            </a:r>
            <a:r>
              <a:rPr lang="zh-TW" altLang="en-US" dirty="0"/>
              <a:t>的功能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C60143B-CF96-445A-A286-DC8ADBDF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93457"/>
              </p:ext>
            </p:extLst>
          </p:nvPr>
        </p:nvGraphicFramePr>
        <p:xfrm>
          <a:off x="5738096" y="2260221"/>
          <a:ext cx="60959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820300848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181374627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325400418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0383652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516655863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0035296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1341426322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1672851793"/>
                    </a:ext>
                  </a:extLst>
                </a:gridCol>
              </a:tblGrid>
              <a:tr h="8579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CMDA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CMDB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奇偶校驗位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95081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D982DC7-C2EB-4296-9B32-E91C8FAA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9822"/>
              </p:ext>
            </p:extLst>
          </p:nvPr>
        </p:nvGraphicFramePr>
        <p:xfrm>
          <a:off x="3894633" y="443556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90265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4367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146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CMDA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CMDB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0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寫命令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9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讀狀態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3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執行平衡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8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9BD7DB6-7403-47DA-96D8-DD6BCAC08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4801314" cy="1217769"/>
          </a:xfrm>
        </p:spPr>
        <p:txBody>
          <a:bodyPr/>
          <a:lstStyle/>
          <a:p>
            <a:r>
              <a:rPr lang="zh-TW" altLang="en-US" dirty="0"/>
              <a:t>主動平衡三個指令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2F591-06ED-4A27-A94D-795B8203A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1" y="1495337"/>
            <a:ext cx="11302809" cy="719171"/>
          </a:xfrm>
        </p:spPr>
        <p:txBody>
          <a:bodyPr/>
          <a:lstStyle/>
          <a:p>
            <a:r>
              <a:rPr lang="zh-TW" altLang="en-US" dirty="0"/>
              <a:t>後面的</a:t>
            </a:r>
            <a:r>
              <a:rPr lang="en-US" altLang="zh-TW" dirty="0"/>
              <a:t>12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為充放電資料</a:t>
            </a:r>
            <a:endParaRPr lang="en-US" altLang="zh-TW" dirty="0"/>
          </a:p>
          <a:p>
            <a:r>
              <a:rPr lang="zh-TW" altLang="en-US" dirty="0"/>
              <a:t>最後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為</a:t>
            </a:r>
            <a:r>
              <a:rPr lang="en-US" altLang="zh-TW" dirty="0" err="1"/>
              <a:t>crc</a:t>
            </a:r>
            <a:r>
              <a:rPr lang="zh-TW" altLang="en-US" dirty="0"/>
              <a:t>碼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84329A-D3B9-4A06-AE5C-9EF95033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0648"/>
              </p:ext>
            </p:extLst>
          </p:nvPr>
        </p:nvGraphicFramePr>
        <p:xfrm>
          <a:off x="720026" y="2667151"/>
          <a:ext cx="111534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9">
                  <a:extLst>
                    <a:ext uri="{9D8B030D-6E8A-4147-A177-3AD203B41FA5}">
                      <a16:colId xmlns:a16="http://schemas.microsoft.com/office/drawing/2014/main" val="3544582607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632988512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2500862308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1150792127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557803045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1829706832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1331809250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663460119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3334712674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3418771936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1998633646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3394085466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318954647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476597312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2276548045"/>
                    </a:ext>
                  </a:extLst>
                </a:gridCol>
                <a:gridCol w="697089">
                  <a:extLst>
                    <a:ext uri="{9D8B030D-6E8A-4147-A177-3AD203B41FA5}">
                      <a16:colId xmlns:a16="http://schemas.microsoft.com/office/drawing/2014/main" val="392055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D1A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D3B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D4B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D5B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62097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186C35-1B50-4E2F-8ACF-81238F7B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53325"/>
              </p:ext>
            </p:extLst>
          </p:nvPr>
        </p:nvGraphicFramePr>
        <p:xfrm>
          <a:off x="1524000" y="41514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73540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0405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559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8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非同步放電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同步放電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2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充電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7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B2DDED2-3A07-4B2A-B02C-2AB4F91CD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641" y="789643"/>
            <a:ext cx="4416594" cy="590931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CRC</a:t>
            </a:r>
            <a:r>
              <a:rPr lang="zh-TW" altLang="en-US" dirty="0"/>
              <a:t>碼之撰寫</a:t>
            </a:r>
            <a:r>
              <a:rPr lang="en-US" altLang="zh-TW" dirty="0"/>
              <a:t>(</a:t>
            </a:r>
            <a:r>
              <a:rPr lang="zh-TW" altLang="en-US" dirty="0"/>
              <a:t>錯誤</a:t>
            </a:r>
            <a:r>
              <a:rPr lang="en-US" altLang="zh-TW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F04CA0CE-CCCB-4664-A088-86C0B6BBC03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70641" y="1495337"/>
                <a:ext cx="11302809" cy="2446824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3200" dirty="0"/>
                  <a:t>特徵方程式為除數</a:t>
                </a:r>
                <a:r>
                  <a:rPr lang="en-US" altLang="zh-TW" sz="3200" dirty="0"/>
                  <a:t>	(</a:t>
                </a:r>
                <a:r>
                  <a:rPr lang="zh-TW" altLang="en-US" sz="3200" dirty="0"/>
                  <a:t>方程式</a:t>
                </a:r>
                <a:r>
                  <a:rPr lang="en-US" altLang="zh-TW" sz="32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3200" dirty="0"/>
                  <a:t>)</a:t>
                </a:r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3200" dirty="0"/>
                  <a:t>平衡命令為被除數</a:t>
                </a:r>
                <a:r>
                  <a:rPr lang="en-US" altLang="zh-TW" sz="3200" dirty="0"/>
                  <a:t>(12</a:t>
                </a:r>
                <a:r>
                  <a:rPr lang="zh-TW" altLang="en-US" sz="3200" dirty="0"/>
                  <a:t>位元自動補</a:t>
                </a:r>
                <a:r>
                  <a:rPr lang="en-US" altLang="zh-TW" sz="3200" dirty="0"/>
                  <a:t>4</a:t>
                </a:r>
                <a:r>
                  <a:rPr lang="zh-TW" altLang="en-US" sz="3200" dirty="0"/>
                  <a:t>個</a:t>
                </a:r>
                <a:r>
                  <a:rPr lang="en-US" altLang="zh-TW" sz="3200" dirty="0"/>
                  <a:t>0</a:t>
                </a:r>
                <a:r>
                  <a:rPr lang="zh-TW" altLang="en-US" sz="3200" dirty="0"/>
                  <a:t>變</a:t>
                </a:r>
                <a:r>
                  <a:rPr lang="en-US" altLang="zh-TW" sz="3200" dirty="0"/>
                  <a:t>16</a:t>
                </a:r>
                <a:r>
                  <a:rPr lang="zh-TW" altLang="en-US" sz="3200" dirty="0"/>
                  <a:t>位元</a:t>
                </a:r>
                <a:r>
                  <a:rPr lang="en-US" altLang="zh-TW" sz="3200" dirty="0"/>
                  <a:t>)</a:t>
                </a:r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3200" dirty="0"/>
                  <a:t>相除得餘數</a:t>
                </a:r>
                <a:endParaRPr lang="en-US" altLang="zh-TW" sz="3200" dirty="0"/>
              </a:p>
              <a:p>
                <a:pPr marL="342900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TW" altLang="en-US" sz="3200" dirty="0"/>
                  <a:t>餘數反向為</a:t>
                </a:r>
                <a:r>
                  <a:rPr lang="en-US" altLang="zh-TW" sz="3200" dirty="0"/>
                  <a:t>CRC</a:t>
                </a:r>
                <a:r>
                  <a:rPr lang="zh-TW" altLang="en-US" sz="3200" dirty="0"/>
                  <a:t>碼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F04CA0CE-CCCB-4664-A088-86C0B6BBC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70641" y="1495337"/>
                <a:ext cx="11302809" cy="2446824"/>
              </a:xfrm>
              <a:blipFill>
                <a:blip r:embed="rId2"/>
                <a:stretch>
                  <a:fillRect l="-1025" t="-3234" b="-7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B36457F-8364-44A5-AEC4-D245C574F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77" y="1380574"/>
            <a:ext cx="2057578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73E2966-BA59-47F5-B9CD-8744508C42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4416594" cy="590931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CRC</a:t>
            </a:r>
            <a:r>
              <a:rPr lang="zh-TW" altLang="en-US" dirty="0"/>
              <a:t>碼之撰寫</a:t>
            </a:r>
            <a:r>
              <a:rPr lang="en-US" altLang="zh-TW" dirty="0"/>
              <a:t>(</a:t>
            </a:r>
            <a:r>
              <a:rPr lang="zh-TW" altLang="en-US" dirty="0"/>
              <a:t>正確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0318CD-CB49-45ED-834D-CAE200B733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008" y="1416706"/>
            <a:ext cx="11302809" cy="341632"/>
          </a:xfrm>
        </p:spPr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>
                <a:latin typeface="+mn-lt"/>
              </a:rPr>
              <a:t>logisim</a:t>
            </a:r>
            <a:r>
              <a:rPr lang="zh-TW" altLang="en-US" dirty="0"/>
              <a:t>建構</a:t>
            </a:r>
            <a:r>
              <a:rPr lang="en-US" altLang="zh-TW" dirty="0">
                <a:latin typeface="+mn-lt"/>
                <a:ea typeface="Yu Gothic UI Semibold" panose="020B0700000000000000" pitchFamily="34" charset="-128"/>
              </a:rPr>
              <a:t>CRC</a:t>
            </a:r>
            <a:r>
              <a:rPr lang="zh-TW" altLang="en-US" dirty="0"/>
              <a:t>碼電路再轉成</a:t>
            </a:r>
            <a:r>
              <a:rPr lang="en-US" altLang="zh-TW" dirty="0">
                <a:latin typeface="+mn-lt"/>
              </a:rPr>
              <a:t>C</a:t>
            </a:r>
            <a:r>
              <a:rPr lang="zh-TW" altLang="en-US" dirty="0"/>
              <a:t>語言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318FB-EF61-4EE3-80CC-08A06102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02" y="1918352"/>
            <a:ext cx="5735876" cy="4486888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8177F67C-F117-43C9-BF95-2952E058338C}"/>
              </a:ext>
            </a:extLst>
          </p:cNvPr>
          <p:cNvSpPr/>
          <p:nvPr/>
        </p:nvSpPr>
        <p:spPr>
          <a:xfrm>
            <a:off x="3367156" y="2551521"/>
            <a:ext cx="635196" cy="3053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022ADD-C25E-43D9-9D06-8223B90B103D}"/>
              </a:ext>
            </a:extLst>
          </p:cNvPr>
          <p:cNvSpPr txBox="1"/>
          <p:nvPr/>
        </p:nvSpPr>
        <p:spPr>
          <a:xfrm>
            <a:off x="329075" y="389381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傳輸電池充放電的資料</a:t>
            </a:r>
            <a:endParaRPr lang="zh-CN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8CF055D-CD3B-4C4A-AE6B-C7E473D415EB}"/>
              </a:ext>
            </a:extLst>
          </p:cNvPr>
          <p:cNvSpPr/>
          <p:nvPr/>
        </p:nvSpPr>
        <p:spPr bwMode="auto">
          <a:xfrm rot="10800000">
            <a:off x="10163452" y="3236973"/>
            <a:ext cx="461640" cy="341633"/>
          </a:xfrm>
          <a:prstGeom prst="righ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D95124D-F9BF-4DF3-A339-F0805DBC5C6B}"/>
              </a:ext>
            </a:extLst>
          </p:cNvPr>
          <p:cNvSpPr/>
          <p:nvPr/>
        </p:nvSpPr>
        <p:spPr bwMode="auto">
          <a:xfrm rot="10800000">
            <a:off x="10136819" y="4144039"/>
            <a:ext cx="461640" cy="341633"/>
          </a:xfrm>
          <a:prstGeom prst="righ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A7EDC24-C6AD-4972-BAAA-2775C1A3303C}"/>
              </a:ext>
            </a:extLst>
          </p:cNvPr>
          <p:cNvSpPr/>
          <p:nvPr/>
        </p:nvSpPr>
        <p:spPr bwMode="auto">
          <a:xfrm rot="10800000">
            <a:off x="10136819" y="5102367"/>
            <a:ext cx="461640" cy="341633"/>
          </a:xfrm>
          <a:prstGeom prst="righ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20069D2-ED0D-44BD-B835-6F83CDDDC36C}"/>
              </a:ext>
            </a:extLst>
          </p:cNvPr>
          <p:cNvSpPr/>
          <p:nvPr/>
        </p:nvSpPr>
        <p:spPr bwMode="auto">
          <a:xfrm rot="10800000">
            <a:off x="10163452" y="6083878"/>
            <a:ext cx="461640" cy="341633"/>
          </a:xfrm>
          <a:prstGeom prst="righ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E050C3-D764-44B4-AB03-045D268F8BD8}"/>
              </a:ext>
            </a:extLst>
          </p:cNvPr>
          <p:cNvSpPr txBox="1"/>
          <p:nvPr/>
        </p:nvSpPr>
        <p:spPr>
          <a:xfrm>
            <a:off x="10709429" y="3195426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CRC_bit3</a:t>
            </a:r>
            <a:endParaRPr lang="zh-CN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10AE7B-687F-43FD-8DAF-B202E0532D7E}"/>
              </a:ext>
            </a:extLst>
          </p:cNvPr>
          <p:cNvSpPr txBox="1"/>
          <p:nvPr/>
        </p:nvSpPr>
        <p:spPr>
          <a:xfrm>
            <a:off x="10709429" y="4135047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CRC_bit2</a:t>
            </a:r>
            <a:endParaRPr lang="zh-CN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8AC9A9-74C6-4ADE-B4D8-C242F606D5EF}"/>
              </a:ext>
            </a:extLst>
          </p:cNvPr>
          <p:cNvSpPr txBox="1"/>
          <p:nvPr/>
        </p:nvSpPr>
        <p:spPr>
          <a:xfrm>
            <a:off x="10709428" y="5074668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CRC_bit1</a:t>
            </a:r>
            <a:endParaRPr lang="zh-CN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777C89-1E10-4EFD-BB82-D318385B8866}"/>
              </a:ext>
            </a:extLst>
          </p:cNvPr>
          <p:cNvSpPr txBox="1"/>
          <p:nvPr/>
        </p:nvSpPr>
        <p:spPr>
          <a:xfrm>
            <a:off x="10709429" y="6070029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CRC_bit0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2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E5F2AF7-5B23-4110-B82B-2E9273539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4801314" cy="590931"/>
          </a:xfrm>
        </p:spPr>
        <p:txBody>
          <a:bodyPr/>
          <a:lstStyle/>
          <a:p>
            <a:r>
              <a:rPr lang="zh-TW" altLang="en-US" dirty="0"/>
              <a:t>主動平衡三個指令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610A5A-6CA3-4681-ACB3-C331B8BADA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1" y="1495337"/>
            <a:ext cx="11302809" cy="341632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RD</a:t>
            </a:r>
            <a:r>
              <a:rPr lang="en-US" altLang="zh-TW" sz="1800" dirty="0">
                <a:latin typeface="+mn-lt"/>
              </a:rPr>
              <a:t>COMM</a:t>
            </a:r>
            <a:endParaRPr lang="zh-CN" altLang="en-US" sz="1800" dirty="0"/>
          </a:p>
        </p:txBody>
      </p:sp>
      <p:graphicFrame>
        <p:nvGraphicFramePr>
          <p:cNvPr id="4" name="表格 24">
            <a:extLst>
              <a:ext uri="{FF2B5EF4-FFF2-40B4-BE49-F238E27FC236}">
                <a16:creationId xmlns:a16="http://schemas.microsoft.com/office/drawing/2014/main" id="{A7A76850-2EEF-47ED-B189-F87D37772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43956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22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22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aphicFrame>
        <p:nvGraphicFramePr>
          <p:cNvPr id="5" name="表格 31">
            <a:extLst>
              <a:ext uri="{FF2B5EF4-FFF2-40B4-BE49-F238E27FC236}">
                <a16:creationId xmlns:a16="http://schemas.microsoft.com/office/drawing/2014/main" id="{E9E4CE07-B59D-4519-AE2A-EB5DE50A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71120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6" name="表格 31">
            <a:extLst>
              <a:ext uri="{FF2B5EF4-FFF2-40B4-BE49-F238E27FC236}">
                <a16:creationId xmlns:a16="http://schemas.microsoft.com/office/drawing/2014/main" id="{206A7553-B419-4141-83A1-46612CB4A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98885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83F186AA-EC34-4A39-B4CE-D7FC55A38468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6054BBE-E4C8-47AD-A3B6-327463EC831B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EFD4F85-14AF-4D50-BC76-1A8473E7F97C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17490E-50F2-4D80-B85A-43B7BA177DAF}"/>
              </a:ext>
            </a:extLst>
          </p:cNvPr>
          <p:cNvSpPr txBox="1"/>
          <p:nvPr/>
        </p:nvSpPr>
        <p:spPr>
          <a:xfrm>
            <a:off x="4453043" y="2326274"/>
            <a:ext cx="416812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讀取</a:t>
            </a:r>
            <a:r>
              <a:rPr lang="en-US" altLang="zh-TW" sz="2400" dirty="0"/>
              <a:t>6804-2</a:t>
            </a:r>
            <a:r>
              <a:rPr lang="zh-TW" altLang="en-US" sz="2400" dirty="0"/>
              <a:t>的</a:t>
            </a:r>
            <a:r>
              <a:rPr lang="en-US" altLang="zh-TW" sz="2400" dirty="0"/>
              <a:t>COMM</a:t>
            </a:r>
            <a:r>
              <a:rPr lang="zh-TW" altLang="en-US" sz="2400" dirty="0"/>
              <a:t>暫存器</a:t>
            </a:r>
            <a:endParaRPr lang="zh-CN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C51DA7-A93E-41E6-97F5-A52747CE4656}"/>
              </a:ext>
            </a:extLst>
          </p:cNvPr>
          <p:cNvSpPr txBox="1"/>
          <p:nvPr/>
        </p:nvSpPr>
        <p:spPr>
          <a:xfrm>
            <a:off x="4453043" y="4909137"/>
            <a:ext cx="759214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400" dirty="0"/>
              <a:t>可以取代</a:t>
            </a:r>
            <a:r>
              <a:rPr lang="en-US" altLang="zh-TW" sz="2400" dirty="0"/>
              <a:t>WRCOMM</a:t>
            </a:r>
            <a:r>
              <a:rPr lang="zh-TW" altLang="en-US" sz="2400" dirty="0"/>
              <a:t>的讀取功能</a:t>
            </a:r>
            <a:r>
              <a:rPr lang="en-US" altLang="zh-TW" sz="2400" dirty="0"/>
              <a:t>(CMDA,CMDB)=(0,1)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38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61E1EB0-6AC4-44E3-9E83-B104D1EF7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416320" cy="590931"/>
          </a:xfrm>
        </p:spPr>
        <p:txBody>
          <a:bodyPr/>
          <a:lstStyle/>
          <a:p>
            <a:r>
              <a:rPr lang="zh-TW" altLang="en-US" dirty="0"/>
              <a:t>被動平衡流程圖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E410D3-6C5F-445C-BF0D-5084F53D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80" y="1145219"/>
            <a:ext cx="1342420" cy="5572680"/>
          </a:xfrm>
          <a:prstGeom prst="rect">
            <a:avLst/>
          </a:prstGeom>
        </p:spPr>
      </p:pic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D6AC4988-FF11-4092-8A6A-85BAC5E6F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27824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</a:t>
                      </a:r>
                    </a:p>
                    <a:p>
                      <a:pPr algn="ctr"/>
                      <a:r>
                        <a:rPr lang="en-US" altLang="zh-CN" dirty="0"/>
                        <a:t>0x02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0x80</a:t>
                      </a:r>
                    </a:p>
                    <a:p>
                      <a:pPr algn="ctr"/>
                      <a:r>
                        <a:rPr lang="en-US" altLang="zh-CN" dirty="0"/>
                        <a:t>0x02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BF9BED89-0D4F-4CBE-93E3-AF24CF4074A0}"/>
              </a:ext>
            </a:extLst>
          </p:cNvPr>
          <p:cNvGrpSpPr/>
          <p:nvPr/>
        </p:nvGrpSpPr>
        <p:grpSpPr>
          <a:xfrm>
            <a:off x="6125153" y="1480543"/>
            <a:ext cx="3968730" cy="1091949"/>
            <a:chOff x="6090081" y="1469254"/>
            <a:chExt cx="3968730" cy="1091949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47BB072-E3BA-4218-9487-6DC056CEA860}"/>
                </a:ext>
              </a:extLst>
            </p:cNvPr>
            <p:cNvSpPr/>
            <p:nvPr/>
          </p:nvSpPr>
          <p:spPr bwMode="auto">
            <a:xfrm>
              <a:off x="7830516" y="1469254"/>
              <a:ext cx="2228295" cy="1091949"/>
            </a:xfrm>
            <a:prstGeom prst="ellipse">
              <a:avLst/>
            </a:prstGeom>
            <a:solidFill>
              <a:srgbClr val="C1C7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 rtlCol="0" anchor="ctr"/>
            <a:lstStyle/>
            <a:p>
              <a:pPr algn="l" eaLnBrk="0" hangingPunct="0"/>
              <a:r>
                <a:rPr lang="en-US" altLang="zh-CN" dirty="0">
                  <a:solidFill>
                    <a:srgbClr val="445469"/>
                  </a:solidFill>
                  <a:ea typeface="微软雅黑" panose="020B0503020204020204" pitchFamily="34" charset="-122"/>
                </a:rPr>
                <a:t>CS</a:t>
              </a:r>
              <a:r>
                <a:rPr lang="zh-TW" altLang="en-US" dirty="0">
                  <a:solidFill>
                    <a:srgbClr val="445469"/>
                  </a:solidFill>
                  <a:ea typeface="微软雅黑" panose="020B0503020204020204" pitchFamily="34" charset="-122"/>
                </a:rPr>
                <a:t>拉低</a:t>
              </a:r>
              <a:r>
                <a:rPr lang="en-US" altLang="zh-TW" dirty="0">
                  <a:solidFill>
                    <a:srgbClr val="445469"/>
                  </a:solidFill>
                  <a:ea typeface="微软雅黑" panose="020B0503020204020204" pitchFamily="34" charset="-122"/>
                </a:rPr>
                <a:t>150μs</a:t>
              </a:r>
              <a:endParaRPr lang="zh-CN" altLang="en-US" dirty="0">
                <a:solidFill>
                  <a:srgbClr val="44546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37667BD5-C7B6-42A6-839E-220124130FA0}"/>
                </a:ext>
              </a:extLst>
            </p:cNvPr>
            <p:cNvSpPr/>
            <p:nvPr/>
          </p:nvSpPr>
          <p:spPr bwMode="auto">
            <a:xfrm>
              <a:off x="6090081" y="1766875"/>
              <a:ext cx="1518082" cy="496709"/>
            </a:xfrm>
            <a:prstGeom prst="rightArrow">
              <a:avLst/>
            </a:prstGeom>
            <a:solidFill>
              <a:srgbClr val="C1C7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 rtlCol="0" anchor="ctr"/>
            <a:lstStyle/>
            <a:p>
              <a:pPr algn="l" eaLnBrk="0" hangingPunct="0"/>
              <a:endParaRPr lang="zh-CN" altLang="en-US">
                <a:solidFill>
                  <a:srgbClr val="445469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9B7D37D-1AD4-474A-9165-9AC30610C0A3}"/>
              </a:ext>
            </a:extLst>
          </p:cNvPr>
          <p:cNvSpPr/>
          <p:nvPr/>
        </p:nvSpPr>
        <p:spPr bwMode="auto">
          <a:xfrm>
            <a:off x="3568247" y="2572492"/>
            <a:ext cx="1128889" cy="407775"/>
          </a:xfrm>
          <a:prstGeom prst="lef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3FED470C-B6E1-4C86-9BB2-9F0D0204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8848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33" name="表格 31">
            <a:extLst>
              <a:ext uri="{FF2B5EF4-FFF2-40B4-BE49-F238E27FC236}">
                <a16:creationId xmlns:a16="http://schemas.microsoft.com/office/drawing/2014/main" id="{1553144E-6BC8-4278-B345-44D23ACE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17501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38" name="群組 37">
            <a:extLst>
              <a:ext uri="{FF2B5EF4-FFF2-40B4-BE49-F238E27FC236}">
                <a16:creationId xmlns:a16="http://schemas.microsoft.com/office/drawing/2014/main" id="{66643185-1C68-4189-8020-13EE305AB236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A15602E-7E3C-414F-87E6-9363E0074315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1CA507F-D64C-43BD-ADF4-850054472482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7D16170-857C-4E06-AE4E-8D294E9AB2E6}"/>
              </a:ext>
            </a:extLst>
          </p:cNvPr>
          <p:cNvSpPr txBox="1"/>
          <p:nvPr/>
        </p:nvSpPr>
        <p:spPr>
          <a:xfrm>
            <a:off x="6355692" y="5758136"/>
            <a:ext cx="526297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★★發送</a:t>
            </a:r>
            <a:r>
              <a:rPr lang="en-US" altLang="zh-TW" sz="2400" dirty="0"/>
              <a:t>4</a:t>
            </a:r>
            <a:r>
              <a:rPr lang="zh-TW" altLang="en-US" sz="2400" dirty="0"/>
              <a:t>個</a:t>
            </a:r>
            <a:r>
              <a:rPr lang="en-US" altLang="zh-TW" sz="2400" dirty="0"/>
              <a:t>8bit</a:t>
            </a:r>
            <a:r>
              <a:rPr lang="zh-TW" altLang="en-US" sz="2400" dirty="0"/>
              <a:t>的</a:t>
            </a:r>
            <a:r>
              <a:rPr lang="en-US" altLang="zh-TW" sz="2400" dirty="0"/>
              <a:t>SPI</a:t>
            </a:r>
            <a:r>
              <a:rPr lang="zh-TW" altLang="en-US" sz="2400" dirty="0"/>
              <a:t>之讀取命令之後</a:t>
            </a:r>
            <a:br>
              <a:rPr lang="en-US" altLang="zh-TW" sz="2400" dirty="0"/>
            </a:br>
            <a:r>
              <a:rPr lang="zh-TW" altLang="en-US" sz="2400" dirty="0"/>
              <a:t>必須再發送</a:t>
            </a:r>
            <a:r>
              <a:rPr lang="en-US" altLang="zh-TW" sz="2400" dirty="0"/>
              <a:t>8</a:t>
            </a:r>
            <a:r>
              <a:rPr lang="zh-TW" altLang="en-US" sz="2400" dirty="0"/>
              <a:t>個</a:t>
            </a:r>
            <a:r>
              <a:rPr lang="en-US" altLang="zh-TW" sz="2400" dirty="0"/>
              <a:t>8bit</a:t>
            </a:r>
            <a:r>
              <a:rPr lang="zh-TW" altLang="en-US" sz="2400" dirty="0"/>
              <a:t>的</a:t>
            </a:r>
            <a:r>
              <a:rPr lang="en-US" altLang="zh-TW" sz="2400" dirty="0"/>
              <a:t>dummy</a:t>
            </a:r>
            <a:r>
              <a:rPr lang="zh-TW" altLang="en-US" sz="2400" dirty="0"/>
              <a:t>訊號</a:t>
            </a:r>
            <a:endParaRPr lang="zh-CN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F6ACE9D-3525-49ED-B17A-C209B42E1240}"/>
              </a:ext>
            </a:extLst>
          </p:cNvPr>
          <p:cNvSpPr txBox="1"/>
          <p:nvPr/>
        </p:nvSpPr>
        <p:spPr>
          <a:xfrm>
            <a:off x="6949160" y="3565149"/>
            <a:ext cx="36760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a3~a0</a:t>
            </a:r>
            <a:r>
              <a:rPr lang="zh-TW" altLang="en-US" sz="2400" dirty="0"/>
              <a:t>表位置</a:t>
            </a:r>
            <a:br>
              <a:rPr lang="en-US" altLang="zh-TW" sz="2400" dirty="0"/>
            </a:br>
            <a:r>
              <a:rPr lang="en-US" altLang="zh-CN" sz="2400" dirty="0"/>
              <a:t>Ex:0000</a:t>
            </a:r>
            <a:r>
              <a:rPr lang="zh-TW" altLang="en-US" sz="2400" dirty="0"/>
              <a:t>表第一顆</a:t>
            </a:r>
            <a:r>
              <a:rPr lang="en-US" altLang="zh-TW" sz="2400" dirty="0"/>
              <a:t>6804-2</a:t>
            </a:r>
            <a:br>
              <a:rPr lang="en-US" altLang="zh-TW" sz="2400" dirty="0"/>
            </a:br>
            <a:r>
              <a:rPr lang="en-US" altLang="zh-CN" sz="2400" dirty="0"/>
              <a:t>000</a:t>
            </a:r>
            <a:r>
              <a:rPr lang="en-US" altLang="zh-TW" sz="2400" dirty="0"/>
              <a:t>1</a:t>
            </a:r>
            <a:r>
              <a:rPr lang="zh-TW" altLang="en-US" sz="2400" dirty="0"/>
              <a:t>表第二顆</a:t>
            </a:r>
            <a:r>
              <a:rPr lang="en-US" altLang="zh-TW" sz="2400" dirty="0"/>
              <a:t>6804-2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E83DF6F-5BAD-4586-9745-CE171C151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4801314" cy="590931"/>
          </a:xfrm>
        </p:spPr>
        <p:txBody>
          <a:bodyPr/>
          <a:lstStyle/>
          <a:p>
            <a:r>
              <a:rPr lang="zh-TW" altLang="en-US" dirty="0"/>
              <a:t>主動平衡三個指令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389D1-BADB-4C2E-A645-DB59BA9F4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41" y="1495337"/>
            <a:ext cx="11302809" cy="369332"/>
          </a:xfrm>
        </p:spPr>
        <p:txBody>
          <a:bodyPr/>
          <a:lstStyle/>
          <a:p>
            <a:r>
              <a:rPr lang="en-US" altLang="zh-CN" sz="2000" dirty="0">
                <a:latin typeface="+mn-lt"/>
              </a:rPr>
              <a:t>STCOMM</a:t>
            </a:r>
            <a:endParaRPr lang="zh-CN" altLang="en-US" sz="2000" dirty="0"/>
          </a:p>
        </p:txBody>
      </p:sp>
      <p:graphicFrame>
        <p:nvGraphicFramePr>
          <p:cNvPr id="4" name="表格 24">
            <a:extLst>
              <a:ext uri="{FF2B5EF4-FFF2-40B4-BE49-F238E27FC236}">
                <a16:creationId xmlns:a16="http://schemas.microsoft.com/office/drawing/2014/main" id="{A784E8B6-E745-4B8F-A51B-C85CB2144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23370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23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23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aphicFrame>
        <p:nvGraphicFramePr>
          <p:cNvPr id="5" name="表格 31">
            <a:extLst>
              <a:ext uri="{FF2B5EF4-FFF2-40B4-BE49-F238E27FC236}">
                <a16:creationId xmlns:a16="http://schemas.microsoft.com/office/drawing/2014/main" id="{C2E31BB4-8ECF-4CD5-9508-02332BBE5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51322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6" name="表格 31">
            <a:extLst>
              <a:ext uri="{FF2B5EF4-FFF2-40B4-BE49-F238E27FC236}">
                <a16:creationId xmlns:a16="http://schemas.microsoft.com/office/drawing/2014/main" id="{59497B14-8933-42D8-9325-FE51669B1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7195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4F2648D9-0A3F-461D-9D9B-8457ADA4D4ED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7E0D686-8BBE-4AFC-8C9B-4D1449AE3EFD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EF0B8B-2C31-4674-A655-8D8A728053DA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48FA55-0BD5-4D0C-861B-731BD440896D}"/>
              </a:ext>
            </a:extLst>
          </p:cNvPr>
          <p:cNvSpPr txBox="1"/>
          <p:nvPr/>
        </p:nvSpPr>
        <p:spPr>
          <a:xfrm>
            <a:off x="5609486" y="4429067"/>
            <a:ext cx="46891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發完指令後需要再發送</a:t>
            </a:r>
            <a:r>
              <a:rPr lang="en-US" altLang="zh-TW" sz="2000" dirty="0"/>
              <a:t>3</a:t>
            </a:r>
            <a:r>
              <a:rPr lang="zh-TW" altLang="en-US" sz="2000" dirty="0"/>
              <a:t>個</a:t>
            </a:r>
            <a:r>
              <a:rPr lang="en-US" altLang="zh-TW" sz="2000" dirty="0"/>
              <a:t>8bit</a:t>
            </a:r>
            <a:r>
              <a:rPr lang="zh-TW" altLang="en-US" sz="2000" dirty="0"/>
              <a:t>的</a:t>
            </a:r>
            <a:r>
              <a:rPr lang="en-US" altLang="zh-TW" sz="2000" dirty="0"/>
              <a:t>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第二次只需再發送</a:t>
            </a:r>
            <a:r>
              <a:rPr lang="en-US" altLang="zh-TW" sz="2000" dirty="0"/>
              <a:t>2</a:t>
            </a:r>
            <a:r>
              <a:rPr lang="zh-TW" altLang="en-US" sz="2000" dirty="0"/>
              <a:t>個</a:t>
            </a:r>
            <a:r>
              <a:rPr lang="en-US" altLang="zh-TW" sz="2000" dirty="0"/>
              <a:t>8bit</a:t>
            </a:r>
            <a:r>
              <a:rPr lang="zh-TW" altLang="en-US" sz="2000" dirty="0"/>
              <a:t>的</a:t>
            </a:r>
            <a:r>
              <a:rPr lang="en-US" altLang="zh-TW" sz="2000" dirty="0"/>
              <a:t>clock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7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1186059-4F35-4254-85D8-0606BD1F48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877985" cy="590931"/>
          </a:xfrm>
        </p:spPr>
        <p:txBody>
          <a:bodyPr/>
          <a:lstStyle/>
          <a:p>
            <a:r>
              <a:rPr lang="zh-TW" altLang="en-US" dirty="0"/>
              <a:t>如何傳充放電指令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31F5B0-E127-4EF2-8523-E5644475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823" y="3040919"/>
            <a:ext cx="3353289" cy="34163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將模式轉到執行平衡功能</a:t>
            </a:r>
            <a:endParaRPr lang="zh-CN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95A8F42-08F7-4D44-8F3A-E5501CDC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90746"/>
              </p:ext>
            </p:extLst>
          </p:nvPr>
        </p:nvGraphicFramePr>
        <p:xfrm>
          <a:off x="4785064" y="1600200"/>
          <a:ext cx="63604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39">
                  <a:extLst>
                    <a:ext uri="{9D8B030D-6E8A-4147-A177-3AD203B41FA5}">
                      <a16:colId xmlns:a16="http://schemas.microsoft.com/office/drawing/2014/main" val="759026547"/>
                    </a:ext>
                  </a:extLst>
                </a:gridCol>
                <a:gridCol w="2120139">
                  <a:extLst>
                    <a:ext uri="{9D8B030D-6E8A-4147-A177-3AD203B41FA5}">
                      <a16:colId xmlns:a16="http://schemas.microsoft.com/office/drawing/2014/main" val="2842436761"/>
                    </a:ext>
                  </a:extLst>
                </a:gridCol>
                <a:gridCol w="2120139">
                  <a:extLst>
                    <a:ext uri="{9D8B030D-6E8A-4147-A177-3AD203B41FA5}">
                      <a16:colId xmlns:a16="http://schemas.microsoft.com/office/drawing/2014/main" val="3031467857"/>
                    </a:ext>
                  </a:extLst>
                </a:gridCol>
              </a:tblGrid>
              <a:tr h="227923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CN" dirty="0"/>
                        <a:t>CMDA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CMDB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08050"/>
                  </a:ext>
                </a:extLst>
              </a:tr>
              <a:tr h="227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寫命令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97850"/>
                  </a:ext>
                </a:extLst>
              </a:tr>
              <a:tr h="227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2187"/>
                  </a:ext>
                </a:extLst>
              </a:tr>
              <a:tr h="227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讀狀態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30278"/>
                  </a:ext>
                </a:extLst>
              </a:tr>
              <a:tr h="227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執行平衡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82834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F8BD7B98-4A7B-4E26-9D50-DC9D4D1391D0}"/>
              </a:ext>
            </a:extLst>
          </p:cNvPr>
          <p:cNvSpPr/>
          <p:nvPr/>
        </p:nvSpPr>
        <p:spPr bwMode="auto">
          <a:xfrm>
            <a:off x="3799175" y="3087368"/>
            <a:ext cx="665826" cy="295183"/>
          </a:xfrm>
          <a:prstGeom prst="righ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836C58-F6CD-42AA-8C84-11775F54783C}"/>
              </a:ext>
            </a:extLst>
          </p:cNvPr>
          <p:cNvSpPr txBox="1"/>
          <p:nvPr/>
        </p:nvSpPr>
        <p:spPr>
          <a:xfrm>
            <a:off x="125823" y="3738566"/>
            <a:ext cx="294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zh-TW" altLang="en-US" dirty="0"/>
              <a:t>執行時間大約為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2(s)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EC459DE-345C-417D-B8AD-F0321CA83D05}"/>
                  </a:ext>
                </a:extLst>
              </p:cNvPr>
              <p:cNvSpPr txBox="1"/>
              <p:nvPr/>
            </p:nvSpPr>
            <p:spPr>
              <a:xfrm flipH="1">
                <a:off x="109600" y="4463913"/>
                <a:ext cx="7471929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zh-TW" altLang="en-US" dirty="0"/>
                  <a:t>重啟時間為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/>
                          <m:t>DLY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_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START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/>
                  <a:t>需傳入隨便其中一個指令以維持平衡指令</a:t>
                </a:r>
                <a:r>
                  <a:rPr lang="en-US" altLang="zh-CN" dirty="0"/>
                  <a:t>(</a:t>
                </a:r>
                <a:r>
                  <a:rPr lang="zh-TW" altLang="en-US" dirty="0"/>
                  <a:t>一般為讀狀態功能為優先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EC459DE-345C-417D-B8AD-F0321CA8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9600" y="4463913"/>
                <a:ext cx="7471929" cy="709168"/>
              </a:xfrm>
              <a:prstGeom prst="rect">
                <a:avLst/>
              </a:prstGeom>
              <a:blipFill>
                <a:blip r:embed="rId2"/>
                <a:stretch>
                  <a:fillRect l="-571" t="-341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3650094-57E4-4B19-BA6B-7A7F9A2C675E}"/>
                  </a:ext>
                </a:extLst>
              </p:cNvPr>
              <p:cNvSpPr txBox="1"/>
              <p:nvPr/>
            </p:nvSpPr>
            <p:spPr>
              <a:xfrm>
                <a:off x="8098221" y="4353606"/>
                <a:ext cx="3578667" cy="432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/>
                          <m:t>DLY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_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START</m:t>
                        </m:r>
                      </m:sub>
                    </m:sSub>
                  </m:oMath>
                </a14:m>
                <a:r>
                  <a:rPr lang="en-US" altLang="zh-CN" dirty="0"/>
                  <a:t>=2ms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3650094-57E4-4B19-BA6B-7A7F9A2C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221" y="4353606"/>
                <a:ext cx="3578667" cy="432170"/>
              </a:xfrm>
              <a:prstGeom prst="rect">
                <a:avLst/>
              </a:prstGeom>
              <a:blipFill>
                <a:blip r:embed="rId3"/>
                <a:stretch>
                  <a:fillRect l="-1020" t="-7042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9054EF-28F7-4F9B-BBE2-6DBEBE1C2BC6}"/>
              </a:ext>
            </a:extLst>
          </p:cNvPr>
          <p:cNvSpPr/>
          <p:nvPr/>
        </p:nvSpPr>
        <p:spPr>
          <a:xfrm>
            <a:off x="2085382" y="2796913"/>
            <a:ext cx="80212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Thanks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25237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5CB68DD-4783-4F0F-B76A-21734DF7C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416320" cy="590931"/>
          </a:xfrm>
        </p:spPr>
        <p:txBody>
          <a:bodyPr/>
          <a:lstStyle/>
          <a:p>
            <a:r>
              <a:rPr lang="zh-TW" altLang="en-US" dirty="0"/>
              <a:t>被動平衡流程圖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378C96-0F4E-41BE-BEF1-EC77CD12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48" y="1096397"/>
            <a:ext cx="1342420" cy="557268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2187232-57FF-45E2-B6CE-E07CBFC9991A}"/>
              </a:ext>
            </a:extLst>
          </p:cNvPr>
          <p:cNvGrpSpPr/>
          <p:nvPr/>
        </p:nvGrpSpPr>
        <p:grpSpPr>
          <a:xfrm>
            <a:off x="6143968" y="3282244"/>
            <a:ext cx="5560109" cy="646331"/>
            <a:chOff x="6143968" y="3282244"/>
            <a:chExt cx="5560109" cy="646331"/>
          </a:xfrm>
        </p:grpSpPr>
        <p:sp>
          <p:nvSpPr>
            <p:cNvPr id="5" name="箭號: 向右 4">
              <a:extLst>
                <a:ext uri="{FF2B5EF4-FFF2-40B4-BE49-F238E27FC236}">
                  <a16:creationId xmlns:a16="http://schemas.microsoft.com/office/drawing/2014/main" id="{4FF961EB-0F04-4F99-86E7-15AD8B008EB9}"/>
                </a:ext>
              </a:extLst>
            </p:cNvPr>
            <p:cNvSpPr/>
            <p:nvPr/>
          </p:nvSpPr>
          <p:spPr bwMode="auto">
            <a:xfrm>
              <a:off x="6143968" y="3282244"/>
              <a:ext cx="1636889" cy="488244"/>
            </a:xfrm>
            <a:prstGeom prst="rightArrow">
              <a:avLst/>
            </a:prstGeom>
            <a:solidFill>
              <a:srgbClr val="C1C7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 rtlCol="0" anchor="ctr"/>
            <a:lstStyle/>
            <a:p>
              <a:pPr algn="l" eaLnBrk="0" hangingPunct="0"/>
              <a:endParaRPr lang="zh-CN" altLang="en-US">
                <a:solidFill>
                  <a:srgbClr val="44546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68D9B73-1841-4E7C-AE5E-382E63E7A610}"/>
                </a:ext>
              </a:extLst>
            </p:cNvPr>
            <p:cNvSpPr txBox="1"/>
            <p:nvPr/>
          </p:nvSpPr>
          <p:spPr>
            <a:xfrm>
              <a:off x="8037689" y="3282244"/>
              <a:ext cx="36663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如果回讀回來</a:t>
              </a:r>
              <a:r>
                <a:rPr lang="en-US" altLang="zh-TW" dirty="0"/>
                <a:t>MISO</a:t>
              </a:r>
              <a:r>
                <a:rPr lang="zh-TW" altLang="en-US" dirty="0"/>
                <a:t>都出現</a:t>
              </a:r>
              <a:r>
                <a:rPr lang="en-US" altLang="zh-TW" dirty="0"/>
                <a:t>0XFF</a:t>
              </a:r>
              <a:br>
                <a:rPr lang="en-US" altLang="zh-TW" dirty="0"/>
              </a:br>
              <a:r>
                <a:rPr lang="zh-TW" altLang="en-US" dirty="0"/>
                <a:t>代表線路壞了</a:t>
              </a:r>
              <a:endParaRPr lang="zh-CN" altLang="en-US" dirty="0"/>
            </a:p>
          </p:txBody>
        </p:sp>
      </p:grp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0D58B951-DB84-4026-85FF-5C8CC7CA6794}"/>
              </a:ext>
            </a:extLst>
          </p:cNvPr>
          <p:cNvSpPr/>
          <p:nvPr/>
        </p:nvSpPr>
        <p:spPr bwMode="auto">
          <a:xfrm>
            <a:off x="3626692" y="3928575"/>
            <a:ext cx="1046440" cy="428978"/>
          </a:xfrm>
          <a:prstGeom prst="lef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24">
            <a:extLst>
              <a:ext uri="{FF2B5EF4-FFF2-40B4-BE49-F238E27FC236}">
                <a16:creationId xmlns:a16="http://schemas.microsoft.com/office/drawing/2014/main" id="{991D953D-BBD4-4A73-ABF6-CEE12862C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1419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</a:t>
                      </a:r>
                    </a:p>
                    <a:p>
                      <a:pPr algn="ctr"/>
                      <a:r>
                        <a:rPr lang="en-US" altLang="zh-CN" dirty="0"/>
                        <a:t>0x0</a:t>
                      </a:r>
                      <a:r>
                        <a:rPr lang="en-US" altLang="zh-TW" dirty="0"/>
                        <a:t>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0x80</a:t>
                      </a:r>
                    </a:p>
                    <a:p>
                      <a:pPr algn="ctr"/>
                      <a:r>
                        <a:rPr lang="en-US" altLang="zh-CN" dirty="0"/>
                        <a:t>0x0</a:t>
                      </a:r>
                      <a:r>
                        <a:rPr lang="en-US" altLang="zh-TW" dirty="0"/>
                        <a:t>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F1FEB5-1A97-4CF7-8696-BAEC112E87D1}"/>
              </a:ext>
            </a:extLst>
          </p:cNvPr>
          <p:cNvSpPr txBox="1"/>
          <p:nvPr/>
        </p:nvSpPr>
        <p:spPr>
          <a:xfrm>
            <a:off x="7893746" y="1096397"/>
            <a:ext cx="36760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a3~a0</a:t>
            </a:r>
            <a:r>
              <a:rPr lang="zh-TW" altLang="en-US" sz="2400" dirty="0"/>
              <a:t>表位置</a:t>
            </a:r>
            <a:br>
              <a:rPr lang="en-US" altLang="zh-TW" sz="2400" dirty="0"/>
            </a:br>
            <a:r>
              <a:rPr lang="en-US" altLang="zh-CN" sz="2400" dirty="0"/>
              <a:t>Ex:0000</a:t>
            </a:r>
            <a:r>
              <a:rPr lang="zh-TW" altLang="en-US" sz="2400" dirty="0"/>
              <a:t>表第一顆</a:t>
            </a:r>
            <a:r>
              <a:rPr lang="en-US" altLang="zh-TW" sz="2400" dirty="0"/>
              <a:t>6804-2</a:t>
            </a:r>
            <a:br>
              <a:rPr lang="en-US" altLang="zh-TW" sz="2400" dirty="0"/>
            </a:br>
            <a:r>
              <a:rPr lang="en-US" altLang="zh-CN" sz="2400" dirty="0"/>
              <a:t>000</a:t>
            </a:r>
            <a:r>
              <a:rPr lang="en-US" altLang="zh-TW" sz="2400" dirty="0"/>
              <a:t>1</a:t>
            </a:r>
            <a:r>
              <a:rPr lang="zh-TW" altLang="en-US" sz="2400" dirty="0"/>
              <a:t>表第二顆</a:t>
            </a:r>
            <a:r>
              <a:rPr lang="en-US" altLang="zh-TW" sz="2400" dirty="0"/>
              <a:t>6804-2</a:t>
            </a:r>
            <a:endParaRPr lang="zh-CN" altLang="en-US" sz="2400" dirty="0"/>
          </a:p>
        </p:txBody>
      </p:sp>
      <p:graphicFrame>
        <p:nvGraphicFramePr>
          <p:cNvPr id="18" name="表格 31">
            <a:extLst>
              <a:ext uri="{FF2B5EF4-FFF2-40B4-BE49-F238E27FC236}">
                <a16:creationId xmlns:a16="http://schemas.microsoft.com/office/drawing/2014/main" id="{7957666C-226F-4972-BEC6-150FBC1B4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06479"/>
              </p:ext>
            </p:extLst>
          </p:nvPr>
        </p:nvGraphicFramePr>
        <p:xfrm>
          <a:off x="156267" y="4706854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19" name="表格 31">
            <a:extLst>
              <a:ext uri="{FF2B5EF4-FFF2-40B4-BE49-F238E27FC236}">
                <a16:creationId xmlns:a16="http://schemas.microsoft.com/office/drawing/2014/main" id="{D02791BE-7895-4632-8F45-7879B315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2857"/>
              </p:ext>
            </p:extLst>
          </p:nvPr>
        </p:nvGraphicFramePr>
        <p:xfrm>
          <a:off x="156267" y="5925185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F9FB879E-0E4F-45AC-BAF9-1879859432FD}"/>
              </a:ext>
            </a:extLst>
          </p:cNvPr>
          <p:cNvGrpSpPr/>
          <p:nvPr/>
        </p:nvGrpSpPr>
        <p:grpSpPr>
          <a:xfrm>
            <a:off x="1003105" y="4357553"/>
            <a:ext cx="1518083" cy="1513972"/>
            <a:chOff x="8251754" y="4054043"/>
            <a:chExt cx="1518083" cy="151397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5400C31-3A3B-4BF9-88C3-A12C7FC6157B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5F54FDB-78A4-47B9-A568-C865EA8B246E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FFA5C2-687E-413B-B8E4-0F941363BCCE}"/>
              </a:ext>
            </a:extLst>
          </p:cNvPr>
          <p:cNvSpPr txBox="1"/>
          <p:nvPr/>
        </p:nvSpPr>
        <p:spPr>
          <a:xfrm>
            <a:off x="7529689" y="5077694"/>
            <a:ext cx="4355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依序傳入</a:t>
            </a:r>
            <a:r>
              <a:rPr lang="en-US" altLang="zh-TW" dirty="0"/>
              <a:t>CFGR0~5</a:t>
            </a:r>
            <a:r>
              <a:rPr lang="zh-TW" altLang="en-US" dirty="0"/>
              <a:t>以及其</a:t>
            </a:r>
            <a:r>
              <a:rPr lang="en-US" altLang="zh-TW" dirty="0"/>
              <a:t>PEC1</a:t>
            </a:r>
            <a:r>
              <a:rPr lang="zh-TW" altLang="en-US" dirty="0"/>
              <a:t>、</a:t>
            </a:r>
            <a:r>
              <a:rPr lang="en-US" altLang="zh-TW" dirty="0"/>
              <a:t>PEC2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4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1147DF4-6279-4AE2-B447-514333E1B5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416320" cy="590931"/>
          </a:xfrm>
        </p:spPr>
        <p:txBody>
          <a:bodyPr/>
          <a:lstStyle/>
          <a:p>
            <a:r>
              <a:rPr lang="zh-TW" altLang="en-US" dirty="0"/>
              <a:t>被動平衡流程圖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315DC4-0C5B-4E21-A638-3BC5A910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48" y="1096397"/>
            <a:ext cx="1342420" cy="5572680"/>
          </a:xfrm>
          <a:prstGeom prst="rect">
            <a:avLst/>
          </a:prstGeo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843C6D1-9CDA-40EB-9685-4F215104345D}"/>
              </a:ext>
            </a:extLst>
          </p:cNvPr>
          <p:cNvSpPr/>
          <p:nvPr/>
        </p:nvSpPr>
        <p:spPr bwMode="auto">
          <a:xfrm>
            <a:off x="4478987" y="4624536"/>
            <a:ext cx="505870" cy="462845"/>
          </a:xfrm>
          <a:prstGeom prst="lef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31">
            <a:extLst>
              <a:ext uri="{FF2B5EF4-FFF2-40B4-BE49-F238E27FC236}">
                <a16:creationId xmlns:a16="http://schemas.microsoft.com/office/drawing/2014/main" id="{C7519437-9070-42F5-A75C-160339A2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46944"/>
              </p:ext>
            </p:extLst>
          </p:nvPr>
        </p:nvGraphicFramePr>
        <p:xfrm>
          <a:off x="234643" y="4526336"/>
          <a:ext cx="4244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43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3AE9BB7-6A3C-4563-8CD0-E44BE9003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74459"/>
              </p:ext>
            </p:extLst>
          </p:nvPr>
        </p:nvGraphicFramePr>
        <p:xfrm>
          <a:off x="7058349" y="901524"/>
          <a:ext cx="4244344" cy="2743200"/>
        </p:xfrm>
        <a:graphic>
          <a:graphicData uri="http://schemas.openxmlformats.org/drawingml/2006/table">
            <a:tbl>
              <a:tblPr/>
              <a:tblGrid>
                <a:gridCol w="1472449">
                  <a:extLst>
                    <a:ext uri="{9D8B030D-6E8A-4147-A177-3AD203B41FA5}">
                      <a16:colId xmlns:a16="http://schemas.microsoft.com/office/drawing/2014/main" val="1441966922"/>
                    </a:ext>
                  </a:extLst>
                </a:gridCol>
                <a:gridCol w="1357114">
                  <a:extLst>
                    <a:ext uri="{9D8B030D-6E8A-4147-A177-3AD203B41FA5}">
                      <a16:colId xmlns:a16="http://schemas.microsoft.com/office/drawing/2014/main" val="3833200488"/>
                    </a:ext>
                  </a:extLst>
                </a:gridCol>
                <a:gridCol w="1414781">
                  <a:extLst>
                    <a:ext uri="{9D8B030D-6E8A-4147-A177-3AD203B41FA5}">
                      <a16:colId xmlns:a16="http://schemas.microsoft.com/office/drawing/2014/main" val="3922984389"/>
                    </a:ext>
                  </a:extLst>
                </a:gridCol>
              </a:tblGrid>
              <a:tr h="3243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MD[1:0]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CFGR0[0]=</a:t>
                      </a: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altLang="en-US" dirty="0">
                        <a:effectLst/>
                        <a:latin typeface="+mn-lt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CFGR0[0]=</a:t>
                      </a: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altLang="en-US" sz="2000" dirty="0">
                        <a:effectLst/>
                        <a:latin typeface="+mn-lt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0841"/>
                  </a:ext>
                </a:extLst>
              </a:tr>
              <a:tr h="583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01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27kHz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快速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14kHz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0884"/>
                  </a:ext>
                </a:extLst>
              </a:tr>
              <a:tr h="583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7kHz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標準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3kHz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73023"/>
                  </a:ext>
                </a:extLst>
              </a:tr>
              <a:tr h="583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26kHz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濾波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2kHz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90349"/>
                  </a:ext>
                </a:extLst>
              </a:tr>
            </a:tbl>
          </a:graphicData>
        </a:graphic>
      </p:graphicFrame>
      <p:graphicFrame>
        <p:nvGraphicFramePr>
          <p:cNvPr id="12" name="表格 24">
            <a:extLst>
              <a:ext uri="{FF2B5EF4-FFF2-40B4-BE49-F238E27FC236}">
                <a16:creationId xmlns:a16="http://schemas.microsoft.com/office/drawing/2014/main" id="{EEA02546-097A-4766-A2F8-0F62261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8980"/>
              </p:ext>
            </p:extLst>
          </p:nvPr>
        </p:nvGraphicFramePr>
        <p:xfrm>
          <a:off x="283246" y="1972723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0x07</a:t>
                      </a:r>
                    </a:p>
                    <a:p>
                      <a:pPr algn="ctr"/>
                      <a:r>
                        <a:rPr lang="en-US" altLang="zh-CN" dirty="0"/>
                        <a:t>0x2</a:t>
                      </a:r>
                      <a:r>
                        <a:rPr lang="en-US" altLang="zh-TW" dirty="0"/>
                        <a:t>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0x87</a:t>
                      </a:r>
                    </a:p>
                    <a:p>
                      <a:pPr algn="ctr"/>
                      <a:r>
                        <a:rPr lang="en-US" altLang="zh-CN" dirty="0"/>
                        <a:t>0x2</a:t>
                      </a:r>
                      <a:r>
                        <a:rPr lang="en-US" altLang="zh-TW" dirty="0"/>
                        <a:t>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1EB975FB-F670-4616-BCF5-A8147C8511A4}"/>
              </a:ext>
            </a:extLst>
          </p:cNvPr>
          <p:cNvGrpSpPr/>
          <p:nvPr/>
        </p:nvGrpSpPr>
        <p:grpSpPr>
          <a:xfrm>
            <a:off x="1130084" y="4140190"/>
            <a:ext cx="1518083" cy="1513972"/>
            <a:chOff x="8251754" y="4054043"/>
            <a:chExt cx="1518083" cy="151397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4261DAA-C0BC-4F48-8A5B-F98470E67ACD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995A4F5-7CFE-4953-9F86-C5D1575DF412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graphicFrame>
        <p:nvGraphicFramePr>
          <p:cNvPr id="18" name="表格 31">
            <a:extLst>
              <a:ext uri="{FF2B5EF4-FFF2-40B4-BE49-F238E27FC236}">
                <a16:creationId xmlns:a16="http://schemas.microsoft.com/office/drawing/2014/main" id="{4300E424-24F6-4A23-84E3-E850C3516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12474"/>
              </p:ext>
            </p:extLst>
          </p:nvPr>
        </p:nvGraphicFramePr>
        <p:xfrm>
          <a:off x="234643" y="5688024"/>
          <a:ext cx="4244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43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70B689B5-136D-4EBE-9765-188DEFF6E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96364"/>
              </p:ext>
            </p:extLst>
          </p:nvPr>
        </p:nvGraphicFramePr>
        <p:xfrm>
          <a:off x="7055647" y="3903123"/>
          <a:ext cx="29528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86">
                  <a:extLst>
                    <a:ext uri="{9D8B030D-6E8A-4147-A177-3AD203B41FA5}">
                      <a16:colId xmlns:a16="http://schemas.microsoft.com/office/drawing/2014/main" val="3314015500"/>
                    </a:ext>
                  </a:extLst>
                </a:gridCol>
                <a:gridCol w="984286">
                  <a:extLst>
                    <a:ext uri="{9D8B030D-6E8A-4147-A177-3AD203B41FA5}">
                      <a16:colId xmlns:a16="http://schemas.microsoft.com/office/drawing/2014/main" val="275336436"/>
                    </a:ext>
                  </a:extLst>
                </a:gridCol>
                <a:gridCol w="984286">
                  <a:extLst>
                    <a:ext uri="{9D8B030D-6E8A-4147-A177-3AD203B41FA5}">
                      <a16:colId xmlns:a16="http://schemas.microsoft.com/office/drawing/2014/main" val="790994680"/>
                    </a:ext>
                  </a:extLst>
                </a:gridCol>
              </a:tblGrid>
              <a:tr h="295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96582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不放電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放電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61795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0ECD8C54-71B9-4653-95AA-7ED5BAC57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55524"/>
              </p:ext>
            </p:extLst>
          </p:nvPr>
        </p:nvGraphicFramePr>
        <p:xfrm>
          <a:off x="6143968" y="5087381"/>
          <a:ext cx="59492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56">
                  <a:extLst>
                    <a:ext uri="{9D8B030D-6E8A-4147-A177-3AD203B41FA5}">
                      <a16:colId xmlns:a16="http://schemas.microsoft.com/office/drawing/2014/main" val="1730740165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4258028714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864407339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1559145676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211797292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283526278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1335656044"/>
                    </a:ext>
                  </a:extLst>
                </a:gridCol>
                <a:gridCol w="743656">
                  <a:extLst>
                    <a:ext uri="{9D8B030D-6E8A-4147-A177-3AD203B41FA5}">
                      <a16:colId xmlns:a16="http://schemas.microsoft.com/office/drawing/2014/main" val="3132963772"/>
                    </a:ext>
                  </a:extLst>
                </a:gridCol>
              </a:tblGrid>
              <a:tr h="21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70505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所有電池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7</a:t>
                      </a:r>
                      <a:r>
                        <a:rPr lang="zh-TW" altLang="en-US" sz="1600" dirty="0"/>
                        <a:t>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8</a:t>
                      </a:r>
                      <a:r>
                        <a:rPr lang="zh-TW" altLang="en-US" sz="1600" dirty="0"/>
                        <a:t>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9</a:t>
                      </a:r>
                      <a:r>
                        <a:rPr lang="zh-TW" altLang="en-US" sz="1600" dirty="0"/>
                        <a:t>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10</a:t>
                      </a:r>
                      <a:r>
                        <a:rPr lang="zh-TW" altLang="en-US" sz="1600" dirty="0"/>
                        <a:t>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5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11</a:t>
                      </a:r>
                      <a:r>
                        <a:rPr lang="zh-TW" altLang="en-US" sz="1600" dirty="0"/>
                        <a:t>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12</a:t>
                      </a:r>
                      <a:r>
                        <a:rPr lang="zh-TW" altLang="en-US" sz="1600" dirty="0"/>
                        <a:t>顆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0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25BEC6E-4343-4AC6-8120-594E910C4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416320" cy="590931"/>
          </a:xfrm>
        </p:spPr>
        <p:txBody>
          <a:bodyPr/>
          <a:lstStyle/>
          <a:p>
            <a:r>
              <a:rPr lang="zh-TW" altLang="en-US" dirty="0"/>
              <a:t>被動平衡流程圖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CC1BCC-8B35-4C86-AE3C-AC56BB99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48" y="1096397"/>
            <a:ext cx="1342420" cy="5572680"/>
          </a:xfrm>
          <a:prstGeom prst="rect">
            <a:avLst/>
          </a:prstGeom>
        </p:spPr>
      </p:pic>
      <p:sp>
        <p:nvSpPr>
          <p:cNvPr id="5" name="箭號: 向左 4">
            <a:extLst>
              <a:ext uri="{FF2B5EF4-FFF2-40B4-BE49-F238E27FC236}">
                <a16:creationId xmlns:a16="http://schemas.microsoft.com/office/drawing/2014/main" id="{671CAEE6-8136-4130-88EA-CA596DBCB664}"/>
              </a:ext>
            </a:extLst>
          </p:cNvPr>
          <p:cNvSpPr/>
          <p:nvPr/>
        </p:nvSpPr>
        <p:spPr bwMode="auto">
          <a:xfrm>
            <a:off x="4478987" y="5554133"/>
            <a:ext cx="510702" cy="428978"/>
          </a:xfrm>
          <a:prstGeom prst="lef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24">
            <a:extLst>
              <a:ext uri="{FF2B5EF4-FFF2-40B4-BE49-F238E27FC236}">
                <a16:creationId xmlns:a16="http://schemas.microsoft.com/office/drawing/2014/main" id="{0523E27B-DE15-421A-B2AF-6E3728AC8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71125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0x00</a:t>
                      </a:r>
                    </a:p>
                    <a:p>
                      <a:pPr algn="ctr"/>
                      <a:r>
                        <a:rPr lang="en-US" altLang="zh-CN" dirty="0"/>
                        <a:t>0x04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0x80</a:t>
                      </a:r>
                    </a:p>
                    <a:p>
                      <a:pPr algn="ctr"/>
                      <a:r>
                        <a:rPr lang="en-US" altLang="zh-CN" dirty="0"/>
                        <a:t>0x04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aphicFrame>
        <p:nvGraphicFramePr>
          <p:cNvPr id="19" name="表格 31">
            <a:extLst>
              <a:ext uri="{FF2B5EF4-FFF2-40B4-BE49-F238E27FC236}">
                <a16:creationId xmlns:a16="http://schemas.microsoft.com/office/drawing/2014/main" id="{F910928F-F87B-4AAF-BE9A-5A901F072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9211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20" name="表格 31">
            <a:extLst>
              <a:ext uri="{FF2B5EF4-FFF2-40B4-BE49-F238E27FC236}">
                <a16:creationId xmlns:a16="http://schemas.microsoft.com/office/drawing/2014/main" id="{CF4EFD16-FA64-4036-A6C3-47E82582B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72469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21" name="群組 20">
            <a:extLst>
              <a:ext uri="{FF2B5EF4-FFF2-40B4-BE49-F238E27FC236}">
                <a16:creationId xmlns:a16="http://schemas.microsoft.com/office/drawing/2014/main" id="{1E641058-7B25-4627-BB48-A905228D1862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25FB2FF-D8C4-4163-88E7-A88B7D2A1438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854ACD8-F98A-4C43-B630-3E0E3E354B1F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5A36C925-08B8-415F-917F-A52CCCAD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87016"/>
              </p:ext>
            </p:extLst>
          </p:nvPr>
        </p:nvGraphicFramePr>
        <p:xfrm>
          <a:off x="6825070" y="1391863"/>
          <a:ext cx="4251270" cy="98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54">
                  <a:extLst>
                    <a:ext uri="{9D8B030D-6E8A-4147-A177-3AD203B41FA5}">
                      <a16:colId xmlns:a16="http://schemas.microsoft.com/office/drawing/2014/main" val="1338564414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2829396556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125886472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717996398"/>
                    </a:ext>
                  </a:extLst>
                </a:gridCol>
                <a:gridCol w="850254">
                  <a:extLst>
                    <a:ext uri="{9D8B030D-6E8A-4147-A177-3AD203B41FA5}">
                      <a16:colId xmlns:a16="http://schemas.microsoft.com/office/drawing/2014/main" val="4196213782"/>
                    </a:ext>
                  </a:extLst>
                </a:gridCol>
              </a:tblGrid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C[2:0]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93348"/>
                  </a:ext>
                </a:extLst>
              </a:tr>
              <a:tr h="6203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1~3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4~6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7~9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10~12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82670"/>
                  </a:ext>
                </a:extLst>
              </a:tr>
            </a:tbl>
          </a:graphicData>
        </a:graphic>
      </p:graphicFrame>
      <p:pic>
        <p:nvPicPr>
          <p:cNvPr id="26" name="圖片 25">
            <a:extLst>
              <a:ext uri="{FF2B5EF4-FFF2-40B4-BE49-F238E27FC236}">
                <a16:creationId xmlns:a16="http://schemas.microsoft.com/office/drawing/2014/main" id="{8F70EBD8-9AAA-48DA-9D3D-2C0C732D6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41" y="2765778"/>
            <a:ext cx="599735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1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9DE54DC-53A9-4AB4-B511-2959F9E4B9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3416320" cy="590931"/>
          </a:xfrm>
        </p:spPr>
        <p:txBody>
          <a:bodyPr/>
          <a:lstStyle/>
          <a:p>
            <a:r>
              <a:rPr lang="zh-TW" altLang="en-US" dirty="0"/>
              <a:t>被動平衡流程圖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2472BA-1F0C-4C54-AD6C-5F5BFDF8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48" y="1096397"/>
            <a:ext cx="1342420" cy="5572680"/>
          </a:xfrm>
          <a:prstGeom prst="rect">
            <a:avLst/>
          </a:prstGeom>
        </p:spPr>
      </p:pic>
      <p:sp>
        <p:nvSpPr>
          <p:cNvPr id="5" name="箭號: 向左 4">
            <a:extLst>
              <a:ext uri="{FF2B5EF4-FFF2-40B4-BE49-F238E27FC236}">
                <a16:creationId xmlns:a16="http://schemas.microsoft.com/office/drawing/2014/main" id="{EBDF1A2E-EFFB-4260-8EC6-7B3A0269D13B}"/>
              </a:ext>
            </a:extLst>
          </p:cNvPr>
          <p:cNvSpPr/>
          <p:nvPr/>
        </p:nvSpPr>
        <p:spPr bwMode="auto">
          <a:xfrm>
            <a:off x="3851396" y="6276621"/>
            <a:ext cx="812800" cy="392455"/>
          </a:xfrm>
          <a:prstGeom prst="leftArrow">
            <a:avLst/>
          </a:pr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 rtlCol="0" anchor="ctr"/>
          <a:lstStyle/>
          <a:p>
            <a:pPr algn="l"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F4B2AA-A0AE-4D47-97FA-6B2ECB465AF8}"/>
              </a:ext>
            </a:extLst>
          </p:cNvPr>
          <p:cNvSpPr txBox="1"/>
          <p:nvPr/>
        </p:nvSpPr>
        <p:spPr>
          <a:xfrm>
            <a:off x="-73367" y="2981866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CFGR4[7:0]</a:t>
            </a:r>
            <a:r>
              <a:rPr lang="zh-TW" altLang="en-US" sz="2400" dirty="0"/>
              <a:t>、</a:t>
            </a:r>
            <a:r>
              <a:rPr lang="en-US" altLang="zh-TW" sz="2400" dirty="0"/>
              <a:t>CFGR5[3:0]</a:t>
            </a:r>
            <a:br>
              <a:rPr lang="en-US" altLang="zh-TW" sz="2400" dirty="0"/>
            </a:br>
            <a:r>
              <a:rPr lang="zh-TW" altLang="en-US" sz="2400" dirty="0"/>
              <a:t>分別控制電池</a:t>
            </a:r>
            <a:r>
              <a:rPr lang="en-US" altLang="zh-TW" sz="2400" dirty="0"/>
              <a:t>8~1</a:t>
            </a:r>
            <a:r>
              <a:rPr lang="zh-TW" altLang="en-US" sz="2400" dirty="0"/>
              <a:t>顆、</a:t>
            </a:r>
            <a:r>
              <a:rPr lang="en-US" altLang="zh-TW" sz="2400" dirty="0"/>
              <a:t>12~9</a:t>
            </a:r>
            <a:r>
              <a:rPr lang="zh-TW" altLang="en-US" sz="2400" dirty="0"/>
              <a:t>顆電池</a:t>
            </a:r>
            <a:br>
              <a:rPr lang="en-US" altLang="zh-TW" sz="2400" dirty="0"/>
            </a:br>
            <a:r>
              <a:rPr lang="zh-TW" altLang="en-US" sz="2400" dirty="0"/>
              <a:t>放電</a:t>
            </a:r>
            <a:endParaRPr lang="zh-CN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2DCF72-8D40-4763-A400-1B63EC1635D6}"/>
              </a:ext>
            </a:extLst>
          </p:cNvPr>
          <p:cNvSpPr txBox="1"/>
          <p:nvPr/>
        </p:nvSpPr>
        <p:spPr>
          <a:xfrm>
            <a:off x="8185012" y="3166533"/>
            <a:ext cx="16930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0:</a:t>
            </a:r>
            <a:r>
              <a:rPr lang="zh-TW" altLang="en-US" sz="2400" dirty="0"/>
              <a:t>不放電</a:t>
            </a:r>
            <a:br>
              <a:rPr lang="en-US" altLang="zh-TW" sz="2400" dirty="0"/>
            </a:br>
            <a:r>
              <a:rPr lang="en-US" altLang="zh-TW" sz="2400" dirty="0"/>
              <a:t>1:</a:t>
            </a:r>
            <a:r>
              <a:rPr lang="zh-TW" altLang="en-US" sz="2400" dirty="0"/>
              <a:t>放電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45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8F68C2-C392-49C1-AC1D-7E85105AE0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2031325" cy="590931"/>
          </a:xfrm>
        </p:spPr>
        <p:txBody>
          <a:bodyPr/>
          <a:lstStyle/>
          <a:p>
            <a:r>
              <a:rPr lang="en-US" altLang="zh-CN" dirty="0"/>
              <a:t>GPIO</a:t>
            </a:r>
            <a:r>
              <a:rPr lang="zh-TW" altLang="en-US" dirty="0"/>
              <a:t>量測</a:t>
            </a:r>
            <a:endParaRPr lang="zh-CN" altLang="en-US" dirty="0"/>
          </a:p>
        </p:txBody>
      </p:sp>
      <p:graphicFrame>
        <p:nvGraphicFramePr>
          <p:cNvPr id="5" name="表格 31">
            <a:extLst>
              <a:ext uri="{FF2B5EF4-FFF2-40B4-BE49-F238E27FC236}">
                <a16:creationId xmlns:a16="http://schemas.microsoft.com/office/drawing/2014/main" id="{453BA6D9-2A97-498E-9AE0-615092CA7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26970"/>
              </p:ext>
            </p:extLst>
          </p:nvPr>
        </p:nvGraphicFramePr>
        <p:xfrm>
          <a:off x="234643" y="4526336"/>
          <a:ext cx="4244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43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530543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6" name="表格 24">
            <a:extLst>
              <a:ext uri="{FF2B5EF4-FFF2-40B4-BE49-F238E27FC236}">
                <a16:creationId xmlns:a16="http://schemas.microsoft.com/office/drawing/2014/main" id="{70820546-C0A4-464C-9269-6C6EC262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47357"/>
              </p:ext>
            </p:extLst>
          </p:nvPr>
        </p:nvGraphicFramePr>
        <p:xfrm>
          <a:off x="283246" y="1972723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0x03</a:t>
                      </a:r>
                    </a:p>
                    <a:p>
                      <a:pPr algn="ctr"/>
                      <a:r>
                        <a:rPr lang="en-US" altLang="zh-CN" dirty="0"/>
                        <a:t>0x60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0x83</a:t>
                      </a:r>
                    </a:p>
                    <a:p>
                      <a:pPr algn="ctr"/>
                      <a:r>
                        <a:rPr lang="en-US" altLang="zh-CN" dirty="0"/>
                        <a:t>0x60</a:t>
                      </a:r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7D6E98B-DC01-4159-B7DA-0703F31EDC10}"/>
              </a:ext>
            </a:extLst>
          </p:cNvPr>
          <p:cNvGrpSpPr/>
          <p:nvPr/>
        </p:nvGrpSpPr>
        <p:grpSpPr>
          <a:xfrm>
            <a:off x="1130084" y="4140190"/>
            <a:ext cx="1518083" cy="1513972"/>
            <a:chOff x="8251754" y="4054043"/>
            <a:chExt cx="1518083" cy="151397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463A523-1FCF-40EC-8CAB-D48C25A59ACA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6E284CA-9399-4B7C-A0E9-EDD9C808ACA1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graphicFrame>
        <p:nvGraphicFramePr>
          <p:cNvPr id="10" name="表格 31">
            <a:extLst>
              <a:ext uri="{FF2B5EF4-FFF2-40B4-BE49-F238E27FC236}">
                <a16:creationId xmlns:a16="http://schemas.microsoft.com/office/drawing/2014/main" id="{4B27E208-05DD-4215-B419-D19076DF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92478"/>
              </p:ext>
            </p:extLst>
          </p:nvPr>
        </p:nvGraphicFramePr>
        <p:xfrm>
          <a:off x="234643" y="5688024"/>
          <a:ext cx="4755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81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594381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MD0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CHG2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CHG1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CHG0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F132C66-0C70-420E-8CC3-36218AEF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55564"/>
              </p:ext>
            </p:extLst>
          </p:nvPr>
        </p:nvGraphicFramePr>
        <p:xfrm>
          <a:off x="7058349" y="901524"/>
          <a:ext cx="4244344" cy="2743200"/>
        </p:xfrm>
        <a:graphic>
          <a:graphicData uri="http://schemas.openxmlformats.org/drawingml/2006/table">
            <a:tbl>
              <a:tblPr/>
              <a:tblGrid>
                <a:gridCol w="1472449">
                  <a:extLst>
                    <a:ext uri="{9D8B030D-6E8A-4147-A177-3AD203B41FA5}">
                      <a16:colId xmlns:a16="http://schemas.microsoft.com/office/drawing/2014/main" val="1441966922"/>
                    </a:ext>
                  </a:extLst>
                </a:gridCol>
                <a:gridCol w="1357114">
                  <a:extLst>
                    <a:ext uri="{9D8B030D-6E8A-4147-A177-3AD203B41FA5}">
                      <a16:colId xmlns:a16="http://schemas.microsoft.com/office/drawing/2014/main" val="3833200488"/>
                    </a:ext>
                  </a:extLst>
                </a:gridCol>
                <a:gridCol w="1414781">
                  <a:extLst>
                    <a:ext uri="{9D8B030D-6E8A-4147-A177-3AD203B41FA5}">
                      <a16:colId xmlns:a16="http://schemas.microsoft.com/office/drawing/2014/main" val="3922984389"/>
                    </a:ext>
                  </a:extLst>
                </a:gridCol>
              </a:tblGrid>
              <a:tr h="3243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MD[1:0]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CFGR0[0]=</a:t>
                      </a: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altLang="en-US" dirty="0">
                        <a:effectLst/>
                        <a:latin typeface="+mn-lt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CFGR0[0]=</a:t>
                      </a:r>
                      <a:r>
                        <a:rPr lang="en-US" altLang="zh-C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altLang="en-US" sz="2000" dirty="0">
                        <a:effectLst/>
                        <a:latin typeface="+mn-lt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60841"/>
                  </a:ext>
                </a:extLst>
              </a:tr>
              <a:tr h="583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01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27kHz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快速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14kHz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0884"/>
                  </a:ext>
                </a:extLst>
              </a:tr>
              <a:tr h="583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7kHz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標準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3kHz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73023"/>
                  </a:ext>
                </a:extLst>
              </a:tr>
              <a:tr h="5838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26kHz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濾波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)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2kHz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模式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90349"/>
                  </a:ext>
                </a:extLst>
              </a:tr>
            </a:tbl>
          </a:graphicData>
        </a:graphic>
      </p:graphicFrame>
      <p:graphicFrame>
        <p:nvGraphicFramePr>
          <p:cNvPr id="13" name="表格 21">
            <a:extLst>
              <a:ext uri="{FF2B5EF4-FFF2-40B4-BE49-F238E27FC236}">
                <a16:creationId xmlns:a16="http://schemas.microsoft.com/office/drawing/2014/main" id="{CE20C486-3D1A-4BBC-91F3-66BF1E0A0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77814"/>
              </p:ext>
            </p:extLst>
          </p:nvPr>
        </p:nvGraphicFramePr>
        <p:xfrm>
          <a:off x="5531556" y="5087381"/>
          <a:ext cx="65616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08">
                  <a:extLst>
                    <a:ext uri="{9D8B030D-6E8A-4147-A177-3AD203B41FA5}">
                      <a16:colId xmlns:a16="http://schemas.microsoft.com/office/drawing/2014/main" val="1730740165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4258028714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864407339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1559145676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211797292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283526278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1335656044"/>
                    </a:ext>
                  </a:extLst>
                </a:gridCol>
                <a:gridCol w="820208">
                  <a:extLst>
                    <a:ext uri="{9D8B030D-6E8A-4147-A177-3AD203B41FA5}">
                      <a16:colId xmlns:a16="http://schemas.microsoft.com/office/drawing/2014/main" val="3132963772"/>
                    </a:ext>
                  </a:extLst>
                </a:gridCol>
              </a:tblGrid>
              <a:tr h="21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70505"/>
                  </a:ext>
                </a:extLst>
              </a:tr>
              <a:tr h="37686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全部</a:t>
                      </a:r>
                      <a:r>
                        <a:rPr lang="en-US" altLang="zh-TW" sz="1600" dirty="0"/>
                        <a:t>GPIO+VREF2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GPIO1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GPIO2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GPIO3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GPIO4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GPIO5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VREF2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0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8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3E006C3-B1DF-4114-B081-9BE93EF4E5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2954655" cy="590931"/>
          </a:xfrm>
        </p:spPr>
        <p:txBody>
          <a:bodyPr/>
          <a:lstStyle/>
          <a:p>
            <a:r>
              <a:rPr lang="zh-TW" altLang="en-US" dirty="0"/>
              <a:t>清除電池電壓</a:t>
            </a:r>
            <a:endParaRPr lang="zh-CN" altLang="en-US" dirty="0"/>
          </a:p>
        </p:txBody>
      </p:sp>
      <p:graphicFrame>
        <p:nvGraphicFramePr>
          <p:cNvPr id="4" name="表格 24">
            <a:extLst>
              <a:ext uri="{FF2B5EF4-FFF2-40B4-BE49-F238E27FC236}">
                <a16:creationId xmlns:a16="http://schemas.microsoft.com/office/drawing/2014/main" id="{A2A9985A-F952-40B8-B269-2AF8A1C62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08356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11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11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aphicFrame>
        <p:nvGraphicFramePr>
          <p:cNvPr id="5" name="表格 31">
            <a:extLst>
              <a:ext uri="{FF2B5EF4-FFF2-40B4-BE49-F238E27FC236}">
                <a16:creationId xmlns:a16="http://schemas.microsoft.com/office/drawing/2014/main" id="{718EC1AA-75BA-438F-B4DF-2CC9FCE4F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21978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6" name="表格 31">
            <a:extLst>
              <a:ext uri="{FF2B5EF4-FFF2-40B4-BE49-F238E27FC236}">
                <a16:creationId xmlns:a16="http://schemas.microsoft.com/office/drawing/2014/main" id="{FCDAE1E1-5426-4164-AA79-9DF8D19C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60426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C3A1EAC-6173-454B-8530-8700B1F99730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00B4492-3DE1-4D44-A2F6-CBD5CB366A70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F084168-B185-4A07-A751-A1E188E12DA2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068EEE-F219-4F07-AAA5-E138B8F99CFA}"/>
              </a:ext>
            </a:extLst>
          </p:cNvPr>
          <p:cNvSpPr txBox="1"/>
          <p:nvPr/>
        </p:nvSpPr>
        <p:spPr>
          <a:xfrm>
            <a:off x="5599289" y="3307644"/>
            <a:ext cx="4987263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3200" dirty="0"/>
              <a:t>避免讀取到上一次的電池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70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6404A5-B556-4533-8DD6-5077A02DE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847" y="800932"/>
            <a:ext cx="2287806" cy="590931"/>
          </a:xfrm>
        </p:spPr>
        <p:txBody>
          <a:bodyPr/>
          <a:lstStyle/>
          <a:p>
            <a:r>
              <a:rPr lang="zh-TW" altLang="en-US" dirty="0"/>
              <a:t>清除</a:t>
            </a:r>
            <a:r>
              <a:rPr lang="en-US" altLang="zh-TW" dirty="0">
                <a:latin typeface="+mj-lt"/>
              </a:rPr>
              <a:t>GPIO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4" name="表格 24">
            <a:extLst>
              <a:ext uri="{FF2B5EF4-FFF2-40B4-BE49-F238E27FC236}">
                <a16:creationId xmlns:a16="http://schemas.microsoft.com/office/drawing/2014/main" id="{F24163BD-7F5F-4536-81EE-DC8DF902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37830"/>
              </p:ext>
            </p:extLst>
          </p:nvPr>
        </p:nvGraphicFramePr>
        <p:xfrm>
          <a:off x="146814" y="2112354"/>
          <a:ext cx="321175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79">
                  <a:extLst>
                    <a:ext uri="{9D8B030D-6E8A-4147-A177-3AD203B41FA5}">
                      <a16:colId xmlns:a16="http://schemas.microsoft.com/office/drawing/2014/main" val="2428008422"/>
                    </a:ext>
                  </a:extLst>
                </a:gridCol>
                <a:gridCol w="1605879">
                  <a:extLst>
                    <a:ext uri="{9D8B030D-6E8A-4147-A177-3AD203B41FA5}">
                      <a16:colId xmlns:a16="http://schemas.microsoft.com/office/drawing/2014/main" val="389051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廣播命令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地址命令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0x07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12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0x87</a:t>
                      </a:r>
                    </a:p>
                    <a:p>
                      <a:pPr algn="ctr"/>
                      <a:r>
                        <a:rPr lang="en-US" altLang="zh-CN" dirty="0"/>
                        <a:t>0x</a:t>
                      </a:r>
                      <a:r>
                        <a:rPr lang="en-US" altLang="zh-TW" dirty="0"/>
                        <a:t>12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pec1</a:t>
                      </a:r>
                    </a:p>
                    <a:p>
                      <a:pPr algn="ctr"/>
                      <a:r>
                        <a:rPr lang="en-US" altLang="zh-CN" dirty="0"/>
                        <a:t>pec2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一起動作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分別動作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00666"/>
                  </a:ext>
                </a:extLst>
              </a:tr>
            </a:tbl>
          </a:graphicData>
        </a:graphic>
      </p:graphicFrame>
      <p:graphicFrame>
        <p:nvGraphicFramePr>
          <p:cNvPr id="5" name="表格 31">
            <a:extLst>
              <a:ext uri="{FF2B5EF4-FFF2-40B4-BE49-F238E27FC236}">
                <a16:creationId xmlns:a16="http://schemas.microsoft.com/office/drawing/2014/main" id="{0BB8C3C1-9791-48EE-98C2-6BC981790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67998"/>
              </p:ext>
            </p:extLst>
          </p:nvPr>
        </p:nvGraphicFramePr>
        <p:xfrm>
          <a:off x="146814" y="4629122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aphicFrame>
        <p:nvGraphicFramePr>
          <p:cNvPr id="6" name="表格 31">
            <a:extLst>
              <a:ext uri="{FF2B5EF4-FFF2-40B4-BE49-F238E27FC236}">
                <a16:creationId xmlns:a16="http://schemas.microsoft.com/office/drawing/2014/main" id="{03139D7A-4F5F-42BD-ACE2-51C7E076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12278"/>
              </p:ext>
            </p:extLst>
          </p:nvPr>
        </p:nvGraphicFramePr>
        <p:xfrm>
          <a:off x="146814" y="5847453"/>
          <a:ext cx="39736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04">
                  <a:extLst>
                    <a:ext uri="{9D8B030D-6E8A-4147-A177-3AD203B41FA5}">
                      <a16:colId xmlns:a16="http://schemas.microsoft.com/office/drawing/2014/main" val="161567958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0178981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3352317203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50679874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68240376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804838718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13575647"/>
                    </a:ext>
                  </a:extLst>
                </a:gridCol>
                <a:gridCol w="496704">
                  <a:extLst>
                    <a:ext uri="{9D8B030D-6E8A-4147-A177-3AD203B41FA5}">
                      <a16:colId xmlns:a16="http://schemas.microsoft.com/office/drawing/2014/main" val="102907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6948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64776D01-E561-473C-8313-AA4ACE225BED}"/>
              </a:ext>
            </a:extLst>
          </p:cNvPr>
          <p:cNvGrpSpPr/>
          <p:nvPr/>
        </p:nvGrpSpPr>
        <p:grpSpPr>
          <a:xfrm>
            <a:off x="993652" y="4279821"/>
            <a:ext cx="1518083" cy="1513972"/>
            <a:chOff x="8251754" y="4054043"/>
            <a:chExt cx="1518083" cy="151397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03244A2-3F2A-4D97-9D66-17A71DA1B8F2}"/>
                </a:ext>
              </a:extLst>
            </p:cNvPr>
            <p:cNvSpPr txBox="1"/>
            <p:nvPr/>
          </p:nvSpPr>
          <p:spPr>
            <a:xfrm>
              <a:off x="8251754" y="4054043"/>
              <a:ext cx="15180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廣播命令</a:t>
              </a:r>
              <a:endParaRPr lang="zh-CN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9767B45-3753-483A-A882-1F262C58A3FF}"/>
                </a:ext>
              </a:extLst>
            </p:cNvPr>
            <p:cNvSpPr txBox="1"/>
            <p:nvPr/>
          </p:nvSpPr>
          <p:spPr>
            <a:xfrm>
              <a:off x="8435061" y="5198683"/>
              <a:ext cx="1151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dirty="0"/>
                <a:t>地址命令</a:t>
              </a:r>
              <a:endParaRPr lang="zh-CN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FE0FD-AA26-487B-A68C-BCBA471250A5}"/>
              </a:ext>
            </a:extLst>
          </p:cNvPr>
          <p:cNvSpPr txBox="1"/>
          <p:nvPr/>
        </p:nvSpPr>
        <p:spPr>
          <a:xfrm>
            <a:off x="5768622" y="4172099"/>
            <a:ext cx="512351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3200" dirty="0"/>
              <a:t>避免讀取到上一次的</a:t>
            </a:r>
            <a:r>
              <a:rPr lang="en-US" altLang="zh-TW" sz="3200" dirty="0"/>
              <a:t>GPIO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2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CIC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1C7D0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lIns="121682" tIns="60841" rIns="121682" bIns="60841"/>
      <a:lstStyle>
        <a:defPPr algn="l" eaLnBrk="0" hangingPunct="0">
          <a:defRPr>
            <a:solidFill>
              <a:srgbClr val="445469"/>
            </a:solidFill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18558</TotalTime>
  <Words>1287</Words>
  <Application>Microsoft Office PowerPoint</Application>
  <PresentationFormat>寬螢幕</PresentationFormat>
  <Paragraphs>683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Microsoft JhengHei UI</vt:lpstr>
      <vt:lpstr>微軟正黑體</vt:lpstr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Chen</dc:creator>
  <cp:lastModifiedBy>歐承德</cp:lastModifiedBy>
  <cp:revision>1318</cp:revision>
  <dcterms:created xsi:type="dcterms:W3CDTF">2016-07-09T03:28:40Z</dcterms:created>
  <dcterms:modified xsi:type="dcterms:W3CDTF">2021-05-13T10:22:36Z</dcterms:modified>
</cp:coreProperties>
</file>