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0109A0-46F1-4DCF-90F9-DE1DB3792F8A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4E9AAD60-0733-488D-982B-A3E473BAA742}">
      <dgm:prSet phldrT="[Testo]" custT="1"/>
      <dgm:spPr/>
      <dgm:t>
        <a:bodyPr/>
        <a:lstStyle/>
        <a:p>
          <a:r>
            <a:rPr lang="it-IT" sz="2400" dirty="0" smtClean="0"/>
            <a:t>SIR model</a:t>
          </a:r>
        </a:p>
      </dgm:t>
    </dgm:pt>
    <dgm:pt modelId="{D21C5CB3-0B5E-4E87-908A-7EB49E0C9DEF}" type="parTrans" cxnId="{785E783F-D4DB-4B99-B076-EA9288052F79}">
      <dgm:prSet/>
      <dgm:spPr/>
      <dgm:t>
        <a:bodyPr/>
        <a:lstStyle/>
        <a:p>
          <a:endParaRPr lang="it-IT"/>
        </a:p>
      </dgm:t>
    </dgm:pt>
    <dgm:pt modelId="{BF1FCC0B-BC42-4B2B-AA63-59B1B01EE061}" type="sibTrans" cxnId="{785E783F-D4DB-4B99-B076-EA9288052F79}">
      <dgm:prSet/>
      <dgm:spPr/>
      <dgm:t>
        <a:bodyPr/>
        <a:lstStyle/>
        <a:p>
          <a:endParaRPr lang="it-IT"/>
        </a:p>
      </dgm:t>
    </dgm:pt>
    <dgm:pt modelId="{47E48DEB-944B-4BE8-84C2-582F23588C86}">
      <dgm:prSet phldrT="[Testo]" custT="1"/>
      <dgm:spPr/>
      <dgm:t>
        <a:bodyPr/>
        <a:lstStyle/>
        <a:p>
          <a:r>
            <a:rPr lang="it-IT" sz="1800" dirty="0" err="1" smtClean="0"/>
            <a:t>Exposed</a:t>
          </a:r>
          <a:r>
            <a:rPr lang="it-IT" sz="1700" dirty="0" smtClean="0"/>
            <a:t> -</a:t>
          </a:r>
          <a:r>
            <a:rPr lang="en-GB" sz="1700" b="0" i="0" dirty="0" smtClean="0"/>
            <a:t>not yet infectious</a:t>
          </a:r>
          <a:endParaRPr lang="it-IT" sz="1700" dirty="0"/>
        </a:p>
      </dgm:t>
    </dgm:pt>
    <dgm:pt modelId="{B093FB70-8DC9-42FC-9651-6D6C9C3EF4B0}" type="parTrans" cxnId="{E653512A-09DB-40B9-8B2A-2DD2935A5368}">
      <dgm:prSet/>
      <dgm:spPr/>
      <dgm:t>
        <a:bodyPr/>
        <a:lstStyle/>
        <a:p>
          <a:endParaRPr lang="it-IT"/>
        </a:p>
      </dgm:t>
    </dgm:pt>
    <dgm:pt modelId="{DA3EA030-51FD-4B45-992A-C578A5C076D7}" type="sibTrans" cxnId="{E653512A-09DB-40B9-8B2A-2DD2935A5368}">
      <dgm:prSet/>
      <dgm:spPr/>
      <dgm:t>
        <a:bodyPr/>
        <a:lstStyle/>
        <a:p>
          <a:endParaRPr lang="it-IT"/>
        </a:p>
      </dgm:t>
    </dgm:pt>
    <dgm:pt modelId="{17ED7895-02A2-4BF8-AC8D-B9A4013FE682}">
      <dgm:prSet phldrT="[Testo]"/>
      <dgm:spPr/>
      <dgm:t>
        <a:bodyPr/>
        <a:lstStyle/>
        <a:p>
          <a:r>
            <a:rPr lang="it-IT" dirty="0" smtClean="0"/>
            <a:t>SEIR model</a:t>
          </a:r>
        </a:p>
      </dgm:t>
    </dgm:pt>
    <dgm:pt modelId="{55CA5341-6989-4E96-AF22-5A3255058003}" type="parTrans" cxnId="{89E38775-6B69-4A98-AF10-483F1371A651}">
      <dgm:prSet/>
      <dgm:spPr/>
      <dgm:t>
        <a:bodyPr/>
        <a:lstStyle/>
        <a:p>
          <a:endParaRPr lang="it-IT"/>
        </a:p>
      </dgm:t>
    </dgm:pt>
    <dgm:pt modelId="{14226A33-231A-4E94-8216-0E1D85BD91F0}" type="sibTrans" cxnId="{89E38775-6B69-4A98-AF10-483F1371A651}">
      <dgm:prSet/>
      <dgm:spPr/>
      <dgm:t>
        <a:bodyPr/>
        <a:lstStyle/>
        <a:p>
          <a:endParaRPr lang="it-IT"/>
        </a:p>
      </dgm:t>
    </dgm:pt>
    <dgm:pt modelId="{55E37016-E2D7-4948-91F2-C7305AFC4F5D}" type="pres">
      <dgm:prSet presAssocID="{CE0109A0-46F1-4DCF-90F9-DE1DB3792F8A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B809E9A3-FA1F-426E-8F49-0E31B6E4A44D}" type="pres">
      <dgm:prSet presAssocID="{4E9AAD60-0733-488D-982B-A3E473BAA74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4EB0C10-357E-4DA2-84FF-A6C4A4E8534B}" type="pres">
      <dgm:prSet presAssocID="{BF1FCC0B-BC42-4B2B-AA63-59B1B01EE061}" presName="spacerL" presStyleCnt="0"/>
      <dgm:spPr/>
    </dgm:pt>
    <dgm:pt modelId="{8627C713-1F17-41E1-A59A-D0E51DB66DD9}" type="pres">
      <dgm:prSet presAssocID="{BF1FCC0B-BC42-4B2B-AA63-59B1B01EE061}" presName="sibTrans" presStyleLbl="sibTrans2D1" presStyleIdx="0" presStyleCnt="2"/>
      <dgm:spPr/>
      <dgm:t>
        <a:bodyPr/>
        <a:lstStyle/>
        <a:p>
          <a:endParaRPr lang="it-IT"/>
        </a:p>
      </dgm:t>
    </dgm:pt>
    <dgm:pt modelId="{967E6564-CF9A-404B-AF74-47A3A2DDDFC7}" type="pres">
      <dgm:prSet presAssocID="{BF1FCC0B-BC42-4B2B-AA63-59B1B01EE061}" presName="spacerR" presStyleCnt="0"/>
      <dgm:spPr/>
    </dgm:pt>
    <dgm:pt modelId="{A6A6F1ED-F47B-4E20-A5C0-C8448AF3B3CF}" type="pres">
      <dgm:prSet presAssocID="{47E48DEB-944B-4BE8-84C2-582F23588C8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1D7122B-F446-410B-A67B-23ED62B93883}" type="pres">
      <dgm:prSet presAssocID="{DA3EA030-51FD-4B45-992A-C578A5C076D7}" presName="spacerL" presStyleCnt="0"/>
      <dgm:spPr/>
    </dgm:pt>
    <dgm:pt modelId="{C0D84EEF-C9EB-4CB3-8ED0-F9DA8ABEF128}" type="pres">
      <dgm:prSet presAssocID="{DA3EA030-51FD-4B45-992A-C578A5C076D7}" presName="sibTrans" presStyleLbl="sibTrans2D1" presStyleIdx="1" presStyleCnt="2"/>
      <dgm:spPr/>
      <dgm:t>
        <a:bodyPr/>
        <a:lstStyle/>
        <a:p>
          <a:endParaRPr lang="it-IT"/>
        </a:p>
      </dgm:t>
    </dgm:pt>
    <dgm:pt modelId="{AE123032-6059-45FA-A21E-B7B74BFB6B86}" type="pres">
      <dgm:prSet presAssocID="{DA3EA030-51FD-4B45-992A-C578A5C076D7}" presName="spacerR" presStyleCnt="0"/>
      <dgm:spPr/>
    </dgm:pt>
    <dgm:pt modelId="{EC022A9D-2E5F-41B0-89A2-7F57DB96ED80}" type="pres">
      <dgm:prSet presAssocID="{17ED7895-02A2-4BF8-AC8D-B9A4013FE68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DA980C8B-A17B-4697-A336-0C7DF21215A7}" type="presOf" srcId="{47E48DEB-944B-4BE8-84C2-582F23588C86}" destId="{A6A6F1ED-F47B-4E20-A5C0-C8448AF3B3CF}" srcOrd="0" destOrd="0" presId="urn:microsoft.com/office/officeart/2005/8/layout/equation1"/>
    <dgm:cxn modelId="{785E783F-D4DB-4B99-B076-EA9288052F79}" srcId="{CE0109A0-46F1-4DCF-90F9-DE1DB3792F8A}" destId="{4E9AAD60-0733-488D-982B-A3E473BAA742}" srcOrd="0" destOrd="0" parTransId="{D21C5CB3-0B5E-4E87-908A-7EB49E0C9DEF}" sibTransId="{BF1FCC0B-BC42-4B2B-AA63-59B1B01EE061}"/>
    <dgm:cxn modelId="{2375FA64-4B04-4CCF-8E2E-9DC005AAED11}" type="presOf" srcId="{CE0109A0-46F1-4DCF-90F9-DE1DB3792F8A}" destId="{55E37016-E2D7-4948-91F2-C7305AFC4F5D}" srcOrd="0" destOrd="0" presId="urn:microsoft.com/office/officeart/2005/8/layout/equation1"/>
    <dgm:cxn modelId="{055AB5FB-5C8E-4FB3-9227-1725E78640FD}" type="presOf" srcId="{BF1FCC0B-BC42-4B2B-AA63-59B1B01EE061}" destId="{8627C713-1F17-41E1-A59A-D0E51DB66DD9}" srcOrd="0" destOrd="0" presId="urn:microsoft.com/office/officeart/2005/8/layout/equation1"/>
    <dgm:cxn modelId="{0F3F7D0E-46C6-4617-AC48-A44A49A90F7B}" type="presOf" srcId="{4E9AAD60-0733-488D-982B-A3E473BAA742}" destId="{B809E9A3-FA1F-426E-8F49-0E31B6E4A44D}" srcOrd="0" destOrd="0" presId="urn:microsoft.com/office/officeart/2005/8/layout/equation1"/>
    <dgm:cxn modelId="{E653512A-09DB-40B9-8B2A-2DD2935A5368}" srcId="{CE0109A0-46F1-4DCF-90F9-DE1DB3792F8A}" destId="{47E48DEB-944B-4BE8-84C2-582F23588C86}" srcOrd="1" destOrd="0" parTransId="{B093FB70-8DC9-42FC-9651-6D6C9C3EF4B0}" sibTransId="{DA3EA030-51FD-4B45-992A-C578A5C076D7}"/>
    <dgm:cxn modelId="{7528C461-BBAC-4813-845F-745621E4A30E}" type="presOf" srcId="{17ED7895-02A2-4BF8-AC8D-B9A4013FE682}" destId="{EC022A9D-2E5F-41B0-89A2-7F57DB96ED80}" srcOrd="0" destOrd="0" presId="urn:microsoft.com/office/officeart/2005/8/layout/equation1"/>
    <dgm:cxn modelId="{F105328F-2915-43DE-A473-10B2FE9F9962}" type="presOf" srcId="{DA3EA030-51FD-4B45-992A-C578A5C076D7}" destId="{C0D84EEF-C9EB-4CB3-8ED0-F9DA8ABEF128}" srcOrd="0" destOrd="0" presId="urn:microsoft.com/office/officeart/2005/8/layout/equation1"/>
    <dgm:cxn modelId="{89E38775-6B69-4A98-AF10-483F1371A651}" srcId="{CE0109A0-46F1-4DCF-90F9-DE1DB3792F8A}" destId="{17ED7895-02A2-4BF8-AC8D-B9A4013FE682}" srcOrd="2" destOrd="0" parTransId="{55CA5341-6989-4E96-AF22-5A3255058003}" sibTransId="{14226A33-231A-4E94-8216-0E1D85BD91F0}"/>
    <dgm:cxn modelId="{3F9C57EC-BCDC-4FB8-9850-C59F290BC7C7}" type="presParOf" srcId="{55E37016-E2D7-4948-91F2-C7305AFC4F5D}" destId="{B809E9A3-FA1F-426E-8F49-0E31B6E4A44D}" srcOrd="0" destOrd="0" presId="urn:microsoft.com/office/officeart/2005/8/layout/equation1"/>
    <dgm:cxn modelId="{D74B5626-9B45-4CC7-B58D-1A379705F8D3}" type="presParOf" srcId="{55E37016-E2D7-4948-91F2-C7305AFC4F5D}" destId="{44EB0C10-357E-4DA2-84FF-A6C4A4E8534B}" srcOrd="1" destOrd="0" presId="urn:microsoft.com/office/officeart/2005/8/layout/equation1"/>
    <dgm:cxn modelId="{8F9A15A8-B0E4-46EF-BBC0-8286F08D0305}" type="presParOf" srcId="{55E37016-E2D7-4948-91F2-C7305AFC4F5D}" destId="{8627C713-1F17-41E1-A59A-D0E51DB66DD9}" srcOrd="2" destOrd="0" presId="urn:microsoft.com/office/officeart/2005/8/layout/equation1"/>
    <dgm:cxn modelId="{470AC3BC-D3F2-487D-892E-4124E11A242D}" type="presParOf" srcId="{55E37016-E2D7-4948-91F2-C7305AFC4F5D}" destId="{967E6564-CF9A-404B-AF74-47A3A2DDDFC7}" srcOrd="3" destOrd="0" presId="urn:microsoft.com/office/officeart/2005/8/layout/equation1"/>
    <dgm:cxn modelId="{554C35BC-1C2D-4CC1-9A82-C024897AE6A8}" type="presParOf" srcId="{55E37016-E2D7-4948-91F2-C7305AFC4F5D}" destId="{A6A6F1ED-F47B-4E20-A5C0-C8448AF3B3CF}" srcOrd="4" destOrd="0" presId="urn:microsoft.com/office/officeart/2005/8/layout/equation1"/>
    <dgm:cxn modelId="{048AF8C9-DBB7-4D52-8280-0CE94FADBF49}" type="presParOf" srcId="{55E37016-E2D7-4948-91F2-C7305AFC4F5D}" destId="{51D7122B-F446-410B-A67B-23ED62B93883}" srcOrd="5" destOrd="0" presId="urn:microsoft.com/office/officeart/2005/8/layout/equation1"/>
    <dgm:cxn modelId="{EB1596ED-DB18-46E5-B4DD-50120E4AC2AB}" type="presParOf" srcId="{55E37016-E2D7-4948-91F2-C7305AFC4F5D}" destId="{C0D84EEF-C9EB-4CB3-8ED0-F9DA8ABEF128}" srcOrd="6" destOrd="0" presId="urn:microsoft.com/office/officeart/2005/8/layout/equation1"/>
    <dgm:cxn modelId="{45CE7423-13EB-4983-9EB1-2D331D46D63D}" type="presParOf" srcId="{55E37016-E2D7-4948-91F2-C7305AFC4F5D}" destId="{AE123032-6059-45FA-A21E-B7B74BFB6B86}" srcOrd="7" destOrd="0" presId="urn:microsoft.com/office/officeart/2005/8/layout/equation1"/>
    <dgm:cxn modelId="{196CBDBE-F3D8-4BC3-9207-73E218B8597C}" type="presParOf" srcId="{55E37016-E2D7-4948-91F2-C7305AFC4F5D}" destId="{EC022A9D-2E5F-41B0-89A2-7F57DB96ED80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09E9A3-FA1F-426E-8F49-0E31B6E4A44D}">
      <dsp:nvSpPr>
        <dsp:cNvPr id="0" name=""/>
        <dsp:cNvSpPr/>
      </dsp:nvSpPr>
      <dsp:spPr>
        <a:xfrm>
          <a:off x="874409" y="823"/>
          <a:ext cx="1607386" cy="16073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400" kern="1200" dirty="0" smtClean="0"/>
            <a:t>SIR model</a:t>
          </a:r>
        </a:p>
      </dsp:txBody>
      <dsp:txXfrm>
        <a:off x="1109805" y="236219"/>
        <a:ext cx="1136594" cy="1136594"/>
      </dsp:txXfrm>
    </dsp:sp>
    <dsp:sp modelId="{8627C713-1F17-41E1-A59A-D0E51DB66DD9}">
      <dsp:nvSpPr>
        <dsp:cNvPr id="0" name=""/>
        <dsp:cNvSpPr/>
      </dsp:nvSpPr>
      <dsp:spPr>
        <a:xfrm>
          <a:off x="2612316" y="338374"/>
          <a:ext cx="932284" cy="932284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500" kern="1200"/>
        </a:p>
      </dsp:txBody>
      <dsp:txXfrm>
        <a:off x="2735890" y="694879"/>
        <a:ext cx="685136" cy="219274"/>
      </dsp:txXfrm>
    </dsp:sp>
    <dsp:sp modelId="{A6A6F1ED-F47B-4E20-A5C0-C8448AF3B3CF}">
      <dsp:nvSpPr>
        <dsp:cNvPr id="0" name=""/>
        <dsp:cNvSpPr/>
      </dsp:nvSpPr>
      <dsp:spPr>
        <a:xfrm>
          <a:off x="3675120" y="823"/>
          <a:ext cx="1607386" cy="16073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err="1" smtClean="0"/>
            <a:t>Exposed</a:t>
          </a:r>
          <a:r>
            <a:rPr lang="it-IT" sz="1700" kern="1200" dirty="0" smtClean="0"/>
            <a:t> -</a:t>
          </a:r>
          <a:r>
            <a:rPr lang="en-GB" sz="1700" b="0" i="0" kern="1200" dirty="0" smtClean="0"/>
            <a:t>not yet infectious</a:t>
          </a:r>
          <a:endParaRPr lang="it-IT" sz="1700" kern="1200" dirty="0"/>
        </a:p>
      </dsp:txBody>
      <dsp:txXfrm>
        <a:off x="3910516" y="236219"/>
        <a:ext cx="1136594" cy="1136594"/>
      </dsp:txXfrm>
    </dsp:sp>
    <dsp:sp modelId="{C0D84EEF-C9EB-4CB3-8ED0-F9DA8ABEF128}">
      <dsp:nvSpPr>
        <dsp:cNvPr id="0" name=""/>
        <dsp:cNvSpPr/>
      </dsp:nvSpPr>
      <dsp:spPr>
        <a:xfrm>
          <a:off x="5413026" y="338374"/>
          <a:ext cx="932284" cy="932284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3900" kern="1200"/>
        </a:p>
      </dsp:txBody>
      <dsp:txXfrm>
        <a:off x="5536600" y="530425"/>
        <a:ext cx="685136" cy="548182"/>
      </dsp:txXfrm>
    </dsp:sp>
    <dsp:sp modelId="{EC022A9D-2E5F-41B0-89A2-7F57DB96ED80}">
      <dsp:nvSpPr>
        <dsp:cNvPr id="0" name=""/>
        <dsp:cNvSpPr/>
      </dsp:nvSpPr>
      <dsp:spPr>
        <a:xfrm>
          <a:off x="6475830" y="823"/>
          <a:ext cx="1607386" cy="16073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200" kern="1200" dirty="0" smtClean="0"/>
            <a:t>SEIR model</a:t>
          </a:r>
        </a:p>
      </dsp:txBody>
      <dsp:txXfrm>
        <a:off x="6711226" y="236219"/>
        <a:ext cx="1136594" cy="11365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68D145D-D6ED-4442-A95E-16C574AC0BA0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6F02611-519B-4E2E-B79E-F96881B4A9B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9375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D145D-D6ED-4442-A95E-16C574AC0BA0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2611-519B-4E2E-B79E-F96881B4A9B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666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D145D-D6ED-4442-A95E-16C574AC0BA0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2611-519B-4E2E-B79E-F96881B4A9B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575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D145D-D6ED-4442-A95E-16C574AC0BA0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2611-519B-4E2E-B79E-F96881B4A9B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168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D145D-D6ED-4442-A95E-16C574AC0BA0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2611-519B-4E2E-B79E-F96881B4A9B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807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D145D-D6ED-4442-A95E-16C574AC0BA0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2611-519B-4E2E-B79E-F96881B4A9B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127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D145D-D6ED-4442-A95E-16C574AC0BA0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2611-519B-4E2E-B79E-F96881B4A9B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691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D145D-D6ED-4442-A95E-16C574AC0BA0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2611-519B-4E2E-B79E-F96881B4A9B1}" type="slidenum">
              <a:rPr lang="en-GB" smtClean="0"/>
              <a:t>‹N›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5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D145D-D6ED-4442-A95E-16C574AC0BA0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2611-519B-4E2E-B79E-F96881B4A9B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071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D145D-D6ED-4442-A95E-16C574AC0BA0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2611-519B-4E2E-B79E-F96881B4A9B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542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D145D-D6ED-4442-A95E-16C574AC0BA0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2611-519B-4E2E-B79E-F96881B4A9B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757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D145D-D6ED-4442-A95E-16C574AC0BA0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2611-519B-4E2E-B79E-F96881B4A9B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452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D145D-D6ED-4442-A95E-16C574AC0BA0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2611-519B-4E2E-B79E-F96881B4A9B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0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D145D-D6ED-4442-A95E-16C574AC0BA0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2611-519B-4E2E-B79E-F96881B4A9B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959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D145D-D6ED-4442-A95E-16C574AC0BA0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2611-519B-4E2E-B79E-F96881B4A9B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26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D145D-D6ED-4442-A95E-16C574AC0BA0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2611-519B-4E2E-B79E-F96881B4A9B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369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D145D-D6ED-4442-A95E-16C574AC0BA0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2611-519B-4E2E-B79E-F96881B4A9B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648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68D145D-D6ED-4442-A95E-16C574AC0BA0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6F02611-519B-4E2E-B79E-F96881B4A9B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5590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3769894" y="1960329"/>
            <a:ext cx="7197726" cy="2421464"/>
          </a:xfrm>
        </p:spPr>
        <p:txBody>
          <a:bodyPr>
            <a:noAutofit/>
          </a:bodyPr>
          <a:lstStyle/>
          <a:p>
            <a:r>
              <a:rPr lang="en-GB" sz="5400" b="1" dirty="0" smtClean="0"/>
              <a:t>Finding Patient Zero</a:t>
            </a:r>
            <a:r>
              <a:rPr lang="en-GB" sz="4400" b="1" dirty="0" smtClean="0"/>
              <a:t>: </a:t>
            </a:r>
            <a:r>
              <a:rPr lang="en-GB" sz="4000" dirty="0" smtClean="0"/>
              <a:t>Learning Contagion Source with Graph Neural Networks</a:t>
            </a:r>
            <a:endParaRPr lang="en-GB" sz="40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04749" y="4237306"/>
            <a:ext cx="9144000" cy="1655762"/>
          </a:xfrm>
        </p:spPr>
        <p:txBody>
          <a:bodyPr/>
          <a:lstStyle/>
          <a:p>
            <a:endParaRPr lang="en-GB" dirty="0" smtClean="0"/>
          </a:p>
          <a:p>
            <a:r>
              <a:rPr lang="en-GB" sz="2800" dirty="0" err="1" smtClean="0">
                <a:latin typeface="Bahnschrift Condensed" panose="020B0502040204020203" pitchFamily="34" charset="0"/>
              </a:rPr>
              <a:t>Chintan</a:t>
            </a:r>
            <a:r>
              <a:rPr lang="en-GB" sz="2800" dirty="0" smtClean="0">
                <a:latin typeface="Bahnschrift Condensed" panose="020B0502040204020203" pitchFamily="34" charset="0"/>
              </a:rPr>
              <a:t> Shah, </a:t>
            </a:r>
            <a:r>
              <a:rPr lang="en-GB" sz="2800" dirty="0" err="1" smtClean="0">
                <a:latin typeface="Bahnschrift Condensed" panose="020B0502040204020203" pitchFamily="34" charset="0"/>
              </a:rPr>
              <a:t>Nima</a:t>
            </a:r>
            <a:r>
              <a:rPr lang="en-GB" sz="2800" dirty="0" smtClean="0">
                <a:latin typeface="Bahnschrift Condensed" panose="020B0502040204020203" pitchFamily="34" charset="0"/>
              </a:rPr>
              <a:t> </a:t>
            </a:r>
            <a:r>
              <a:rPr lang="en-GB" sz="2800" dirty="0" err="1" smtClean="0">
                <a:latin typeface="Bahnschrift Condensed" panose="020B0502040204020203" pitchFamily="34" charset="0"/>
              </a:rPr>
              <a:t>Dehmamy</a:t>
            </a:r>
            <a:r>
              <a:rPr lang="en-GB" sz="2800" dirty="0" smtClean="0">
                <a:latin typeface="Bahnschrift Condensed" panose="020B0502040204020203" pitchFamily="34" charset="0"/>
              </a:rPr>
              <a:t>, Nicola </a:t>
            </a:r>
            <a:r>
              <a:rPr lang="en-GB" sz="2800" dirty="0" err="1" smtClean="0">
                <a:latin typeface="Bahnschrift Condensed" panose="020B0502040204020203" pitchFamily="34" charset="0"/>
              </a:rPr>
              <a:t>Perra</a:t>
            </a:r>
            <a:r>
              <a:rPr lang="en-GB" sz="2800" dirty="0" smtClean="0">
                <a:latin typeface="Bahnschrift Condensed" panose="020B0502040204020203" pitchFamily="34" charset="0"/>
              </a:rPr>
              <a:t>, Matteo </a:t>
            </a:r>
            <a:r>
              <a:rPr lang="en-GB" sz="2800" dirty="0" err="1" smtClean="0">
                <a:latin typeface="Bahnschrift Condensed" panose="020B0502040204020203" pitchFamily="34" charset="0"/>
              </a:rPr>
              <a:t>Chinazzi</a:t>
            </a:r>
            <a:r>
              <a:rPr lang="en-GB" sz="2800" dirty="0" smtClean="0">
                <a:latin typeface="Bahnschrift Condensed" panose="020B0502040204020203" pitchFamily="34" charset="0"/>
              </a:rPr>
              <a:t>, Albert-</a:t>
            </a:r>
            <a:r>
              <a:rPr lang="en-GB" sz="2800" dirty="0" err="1" smtClean="0">
                <a:latin typeface="Bahnschrift Condensed" panose="020B0502040204020203" pitchFamily="34" charset="0"/>
              </a:rPr>
              <a:t>László</a:t>
            </a:r>
            <a:r>
              <a:rPr lang="en-GB" sz="2800" dirty="0" smtClean="0">
                <a:latin typeface="Bahnschrift Condensed" panose="020B0502040204020203" pitchFamily="34" charset="0"/>
              </a:rPr>
              <a:t> </a:t>
            </a:r>
            <a:r>
              <a:rPr lang="en-GB" sz="2800" dirty="0" err="1" smtClean="0">
                <a:latin typeface="Bahnschrift Condensed" panose="020B0502040204020203" pitchFamily="34" charset="0"/>
              </a:rPr>
              <a:t>Barabási</a:t>
            </a:r>
            <a:r>
              <a:rPr lang="en-GB" sz="2800" dirty="0" smtClean="0">
                <a:latin typeface="Bahnschrift Condensed" panose="020B0502040204020203" pitchFamily="34" charset="0"/>
              </a:rPr>
              <a:t>, Alessandro </a:t>
            </a:r>
            <a:r>
              <a:rPr lang="en-GB" sz="2800" dirty="0" err="1" smtClean="0">
                <a:latin typeface="Bahnschrift Condensed" panose="020B0502040204020203" pitchFamily="34" charset="0"/>
              </a:rPr>
              <a:t>Vespignani</a:t>
            </a:r>
            <a:r>
              <a:rPr lang="en-GB" sz="2800" dirty="0" smtClean="0">
                <a:latin typeface="Bahnschrift Condensed" panose="020B0502040204020203" pitchFamily="34" charset="0"/>
              </a:rPr>
              <a:t>, Rose Yu1</a:t>
            </a:r>
            <a:endParaRPr lang="en-GB" sz="28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56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Real-world scenario: covid-19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1" y="1874826"/>
            <a:ext cx="10739386" cy="897249"/>
          </a:xfrm>
        </p:spPr>
        <p:txBody>
          <a:bodyPr>
            <a:normAutofit/>
          </a:bodyPr>
          <a:lstStyle/>
          <a:p>
            <a:r>
              <a:rPr lang="en-GB" dirty="0" smtClean="0"/>
              <a:t>N </a:t>
            </a:r>
            <a:r>
              <a:rPr lang="en-GB" dirty="0"/>
              <a:t>= 2, 689 </a:t>
            </a:r>
            <a:r>
              <a:rPr lang="en-GB" dirty="0" smtClean="0"/>
              <a:t>and </a:t>
            </a:r>
            <a:r>
              <a:rPr lang="en-GB" dirty="0"/>
              <a:t>|E| = 30, </a:t>
            </a:r>
            <a:r>
              <a:rPr lang="en-GB" dirty="0" smtClean="0"/>
              <a:t>376: maintaining </a:t>
            </a:r>
            <a:r>
              <a:rPr lang="en-GB" dirty="0" smtClean="0"/>
              <a:t>degree distr. </a:t>
            </a:r>
            <a:r>
              <a:rPr lang="en-GB" dirty="0"/>
              <a:t>and connectivity patterns of the original graph</a:t>
            </a:r>
            <a:r>
              <a:rPr lang="en-GB" dirty="0" smtClean="0"/>
              <a:t>.</a:t>
            </a:r>
          </a:p>
          <a:p>
            <a:r>
              <a:rPr lang="en-GB" dirty="0"/>
              <a:t>Each simulation contains 1 patient </a:t>
            </a:r>
            <a:r>
              <a:rPr lang="en-GB" dirty="0" smtClean="0"/>
              <a:t>zero (random). </a:t>
            </a:r>
            <a:r>
              <a:rPr lang="en-GB" b="1" dirty="0" smtClean="0"/>
              <a:t>R0 = 2.5</a:t>
            </a:r>
            <a:r>
              <a:rPr lang="en-GB" dirty="0" smtClean="0"/>
              <a:t>. The </a:t>
            </a:r>
            <a:r>
              <a:rPr lang="en-GB" dirty="0"/>
              <a:t>simulation is run for 50 </a:t>
            </a:r>
            <a:r>
              <a:rPr lang="en-GB" dirty="0" smtClean="0"/>
              <a:t>days:</a:t>
            </a:r>
          </a:p>
          <a:p>
            <a:endParaRPr lang="en-GB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867" y="2598822"/>
            <a:ext cx="8918247" cy="3032758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685801" y="5765168"/>
            <a:ext cx="105083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These results highlight an important trade-off between accurately determining patient zero and retrieving the general infected region.</a:t>
            </a:r>
          </a:p>
        </p:txBody>
      </p:sp>
    </p:spTree>
    <p:extLst>
      <p:ext uri="{BB962C8B-B14F-4D97-AF65-F5344CB8AC3E}">
        <p14:creationId xmlns:p14="http://schemas.microsoft.com/office/powerpoint/2010/main" val="180483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TAKE AWAY POINTS: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2000" dirty="0" err="1" smtClean="0"/>
              <a:t>Yet</a:t>
            </a:r>
            <a:r>
              <a:rPr lang="it-IT" sz="2000" dirty="0" smtClean="0"/>
              <a:t>, </a:t>
            </a:r>
            <a:r>
              <a:rPr lang="it-IT" sz="2000" dirty="0" err="1" smtClean="0"/>
              <a:t>each</a:t>
            </a:r>
            <a:r>
              <a:rPr lang="it-IT" sz="2000" dirty="0" smtClean="0"/>
              <a:t> </a:t>
            </a:r>
            <a:r>
              <a:rPr lang="it-IT" sz="2000" dirty="0" err="1" smtClean="0"/>
              <a:t>node</a:t>
            </a:r>
            <a:r>
              <a:rPr lang="it-IT" sz="2000" dirty="0" smtClean="0"/>
              <a:t> can be </a:t>
            </a:r>
            <a:r>
              <a:rPr lang="it-IT" sz="2000" dirty="0" err="1" smtClean="0"/>
              <a:t>only</a:t>
            </a:r>
            <a:r>
              <a:rPr lang="it-IT" sz="2000" dirty="0" smtClean="0"/>
              <a:t> </a:t>
            </a:r>
            <a:r>
              <a:rPr lang="it-IT" sz="2000" b="1" dirty="0" err="1" smtClean="0"/>
              <a:t>get</a:t>
            </a:r>
            <a:r>
              <a:rPr lang="it-IT" sz="2000" b="1" dirty="0" smtClean="0"/>
              <a:t> </a:t>
            </a:r>
            <a:r>
              <a:rPr lang="it-IT" sz="2000" b="1" dirty="0" err="1" smtClean="0"/>
              <a:t>infected</a:t>
            </a:r>
            <a:r>
              <a:rPr lang="it-IT" sz="2000" b="1" dirty="0" smtClean="0"/>
              <a:t> </a:t>
            </a:r>
            <a:r>
              <a:rPr lang="it-IT" sz="2000" dirty="0" smtClean="0"/>
              <a:t>by </a:t>
            </a:r>
            <a:r>
              <a:rPr lang="it-IT" sz="2000" dirty="0" err="1" smtClean="0"/>
              <a:t>its</a:t>
            </a:r>
            <a:r>
              <a:rPr lang="it-IT" sz="2000" dirty="0" smtClean="0"/>
              <a:t> </a:t>
            </a:r>
            <a:r>
              <a:rPr lang="it-IT" sz="2000" dirty="0" err="1" smtClean="0"/>
              <a:t>neighbors</a:t>
            </a:r>
            <a:r>
              <a:rPr lang="it-IT" sz="2000" dirty="0" smtClean="0"/>
              <a:t>, </a:t>
            </a:r>
            <a:r>
              <a:rPr lang="it-IT" sz="2000" dirty="0" err="1" smtClean="0"/>
              <a:t>this</a:t>
            </a:r>
            <a:r>
              <a:rPr lang="it-IT" sz="2000" dirty="0" smtClean="0"/>
              <a:t> </a:t>
            </a:r>
            <a:r>
              <a:rPr lang="it-IT" sz="2000" dirty="0" err="1" smtClean="0"/>
              <a:t>is</a:t>
            </a:r>
            <a:r>
              <a:rPr lang="it-IT" sz="2000" dirty="0" smtClean="0"/>
              <a:t> </a:t>
            </a:r>
            <a:r>
              <a:rPr lang="it-IT" sz="2000" dirty="0" err="1" smtClean="0"/>
              <a:t>not</a:t>
            </a:r>
            <a:r>
              <a:rPr lang="it-IT" sz="2000" dirty="0" smtClean="0"/>
              <a:t> a «</a:t>
            </a:r>
            <a:r>
              <a:rPr lang="it-IT" sz="2000" dirty="0" err="1" smtClean="0"/>
              <a:t>real</a:t>
            </a:r>
            <a:r>
              <a:rPr lang="it-IT" sz="2000" dirty="0" smtClean="0"/>
              <a:t> world scenario».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000" dirty="0" err="1" smtClean="0"/>
              <a:t>GNNs</a:t>
            </a:r>
            <a:r>
              <a:rPr lang="it-IT" sz="2000" dirty="0" smtClean="0"/>
              <a:t> can </a:t>
            </a:r>
            <a:r>
              <a:rPr lang="it-IT" sz="2000" dirty="0" err="1" smtClean="0"/>
              <a:t>have</a:t>
            </a:r>
            <a:r>
              <a:rPr lang="it-IT" sz="2000" dirty="0" smtClean="0"/>
              <a:t> </a:t>
            </a:r>
            <a:r>
              <a:rPr lang="it-IT" sz="2000" dirty="0" err="1" smtClean="0"/>
              <a:t>different</a:t>
            </a:r>
            <a:r>
              <a:rPr lang="it-IT" sz="2000" dirty="0" smtClean="0"/>
              <a:t> </a:t>
            </a:r>
            <a:r>
              <a:rPr lang="it-IT" sz="2800" dirty="0" smtClean="0">
                <a:latin typeface="Bradley Hand ITC" panose="03070402050302030203" pitchFamily="66" charset="0"/>
              </a:rPr>
              <a:t>f</a:t>
            </a:r>
            <a:r>
              <a:rPr lang="it-IT" sz="2000" dirty="0" smtClean="0"/>
              <a:t> (</a:t>
            </a:r>
            <a:r>
              <a:rPr lang="it-IT" sz="2000" dirty="0" err="1" smtClean="0"/>
              <a:t>propagation</a:t>
            </a:r>
            <a:r>
              <a:rPr lang="it-IT" sz="2000" dirty="0" smtClean="0"/>
              <a:t> </a:t>
            </a:r>
            <a:r>
              <a:rPr lang="it-IT" sz="2000" dirty="0" err="1" smtClean="0"/>
              <a:t>rule</a:t>
            </a:r>
            <a:r>
              <a:rPr lang="it-IT" sz="2000" dirty="0" smtClean="0"/>
              <a:t>) </a:t>
            </a:r>
            <a:r>
              <a:rPr lang="it-IT" sz="2000" dirty="0" err="1" smtClean="0"/>
              <a:t>but</a:t>
            </a:r>
            <a:r>
              <a:rPr lang="it-IT" sz="2000" dirty="0" smtClean="0"/>
              <a:t> </a:t>
            </a:r>
            <a:r>
              <a:rPr lang="it-IT" sz="2000" dirty="0" err="1" smtClean="0"/>
              <a:t>they</a:t>
            </a:r>
            <a:r>
              <a:rPr lang="it-IT" sz="2000" dirty="0" smtClean="0"/>
              <a:t> </a:t>
            </a:r>
            <a:r>
              <a:rPr lang="it-IT" sz="2000" dirty="0" err="1" smtClean="0"/>
              <a:t>cannot</a:t>
            </a:r>
            <a:r>
              <a:rPr lang="it-IT" sz="2000" dirty="0" smtClean="0"/>
              <a:t> </a:t>
            </a:r>
            <a:r>
              <a:rPr lang="it-IT" sz="2000" dirty="0" err="1" smtClean="0"/>
              <a:t>learn</a:t>
            </a:r>
            <a:r>
              <a:rPr lang="it-IT" sz="2000" dirty="0" smtClean="0"/>
              <a:t> </a:t>
            </a:r>
            <a:r>
              <a:rPr lang="it-IT" sz="2000" dirty="0" err="1" smtClean="0"/>
              <a:t>using</a:t>
            </a:r>
            <a:r>
              <a:rPr lang="it-IT" sz="2000" dirty="0" smtClean="0"/>
              <a:t> </a:t>
            </a:r>
            <a:r>
              <a:rPr lang="it-IT" sz="2000" dirty="0" err="1" smtClean="0"/>
              <a:t>sequences</a:t>
            </a:r>
            <a:r>
              <a:rPr lang="it-IT" sz="2000" dirty="0" smtClean="0"/>
              <a:t> of </a:t>
            </a:r>
            <a:r>
              <a:rPr lang="it-IT" sz="2000" dirty="0" err="1" smtClean="0"/>
              <a:t>graph</a:t>
            </a:r>
            <a:r>
              <a:rPr lang="it-IT" sz="2000" dirty="0" smtClean="0"/>
              <a:t> </a:t>
            </a:r>
            <a:r>
              <a:rPr lang="it-IT" sz="2000" dirty="0" err="1" smtClean="0"/>
              <a:t>snapshots</a:t>
            </a:r>
            <a:r>
              <a:rPr lang="it-IT" sz="20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000" dirty="0" err="1" smtClean="0"/>
              <a:t>Fundamental</a:t>
            </a:r>
            <a:r>
              <a:rPr lang="it-IT" sz="2000" dirty="0" smtClean="0"/>
              <a:t> </a:t>
            </a:r>
            <a:r>
              <a:rPr lang="it-IT" sz="2000" dirty="0" err="1" smtClean="0"/>
              <a:t>limit</a:t>
            </a:r>
            <a:r>
              <a:rPr lang="it-IT" sz="2000" dirty="0" smtClean="0"/>
              <a:t> of </a:t>
            </a:r>
            <a:r>
              <a:rPr lang="it-IT" sz="2000" dirty="0" err="1" smtClean="0"/>
              <a:t>finding</a:t>
            </a:r>
            <a:r>
              <a:rPr lang="it-IT" sz="2000" dirty="0" smtClean="0"/>
              <a:t> P0: </a:t>
            </a:r>
            <a:r>
              <a:rPr lang="it-IT" sz="2000" dirty="0" err="1" smtClean="0"/>
              <a:t>there</a:t>
            </a:r>
            <a:r>
              <a:rPr lang="it-IT" sz="2000" dirty="0" smtClean="0"/>
              <a:t> are some </a:t>
            </a:r>
            <a:r>
              <a:rPr lang="it-IT" sz="2000" dirty="0" err="1" smtClean="0"/>
              <a:t>cases</a:t>
            </a:r>
            <a:r>
              <a:rPr lang="it-IT" sz="2000" dirty="0" smtClean="0"/>
              <a:t> </a:t>
            </a:r>
            <a:r>
              <a:rPr lang="it-IT" sz="2000" dirty="0" err="1" smtClean="0"/>
              <a:t>where</a:t>
            </a:r>
            <a:r>
              <a:rPr lang="it-IT" sz="2000" dirty="0" smtClean="0"/>
              <a:t> no </a:t>
            </a:r>
            <a:r>
              <a:rPr lang="it-IT" sz="2000" dirty="0" err="1" smtClean="0"/>
              <a:t>alg</a:t>
            </a:r>
            <a:r>
              <a:rPr lang="it-IT" sz="2000" dirty="0" smtClean="0"/>
              <a:t>. can </a:t>
            </a:r>
            <a:r>
              <a:rPr lang="it-IT" sz="2000" dirty="0" err="1" smtClean="0"/>
              <a:t>detect</a:t>
            </a:r>
            <a:r>
              <a:rPr lang="it-IT" sz="2000" dirty="0" smtClean="0"/>
              <a:t> P0 </a:t>
            </a:r>
            <a:r>
              <a:rPr lang="it-IT" sz="2000" dirty="0" err="1" smtClean="0"/>
              <a:t>after</a:t>
            </a:r>
            <a:r>
              <a:rPr lang="it-IT" sz="2000" dirty="0" smtClean="0"/>
              <a:t> </a:t>
            </a:r>
            <a:r>
              <a:rPr lang="it-IT" sz="2000" dirty="0" err="1" smtClean="0"/>
              <a:t>t_steps</a:t>
            </a:r>
            <a:r>
              <a:rPr lang="it-IT" sz="2000" dirty="0" smtClean="0"/>
              <a:t>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2259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4840344" y="4809427"/>
            <a:ext cx="280557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115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END</a:t>
            </a:r>
            <a:endParaRPr lang="it-IT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026" name="Picture 2" descr="https://www.lapressa.it/articles/022918/coronavirus-disegni-la-pressa.jp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380" y="234043"/>
            <a:ext cx="6789991" cy="478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60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51561" y="2680902"/>
            <a:ext cx="10131425" cy="3649133"/>
          </a:xfrm>
        </p:spPr>
        <p:txBody>
          <a:bodyPr>
            <a:normAutofit/>
          </a:bodyPr>
          <a:lstStyle/>
          <a:p>
            <a:r>
              <a:rPr lang="en-GB" sz="3200" dirty="0"/>
              <a:t>Disease spreading </a:t>
            </a:r>
            <a:r>
              <a:rPr lang="en-GB" sz="3200" dirty="0" smtClean="0"/>
              <a:t>(Covid-19) is </a:t>
            </a:r>
            <a:r>
              <a:rPr lang="en-GB" sz="3200" dirty="0" err="1"/>
              <a:t>modeled</a:t>
            </a:r>
            <a:r>
              <a:rPr lang="en-GB" sz="3200" dirty="0"/>
              <a:t> as a contagion process on a </a:t>
            </a:r>
            <a:r>
              <a:rPr lang="en-GB" sz="3200" dirty="0" smtClean="0"/>
              <a:t>network.</a:t>
            </a:r>
          </a:p>
          <a:p>
            <a:pPr marL="0" indent="0" algn="ctr">
              <a:buNone/>
            </a:pPr>
            <a:r>
              <a:rPr lang="it-IT" sz="3200" dirty="0" err="1" smtClean="0"/>
              <a:t>Problems</a:t>
            </a:r>
            <a:r>
              <a:rPr lang="it-IT" sz="3200" dirty="0" smtClean="0"/>
              <a:t>? 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200" dirty="0" err="1" smtClean="0"/>
              <a:t>Often</a:t>
            </a:r>
            <a:r>
              <a:rPr lang="it-IT" sz="3200" dirty="0" smtClean="0"/>
              <a:t> a delay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200" dirty="0" smtClean="0"/>
              <a:t>P </a:t>
            </a:r>
            <a:r>
              <a:rPr lang="it-IT" sz="3200" dirty="0" err="1" smtClean="0"/>
              <a:t>is</a:t>
            </a:r>
            <a:r>
              <a:rPr lang="it-IT" sz="3200" dirty="0" smtClean="0"/>
              <a:t> </a:t>
            </a:r>
            <a:r>
              <a:rPr lang="it-IT" sz="3200" dirty="0" err="1" smtClean="0"/>
              <a:t>not</a:t>
            </a:r>
            <a:r>
              <a:rPr lang="it-IT" sz="3200" dirty="0" smtClean="0"/>
              <a:t> </a:t>
            </a:r>
            <a:r>
              <a:rPr lang="it-IT" sz="3200" dirty="0" err="1" smtClean="0"/>
              <a:t>costant</a:t>
            </a:r>
            <a:r>
              <a:rPr lang="it-IT" sz="3200" dirty="0" smtClean="0"/>
              <a:t> (</a:t>
            </a:r>
            <a:r>
              <a:rPr lang="it-IT" sz="3200" dirty="0" err="1" smtClean="0"/>
              <a:t>asymptomatic</a:t>
            </a:r>
            <a:r>
              <a:rPr lang="it-IT" sz="3200" dirty="0" smtClean="0"/>
              <a:t>?)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200" dirty="0" smtClean="0"/>
              <a:t>And </a:t>
            </a:r>
            <a:r>
              <a:rPr lang="it-IT" sz="3200" dirty="0" err="1" smtClean="0"/>
              <a:t>others</a:t>
            </a:r>
            <a:endParaRPr lang="it-IT" sz="3200" dirty="0" smtClean="0"/>
          </a:p>
        </p:txBody>
      </p:sp>
      <p:sp>
        <p:nvSpPr>
          <p:cNvPr id="4" name="Ovale 3"/>
          <p:cNvSpPr/>
          <p:nvPr/>
        </p:nvSpPr>
        <p:spPr>
          <a:xfrm>
            <a:off x="2454442" y="1001027"/>
            <a:ext cx="1424539" cy="1433407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Infected</a:t>
            </a:r>
            <a:endParaRPr lang="it-IT" dirty="0" smtClean="0"/>
          </a:p>
        </p:txBody>
      </p:sp>
      <p:sp>
        <p:nvSpPr>
          <p:cNvPr id="5" name="Titolo 4"/>
          <p:cNvSpPr>
            <a:spLocks noGrp="1"/>
          </p:cNvSpPr>
          <p:nvPr>
            <p:ph type="title"/>
          </p:nvPr>
        </p:nvSpPr>
        <p:spPr>
          <a:xfrm>
            <a:off x="6689557" y="978167"/>
            <a:ext cx="1432594" cy="145626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600" dirty="0" err="1" smtClean="0"/>
              <a:t>Not</a:t>
            </a:r>
            <a:r>
              <a:rPr lang="it-IT" sz="1600" dirty="0" smtClean="0"/>
              <a:t> </a:t>
            </a:r>
            <a:r>
              <a:rPr lang="it-IT" sz="1600" dirty="0" err="1" smtClean="0"/>
              <a:t>Infected</a:t>
            </a:r>
            <a:r>
              <a:rPr lang="it-IT" sz="1600" dirty="0" smtClean="0"/>
              <a:t/>
            </a:r>
            <a:br>
              <a:rPr lang="it-IT" sz="1600" dirty="0" smtClean="0"/>
            </a:br>
            <a:endParaRPr lang="en-GB" sz="1600" dirty="0"/>
          </a:p>
        </p:txBody>
      </p:sp>
      <p:cxnSp>
        <p:nvCxnSpPr>
          <p:cNvPr id="7" name="Connettore 2 6"/>
          <p:cNvCxnSpPr>
            <a:stCxn id="4" idx="6"/>
            <a:endCxn id="5" idx="2"/>
          </p:cNvCxnSpPr>
          <p:nvPr/>
        </p:nvCxnSpPr>
        <p:spPr>
          <a:xfrm flipV="1">
            <a:off x="3878981" y="1706301"/>
            <a:ext cx="2810576" cy="114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ttangolo 7"/>
          <p:cNvSpPr/>
          <p:nvPr/>
        </p:nvSpPr>
        <p:spPr>
          <a:xfrm>
            <a:off x="5063776" y="1433007"/>
            <a:ext cx="6090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400" dirty="0" smtClean="0"/>
              <a:t>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746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How to </a:t>
            </a:r>
            <a:r>
              <a:rPr lang="it-IT" dirty="0" err="1" smtClean="0"/>
              <a:t>describe</a:t>
            </a:r>
            <a:r>
              <a:rPr lang="it-IT" dirty="0" smtClean="0"/>
              <a:t> the </a:t>
            </a:r>
            <a:r>
              <a:rPr lang="it-IT" dirty="0" err="1" smtClean="0"/>
              <a:t>disease</a:t>
            </a:r>
            <a:r>
              <a:rPr lang="it-IT" dirty="0" smtClean="0"/>
              <a:t> </a:t>
            </a:r>
            <a:r>
              <a:rPr lang="it-IT" dirty="0" err="1" smtClean="0"/>
              <a:t>dynamics</a:t>
            </a:r>
            <a:endParaRPr lang="en-GB" dirty="0"/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5630540"/>
              </p:ext>
            </p:extLst>
          </p:nvPr>
        </p:nvGraphicFramePr>
        <p:xfrm>
          <a:off x="1263016" y="4436166"/>
          <a:ext cx="8957627" cy="1609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ttangolo 4"/>
          <p:cNvSpPr/>
          <p:nvPr/>
        </p:nvSpPr>
        <p:spPr>
          <a:xfrm>
            <a:off x="8966652" y="2351821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SIR</a:t>
            </a:r>
            <a:endParaRPr lang="en-GB" dirty="0"/>
          </a:p>
        </p:txBody>
      </p:sp>
      <p:pic>
        <p:nvPicPr>
          <p:cNvPr id="1026" name="Picture 2" descr="File:SIR Flow Diagram.sv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016" y="2203112"/>
            <a:ext cx="7591425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SEIR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91" y="3035199"/>
            <a:ext cx="760095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tangolo 5"/>
          <p:cNvSpPr/>
          <p:nvPr/>
        </p:nvSpPr>
        <p:spPr>
          <a:xfrm>
            <a:off x="8910546" y="3274395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SEIR</a:t>
            </a:r>
            <a:endParaRPr lang="en-GB" dirty="0"/>
          </a:p>
        </p:txBody>
      </p:sp>
      <p:sp>
        <p:nvSpPr>
          <p:cNvPr id="7" name="Parentesi graffa chiusa 6"/>
          <p:cNvSpPr/>
          <p:nvPr/>
        </p:nvSpPr>
        <p:spPr>
          <a:xfrm rot="16200000">
            <a:off x="4724893" y="1422078"/>
            <a:ext cx="564799" cy="343725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41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How to </a:t>
            </a:r>
            <a:r>
              <a:rPr lang="it-IT" dirty="0" err="1" smtClean="0"/>
              <a:t>process</a:t>
            </a:r>
            <a:r>
              <a:rPr lang="it-IT" dirty="0" smtClean="0"/>
              <a:t> the p0 </a:t>
            </a:r>
            <a:r>
              <a:rPr lang="it-IT" dirty="0" err="1" smtClean="0"/>
              <a:t>problem</a:t>
            </a:r>
            <a:r>
              <a:rPr lang="it-IT" dirty="0" smtClean="0"/>
              <a:t>?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800" dirty="0" smtClean="0"/>
              <a:t>WE AIM TO LEARN THE REVERSE DYNAMICS OF CONTAGION PROCESSES USING GNN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44513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905" y="590349"/>
            <a:ext cx="10160312" cy="5656446"/>
          </a:xfrm>
        </p:spPr>
      </p:pic>
      <p:sp>
        <p:nvSpPr>
          <p:cNvPr id="3" name="Rettangolo 2"/>
          <p:cNvSpPr/>
          <p:nvPr/>
        </p:nvSpPr>
        <p:spPr>
          <a:xfrm>
            <a:off x="5883502" y="1045028"/>
            <a:ext cx="34085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>
                <a:solidFill>
                  <a:schemeClr val="bg1"/>
                </a:solidFill>
              </a:rPr>
              <a:t>= GRAPH THEORY + ML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66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72" y="380423"/>
            <a:ext cx="10834081" cy="6094171"/>
          </a:xfrm>
        </p:spPr>
      </p:pic>
      <p:sp>
        <p:nvSpPr>
          <p:cNvPr id="2" name="Rettangolo 1"/>
          <p:cNvSpPr/>
          <p:nvPr/>
        </p:nvSpPr>
        <p:spPr>
          <a:xfrm>
            <a:off x="5033266" y="258503"/>
            <a:ext cx="23460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dirty="0" smtClean="0">
                <a:solidFill>
                  <a:schemeClr val="accent6"/>
                </a:solidFill>
              </a:rPr>
              <a:t>P0 </a:t>
            </a:r>
            <a:r>
              <a:rPr lang="it-IT" sz="3600" dirty="0" err="1" smtClean="0">
                <a:solidFill>
                  <a:schemeClr val="accent6"/>
                </a:solidFill>
              </a:rPr>
              <a:t>problem</a:t>
            </a:r>
            <a:endParaRPr lang="en-GB" sz="3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58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Technical </a:t>
            </a:r>
            <a:r>
              <a:rPr lang="it-IT" dirty="0" err="1" smtClean="0"/>
              <a:t>difficulties</a:t>
            </a:r>
            <a:r>
              <a:rPr lang="it-IT" dirty="0" smtClean="0"/>
              <a:t>: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dirty="0" err="1" smtClean="0"/>
              <a:t>Presence</a:t>
            </a:r>
            <a:r>
              <a:rPr lang="it-IT" sz="2800" dirty="0" smtClean="0"/>
              <a:t> of </a:t>
            </a:r>
            <a:r>
              <a:rPr lang="it-IT" sz="2800" dirty="0" err="1" smtClean="0"/>
              <a:t>cycles</a:t>
            </a:r>
            <a:r>
              <a:rPr lang="it-IT" sz="2800" dirty="0"/>
              <a:t> </a:t>
            </a:r>
            <a:r>
              <a:rPr lang="it-IT" sz="2800" dirty="0" err="1" smtClean="0"/>
              <a:t>that</a:t>
            </a:r>
            <a:r>
              <a:rPr lang="it-IT" sz="2800" dirty="0" smtClean="0"/>
              <a:t> </a:t>
            </a:r>
            <a:r>
              <a:rPr lang="it-IT" sz="2800" dirty="0" err="1" smtClean="0"/>
              <a:t>decrease</a:t>
            </a:r>
            <a:r>
              <a:rPr lang="it-IT" sz="2800" dirty="0" smtClean="0"/>
              <a:t> the </a:t>
            </a:r>
            <a:r>
              <a:rPr lang="it-IT" sz="2800" dirty="0" err="1" smtClean="0"/>
              <a:t>accuracy</a:t>
            </a:r>
            <a:r>
              <a:rPr lang="it-IT" sz="2800" dirty="0" smtClean="0"/>
              <a:t> (high </a:t>
            </a:r>
            <a:r>
              <a:rPr lang="it-IT" sz="2800" dirty="0" err="1" smtClean="0"/>
              <a:t>order</a:t>
            </a:r>
            <a:r>
              <a:rPr lang="it-IT" sz="2800" dirty="0" smtClean="0"/>
              <a:t> </a:t>
            </a:r>
            <a:r>
              <a:rPr lang="it-IT" sz="2800" dirty="0" err="1" smtClean="0"/>
              <a:t>transmission</a:t>
            </a:r>
            <a:r>
              <a:rPr lang="it-IT" sz="2800" dirty="0" smtClean="0"/>
              <a:t>), in general in </a:t>
            </a:r>
            <a:r>
              <a:rPr lang="it-IT" sz="2800" dirty="0" err="1" smtClean="0"/>
              <a:t>connected</a:t>
            </a:r>
            <a:r>
              <a:rPr lang="it-IT" sz="2800" dirty="0" smtClean="0"/>
              <a:t> ER random </a:t>
            </a:r>
            <a:r>
              <a:rPr lang="it-IT" sz="2800" dirty="0" err="1" smtClean="0"/>
              <a:t>graphs</a:t>
            </a:r>
            <a:r>
              <a:rPr lang="it-IT" sz="2800" dirty="0" smtClean="0"/>
              <a:t>.</a:t>
            </a:r>
          </a:p>
          <a:p>
            <a:r>
              <a:rPr lang="it-IT" sz="2800" dirty="0" smtClean="0"/>
              <a:t>The </a:t>
            </a:r>
            <a:r>
              <a:rPr lang="it-IT" sz="2800" dirty="0" err="1" smtClean="0"/>
              <a:t>removed</a:t>
            </a:r>
            <a:r>
              <a:rPr lang="it-IT" sz="2800" dirty="0" smtClean="0"/>
              <a:t> state (</a:t>
            </a:r>
            <a:r>
              <a:rPr lang="it-IT" sz="2800" dirty="0" err="1" smtClean="0"/>
              <a:t>additional</a:t>
            </a:r>
            <a:r>
              <a:rPr lang="it-IT" sz="2800" dirty="0" smtClean="0"/>
              <a:t> </a:t>
            </a:r>
            <a:r>
              <a:rPr lang="it-IT" sz="2800" dirty="0" err="1" smtClean="0"/>
              <a:t>uncertainty</a:t>
            </a:r>
            <a:r>
              <a:rPr lang="it-IT" sz="2800" dirty="0" smtClean="0"/>
              <a:t>)</a:t>
            </a:r>
          </a:p>
          <a:p>
            <a:r>
              <a:rPr lang="it-IT" sz="2800" dirty="0" err="1" smtClean="0"/>
              <a:t>Uncertainty</a:t>
            </a:r>
            <a:r>
              <a:rPr lang="it-IT" sz="2800" dirty="0" smtClean="0"/>
              <a:t> of the </a:t>
            </a:r>
            <a:r>
              <a:rPr lang="it-IT" sz="2800" dirty="0" err="1" smtClean="0"/>
              <a:t>exact</a:t>
            </a:r>
            <a:r>
              <a:rPr lang="it-IT" sz="2800" dirty="0" smtClean="0"/>
              <a:t> time </a:t>
            </a:r>
            <a:r>
              <a:rPr lang="it-IT" sz="2800" dirty="0" err="1" smtClean="0"/>
              <a:t>step</a:t>
            </a:r>
            <a:r>
              <a:rPr lang="it-IT" sz="2800" dirty="0" smtClean="0"/>
              <a:t> of the </a:t>
            </a:r>
            <a:r>
              <a:rPr lang="it-IT" sz="2800" dirty="0" err="1" smtClean="0"/>
              <a:t>observed</a:t>
            </a:r>
            <a:r>
              <a:rPr lang="it-IT" sz="2800" dirty="0" smtClean="0"/>
              <a:t> </a:t>
            </a:r>
            <a:r>
              <a:rPr lang="it-IT" sz="2800" dirty="0" err="1" smtClean="0"/>
              <a:t>states</a:t>
            </a:r>
            <a:endParaRPr lang="en-GB" sz="2800" dirty="0"/>
          </a:p>
        </p:txBody>
      </p:sp>
      <p:sp>
        <p:nvSpPr>
          <p:cNvPr id="4" name="Ovale 3"/>
          <p:cNvSpPr/>
          <p:nvPr/>
        </p:nvSpPr>
        <p:spPr>
          <a:xfrm>
            <a:off x="7382576" y="1097280"/>
            <a:ext cx="356136" cy="3465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e 4"/>
          <p:cNvSpPr/>
          <p:nvPr/>
        </p:nvSpPr>
        <p:spPr>
          <a:xfrm>
            <a:off x="7968113" y="2142067"/>
            <a:ext cx="338489" cy="3701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e 5"/>
          <p:cNvSpPr/>
          <p:nvPr/>
        </p:nvSpPr>
        <p:spPr>
          <a:xfrm>
            <a:off x="6679933" y="2142066"/>
            <a:ext cx="325655" cy="3701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Connettore diritto 7"/>
          <p:cNvCxnSpPr>
            <a:stCxn id="6" idx="0"/>
            <a:endCxn id="4" idx="3"/>
          </p:cNvCxnSpPr>
          <p:nvPr/>
        </p:nvCxnSpPr>
        <p:spPr>
          <a:xfrm flipV="1">
            <a:off x="6842761" y="1393044"/>
            <a:ext cx="591970" cy="7490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nettore diritto 9"/>
          <p:cNvCxnSpPr>
            <a:stCxn id="4" idx="5"/>
            <a:endCxn id="5" idx="0"/>
          </p:cNvCxnSpPr>
          <p:nvPr/>
        </p:nvCxnSpPr>
        <p:spPr>
          <a:xfrm>
            <a:off x="7686557" y="1393044"/>
            <a:ext cx="450801" cy="7490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ttore diritto 11"/>
          <p:cNvCxnSpPr>
            <a:stCxn id="6" idx="6"/>
            <a:endCxn id="5" idx="2"/>
          </p:cNvCxnSpPr>
          <p:nvPr/>
        </p:nvCxnSpPr>
        <p:spPr>
          <a:xfrm>
            <a:off x="7005588" y="2327130"/>
            <a:ext cx="9625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ttore diritto 22"/>
          <p:cNvCxnSpPr>
            <a:stCxn id="4" idx="7"/>
          </p:cNvCxnSpPr>
          <p:nvPr/>
        </p:nvCxnSpPr>
        <p:spPr>
          <a:xfrm flipV="1">
            <a:off x="7686557" y="721895"/>
            <a:ext cx="812550" cy="4261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Stella a 5 punte 23"/>
          <p:cNvSpPr/>
          <p:nvPr/>
        </p:nvSpPr>
        <p:spPr>
          <a:xfrm>
            <a:off x="8341075" y="476876"/>
            <a:ext cx="529390" cy="487680"/>
          </a:xfrm>
          <a:prstGeom prst="star5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76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Goal: </a:t>
            </a:r>
            <a:r>
              <a:rPr lang="it-IT" dirty="0" err="1" smtClean="0"/>
              <a:t>understand</a:t>
            </a:r>
            <a:r>
              <a:rPr lang="it-IT" dirty="0" smtClean="0"/>
              <a:t> the </a:t>
            </a:r>
            <a:r>
              <a:rPr lang="it-IT" dirty="0" err="1" smtClean="0"/>
              <a:t>trade</a:t>
            </a:r>
            <a:r>
              <a:rPr lang="it-IT" dirty="0" smtClean="0"/>
              <a:t>-off </a:t>
            </a:r>
            <a:r>
              <a:rPr lang="it-IT" dirty="0" err="1" smtClean="0"/>
              <a:t>between</a:t>
            </a:r>
            <a:r>
              <a:rPr lang="it-IT" dirty="0" smtClean="0"/>
              <a:t>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probabilistic</a:t>
            </a:r>
            <a:r>
              <a:rPr lang="it-IT" dirty="0" smtClean="0"/>
              <a:t> </a:t>
            </a:r>
            <a:r>
              <a:rPr lang="it-IT" dirty="0" err="1" smtClean="0"/>
              <a:t>inference</a:t>
            </a:r>
            <a:r>
              <a:rPr lang="it-IT" dirty="0" smtClean="0"/>
              <a:t> </a:t>
            </a:r>
            <a:r>
              <a:rPr lang="it-IT" dirty="0" err="1" smtClean="0"/>
              <a:t>methods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1" y="2382699"/>
            <a:ext cx="10131425" cy="3649133"/>
          </a:xfrm>
        </p:spPr>
        <p:txBody>
          <a:bodyPr>
            <a:normAutofit/>
          </a:bodyPr>
          <a:lstStyle/>
          <a:p>
            <a:r>
              <a:rPr lang="it-IT" sz="2800" dirty="0" err="1" smtClean="0"/>
              <a:t>Dymanic</a:t>
            </a:r>
            <a:r>
              <a:rPr lang="it-IT" sz="2800" dirty="0" smtClean="0"/>
              <a:t> Message </a:t>
            </a:r>
            <a:r>
              <a:rPr lang="it-IT" sz="2800" dirty="0" err="1" smtClean="0"/>
              <a:t>Passing</a:t>
            </a:r>
            <a:r>
              <a:rPr lang="it-IT" sz="2800" dirty="0" smtClean="0"/>
              <a:t> (DMP) </a:t>
            </a:r>
            <a:r>
              <a:rPr lang="it-IT" sz="2800" dirty="0" err="1" smtClean="0"/>
              <a:t>algorithm</a:t>
            </a:r>
            <a:r>
              <a:rPr lang="it-IT" sz="2800" dirty="0" smtClean="0"/>
              <a:t>: </a:t>
            </a:r>
            <a:r>
              <a:rPr lang="en-GB" sz="2800" b="1" dirty="0" smtClean="0"/>
              <a:t>O(T N^2 &lt;k&gt;) </a:t>
            </a:r>
          </a:p>
          <a:p>
            <a:pPr marL="0" indent="0">
              <a:buNone/>
            </a:pPr>
            <a:r>
              <a:rPr lang="en-GB" sz="2400" dirty="0" smtClean="0"/>
              <a:t>where </a:t>
            </a:r>
            <a:r>
              <a:rPr lang="en-GB" sz="2400" dirty="0"/>
              <a:t>&lt;</a:t>
            </a:r>
            <a:r>
              <a:rPr lang="en-GB" sz="2400" dirty="0" smtClean="0"/>
              <a:t>k&gt; </a:t>
            </a:r>
            <a:r>
              <a:rPr lang="en-GB" sz="2400" dirty="0"/>
              <a:t>is the </a:t>
            </a:r>
            <a:r>
              <a:rPr lang="en-GB" sz="2400" dirty="0" err="1" smtClean="0"/>
              <a:t>avg</a:t>
            </a:r>
            <a:r>
              <a:rPr lang="en-GB" sz="2400" dirty="0" smtClean="0"/>
              <a:t> degree, </a:t>
            </a:r>
            <a:r>
              <a:rPr lang="fr-FR" sz="2400" dirty="0" smtClean="0"/>
              <a:t>N=</a:t>
            </a:r>
            <a:r>
              <a:rPr lang="fr-FR" sz="2400" dirty="0" err="1" smtClean="0"/>
              <a:t>nodes</a:t>
            </a:r>
            <a:r>
              <a:rPr lang="fr-FR" sz="2400" dirty="0" smtClean="0"/>
              <a:t> </a:t>
            </a:r>
            <a:r>
              <a:rPr lang="fr-FR" sz="2400" dirty="0"/>
              <a:t>and </a:t>
            </a:r>
            <a:r>
              <a:rPr lang="fr-FR" sz="2400" dirty="0" smtClean="0"/>
              <a:t>T </a:t>
            </a:r>
            <a:r>
              <a:rPr lang="fr-FR" sz="2400" dirty="0"/>
              <a:t>diffusion </a:t>
            </a:r>
            <a:r>
              <a:rPr lang="fr-FR" sz="2400" dirty="0" err="1" smtClean="0"/>
              <a:t>steps</a:t>
            </a:r>
            <a:endParaRPr lang="en-GB" sz="2400" dirty="0" smtClean="0"/>
          </a:p>
          <a:p>
            <a:r>
              <a:rPr lang="it-IT" sz="2800" dirty="0" smtClean="0"/>
              <a:t>GNN: </a:t>
            </a:r>
            <a:r>
              <a:rPr lang="en-GB" sz="2800" b="1" dirty="0" smtClean="0"/>
              <a:t>O(N^2 </a:t>
            </a:r>
            <a:r>
              <a:rPr lang="en-GB" sz="2800" b="1" dirty="0"/>
              <a:t>&lt;k&gt;) </a:t>
            </a:r>
            <a:endParaRPr lang="en-GB" sz="2800" b="1" dirty="0" smtClean="0"/>
          </a:p>
          <a:p>
            <a:pPr marL="0" indent="0">
              <a:buNone/>
            </a:pPr>
            <a:r>
              <a:rPr lang="it-IT" sz="2400" dirty="0" err="1" smtClean="0"/>
              <a:t>does</a:t>
            </a:r>
            <a:r>
              <a:rPr lang="it-IT" sz="2400" dirty="0" smtClean="0"/>
              <a:t> </a:t>
            </a:r>
            <a:r>
              <a:rPr lang="it-IT" sz="2400" dirty="0" err="1" smtClean="0"/>
              <a:t>not</a:t>
            </a:r>
            <a:r>
              <a:rPr lang="it-IT" sz="2400" dirty="0" smtClean="0"/>
              <a:t> </a:t>
            </a:r>
            <a:r>
              <a:rPr lang="it-IT" sz="2400" dirty="0" err="1" smtClean="0"/>
              <a:t>require</a:t>
            </a:r>
            <a:r>
              <a:rPr lang="it-IT" sz="2400" dirty="0" smtClean="0"/>
              <a:t> </a:t>
            </a:r>
            <a:r>
              <a:rPr lang="it-IT" sz="2400" dirty="0" err="1" smtClean="0"/>
              <a:t>inputting</a:t>
            </a:r>
            <a:r>
              <a:rPr lang="it-IT" sz="2400" dirty="0" smtClean="0"/>
              <a:t> the model </a:t>
            </a:r>
            <a:r>
              <a:rPr lang="it-IT" sz="2400" dirty="0" err="1" smtClean="0"/>
              <a:t>epidemic</a:t>
            </a:r>
            <a:r>
              <a:rPr lang="it-IT" sz="2400" dirty="0" smtClean="0"/>
              <a:t> </a:t>
            </a:r>
            <a:r>
              <a:rPr lang="it-IT" sz="2400" dirty="0" err="1" smtClean="0"/>
              <a:t>parameters</a:t>
            </a:r>
            <a:endParaRPr lang="it-IT" sz="2400" dirty="0" smtClean="0"/>
          </a:p>
          <a:p>
            <a:endParaRPr lang="it-IT" sz="2400" b="1" dirty="0"/>
          </a:p>
          <a:p>
            <a:pPr marL="0" indent="0">
              <a:buNone/>
            </a:pPr>
            <a:r>
              <a:rPr lang="it-IT" sz="2400" b="1" dirty="0" smtClean="0"/>
              <a:t>The task </a:t>
            </a:r>
            <a:r>
              <a:rPr lang="it-IT" sz="2400" b="1" dirty="0" err="1" smtClean="0"/>
              <a:t>is</a:t>
            </a:r>
            <a:r>
              <a:rPr lang="it-IT" sz="2400" b="1" dirty="0" smtClean="0"/>
              <a:t> to </a:t>
            </a:r>
            <a:r>
              <a:rPr lang="it-IT" sz="2400" b="1" dirty="0" err="1" smtClean="0"/>
              <a:t>predict</a:t>
            </a:r>
            <a:r>
              <a:rPr lang="it-IT" sz="2400" b="1" dirty="0" smtClean="0"/>
              <a:t> the </a:t>
            </a:r>
            <a:r>
              <a:rPr lang="it-IT" sz="2400" b="1" dirty="0" err="1" smtClean="0"/>
              <a:t>probability</a:t>
            </a:r>
            <a:r>
              <a:rPr lang="it-IT" sz="2400" b="1" dirty="0" smtClean="0"/>
              <a:t> for </a:t>
            </a:r>
            <a:r>
              <a:rPr lang="it-IT" sz="2400" b="1" dirty="0" err="1" smtClean="0"/>
              <a:t>each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node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being</a:t>
            </a:r>
            <a:r>
              <a:rPr lang="it-IT" sz="2400" b="1" dirty="0" smtClean="0"/>
              <a:t> P0 </a:t>
            </a:r>
            <a:r>
              <a:rPr lang="it-IT" sz="2400" b="1" dirty="0" err="1" smtClean="0"/>
              <a:t>given</a:t>
            </a:r>
            <a:r>
              <a:rPr lang="it-IT" sz="2400" b="1" dirty="0" smtClean="0"/>
              <a:t> a single </a:t>
            </a:r>
            <a:r>
              <a:rPr lang="it-IT" sz="2400" b="1" dirty="0" err="1" smtClean="0"/>
              <a:t>graph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snapshot</a:t>
            </a:r>
            <a:r>
              <a:rPr lang="it-IT" sz="2400" b="1" dirty="0" smtClean="0"/>
              <a:t>.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157843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Result</a:t>
            </a:r>
            <a:r>
              <a:rPr lang="it-IT" dirty="0" smtClean="0"/>
              <a:t>	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4788568"/>
            <a:ext cx="10833657" cy="805314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GNN-</a:t>
            </a:r>
            <a:r>
              <a:rPr lang="it-IT" dirty="0" err="1" smtClean="0"/>
              <a:t>based</a:t>
            </a:r>
            <a:r>
              <a:rPr lang="it-IT" dirty="0" smtClean="0"/>
              <a:t> </a:t>
            </a:r>
            <a:r>
              <a:rPr lang="it-IT" dirty="0" err="1" smtClean="0"/>
              <a:t>models</a:t>
            </a:r>
            <a:r>
              <a:rPr lang="it-IT" dirty="0" smtClean="0"/>
              <a:t> </a:t>
            </a:r>
            <a:r>
              <a:rPr lang="it-IT" dirty="0" err="1" smtClean="0"/>
              <a:t>perform</a:t>
            </a:r>
            <a:r>
              <a:rPr lang="it-IT" dirty="0" smtClean="0"/>
              <a:t> with more </a:t>
            </a:r>
            <a:r>
              <a:rPr lang="it-IT" dirty="0" err="1" smtClean="0"/>
              <a:t>accuracy</a:t>
            </a:r>
            <a:r>
              <a:rPr lang="it-IT" dirty="0" smtClean="0"/>
              <a:t> and </a:t>
            </a:r>
            <a:r>
              <a:rPr lang="it-IT" dirty="0" err="1" smtClean="0"/>
              <a:t>efficiency</a:t>
            </a:r>
            <a:r>
              <a:rPr lang="it-IT" dirty="0" smtClean="0"/>
              <a:t> </a:t>
            </a:r>
            <a:r>
              <a:rPr lang="it-IT" dirty="0" err="1" smtClean="0"/>
              <a:t>respect</a:t>
            </a:r>
            <a:r>
              <a:rPr lang="it-IT" dirty="0" smtClean="0"/>
              <a:t> to DMP.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58" y="2122531"/>
            <a:ext cx="10649740" cy="2609373"/>
          </a:xfrm>
          <a:prstGeom prst="rect">
            <a:avLst/>
          </a:prstGeom>
        </p:spPr>
      </p:pic>
      <p:sp>
        <p:nvSpPr>
          <p:cNvPr id="5" name="Parentesi graffa chiusa 4"/>
          <p:cNvSpPr/>
          <p:nvPr/>
        </p:nvSpPr>
        <p:spPr>
          <a:xfrm rot="5400000">
            <a:off x="5087620" y="2671678"/>
            <a:ext cx="162292" cy="35805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94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e">
  <a:themeElements>
    <a:clrScheme name="Celestiale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TM03457452[[fn=Celestiale]]</Template>
  <TotalTime>241</TotalTime>
  <Words>366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8" baseType="lpstr">
      <vt:lpstr>Arial</vt:lpstr>
      <vt:lpstr>Bahnschrift Condensed</vt:lpstr>
      <vt:lpstr>Bradley Hand ITC</vt:lpstr>
      <vt:lpstr>Calibri</vt:lpstr>
      <vt:lpstr>Calibri Light</vt:lpstr>
      <vt:lpstr>Celestiale</vt:lpstr>
      <vt:lpstr>Finding Patient Zero: Learning Contagion Source with Graph Neural Networks</vt:lpstr>
      <vt:lpstr>Not Infected </vt:lpstr>
      <vt:lpstr>How to describe the disease dynamics</vt:lpstr>
      <vt:lpstr>How to process the p0 problem?</vt:lpstr>
      <vt:lpstr>Presentazione standard di PowerPoint</vt:lpstr>
      <vt:lpstr>Presentazione standard di PowerPoint</vt:lpstr>
      <vt:lpstr>Technical difficulties:</vt:lpstr>
      <vt:lpstr>Goal: understand the trade-off between different probabilistic inference methods</vt:lpstr>
      <vt:lpstr>Result </vt:lpstr>
      <vt:lpstr>Real-world scenario: covid-19</vt:lpstr>
      <vt:lpstr>TAKE AWAY POINTS: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Patient Zero: Learning Contagion Source with Graph Neural Networks</dc:title>
  <dc:creator>Giacomo Usai</dc:creator>
  <cp:lastModifiedBy>Giacomo Usai</cp:lastModifiedBy>
  <cp:revision>21</cp:revision>
  <dcterms:created xsi:type="dcterms:W3CDTF">2020-09-16T08:17:59Z</dcterms:created>
  <dcterms:modified xsi:type="dcterms:W3CDTF">2020-09-24T09:57:50Z</dcterms:modified>
</cp:coreProperties>
</file>