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64" r:id="rId6"/>
    <p:sldId id="265" r:id="rId7"/>
    <p:sldId id="263" r:id="rId8"/>
    <p:sldId id="259" r:id="rId9"/>
    <p:sldId id="260" r:id="rId10"/>
    <p:sldId id="266" r:id="rId11"/>
    <p:sldId id="262"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11/29/2017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E9B5-4E76-4FF9-9A4C-700313936BA1}"/>
              </a:ext>
            </a:extLst>
          </p:cNvPr>
          <p:cNvSpPr>
            <a:spLocks noGrp="1"/>
          </p:cNvSpPr>
          <p:nvPr>
            <p:ph type="ctrTitle"/>
          </p:nvPr>
        </p:nvSpPr>
        <p:spPr>
          <a:xfrm>
            <a:off x="1960645" y="135774"/>
            <a:ext cx="10315576" cy="2387600"/>
          </a:xfrm>
        </p:spPr>
        <p:txBody>
          <a:bodyPr>
            <a:normAutofit/>
          </a:bodyPr>
          <a:lstStyle/>
          <a:p>
            <a:r>
              <a:rPr lang="en-US" sz="6600" dirty="0"/>
              <a:t>Data Security health map</a:t>
            </a:r>
          </a:p>
        </p:txBody>
      </p:sp>
      <p:sp>
        <p:nvSpPr>
          <p:cNvPr id="3" name="Subtitle 2">
            <a:extLst>
              <a:ext uri="{FF2B5EF4-FFF2-40B4-BE49-F238E27FC236}">
                <a16:creationId xmlns:a16="http://schemas.microsoft.com/office/drawing/2014/main" id="{BCB11856-68FB-431F-A45A-8701470F831E}"/>
              </a:ext>
            </a:extLst>
          </p:cNvPr>
          <p:cNvSpPr>
            <a:spLocks noGrp="1"/>
          </p:cNvSpPr>
          <p:nvPr>
            <p:ph type="subTitle" idx="1"/>
          </p:nvPr>
        </p:nvSpPr>
        <p:spPr>
          <a:xfrm>
            <a:off x="1960645" y="2743869"/>
            <a:ext cx="8791575" cy="1655762"/>
          </a:xfrm>
        </p:spPr>
        <p:txBody>
          <a:bodyPr>
            <a:normAutofit/>
          </a:bodyPr>
          <a:lstStyle/>
          <a:p>
            <a:r>
              <a:rPr lang="en-US" sz="2800" dirty="0"/>
              <a:t>Castle Ventures</a:t>
            </a:r>
          </a:p>
        </p:txBody>
      </p:sp>
      <p:sp>
        <p:nvSpPr>
          <p:cNvPr id="4" name="TextBox 3">
            <a:extLst>
              <a:ext uri="{FF2B5EF4-FFF2-40B4-BE49-F238E27FC236}">
                <a16:creationId xmlns:a16="http://schemas.microsoft.com/office/drawing/2014/main" id="{6FC73B90-44D3-4E39-85FF-3562BD53E655}"/>
              </a:ext>
            </a:extLst>
          </p:cNvPr>
          <p:cNvSpPr txBox="1"/>
          <p:nvPr/>
        </p:nvSpPr>
        <p:spPr>
          <a:xfrm>
            <a:off x="2502569" y="3881462"/>
            <a:ext cx="4138863" cy="1938992"/>
          </a:xfrm>
          <a:prstGeom prst="rect">
            <a:avLst/>
          </a:prstGeom>
          <a:noFill/>
        </p:spPr>
        <p:txBody>
          <a:bodyPr wrap="square" rtlCol="0">
            <a:spAutoFit/>
          </a:bodyPr>
          <a:lstStyle/>
          <a:p>
            <a:r>
              <a:rPr lang="en-US" sz="2400" dirty="0"/>
              <a:t>Team Member:</a:t>
            </a:r>
          </a:p>
          <a:p>
            <a:pPr marL="285750" indent="-285750">
              <a:buFont typeface="Arial" panose="020B0604020202020204" pitchFamily="34" charset="0"/>
              <a:buChar char="•"/>
            </a:pPr>
            <a:r>
              <a:rPr lang="en-US" sz="2400" dirty="0"/>
              <a:t>Joel Ulahanna (PM)</a:t>
            </a:r>
          </a:p>
          <a:p>
            <a:pPr marL="285750" indent="-285750">
              <a:buFont typeface="Arial" panose="020B0604020202020204" pitchFamily="34" charset="0"/>
              <a:buChar char="•"/>
            </a:pPr>
            <a:r>
              <a:rPr lang="en-US" sz="2400" dirty="0"/>
              <a:t>Varun Shah</a:t>
            </a:r>
          </a:p>
          <a:p>
            <a:pPr marL="285750" indent="-285750">
              <a:buFont typeface="Arial" panose="020B0604020202020204" pitchFamily="34" charset="0"/>
              <a:buChar char="•"/>
            </a:pPr>
            <a:r>
              <a:rPr lang="en-US" sz="2400" dirty="0"/>
              <a:t>Aditya </a:t>
            </a:r>
            <a:r>
              <a:rPr lang="en-US" sz="2400" dirty="0" err="1"/>
              <a:t>Gumastedesai</a:t>
            </a:r>
            <a:endParaRPr lang="en-US" sz="2400" dirty="0"/>
          </a:p>
          <a:p>
            <a:pPr marL="285750" indent="-285750">
              <a:buFont typeface="Arial" panose="020B0604020202020204" pitchFamily="34" charset="0"/>
              <a:buChar char="•"/>
            </a:pPr>
            <a:r>
              <a:rPr lang="en-US" sz="2400" dirty="0"/>
              <a:t>Viral Patel</a:t>
            </a:r>
          </a:p>
        </p:txBody>
      </p:sp>
      <p:pic>
        <p:nvPicPr>
          <p:cNvPr id="5" name="Picture 2" descr="https://pbs.twimg.com/profile_images/799259029339897856/GGLnBDf0.jpg">
            <a:extLst>
              <a:ext uri="{FF2B5EF4-FFF2-40B4-BE49-F238E27FC236}">
                <a16:creationId xmlns:a16="http://schemas.microsoft.com/office/drawing/2014/main" id="{1B452FBC-DD55-4EAA-9759-70F1F5718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624" y="5068389"/>
            <a:ext cx="3140656" cy="1789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523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2572"/>
            <a:ext cx="9905998" cy="1478570"/>
          </a:xfrm>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endParaRPr lang="en-US"/>
          </a:p>
        </p:txBody>
      </p:sp>
      <p:pic>
        <p:nvPicPr>
          <p:cNvPr id="4" name="Picture 4">
            <a:extLst>
              <a:ext uri="{FF2B5EF4-FFF2-40B4-BE49-F238E27FC236}">
                <a16:creationId xmlns:a16="http://schemas.microsoft.com/office/drawing/2014/main" id="{A9785C66-6B5B-4B8A-951A-5AED39176091}"/>
              </a:ext>
            </a:extLst>
          </p:cNvPr>
          <p:cNvPicPr>
            <a:picLocks noChangeAspect="1"/>
          </p:cNvPicPr>
          <p:nvPr/>
        </p:nvPicPr>
        <p:blipFill>
          <a:blip r:embed="rId2"/>
          <a:stretch>
            <a:fillRect/>
          </a:stretch>
        </p:blipFill>
        <p:spPr>
          <a:xfrm>
            <a:off x="1045028" y="1446914"/>
            <a:ext cx="10293531" cy="5411085"/>
          </a:xfrm>
          <a:prstGeom prst="rect">
            <a:avLst/>
          </a:prstGeom>
        </p:spPr>
      </p:pic>
    </p:spTree>
    <p:extLst>
      <p:ext uri="{BB962C8B-B14F-4D97-AF65-F5344CB8AC3E}">
        <p14:creationId xmlns:p14="http://schemas.microsoft.com/office/powerpoint/2010/main" val="2152113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A892-1FA6-453F-AC46-925B983E3CDF}"/>
              </a:ext>
            </a:extLst>
          </p:cNvPr>
          <p:cNvSpPr>
            <a:spLocks noGrp="1"/>
          </p:cNvSpPr>
          <p:nvPr>
            <p:ph type="title"/>
          </p:nvPr>
        </p:nvSpPr>
        <p:spPr/>
        <p:txBody>
          <a:bodyPr/>
          <a:lstStyle/>
          <a:p>
            <a:r>
              <a:rPr lang="en-US" dirty="0"/>
              <a:t>Version 2.0</a:t>
            </a:r>
          </a:p>
        </p:txBody>
      </p:sp>
      <p:sp>
        <p:nvSpPr>
          <p:cNvPr id="3" name="Content Placeholder 2">
            <a:extLst>
              <a:ext uri="{FF2B5EF4-FFF2-40B4-BE49-F238E27FC236}">
                <a16:creationId xmlns:a16="http://schemas.microsoft.com/office/drawing/2014/main" id="{76E76CBC-8731-4ABD-9944-A714A9F2D419}"/>
              </a:ext>
            </a:extLst>
          </p:cNvPr>
          <p:cNvSpPr>
            <a:spLocks noGrp="1"/>
          </p:cNvSpPr>
          <p:nvPr>
            <p:ph idx="1"/>
          </p:nvPr>
        </p:nvSpPr>
        <p:spPr/>
        <p:txBody>
          <a:bodyPr/>
          <a:lstStyle/>
          <a:p>
            <a:r>
              <a:rPr lang="en-US" dirty="0"/>
              <a:t>Include information about threats and threat analysis</a:t>
            </a:r>
          </a:p>
          <a:p>
            <a:r>
              <a:rPr lang="en-US" dirty="0"/>
              <a:t>Ability to generate report from the system.</a:t>
            </a:r>
          </a:p>
          <a:p>
            <a:r>
              <a:rPr lang="en-US" dirty="0"/>
              <a:t>Ability to include remediation tips based upon weaknesses that are identified.</a:t>
            </a:r>
          </a:p>
        </p:txBody>
      </p:sp>
    </p:spTree>
    <p:extLst>
      <p:ext uri="{BB962C8B-B14F-4D97-AF65-F5344CB8AC3E}">
        <p14:creationId xmlns:p14="http://schemas.microsoft.com/office/powerpoint/2010/main" val="741109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0872-1626-4025-82F2-B6481FCBCA40}"/>
              </a:ext>
            </a:extLst>
          </p:cNvPr>
          <p:cNvSpPr>
            <a:spLocks noGrp="1"/>
          </p:cNvSpPr>
          <p:nvPr>
            <p:ph type="title"/>
          </p:nvPr>
        </p:nvSpPr>
        <p:spPr/>
        <p:txBody>
          <a:bodyPr/>
          <a:lstStyle/>
          <a:p>
            <a:r>
              <a:rPr lang="en-US"/>
              <a:t> </a:t>
            </a:r>
            <a:r>
              <a:rPr lang="en-US">
                <a:solidFill>
                  <a:schemeClr val="tx1"/>
                </a:solidFill>
                <a:latin typeface="+mj-ea"/>
                <a:cs typeface="+mj-ea"/>
              </a:rPr>
              <a:t/>
            </a:r>
            <a:br>
              <a:rPr lang="en-US">
                <a:solidFill>
                  <a:schemeClr val="tx1"/>
                </a:solidFill>
                <a:latin typeface="+mj-ea"/>
                <a:cs typeface="+mj-ea"/>
              </a:rPr>
            </a:br>
            <a:endParaRPr lang="en-US"/>
          </a:p>
        </p:txBody>
      </p:sp>
      <p:sp>
        <p:nvSpPr>
          <p:cNvPr id="3" name="Content Placeholder 2">
            <a:extLst>
              <a:ext uri="{FF2B5EF4-FFF2-40B4-BE49-F238E27FC236}">
                <a16:creationId xmlns:a16="http://schemas.microsoft.com/office/drawing/2014/main" id="{BAB6B6F8-C91F-484C-B663-BA7BCD1F0B46}"/>
              </a:ext>
            </a:extLst>
          </p:cNvPr>
          <p:cNvSpPr>
            <a:spLocks noGrp="1"/>
          </p:cNvSpPr>
          <p:nvPr>
            <p:ph idx="1"/>
          </p:nvPr>
        </p:nvSpPr>
        <p:spPr/>
        <p:txBody>
          <a:bodyPr vert="horz" lIns="91440" tIns="45720" rIns="91440" bIns="45720" rtlCol="0" anchor="t">
            <a:normAutofit/>
          </a:bodyPr>
          <a:lstStyle/>
          <a:p>
            <a:pPr marL="0" indent="0" algn="ctr">
              <a:buNone/>
            </a:pPr>
            <a:r>
              <a:rPr lang="en-US" sz="9600"/>
              <a:t>Thank you</a:t>
            </a:r>
          </a:p>
        </p:txBody>
      </p:sp>
    </p:spTree>
    <p:extLst>
      <p:ext uri="{BB962C8B-B14F-4D97-AF65-F5344CB8AC3E}">
        <p14:creationId xmlns:p14="http://schemas.microsoft.com/office/powerpoint/2010/main" val="2343338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FAB99-1B00-4E31-A4CC-407C530960C9}"/>
              </a:ext>
            </a:extLst>
          </p:cNvPr>
          <p:cNvSpPr>
            <a:spLocks noGrp="1"/>
          </p:cNvSpPr>
          <p:nvPr>
            <p:ph idx="1"/>
          </p:nvPr>
        </p:nvSpPr>
        <p:spPr/>
        <p:txBody>
          <a:bodyPr/>
          <a:lstStyle/>
          <a:p>
            <a:pPr marL="0" indent="0">
              <a:buNone/>
            </a:pPr>
            <a:r>
              <a:rPr lang="en-US" sz="2800" b="1" dirty="0"/>
              <a:t>The goal of the project is to build an application that will make it easy for the company to identify and track its sensitive data so that the security team can protect it effectively.</a:t>
            </a:r>
          </a:p>
          <a:p>
            <a:endParaRPr lang="en-US" dirty="0"/>
          </a:p>
        </p:txBody>
      </p:sp>
    </p:spTree>
    <p:extLst>
      <p:ext uri="{BB962C8B-B14F-4D97-AF65-F5344CB8AC3E}">
        <p14:creationId xmlns:p14="http://schemas.microsoft.com/office/powerpoint/2010/main" val="1508185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D248-A56B-4F24-B8B4-860A6C8FF9DC}"/>
              </a:ext>
            </a:extLst>
          </p:cNvPr>
          <p:cNvSpPr>
            <a:spLocks noGrp="1"/>
          </p:cNvSpPr>
          <p:nvPr>
            <p:ph type="title"/>
          </p:nvPr>
        </p:nvSpPr>
        <p:spPr>
          <a:xfrm>
            <a:off x="677334" y="604839"/>
            <a:ext cx="8596668" cy="1320800"/>
          </a:xfrm>
          <a:ln>
            <a:noFill/>
          </a:ln>
        </p:spPr>
        <p:txBody>
          <a:bodyPr/>
          <a:lstStyle/>
          <a:p>
            <a:r>
              <a:rPr lang="en-US" b="1">
                <a:solidFill>
                  <a:schemeClr val="tx1"/>
                </a:solidFill>
              </a:rPr>
              <a:t>Gannt Chart</a:t>
            </a:r>
          </a:p>
        </p:txBody>
      </p:sp>
      <p:sp>
        <p:nvSpPr>
          <p:cNvPr id="3" name="Content Placeholder 2">
            <a:extLst>
              <a:ext uri="{FF2B5EF4-FFF2-40B4-BE49-F238E27FC236}">
                <a16:creationId xmlns:a16="http://schemas.microsoft.com/office/drawing/2014/main" id="{A56AEC84-1DA3-40F2-901B-1AAA9376A9B3}"/>
              </a:ext>
            </a:extLst>
          </p:cNvPr>
          <p:cNvSpPr>
            <a:spLocks noGrp="1"/>
          </p:cNvSpPr>
          <p:nvPr>
            <p:ph idx="1"/>
          </p:nvPr>
        </p:nvSpPr>
        <p:spPr/>
        <p:txBody>
          <a:bodyPr vert="horz" lIns="91440" tIns="45720" rIns="91440" bIns="45720" rtlCol="0" anchor="t">
            <a:normAutofit/>
          </a:bodyPr>
          <a:lstStyle/>
          <a:p>
            <a:endParaRPr lang="en-US"/>
          </a:p>
          <a:p>
            <a:pPr marL="0" indent="0">
              <a:buNone/>
            </a:pPr>
            <a:endParaRPr lang="en-US"/>
          </a:p>
        </p:txBody>
      </p:sp>
      <p:pic>
        <p:nvPicPr>
          <p:cNvPr id="5" name="Picture 4">
            <a:extLst>
              <a:ext uri="{FF2B5EF4-FFF2-40B4-BE49-F238E27FC236}">
                <a16:creationId xmlns:a16="http://schemas.microsoft.com/office/drawing/2014/main" id="{6C113D6E-566E-49F3-8D6F-CF65F9DD3231}"/>
              </a:ext>
            </a:extLst>
          </p:cNvPr>
          <p:cNvPicPr>
            <a:picLocks noChangeAspect="1"/>
          </p:cNvPicPr>
          <p:nvPr/>
        </p:nvPicPr>
        <p:blipFill>
          <a:blip r:embed="rId2"/>
          <a:stretch>
            <a:fillRect/>
          </a:stretch>
        </p:blipFill>
        <p:spPr>
          <a:xfrm>
            <a:off x="476250" y="1647825"/>
            <a:ext cx="10409743" cy="4799806"/>
          </a:xfrm>
          <a:prstGeom prst="rect">
            <a:avLst/>
          </a:prstGeom>
        </p:spPr>
      </p:pic>
    </p:spTree>
    <p:extLst>
      <p:ext uri="{BB962C8B-B14F-4D97-AF65-F5344CB8AC3E}">
        <p14:creationId xmlns:p14="http://schemas.microsoft.com/office/powerpoint/2010/main" val="347509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D111-E80C-4618-A72F-A4090CEF8D0B}"/>
              </a:ext>
            </a:extLst>
          </p:cNvPr>
          <p:cNvSpPr>
            <a:spLocks noGrp="1"/>
          </p:cNvSpPr>
          <p:nvPr>
            <p:ph type="title"/>
          </p:nvPr>
        </p:nvSpPr>
        <p:spPr>
          <a:xfrm>
            <a:off x="324043" y="278502"/>
            <a:ext cx="2800157" cy="1320800"/>
          </a:xfrm>
        </p:spPr>
        <p:txBody>
          <a:bodyPr/>
          <a:lstStyle/>
          <a:p>
            <a:r>
              <a:rPr lang="en-US" b="1" dirty="0">
                <a:solidFill>
                  <a:schemeClr val="tx1"/>
                </a:solidFill>
              </a:rPr>
              <a:t>WBS Chart</a:t>
            </a:r>
          </a:p>
        </p:txBody>
      </p:sp>
      <p:sp>
        <p:nvSpPr>
          <p:cNvPr id="6" name="Content Placeholder 5">
            <a:extLst>
              <a:ext uri="{FF2B5EF4-FFF2-40B4-BE49-F238E27FC236}">
                <a16:creationId xmlns:a16="http://schemas.microsoft.com/office/drawing/2014/main" id="{53152A9B-D7BF-4C57-9C76-B30190B128FA}"/>
              </a:ext>
            </a:extLst>
          </p:cNvPr>
          <p:cNvSpPr>
            <a:spLocks noGrp="1"/>
          </p:cNvSpPr>
          <p:nvPr>
            <p:ph idx="1"/>
          </p:nvPr>
        </p:nvSpPr>
        <p:spPr/>
        <p:txBody>
          <a:bodyPr vert="horz" lIns="91440" tIns="45720" rIns="91440" bIns="45720" rtlCol="0" anchor="t">
            <a:normAutofit/>
          </a:bodyPr>
          <a:lstStyle/>
          <a:p>
            <a:endParaRPr lang="en-US"/>
          </a:p>
          <a:p>
            <a:endParaRPr lang="en-US"/>
          </a:p>
        </p:txBody>
      </p:sp>
      <p:pic>
        <p:nvPicPr>
          <p:cNvPr id="7" name="Picture 6">
            <a:extLst>
              <a:ext uri="{FF2B5EF4-FFF2-40B4-BE49-F238E27FC236}">
                <a16:creationId xmlns:a16="http://schemas.microsoft.com/office/drawing/2014/main" id="{3D529C02-7C02-46D4-9BBE-3E12D034CB95}"/>
              </a:ext>
            </a:extLst>
          </p:cNvPr>
          <p:cNvPicPr>
            <a:picLocks noChangeAspect="1"/>
          </p:cNvPicPr>
          <p:nvPr/>
        </p:nvPicPr>
        <p:blipFill>
          <a:blip r:embed="rId2"/>
          <a:stretch>
            <a:fillRect/>
          </a:stretch>
        </p:blipFill>
        <p:spPr>
          <a:xfrm>
            <a:off x="2967440" y="973023"/>
            <a:ext cx="6698448" cy="6094641"/>
          </a:xfrm>
          <a:prstGeom prst="rect">
            <a:avLst/>
          </a:prstGeom>
        </p:spPr>
      </p:pic>
    </p:spTree>
    <p:extLst>
      <p:ext uri="{BB962C8B-B14F-4D97-AF65-F5344CB8AC3E}">
        <p14:creationId xmlns:p14="http://schemas.microsoft.com/office/powerpoint/2010/main" val="76021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12297-DF78-43FC-80CA-26CF605C98F0}"/>
              </a:ext>
            </a:extLst>
          </p:cNvPr>
          <p:cNvSpPr>
            <a:spLocks noGrp="1"/>
          </p:cNvSpPr>
          <p:nvPr>
            <p:ph type="title"/>
          </p:nvPr>
        </p:nvSpPr>
        <p:spPr>
          <a:xfrm>
            <a:off x="1397971" y="2217073"/>
            <a:ext cx="9905998" cy="1478570"/>
          </a:xfrm>
        </p:spPr>
        <p:txBody>
          <a:bodyPr>
            <a:normAutofit/>
          </a:bodyPr>
          <a:lstStyle/>
          <a:p>
            <a:r>
              <a:rPr lang="en-US" sz="5400" dirty="0"/>
              <a:t>UI setup</a:t>
            </a:r>
          </a:p>
        </p:txBody>
      </p:sp>
    </p:spTree>
    <p:extLst>
      <p:ext uri="{BB962C8B-B14F-4D97-AF65-F5344CB8AC3E}">
        <p14:creationId xmlns:p14="http://schemas.microsoft.com/office/powerpoint/2010/main" val="1387390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12297-DF78-43FC-80CA-26CF605C98F0}"/>
              </a:ext>
            </a:extLst>
          </p:cNvPr>
          <p:cNvSpPr>
            <a:spLocks noGrp="1"/>
          </p:cNvSpPr>
          <p:nvPr>
            <p:ph type="title"/>
          </p:nvPr>
        </p:nvSpPr>
        <p:spPr>
          <a:xfrm>
            <a:off x="1397971" y="2217073"/>
            <a:ext cx="9905998" cy="1478570"/>
          </a:xfrm>
        </p:spPr>
        <p:txBody>
          <a:bodyPr>
            <a:normAutofit/>
          </a:bodyPr>
          <a:lstStyle/>
          <a:p>
            <a:r>
              <a:rPr lang="en-US" sz="5400" dirty="0"/>
              <a:t>Working</a:t>
            </a:r>
          </a:p>
        </p:txBody>
      </p:sp>
    </p:spTree>
    <p:extLst>
      <p:ext uri="{BB962C8B-B14F-4D97-AF65-F5344CB8AC3E}">
        <p14:creationId xmlns:p14="http://schemas.microsoft.com/office/powerpoint/2010/main" val="2738525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12297-DF78-43FC-80CA-26CF605C98F0}"/>
              </a:ext>
            </a:extLst>
          </p:cNvPr>
          <p:cNvSpPr>
            <a:spLocks noGrp="1"/>
          </p:cNvSpPr>
          <p:nvPr>
            <p:ph type="title"/>
          </p:nvPr>
        </p:nvSpPr>
        <p:spPr>
          <a:xfrm>
            <a:off x="1397971" y="2217073"/>
            <a:ext cx="9905998" cy="1478570"/>
          </a:xfrm>
        </p:spPr>
        <p:txBody>
          <a:bodyPr>
            <a:normAutofit/>
          </a:bodyPr>
          <a:lstStyle/>
          <a:p>
            <a:r>
              <a:rPr lang="en-US" sz="5400" dirty="0"/>
              <a:t>Database setup</a:t>
            </a:r>
          </a:p>
        </p:txBody>
      </p:sp>
    </p:spTree>
    <p:extLst>
      <p:ext uri="{BB962C8B-B14F-4D97-AF65-F5344CB8AC3E}">
        <p14:creationId xmlns:p14="http://schemas.microsoft.com/office/powerpoint/2010/main" val="908223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6BF8-DCC0-4EE0-8B81-C0F48ADAB69A}"/>
              </a:ext>
            </a:extLst>
          </p:cNvPr>
          <p:cNvSpPr>
            <a:spLocks noGrp="1"/>
          </p:cNvSpPr>
          <p:nvPr>
            <p:ph type="title"/>
          </p:nvPr>
        </p:nvSpPr>
        <p:spPr>
          <a:xfrm>
            <a:off x="1400927" y="285476"/>
            <a:ext cx="8596668" cy="1320800"/>
          </a:xfrm>
        </p:spPr>
        <p:txBody>
          <a:bodyPr/>
          <a:lstStyle/>
          <a:p>
            <a:r>
              <a:rPr lang="en-US" b="1" dirty="0">
                <a:solidFill>
                  <a:schemeClr val="tx1"/>
                </a:solidFill>
              </a:rPr>
              <a:t>ER Diagram</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1412" y="1464731"/>
            <a:ext cx="10172210" cy="4969320"/>
          </a:xfrm>
          <a:prstGeom prst="rect">
            <a:avLst/>
          </a:prstGeom>
        </p:spPr>
      </p:pic>
    </p:spTree>
    <p:extLst>
      <p:ext uri="{BB962C8B-B14F-4D97-AF65-F5344CB8AC3E}">
        <p14:creationId xmlns:p14="http://schemas.microsoft.com/office/powerpoint/2010/main" val="3170396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F06A-AED1-435A-B01E-5687B2F05F3C}"/>
              </a:ext>
            </a:extLst>
          </p:cNvPr>
          <p:cNvSpPr>
            <a:spLocks noGrp="1"/>
          </p:cNvSpPr>
          <p:nvPr>
            <p:ph type="title"/>
          </p:nvPr>
        </p:nvSpPr>
        <p:spPr>
          <a:xfrm>
            <a:off x="1335018" y="228098"/>
            <a:ext cx="7543965" cy="1320800"/>
          </a:xfrm>
        </p:spPr>
        <p:txBody>
          <a:bodyPr/>
          <a:lstStyle/>
          <a:p>
            <a:r>
              <a:rPr lang="en-US" dirty="0">
                <a:solidFill>
                  <a:schemeClr val="tx1"/>
                </a:solidFill>
                <a:latin typeface="+mj-ea"/>
                <a:cs typeface="+mj-ea"/>
              </a:rPr>
              <a:t/>
            </a:r>
            <a:br>
              <a:rPr lang="en-US" dirty="0">
                <a:solidFill>
                  <a:schemeClr val="tx1"/>
                </a:solidFill>
                <a:latin typeface="+mj-ea"/>
                <a:cs typeface="+mj-ea"/>
              </a:rPr>
            </a:br>
            <a:r>
              <a:rPr lang="en-US" b="1" dirty="0">
                <a:solidFill>
                  <a:schemeClr val="tx1"/>
                </a:solidFill>
              </a:rPr>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486" y="1548898"/>
            <a:ext cx="9104811" cy="5191536"/>
          </a:xfrm>
        </p:spPr>
      </p:pic>
    </p:spTree>
    <p:extLst>
      <p:ext uri="{BB962C8B-B14F-4D97-AF65-F5344CB8AC3E}">
        <p14:creationId xmlns:p14="http://schemas.microsoft.com/office/powerpoint/2010/main" val="33000490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197</TotalTime>
  <Words>99</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Data Security health map</vt:lpstr>
      <vt:lpstr>PowerPoint Presentation</vt:lpstr>
      <vt:lpstr>Gannt Chart</vt:lpstr>
      <vt:lpstr>WBS Chart</vt:lpstr>
      <vt:lpstr>UI setup</vt:lpstr>
      <vt:lpstr>Working</vt:lpstr>
      <vt:lpstr>Database setup</vt:lpstr>
      <vt:lpstr>ER Diagram</vt:lpstr>
      <vt:lpstr> Class Diagram</vt:lpstr>
      <vt:lpstr>Risk Analysis</vt:lpstr>
      <vt:lpstr>Version 2.0</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Security health map</dc:title>
  <dc:creator>Joel U</dc:creator>
  <cp:lastModifiedBy>cmf1</cp:lastModifiedBy>
  <cp:revision>14</cp:revision>
  <dcterms:created xsi:type="dcterms:W3CDTF">2017-11-29T04:55:38Z</dcterms:created>
  <dcterms:modified xsi:type="dcterms:W3CDTF">2017-11-29T19:21:53Z</dcterms:modified>
</cp:coreProperties>
</file>