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0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4" y="-1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8C1C-FD95-4BB4-8EFB-6A67C6AD6049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965BB-ACE7-4452-AD0D-268A84BD2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01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73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5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0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83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18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33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71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302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43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2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82D2-7621-47E3-821E-56F82AE3F49C}" type="datetimeFigureOut">
              <a:rPr lang="en-US" smtClean="0"/>
              <a:pPr/>
              <a:t>03-Nov-14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AD2C-54E7-46B4-B925-39A4CA71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43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905000" y="838200"/>
            <a:ext cx="2209800" cy="39624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500" y="2190108"/>
            <a:ext cx="1828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4629" y="2481209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 1 (</a:t>
            </a:r>
            <a:r>
              <a:rPr lang="en-US" sz="1000" dirty="0" err="1" smtClean="0"/>
              <a:t>p,q,r,s,n,m</a:t>
            </a:r>
            <a:r>
              <a:rPr lang="en-US" sz="1000" dirty="0" smtClean="0"/>
              <a:t>,</a:t>
            </a:r>
            <a:r>
              <a:rPr lang="el-GR" sz="1000" dirty="0" smtClean="0"/>
              <a:t>ψ</a:t>
            </a:r>
            <a:r>
              <a:rPr lang="en-US" sz="1000" dirty="0" smtClean="0"/>
              <a:t>(n), ʎ(n))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22214" y="2812551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 2 (</a:t>
            </a:r>
            <a:r>
              <a:rPr lang="en-US" sz="1050" dirty="0" err="1" smtClean="0"/>
              <a:t>g,e,d</a:t>
            </a:r>
            <a:r>
              <a:rPr lang="en-US" sz="1050" dirty="0" smtClean="0"/>
              <a:t>, µ)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160141" y="2190108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1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2792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87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724400" y="914400"/>
            <a:ext cx="2057400" cy="396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914400"/>
            <a:ext cx="2057400" cy="396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62200" y="3124200"/>
            <a:ext cx="1752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3124200"/>
            <a:ext cx="1752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2200" y="1447800"/>
            <a:ext cx="1752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Integer library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0"/>
            <a:endCxn id="7" idx="2"/>
          </p:cNvCxnSpPr>
          <p:nvPr/>
        </p:nvCxnSpPr>
        <p:spPr>
          <a:xfrm flipV="1">
            <a:off x="3238500" y="1981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37" idx="2"/>
          </p:cNvCxnSpPr>
          <p:nvPr/>
        </p:nvCxnSpPr>
        <p:spPr>
          <a:xfrm flipV="1">
            <a:off x="5676900" y="2057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8600" y="3134801"/>
            <a:ext cx="914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5" idx="1"/>
          </p:cNvCxnSpPr>
          <p:nvPr/>
        </p:nvCxnSpPr>
        <p:spPr>
          <a:xfrm flipV="1">
            <a:off x="1143000" y="3390900"/>
            <a:ext cx="1219200" cy="1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3810000" y="5562600"/>
            <a:ext cx="1371600" cy="7620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819400" y="3668201"/>
            <a:ext cx="990600" cy="2275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2"/>
          </p:cNvCxnSpPr>
          <p:nvPr/>
        </p:nvCxnSpPr>
        <p:spPr>
          <a:xfrm flipH="1" flipV="1">
            <a:off x="3238500" y="3657600"/>
            <a:ext cx="876300" cy="189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029200" y="3668201"/>
            <a:ext cx="685800" cy="1894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81600" y="3668201"/>
            <a:ext cx="762000" cy="212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6553200" y="3390900"/>
            <a:ext cx="1261607" cy="1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G:\Users\Joel\Desktop\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98" y="2525995"/>
            <a:ext cx="396310" cy="396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Users\Joel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567" y="2977141"/>
            <a:ext cx="890420" cy="106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846193" y="43603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9" name="Picture 2" descr="G:\Users\Joel\Desktop\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998" y="2525995"/>
            <a:ext cx="396310" cy="396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375907" y="300399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Plain text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897757" y="298049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Plain text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200400" y="99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System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00600" y="1524000"/>
            <a:ext cx="17526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Big Integer library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38800" y="990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System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5" idx="3"/>
            <a:endCxn id="6" idx="1"/>
          </p:cNvCxnSpPr>
          <p:nvPr/>
        </p:nvCxnSpPr>
        <p:spPr>
          <a:xfrm>
            <a:off x="4114800" y="3390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2" descr="G:\Users\Joel\Desktop\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396310" cy="396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114800" y="29718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 Cipher </a:t>
            </a:r>
          </a:p>
          <a:p>
            <a:r>
              <a:rPr lang="en-US" sz="1050" smtClean="0"/>
              <a:t> </a:t>
            </a:r>
            <a:r>
              <a:rPr lang="en-US" sz="1050" smtClean="0"/>
              <a:t>    </a:t>
            </a:r>
            <a:r>
              <a:rPr lang="en-US" sz="1050" dirty="0" smtClean="0"/>
              <a:t>text`</a:t>
            </a:r>
            <a:endParaRPr 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1458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905000" y="0"/>
            <a:ext cx="2209800" cy="3352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4629" y="1524000"/>
            <a:ext cx="1575371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1 (</a:t>
            </a:r>
            <a:r>
              <a:rPr lang="en-US" sz="1400" dirty="0" err="1" smtClean="0"/>
              <a:t>p,q,r,s,n,m</a:t>
            </a:r>
            <a:r>
              <a:rPr lang="en-US" sz="1400" dirty="0" smtClean="0"/>
              <a:t>,</a:t>
            </a:r>
            <a:r>
              <a:rPr lang="el-GR" sz="1400" dirty="0" smtClean="0"/>
              <a:t>ψ</a:t>
            </a:r>
            <a:r>
              <a:rPr lang="en-US" sz="1400" dirty="0" smtClean="0"/>
              <a:t>(n), ʎ(n))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09800" y="2209800"/>
            <a:ext cx="1575371" cy="76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2 (</a:t>
            </a:r>
            <a:r>
              <a:rPr lang="en-US" sz="1400" dirty="0" err="1" smtClean="0"/>
              <a:t>g,e,d</a:t>
            </a:r>
            <a:r>
              <a:rPr lang="en-US" sz="1400" dirty="0" smtClean="0"/>
              <a:t>, µ)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219200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2</a:t>
            </a:r>
            <a:endParaRPr lang="en-US" sz="1100" b="1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105400" y="0"/>
            <a:ext cx="2209800" cy="3352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35029" y="1524000"/>
            <a:ext cx="1575371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1 (</a:t>
            </a:r>
            <a:r>
              <a:rPr lang="en-US" sz="1400" dirty="0" err="1" smtClean="0"/>
              <a:t>p,q,r,s,n,m</a:t>
            </a:r>
            <a:r>
              <a:rPr lang="en-US" sz="1400" dirty="0" smtClean="0"/>
              <a:t>,</a:t>
            </a:r>
            <a:r>
              <a:rPr lang="el-GR" sz="1400" dirty="0" smtClean="0"/>
              <a:t>ψ</a:t>
            </a:r>
            <a:r>
              <a:rPr lang="en-US" sz="1400" dirty="0" smtClean="0"/>
              <a:t>(n), ʎ(n))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410200" y="2209800"/>
            <a:ext cx="1575371" cy="76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2 (</a:t>
            </a:r>
            <a:r>
              <a:rPr lang="en-US" sz="1400" dirty="0" err="1" smtClean="0"/>
              <a:t>g,e,d</a:t>
            </a:r>
            <a:r>
              <a:rPr lang="en-US" sz="1400" dirty="0" smtClean="0"/>
              <a:t>, µ)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219200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2</a:t>
            </a:r>
            <a:endParaRPr lang="en-US" sz="1100" b="1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981200" y="3505200"/>
            <a:ext cx="2209800" cy="3352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0829" y="5029200"/>
            <a:ext cx="1575371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1 (</a:t>
            </a:r>
            <a:r>
              <a:rPr lang="en-US" sz="1400" dirty="0" err="1" smtClean="0"/>
              <a:t>p,q,r,s,n,m</a:t>
            </a:r>
            <a:r>
              <a:rPr lang="en-US" sz="1400" dirty="0" smtClean="0"/>
              <a:t>,</a:t>
            </a:r>
            <a:r>
              <a:rPr lang="el-GR" sz="1400" dirty="0" smtClean="0"/>
              <a:t>ψ</a:t>
            </a:r>
            <a:r>
              <a:rPr lang="en-US" sz="1400" dirty="0" smtClean="0"/>
              <a:t>(n), ʎ(n))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286000" y="5715000"/>
            <a:ext cx="1575371" cy="76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2 (</a:t>
            </a:r>
            <a:r>
              <a:rPr lang="en-US" sz="1400" dirty="0" err="1" smtClean="0"/>
              <a:t>g,e,d</a:t>
            </a:r>
            <a:r>
              <a:rPr lang="en-US" sz="1400" dirty="0" smtClean="0"/>
              <a:t>, µ)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4724400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2</a:t>
            </a:r>
            <a:endParaRPr lang="en-US" sz="11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5105400" y="3505200"/>
            <a:ext cx="2209800" cy="33528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35029" y="5029200"/>
            <a:ext cx="1575371" cy="685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1 (</a:t>
            </a:r>
            <a:r>
              <a:rPr lang="en-US" sz="1400" dirty="0" err="1" smtClean="0"/>
              <a:t>p,q,r,s,n,m</a:t>
            </a:r>
            <a:r>
              <a:rPr lang="en-US" sz="1400" dirty="0" smtClean="0"/>
              <a:t>,</a:t>
            </a:r>
            <a:r>
              <a:rPr lang="el-GR" sz="1400" dirty="0" smtClean="0"/>
              <a:t>ψ</a:t>
            </a:r>
            <a:r>
              <a:rPr lang="en-US" sz="1400" dirty="0" smtClean="0"/>
              <a:t>(n), ʎ(n))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410200" y="5715000"/>
            <a:ext cx="1575371" cy="76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Table 2 (</a:t>
            </a:r>
            <a:r>
              <a:rPr lang="en-US" sz="1400" dirty="0" err="1" smtClean="0"/>
              <a:t>g,e,d</a:t>
            </a:r>
            <a:r>
              <a:rPr lang="en-US" sz="1400" dirty="0" smtClean="0"/>
              <a:t>, µ)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4724400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2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37852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905000" y="1143000"/>
            <a:ext cx="2209800" cy="2895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500" y="2190108"/>
            <a:ext cx="1828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4629" y="2481209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 1 (</a:t>
            </a:r>
            <a:r>
              <a:rPr lang="en-US" sz="1000" dirty="0" err="1" smtClean="0"/>
              <a:t>p,q,r,s,n,m</a:t>
            </a:r>
            <a:r>
              <a:rPr lang="en-US" sz="1000" dirty="0" smtClean="0"/>
              <a:t>,</a:t>
            </a:r>
            <a:r>
              <a:rPr lang="el-GR" sz="1000" dirty="0" smtClean="0"/>
              <a:t>ψ</a:t>
            </a:r>
            <a:r>
              <a:rPr lang="en-US" sz="1000" dirty="0" smtClean="0"/>
              <a:t>(n), ʎ(n))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22214" y="2812551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 2 (</a:t>
            </a:r>
            <a:r>
              <a:rPr lang="en-US" sz="1050" dirty="0" err="1" smtClean="0"/>
              <a:t>g,e,d</a:t>
            </a:r>
            <a:r>
              <a:rPr lang="en-US" sz="1050" dirty="0" smtClean="0"/>
              <a:t>, µ)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160141" y="2190108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4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70485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905000" y="1143000"/>
            <a:ext cx="2209800" cy="289560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500" y="2190108"/>
            <a:ext cx="1828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4629" y="2481209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Table 1 (</a:t>
            </a:r>
            <a:r>
              <a:rPr lang="en-US" sz="1000" dirty="0" err="1" smtClean="0"/>
              <a:t>p,q,r,s,n,m</a:t>
            </a:r>
            <a:r>
              <a:rPr lang="en-US" sz="1000" dirty="0" smtClean="0"/>
              <a:t>,</a:t>
            </a:r>
            <a:r>
              <a:rPr lang="el-GR" sz="1000" dirty="0" smtClean="0"/>
              <a:t>ψ</a:t>
            </a:r>
            <a:r>
              <a:rPr lang="en-US" sz="1000" dirty="0" smtClean="0"/>
              <a:t>(n), ʎ(n))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222214" y="2812551"/>
            <a:ext cx="157537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Table 2 (</a:t>
            </a:r>
            <a:r>
              <a:rPr lang="en-US" sz="1050" dirty="0" err="1" smtClean="0"/>
              <a:t>g,e,d</a:t>
            </a:r>
            <a:r>
              <a:rPr lang="en-US" sz="1050" dirty="0" smtClean="0"/>
              <a:t>, µ)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160141" y="2190108"/>
            <a:ext cx="1054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SetId</a:t>
            </a:r>
            <a:r>
              <a:rPr lang="en-US" sz="1100" b="1" dirty="0" smtClean="0"/>
              <a:t> 3</a:t>
            </a:r>
            <a:endParaRPr 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4068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133600"/>
            <a:ext cx="3465815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2812163">
            <a:off x="5294573" y="1110967"/>
            <a:ext cx="635698" cy="58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/>
          <p:cNvSpPr/>
          <p:nvPr/>
        </p:nvSpPr>
        <p:spPr>
          <a:xfrm rot="2718623">
            <a:off x="6298446" y="1116846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 rot="2675658">
            <a:off x="7287762" y="1115563"/>
            <a:ext cx="609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5334000" y="1143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Level 1&amp; 2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11430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Select Security level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1219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Level 3 &amp; 4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6477000" y="457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8153400" y="228600"/>
            <a:ext cx="7620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Site A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13" idx="0"/>
            <a:endCxn id="13" idx="4"/>
          </p:cNvCxnSpPr>
          <p:nvPr/>
        </p:nvCxnSpPr>
        <p:spPr>
          <a:xfrm>
            <a:off x="6629400" y="4572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13" idx="6"/>
          </p:cNvCxnSpPr>
          <p:nvPr/>
        </p:nvCxnSpPr>
        <p:spPr>
          <a:xfrm>
            <a:off x="6477000" y="6096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</p:cNvCxnSpPr>
          <p:nvPr/>
        </p:nvCxnSpPr>
        <p:spPr>
          <a:xfrm>
            <a:off x="6629400" y="762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3" idx="6"/>
          </p:cNvCxnSpPr>
          <p:nvPr/>
        </p:nvCxnSpPr>
        <p:spPr>
          <a:xfrm flipH="1">
            <a:off x="6781800" y="5715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38800" y="182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0000" y="190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800600" y="13716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0600" y="1371600"/>
            <a:ext cx="0" cy="335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00600" y="4724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001000" y="14478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458200" y="1447800"/>
            <a:ext cx="0" cy="3352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305800" y="48006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019800" y="1447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</p:cNvCxnSpPr>
          <p:nvPr/>
        </p:nvCxnSpPr>
        <p:spPr>
          <a:xfrm>
            <a:off x="7086600" y="1419999"/>
            <a:ext cx="76200" cy="27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324600" y="2057400"/>
            <a:ext cx="6096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6629400" y="1905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48400" y="3657600"/>
            <a:ext cx="8382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324600" y="2895600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705600" y="2895600"/>
            <a:ext cx="15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77000" y="2895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8" idx="0"/>
          </p:cNvCxnSpPr>
          <p:nvPr/>
        </p:nvCxnSpPr>
        <p:spPr>
          <a:xfrm flipH="1">
            <a:off x="6667500" y="2895600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6324600" y="4343400"/>
            <a:ext cx="152400" cy="1524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V="1">
            <a:off x="6705600" y="4419600"/>
            <a:ext cx="228600" cy="76200"/>
          </a:xfrm>
          <a:prstGeom prst="bentConnector3">
            <a:avLst>
              <a:gd name="adj1" fmla="val -166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53200" y="4343400"/>
            <a:ext cx="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05600" y="4343400"/>
            <a:ext cx="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81800" y="6019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Send the indices</a:t>
            </a:r>
            <a:endParaRPr lang="en-US" sz="1400" b="1" dirty="0"/>
          </a:p>
        </p:txBody>
      </p:sp>
      <p:cxnSp>
        <p:nvCxnSpPr>
          <p:cNvPr id="93" name="Straight Connector 92"/>
          <p:cNvCxnSpPr>
            <a:stCxn id="82" idx="1"/>
            <a:endCxn id="82" idx="1"/>
          </p:cNvCxnSpPr>
          <p:nvPr/>
        </p:nvCxnSpPr>
        <p:spPr>
          <a:xfrm>
            <a:off x="6781800" y="61736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48200" y="60198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Send the indices(Key)</a:t>
            </a:r>
            <a:endParaRPr lang="en-US" sz="1400" b="1" dirty="0"/>
          </a:p>
        </p:txBody>
      </p:sp>
      <p:cxnSp>
        <p:nvCxnSpPr>
          <p:cNvPr id="97" name="Straight Connector 96"/>
          <p:cNvCxnSpPr>
            <a:stCxn id="95" idx="3"/>
          </p:cNvCxnSpPr>
          <p:nvPr/>
        </p:nvCxnSpPr>
        <p:spPr>
          <a:xfrm flipH="1" flipV="1">
            <a:off x="6248400" y="6172200"/>
            <a:ext cx="304800" cy="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705600" y="6172200"/>
            <a:ext cx="1524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3" idx="0"/>
          </p:cNvCxnSpPr>
          <p:nvPr/>
        </p:nvCxnSpPr>
        <p:spPr>
          <a:xfrm>
            <a:off x="6629400" y="152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0" y="152400"/>
            <a:ext cx="662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495800" y="6172200"/>
            <a:ext cx="228600" cy="1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4495800" y="533400"/>
            <a:ext cx="0" cy="563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892008" y="914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3" name="Straight Connector 112"/>
          <p:cNvCxnSpPr>
            <a:stCxn id="112" idx="0"/>
            <a:endCxn id="112" idx="4"/>
          </p:cNvCxnSpPr>
          <p:nvPr/>
        </p:nvCxnSpPr>
        <p:spPr>
          <a:xfrm>
            <a:off x="2044408" y="9144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2"/>
            <a:endCxn id="112" idx="6"/>
          </p:cNvCxnSpPr>
          <p:nvPr/>
        </p:nvCxnSpPr>
        <p:spPr>
          <a:xfrm>
            <a:off x="1892008" y="10668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044408" y="533400"/>
            <a:ext cx="2451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0"/>
          </p:cNvCxnSpPr>
          <p:nvPr/>
        </p:nvCxnSpPr>
        <p:spPr>
          <a:xfrm>
            <a:off x="2044408" y="533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800600" y="62484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Ack</a:t>
            </a:r>
            <a:r>
              <a:rPr lang="en-US" sz="1200" b="1" dirty="0" smtClean="0"/>
              <a:t> wait for response send and Finnish</a:t>
            </a:r>
            <a:endParaRPr lang="en-US" sz="1200" b="1" dirty="0"/>
          </a:p>
        </p:txBody>
      </p:sp>
      <p:cxnSp>
        <p:nvCxnSpPr>
          <p:cNvPr id="125" name="Straight Connector 124"/>
          <p:cNvCxnSpPr>
            <a:stCxn id="121" idx="1"/>
          </p:cNvCxnSpPr>
          <p:nvPr/>
        </p:nvCxnSpPr>
        <p:spPr>
          <a:xfrm flipH="1">
            <a:off x="4343400" y="6386900"/>
            <a:ext cx="457200" cy="1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343400" y="1066800"/>
            <a:ext cx="0" cy="533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12" idx="6"/>
          </p:cNvCxnSpPr>
          <p:nvPr/>
        </p:nvCxnSpPr>
        <p:spPr>
          <a:xfrm flipH="1">
            <a:off x="2196808" y="1066800"/>
            <a:ext cx="2146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800600" y="64008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Ack</a:t>
            </a:r>
            <a:r>
              <a:rPr lang="en-US" sz="1200" b="1" dirty="0" smtClean="0"/>
              <a:t> wait for response send and Finnish</a:t>
            </a:r>
            <a:endParaRPr lang="en-US" sz="1200" b="1" dirty="0"/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4191000" y="6553200"/>
            <a:ext cx="533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191000" y="2743200"/>
            <a:ext cx="0" cy="381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62000" y="2667000"/>
            <a:ext cx="685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Process</a:t>
            </a:r>
            <a:endParaRPr lang="en-US" sz="1200" b="1" dirty="0"/>
          </a:p>
        </p:txBody>
      </p:sp>
      <p:sp>
        <p:nvSpPr>
          <p:cNvPr id="139" name="Oval 138"/>
          <p:cNvSpPr/>
          <p:nvPr/>
        </p:nvSpPr>
        <p:spPr>
          <a:xfrm>
            <a:off x="1600200" y="27432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40" name="Rectangle 139"/>
          <p:cNvSpPr/>
          <p:nvPr/>
        </p:nvSpPr>
        <p:spPr>
          <a:xfrm>
            <a:off x="762000" y="21336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Cipher Text</a:t>
            </a:r>
            <a:endParaRPr lang="en-US" sz="1050" b="1" dirty="0"/>
          </a:p>
        </p:txBody>
      </p:sp>
      <p:sp>
        <p:nvSpPr>
          <p:cNvPr id="142" name="Rectangle 141"/>
          <p:cNvSpPr/>
          <p:nvPr/>
        </p:nvSpPr>
        <p:spPr>
          <a:xfrm>
            <a:off x="762000" y="38100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Plain Text</a:t>
            </a:r>
            <a:endParaRPr lang="en-US" sz="1200" b="1" dirty="0"/>
          </a:p>
        </p:txBody>
      </p:sp>
      <p:sp>
        <p:nvSpPr>
          <p:cNvPr id="143" name="Rectangle 142"/>
          <p:cNvSpPr/>
          <p:nvPr/>
        </p:nvSpPr>
        <p:spPr>
          <a:xfrm>
            <a:off x="1600200" y="21336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cxnSp>
        <p:nvCxnSpPr>
          <p:cNvPr id="144" name="Straight Arrow Connector 143"/>
          <p:cNvCxnSpPr>
            <a:stCxn id="143" idx="2"/>
          </p:cNvCxnSpPr>
          <p:nvPr/>
        </p:nvCxnSpPr>
        <p:spPr>
          <a:xfrm>
            <a:off x="1943100" y="2438400"/>
            <a:ext cx="38100" cy="31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39" idx="1"/>
          </p:cNvCxnSpPr>
          <p:nvPr/>
        </p:nvCxnSpPr>
        <p:spPr>
          <a:xfrm>
            <a:off x="1447800" y="2819400"/>
            <a:ext cx="252833" cy="1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9" idx="3"/>
          </p:cNvCxnSpPr>
          <p:nvPr/>
        </p:nvCxnSpPr>
        <p:spPr>
          <a:xfrm flipH="1">
            <a:off x="1447800" y="3263526"/>
            <a:ext cx="252833" cy="1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0" idx="2"/>
            <a:endCxn id="138" idx="0"/>
          </p:cNvCxnSpPr>
          <p:nvPr/>
        </p:nvCxnSpPr>
        <p:spPr>
          <a:xfrm>
            <a:off x="1104900" y="2438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8" idx="2"/>
            <a:endCxn id="142" idx="0"/>
          </p:cNvCxnSpPr>
          <p:nvPr/>
        </p:nvCxnSpPr>
        <p:spPr>
          <a:xfrm>
            <a:off x="11049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514600" y="2590800"/>
            <a:ext cx="685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Process</a:t>
            </a:r>
            <a:endParaRPr lang="en-US" sz="1200" b="1" dirty="0"/>
          </a:p>
        </p:txBody>
      </p:sp>
      <p:sp>
        <p:nvSpPr>
          <p:cNvPr id="157" name="Oval 156"/>
          <p:cNvSpPr/>
          <p:nvPr/>
        </p:nvSpPr>
        <p:spPr>
          <a:xfrm>
            <a:off x="3352800" y="2667000"/>
            <a:ext cx="685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158" name="Rectangle 157"/>
          <p:cNvSpPr/>
          <p:nvPr/>
        </p:nvSpPr>
        <p:spPr>
          <a:xfrm>
            <a:off x="2514600" y="20574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Plain Text</a:t>
            </a:r>
            <a:endParaRPr lang="en-US" sz="1000" b="1" dirty="0"/>
          </a:p>
        </p:txBody>
      </p:sp>
      <p:sp>
        <p:nvSpPr>
          <p:cNvPr id="159" name="Rectangle 158"/>
          <p:cNvSpPr/>
          <p:nvPr/>
        </p:nvSpPr>
        <p:spPr>
          <a:xfrm>
            <a:off x="2514600" y="37338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Cipher Text</a:t>
            </a:r>
            <a:endParaRPr lang="en-US" sz="1200" b="1" dirty="0"/>
          </a:p>
        </p:txBody>
      </p:sp>
      <p:sp>
        <p:nvSpPr>
          <p:cNvPr id="160" name="Rectangle 159"/>
          <p:cNvSpPr/>
          <p:nvPr/>
        </p:nvSpPr>
        <p:spPr>
          <a:xfrm>
            <a:off x="3352800" y="2057399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/>
          </a:p>
        </p:txBody>
      </p:sp>
      <p:cxnSp>
        <p:nvCxnSpPr>
          <p:cNvPr id="161" name="Straight Arrow Connector 160"/>
          <p:cNvCxnSpPr>
            <a:stCxn id="160" idx="2"/>
            <a:endCxn id="157" idx="0"/>
          </p:cNvCxnSpPr>
          <p:nvPr/>
        </p:nvCxnSpPr>
        <p:spPr>
          <a:xfrm>
            <a:off x="3695700" y="2362199"/>
            <a:ext cx="0" cy="30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57" idx="1"/>
          </p:cNvCxnSpPr>
          <p:nvPr/>
        </p:nvCxnSpPr>
        <p:spPr>
          <a:xfrm>
            <a:off x="3200400" y="2743200"/>
            <a:ext cx="252833" cy="1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7" idx="3"/>
          </p:cNvCxnSpPr>
          <p:nvPr/>
        </p:nvCxnSpPr>
        <p:spPr>
          <a:xfrm flipH="1">
            <a:off x="3200400" y="3187326"/>
            <a:ext cx="252833" cy="1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2"/>
            <a:endCxn id="156" idx="0"/>
          </p:cNvCxnSpPr>
          <p:nvPr/>
        </p:nvCxnSpPr>
        <p:spPr>
          <a:xfrm>
            <a:off x="2857500" y="2362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6" idx="2"/>
            <a:endCxn id="159" idx="0"/>
          </p:cNvCxnSpPr>
          <p:nvPr/>
        </p:nvCxnSpPr>
        <p:spPr>
          <a:xfrm>
            <a:off x="28575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667000" y="1551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Encryption</a:t>
            </a:r>
            <a:endParaRPr lang="en-US" sz="1200" b="1" dirty="0"/>
          </a:p>
        </p:txBody>
      </p:sp>
      <p:cxnSp>
        <p:nvCxnSpPr>
          <p:cNvPr id="171" name="Straight Connector 170"/>
          <p:cNvCxnSpPr>
            <a:stCxn id="169" idx="1"/>
            <a:endCxn id="169" idx="1"/>
          </p:cNvCxnSpPr>
          <p:nvPr/>
        </p:nvCxnSpPr>
        <p:spPr>
          <a:xfrm>
            <a:off x="2667000" y="16903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58" idx="0"/>
          </p:cNvCxnSpPr>
          <p:nvPr/>
        </p:nvCxnSpPr>
        <p:spPr>
          <a:xfrm>
            <a:off x="2857500" y="182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81000" y="15518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Decryption</a:t>
            </a:r>
            <a:endParaRPr lang="en-US" sz="1200" b="1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104899" y="182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2" idx="1"/>
            <a:endCxn id="174" idx="3"/>
          </p:cNvCxnSpPr>
          <p:nvPr/>
        </p:nvCxnSpPr>
        <p:spPr>
          <a:xfrm flipH="1" flipV="1">
            <a:off x="1447800" y="1690301"/>
            <a:ext cx="126416" cy="1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828800" y="4495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82" name="Straight Connector 181"/>
          <p:cNvCxnSpPr>
            <a:stCxn id="181" idx="0"/>
            <a:endCxn id="181" idx="4"/>
          </p:cNvCxnSpPr>
          <p:nvPr/>
        </p:nvCxnSpPr>
        <p:spPr>
          <a:xfrm>
            <a:off x="1981200" y="4495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1" idx="2"/>
            <a:endCxn id="181" idx="6"/>
          </p:cNvCxnSpPr>
          <p:nvPr/>
        </p:nvCxnSpPr>
        <p:spPr>
          <a:xfrm>
            <a:off x="1828800" y="46482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stCxn id="142" idx="2"/>
            <a:endCxn id="181" idx="2"/>
          </p:cNvCxnSpPr>
          <p:nvPr/>
        </p:nvCxnSpPr>
        <p:spPr>
          <a:xfrm rot="16200000" flipH="1">
            <a:off x="1200150" y="4019550"/>
            <a:ext cx="533400" cy="723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hape 186"/>
          <p:cNvCxnSpPr>
            <a:stCxn id="159" idx="2"/>
            <a:endCxn id="181" idx="6"/>
          </p:cNvCxnSpPr>
          <p:nvPr/>
        </p:nvCxnSpPr>
        <p:spPr>
          <a:xfrm rot="5400000">
            <a:off x="2190750" y="3981450"/>
            <a:ext cx="609600" cy="723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1" idx="4"/>
            <a:endCxn id="190" idx="0"/>
          </p:cNvCxnSpPr>
          <p:nvPr/>
        </p:nvCxnSpPr>
        <p:spPr>
          <a:xfrm>
            <a:off x="19812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Diamond 189"/>
          <p:cNvSpPr/>
          <p:nvPr/>
        </p:nvSpPr>
        <p:spPr>
          <a:xfrm>
            <a:off x="1219200" y="5410200"/>
            <a:ext cx="1524000" cy="609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Continue</a:t>
            </a:r>
            <a:endParaRPr lang="en-US" sz="1200" b="1" dirty="0"/>
          </a:p>
        </p:txBody>
      </p:sp>
      <p:sp>
        <p:nvSpPr>
          <p:cNvPr id="191" name="Oval 190"/>
          <p:cNvSpPr/>
          <p:nvPr/>
        </p:nvSpPr>
        <p:spPr>
          <a:xfrm>
            <a:off x="3048000" y="6019800"/>
            <a:ext cx="685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Stop</a:t>
            </a:r>
            <a:endParaRPr lang="en-US" sz="1200" b="1" dirty="0"/>
          </a:p>
        </p:txBody>
      </p:sp>
      <p:cxnSp>
        <p:nvCxnSpPr>
          <p:cNvPr id="193" name="Shape 192"/>
          <p:cNvCxnSpPr>
            <a:stCxn id="190" idx="3"/>
            <a:endCxn id="191" idx="0"/>
          </p:cNvCxnSpPr>
          <p:nvPr/>
        </p:nvCxnSpPr>
        <p:spPr>
          <a:xfrm>
            <a:off x="2743200" y="5715000"/>
            <a:ext cx="647700" cy="304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Diamond 194"/>
          <p:cNvSpPr/>
          <p:nvPr/>
        </p:nvSpPr>
        <p:spPr>
          <a:xfrm>
            <a:off x="0" y="5410200"/>
            <a:ext cx="1066800" cy="6096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Chang Level</a:t>
            </a:r>
            <a:endParaRPr lang="en-US" sz="1050" b="1" dirty="0"/>
          </a:p>
        </p:txBody>
      </p:sp>
      <p:cxnSp>
        <p:nvCxnSpPr>
          <p:cNvPr id="197" name="Straight Arrow Connector 196"/>
          <p:cNvCxnSpPr>
            <a:stCxn id="190" idx="1"/>
            <a:endCxn id="195" idx="3"/>
          </p:cNvCxnSpPr>
          <p:nvPr/>
        </p:nvCxnSpPr>
        <p:spPr>
          <a:xfrm flipH="1">
            <a:off x="1066800" y="5715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12" idx="2"/>
          </p:cNvCxnSpPr>
          <p:nvPr/>
        </p:nvCxnSpPr>
        <p:spPr>
          <a:xfrm>
            <a:off x="-165392" y="10668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lowchart: Decision 1"/>
          <p:cNvSpPr/>
          <p:nvPr/>
        </p:nvSpPr>
        <p:spPr>
          <a:xfrm>
            <a:off x="1574216" y="1524000"/>
            <a:ext cx="940384" cy="3531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00633" y="160466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operation</a:t>
            </a:r>
          </a:p>
          <a:p>
            <a:endParaRPr lang="en-US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49595" y="2013822"/>
            <a:ext cx="83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BigInteger Library</a:t>
            </a:r>
          </a:p>
          <a:p>
            <a:endParaRPr lang="en-US" sz="9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600200" y="2108284"/>
            <a:ext cx="83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BigInteger Library</a:t>
            </a:r>
          </a:p>
          <a:p>
            <a:endParaRPr lang="en-US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00200" y="2907268"/>
            <a:ext cx="1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Decryption</a:t>
            </a:r>
          </a:p>
          <a:p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14700" y="2832474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Encryption</a:t>
            </a:r>
          </a:p>
          <a:p>
            <a:endParaRPr lang="en-US" sz="1000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514602" y="1706489"/>
            <a:ext cx="15239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2" idx="4"/>
            <a:endCxn id="2" idx="0"/>
          </p:cNvCxnSpPr>
          <p:nvPr/>
        </p:nvCxnSpPr>
        <p:spPr>
          <a:xfrm>
            <a:off x="2044408" y="121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9705" y="3781985"/>
            <a:ext cx="9906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Indexes </a:t>
            </a:r>
            <a:r>
              <a:rPr lang="en-US" sz="1050" b="1" dirty="0" smtClean="0"/>
              <a:t>Exchange</a:t>
            </a:r>
            <a:endParaRPr lang="en-US" sz="1050" b="1" dirty="0"/>
          </a:p>
          <a:p>
            <a:endParaRPr 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404005" y="213858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Stop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4" y="304800"/>
            <a:ext cx="79470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172326" cy="537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2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G:\Users\Joel\Desktop\Untitl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21021"/>
            <a:ext cx="9448800" cy="68790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1975945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BigInteger library</a:t>
            </a:r>
            <a:endParaRPr lang="en-US" sz="900" b="1" dirty="0"/>
          </a:p>
        </p:txBody>
      </p:sp>
      <p:sp>
        <p:nvSpPr>
          <p:cNvPr id="7" name="Rectangle 6"/>
          <p:cNvSpPr/>
          <p:nvPr/>
        </p:nvSpPr>
        <p:spPr>
          <a:xfrm>
            <a:off x="3733800" y="1849821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BigInteger library</a:t>
            </a:r>
            <a:endParaRPr lang="en-US" sz="900" b="1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19300" y="2280745"/>
            <a:ext cx="0" cy="157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8600" y="2176681"/>
            <a:ext cx="0" cy="26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2369326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1 (</a:t>
            </a:r>
            <a:r>
              <a:rPr lang="en-US" sz="700" dirty="0" err="1" smtClean="0"/>
              <a:t>p,q,r,s,n,m</a:t>
            </a:r>
            <a:r>
              <a:rPr lang="en-US" sz="700" dirty="0" smtClean="0"/>
              <a:t>,</a:t>
            </a:r>
          </a:p>
          <a:p>
            <a:r>
              <a:rPr lang="el-GR" sz="700" dirty="0" smtClean="0"/>
              <a:t>ψ</a:t>
            </a:r>
            <a:r>
              <a:rPr lang="en-US" sz="700" dirty="0" smtClean="0"/>
              <a:t>(n), ʎ(n))</a:t>
            </a:r>
          </a:p>
          <a:p>
            <a:endParaRPr lang="en-US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263093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2 (</a:t>
            </a:r>
            <a:r>
              <a:rPr lang="en-US" sz="700" dirty="0" err="1" smtClean="0"/>
              <a:t>g,e,d</a:t>
            </a:r>
            <a:r>
              <a:rPr lang="en-US" sz="700" dirty="0" smtClean="0"/>
              <a:t>, µ)</a:t>
            </a:r>
          </a:p>
          <a:p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5285842" y="48006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2 (</a:t>
            </a:r>
            <a:r>
              <a:rPr lang="en-US" sz="700" dirty="0" err="1" smtClean="0"/>
              <a:t>g,e,d</a:t>
            </a:r>
            <a:r>
              <a:rPr lang="en-US" sz="700" dirty="0" smtClean="0"/>
              <a:t>, µ)</a:t>
            </a:r>
          </a:p>
          <a:p>
            <a:endParaRPr 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7696200" y="264763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2 (</a:t>
            </a:r>
            <a:r>
              <a:rPr lang="en-US" sz="700" dirty="0" err="1" smtClean="0"/>
              <a:t>g,e,d</a:t>
            </a:r>
            <a:r>
              <a:rPr lang="en-US" sz="700" dirty="0" smtClean="0"/>
              <a:t>, µ)</a:t>
            </a:r>
          </a:p>
          <a:p>
            <a:endParaRPr lang="en-US" sz="7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480974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2 (</a:t>
            </a:r>
            <a:r>
              <a:rPr lang="en-US" sz="700" dirty="0" err="1" smtClean="0"/>
              <a:t>g,e,d</a:t>
            </a:r>
            <a:r>
              <a:rPr lang="en-US" sz="700" dirty="0" smtClean="0"/>
              <a:t>, µ)</a:t>
            </a:r>
          </a:p>
          <a:p>
            <a:endParaRPr 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4529657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1 (</a:t>
            </a:r>
            <a:r>
              <a:rPr lang="en-US" sz="700" dirty="0" err="1" smtClean="0"/>
              <a:t>p,q,r,s,n,m</a:t>
            </a:r>
            <a:r>
              <a:rPr lang="en-US" sz="700" dirty="0" smtClean="0"/>
              <a:t>,</a:t>
            </a:r>
          </a:p>
          <a:p>
            <a:r>
              <a:rPr lang="el-GR" sz="700" dirty="0" smtClean="0"/>
              <a:t>ψ</a:t>
            </a:r>
            <a:r>
              <a:rPr lang="en-US" sz="700" dirty="0" smtClean="0"/>
              <a:t>(n), ʎ(n))</a:t>
            </a:r>
          </a:p>
          <a:p>
            <a:endParaRPr 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0" y="2383208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Table 1 (</a:t>
            </a:r>
            <a:r>
              <a:rPr lang="en-US" sz="700" b="1" dirty="0" err="1" smtClean="0"/>
              <a:t>p,q,r,s,n,m</a:t>
            </a:r>
            <a:r>
              <a:rPr lang="en-US" sz="700" b="1" dirty="0" smtClean="0"/>
              <a:t>,</a:t>
            </a:r>
          </a:p>
          <a:p>
            <a:r>
              <a:rPr lang="el-GR" sz="700" b="1" dirty="0" smtClean="0"/>
              <a:t>ψ</a:t>
            </a:r>
            <a:r>
              <a:rPr lang="en-US" sz="700" b="1" dirty="0" smtClean="0"/>
              <a:t>(n), ʎ(n))</a:t>
            </a:r>
          </a:p>
          <a:p>
            <a:endParaRPr 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0" y="4525450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Table 1 (</a:t>
            </a:r>
            <a:r>
              <a:rPr lang="en-US" sz="700" dirty="0" err="1" smtClean="0"/>
              <a:t>p,q,r,s,n,m</a:t>
            </a:r>
            <a:r>
              <a:rPr lang="en-US" sz="700" dirty="0" smtClean="0"/>
              <a:t>,</a:t>
            </a:r>
          </a:p>
          <a:p>
            <a:r>
              <a:rPr lang="el-GR" sz="700" dirty="0" smtClean="0"/>
              <a:t>ψ</a:t>
            </a:r>
            <a:r>
              <a:rPr lang="en-US" sz="700" dirty="0" smtClean="0"/>
              <a:t>(n), ʎ(n))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="" xmlns:p14="http://schemas.microsoft.com/office/powerpoint/2010/main" val="16568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340215"/>
            <a:ext cx="7582756" cy="560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04800" y="5943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/>
          <p:cNvCxnSpPr>
            <a:stCxn id="5" idx="0"/>
            <a:endCxn id="5" idx="4"/>
          </p:cNvCxnSpPr>
          <p:nvPr/>
        </p:nvCxnSpPr>
        <p:spPr>
          <a:xfrm>
            <a:off x="4572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2"/>
            <a:endCxn id="5" idx="6"/>
          </p:cNvCxnSpPr>
          <p:nvPr/>
        </p:nvCxnSpPr>
        <p:spPr>
          <a:xfrm>
            <a:off x="304800" y="6096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5" idx="4"/>
          </p:cNvCxnSpPr>
          <p:nvPr/>
        </p:nvCxnSpPr>
        <p:spPr>
          <a:xfrm rot="10800000">
            <a:off x="457200" y="6248401"/>
            <a:ext cx="2438400" cy="2413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9934" y="6370828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Change the level</a:t>
            </a:r>
            <a:endParaRPr lang="en-US" sz="1200" b="1" dirty="0"/>
          </a:p>
        </p:txBody>
      </p:sp>
      <p:cxnSp>
        <p:nvCxnSpPr>
          <p:cNvPr id="17" name="Elbow Connector 16"/>
          <p:cNvCxnSpPr>
            <a:endCxn id="5" idx="6"/>
          </p:cNvCxnSpPr>
          <p:nvPr/>
        </p:nvCxnSpPr>
        <p:spPr>
          <a:xfrm rot="5400000">
            <a:off x="495300" y="5448300"/>
            <a:ext cx="762000" cy="533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43382" y="1219200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0"/>
          </p:cNvCxnSpPr>
          <p:nvPr/>
        </p:nvCxnSpPr>
        <p:spPr>
          <a:xfrm flipV="1">
            <a:off x="457200" y="435836"/>
            <a:ext cx="38100" cy="5507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300" y="435836"/>
            <a:ext cx="276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138501" y="2921042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Yes</a:t>
            </a:r>
            <a:endParaRPr lang="en-US" sz="105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80811" y="2915700"/>
            <a:ext cx="457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No</a:t>
            </a:r>
            <a:endParaRPr lang="en-US" sz="1050" b="1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429000" y="2514600"/>
            <a:ext cx="838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67200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74466" y="3352800"/>
            <a:ext cx="12735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000500" y="3352800"/>
            <a:ext cx="0" cy="2934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4" idx="1"/>
          </p:cNvCxnSpPr>
          <p:nvPr/>
        </p:nvCxnSpPr>
        <p:spPr>
          <a:xfrm flipV="1">
            <a:off x="4000500" y="6310700"/>
            <a:ext cx="1181100" cy="13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81600" y="61722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Response Acknowledgement</a:t>
            </a:r>
            <a:endParaRPr lang="en-US" sz="1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197958"/>
            <a:ext cx="157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3351" y="5092791"/>
            <a:ext cx="1086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0" y="485460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Yes</a:t>
            </a:r>
            <a:endParaRPr 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48000" y="487734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No</a:t>
            </a:r>
            <a:endParaRPr lang="en-US" sz="8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91000" y="6509327"/>
            <a:ext cx="3962400" cy="43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76600" y="3352800"/>
            <a:ext cx="723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774466" y="3189718"/>
            <a:ext cx="0" cy="163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81600" y="5895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Response Acknowledgement</a:t>
            </a:r>
            <a:endParaRPr lang="en-US" sz="1200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4152900" y="6033700"/>
            <a:ext cx="1104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V="1">
            <a:off x="4152900" y="3162300"/>
            <a:ext cx="0" cy="2871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3505200" y="316230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5" name="Oval 2054"/>
          <p:cNvSpPr/>
          <p:nvPr/>
        </p:nvSpPr>
        <p:spPr>
          <a:xfrm>
            <a:off x="7924800" y="5562600"/>
            <a:ext cx="1066800" cy="968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B</a:t>
            </a:r>
            <a:endParaRPr lang="en-US" dirty="0"/>
          </a:p>
        </p:txBody>
      </p:sp>
      <p:cxnSp>
        <p:nvCxnSpPr>
          <p:cNvPr id="2057" name="Straight Arrow Connector 2056"/>
          <p:cNvCxnSpPr/>
          <p:nvPr/>
        </p:nvCxnSpPr>
        <p:spPr>
          <a:xfrm>
            <a:off x="7162800" y="63107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543800" y="5486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010400" y="5638800"/>
            <a:ext cx="1040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086600" y="5791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111448" y="605885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296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Prakash</cp:lastModifiedBy>
  <cp:revision>30</cp:revision>
  <dcterms:created xsi:type="dcterms:W3CDTF">2014-10-09T17:02:40Z</dcterms:created>
  <dcterms:modified xsi:type="dcterms:W3CDTF">2014-11-03T12:08:07Z</dcterms:modified>
</cp:coreProperties>
</file>