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81"/>
  </p:notesMasterIdLst>
  <p:sldIdLst>
    <p:sldId id="256" r:id="rId3"/>
    <p:sldId id="339" r:id="rId4"/>
    <p:sldId id="328" r:id="rId5"/>
    <p:sldId id="329" r:id="rId6"/>
    <p:sldId id="330" r:id="rId7"/>
    <p:sldId id="331" r:id="rId8"/>
    <p:sldId id="332" r:id="rId9"/>
    <p:sldId id="333" r:id="rId10"/>
    <p:sldId id="334" r:id="rId11"/>
    <p:sldId id="335" r:id="rId12"/>
    <p:sldId id="336" r:id="rId13"/>
    <p:sldId id="337" r:id="rId14"/>
    <p:sldId id="338" r:id="rId15"/>
    <p:sldId id="257" r:id="rId16"/>
    <p:sldId id="260" r:id="rId17"/>
    <p:sldId id="261" r:id="rId18"/>
    <p:sldId id="265" r:id="rId19"/>
    <p:sldId id="282" r:id="rId20"/>
    <p:sldId id="283" r:id="rId21"/>
    <p:sldId id="266" r:id="rId22"/>
    <p:sldId id="291" r:id="rId23"/>
    <p:sldId id="268" r:id="rId24"/>
    <p:sldId id="269" r:id="rId25"/>
    <p:sldId id="270" r:id="rId26"/>
    <p:sldId id="312" r:id="rId27"/>
    <p:sldId id="285" r:id="rId28"/>
    <p:sldId id="286" r:id="rId29"/>
    <p:sldId id="271" r:id="rId30"/>
    <p:sldId id="287" r:id="rId31"/>
    <p:sldId id="375" r:id="rId32"/>
    <p:sldId id="288" r:id="rId33"/>
    <p:sldId id="295" r:id="rId34"/>
    <p:sldId id="273" r:id="rId35"/>
    <p:sldId id="274" r:id="rId36"/>
    <p:sldId id="289" r:id="rId37"/>
    <p:sldId id="290" r:id="rId38"/>
    <p:sldId id="275" r:id="rId39"/>
    <p:sldId id="309" r:id="rId40"/>
    <p:sldId id="363" r:id="rId41"/>
    <p:sldId id="315" r:id="rId42"/>
    <p:sldId id="313" r:id="rId43"/>
    <p:sldId id="362" r:id="rId44"/>
    <p:sldId id="369" r:id="rId45"/>
    <p:sldId id="361" r:id="rId46"/>
    <p:sldId id="360" r:id="rId47"/>
    <p:sldId id="359" r:id="rId48"/>
    <p:sldId id="358" r:id="rId49"/>
    <p:sldId id="357" r:id="rId50"/>
    <p:sldId id="370" r:id="rId51"/>
    <p:sldId id="356" r:id="rId52"/>
    <p:sldId id="355" r:id="rId53"/>
    <p:sldId id="354" r:id="rId54"/>
    <p:sldId id="371" r:id="rId55"/>
    <p:sldId id="353" r:id="rId56"/>
    <p:sldId id="352" r:id="rId57"/>
    <p:sldId id="351" r:id="rId58"/>
    <p:sldId id="350" r:id="rId59"/>
    <p:sldId id="349" r:id="rId60"/>
    <p:sldId id="348" r:id="rId61"/>
    <p:sldId id="364" r:id="rId62"/>
    <p:sldId id="366" r:id="rId63"/>
    <p:sldId id="365" r:id="rId64"/>
    <p:sldId id="372" r:id="rId65"/>
    <p:sldId id="347" r:id="rId66"/>
    <p:sldId id="367" r:id="rId67"/>
    <p:sldId id="292" r:id="rId68"/>
    <p:sldId id="293" r:id="rId69"/>
    <p:sldId id="374" r:id="rId70"/>
    <p:sldId id="272" r:id="rId71"/>
    <p:sldId id="297" r:id="rId72"/>
    <p:sldId id="299" r:id="rId73"/>
    <p:sldId id="300" r:id="rId74"/>
    <p:sldId id="301" r:id="rId75"/>
    <p:sldId id="304" r:id="rId76"/>
    <p:sldId id="327" r:id="rId77"/>
    <p:sldId id="305" r:id="rId78"/>
    <p:sldId id="306" r:id="rId79"/>
    <p:sldId id="258" r:id="rId8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66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7" autoAdjust="0"/>
    <p:restoredTop sz="94660" autoAdjust="0"/>
  </p:normalViewPr>
  <p:slideViewPr>
    <p:cSldViewPr>
      <p:cViewPr varScale="1">
        <p:scale>
          <a:sx n="73" d="100"/>
          <a:sy n="73" d="100"/>
        </p:scale>
        <p:origin x="166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Arial" panose="020B0604020202020204" pitchFamily="34" charset="0"/>
              </a:defRPr>
            </a:lvl1pPr>
          </a:lstStyle>
          <a:p>
            <a:pPr>
              <a:defRPr/>
            </a:pPr>
            <a:fld id="{BED1976A-48C0-487A-BAB8-0C080BD991DB}" type="datetimeFigureOut">
              <a:rPr lang="zh-CN" altLang="en-US"/>
              <a:pPr>
                <a:defRPr/>
              </a:pPr>
              <a:t>2020/12/13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01085EC4-BBE5-4FAE-96B2-D84ABC201679}" type="slidenum">
              <a:rPr lang="zh-CN" altLang="en-US"/>
              <a:pPr>
                <a:defRPr/>
              </a:pPr>
              <a:t>‹#›</a:t>
            </a:fld>
            <a:endParaRPr lang="zh-CN" altLang="en-US"/>
          </a:p>
        </p:txBody>
      </p:sp>
    </p:spTree>
    <p:extLst>
      <p:ext uri="{BB962C8B-B14F-4D97-AF65-F5344CB8AC3E}">
        <p14:creationId xmlns:p14="http://schemas.microsoft.com/office/powerpoint/2010/main" val="1307367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buFontTx/>
              <a:buNone/>
            </a:pPr>
            <a:fld id="{E1FBA2C9-7D2E-4F15-8FF2-CBDF85272993}" type="slidenum">
              <a:rPr lang="zh-CN" altLang="en-US" smtClean="0"/>
              <a:pPr>
                <a:buFontTx/>
                <a:buNone/>
              </a:pPr>
              <a:t>1</a:t>
            </a:fld>
            <a:endParaRPr lang="zh-CN" altLang="en-US" smtClean="0"/>
          </a:p>
        </p:txBody>
      </p:sp>
    </p:spTree>
    <p:extLst>
      <p:ext uri="{BB962C8B-B14F-4D97-AF65-F5344CB8AC3E}">
        <p14:creationId xmlns:p14="http://schemas.microsoft.com/office/powerpoint/2010/main" val="42447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921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buFontTx/>
              <a:buNone/>
            </a:pPr>
            <a:fld id="{5DE33CBD-70DC-4063-9A6E-745D9FAFF4E0}" type="slidenum">
              <a:rPr lang="zh-CN" altLang="en-US" smtClean="0"/>
              <a:pPr>
                <a:buFontTx/>
                <a:buNone/>
              </a:pPr>
              <a:t>2</a:t>
            </a:fld>
            <a:endParaRPr lang="zh-CN" altLang="en-US" smtClean="0"/>
          </a:p>
        </p:txBody>
      </p:sp>
    </p:spTree>
    <p:extLst>
      <p:ext uri="{BB962C8B-B14F-4D97-AF65-F5344CB8AC3E}">
        <p14:creationId xmlns:p14="http://schemas.microsoft.com/office/powerpoint/2010/main" val="2604289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00113" y="1412875"/>
            <a:ext cx="7343775" cy="1470025"/>
          </a:xfrm>
          <a:effectLst>
            <a:outerShdw dist="17961" dir="2700000" algn="ctr" rotWithShape="0">
              <a:schemeClr val="bg1"/>
            </a:outerShdw>
          </a:effectLst>
        </p:spPr>
        <p:txBody>
          <a:bodyPr/>
          <a:lstStyle>
            <a:lvl1pPr algn="dist">
              <a:defRPr sz="4400">
                <a:solidFill>
                  <a:schemeClr val="tx1"/>
                </a:solidFill>
              </a:defRPr>
            </a:lvl1pPr>
          </a:lstStyle>
          <a:p>
            <a:r>
              <a:rPr lang="zh-CN" noProof="1"/>
              <a:t>单击此处编辑母版标题样式</a:t>
            </a:r>
          </a:p>
        </p:txBody>
      </p:sp>
      <p:sp>
        <p:nvSpPr>
          <p:cNvPr id="2051" name="Rectangle 3"/>
          <p:cNvSpPr>
            <a:spLocks noGrp="1" noChangeArrowheads="1"/>
          </p:cNvSpPr>
          <p:nvPr>
            <p:ph type="subTitle" idx="1"/>
          </p:nvPr>
        </p:nvSpPr>
        <p:spPr>
          <a:xfrm>
            <a:off x="2195513" y="2552700"/>
            <a:ext cx="6400800" cy="1752600"/>
          </a:xfrm>
        </p:spPr>
        <p:txBody>
          <a:bodyPr/>
          <a:lstStyle>
            <a:lvl1pPr marL="805180" indent="0" algn="ctr">
              <a:defRPr sz="2800"/>
            </a:lvl1pPr>
          </a:lstStyle>
          <a:p>
            <a:r>
              <a:rPr lang="zh-CN" noProof="1"/>
              <a:t>单击此处编辑母版副标题样式</a:t>
            </a:r>
          </a:p>
        </p:txBody>
      </p:sp>
    </p:spTree>
    <p:extLst>
      <p:ext uri="{BB962C8B-B14F-4D97-AF65-F5344CB8AC3E}">
        <p14:creationId xmlns:p14="http://schemas.microsoft.com/office/powerpoint/2010/main" val="1296018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64528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0"/>
            <a:ext cx="2205037" cy="659765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462713" cy="659765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271644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412875"/>
            <a:ext cx="7343775" cy="1470025"/>
          </a:xfrm>
          <a:effectLst>
            <a:outerShdw dist="17961" dir="2700000" algn="ctr" rotWithShape="0">
              <a:schemeClr val="bg1"/>
            </a:outerShdw>
          </a:effectLst>
        </p:spPr>
        <p:txBody>
          <a:bodyPr/>
          <a:lstStyle>
            <a:lvl1pPr algn="dist">
              <a:defRPr sz="4400">
                <a:solidFill>
                  <a:schemeClr val="tx1"/>
                </a:solidFill>
              </a:defRPr>
            </a:lvl1pPr>
          </a:lstStyle>
          <a:p>
            <a:r>
              <a:rPr lang="zh-CN" noProof="1"/>
              <a:t>单击此处编辑母版标题样式</a:t>
            </a:r>
          </a:p>
        </p:txBody>
      </p:sp>
      <p:sp>
        <p:nvSpPr>
          <p:cNvPr id="4099" name="Rectangle 3"/>
          <p:cNvSpPr>
            <a:spLocks noGrp="1" noChangeArrowheads="1"/>
          </p:cNvSpPr>
          <p:nvPr>
            <p:ph type="subTitle" idx="1"/>
          </p:nvPr>
        </p:nvSpPr>
        <p:spPr>
          <a:xfrm>
            <a:off x="2195513" y="2552700"/>
            <a:ext cx="6400800" cy="1752600"/>
          </a:xfrm>
        </p:spPr>
        <p:txBody>
          <a:bodyPr/>
          <a:lstStyle>
            <a:lvl1pPr marL="805180" indent="0" algn="ctr">
              <a:defRPr sz="2800"/>
            </a:lvl1pPr>
          </a:lstStyle>
          <a:p>
            <a:r>
              <a:rPr lang="zh-CN" noProof="1"/>
              <a:t>单击此处编辑母版副标题样式</a:t>
            </a:r>
          </a:p>
        </p:txBody>
      </p:sp>
    </p:spTree>
    <p:extLst>
      <p:ext uri="{BB962C8B-B14F-4D97-AF65-F5344CB8AC3E}">
        <p14:creationId xmlns:p14="http://schemas.microsoft.com/office/powerpoint/2010/main" val="1222356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735251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2807653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323850" y="1052513"/>
            <a:ext cx="4171950" cy="5545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052513"/>
            <a:ext cx="4171950" cy="5545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68949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144981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6367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539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307489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852125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1598242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03232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0"/>
            <a:ext cx="2205037" cy="659765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462713" cy="659765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5585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42168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323850" y="1052513"/>
            <a:ext cx="4171950" cy="5545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052513"/>
            <a:ext cx="4171950" cy="5545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83653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6151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17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95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413674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305664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4294967295"/>
          </p:nvPr>
        </p:nvSpPr>
        <p:spPr bwMode="auto">
          <a:xfrm>
            <a:off x="323850" y="1052513"/>
            <a:ext cx="8496300"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p:txBody>
      </p:sp>
    </p:spTree>
  </p:cSld>
  <p:clrMap bg1="lt1" tx1="dk1" bg2="lt2" tx2="dk2" accent1="accent1" accent2="accent2" accent3="accent3" accent4="accent4" accent5="accent5" accent6="accent6" hlink="hlink" folHlink="folHlink"/>
  <p:sldLayoutIdLst>
    <p:sldLayoutId id="214748368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Lst>
  <p:txStyles>
    <p:titleStyle>
      <a:lvl1pPr algn="l" rtl="0" eaLnBrk="0" fontAlgn="base" hangingPunct="0">
        <a:spcBef>
          <a:spcPct val="0"/>
        </a:spcBef>
        <a:spcAft>
          <a:spcPct val="0"/>
        </a:spcAft>
        <a:defRPr sz="3600">
          <a:solidFill>
            <a:srgbClr val="FFFFFF"/>
          </a:solidFill>
          <a:latin typeface="+mj-lt"/>
          <a:ea typeface="+mj-ea"/>
          <a:cs typeface="+mj-cs"/>
        </a:defRPr>
      </a:lvl1pPr>
      <a:lvl2pPr algn="l" rtl="0" eaLnBrk="0" fontAlgn="base" hangingPunct="0">
        <a:spcBef>
          <a:spcPct val="0"/>
        </a:spcBef>
        <a:spcAft>
          <a:spcPct val="0"/>
        </a:spcAft>
        <a:defRPr sz="3600">
          <a:solidFill>
            <a:srgbClr val="FFFFFF"/>
          </a:solidFill>
          <a:latin typeface="Arial" panose="020B0604020202020204" pitchFamily="34" charset="0"/>
          <a:ea typeface="华文隶书" pitchFamily="2" charset="-122"/>
        </a:defRPr>
      </a:lvl2pPr>
      <a:lvl3pPr algn="l" rtl="0" eaLnBrk="0" fontAlgn="base" hangingPunct="0">
        <a:spcBef>
          <a:spcPct val="0"/>
        </a:spcBef>
        <a:spcAft>
          <a:spcPct val="0"/>
        </a:spcAft>
        <a:defRPr sz="3600">
          <a:solidFill>
            <a:srgbClr val="FFFFFF"/>
          </a:solidFill>
          <a:latin typeface="Arial" panose="020B0604020202020204" pitchFamily="34" charset="0"/>
          <a:ea typeface="华文隶书" pitchFamily="2" charset="-122"/>
        </a:defRPr>
      </a:lvl3pPr>
      <a:lvl4pPr algn="l" rtl="0" eaLnBrk="0" fontAlgn="base" hangingPunct="0">
        <a:spcBef>
          <a:spcPct val="0"/>
        </a:spcBef>
        <a:spcAft>
          <a:spcPct val="0"/>
        </a:spcAft>
        <a:defRPr sz="3600">
          <a:solidFill>
            <a:srgbClr val="FFFFFF"/>
          </a:solidFill>
          <a:latin typeface="Arial" panose="020B0604020202020204" pitchFamily="34" charset="0"/>
          <a:ea typeface="华文隶书" pitchFamily="2" charset="-122"/>
        </a:defRPr>
      </a:lvl4pPr>
      <a:lvl5pPr algn="l" rtl="0" eaLnBrk="0" fontAlgn="base" hangingPunct="0">
        <a:spcBef>
          <a:spcPct val="0"/>
        </a:spcBef>
        <a:spcAft>
          <a:spcPct val="0"/>
        </a:spcAft>
        <a:defRPr sz="3600">
          <a:solidFill>
            <a:srgbClr val="FFFFFF"/>
          </a:solidFill>
          <a:latin typeface="Arial" panose="020B0604020202020204" pitchFamily="34" charset="0"/>
          <a:ea typeface="华文隶书" pitchFamily="2" charset="-122"/>
        </a:defRPr>
      </a:lvl5pPr>
      <a:lvl6pPr marL="457200" algn="l" rtl="0" fontAlgn="base">
        <a:spcBef>
          <a:spcPct val="0"/>
        </a:spcBef>
        <a:spcAft>
          <a:spcPct val="0"/>
        </a:spcAft>
        <a:defRPr sz="3600">
          <a:solidFill>
            <a:srgbClr val="FFFFFF"/>
          </a:solidFill>
          <a:latin typeface="Arial" panose="020B0604020202020204" pitchFamily="34" charset="0"/>
          <a:ea typeface="华文隶书" pitchFamily="2" charset="-122"/>
        </a:defRPr>
      </a:lvl6pPr>
      <a:lvl7pPr marL="914400" algn="l" rtl="0" fontAlgn="base">
        <a:spcBef>
          <a:spcPct val="0"/>
        </a:spcBef>
        <a:spcAft>
          <a:spcPct val="0"/>
        </a:spcAft>
        <a:defRPr sz="3600">
          <a:solidFill>
            <a:srgbClr val="FFFFFF"/>
          </a:solidFill>
          <a:latin typeface="Arial" panose="020B0604020202020204" pitchFamily="34" charset="0"/>
          <a:ea typeface="华文隶书" pitchFamily="2" charset="-122"/>
        </a:defRPr>
      </a:lvl7pPr>
      <a:lvl8pPr marL="1371600" algn="l" rtl="0" fontAlgn="base">
        <a:spcBef>
          <a:spcPct val="0"/>
        </a:spcBef>
        <a:spcAft>
          <a:spcPct val="0"/>
        </a:spcAft>
        <a:defRPr sz="3600">
          <a:solidFill>
            <a:srgbClr val="FFFFFF"/>
          </a:solidFill>
          <a:latin typeface="Arial" panose="020B0604020202020204" pitchFamily="34" charset="0"/>
          <a:ea typeface="华文隶书" pitchFamily="2" charset="-122"/>
        </a:defRPr>
      </a:lvl8pPr>
      <a:lvl9pPr marL="1828800" algn="l" rtl="0" fontAlgn="base">
        <a:spcBef>
          <a:spcPct val="0"/>
        </a:spcBef>
        <a:spcAft>
          <a:spcPct val="0"/>
        </a:spcAft>
        <a:defRPr sz="3600">
          <a:solidFill>
            <a:srgbClr val="FFFFFF"/>
          </a:solidFill>
          <a:latin typeface="Arial" panose="020B0604020202020204" pitchFamily="34" charset="0"/>
          <a:ea typeface="华文隶书" pitchFamily="2" charset="-122"/>
        </a:defRPr>
      </a:lvl9pPr>
    </p:titleStyle>
    <p:bodyStyle>
      <a:lvl1pPr marL="342900" indent="285750" algn="l" rtl="0" eaLnBrk="0" fontAlgn="base" hangingPunct="0">
        <a:lnSpc>
          <a:spcPct val="140000"/>
        </a:lnSpc>
        <a:spcBef>
          <a:spcPct val="20000"/>
        </a:spcBef>
        <a:spcAft>
          <a:spcPct val="0"/>
        </a:spcAft>
        <a:defRPr sz="2400">
          <a:solidFill>
            <a:schemeClr val="tx1"/>
          </a:solidFill>
          <a:latin typeface="+mn-lt"/>
          <a:ea typeface="+mn-ea"/>
          <a:cs typeface="+mn-cs"/>
        </a:defRPr>
      </a:lvl1pPr>
      <a:lvl2pPr marL="1109663" indent="-285750" algn="l" rtl="0" eaLnBrk="0" fontAlgn="base" hangingPunct="0">
        <a:lnSpc>
          <a:spcPct val="140000"/>
        </a:lnSpc>
        <a:spcBef>
          <a:spcPct val="20000"/>
        </a:spcBef>
        <a:spcAft>
          <a:spcPct val="0"/>
        </a:spcAft>
        <a:defRPr sz="2400">
          <a:solidFill>
            <a:schemeClr val="tx1"/>
          </a:solidFill>
          <a:latin typeface="+mn-lt"/>
          <a:ea typeface="+mn-ea"/>
        </a:defRPr>
      </a:lvl2pPr>
      <a:lvl3pPr marL="1517650" indent="-228600" algn="l" rtl="0" eaLnBrk="0" fontAlgn="base" hangingPunct="0">
        <a:lnSpc>
          <a:spcPct val="140000"/>
        </a:lnSpc>
        <a:spcBef>
          <a:spcPct val="20000"/>
        </a:spcBef>
        <a:spcAft>
          <a:spcPct val="0"/>
        </a:spcAft>
        <a:defRPr sz="2400">
          <a:solidFill>
            <a:schemeClr val="tx1"/>
          </a:solidFill>
          <a:latin typeface="+mn-lt"/>
          <a:ea typeface="+mn-ea"/>
        </a:defRPr>
      </a:lvl3pPr>
      <a:lvl4pPr marL="1925638" indent="-228600" algn="l" rtl="0" eaLnBrk="0" fontAlgn="base" hangingPunct="0">
        <a:lnSpc>
          <a:spcPct val="140000"/>
        </a:lnSpc>
        <a:spcBef>
          <a:spcPct val="20000"/>
        </a:spcBef>
        <a:spcAft>
          <a:spcPct val="0"/>
        </a:spcAft>
        <a:defRPr sz="2400">
          <a:solidFill>
            <a:schemeClr val="tx1"/>
          </a:solidFill>
          <a:latin typeface="+mn-lt"/>
          <a:ea typeface="+mn-ea"/>
        </a:defRPr>
      </a:lvl4pPr>
      <a:lvl5pPr marL="2333625" indent="-228600" algn="l" rtl="0" eaLnBrk="0" fontAlgn="base" hangingPunct="0">
        <a:lnSpc>
          <a:spcPct val="140000"/>
        </a:lnSpc>
        <a:spcBef>
          <a:spcPct val="20000"/>
        </a:spcBef>
        <a:spcAft>
          <a:spcPct val="0"/>
        </a:spcAft>
        <a:defRPr sz="2400">
          <a:solidFill>
            <a:schemeClr val="tx1"/>
          </a:solidFill>
          <a:latin typeface="+mn-lt"/>
          <a:ea typeface="+mn-ea"/>
        </a:defRPr>
      </a:lvl5pPr>
      <a:lvl6pPr marL="2790825" indent="-228600" algn="l" rtl="0" fontAlgn="base">
        <a:lnSpc>
          <a:spcPct val="140000"/>
        </a:lnSpc>
        <a:spcBef>
          <a:spcPct val="20000"/>
        </a:spcBef>
        <a:spcAft>
          <a:spcPct val="0"/>
        </a:spcAft>
        <a:defRPr sz="2400">
          <a:solidFill>
            <a:schemeClr val="tx1"/>
          </a:solidFill>
          <a:latin typeface="+mn-lt"/>
          <a:ea typeface="+mn-ea"/>
        </a:defRPr>
      </a:lvl6pPr>
      <a:lvl7pPr marL="3248025" indent="-228600" algn="l" rtl="0" fontAlgn="base">
        <a:lnSpc>
          <a:spcPct val="140000"/>
        </a:lnSpc>
        <a:spcBef>
          <a:spcPct val="20000"/>
        </a:spcBef>
        <a:spcAft>
          <a:spcPct val="0"/>
        </a:spcAft>
        <a:defRPr sz="2400">
          <a:solidFill>
            <a:schemeClr val="tx1"/>
          </a:solidFill>
          <a:latin typeface="+mn-lt"/>
          <a:ea typeface="+mn-ea"/>
        </a:defRPr>
      </a:lvl7pPr>
      <a:lvl8pPr marL="3705225" indent="-228600" algn="l" rtl="0" fontAlgn="base">
        <a:lnSpc>
          <a:spcPct val="140000"/>
        </a:lnSpc>
        <a:spcBef>
          <a:spcPct val="20000"/>
        </a:spcBef>
        <a:spcAft>
          <a:spcPct val="0"/>
        </a:spcAft>
        <a:defRPr sz="2400">
          <a:solidFill>
            <a:schemeClr val="tx1"/>
          </a:solidFill>
          <a:latin typeface="+mn-lt"/>
          <a:ea typeface="+mn-ea"/>
        </a:defRPr>
      </a:lvl8pPr>
      <a:lvl9pPr marL="4162425" indent="-228600" algn="l" rtl="0" fontAlgn="base">
        <a:lnSpc>
          <a:spcPct val="140000"/>
        </a:lnSpc>
        <a:spcBef>
          <a:spcPct val="20000"/>
        </a:spcBef>
        <a:spcAft>
          <a:spcPct val="0"/>
        </a:spcAft>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0" y="0"/>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Rectangle 3"/>
          <p:cNvSpPr>
            <a:spLocks noGrp="1" noChangeArrowheads="1"/>
          </p:cNvSpPr>
          <p:nvPr>
            <p:ph type="body" idx="4294967295"/>
          </p:nvPr>
        </p:nvSpPr>
        <p:spPr bwMode="auto">
          <a:xfrm>
            <a:off x="323850" y="1052513"/>
            <a:ext cx="8496300"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p:txBody>
      </p:sp>
    </p:spTree>
  </p:cSld>
  <p:clrMap bg1="lt1" tx1="dk1" bg2="lt2" tx2="dk2" accent1="accent1" accent2="accent2" accent3="accent3" accent4="accent4" accent5="accent5" accent6="accent6" hlink="hlink" folHlink="folHlink"/>
  <p:sldLayoutIdLst>
    <p:sldLayoutId id="2147483684"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rtl="0" eaLnBrk="0" fontAlgn="base" hangingPunct="0">
        <a:spcBef>
          <a:spcPct val="0"/>
        </a:spcBef>
        <a:spcAft>
          <a:spcPct val="0"/>
        </a:spcAft>
        <a:defRPr sz="3600">
          <a:solidFill>
            <a:srgbClr val="FFFFFF"/>
          </a:solidFill>
          <a:latin typeface="+mj-lt"/>
          <a:ea typeface="+mj-ea"/>
          <a:cs typeface="+mj-cs"/>
        </a:defRPr>
      </a:lvl1pPr>
      <a:lvl2pPr algn="l" rtl="0" eaLnBrk="0" fontAlgn="base" hangingPunct="0">
        <a:spcBef>
          <a:spcPct val="0"/>
        </a:spcBef>
        <a:spcAft>
          <a:spcPct val="0"/>
        </a:spcAft>
        <a:defRPr sz="3600">
          <a:solidFill>
            <a:srgbClr val="FFFFFF"/>
          </a:solidFill>
          <a:latin typeface="Arial" panose="020B0604020202020204" pitchFamily="34" charset="0"/>
          <a:ea typeface="华文隶书" pitchFamily="2" charset="-122"/>
        </a:defRPr>
      </a:lvl2pPr>
      <a:lvl3pPr algn="l" rtl="0" eaLnBrk="0" fontAlgn="base" hangingPunct="0">
        <a:spcBef>
          <a:spcPct val="0"/>
        </a:spcBef>
        <a:spcAft>
          <a:spcPct val="0"/>
        </a:spcAft>
        <a:defRPr sz="3600">
          <a:solidFill>
            <a:srgbClr val="FFFFFF"/>
          </a:solidFill>
          <a:latin typeface="Arial" panose="020B0604020202020204" pitchFamily="34" charset="0"/>
          <a:ea typeface="华文隶书" pitchFamily="2" charset="-122"/>
        </a:defRPr>
      </a:lvl3pPr>
      <a:lvl4pPr algn="l" rtl="0" eaLnBrk="0" fontAlgn="base" hangingPunct="0">
        <a:spcBef>
          <a:spcPct val="0"/>
        </a:spcBef>
        <a:spcAft>
          <a:spcPct val="0"/>
        </a:spcAft>
        <a:defRPr sz="3600">
          <a:solidFill>
            <a:srgbClr val="FFFFFF"/>
          </a:solidFill>
          <a:latin typeface="Arial" panose="020B0604020202020204" pitchFamily="34" charset="0"/>
          <a:ea typeface="华文隶书" pitchFamily="2" charset="-122"/>
        </a:defRPr>
      </a:lvl4pPr>
      <a:lvl5pPr algn="l" rtl="0" eaLnBrk="0" fontAlgn="base" hangingPunct="0">
        <a:spcBef>
          <a:spcPct val="0"/>
        </a:spcBef>
        <a:spcAft>
          <a:spcPct val="0"/>
        </a:spcAft>
        <a:defRPr sz="3600">
          <a:solidFill>
            <a:srgbClr val="FFFFFF"/>
          </a:solidFill>
          <a:latin typeface="Arial" panose="020B0604020202020204" pitchFamily="34" charset="0"/>
          <a:ea typeface="华文隶书" pitchFamily="2" charset="-122"/>
        </a:defRPr>
      </a:lvl5pPr>
      <a:lvl6pPr marL="457200" algn="l" rtl="0" fontAlgn="base">
        <a:spcBef>
          <a:spcPct val="0"/>
        </a:spcBef>
        <a:spcAft>
          <a:spcPct val="0"/>
        </a:spcAft>
        <a:defRPr sz="3600">
          <a:solidFill>
            <a:srgbClr val="FFFFFF"/>
          </a:solidFill>
          <a:latin typeface="Arial" panose="020B0604020202020204" pitchFamily="34" charset="0"/>
          <a:ea typeface="华文隶书" pitchFamily="2" charset="-122"/>
        </a:defRPr>
      </a:lvl6pPr>
      <a:lvl7pPr marL="914400" algn="l" rtl="0" fontAlgn="base">
        <a:spcBef>
          <a:spcPct val="0"/>
        </a:spcBef>
        <a:spcAft>
          <a:spcPct val="0"/>
        </a:spcAft>
        <a:defRPr sz="3600">
          <a:solidFill>
            <a:srgbClr val="FFFFFF"/>
          </a:solidFill>
          <a:latin typeface="Arial" panose="020B0604020202020204" pitchFamily="34" charset="0"/>
          <a:ea typeface="华文隶书" pitchFamily="2" charset="-122"/>
        </a:defRPr>
      </a:lvl7pPr>
      <a:lvl8pPr marL="1371600" algn="l" rtl="0" fontAlgn="base">
        <a:spcBef>
          <a:spcPct val="0"/>
        </a:spcBef>
        <a:spcAft>
          <a:spcPct val="0"/>
        </a:spcAft>
        <a:defRPr sz="3600">
          <a:solidFill>
            <a:srgbClr val="FFFFFF"/>
          </a:solidFill>
          <a:latin typeface="Arial" panose="020B0604020202020204" pitchFamily="34" charset="0"/>
          <a:ea typeface="华文隶书" pitchFamily="2" charset="-122"/>
        </a:defRPr>
      </a:lvl8pPr>
      <a:lvl9pPr marL="1828800" algn="l" rtl="0" fontAlgn="base">
        <a:spcBef>
          <a:spcPct val="0"/>
        </a:spcBef>
        <a:spcAft>
          <a:spcPct val="0"/>
        </a:spcAft>
        <a:defRPr sz="3600">
          <a:solidFill>
            <a:srgbClr val="FFFFFF"/>
          </a:solidFill>
          <a:latin typeface="Arial" panose="020B0604020202020204" pitchFamily="34" charset="0"/>
          <a:ea typeface="华文隶书" pitchFamily="2" charset="-122"/>
        </a:defRPr>
      </a:lvl9pPr>
    </p:titleStyle>
    <p:bodyStyle>
      <a:lvl1pPr marL="342900" indent="285750" algn="l" rtl="0" eaLnBrk="0" fontAlgn="base" hangingPunct="0">
        <a:lnSpc>
          <a:spcPct val="140000"/>
        </a:lnSpc>
        <a:spcBef>
          <a:spcPct val="20000"/>
        </a:spcBef>
        <a:spcAft>
          <a:spcPct val="0"/>
        </a:spcAft>
        <a:defRPr sz="2400">
          <a:solidFill>
            <a:schemeClr val="tx1"/>
          </a:solidFill>
          <a:latin typeface="+mn-lt"/>
          <a:ea typeface="+mn-ea"/>
          <a:cs typeface="+mn-cs"/>
        </a:defRPr>
      </a:lvl1pPr>
      <a:lvl2pPr marL="1109663" indent="-285750" algn="l" rtl="0" eaLnBrk="0" fontAlgn="base" hangingPunct="0">
        <a:lnSpc>
          <a:spcPct val="140000"/>
        </a:lnSpc>
        <a:spcBef>
          <a:spcPct val="20000"/>
        </a:spcBef>
        <a:spcAft>
          <a:spcPct val="0"/>
        </a:spcAft>
        <a:defRPr sz="2400">
          <a:solidFill>
            <a:schemeClr val="tx1"/>
          </a:solidFill>
          <a:latin typeface="+mn-lt"/>
          <a:ea typeface="+mn-ea"/>
        </a:defRPr>
      </a:lvl2pPr>
      <a:lvl3pPr marL="1517650" indent="-228600" algn="l" rtl="0" eaLnBrk="0" fontAlgn="base" hangingPunct="0">
        <a:lnSpc>
          <a:spcPct val="140000"/>
        </a:lnSpc>
        <a:spcBef>
          <a:spcPct val="20000"/>
        </a:spcBef>
        <a:spcAft>
          <a:spcPct val="0"/>
        </a:spcAft>
        <a:defRPr sz="2400">
          <a:solidFill>
            <a:schemeClr val="tx1"/>
          </a:solidFill>
          <a:latin typeface="+mn-lt"/>
          <a:ea typeface="+mn-ea"/>
        </a:defRPr>
      </a:lvl3pPr>
      <a:lvl4pPr marL="1925638" indent="-228600" algn="l" rtl="0" eaLnBrk="0" fontAlgn="base" hangingPunct="0">
        <a:lnSpc>
          <a:spcPct val="140000"/>
        </a:lnSpc>
        <a:spcBef>
          <a:spcPct val="20000"/>
        </a:spcBef>
        <a:spcAft>
          <a:spcPct val="0"/>
        </a:spcAft>
        <a:defRPr sz="2400">
          <a:solidFill>
            <a:schemeClr val="tx1"/>
          </a:solidFill>
          <a:latin typeface="+mn-lt"/>
          <a:ea typeface="+mn-ea"/>
        </a:defRPr>
      </a:lvl4pPr>
      <a:lvl5pPr marL="2333625" indent="-228600" algn="l" rtl="0" eaLnBrk="0" fontAlgn="base" hangingPunct="0">
        <a:lnSpc>
          <a:spcPct val="140000"/>
        </a:lnSpc>
        <a:spcBef>
          <a:spcPct val="20000"/>
        </a:spcBef>
        <a:spcAft>
          <a:spcPct val="0"/>
        </a:spcAft>
        <a:defRPr sz="2400">
          <a:solidFill>
            <a:schemeClr val="tx1"/>
          </a:solidFill>
          <a:latin typeface="+mn-lt"/>
          <a:ea typeface="+mn-ea"/>
        </a:defRPr>
      </a:lvl5pPr>
      <a:lvl6pPr marL="2790825" indent="-228600" algn="l" rtl="0" fontAlgn="base">
        <a:lnSpc>
          <a:spcPct val="140000"/>
        </a:lnSpc>
        <a:spcBef>
          <a:spcPct val="20000"/>
        </a:spcBef>
        <a:spcAft>
          <a:spcPct val="0"/>
        </a:spcAft>
        <a:defRPr sz="2400">
          <a:solidFill>
            <a:schemeClr val="tx1"/>
          </a:solidFill>
          <a:latin typeface="+mn-lt"/>
          <a:ea typeface="+mn-ea"/>
        </a:defRPr>
      </a:lvl6pPr>
      <a:lvl7pPr marL="3248025" indent="-228600" algn="l" rtl="0" fontAlgn="base">
        <a:lnSpc>
          <a:spcPct val="140000"/>
        </a:lnSpc>
        <a:spcBef>
          <a:spcPct val="20000"/>
        </a:spcBef>
        <a:spcAft>
          <a:spcPct val="0"/>
        </a:spcAft>
        <a:defRPr sz="2400">
          <a:solidFill>
            <a:schemeClr val="tx1"/>
          </a:solidFill>
          <a:latin typeface="+mn-lt"/>
          <a:ea typeface="+mn-ea"/>
        </a:defRPr>
      </a:lvl7pPr>
      <a:lvl8pPr marL="3705225" indent="-228600" algn="l" rtl="0" fontAlgn="base">
        <a:lnSpc>
          <a:spcPct val="140000"/>
        </a:lnSpc>
        <a:spcBef>
          <a:spcPct val="20000"/>
        </a:spcBef>
        <a:spcAft>
          <a:spcPct val="0"/>
        </a:spcAft>
        <a:defRPr sz="2400">
          <a:solidFill>
            <a:schemeClr val="tx1"/>
          </a:solidFill>
          <a:latin typeface="+mn-lt"/>
          <a:ea typeface="+mn-ea"/>
        </a:defRPr>
      </a:lvl8pPr>
      <a:lvl9pPr marL="4162425" indent="-228600" algn="l" rtl="0" fontAlgn="base">
        <a:lnSpc>
          <a:spcPct val="140000"/>
        </a:lnSpc>
        <a:spcBef>
          <a:spcPct val="20000"/>
        </a:spcBef>
        <a:spcAft>
          <a:spcPct val="0"/>
        </a:spcAft>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52413" y="188913"/>
            <a:ext cx="8569325" cy="1512887"/>
          </a:xfrm>
        </p:spPr>
        <p:txBody>
          <a:bodyPr/>
          <a:lstStyle/>
          <a:p>
            <a:pPr eaLnBrk="1" hangingPunct="1"/>
            <a:r>
              <a:rPr lang="zh-CN" altLang="en-US" sz="5400" b="1" smtClean="0">
                <a:latin typeface="微软雅黑" panose="020B0503020204020204" pitchFamily="34" charset="-122"/>
                <a:ea typeface="微软雅黑" panose="020B0503020204020204" pitchFamily="34" charset="-122"/>
              </a:rPr>
              <a:t>高风险作业安全管理培训</a:t>
            </a:r>
            <a:r>
              <a:rPr lang="zh-CN" altLang="en-US" sz="4800" b="1" smtClean="0">
                <a:latin typeface="微软雅黑" panose="020B0503020204020204" pitchFamily="34" charset="-122"/>
                <a:ea typeface="微软雅黑" panose="020B0503020204020204" pitchFamily="34" charset="-122"/>
              </a:rPr>
              <a:t/>
            </a:r>
            <a:br>
              <a:rPr lang="zh-CN" altLang="en-US" sz="4800" b="1" smtClean="0">
                <a:latin typeface="微软雅黑" panose="020B0503020204020204" pitchFamily="34" charset="-122"/>
                <a:ea typeface="微软雅黑" panose="020B0503020204020204" pitchFamily="34" charset="-122"/>
              </a:rPr>
            </a:br>
            <a:endParaRPr lang="zh-CN" altLang="en-US" sz="4800" b="1" smtClean="0">
              <a:latin typeface="微软雅黑" panose="020B0503020204020204" pitchFamily="34" charset="-122"/>
              <a:ea typeface="微软雅黑" panose="020B0503020204020204" pitchFamily="34" charset="-122"/>
            </a:endParaRPr>
          </a:p>
        </p:txBody>
      </p:sp>
      <p:sp>
        <p:nvSpPr>
          <p:cNvPr id="6146" name="Rectangle 3"/>
          <p:cNvSpPr>
            <a:spLocks noGrp="1" noChangeArrowheads="1"/>
          </p:cNvSpPr>
          <p:nvPr>
            <p:ph type="subTitle" idx="1"/>
          </p:nvPr>
        </p:nvSpPr>
        <p:spPr>
          <a:xfrm>
            <a:off x="179388" y="1773238"/>
            <a:ext cx="8964612" cy="2376487"/>
          </a:xfrm>
        </p:spPr>
        <p:txBody>
          <a:bodyPr/>
          <a:lstStyle/>
          <a:p>
            <a:pPr marL="804863" eaLnBrk="1" hangingPunct="1"/>
            <a:endParaRPr lang="en-US" altLang="zh-CN" sz="3200" smtClean="0">
              <a:latin typeface="方正小标宋简体" pitchFamily="65" charset="-122"/>
              <a:ea typeface="方正小标宋简体" pitchFamily="65" charset="-122"/>
            </a:endParaRPr>
          </a:p>
          <a:p>
            <a:pPr marL="804863" eaLnBrk="1" hangingPunct="1"/>
            <a:r>
              <a:rPr lang="zh-CN" altLang="en-US" sz="3200" smtClean="0">
                <a:latin typeface="方正小标宋简体" pitchFamily="65" charset="-122"/>
                <a:ea typeface="方正小标宋简体" pitchFamily="65" charset="-122"/>
              </a:rPr>
              <a:t>郑州车辆段</a:t>
            </a:r>
            <a:r>
              <a:rPr lang="en-US" altLang="zh-CN" sz="3200" smtClean="0">
                <a:latin typeface="方正小标宋简体" pitchFamily="65" charset="-122"/>
                <a:ea typeface="方正小标宋简体" pitchFamily="65" charset="-122"/>
              </a:rPr>
              <a:t>2020</a:t>
            </a:r>
            <a:r>
              <a:rPr lang="zh-CN" altLang="en-US" sz="3200" smtClean="0">
                <a:latin typeface="方正小标宋简体" pitchFamily="65" charset="-122"/>
                <a:ea typeface="方正小标宋简体" pitchFamily="65" charset="-122"/>
              </a:rPr>
              <a:t>年高风险作业票安全培训</a:t>
            </a:r>
            <a:endParaRPr lang="en-US" altLang="zh-CN" sz="3200" smtClean="0">
              <a:latin typeface="方正小标宋简体" pitchFamily="65" charset="-122"/>
              <a:ea typeface="方正小标宋简体" pitchFamily="65" charset="-122"/>
            </a:endParaRPr>
          </a:p>
        </p:txBody>
      </p:sp>
      <p:pic>
        <p:nvPicPr>
          <p:cNvPr id="6147" name="Picture 4" descr="DSC00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4149725"/>
            <a:ext cx="3132137"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zh-CN" altLang="en-US" smtClean="0"/>
              <a:t>事故案例</a:t>
            </a:r>
          </a:p>
        </p:txBody>
      </p:sp>
      <p:sp>
        <p:nvSpPr>
          <p:cNvPr id="3" name="内容占位符 2"/>
          <p:cNvSpPr>
            <a:spLocks noGrp="1"/>
          </p:cNvSpPr>
          <p:nvPr>
            <p:ph idx="1"/>
          </p:nvPr>
        </p:nvSpPr>
        <p:spPr/>
        <p:txBody>
          <a:bodyPr/>
          <a:lstStyle/>
          <a:p>
            <a:pPr marL="0" indent="406400" algn="just">
              <a:lnSpc>
                <a:spcPts val="2890"/>
              </a:lnSpc>
              <a:spcAft>
                <a:spcPts val="0"/>
              </a:spcAft>
              <a:defRPr/>
            </a:pPr>
            <a:r>
              <a:rPr lang="en-US" altLang="zh-CN" kern="100" dirty="0" smtClean="0">
                <a:latin typeface="仿宋_GB2312" pitchFamily="49" charset="-122"/>
                <a:ea typeface="仿宋_GB2312" pitchFamily="49" charset="-122"/>
                <a:cs typeface="Times New Roman" panose="02020603050405020304"/>
              </a:rPr>
              <a:t>2016</a:t>
            </a:r>
            <a:r>
              <a:rPr lang="zh-CN" altLang="zh-CN" kern="100" dirty="0" smtClean="0">
                <a:latin typeface="仿宋_GB2312" pitchFamily="49" charset="-122"/>
                <a:ea typeface="仿宋_GB2312" pitchFamily="49" charset="-122"/>
                <a:cs typeface="Times New Roman" panose="02020603050405020304"/>
              </a:rPr>
              <a:t>年</a:t>
            </a:r>
            <a:r>
              <a:rPr lang="en-US" altLang="zh-CN" kern="100" dirty="0" smtClean="0">
                <a:latin typeface="仿宋_GB2312" pitchFamily="49" charset="-122"/>
                <a:ea typeface="仿宋_GB2312" pitchFamily="49" charset="-122"/>
                <a:cs typeface="Times New Roman" panose="02020603050405020304"/>
              </a:rPr>
              <a:t>9</a:t>
            </a:r>
            <a:r>
              <a:rPr lang="zh-CN" altLang="zh-CN" kern="100" dirty="0" smtClean="0">
                <a:latin typeface="仿宋_GB2312" pitchFamily="49" charset="-122"/>
                <a:ea typeface="仿宋_GB2312" pitchFamily="49" charset="-122"/>
                <a:cs typeface="Times New Roman" panose="02020603050405020304"/>
              </a:rPr>
              <a:t>月</a:t>
            </a:r>
            <a:r>
              <a:rPr lang="en-US" altLang="zh-CN" kern="100" dirty="0" smtClean="0">
                <a:latin typeface="仿宋_GB2312" pitchFamily="49" charset="-122"/>
                <a:ea typeface="仿宋_GB2312" pitchFamily="49" charset="-122"/>
                <a:cs typeface="Times New Roman" panose="02020603050405020304"/>
              </a:rPr>
              <a:t>9</a:t>
            </a:r>
            <a:r>
              <a:rPr lang="zh-CN" altLang="zh-CN" kern="100" dirty="0" smtClean="0">
                <a:latin typeface="仿宋_GB2312" pitchFamily="49" charset="-122"/>
                <a:ea typeface="仿宋_GB2312" pitchFamily="49" charset="-122"/>
                <a:cs typeface="Times New Roman" panose="02020603050405020304"/>
              </a:rPr>
              <a:t>日南宁局铁路交通一般</a:t>
            </a:r>
            <a:r>
              <a:rPr lang="en-US" altLang="zh-CN" kern="100" dirty="0" smtClean="0">
                <a:latin typeface="仿宋_GB2312" pitchFamily="49" charset="-122"/>
                <a:ea typeface="仿宋_GB2312" pitchFamily="49" charset="-122"/>
                <a:cs typeface="Times New Roman" panose="02020603050405020304"/>
              </a:rPr>
              <a:t>B1</a:t>
            </a:r>
            <a:r>
              <a:rPr lang="zh-CN" altLang="zh-CN" kern="100" dirty="0" smtClean="0">
                <a:latin typeface="仿宋_GB2312" pitchFamily="49" charset="-122"/>
                <a:ea typeface="仿宋_GB2312" pitchFamily="49" charset="-122"/>
                <a:cs typeface="Times New Roman" panose="02020603050405020304"/>
              </a:rPr>
              <a:t>类事故。</a:t>
            </a:r>
          </a:p>
          <a:p>
            <a:pPr marL="0" indent="406400">
              <a:lnSpc>
                <a:spcPts val="2700"/>
              </a:lnSpc>
              <a:spcAft>
                <a:spcPts val="0"/>
              </a:spcAft>
              <a:defRPr/>
            </a:pPr>
            <a:r>
              <a:rPr lang="zh-CN" altLang="zh-CN" kern="100" dirty="0" smtClean="0">
                <a:latin typeface="仿宋_GB2312" pitchFamily="49" charset="-122"/>
                <a:ea typeface="仿宋_GB2312" pitchFamily="49" charset="-122"/>
                <a:cs typeface="Times New Roman" panose="02020603050405020304"/>
              </a:rPr>
              <a:t>概况：</a:t>
            </a:r>
            <a:r>
              <a:rPr lang="en-US" altLang="zh-CN" kern="100" dirty="0" smtClean="0">
                <a:latin typeface="仿宋_GB2312" pitchFamily="49" charset="-122"/>
                <a:ea typeface="仿宋_GB2312" pitchFamily="49" charset="-122"/>
                <a:cs typeface="Times New Roman" panose="02020603050405020304"/>
              </a:rPr>
              <a:t>9</a:t>
            </a:r>
            <a:r>
              <a:rPr lang="zh-CN" altLang="zh-CN" kern="100" dirty="0" smtClean="0">
                <a:latin typeface="仿宋_GB2312" pitchFamily="49" charset="-122"/>
                <a:ea typeface="仿宋_GB2312" pitchFamily="49" charset="-122"/>
                <a:cs typeface="Times New Roman" panose="02020603050405020304"/>
              </a:rPr>
              <a:t>月</a:t>
            </a:r>
            <a:r>
              <a:rPr lang="en-US" altLang="zh-CN" kern="100" dirty="0" smtClean="0">
                <a:latin typeface="仿宋_GB2312" pitchFamily="49" charset="-122"/>
                <a:ea typeface="仿宋_GB2312" pitchFamily="49" charset="-122"/>
                <a:cs typeface="Times New Roman" panose="02020603050405020304"/>
              </a:rPr>
              <a:t>9</a:t>
            </a:r>
            <a:r>
              <a:rPr lang="zh-CN" altLang="zh-CN" kern="100" dirty="0" smtClean="0">
                <a:latin typeface="仿宋_GB2312" pitchFamily="49" charset="-122"/>
                <a:ea typeface="仿宋_GB2312" pitchFamily="49" charset="-122"/>
                <a:cs typeface="Times New Roman" panose="02020603050405020304"/>
              </a:rPr>
              <a:t>日，南宁局南宁供电段南宁检修车间检修试验组</a:t>
            </a:r>
            <a:r>
              <a:rPr lang="en-US" altLang="zh-CN" kern="100" dirty="0" smtClean="0">
                <a:latin typeface="仿宋_GB2312" pitchFamily="49" charset="-122"/>
                <a:ea typeface="仿宋_GB2312" pitchFamily="49" charset="-122"/>
                <a:cs typeface="Times New Roman" panose="02020603050405020304"/>
              </a:rPr>
              <a:t>,</a:t>
            </a:r>
            <a:r>
              <a:rPr lang="zh-CN" altLang="zh-CN" kern="100" dirty="0" smtClean="0">
                <a:latin typeface="仿宋_GB2312" pitchFamily="49" charset="-122"/>
                <a:ea typeface="仿宋_GB2312" pitchFamily="49" charset="-122"/>
                <a:cs typeface="Times New Roman" panose="02020603050405020304"/>
              </a:rPr>
              <a:t>按计划在南宁南开闭所进行</a:t>
            </a:r>
            <a:r>
              <a:rPr lang="en-US" altLang="zh-CN" kern="100" dirty="0" smtClean="0">
                <a:latin typeface="仿宋_GB2312" pitchFamily="49" charset="-122"/>
                <a:ea typeface="仿宋_GB2312" pitchFamily="49" charset="-122"/>
                <a:cs typeface="Times New Roman" panose="02020603050405020304"/>
              </a:rPr>
              <a:t>214</a:t>
            </a:r>
            <a:r>
              <a:rPr lang="zh-CN" altLang="zh-CN" kern="100" dirty="0" smtClean="0">
                <a:latin typeface="仿宋_GB2312" pitchFamily="49" charset="-122"/>
                <a:ea typeface="仿宋_GB2312" pitchFamily="49" charset="-122"/>
                <a:cs typeface="Times New Roman" panose="02020603050405020304"/>
              </a:rPr>
              <a:t>馈线检修试验及维护作业时，因作业负责人违章拆除接地封线，导致另一名作业人员被感应电电击昏迷，送医院救治无效死亡，构成铁路交通一般</a:t>
            </a:r>
            <a:r>
              <a:rPr lang="en-US" altLang="zh-CN" kern="100" dirty="0" smtClean="0">
                <a:latin typeface="仿宋_GB2312" pitchFamily="49" charset="-122"/>
                <a:ea typeface="仿宋_GB2312" pitchFamily="49" charset="-122"/>
                <a:cs typeface="Times New Roman" panose="02020603050405020304"/>
              </a:rPr>
              <a:t>B1</a:t>
            </a:r>
            <a:r>
              <a:rPr lang="zh-CN" altLang="zh-CN" kern="100" dirty="0" smtClean="0">
                <a:latin typeface="仿宋_GB2312" pitchFamily="49" charset="-122"/>
                <a:ea typeface="仿宋_GB2312" pitchFamily="49" charset="-122"/>
                <a:cs typeface="Times New Roman" panose="02020603050405020304"/>
              </a:rPr>
              <a:t>类事故。</a:t>
            </a:r>
            <a:endParaRPr lang="en-US" altLang="zh-CN" kern="100" dirty="0" smtClean="0">
              <a:latin typeface="仿宋_GB2312" pitchFamily="49" charset="-122"/>
              <a:ea typeface="仿宋_GB2312" pitchFamily="49" charset="-122"/>
              <a:cs typeface="Times New Roman" panose="02020603050405020304"/>
            </a:endParaRPr>
          </a:p>
          <a:p>
            <a:pPr marL="0" indent="406400">
              <a:lnSpc>
                <a:spcPts val="2700"/>
              </a:lnSpc>
              <a:spcAft>
                <a:spcPts val="0"/>
              </a:spcAft>
              <a:defRPr/>
            </a:pPr>
            <a:r>
              <a:rPr lang="zh-CN" altLang="zh-CN" kern="100" dirty="0" smtClean="0">
                <a:latin typeface="仿宋_GB2312" pitchFamily="49" charset="-122"/>
                <a:ea typeface="仿宋_GB2312" pitchFamily="49" charset="-122"/>
                <a:cs typeface="Times New Roman" panose="02020603050405020304"/>
              </a:rPr>
              <a:t>事故的直接原因</a:t>
            </a:r>
            <a:r>
              <a:rPr lang="zh-CN" altLang="en-US" kern="100" dirty="0" smtClean="0">
                <a:latin typeface="仿宋_GB2312" pitchFamily="49" charset="-122"/>
                <a:ea typeface="仿宋_GB2312" pitchFamily="49" charset="-122"/>
                <a:cs typeface="Times New Roman" panose="02020603050405020304"/>
              </a:rPr>
              <a:t>：</a:t>
            </a:r>
            <a:r>
              <a:rPr lang="zh-CN" altLang="zh-CN" kern="100" dirty="0" smtClean="0">
                <a:latin typeface="仿宋_GB2312" pitchFamily="49" charset="-122"/>
                <a:ea typeface="仿宋_GB2312" pitchFamily="49" charset="-122"/>
                <a:cs typeface="Times New Roman" panose="02020603050405020304"/>
              </a:rPr>
              <a:t>是作业过程中，作业负责人违反《牵引变电所安全工作规程》第</a:t>
            </a:r>
            <a:r>
              <a:rPr lang="en-US" altLang="zh-CN" kern="100" dirty="0" smtClean="0">
                <a:latin typeface="仿宋_GB2312" pitchFamily="49" charset="-122"/>
                <a:ea typeface="仿宋_GB2312" pitchFamily="49" charset="-122"/>
                <a:cs typeface="Times New Roman" panose="02020603050405020304"/>
              </a:rPr>
              <a:t>107</a:t>
            </a:r>
            <a:r>
              <a:rPr lang="zh-CN" altLang="zh-CN" kern="100" dirty="0" smtClean="0">
                <a:latin typeface="仿宋_GB2312" pitchFamily="49" charset="-122"/>
                <a:ea typeface="仿宋_GB2312" pitchFamily="49" charset="-122"/>
                <a:cs typeface="Times New Roman" panose="02020603050405020304"/>
              </a:rPr>
              <a:t>条和第</a:t>
            </a:r>
            <a:r>
              <a:rPr lang="en-US" altLang="zh-CN" kern="100" dirty="0" smtClean="0">
                <a:latin typeface="仿宋_GB2312" pitchFamily="49" charset="-122"/>
                <a:ea typeface="仿宋_GB2312" pitchFamily="49" charset="-122"/>
                <a:cs typeface="Times New Roman" panose="02020603050405020304"/>
              </a:rPr>
              <a:t>74</a:t>
            </a:r>
            <a:r>
              <a:rPr lang="zh-CN" altLang="zh-CN" kern="100" dirty="0" smtClean="0">
                <a:latin typeface="仿宋_GB2312" pitchFamily="49" charset="-122"/>
                <a:ea typeface="仿宋_GB2312" pitchFamily="49" charset="-122"/>
                <a:cs typeface="Times New Roman" panose="02020603050405020304"/>
              </a:rPr>
              <a:t>条的规定，违章拆除</a:t>
            </a:r>
            <a:r>
              <a:rPr lang="en-US" altLang="zh-CN" kern="100" dirty="0" smtClean="0">
                <a:latin typeface="仿宋_GB2312" pitchFamily="49" charset="-122"/>
                <a:ea typeface="仿宋_GB2312" pitchFamily="49" charset="-122"/>
                <a:cs typeface="Times New Roman" panose="02020603050405020304"/>
              </a:rPr>
              <a:t>1</a:t>
            </a:r>
            <a:r>
              <a:rPr lang="zh-CN" altLang="zh-CN" kern="100" dirty="0" smtClean="0">
                <a:latin typeface="仿宋_GB2312" pitchFamily="49" charset="-122"/>
                <a:ea typeface="仿宋_GB2312" pitchFamily="49" charset="-122"/>
                <a:cs typeface="Times New Roman" panose="02020603050405020304"/>
              </a:rPr>
              <a:t>组接地封线。</a:t>
            </a:r>
          </a:p>
          <a:p>
            <a:pPr marL="0" indent="628650">
              <a:defRPr/>
            </a:pPr>
            <a:r>
              <a:rPr lang="zh-CN" altLang="en-US" kern="100" dirty="0" smtClean="0">
                <a:latin typeface="仿宋_GB2312" pitchFamily="49" charset="-122"/>
                <a:ea typeface="仿宋_GB2312" pitchFamily="49" charset="-122"/>
                <a:cs typeface="Times New Roman" panose="02020603050405020304"/>
              </a:rPr>
              <a:t>事故责任：</a:t>
            </a:r>
            <a:r>
              <a:rPr lang="zh-CN" altLang="zh-CN" kern="100" dirty="0" smtClean="0">
                <a:latin typeface="仿宋_GB2312" pitchFamily="49" charset="-122"/>
                <a:ea typeface="仿宋_GB2312" pitchFamily="49" charset="-122"/>
                <a:cs typeface="Times New Roman" panose="02020603050405020304"/>
              </a:rPr>
              <a:t>南宁供电段全部责任。</a:t>
            </a:r>
          </a:p>
          <a:p>
            <a:pPr marL="0" indent="628650">
              <a:defRPr/>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p:txBody>
          <a:bodyPr/>
          <a:lstStyle/>
          <a:p>
            <a:r>
              <a:rPr lang="zh-CN" altLang="en-US" smtClean="0"/>
              <a:t>事故案例</a:t>
            </a:r>
          </a:p>
        </p:txBody>
      </p:sp>
      <p:sp>
        <p:nvSpPr>
          <p:cNvPr id="18434" name="内容占位符 2"/>
          <p:cNvSpPr>
            <a:spLocks noGrp="1" noChangeArrowheads="1"/>
          </p:cNvSpPr>
          <p:nvPr>
            <p:ph idx="1"/>
          </p:nvPr>
        </p:nvSpPr>
        <p:spPr/>
        <p:txBody>
          <a:bodyPr/>
          <a:lstStyle/>
          <a:p>
            <a:pPr marL="0" indent="628650"/>
            <a:r>
              <a:rPr lang="zh-CN" altLang="en-US" sz="2000" smtClean="0">
                <a:latin typeface="仿宋_GB2312" pitchFamily="49" charset="-122"/>
                <a:ea typeface="仿宋_GB2312" pitchFamily="49" charset="-122"/>
              </a:rPr>
              <a:t>原因分析</a:t>
            </a:r>
            <a:r>
              <a:rPr lang="zh-CN" altLang="zh-CN" sz="2000" smtClean="0">
                <a:latin typeface="仿宋_GB2312" pitchFamily="49" charset="-122"/>
                <a:ea typeface="仿宋_GB2312" pitchFamily="49" charset="-122"/>
              </a:rPr>
              <a:t>，一是工作票的实际发票人不具备发票人资格，并在未告知工区副工长的情况下，擅自在工作票上将副工长填写为发票人。二是局供电调度、供电段审核工作票时，没有发现本应由三人及以上人员才能作业的项目，实际由两人进行，致使作业负责人违章参与作业。三是作业负责人作业前才收到工作票，没有足够的时间熟悉工作票内容及做好准备工作。四是变电所值班员违反《牵引变电所安全工作规程》第</a:t>
            </a:r>
            <a:r>
              <a:rPr lang="en-US" altLang="zh-CN" sz="2000" smtClean="0">
                <a:latin typeface="仿宋_GB2312" pitchFamily="49" charset="-122"/>
                <a:ea typeface="仿宋_GB2312" pitchFamily="49" charset="-122"/>
              </a:rPr>
              <a:t>61</a:t>
            </a:r>
            <a:r>
              <a:rPr lang="zh-CN" altLang="zh-CN" sz="2000" smtClean="0">
                <a:latin typeface="仿宋_GB2312" pitchFamily="49" charset="-122"/>
                <a:ea typeface="仿宋_GB2312" pitchFamily="49" charset="-122"/>
              </a:rPr>
              <a:t>条有关“随时巡视作业地点，了解工作情况，发现不安全情况要及时提出”的规定，未能及时发现和纠正作业组作业过程中拆除接地封线的问题，现场互控缺失。</a:t>
            </a:r>
          </a:p>
          <a:p>
            <a:pPr marL="0" indent="628650"/>
            <a:endParaRPr lang="zh-CN" alt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r>
              <a:rPr lang="zh-CN" altLang="en-US" smtClean="0"/>
              <a:t>事故案例</a:t>
            </a:r>
          </a:p>
        </p:txBody>
      </p:sp>
      <p:sp>
        <p:nvSpPr>
          <p:cNvPr id="19458" name="内容占位符 2"/>
          <p:cNvSpPr>
            <a:spLocks noGrp="1" noChangeArrowheads="1"/>
          </p:cNvSpPr>
          <p:nvPr>
            <p:ph idx="1"/>
          </p:nvPr>
        </p:nvSpPr>
        <p:spPr/>
        <p:txBody>
          <a:bodyPr/>
          <a:lstStyle/>
          <a:p>
            <a:pPr marL="0" indent="628650"/>
            <a:r>
              <a:rPr lang="en-US" altLang="zh-CN" smtClean="0">
                <a:latin typeface="仿宋_GB2312" pitchFamily="49" charset="-122"/>
                <a:ea typeface="仿宋_GB2312" pitchFamily="49" charset="-122"/>
              </a:rPr>
              <a:t>2016</a:t>
            </a:r>
            <a:r>
              <a:rPr lang="zh-CN" altLang="zh-CN" smtClean="0">
                <a:latin typeface="仿宋_GB2312" pitchFamily="49" charset="-122"/>
                <a:ea typeface="仿宋_GB2312" pitchFamily="49" charset="-122"/>
              </a:rPr>
              <a:t>年</a:t>
            </a:r>
            <a:r>
              <a:rPr lang="en-US" altLang="zh-CN" smtClean="0">
                <a:latin typeface="仿宋_GB2312" pitchFamily="49" charset="-122"/>
                <a:ea typeface="仿宋_GB2312" pitchFamily="49" charset="-122"/>
              </a:rPr>
              <a:t>9</a:t>
            </a:r>
            <a:r>
              <a:rPr lang="zh-CN" altLang="zh-CN" smtClean="0">
                <a:latin typeface="仿宋_GB2312" pitchFamily="49" charset="-122"/>
                <a:ea typeface="仿宋_GB2312" pitchFamily="49" charset="-122"/>
              </a:rPr>
              <a:t>月</a:t>
            </a:r>
            <a:r>
              <a:rPr lang="en-US" altLang="zh-CN" smtClean="0">
                <a:latin typeface="仿宋_GB2312" pitchFamily="49" charset="-122"/>
                <a:ea typeface="仿宋_GB2312" pitchFamily="49" charset="-122"/>
              </a:rPr>
              <a:t>12</a:t>
            </a:r>
            <a:r>
              <a:rPr lang="zh-CN" altLang="zh-CN" smtClean="0">
                <a:latin typeface="仿宋_GB2312" pitchFamily="49" charset="-122"/>
                <a:ea typeface="仿宋_GB2312" pitchFamily="49" charset="-122"/>
              </a:rPr>
              <a:t>日南昌局铁路交通一般</a:t>
            </a:r>
            <a:r>
              <a:rPr lang="en-US" altLang="zh-CN" smtClean="0">
                <a:latin typeface="仿宋_GB2312" pitchFamily="49" charset="-122"/>
                <a:ea typeface="仿宋_GB2312" pitchFamily="49" charset="-122"/>
              </a:rPr>
              <a:t>B2</a:t>
            </a:r>
            <a:r>
              <a:rPr lang="zh-CN" altLang="zh-CN" smtClean="0">
                <a:latin typeface="仿宋_GB2312" pitchFamily="49" charset="-122"/>
                <a:ea typeface="仿宋_GB2312" pitchFamily="49" charset="-122"/>
              </a:rPr>
              <a:t>类事故。</a:t>
            </a:r>
          </a:p>
          <a:p>
            <a:pPr marL="0" indent="628650"/>
            <a:r>
              <a:rPr lang="zh-CN" altLang="zh-CN" smtClean="0">
                <a:latin typeface="仿宋_GB2312" pitchFamily="49" charset="-122"/>
                <a:ea typeface="仿宋_GB2312" pitchFamily="49" charset="-122"/>
              </a:rPr>
              <a:t>概况：</a:t>
            </a:r>
            <a:r>
              <a:rPr lang="en-US" altLang="zh-CN" smtClean="0">
                <a:latin typeface="仿宋_GB2312" pitchFamily="49" charset="-122"/>
                <a:ea typeface="仿宋_GB2312" pitchFamily="49" charset="-122"/>
              </a:rPr>
              <a:t>9</a:t>
            </a:r>
            <a:r>
              <a:rPr lang="zh-CN" altLang="zh-CN" smtClean="0">
                <a:latin typeface="仿宋_GB2312" pitchFamily="49" charset="-122"/>
                <a:ea typeface="仿宋_GB2312" pitchFamily="49" charset="-122"/>
              </a:rPr>
              <a:t>月</a:t>
            </a:r>
            <a:r>
              <a:rPr lang="en-US" altLang="zh-CN" smtClean="0">
                <a:latin typeface="仿宋_GB2312" pitchFamily="49" charset="-122"/>
                <a:ea typeface="仿宋_GB2312" pitchFamily="49" charset="-122"/>
              </a:rPr>
              <a:t>12</a:t>
            </a:r>
            <a:r>
              <a:rPr lang="zh-CN" altLang="zh-CN" smtClean="0">
                <a:latin typeface="仿宋_GB2312" pitchFamily="49" charset="-122"/>
                <a:ea typeface="仿宋_GB2312" pitchFamily="49" charset="-122"/>
              </a:rPr>
              <a:t>日，南昌局南昌供电段赣州网工区，在无施工计划的情况下，工区工长带领另一名接触网工利用当日在京九线赣县至赣州东上、下行区段（赣县上、下行供电臂）停电检修作业的天窗，擅自前往赣州至赣州东区间下行线</a:t>
            </a:r>
            <a:r>
              <a:rPr lang="en-US" altLang="zh-CN" smtClean="0">
                <a:latin typeface="仿宋_GB2312" pitchFamily="49" charset="-122"/>
                <a:ea typeface="仿宋_GB2312" pitchFamily="49" charset="-122"/>
              </a:rPr>
              <a:t>051</a:t>
            </a:r>
            <a:r>
              <a:rPr lang="zh-CN" altLang="zh-CN" smtClean="0">
                <a:latin typeface="仿宋_GB2312" pitchFamily="49" charset="-122"/>
                <a:ea typeface="仿宋_GB2312" pitchFamily="49" charset="-122"/>
              </a:rPr>
              <a:t>号接触网支柱杆（未停电），盲目进行必须在停电天窗点内才能进行的避雷器隐患整治作业，作业人员在登杆挂设地线时被短路电流击伤，造成全身多处电烧伤，构成铁路交通一般</a:t>
            </a:r>
            <a:r>
              <a:rPr lang="en-US" altLang="zh-CN" smtClean="0">
                <a:latin typeface="仿宋_GB2312" pitchFamily="49" charset="-122"/>
                <a:ea typeface="仿宋_GB2312" pitchFamily="49" charset="-122"/>
              </a:rPr>
              <a:t>B2</a:t>
            </a:r>
            <a:r>
              <a:rPr lang="zh-CN" altLang="zh-CN" smtClean="0">
                <a:latin typeface="仿宋_GB2312" pitchFamily="49" charset="-122"/>
                <a:ea typeface="仿宋_GB2312" pitchFamily="49" charset="-122"/>
              </a:rPr>
              <a:t>类事故</a:t>
            </a:r>
            <a:endParaRPr lang="en-US" altLang="zh-CN" smtClean="0">
              <a:latin typeface="仿宋_GB2312" pitchFamily="49" charset="-122"/>
              <a:ea typeface="仿宋_GB2312" pitchFamily="49" charset="-122"/>
            </a:endParaRPr>
          </a:p>
          <a:p>
            <a:pPr marL="0" indent="628650"/>
            <a:r>
              <a:rPr lang="zh-CN" altLang="en-US" smtClean="0">
                <a:latin typeface="仿宋_GB2312" pitchFamily="49" charset="-122"/>
                <a:ea typeface="仿宋_GB2312" pitchFamily="49" charset="-122"/>
              </a:rPr>
              <a:t>事故责任：</a:t>
            </a:r>
            <a:r>
              <a:rPr lang="zh-CN" altLang="zh-CN" smtClean="0">
                <a:latin typeface="仿宋_GB2312" pitchFamily="49" charset="-122"/>
                <a:ea typeface="仿宋_GB2312" pitchFamily="49" charset="-122"/>
              </a:rPr>
              <a:t>南昌供电段全部责任。</a:t>
            </a:r>
          </a:p>
          <a:p>
            <a:pPr marL="0" indent="628650"/>
            <a:endParaRPr lang="zh-CN"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r>
              <a:rPr lang="zh-CN" altLang="en-US" smtClean="0"/>
              <a:t>事故案例</a:t>
            </a:r>
          </a:p>
        </p:txBody>
      </p:sp>
      <p:sp>
        <p:nvSpPr>
          <p:cNvPr id="20482" name="内容占位符 2"/>
          <p:cNvSpPr>
            <a:spLocks noGrp="1" noChangeArrowheads="1"/>
          </p:cNvSpPr>
          <p:nvPr>
            <p:ph idx="1"/>
          </p:nvPr>
        </p:nvSpPr>
        <p:spPr/>
        <p:txBody>
          <a:bodyPr/>
          <a:lstStyle/>
          <a:p>
            <a:pPr marL="0" indent="628650"/>
            <a:r>
              <a:rPr lang="zh-CN" altLang="zh-CN" smtClean="0">
                <a:latin typeface="仿宋_GB2312" pitchFamily="49" charset="-122"/>
                <a:ea typeface="仿宋_GB2312" pitchFamily="49" charset="-122"/>
              </a:rPr>
              <a:t>事故原因</a:t>
            </a:r>
            <a:r>
              <a:rPr lang="zh-CN" altLang="en-US" smtClean="0">
                <a:latin typeface="仿宋_GB2312" pitchFamily="49" charset="-122"/>
                <a:ea typeface="仿宋_GB2312" pitchFamily="49" charset="-122"/>
              </a:rPr>
              <a:t>：</a:t>
            </a:r>
            <a:r>
              <a:rPr lang="zh-CN" altLang="zh-CN" smtClean="0">
                <a:latin typeface="仿宋_GB2312" pitchFamily="49" charset="-122"/>
                <a:ea typeface="仿宋_GB2312" pitchFamily="49" charset="-122"/>
              </a:rPr>
              <a:t>赣州网工区工长违章指挥，擅自进行无施工计划的设备隐患整治作业，盲目臆测作业处所的停电范围与当日施工停电作业的停电范围一致，在未验电的情况下盲目接挂地线，导致接挂地线过程中，地线触碰未停电设备，造成短路电流电弧灼伤接地人员。</a:t>
            </a:r>
          </a:p>
          <a:p>
            <a:pPr marL="0" indent="628650"/>
            <a:endParaRPr lang="zh-CN"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1588"/>
            <a:ext cx="7092950" cy="765175"/>
          </a:xfrm>
        </p:spPr>
        <p:txBody>
          <a:bodyPr/>
          <a:lstStyle/>
          <a:p>
            <a:pPr algn="ctr" eaLnBrk="1" hangingPunct="1"/>
            <a:r>
              <a:rPr lang="zh-CN" altLang="zh-CN" smtClean="0">
                <a:latin typeface="仿宋_GB2312" pitchFamily="49" charset="-122"/>
                <a:ea typeface="仿宋_GB2312" pitchFamily="49" charset="-122"/>
              </a:rPr>
              <a:t>《</a:t>
            </a:r>
            <a:r>
              <a:rPr lang="zh-CN" altLang="zh-CN" sz="2800" smtClean="0">
                <a:latin typeface="仿宋_GB2312" pitchFamily="49" charset="-122"/>
                <a:ea typeface="仿宋_GB2312" pitchFamily="49" charset="-122"/>
              </a:rPr>
              <a:t>郑州车辆段高风险作业工作票管理办法》</a:t>
            </a:r>
            <a:endParaRPr lang="zh-CN" altLang="en-US" smtClean="0"/>
          </a:p>
        </p:txBody>
      </p:sp>
      <p:sp>
        <p:nvSpPr>
          <p:cNvPr id="21507" name="Rectangle 3"/>
          <p:cNvSpPr>
            <a:spLocks noGrp="1" noChangeArrowheads="1"/>
          </p:cNvSpPr>
          <p:nvPr>
            <p:ph idx="1"/>
          </p:nvPr>
        </p:nvSpPr>
        <p:spPr>
          <a:xfrm>
            <a:off x="323850" y="981075"/>
            <a:ext cx="8496300" cy="5472113"/>
          </a:xfrm>
        </p:spPr>
        <p:txBody>
          <a:bodyPr/>
          <a:lstStyle/>
          <a:p>
            <a:pPr marL="0" indent="628650">
              <a:lnSpc>
                <a:spcPts val="2880"/>
              </a:lnSpc>
              <a:defRPr/>
            </a:pPr>
            <a:r>
              <a:rPr lang="en-US" altLang="zh-CN" dirty="0" smtClean="0">
                <a:latin typeface="仿宋_GB2312" pitchFamily="49" charset="-122"/>
                <a:ea typeface="仿宋_GB2312" pitchFamily="49" charset="-122"/>
              </a:rPr>
              <a:t>     </a:t>
            </a:r>
            <a:r>
              <a:rPr lang="zh-CN" altLang="zh-CN" dirty="0" smtClean="0">
                <a:latin typeface="方正小标宋简体" pitchFamily="65" charset="-122"/>
                <a:ea typeface="方正小标宋简体" pitchFamily="65" charset="-122"/>
              </a:rPr>
              <a:t>《郑州车辆段高风险作业工作票管理办法》</a:t>
            </a:r>
            <a:endParaRPr lang="en-US" altLang="zh-CN" dirty="0" smtClean="0">
              <a:latin typeface="方正小标宋简体" pitchFamily="65" charset="-122"/>
              <a:ea typeface="方正小标宋简体" pitchFamily="65" charset="-122"/>
            </a:endParaRPr>
          </a:p>
          <a:p>
            <a:pPr marL="0" indent="628650">
              <a:lnSpc>
                <a:spcPts val="2880"/>
              </a:lnSpc>
              <a:defRPr/>
            </a:pPr>
            <a:r>
              <a:rPr lang="en-US" altLang="zh-CN" dirty="0" smtClean="0">
                <a:latin typeface="方正小标宋简体" pitchFamily="65" charset="-122"/>
                <a:ea typeface="方正小标宋简体" pitchFamily="65" charset="-122"/>
              </a:rPr>
              <a:t>                   </a:t>
            </a:r>
            <a:r>
              <a:rPr lang="zh-CN" altLang="zh-CN" dirty="0" smtClean="0">
                <a:latin typeface="方正小标宋简体" pitchFamily="65" charset="-122"/>
                <a:ea typeface="方正小标宋简体" pitchFamily="65" charset="-122"/>
              </a:rPr>
              <a:t>（郑</a:t>
            </a:r>
            <a:r>
              <a:rPr lang="zh-CN" altLang="en-US" dirty="0" smtClean="0">
                <a:latin typeface="方正小标宋简体" pitchFamily="65" charset="-122"/>
                <a:ea typeface="方正小标宋简体" pitchFamily="65" charset="-122"/>
              </a:rPr>
              <a:t>车辆段</a:t>
            </a:r>
            <a:r>
              <a:rPr lang="zh-CN" altLang="zh-CN" dirty="0" smtClean="0">
                <a:latin typeface="方正小标宋简体" pitchFamily="65" charset="-122"/>
                <a:ea typeface="方正小标宋简体" pitchFamily="65" charset="-122"/>
              </a:rPr>
              <a:t>安〔</a:t>
            </a:r>
            <a:r>
              <a:rPr lang="en-US" altLang="zh-CN" dirty="0" smtClean="0">
                <a:latin typeface="方正小标宋简体" pitchFamily="65" charset="-122"/>
                <a:ea typeface="方正小标宋简体" pitchFamily="65" charset="-122"/>
              </a:rPr>
              <a:t>2020</a:t>
            </a:r>
            <a:r>
              <a:rPr lang="zh-CN" altLang="zh-CN" dirty="0" smtClean="0">
                <a:latin typeface="方正小标宋简体" pitchFamily="65" charset="-122"/>
                <a:ea typeface="方正小标宋简体" pitchFamily="65" charset="-122"/>
              </a:rPr>
              <a:t>〕</a:t>
            </a:r>
            <a:r>
              <a:rPr lang="en-US" altLang="zh-CN" dirty="0" smtClean="0">
                <a:latin typeface="方正小标宋简体" pitchFamily="65" charset="-122"/>
                <a:ea typeface="方正小标宋简体" pitchFamily="65" charset="-122"/>
              </a:rPr>
              <a:t>119</a:t>
            </a:r>
            <a:r>
              <a:rPr lang="zh-CN" altLang="zh-CN" dirty="0" smtClean="0">
                <a:latin typeface="方正小标宋简体" pitchFamily="65" charset="-122"/>
                <a:ea typeface="方正小标宋简体" pitchFamily="65" charset="-122"/>
              </a:rPr>
              <a:t>号）</a:t>
            </a:r>
            <a:endParaRPr lang="en-US" altLang="zh-CN" dirty="0" smtClean="0">
              <a:latin typeface="方正小标宋简体" pitchFamily="65" charset="-122"/>
              <a:ea typeface="方正小标宋简体" pitchFamily="65" charset="-122"/>
            </a:endParaRPr>
          </a:p>
          <a:p>
            <a:pPr marL="0" indent="628650">
              <a:defRPr/>
            </a:pPr>
            <a:r>
              <a:rPr lang="zh-CN" altLang="en-US" sz="2000" dirty="0" smtClean="0"/>
              <a:t>                                             依       据</a:t>
            </a:r>
            <a:endParaRPr lang="en-US" altLang="zh-CN" sz="2000" dirty="0" smtClean="0">
              <a:latin typeface="仿宋_GB2312" pitchFamily="49" charset="-122"/>
              <a:ea typeface="仿宋_GB2312" pitchFamily="49" charset="-122"/>
            </a:endParaRPr>
          </a:p>
          <a:p>
            <a:pPr>
              <a:defRPr/>
            </a:pPr>
            <a:r>
              <a:rPr lang="zh-CN" altLang="zh-CN" sz="2000" dirty="0">
                <a:latin typeface="仿宋_GB2312" pitchFamily="49" charset="-122"/>
                <a:ea typeface="仿宋_GB2312" pitchFamily="49" charset="-122"/>
              </a:rPr>
              <a:t>为进一步加强高风险作业安全管理工作，预防高风险作业事故发生，保障段安全生产及职工人身安全，增强高风险作业管理水平，根据《郑州铁路局关于公布</a:t>
            </a:r>
            <a:r>
              <a:rPr lang="en-US" altLang="zh-CN" sz="2000" dirty="0">
                <a:latin typeface="仿宋_GB2312" pitchFamily="49" charset="-122"/>
                <a:ea typeface="仿宋_GB2312" pitchFamily="49" charset="-122"/>
              </a:rPr>
              <a:t>&lt;</a:t>
            </a:r>
            <a:r>
              <a:rPr lang="zh-CN" altLang="zh-CN" sz="2000" dirty="0">
                <a:latin typeface="仿宋_GB2312" pitchFamily="49" charset="-122"/>
                <a:ea typeface="仿宋_GB2312" pitchFamily="49" charset="-122"/>
              </a:rPr>
              <a:t>郑州铁路局高风险作业工作票管理办法</a:t>
            </a:r>
            <a:r>
              <a:rPr lang="en-US" altLang="zh-CN" sz="2000" dirty="0">
                <a:latin typeface="仿宋_GB2312" pitchFamily="49" charset="-122"/>
                <a:ea typeface="仿宋_GB2312" pitchFamily="49" charset="-122"/>
              </a:rPr>
              <a:t>&gt;</a:t>
            </a:r>
            <a:r>
              <a:rPr lang="zh-CN" altLang="zh-CN" sz="2000" dirty="0">
                <a:latin typeface="仿宋_GB2312" pitchFamily="49" charset="-122"/>
                <a:ea typeface="仿宋_GB2312" pitchFamily="49" charset="-122"/>
              </a:rPr>
              <a:t>的通知》（郑铁安〔</a:t>
            </a:r>
            <a:r>
              <a:rPr lang="en-US" altLang="zh-CN" sz="2000" dirty="0">
                <a:latin typeface="仿宋_GB2312" pitchFamily="49" charset="-122"/>
                <a:ea typeface="仿宋_GB2312" pitchFamily="49" charset="-122"/>
              </a:rPr>
              <a:t>2015</a:t>
            </a:r>
            <a:r>
              <a:rPr lang="zh-CN" altLang="zh-CN"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98</a:t>
            </a:r>
            <a:r>
              <a:rPr lang="zh-CN" altLang="zh-CN" sz="2000" dirty="0">
                <a:latin typeface="仿宋_GB2312" pitchFamily="49" charset="-122"/>
                <a:ea typeface="仿宋_GB2312" pitchFamily="49" charset="-122"/>
              </a:rPr>
              <a:t>号）要求，结合段生产实际，重新下发《郑州车辆段高风险作业工作票管理办法》，请各车间、科室认真学习，并贯彻执行。前发《郑州车辆段高风险作业工作票管理办法》（郑车辆段安〔</a:t>
            </a:r>
            <a:r>
              <a:rPr lang="en-US" altLang="zh-CN" sz="2000" dirty="0">
                <a:latin typeface="仿宋_GB2312" pitchFamily="49" charset="-122"/>
                <a:ea typeface="仿宋_GB2312" pitchFamily="49" charset="-122"/>
              </a:rPr>
              <a:t>2015</a:t>
            </a:r>
            <a:r>
              <a:rPr lang="zh-CN" altLang="zh-CN"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405</a:t>
            </a:r>
            <a:r>
              <a:rPr lang="zh-CN" altLang="zh-CN" sz="2000" dirty="0">
                <a:latin typeface="仿宋_GB2312" pitchFamily="49" charset="-122"/>
                <a:ea typeface="仿宋_GB2312" pitchFamily="49" charset="-122"/>
              </a:rPr>
              <a:t>号），同时废止</a:t>
            </a:r>
            <a:r>
              <a:rPr lang="zh-CN" altLang="zh-CN" sz="2000" dirty="0" smtClean="0">
                <a:latin typeface="仿宋_GB2312" pitchFamily="49" charset="-122"/>
                <a:ea typeface="仿宋_GB2312" pitchFamily="49" charset="-122"/>
              </a:rPr>
              <a:t>。</a:t>
            </a:r>
            <a:endParaRPr lang="en-US" altLang="zh-CN" sz="2000" dirty="0" smtClean="0">
              <a:latin typeface="仿宋_GB2312" pitchFamily="49" charset="-122"/>
              <a:ea typeface="仿宋_GB2312" pitchFamily="49" charset="-122"/>
            </a:endParaRPr>
          </a:p>
          <a:p>
            <a:pPr>
              <a:defRPr/>
            </a:pPr>
            <a:r>
              <a:rPr lang="en-US" altLang="zh-CN" sz="2000" dirty="0">
                <a:latin typeface="仿宋_GB2312" pitchFamily="49" charset="-122"/>
                <a:ea typeface="仿宋_GB2312" pitchFamily="49" charset="-122"/>
              </a:rPr>
              <a:t> </a:t>
            </a:r>
            <a:r>
              <a:rPr lang="en-US" altLang="zh-CN" sz="2000" dirty="0" smtClean="0">
                <a:latin typeface="仿宋_GB2312" pitchFamily="49" charset="-122"/>
                <a:ea typeface="仿宋_GB2312" pitchFamily="49" charset="-122"/>
              </a:rPr>
              <a:t>                                       </a:t>
            </a:r>
            <a:r>
              <a:rPr lang="zh-CN" altLang="en-US" sz="2000" dirty="0">
                <a:latin typeface="仿宋_GB2312" pitchFamily="49" charset="-122"/>
                <a:ea typeface="仿宋_GB2312" pitchFamily="49" charset="-122"/>
              </a:rPr>
              <a:t>郑州</a:t>
            </a:r>
            <a:r>
              <a:rPr lang="zh-CN" altLang="en-US" sz="2000" dirty="0" smtClean="0">
                <a:latin typeface="仿宋_GB2312" pitchFamily="49" charset="-122"/>
                <a:ea typeface="仿宋_GB2312" pitchFamily="49" charset="-122"/>
              </a:rPr>
              <a:t>车辆段</a:t>
            </a:r>
            <a:endParaRPr lang="en-US" altLang="zh-CN" sz="2000" dirty="0" smtClean="0">
              <a:latin typeface="仿宋_GB2312" pitchFamily="49" charset="-122"/>
              <a:ea typeface="仿宋_GB2312" pitchFamily="49" charset="-122"/>
            </a:endParaRPr>
          </a:p>
          <a:p>
            <a:pPr>
              <a:defRPr/>
            </a:pPr>
            <a:r>
              <a:rPr lang="en-US" altLang="zh-CN" sz="2000" dirty="0">
                <a:latin typeface="仿宋_GB2312" pitchFamily="49" charset="-122"/>
                <a:ea typeface="仿宋_GB2312" pitchFamily="49" charset="-122"/>
              </a:rPr>
              <a:t> </a:t>
            </a:r>
            <a:r>
              <a:rPr lang="en-US" altLang="zh-CN" sz="2000" dirty="0" smtClean="0">
                <a:latin typeface="仿宋_GB2312" pitchFamily="49" charset="-122"/>
                <a:ea typeface="仿宋_GB2312" pitchFamily="49" charset="-122"/>
              </a:rPr>
              <a:t>                                      2020</a:t>
            </a:r>
            <a:r>
              <a:rPr lang="zh-CN" altLang="en-US" sz="2000" dirty="0" smtClean="0">
                <a:latin typeface="仿宋_GB2312" pitchFamily="49" charset="-122"/>
                <a:ea typeface="仿宋_GB2312" pitchFamily="49" charset="-122"/>
              </a:rPr>
              <a:t>年</a:t>
            </a:r>
            <a:r>
              <a:rPr lang="en-US" altLang="zh-CN" sz="2000" dirty="0" smtClean="0">
                <a:latin typeface="仿宋_GB2312" pitchFamily="49" charset="-122"/>
                <a:ea typeface="仿宋_GB2312" pitchFamily="49" charset="-122"/>
              </a:rPr>
              <a:t>5</a:t>
            </a:r>
            <a:r>
              <a:rPr lang="zh-CN" altLang="en-US" sz="2000" dirty="0" smtClean="0">
                <a:latin typeface="仿宋_GB2312" pitchFamily="49" charset="-122"/>
                <a:ea typeface="仿宋_GB2312" pitchFamily="49" charset="-122"/>
              </a:rPr>
              <a:t>月</a:t>
            </a:r>
            <a:r>
              <a:rPr lang="en-US" altLang="zh-CN" sz="2000" dirty="0" smtClean="0">
                <a:latin typeface="仿宋_GB2312" pitchFamily="49" charset="-122"/>
                <a:ea typeface="仿宋_GB2312" pitchFamily="49" charset="-122"/>
              </a:rPr>
              <a:t>20</a:t>
            </a:r>
            <a:r>
              <a:rPr lang="zh-CN" altLang="en-US" sz="2000" dirty="0" smtClean="0">
                <a:latin typeface="仿宋_GB2312" pitchFamily="49" charset="-122"/>
                <a:ea typeface="仿宋_GB2312" pitchFamily="49" charset="-122"/>
              </a:rPr>
              <a:t>日</a:t>
            </a:r>
            <a:endParaRPr lang="zh-CN" altLang="zh-CN" sz="2000" dirty="0">
              <a:latin typeface="仿宋_GB2312" pitchFamily="49" charset="-122"/>
              <a:ea typeface="仿宋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algn="ctr" eaLnBrk="1" hangingPunct="1"/>
            <a:r>
              <a:rPr lang="zh-CN" altLang="en-US" smtClean="0"/>
              <a:t>第一章总则</a:t>
            </a:r>
            <a:endParaRPr lang="zh-CN" altLang="zh-CN" smtClean="0"/>
          </a:p>
        </p:txBody>
      </p:sp>
      <p:sp>
        <p:nvSpPr>
          <p:cNvPr id="9219" name="Rectangle 3"/>
          <p:cNvSpPr>
            <a:spLocks noGrp="1" noChangeArrowheads="1"/>
          </p:cNvSpPr>
          <p:nvPr>
            <p:ph idx="1"/>
          </p:nvPr>
        </p:nvSpPr>
        <p:spPr>
          <a:xfrm>
            <a:off x="323850" y="765175"/>
            <a:ext cx="8496300" cy="5832475"/>
          </a:xfrm>
        </p:spPr>
        <p:txBody>
          <a:bodyPr/>
          <a:lstStyle/>
          <a:p>
            <a:pPr marL="0" indent="628650" eaLnBrk="1" hangingPunct="1">
              <a:defRPr/>
            </a:pPr>
            <a:endParaRPr lang="en-US" altLang="zh-CN" sz="2000" dirty="0" smtClean="0">
              <a:latin typeface="+mn-ea"/>
            </a:endParaRPr>
          </a:p>
          <a:p>
            <a:pPr>
              <a:defRPr/>
            </a:pPr>
            <a:r>
              <a:rPr lang="en-US" altLang="zh-CN" sz="2800" b="1" dirty="0" smtClean="0">
                <a:latin typeface="仿宋_GB2312" pitchFamily="49" charset="-122"/>
                <a:ea typeface="仿宋_GB2312" pitchFamily="49" charset="-122"/>
              </a:rPr>
              <a:t> </a:t>
            </a:r>
            <a:r>
              <a:rPr lang="zh-CN" altLang="zh-CN" sz="2800" b="1" dirty="0" smtClean="0">
                <a:latin typeface="仿宋_GB2312" pitchFamily="49" charset="-122"/>
                <a:ea typeface="仿宋_GB2312" pitchFamily="49" charset="-122"/>
              </a:rPr>
              <a:t>第一条</a:t>
            </a:r>
            <a:r>
              <a:rPr lang="en-US" altLang="zh-CN" sz="2800" b="1" dirty="0" smtClean="0">
                <a:latin typeface="仿宋_GB2312" pitchFamily="49" charset="-122"/>
                <a:ea typeface="仿宋_GB2312" pitchFamily="49" charset="-122"/>
              </a:rPr>
              <a:t> </a:t>
            </a:r>
            <a:r>
              <a:rPr lang="zh-CN" altLang="zh-CN" sz="2800" dirty="0" smtClean="0">
                <a:latin typeface="仿宋_GB2312" pitchFamily="49" charset="-122"/>
                <a:ea typeface="仿宋_GB2312" pitchFamily="49" charset="-122"/>
              </a:rPr>
              <a:t>为</a:t>
            </a:r>
            <a:r>
              <a:rPr lang="zh-CN" altLang="zh-CN" sz="2800" dirty="0">
                <a:latin typeface="仿宋_GB2312" pitchFamily="49" charset="-122"/>
                <a:ea typeface="仿宋_GB2312" pitchFamily="49" charset="-122"/>
              </a:rPr>
              <a:t>认真贯彻“安全第一、预防为主、综合治理”的方针，加强生产过程中物体打击、机械伤害、起重伤害、触电、火灾、爆炸、高处坠落、坍塌、中毒和窒息等风险隐患控制，规范高风险作业工作票（以下简称工作票）管理，确保劳动安全稳定，特制定本办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endParaRPr lang="zh-CN" altLang="zh-CN" smtClean="0"/>
          </a:p>
        </p:txBody>
      </p:sp>
      <p:sp>
        <p:nvSpPr>
          <p:cNvPr id="23555" name="Rectangle 3"/>
          <p:cNvSpPr>
            <a:spLocks noGrp="1" noChangeArrowheads="1"/>
          </p:cNvSpPr>
          <p:nvPr>
            <p:ph idx="1"/>
          </p:nvPr>
        </p:nvSpPr>
        <p:spPr/>
        <p:txBody>
          <a:bodyPr/>
          <a:lstStyle/>
          <a:p>
            <a:pPr>
              <a:lnSpc>
                <a:spcPts val="2880"/>
              </a:lnSpc>
              <a:defRPr/>
            </a:pPr>
            <a:r>
              <a:rPr lang="zh-CN" altLang="zh-CN" b="1" dirty="0" smtClean="0">
                <a:latin typeface="仿宋_GB2312" pitchFamily="49" charset="-122"/>
                <a:ea typeface="仿宋_GB2312" pitchFamily="49" charset="-122"/>
              </a:rPr>
              <a:t>第二条</a:t>
            </a:r>
            <a:r>
              <a:rPr lang="zh-CN" altLang="zh-CN" dirty="0"/>
              <a:t>本办法所指定的高风险作业项目根据工作性质分为六类，符合其中一类及以上的作业项目，均使用工作票。</a:t>
            </a:r>
          </a:p>
          <a:p>
            <a:pPr>
              <a:lnSpc>
                <a:spcPts val="2880"/>
              </a:lnSpc>
              <a:defRPr/>
            </a:pPr>
            <a:r>
              <a:rPr lang="zh-CN" altLang="zh-CN" dirty="0"/>
              <a:t>（一）没有固定作业平台和防护栏杆的</a:t>
            </a:r>
            <a:r>
              <a:rPr lang="en-US" altLang="zh-CN" dirty="0"/>
              <a:t>2</a:t>
            </a:r>
            <a:r>
              <a:rPr lang="zh-CN" altLang="zh-CN" dirty="0"/>
              <a:t>米以上高处作业。</a:t>
            </a:r>
          </a:p>
          <a:p>
            <a:pPr>
              <a:lnSpc>
                <a:spcPts val="2880"/>
              </a:lnSpc>
              <a:defRPr/>
            </a:pPr>
            <a:r>
              <a:rPr lang="zh-CN" altLang="zh-CN" dirty="0"/>
              <a:t>（二）电梯、起重设备安装、检修作业。</a:t>
            </a:r>
          </a:p>
          <a:p>
            <a:pPr>
              <a:lnSpc>
                <a:spcPts val="2880"/>
              </a:lnSpc>
              <a:defRPr/>
            </a:pPr>
            <a:r>
              <a:rPr lang="zh-CN" altLang="zh-CN" dirty="0"/>
              <a:t>（三）有限空间作业。</a:t>
            </a:r>
          </a:p>
          <a:p>
            <a:pPr>
              <a:lnSpc>
                <a:spcPts val="2880"/>
              </a:lnSpc>
              <a:defRPr/>
            </a:pPr>
            <a:r>
              <a:rPr lang="zh-CN" altLang="zh-CN" dirty="0"/>
              <a:t>（四）禁火场所动火作业。</a:t>
            </a:r>
          </a:p>
          <a:p>
            <a:pPr>
              <a:lnSpc>
                <a:spcPts val="2880"/>
              </a:lnSpc>
              <a:defRPr/>
            </a:pPr>
            <a:r>
              <a:rPr lang="zh-CN" altLang="zh-CN" dirty="0"/>
              <a:t>（五）额定对地电压</a:t>
            </a:r>
            <a:r>
              <a:rPr lang="en-US" altLang="zh-CN" dirty="0"/>
              <a:t>220</a:t>
            </a:r>
            <a:r>
              <a:rPr lang="zh-CN" altLang="zh-CN" dirty="0"/>
              <a:t>伏及以上电气设备和电线路维修作业。</a:t>
            </a:r>
          </a:p>
          <a:p>
            <a:pPr>
              <a:lnSpc>
                <a:spcPts val="2880"/>
              </a:lnSpc>
              <a:defRPr/>
            </a:pPr>
            <a:r>
              <a:rPr lang="zh-CN" altLang="zh-CN" dirty="0"/>
              <a:t>（六）</a:t>
            </a:r>
            <a:r>
              <a:rPr lang="en-US" altLang="zh-CN" dirty="0"/>
              <a:t>1.5</a:t>
            </a:r>
            <a:r>
              <a:rPr lang="zh-CN" altLang="zh-CN" dirty="0"/>
              <a:t>米深及以上土建开挖作业。</a:t>
            </a:r>
          </a:p>
          <a:p>
            <a:pPr marL="0" indent="628650" eaLnBrk="1" hangingPunct="1">
              <a:lnSpc>
                <a:spcPct val="130000"/>
              </a:lnSpc>
              <a:defRPr/>
            </a:pPr>
            <a:endParaRPr lang="zh-CN" altLang="zh-CN"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zh-CN" altLang="en-US" smtClean="0"/>
              <a:t>　</a:t>
            </a:r>
          </a:p>
        </p:txBody>
      </p:sp>
      <p:sp>
        <p:nvSpPr>
          <p:cNvPr id="26627" name="Rectangle 3"/>
          <p:cNvSpPr>
            <a:spLocks noGrp="1" noChangeArrowheads="1"/>
          </p:cNvSpPr>
          <p:nvPr>
            <p:ph idx="1"/>
          </p:nvPr>
        </p:nvSpPr>
        <p:spPr/>
        <p:txBody>
          <a:bodyPr/>
          <a:lstStyle/>
          <a:p>
            <a:pPr>
              <a:defRPr/>
            </a:pPr>
            <a:r>
              <a:rPr lang="zh-CN" altLang="zh-CN" b="1" dirty="0" smtClean="0">
                <a:latin typeface="仿宋_GB2312" pitchFamily="49" charset="-122"/>
                <a:ea typeface="仿宋_GB2312" pitchFamily="49" charset="-122"/>
              </a:rPr>
              <a:t>第三条</a:t>
            </a:r>
            <a:r>
              <a:rPr lang="en-US" altLang="zh-CN" b="1" dirty="0" smtClean="0">
                <a:latin typeface="仿宋_GB2312" pitchFamily="49" charset="-122"/>
                <a:ea typeface="仿宋_GB2312" pitchFamily="49" charset="-122"/>
              </a:rPr>
              <a:t> </a:t>
            </a:r>
            <a:r>
              <a:rPr lang="zh-CN" altLang="zh-CN" dirty="0" smtClean="0">
                <a:latin typeface="仿宋_GB2312" pitchFamily="49" charset="-122"/>
                <a:ea typeface="仿宋_GB2312" pitchFamily="49" charset="-122"/>
              </a:rPr>
              <a:t>本</a:t>
            </a:r>
            <a:r>
              <a:rPr lang="zh-CN" altLang="zh-CN" dirty="0">
                <a:latin typeface="仿宋_GB2312" pitchFamily="49" charset="-122"/>
                <a:ea typeface="仿宋_GB2312" pitchFamily="49" charset="-122"/>
              </a:rPr>
              <a:t>办法不包括车辆</a:t>
            </a:r>
            <a:r>
              <a:rPr lang="en-US" altLang="zh-CN" dirty="0">
                <a:latin typeface="仿宋_GB2312" pitchFamily="49" charset="-122"/>
                <a:ea typeface="仿宋_GB2312" pitchFamily="49" charset="-122"/>
              </a:rPr>
              <a:t>AC380V</a:t>
            </a:r>
            <a:r>
              <a:rPr lang="zh-CN" altLang="zh-CN" dirty="0">
                <a:latin typeface="仿宋_GB2312" pitchFamily="49" charset="-122"/>
                <a:ea typeface="仿宋_GB2312" pitchFamily="49" charset="-122"/>
              </a:rPr>
              <a:t>、</a:t>
            </a:r>
            <a:r>
              <a:rPr lang="en-US" altLang="zh-CN" dirty="0">
                <a:latin typeface="仿宋_GB2312" pitchFamily="49" charset="-122"/>
                <a:ea typeface="仿宋_GB2312" pitchFamily="49" charset="-122"/>
              </a:rPr>
              <a:t>DC600V</a:t>
            </a:r>
            <a:r>
              <a:rPr lang="zh-CN" altLang="zh-CN" dirty="0">
                <a:latin typeface="仿宋_GB2312" pitchFamily="49" charset="-122"/>
                <a:ea typeface="仿宋_GB2312" pitchFamily="49" charset="-122"/>
              </a:rPr>
              <a:t>等设备日常整备检修和调车作业。对上述作业时，必须严格执行铁路总公司、集团公司相关规章制度，按照标准化作业程序和岗位作业指导书要求，认真落实各项安全防护措施。</a:t>
            </a:r>
          </a:p>
          <a:p>
            <a:pPr>
              <a:defRPr/>
            </a:pPr>
            <a:r>
              <a:rPr lang="zh-CN" altLang="zh-CN" b="1" dirty="0" smtClean="0">
                <a:latin typeface="仿宋_GB2312" pitchFamily="49" charset="-122"/>
                <a:ea typeface="仿宋_GB2312" pitchFamily="49" charset="-122"/>
              </a:rPr>
              <a:t>第四条 </a:t>
            </a:r>
            <a:r>
              <a:rPr lang="zh-CN" altLang="zh-CN" dirty="0" smtClean="0">
                <a:latin typeface="仿宋_GB2312" pitchFamily="49" charset="-122"/>
                <a:ea typeface="仿宋_GB2312" pitchFamily="49" charset="-122"/>
              </a:rPr>
              <a:t> </a:t>
            </a:r>
            <a:r>
              <a:rPr lang="zh-CN" altLang="zh-CN" dirty="0"/>
              <a:t> </a:t>
            </a:r>
            <a:r>
              <a:rPr lang="zh-CN" altLang="zh-CN" dirty="0">
                <a:latin typeface="仿宋_GB2312" pitchFamily="49" charset="-122"/>
                <a:ea typeface="仿宋_GB2312" pitchFamily="49" charset="-122"/>
              </a:rPr>
              <a:t>高风险作业项目实行工作票制度，对一次作业过程实行工作许可、工作监护、工作间断和工作地点转移、工作结束的确认</a:t>
            </a:r>
            <a:r>
              <a:rPr lang="zh-CN" altLang="zh-CN" dirty="0"/>
              <a:t>。</a:t>
            </a:r>
          </a:p>
          <a:p>
            <a:pPr marL="0" indent="628650" eaLnBrk="1" hangingPunct="1">
              <a:defRPr/>
            </a:pPr>
            <a:endParaRPr lang="zh-CN" altLang="zh-CN" b="1" dirty="0" smtClean="0">
              <a:latin typeface="仿宋_GB2312" pitchFamily="49" charset="-122"/>
              <a:ea typeface="仿宋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0" y="0"/>
            <a:ext cx="8820150" cy="765175"/>
          </a:xfrm>
        </p:spPr>
        <p:txBody>
          <a:bodyPr/>
          <a:lstStyle/>
          <a:p>
            <a:pPr eaLnBrk="1" hangingPunct="1"/>
            <a:endParaRPr lang="zh-CN" altLang="zh-CN" smtClean="0"/>
          </a:p>
        </p:txBody>
      </p:sp>
      <p:sp>
        <p:nvSpPr>
          <p:cNvPr id="27651" name="Rectangle 3"/>
          <p:cNvSpPr>
            <a:spLocks noGrp="1" noChangeArrowheads="1"/>
          </p:cNvSpPr>
          <p:nvPr>
            <p:ph idx="1"/>
          </p:nvPr>
        </p:nvSpPr>
        <p:spPr/>
        <p:txBody>
          <a:bodyPr/>
          <a:lstStyle/>
          <a:p>
            <a:pPr marL="0" indent="628650">
              <a:defRPr/>
            </a:pPr>
            <a:r>
              <a:rPr lang="zh-CN" altLang="zh-CN" b="1" dirty="0" smtClean="0">
                <a:latin typeface="仿宋_GB2312" pitchFamily="49" charset="-122"/>
                <a:ea typeface="仿宋_GB2312" pitchFamily="49" charset="-122"/>
              </a:rPr>
              <a:t>第五条</a:t>
            </a:r>
            <a:r>
              <a:rPr lang="en-US" altLang="zh-CN" b="1" dirty="0" smtClean="0">
                <a:latin typeface="仿宋_GB2312" pitchFamily="49" charset="-122"/>
                <a:ea typeface="仿宋_GB2312" pitchFamily="49" charset="-122"/>
              </a:rPr>
              <a:t> </a:t>
            </a:r>
            <a:r>
              <a:rPr lang="zh-CN" altLang="zh-CN" dirty="0" smtClean="0">
                <a:latin typeface="仿宋_GB2312" pitchFamily="49" charset="-122"/>
                <a:ea typeface="仿宋_GB2312" pitchFamily="49" charset="-122"/>
              </a:rPr>
              <a:t>工作</a:t>
            </a:r>
            <a:r>
              <a:rPr lang="zh-CN" altLang="zh-CN" dirty="0">
                <a:latin typeface="仿宋_GB2312" pitchFamily="49" charset="-122"/>
                <a:ea typeface="仿宋_GB2312" pitchFamily="49" charset="-122"/>
              </a:rPr>
              <a:t>票是进行高风险作业项目的书面依据，是确认高风险作业项目防护方案、人员资格审核、防护措施落实的重要依据，同时也是各车间、科室加强高风险作业项目现场管理，落实安全检查、监督考核的重要依据</a:t>
            </a:r>
            <a:r>
              <a:rPr lang="zh-CN" altLang="zh-CN" dirty="0" smtClean="0">
                <a:latin typeface="仿宋_GB2312" pitchFamily="49" charset="-122"/>
                <a:ea typeface="仿宋_GB2312" pitchFamily="49" charset="-122"/>
              </a:rPr>
              <a:t>。</a:t>
            </a:r>
            <a:endParaRPr lang="en-US" altLang="zh-CN" dirty="0" smtClean="0">
              <a:latin typeface="仿宋_GB2312" pitchFamily="49" charset="-122"/>
              <a:ea typeface="仿宋_GB2312" pitchFamily="49" charset="-122"/>
            </a:endParaRPr>
          </a:p>
          <a:p>
            <a:pPr>
              <a:defRPr/>
            </a:pPr>
            <a:r>
              <a:rPr lang="zh-CN" altLang="zh-CN" b="1" dirty="0" smtClean="0">
                <a:latin typeface="仿宋_GB2312" pitchFamily="49" charset="-122"/>
                <a:ea typeface="仿宋_GB2312" pitchFamily="49" charset="-122"/>
              </a:rPr>
              <a:t>第六条</a:t>
            </a:r>
            <a:r>
              <a:rPr lang="en-US" altLang="zh-CN" b="1" dirty="0" smtClean="0">
                <a:latin typeface="仿宋_GB2312" pitchFamily="49" charset="-122"/>
                <a:ea typeface="仿宋_GB2312" pitchFamily="49" charset="-122"/>
              </a:rPr>
              <a:t> </a:t>
            </a:r>
            <a:r>
              <a:rPr lang="zh-CN" altLang="zh-CN" dirty="0" smtClean="0">
                <a:latin typeface="仿宋_GB2312" pitchFamily="49" charset="-122"/>
                <a:ea typeface="仿宋_GB2312" pitchFamily="49" charset="-122"/>
              </a:rPr>
              <a:t>本</a:t>
            </a:r>
            <a:r>
              <a:rPr lang="zh-CN" altLang="zh-CN" dirty="0">
                <a:latin typeface="仿宋_GB2312" pitchFamily="49" charset="-122"/>
                <a:ea typeface="仿宋_GB2312" pitchFamily="49" charset="-122"/>
              </a:rPr>
              <a:t>办法适用于郑州车辆段管内各车间、科室高风险作业项目的安全风险管理。各车间、科室在从事高风险作业项目前必须按照工作票内容对防护组织方案、作业人员资格、防护机具质量、防护措施执行等情况进行核对检查。</a:t>
            </a:r>
          </a:p>
          <a:p>
            <a:pPr marL="0" indent="628650" eaLnBrk="1" hangingPunct="1">
              <a:lnSpc>
                <a:spcPts val="2800"/>
              </a:lnSpc>
              <a:defRPr/>
            </a:pPr>
            <a:endParaRPr lang="zh-CN" altLang="zh-CN" sz="2000" dirty="0" smtClean="0"/>
          </a:p>
          <a:p>
            <a:pPr marL="0" indent="628650" eaLnBrk="1" hangingPunct="1">
              <a:defRPr/>
            </a:pPr>
            <a:endParaRPr lang="zh-CN" altLang="zh-CN"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endParaRPr lang="zh-CN" altLang="en-US" smtClean="0"/>
          </a:p>
        </p:txBody>
      </p:sp>
      <p:sp>
        <p:nvSpPr>
          <p:cNvPr id="17411" name="Rectangle 3"/>
          <p:cNvSpPr>
            <a:spLocks noGrp="1" noChangeArrowheads="1"/>
          </p:cNvSpPr>
          <p:nvPr>
            <p:ph idx="1"/>
          </p:nvPr>
        </p:nvSpPr>
        <p:spPr/>
        <p:txBody>
          <a:bodyPr/>
          <a:lstStyle/>
          <a:p>
            <a:pPr marL="0" indent="628650">
              <a:defRPr/>
            </a:pPr>
            <a:r>
              <a:rPr lang="zh-CN" altLang="zh-CN" sz="2800" b="1" dirty="0" smtClean="0">
                <a:latin typeface="仿宋_GB2312" pitchFamily="49" charset="-122"/>
                <a:ea typeface="仿宋_GB2312" pitchFamily="49" charset="-122"/>
              </a:rPr>
              <a:t>第七条</a:t>
            </a:r>
            <a:r>
              <a:rPr lang="en-US" altLang="zh-CN" sz="2800" b="1" dirty="0" smtClean="0">
                <a:latin typeface="仿宋_GB2312" pitchFamily="49" charset="-122"/>
                <a:ea typeface="仿宋_GB2312" pitchFamily="49" charset="-122"/>
              </a:rPr>
              <a:t> </a:t>
            </a:r>
            <a:r>
              <a:rPr lang="zh-CN" altLang="zh-CN" sz="2800" dirty="0" smtClean="0">
                <a:latin typeface="仿宋_GB2312" pitchFamily="49" charset="-122"/>
                <a:ea typeface="仿宋_GB2312" pitchFamily="49" charset="-122"/>
              </a:rPr>
              <a:t>各</a:t>
            </a:r>
            <a:r>
              <a:rPr lang="zh-CN" altLang="zh-CN" sz="2800" dirty="0">
                <a:latin typeface="仿宋_GB2312" pitchFamily="49" charset="-122"/>
                <a:ea typeface="仿宋_GB2312" pitchFamily="49" charset="-122"/>
              </a:rPr>
              <a:t>车间要依据本办法细化高风险作业票管理办法，确定本车间工作票的使用范围和具体作业项目</a:t>
            </a:r>
            <a:r>
              <a:rPr lang="en-US" altLang="zh-CN" sz="2800" dirty="0">
                <a:latin typeface="仿宋_GB2312" pitchFamily="49" charset="-122"/>
                <a:ea typeface="仿宋_GB2312" pitchFamily="49" charset="-122"/>
              </a:rPr>
              <a:t>,</a:t>
            </a:r>
            <a:r>
              <a:rPr lang="zh-CN" altLang="zh-CN" sz="2800" dirty="0">
                <a:latin typeface="仿宋_GB2312" pitchFamily="49" charset="-122"/>
                <a:ea typeface="仿宋_GB2312" pitchFamily="49" charset="-122"/>
              </a:rPr>
              <a:t>明确允许担当高风险作业工作领导人和工作监护人的任职资格和必须具备的条件，建立工作票签发人、工作领导人和工作监护人的资格台账，并进行动态管理，细化办法报安全科备案。</a:t>
            </a:r>
            <a:endParaRPr lang="zh-CN" altLang="zh-CN" sz="2000" dirty="0" smtClean="0">
              <a:latin typeface="仿宋_GB2312" pitchFamily="49" charset="-122"/>
              <a:ea typeface="仿宋_GB2312" pitchFamily="49" charset="-122"/>
            </a:endParaRPr>
          </a:p>
          <a:p>
            <a:pPr marL="0" indent="628650" eaLnBrk="1" hangingPunct="1">
              <a:defRPr/>
            </a:pPr>
            <a:endParaRPr lang="en-US" altLang="zh-CN" sz="2000" dirty="0" smtClean="0">
              <a:latin typeface="+mn-ea"/>
            </a:endParaRPr>
          </a:p>
          <a:p>
            <a:pPr marL="0" indent="628650" eaLnBrk="1" hangingPunct="1">
              <a:defRPr/>
            </a:pPr>
            <a:endParaRPr lang="zh-CN" altLang="zh-CN" sz="2000" dirty="0" smtClean="0"/>
          </a:p>
          <a:p>
            <a:pPr marL="0" indent="628650" eaLnBrk="1" hangingPunct="1">
              <a:defRPr/>
            </a:pPr>
            <a:endParaRPr lang="zh-CN" altLang="en-US" sz="28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ctrTitle"/>
          </p:nvPr>
        </p:nvSpPr>
        <p:spPr>
          <a:xfrm>
            <a:off x="252413" y="188913"/>
            <a:ext cx="8569325" cy="1512887"/>
          </a:xfrm>
        </p:spPr>
        <p:txBody>
          <a:bodyPr/>
          <a:lstStyle/>
          <a:p>
            <a:pPr eaLnBrk="1" hangingPunct="1"/>
            <a:r>
              <a:rPr lang="zh-CN" altLang="en-US" sz="5400" b="1" smtClean="0">
                <a:latin typeface="微软雅黑" panose="020B0503020204020204" pitchFamily="34" charset="-122"/>
                <a:ea typeface="微软雅黑" panose="020B0503020204020204" pitchFamily="34" charset="-122"/>
              </a:rPr>
              <a:t>高风险作业安全管理培训</a:t>
            </a:r>
            <a:r>
              <a:rPr lang="zh-CN" altLang="en-US" sz="4800" b="1" smtClean="0">
                <a:latin typeface="微软雅黑" panose="020B0503020204020204" pitchFamily="34" charset="-122"/>
                <a:ea typeface="微软雅黑" panose="020B0503020204020204" pitchFamily="34" charset="-122"/>
              </a:rPr>
              <a:t/>
            </a:r>
            <a:br>
              <a:rPr lang="zh-CN" altLang="en-US" sz="4800" b="1" smtClean="0">
                <a:latin typeface="微软雅黑" panose="020B0503020204020204" pitchFamily="34" charset="-122"/>
                <a:ea typeface="微软雅黑" panose="020B0503020204020204" pitchFamily="34" charset="-122"/>
              </a:rPr>
            </a:br>
            <a:endParaRPr lang="zh-CN" altLang="en-US" sz="4800" b="1" smtClean="0">
              <a:latin typeface="微软雅黑" panose="020B0503020204020204" pitchFamily="34" charset="-122"/>
              <a:ea typeface="微软雅黑" panose="020B0503020204020204" pitchFamily="34" charset="-122"/>
            </a:endParaRPr>
          </a:p>
        </p:txBody>
      </p:sp>
      <p:sp>
        <p:nvSpPr>
          <p:cNvPr id="8194" name="Rectangle 3"/>
          <p:cNvSpPr>
            <a:spLocks noGrp="1" noChangeArrowheads="1"/>
          </p:cNvSpPr>
          <p:nvPr>
            <p:ph type="subTitle" idx="1"/>
          </p:nvPr>
        </p:nvSpPr>
        <p:spPr>
          <a:xfrm>
            <a:off x="971550" y="1773238"/>
            <a:ext cx="7345363" cy="4392612"/>
          </a:xfrm>
        </p:spPr>
        <p:txBody>
          <a:bodyPr/>
          <a:lstStyle/>
          <a:p>
            <a:pPr marL="804863" algn="l"/>
            <a:r>
              <a:rPr lang="zh-CN" altLang="en-US" sz="2400" smtClean="0">
                <a:ea typeface="华康俪金黑W8(P)"/>
                <a:cs typeface="华康俪金黑W8(P)"/>
              </a:rPr>
              <a:t>第一章</a:t>
            </a:r>
            <a:r>
              <a:rPr lang="en-US" altLang="zh-CN" sz="2400" smtClean="0">
                <a:ea typeface="华康俪金黑W8(P)"/>
                <a:cs typeface="华康俪金黑W8(P)"/>
              </a:rPr>
              <a:t>.</a:t>
            </a:r>
            <a:r>
              <a:rPr lang="zh-CN" altLang="en-US" sz="2400" smtClean="0">
                <a:ea typeface="华康俪金黑W8(P)"/>
                <a:cs typeface="华康俪金黑W8(P)"/>
              </a:rPr>
              <a:t>高风险作业伤害事故案例</a:t>
            </a:r>
            <a:endParaRPr lang="en-US" altLang="zh-CN" sz="2400" smtClean="0">
              <a:ea typeface="华康俪金黑W8(P)"/>
              <a:cs typeface="华康俪金黑W8(P)"/>
            </a:endParaRPr>
          </a:p>
          <a:p>
            <a:pPr marL="804863" algn="l"/>
            <a:r>
              <a:rPr lang="zh-CN" altLang="en-US" sz="2400" smtClean="0">
                <a:ea typeface="华康俪金黑W8(P)"/>
                <a:cs typeface="华康俪金黑W8(P)"/>
              </a:rPr>
              <a:t>第二章</a:t>
            </a:r>
            <a:r>
              <a:rPr lang="en-US" altLang="zh-CN" sz="2400" smtClean="0">
                <a:ea typeface="华康俪金黑W8(P)"/>
                <a:cs typeface="华康俪金黑W8(P)"/>
              </a:rPr>
              <a:t>.</a:t>
            </a:r>
            <a:r>
              <a:rPr lang="zh-CN" altLang="zh-CN" sz="2400" smtClean="0">
                <a:ea typeface="华康俪金黑W8(P)"/>
                <a:cs typeface="华康俪金黑W8(P)"/>
              </a:rPr>
              <a:t>郑州车辆段高风险作业工作票管理办</a:t>
            </a:r>
            <a:r>
              <a:rPr lang="zh-CN" altLang="en-US" sz="2400" smtClean="0">
                <a:ea typeface="华康俪金黑W8(P)"/>
                <a:cs typeface="华康俪金黑W8(P)"/>
              </a:rPr>
              <a:t>法</a:t>
            </a:r>
            <a:endParaRPr lang="en-US" altLang="zh-CN" sz="2400" smtClean="0">
              <a:ea typeface="华康俪金黑W8(P)"/>
              <a:cs typeface="华康俪金黑W8(P)"/>
            </a:endParaRPr>
          </a:p>
          <a:p>
            <a:pPr marL="804863" algn="l"/>
            <a:r>
              <a:rPr lang="zh-CN" altLang="en-US" sz="2400" smtClean="0">
                <a:latin typeface="华康俪金黑W8(P)"/>
                <a:ea typeface="华康俪金黑W8(P)"/>
                <a:cs typeface="华康俪金黑W8(P)"/>
              </a:rPr>
              <a:t>第三章 </a:t>
            </a:r>
            <a:r>
              <a:rPr lang="zh-CN" altLang="zh-CN" sz="2400" smtClean="0"/>
              <a:t>郑州铁路局铁路车辆安全管理细则</a:t>
            </a:r>
            <a:endParaRPr lang="en-US" altLang="zh-CN" sz="2400" smtClean="0"/>
          </a:p>
          <a:p>
            <a:pPr marL="804863" algn="l"/>
            <a:endParaRPr lang="zh-CN" altLang="zh-CN" sz="2400" smtClean="0"/>
          </a:p>
          <a:p>
            <a:pPr marL="804863" algn="l"/>
            <a:endParaRPr lang="zh-CN" altLang="en-US" sz="4000" smtClean="0">
              <a:latin typeface="华康俪金黑W8(P)"/>
              <a:ea typeface="华康俪金黑W8(P)"/>
              <a:cs typeface="华康俪金黑W8(P)"/>
            </a:endParaRPr>
          </a:p>
        </p:txBody>
      </p:sp>
      <p:pic>
        <p:nvPicPr>
          <p:cNvPr id="8195" name="Picture 4" descr="DSC00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4149725"/>
            <a:ext cx="3132137"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2413" y="1588"/>
            <a:ext cx="7704137" cy="765175"/>
          </a:xfrm>
        </p:spPr>
        <p:txBody>
          <a:bodyPr/>
          <a:lstStyle/>
          <a:p>
            <a:pPr eaLnBrk="1" hangingPunct="1">
              <a:defRPr/>
            </a:pPr>
            <a:r>
              <a:rPr lang="en-US" altLang="zh-CN" sz="2800" dirty="0" smtClean="0">
                <a:solidFill>
                  <a:schemeClr val="tx1"/>
                </a:solidFill>
                <a:latin typeface="方正小标宋简体" pitchFamily="65" charset="-122"/>
                <a:ea typeface="方正小标宋简体" pitchFamily="65" charset="-122"/>
                <a:cs typeface="+mn-cs"/>
              </a:rPr>
              <a:t/>
            </a:r>
            <a:br>
              <a:rPr lang="en-US" altLang="zh-CN" sz="2800" dirty="0" smtClean="0">
                <a:solidFill>
                  <a:schemeClr val="tx1"/>
                </a:solidFill>
                <a:latin typeface="方正小标宋简体" pitchFamily="65" charset="-122"/>
                <a:ea typeface="方正小标宋简体" pitchFamily="65" charset="-122"/>
                <a:cs typeface="+mn-cs"/>
              </a:rPr>
            </a:br>
            <a:r>
              <a:rPr lang="zh-CN" altLang="zh-CN" sz="2800" dirty="0" smtClean="0">
                <a:latin typeface="方正小标宋简体" pitchFamily="65" charset="-122"/>
                <a:ea typeface="方正小标宋简体" pitchFamily="65" charset="-122"/>
                <a:cs typeface="+mn-cs"/>
              </a:rPr>
              <a:t>第二章</a:t>
            </a:r>
            <a:r>
              <a:rPr lang="en-US" altLang="zh-CN" sz="2800" dirty="0" smtClean="0">
                <a:latin typeface="方正小标宋简体" pitchFamily="65" charset="-122"/>
                <a:ea typeface="方正小标宋简体" pitchFamily="65" charset="-122"/>
                <a:cs typeface="+mn-cs"/>
              </a:rPr>
              <a:t>  </a:t>
            </a:r>
            <a:r>
              <a:rPr lang="zh-CN" altLang="zh-CN" sz="2800" dirty="0" smtClean="0">
                <a:latin typeface="方正小标宋简体" pitchFamily="65" charset="-122"/>
                <a:ea typeface="方正小标宋简体" pitchFamily="65" charset="-122"/>
                <a:cs typeface="+mn-cs"/>
              </a:rPr>
              <a:t>高风险作业项目和工作票控制程序</a:t>
            </a:r>
            <a:r>
              <a:rPr lang="zh-CN" altLang="zh-CN" sz="2800" dirty="0" smtClean="0">
                <a:solidFill>
                  <a:schemeClr val="tx1"/>
                </a:solidFill>
                <a:latin typeface="方正小标宋简体" pitchFamily="65" charset="-122"/>
                <a:ea typeface="方正小标宋简体" pitchFamily="65" charset="-122"/>
                <a:cs typeface="+mn-cs"/>
              </a:rPr>
              <a:t/>
            </a:r>
            <a:br>
              <a:rPr lang="zh-CN" altLang="zh-CN" sz="2800" dirty="0" smtClean="0">
                <a:solidFill>
                  <a:schemeClr val="tx1"/>
                </a:solidFill>
                <a:latin typeface="方正小标宋简体" pitchFamily="65" charset="-122"/>
                <a:ea typeface="方正小标宋简体" pitchFamily="65" charset="-122"/>
                <a:cs typeface="+mn-cs"/>
              </a:rPr>
            </a:br>
            <a:endParaRPr lang="zh-CN" altLang="en-US" sz="2800" dirty="0" smtClean="0">
              <a:latin typeface="方正小标宋简体" pitchFamily="65" charset="-122"/>
              <a:ea typeface="方正小标宋简体" pitchFamily="65" charset="-122"/>
            </a:endParaRPr>
          </a:p>
        </p:txBody>
      </p:sp>
      <p:sp>
        <p:nvSpPr>
          <p:cNvPr id="27650" name="Rectangle 3"/>
          <p:cNvSpPr>
            <a:spLocks noGrp="1" noChangeArrowheads="1"/>
          </p:cNvSpPr>
          <p:nvPr>
            <p:ph idx="1"/>
          </p:nvPr>
        </p:nvSpPr>
        <p:spPr>
          <a:xfrm>
            <a:off x="395288" y="981075"/>
            <a:ext cx="8496300" cy="5876925"/>
          </a:xfrm>
        </p:spPr>
        <p:txBody>
          <a:bodyPr/>
          <a:lstStyle/>
          <a:p>
            <a:pPr marL="0" indent="628650"/>
            <a:r>
              <a:rPr lang="en-US" altLang="zh-CN" sz="2000" smtClean="0"/>
              <a:t> </a:t>
            </a:r>
            <a:r>
              <a:rPr lang="zh-CN" altLang="zh-CN" b="1" smtClean="0">
                <a:latin typeface="仿宋_GB2312" pitchFamily="49" charset="-122"/>
                <a:ea typeface="仿宋_GB2312" pitchFamily="49" charset="-122"/>
              </a:rPr>
              <a:t>第八条</a:t>
            </a:r>
            <a:r>
              <a:rPr lang="en-US" altLang="zh-CN" b="1" smtClean="0">
                <a:latin typeface="仿宋_GB2312" pitchFamily="49" charset="-122"/>
                <a:ea typeface="仿宋_GB2312" pitchFamily="49" charset="-122"/>
              </a:rPr>
              <a:t> </a:t>
            </a:r>
            <a:r>
              <a:rPr lang="zh-CN" altLang="zh-CN" smtClean="0">
                <a:latin typeface="仿宋_GB2312" pitchFamily="49" charset="-122"/>
                <a:ea typeface="仿宋_GB2312" pitchFamily="49" charset="-122"/>
              </a:rPr>
              <a:t>工作票签发一式两份（附件</a:t>
            </a:r>
            <a:r>
              <a:rPr lang="en-US" altLang="zh-CN" smtClean="0">
                <a:latin typeface="仿宋_GB2312" pitchFamily="49" charset="-122"/>
                <a:ea typeface="仿宋_GB2312" pitchFamily="49" charset="-122"/>
              </a:rPr>
              <a:t>2</a:t>
            </a:r>
            <a:r>
              <a:rPr lang="zh-CN" altLang="zh-CN" smtClean="0">
                <a:latin typeface="仿宋_GB2312" pitchFamily="49" charset="-122"/>
                <a:ea typeface="仿宋_GB2312" pitchFamily="49" charset="-122"/>
              </a:rPr>
              <a:t>：高风险作业工作票（劳安</a:t>
            </a:r>
            <a:r>
              <a:rPr lang="en-US" altLang="zh-CN" smtClean="0">
                <a:latin typeface="仿宋_GB2312" pitchFamily="49" charset="-122"/>
                <a:ea typeface="仿宋_GB2312" pitchFamily="49" charset="-122"/>
              </a:rPr>
              <a:t>3</a:t>
            </a:r>
            <a:r>
              <a:rPr lang="zh-CN" altLang="zh-CN" smtClean="0">
                <a:latin typeface="仿宋_GB2312" pitchFamily="49" charset="-122"/>
                <a:ea typeface="仿宋_GB2312" pitchFamily="49" charset="-122"/>
              </a:rPr>
              <a:t>）），一份由工作票签发人保管，一份交给工作领导人带到作业现场。作业结束后，工作领导人将工作票交工作票签发人，由车间统一保管，保管期限为一年。</a:t>
            </a:r>
          </a:p>
          <a:p>
            <a:pPr marL="0" indent="628650"/>
            <a:r>
              <a:rPr lang="en-US" altLang="zh-CN" b="1" smtClean="0">
                <a:latin typeface="仿宋_GB2312" pitchFamily="49" charset="-122"/>
                <a:ea typeface="仿宋_GB2312" pitchFamily="49" charset="-122"/>
              </a:rPr>
              <a:t> </a:t>
            </a:r>
            <a:r>
              <a:rPr lang="zh-CN" altLang="zh-CN" b="1" smtClean="0">
                <a:latin typeface="仿宋_GB2312" pitchFamily="49" charset="-122"/>
                <a:ea typeface="仿宋_GB2312" pitchFamily="49" charset="-122"/>
              </a:rPr>
              <a:t>第九条</a:t>
            </a:r>
            <a:r>
              <a:rPr lang="en-US" altLang="zh-CN" b="1" smtClean="0">
                <a:latin typeface="仿宋_GB2312" pitchFamily="49" charset="-122"/>
                <a:ea typeface="仿宋_GB2312" pitchFamily="49" charset="-122"/>
              </a:rPr>
              <a:t> </a:t>
            </a:r>
            <a:r>
              <a:rPr lang="zh-CN" altLang="zh-CN" smtClean="0">
                <a:latin typeface="仿宋_GB2312" pitchFamily="49" charset="-122"/>
                <a:ea typeface="仿宋_GB2312" pitchFamily="49" charset="-122"/>
              </a:rPr>
              <a:t>为有效控制高风险作业项目安全风险管控，高风险工作票均由车间签发，工作票编号以</a:t>
            </a:r>
            <a:r>
              <a:rPr lang="en-US" altLang="zh-CN" smtClean="0">
                <a:latin typeface="仿宋_GB2312" pitchFamily="49" charset="-122"/>
                <a:ea typeface="仿宋_GB2312" pitchFamily="49" charset="-122"/>
              </a:rPr>
              <a:t>A</a:t>
            </a:r>
            <a:r>
              <a:rPr lang="zh-CN" altLang="zh-CN" smtClean="0">
                <a:latin typeface="仿宋_GB2312" pitchFamily="49" charset="-122"/>
                <a:ea typeface="仿宋_GB2312" pitchFamily="49" charset="-122"/>
              </a:rPr>
              <a:t>开头。委外作业项目中涉及高风险作业的，由监管车间开具高风险作业票，指定具备资质的工作领导人和现场监护人组织实施。同时，车间对准许开展的高风险作业项目及签发的高风险作业票负主体责任。</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endParaRPr lang="zh-CN" altLang="en-US" smtClean="0"/>
          </a:p>
        </p:txBody>
      </p:sp>
      <p:sp>
        <p:nvSpPr>
          <p:cNvPr id="30723" name="内容占位符 2"/>
          <p:cNvSpPr>
            <a:spLocks noGrp="1"/>
          </p:cNvSpPr>
          <p:nvPr>
            <p:ph idx="1"/>
          </p:nvPr>
        </p:nvSpPr>
        <p:spPr/>
        <p:txBody>
          <a:bodyPr/>
          <a:lstStyle/>
          <a:p>
            <a:pPr>
              <a:defRPr/>
            </a:pPr>
            <a:r>
              <a:rPr lang="zh-CN" altLang="zh-CN" sz="2800" dirty="0"/>
              <a:t>第十条</a:t>
            </a:r>
            <a:r>
              <a:rPr lang="en-US" altLang="zh-CN" sz="2800" dirty="0"/>
              <a:t>  </a:t>
            </a:r>
            <a:r>
              <a:rPr lang="zh-CN" altLang="zh-CN" sz="2800" dirty="0">
                <a:latin typeface="仿宋_GB2312" pitchFamily="49" charset="-122"/>
                <a:ea typeface="仿宋_GB2312" pitchFamily="49" charset="-122"/>
              </a:rPr>
              <a:t>组织高风险作业项目应成立工作组（以下简称工作组），成员由工作票签发人、工作领导人、工作监护人和作业人员组成。当高风险作业项目复杂，工作组成员较多时，工作组可分为多个作业小组，各作业小组分别由工作监护人和作业人员组成。</a:t>
            </a:r>
          </a:p>
          <a:p>
            <a:pPr marL="0" indent="628650">
              <a:defRPr/>
            </a:pPr>
            <a:endParaRPr lang="zh-CN" altLang="en-US" sz="2800" dirty="0" smtClean="0">
              <a:latin typeface="仿宋_GB2312" pitchFamily="49" charset="-122"/>
              <a:ea typeface="仿宋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endParaRPr lang="zh-CN" altLang="en-US" smtClean="0"/>
          </a:p>
        </p:txBody>
      </p:sp>
      <p:sp>
        <p:nvSpPr>
          <p:cNvPr id="29698" name="Rectangle 3"/>
          <p:cNvSpPr>
            <a:spLocks noGrp="1" noChangeArrowheads="1"/>
          </p:cNvSpPr>
          <p:nvPr>
            <p:ph idx="1"/>
          </p:nvPr>
        </p:nvSpPr>
        <p:spPr/>
        <p:txBody>
          <a:bodyPr/>
          <a:lstStyle/>
          <a:p>
            <a:pPr marL="0" indent="628650"/>
            <a:r>
              <a:rPr lang="zh-CN" altLang="zh-CN" sz="2800" smtClean="0">
                <a:latin typeface="仿宋_GB2312" pitchFamily="49" charset="-122"/>
                <a:ea typeface="仿宋_GB2312" pitchFamily="49" charset="-122"/>
              </a:rPr>
              <a:t>工作票所列人员的任职条件和职责如下：</a:t>
            </a:r>
          </a:p>
          <a:p>
            <a:pPr marL="0" indent="628650"/>
            <a:r>
              <a:rPr lang="zh-CN" altLang="en-US" sz="2800" smtClean="0">
                <a:latin typeface="仿宋_GB2312" pitchFamily="49" charset="-122"/>
                <a:ea typeface="仿宋_GB2312" pitchFamily="49" charset="-122"/>
              </a:rPr>
              <a:t>（一）工作票签发人：由车间主任或副主任担任，并经段培训考试合格后方可担任工作票签发人，工作票签发人应保持相对固定。其职责是：确认工作的必要性；采取正确、完备的安全措施；正确指派工作领导人、工作监护人和工作组作业人员。</a:t>
            </a:r>
            <a:endParaRPr lang="zh-CN" altLang="zh-CN" sz="2000" smtClean="0"/>
          </a:p>
          <a:p>
            <a:pPr marL="0" indent="628650" eaLnBrk="1" hangingPunct="1">
              <a:lnSpc>
                <a:spcPct val="130000"/>
              </a:lnSpc>
            </a:pPr>
            <a:r>
              <a:rPr lang="zh-CN" altLang="en-US" sz="1800" smtClean="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endParaRPr lang="zh-CN" altLang="zh-CN" smtClean="0"/>
          </a:p>
        </p:txBody>
      </p:sp>
      <p:sp>
        <p:nvSpPr>
          <p:cNvPr id="30722" name="Rectangle 3"/>
          <p:cNvSpPr>
            <a:spLocks noGrp="1" noChangeArrowheads="1"/>
          </p:cNvSpPr>
          <p:nvPr>
            <p:ph idx="1"/>
          </p:nvPr>
        </p:nvSpPr>
        <p:spPr/>
        <p:txBody>
          <a:bodyPr/>
          <a:lstStyle/>
          <a:p>
            <a:pPr marL="0" indent="628650"/>
            <a:r>
              <a:rPr lang="zh-CN" altLang="en-US" smtClean="0">
                <a:latin typeface="仿宋_GB2312" pitchFamily="49" charset="-122"/>
                <a:ea typeface="仿宋_GB2312" pitchFamily="49" charset="-122"/>
              </a:rPr>
              <a:t>（二）工作领导人：工作领导人负责统一指挥工作组，两个及以上作业小组同时作业时，由车间副主任、技术员、工长担任。当工作组仅有一个作业小组时，工作领导人可由车间副主任、技术员、工长或指定熟悉设备、工作熟练、责任心强、有一定组织能力并经过工作领导人资格培训合格人员担任。其职责是：检查现场安全措施落实情况；向工作组作业人员正确布置工作，明确具体防护措施的检查落实人；在作业现场监护工作组作业人员的安全，检查工作质量，按时完成任务。</a:t>
            </a:r>
            <a:endParaRPr lang="zh-CN" altLang="zh-CN" sz="20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endParaRPr lang="zh-CN" altLang="en-US" smtClean="0"/>
          </a:p>
        </p:txBody>
      </p:sp>
      <p:sp>
        <p:nvSpPr>
          <p:cNvPr id="31746" name="Rectangle 3"/>
          <p:cNvSpPr>
            <a:spLocks noGrp="1" noChangeArrowheads="1"/>
          </p:cNvSpPr>
          <p:nvPr>
            <p:ph idx="1"/>
          </p:nvPr>
        </p:nvSpPr>
        <p:spPr/>
        <p:txBody>
          <a:bodyPr/>
          <a:lstStyle/>
          <a:p>
            <a:pPr marL="0" indent="628650"/>
            <a:r>
              <a:rPr lang="zh-CN" altLang="en-US" sz="2800" smtClean="0">
                <a:latin typeface="仿宋_GB2312" pitchFamily="49" charset="-122"/>
                <a:ea typeface="仿宋_GB2312" pitchFamily="49" charset="-122"/>
              </a:rPr>
              <a:t>（三）工作监护人：由能独立完成工作、熟悉设备和有一定工作经验的人员担任。其职责是：检查执行安全措施是否有遗漏；向工作领导人报告允许开工时间；在现场不间断监护工作人员的安全；发现危及人身安全的情况时，应立即采取措施停止作业；一旦发生意外情况，应迅速采取正确的抢救措施。工作监护人在作业中严禁从事其他作业。</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endParaRPr lang="zh-CN" altLang="en-US" smtClean="0"/>
          </a:p>
        </p:txBody>
      </p:sp>
      <p:sp>
        <p:nvSpPr>
          <p:cNvPr id="32770" name="Rectangle 3"/>
          <p:cNvSpPr>
            <a:spLocks noGrp="1" noChangeArrowheads="1"/>
          </p:cNvSpPr>
          <p:nvPr>
            <p:ph idx="1"/>
          </p:nvPr>
        </p:nvSpPr>
        <p:spPr/>
        <p:txBody>
          <a:bodyPr/>
          <a:lstStyle/>
          <a:p>
            <a:pPr marL="0" indent="628650"/>
            <a:r>
              <a:rPr lang="zh-CN" altLang="en-US" sz="2800" smtClean="0">
                <a:latin typeface="仿宋_GB2312" pitchFamily="49" charset="-122"/>
                <a:ea typeface="仿宋_GB2312" pitchFamily="49" charset="-122"/>
              </a:rPr>
              <a:t>（四）作业人员：经技术和安全培训考试合格者担任，从事特种作业的人员要有特种作业人员操作证，持证作业。其职责是：掌握所分担的任务，落实作业现场安全措施；严格遵守纪律，执行安全自控、互控措施；发现问题及时向工作领导人提出整改意见。</a:t>
            </a:r>
            <a:endParaRPr lang="zh-CN" alt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endParaRPr lang="zh-CN" altLang="en-US" sz="3200" smtClean="0"/>
          </a:p>
        </p:txBody>
      </p:sp>
      <p:sp>
        <p:nvSpPr>
          <p:cNvPr id="33794" name="Rectangle 3"/>
          <p:cNvSpPr>
            <a:spLocks noGrp="1" noChangeArrowheads="1"/>
          </p:cNvSpPr>
          <p:nvPr>
            <p:ph idx="1"/>
          </p:nvPr>
        </p:nvSpPr>
        <p:spPr/>
        <p:txBody>
          <a:bodyPr/>
          <a:lstStyle/>
          <a:p>
            <a:pPr marL="0" indent="628650"/>
            <a:r>
              <a:rPr lang="zh-CN" altLang="zh-CN" sz="2300" b="1" smtClean="0">
                <a:latin typeface="仿宋_GB2312" pitchFamily="49" charset="-122"/>
                <a:ea typeface="仿宋_GB2312" pitchFamily="49" charset="-122"/>
              </a:rPr>
              <a:t>第十一条</a:t>
            </a:r>
            <a:r>
              <a:rPr lang="en-US" altLang="zh-CN" sz="2300" b="1" smtClean="0">
                <a:latin typeface="仿宋_GB2312" pitchFamily="49" charset="-122"/>
                <a:ea typeface="仿宋_GB2312" pitchFamily="49" charset="-122"/>
              </a:rPr>
              <a:t> </a:t>
            </a:r>
            <a:r>
              <a:rPr lang="zh-CN" altLang="en-US" sz="2300" smtClean="0">
                <a:latin typeface="仿宋_GB2312" pitchFamily="49" charset="-122"/>
                <a:ea typeface="仿宋_GB2312" pitchFamily="49" charset="-122"/>
              </a:rPr>
              <a:t>工作票签发人不能兼任工作领导人，工作领导人不能兼任工作监护人。进行高风险作业时，工作票领导人、工作监护人和作业人员必须加强现场作业联控互控。不足两人时严禁进行高风险作业。当工作组仅有两人时，在确认所有安全措施已经落实到位后，工作领导人可以担当作业人员参加具体作业。</a:t>
            </a:r>
            <a:endParaRPr lang="en-US" altLang="zh-CN" sz="2300" smtClean="0">
              <a:latin typeface="仿宋_GB2312" pitchFamily="49" charset="-122"/>
              <a:ea typeface="仿宋_GB2312" pitchFamily="49" charset="-122"/>
            </a:endParaRPr>
          </a:p>
          <a:p>
            <a:pPr marL="0" indent="628650"/>
            <a:r>
              <a:rPr lang="zh-CN" altLang="zh-CN" sz="2300" b="1" smtClean="0">
                <a:latin typeface="仿宋_GB2312" pitchFamily="49" charset="-122"/>
                <a:ea typeface="仿宋_GB2312" pitchFamily="49" charset="-122"/>
              </a:rPr>
              <a:t>第十二条</a:t>
            </a:r>
            <a:r>
              <a:rPr lang="en-US" altLang="zh-CN" sz="2300" b="1" smtClean="0">
                <a:latin typeface="仿宋_GB2312" pitchFamily="49" charset="-122"/>
                <a:ea typeface="仿宋_GB2312" pitchFamily="49" charset="-122"/>
              </a:rPr>
              <a:t> </a:t>
            </a:r>
            <a:r>
              <a:rPr lang="zh-CN" altLang="en-US" sz="2300" smtClean="0">
                <a:latin typeface="仿宋_GB2312" pitchFamily="49" charset="-122"/>
                <a:ea typeface="仿宋_GB2312" pitchFamily="49" charset="-122"/>
              </a:rPr>
              <a:t>工作票签发人、工作领导人和工作监护人每两年必须经过段安全培训，人员相对固定。未经段培训合格的人员不得担任工作票签发人、工作领导人和工作监护人。特种作业人员必须经过专门的安全作业培训，在取得特种作业操作资格证书后，持证上岗作业。</a:t>
            </a:r>
            <a:endParaRPr lang="zh-CN" altLang="zh-CN" sz="2300" smtClean="0">
              <a:latin typeface="仿宋_GB2312" pitchFamily="49" charset="-122"/>
              <a:ea typeface="仿宋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endParaRPr lang="zh-CN" altLang="en-US" smtClean="0"/>
          </a:p>
        </p:txBody>
      </p:sp>
      <p:sp>
        <p:nvSpPr>
          <p:cNvPr id="34818" name="Rectangle 3"/>
          <p:cNvSpPr>
            <a:spLocks noGrp="1" noChangeArrowheads="1"/>
          </p:cNvSpPr>
          <p:nvPr>
            <p:ph idx="1"/>
          </p:nvPr>
        </p:nvSpPr>
        <p:spPr/>
        <p:txBody>
          <a:bodyPr/>
          <a:lstStyle/>
          <a:p>
            <a:pPr marL="0" indent="628650"/>
            <a:r>
              <a:rPr lang="zh-CN" altLang="zh-CN" b="1" smtClean="0">
                <a:latin typeface="仿宋_GB2312" pitchFamily="49" charset="-122"/>
                <a:ea typeface="仿宋_GB2312" pitchFamily="49" charset="-122"/>
              </a:rPr>
              <a:t>第十三条</a:t>
            </a:r>
            <a:r>
              <a:rPr lang="en-US" altLang="zh-CN" b="1" smtClean="0">
                <a:latin typeface="仿宋_GB2312" pitchFamily="49" charset="-122"/>
                <a:ea typeface="仿宋_GB2312" pitchFamily="49" charset="-122"/>
              </a:rPr>
              <a:t> </a:t>
            </a:r>
            <a:r>
              <a:rPr lang="zh-CN" altLang="en-US" smtClean="0">
                <a:latin typeface="仿宋_GB2312" pitchFamily="49" charset="-122"/>
                <a:ea typeface="仿宋_GB2312" pitchFamily="49" charset="-122"/>
              </a:rPr>
              <a:t>高风险作业工作票签发人、工作领导人和工作监护人培训要纳入段年度培训计划，培训内容主要为高风险作业工作票管理办法、高风险作业项目安全风险控制措施、标准化作业程序、岗位作业指导书、事故应急处置预案和事故案例等相关内容。</a:t>
            </a:r>
            <a:endParaRPr lang="zh-CN" altLang="zh-CN" smtClean="0">
              <a:latin typeface="仿宋_GB2312" pitchFamily="49" charset="-122"/>
              <a:ea typeface="仿宋_GB2312" pitchFamily="49" charset="-122"/>
            </a:endParaRPr>
          </a:p>
          <a:p>
            <a:pPr marL="0" indent="628650"/>
            <a:r>
              <a:rPr lang="zh-CN" altLang="zh-CN" b="1" smtClean="0">
                <a:latin typeface="仿宋_GB2312" pitchFamily="49" charset="-122"/>
                <a:ea typeface="仿宋_GB2312" pitchFamily="49" charset="-122"/>
              </a:rPr>
              <a:t>第十四条</a:t>
            </a:r>
            <a:r>
              <a:rPr lang="en-US" altLang="zh-CN" b="1" smtClean="0">
                <a:latin typeface="仿宋_GB2312" pitchFamily="49" charset="-122"/>
                <a:ea typeface="仿宋_GB2312" pitchFamily="49" charset="-122"/>
              </a:rPr>
              <a:t> </a:t>
            </a:r>
            <a:r>
              <a:rPr lang="zh-CN" altLang="en-US" smtClean="0">
                <a:latin typeface="仿宋_GB2312" pitchFamily="49" charset="-122"/>
                <a:ea typeface="仿宋_GB2312" pitchFamily="49" charset="-122"/>
              </a:rPr>
              <a:t>工作票签发人、工作领导人在安全管理规范化安全管理职责和工作标准中，须有高风险作业工作票的内容。</a:t>
            </a:r>
            <a:endParaRPr lang="zh-CN" altLang="zh-CN" b="1" smtClean="0">
              <a:latin typeface="仿宋_GB2312" pitchFamily="49" charset="-122"/>
              <a:ea typeface="仿宋_GB2312"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endParaRPr lang="zh-CN" altLang="en-US" smtClean="0"/>
          </a:p>
        </p:txBody>
      </p:sp>
      <p:sp>
        <p:nvSpPr>
          <p:cNvPr id="35842" name="Rectangle 3"/>
          <p:cNvSpPr>
            <a:spLocks noGrp="1" noChangeArrowheads="1"/>
          </p:cNvSpPr>
          <p:nvPr>
            <p:ph idx="1"/>
          </p:nvPr>
        </p:nvSpPr>
        <p:spPr/>
        <p:txBody>
          <a:bodyPr/>
          <a:lstStyle/>
          <a:p>
            <a:pPr marL="0" indent="628650"/>
            <a:r>
              <a:rPr lang="zh-CN" altLang="zh-CN" b="1" smtClean="0">
                <a:latin typeface="仿宋_GB2312" pitchFamily="49" charset="-122"/>
                <a:ea typeface="仿宋_GB2312" pitchFamily="49" charset="-122"/>
              </a:rPr>
              <a:t>第十五条</a:t>
            </a:r>
            <a:r>
              <a:rPr lang="en-US" altLang="zh-CN" b="1" smtClean="0">
                <a:latin typeface="仿宋_GB2312" pitchFamily="49" charset="-122"/>
                <a:ea typeface="仿宋_GB2312" pitchFamily="49" charset="-122"/>
              </a:rPr>
              <a:t> </a:t>
            </a:r>
            <a:r>
              <a:rPr lang="zh-CN" altLang="en-US" smtClean="0">
                <a:latin typeface="仿宋_GB2312" pitchFamily="49" charset="-122"/>
                <a:ea typeface="仿宋_GB2312" pitchFamily="49" charset="-122"/>
              </a:rPr>
              <a:t>工作票应在高风险作业项目开工前一日填写完毕，工作票有效期不得超过</a:t>
            </a:r>
            <a:r>
              <a:rPr lang="en-US" altLang="zh-CN" smtClean="0">
                <a:latin typeface="仿宋_GB2312" pitchFamily="49" charset="-122"/>
                <a:ea typeface="仿宋_GB2312" pitchFamily="49" charset="-122"/>
              </a:rPr>
              <a:t>3</a:t>
            </a:r>
            <a:r>
              <a:rPr lang="zh-CN" altLang="en-US" smtClean="0">
                <a:latin typeface="仿宋_GB2312" pitchFamily="49" charset="-122"/>
                <a:ea typeface="仿宋_GB2312" pitchFamily="49" charset="-122"/>
              </a:rPr>
              <a:t>日，工作间断超过</a:t>
            </a:r>
            <a:r>
              <a:rPr lang="en-US" altLang="zh-CN" smtClean="0">
                <a:latin typeface="仿宋_GB2312" pitchFamily="49" charset="-122"/>
                <a:ea typeface="仿宋_GB2312" pitchFamily="49" charset="-122"/>
              </a:rPr>
              <a:t>24</a:t>
            </a:r>
            <a:r>
              <a:rPr lang="zh-CN" altLang="en-US" smtClean="0">
                <a:latin typeface="仿宋_GB2312" pitchFamily="49" charset="-122"/>
                <a:ea typeface="仿宋_GB2312" pitchFamily="49" charset="-122"/>
              </a:rPr>
              <a:t>小时应重新签发工作票。已执行或作废的工作票必须在工作票编号位置加盖“已执行”或“作废”章，交回车间统一保管。</a:t>
            </a:r>
            <a:endParaRPr lang="en-US" altLang="zh-CN" smtClean="0">
              <a:latin typeface="仿宋_GB2312" pitchFamily="49" charset="-122"/>
              <a:ea typeface="仿宋_GB2312" pitchFamily="49" charset="-122"/>
            </a:endParaRPr>
          </a:p>
          <a:p>
            <a:pPr marL="0" indent="628650"/>
            <a:r>
              <a:rPr lang="zh-CN" altLang="zh-CN" b="1" smtClean="0">
                <a:latin typeface="仿宋_GB2312" pitchFamily="49" charset="-122"/>
                <a:ea typeface="仿宋_GB2312" pitchFamily="49" charset="-122"/>
              </a:rPr>
              <a:t>第十六条</a:t>
            </a:r>
            <a:r>
              <a:rPr lang="en-US" altLang="zh-CN" b="1" smtClean="0">
                <a:latin typeface="仿宋_GB2312" pitchFamily="49" charset="-122"/>
                <a:ea typeface="仿宋_GB2312" pitchFamily="49" charset="-122"/>
              </a:rPr>
              <a:t> </a:t>
            </a:r>
            <a:r>
              <a:rPr lang="zh-CN" altLang="en-US" smtClean="0">
                <a:latin typeface="仿宋_GB2312" pitchFamily="49" charset="-122"/>
                <a:ea typeface="仿宋_GB2312" pitchFamily="49" charset="-122"/>
              </a:rPr>
              <a:t>工作票用</a:t>
            </a:r>
            <a:r>
              <a:rPr lang="en-US" altLang="zh-CN" smtClean="0">
                <a:latin typeface="仿宋_GB2312" pitchFamily="49" charset="-122"/>
                <a:ea typeface="仿宋_GB2312" pitchFamily="49" charset="-122"/>
              </a:rPr>
              <a:t>A4</a:t>
            </a:r>
            <a:r>
              <a:rPr lang="zh-CN" altLang="en-US" smtClean="0">
                <a:latin typeface="仿宋_GB2312" pitchFamily="49" charset="-122"/>
                <a:ea typeface="仿宋_GB2312" pitchFamily="49" charset="-122"/>
              </a:rPr>
              <a:t>纸打印，签字部分应用钢笔、圆珠笔填写，字迹清晰，不得涂改，并于作业前一日交给工作领导人审核。工作中如需更改工作内容及扩大或变更工作地点时，应重新签发新的工作票。工作领导人要求变更工作组作业人员时，应取得工作票签发人同意，并在工作票内注明变更理由。</a:t>
            </a:r>
            <a:endParaRPr lang="zh-CN" altLang="zh-CN" smtClean="0">
              <a:latin typeface="仿宋_GB2312" pitchFamily="49" charset="-122"/>
              <a:ea typeface="仿宋_GB2312" pitchFamily="49" charset="-122"/>
            </a:endParaRPr>
          </a:p>
          <a:p>
            <a:pPr marL="0" indent="628650" eaLnBrk="1" hangingPunct="1"/>
            <a:endParaRPr lang="zh-CN" altLang="zh-CN" b="1"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endParaRPr lang="zh-CN" altLang="en-US" smtClean="0"/>
          </a:p>
        </p:txBody>
      </p:sp>
      <p:sp>
        <p:nvSpPr>
          <p:cNvPr id="36866" name="Rectangle 3"/>
          <p:cNvSpPr>
            <a:spLocks noGrp="1" noChangeArrowheads="1"/>
          </p:cNvSpPr>
          <p:nvPr>
            <p:ph idx="1"/>
          </p:nvPr>
        </p:nvSpPr>
        <p:spPr/>
        <p:txBody>
          <a:bodyPr/>
          <a:lstStyle/>
          <a:p>
            <a:pPr marL="0" indent="628650"/>
            <a:r>
              <a:rPr lang="zh-CN" altLang="zh-CN" b="1" smtClean="0">
                <a:latin typeface="仿宋_GB2312" pitchFamily="49" charset="-122"/>
                <a:ea typeface="仿宋_GB2312" pitchFamily="49" charset="-122"/>
              </a:rPr>
              <a:t>第十七条</a:t>
            </a:r>
            <a:r>
              <a:rPr lang="zh-CN" altLang="en-US" smtClean="0">
                <a:latin typeface="仿宋_GB2312" pitchFamily="49" charset="-122"/>
                <a:ea typeface="仿宋_GB2312" pitchFamily="49" charset="-122"/>
              </a:rPr>
              <a:t>根据各车间工作需要，以班组为单位将次日需进行高风险作业的项目进行汇总，拟担任此项高风险作业的工作领导人填写高风险作业票，并对安全措施进行研判，指派作业人员、工作监护人，检查并准备参与作业的工器具及防护用品；填写完成后将工作票提请工作票签发人审核签字。工作票签发人应在工作的前一日将审核后的工作票交给工作领导人，工作领导人要掌握工作票中的内容并做好准备工作。工作票签发人对工作票内容有不同意见时，要向工作票领导人提出，经认真分析，确认无误后实施。每次作业一名工作领导人同时只能接受一张工作票，一张工作票只能发给一名工作领导人。</a:t>
            </a:r>
            <a:r>
              <a:rPr lang="zh-CN" altLang="en-US" b="1" smtClean="0">
                <a:latin typeface="仿宋_GB2312" pitchFamily="49" charset="-122"/>
                <a:ea typeface="仿宋_GB2312" pitchFamily="49"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p:txBody>
          <a:bodyPr/>
          <a:lstStyle/>
          <a:p>
            <a:r>
              <a:rPr lang="zh-CN" altLang="en-US" smtClean="0"/>
              <a:t>事故案例</a:t>
            </a:r>
          </a:p>
        </p:txBody>
      </p:sp>
      <p:sp>
        <p:nvSpPr>
          <p:cNvPr id="3" name="内容占位符 2"/>
          <p:cNvSpPr>
            <a:spLocks noGrp="1"/>
          </p:cNvSpPr>
          <p:nvPr>
            <p:ph idx="1"/>
          </p:nvPr>
        </p:nvSpPr>
        <p:spPr/>
        <p:txBody>
          <a:bodyPr/>
          <a:lstStyle/>
          <a:p>
            <a:pPr marL="0" indent="406400" algn="just">
              <a:lnSpc>
                <a:spcPts val="2890"/>
              </a:lnSpc>
              <a:spcAft>
                <a:spcPts val="0"/>
              </a:spcAft>
              <a:defRPr/>
            </a:pPr>
            <a:r>
              <a:rPr lang="en-US" altLang="zh-CN" kern="100" dirty="0" smtClean="0">
                <a:latin typeface="仿宋_GB2312"/>
                <a:ea typeface="宋体" panose="02010600030101010101" pitchFamily="2" charset="-122"/>
                <a:cs typeface="Times New Roman" panose="02020603050405020304"/>
              </a:rPr>
              <a:t>2015</a:t>
            </a:r>
            <a:r>
              <a:rPr lang="zh-CN" altLang="zh-CN" kern="100" dirty="0" smtClean="0">
                <a:latin typeface="Calibri" panose="020F0502020204030204"/>
                <a:ea typeface="仿宋_GB2312"/>
                <a:cs typeface="Times New Roman" panose="02020603050405020304"/>
              </a:rPr>
              <a:t>年</a:t>
            </a:r>
            <a:r>
              <a:rPr lang="en-US" altLang="zh-CN" kern="100" dirty="0" smtClean="0">
                <a:latin typeface="Calibri" panose="020F0502020204030204"/>
                <a:ea typeface="仿宋_GB2312"/>
                <a:cs typeface="Times New Roman" panose="02020603050405020304"/>
              </a:rPr>
              <a:t>7</a:t>
            </a:r>
            <a:r>
              <a:rPr lang="zh-CN" altLang="zh-CN" kern="100" dirty="0" smtClean="0">
                <a:latin typeface="Calibri" panose="020F0502020204030204"/>
                <a:ea typeface="仿宋_GB2312"/>
                <a:cs typeface="Times New Roman" panose="02020603050405020304"/>
              </a:rPr>
              <a:t>月</a:t>
            </a:r>
            <a:r>
              <a:rPr lang="en-US" altLang="zh-CN" kern="100" dirty="0" smtClean="0">
                <a:latin typeface="Calibri" panose="020F0502020204030204"/>
                <a:ea typeface="仿宋_GB2312"/>
                <a:cs typeface="Times New Roman" panose="02020603050405020304"/>
              </a:rPr>
              <a:t>6</a:t>
            </a:r>
            <a:r>
              <a:rPr lang="zh-CN" altLang="zh-CN" kern="100" dirty="0" smtClean="0">
                <a:latin typeface="Calibri" panose="020F0502020204030204"/>
                <a:ea typeface="仿宋_GB2312"/>
                <a:cs typeface="Times New Roman" panose="02020603050405020304"/>
              </a:rPr>
              <a:t>日西安局陇海线职工重伤一般</a:t>
            </a:r>
            <a:r>
              <a:rPr lang="en-US" altLang="zh-CN" kern="100" dirty="0" smtClean="0">
                <a:latin typeface="Calibri" panose="020F0502020204030204"/>
                <a:ea typeface="仿宋_GB2312"/>
                <a:cs typeface="Times New Roman" panose="02020603050405020304"/>
              </a:rPr>
              <a:t>B</a:t>
            </a:r>
            <a:r>
              <a:rPr lang="zh-CN" altLang="zh-CN" kern="100" dirty="0" smtClean="0">
                <a:latin typeface="Calibri" panose="020F0502020204030204"/>
                <a:ea typeface="仿宋_GB2312"/>
                <a:cs typeface="Times New Roman" panose="02020603050405020304"/>
              </a:rPr>
              <a:t>类事故</a:t>
            </a:r>
            <a:endParaRPr lang="zh-CN" altLang="zh-CN" sz="1400" kern="100" dirty="0" smtClean="0">
              <a:latin typeface="Calibri" panose="020F0502020204030204"/>
              <a:ea typeface="宋体" panose="02010600030101010101" pitchFamily="2" charset="-122"/>
              <a:cs typeface="Times New Roman" panose="02020603050405020304"/>
            </a:endParaRPr>
          </a:p>
          <a:p>
            <a:pPr marL="0" indent="406400" algn="just">
              <a:lnSpc>
                <a:spcPts val="2890"/>
              </a:lnSpc>
              <a:spcAft>
                <a:spcPts val="0"/>
              </a:spcAft>
              <a:defRPr/>
            </a:pPr>
            <a:r>
              <a:rPr lang="en-US" altLang="zh-CN" kern="100" dirty="0" smtClean="0">
                <a:latin typeface="仿宋_GB2312"/>
                <a:ea typeface="宋体" panose="02010600030101010101" pitchFamily="2" charset="-122"/>
                <a:cs typeface="Times New Roman" panose="02020603050405020304"/>
              </a:rPr>
              <a:t>(1)</a:t>
            </a:r>
            <a:r>
              <a:rPr lang="zh-CN" altLang="zh-CN" kern="100" dirty="0" smtClean="0">
                <a:latin typeface="Calibri" panose="020F0502020204030204"/>
                <a:ea typeface="仿宋_GB2312"/>
                <a:cs typeface="Times New Roman" panose="02020603050405020304"/>
              </a:rPr>
              <a:t>事故概况</a:t>
            </a:r>
            <a:r>
              <a:rPr lang="en-US" altLang="zh-CN" kern="100" dirty="0" smtClean="0">
                <a:latin typeface="Calibri" panose="020F0502020204030204"/>
                <a:ea typeface="仿宋_GB2312"/>
                <a:cs typeface="Times New Roman" panose="02020603050405020304"/>
              </a:rPr>
              <a:t>:2015</a:t>
            </a:r>
            <a:r>
              <a:rPr lang="zh-CN" altLang="zh-CN" kern="100" dirty="0" smtClean="0">
                <a:latin typeface="Calibri" panose="020F0502020204030204"/>
                <a:ea typeface="仿宋_GB2312"/>
                <a:cs typeface="Times New Roman" panose="02020603050405020304"/>
              </a:rPr>
              <a:t>年</a:t>
            </a:r>
            <a:r>
              <a:rPr lang="en-US" altLang="zh-CN" kern="100" dirty="0" smtClean="0">
                <a:latin typeface="Calibri" panose="020F0502020204030204"/>
                <a:ea typeface="仿宋_GB2312"/>
                <a:cs typeface="Times New Roman" panose="02020603050405020304"/>
              </a:rPr>
              <a:t>7</a:t>
            </a:r>
            <a:r>
              <a:rPr lang="zh-CN" altLang="zh-CN" kern="100" dirty="0" smtClean="0">
                <a:latin typeface="Calibri" panose="020F0502020204030204"/>
                <a:ea typeface="仿宋_GB2312"/>
                <a:cs typeface="Times New Roman" panose="02020603050405020304"/>
              </a:rPr>
              <a:t>月</a:t>
            </a:r>
            <a:r>
              <a:rPr lang="en-US" altLang="zh-CN" kern="100" dirty="0" smtClean="0">
                <a:latin typeface="Calibri" panose="020F0502020204030204"/>
                <a:ea typeface="仿宋_GB2312"/>
                <a:cs typeface="Times New Roman" panose="02020603050405020304"/>
              </a:rPr>
              <a:t>6</a:t>
            </a:r>
            <a:r>
              <a:rPr lang="zh-CN" altLang="zh-CN" kern="100" dirty="0" smtClean="0">
                <a:latin typeface="Calibri" panose="020F0502020204030204"/>
                <a:ea typeface="仿宋_GB2312"/>
                <a:cs typeface="Times New Roman" panose="02020603050405020304"/>
              </a:rPr>
              <a:t>日</a:t>
            </a:r>
            <a:r>
              <a:rPr lang="en-US" altLang="zh-CN" kern="100" dirty="0" smtClean="0">
                <a:latin typeface="Calibri" panose="020F0502020204030204"/>
                <a:ea typeface="仿宋_GB2312"/>
                <a:cs typeface="Times New Roman" panose="02020603050405020304"/>
              </a:rPr>
              <a:t>12</a:t>
            </a:r>
            <a:r>
              <a:rPr lang="zh-CN" altLang="zh-CN" kern="100" dirty="0" smtClean="0">
                <a:latin typeface="Calibri" panose="020F0502020204030204"/>
                <a:ea typeface="仿宋_GB2312"/>
                <a:cs typeface="Times New Roman" panose="02020603050405020304"/>
              </a:rPr>
              <a:t>时</a:t>
            </a:r>
            <a:r>
              <a:rPr lang="en-US" altLang="zh-CN" kern="100" dirty="0" smtClean="0">
                <a:latin typeface="Calibri" panose="020F0502020204030204"/>
                <a:ea typeface="仿宋_GB2312"/>
                <a:cs typeface="Times New Roman" panose="02020603050405020304"/>
              </a:rPr>
              <a:t>35</a:t>
            </a:r>
            <a:r>
              <a:rPr lang="zh-CN" altLang="zh-CN" kern="100" dirty="0" smtClean="0">
                <a:latin typeface="Calibri" panose="020F0502020204030204"/>
                <a:ea typeface="仿宋_GB2312"/>
                <a:cs typeface="Times New Roman" panose="02020603050405020304"/>
              </a:rPr>
              <a:t>分，西安局新丰镇机务段新丰检修车间专检专修组</a:t>
            </a:r>
            <a:r>
              <a:rPr lang="en-US" altLang="zh-CN" kern="100" dirty="0" smtClean="0">
                <a:latin typeface="Calibri" panose="020F0502020204030204"/>
                <a:ea typeface="仿宋_GB2312"/>
                <a:cs typeface="Times New Roman" panose="02020603050405020304"/>
              </a:rPr>
              <a:t>1</a:t>
            </a:r>
            <a:r>
              <a:rPr lang="zh-CN" altLang="zh-CN" kern="100" dirty="0" smtClean="0">
                <a:latin typeface="Calibri" panose="020F0502020204030204"/>
                <a:ea typeface="仿宋_GB2312"/>
                <a:cs typeface="Times New Roman" panose="02020603050405020304"/>
              </a:rPr>
              <a:t>名学习电力机车钳工，在段内整备场</a:t>
            </a:r>
            <a:r>
              <a:rPr lang="en-US" altLang="zh-CN" kern="100" dirty="0" smtClean="0">
                <a:latin typeface="Calibri" panose="020F0502020204030204"/>
                <a:ea typeface="仿宋_GB2312"/>
                <a:cs typeface="Times New Roman" panose="02020603050405020304"/>
              </a:rPr>
              <a:t>18</a:t>
            </a:r>
            <a:r>
              <a:rPr lang="zh-CN" altLang="zh-CN" kern="100" dirty="0" smtClean="0">
                <a:latin typeface="Calibri" panose="020F0502020204030204"/>
                <a:ea typeface="仿宋_GB2312"/>
                <a:cs typeface="Times New Roman" panose="02020603050405020304"/>
              </a:rPr>
              <a:t>道对</a:t>
            </a:r>
            <a:r>
              <a:rPr lang="en-US" altLang="zh-CN" kern="100" dirty="0" smtClean="0">
                <a:latin typeface="Calibri" panose="020F0502020204030204"/>
                <a:ea typeface="仿宋_GB2312"/>
                <a:cs typeface="Times New Roman" panose="02020603050405020304"/>
              </a:rPr>
              <a:t>HXD3</a:t>
            </a:r>
            <a:r>
              <a:rPr lang="zh-CN" altLang="zh-CN" kern="100" dirty="0" smtClean="0">
                <a:latin typeface="Calibri" panose="020F0502020204030204"/>
                <a:ea typeface="仿宋_GB2312"/>
                <a:cs typeface="Times New Roman" panose="02020603050405020304"/>
              </a:rPr>
              <a:t>型</a:t>
            </a:r>
            <a:r>
              <a:rPr lang="en-US" altLang="zh-CN" kern="100" dirty="0" smtClean="0">
                <a:latin typeface="Calibri" panose="020F0502020204030204"/>
                <a:ea typeface="仿宋_GB2312"/>
                <a:cs typeface="Times New Roman" panose="02020603050405020304"/>
              </a:rPr>
              <a:t>394</a:t>
            </a:r>
            <a:r>
              <a:rPr lang="zh-CN" altLang="zh-CN" kern="100" dirty="0" smtClean="0">
                <a:latin typeface="Calibri" panose="020F0502020204030204"/>
                <a:ea typeface="仿宋_GB2312"/>
                <a:cs typeface="Times New Roman" panose="02020603050405020304"/>
              </a:rPr>
              <a:t>号机车进行瓷瓶保洁擦拭作业时，被接触网高压电电击烧伤，构成铁路交通一般</a:t>
            </a:r>
            <a:r>
              <a:rPr lang="en-US" altLang="zh-CN" kern="100" dirty="0" smtClean="0">
                <a:latin typeface="Calibri" panose="020F0502020204030204"/>
                <a:ea typeface="仿宋_GB2312"/>
                <a:cs typeface="Times New Roman" panose="02020603050405020304"/>
              </a:rPr>
              <a:t>B</a:t>
            </a:r>
            <a:r>
              <a:rPr lang="zh-CN" altLang="zh-CN" kern="100" dirty="0" smtClean="0">
                <a:latin typeface="Calibri" panose="020F0502020204030204"/>
                <a:ea typeface="仿宋_GB2312"/>
                <a:cs typeface="Times New Roman" panose="02020603050405020304"/>
              </a:rPr>
              <a:t>类事故。</a:t>
            </a:r>
            <a:endParaRPr lang="zh-CN" altLang="zh-CN" sz="1400" kern="100" dirty="0" smtClean="0">
              <a:latin typeface="Calibri" panose="020F0502020204030204"/>
              <a:ea typeface="宋体" panose="02010600030101010101" pitchFamily="2" charset="-122"/>
              <a:cs typeface="Times New Roman" panose="02020603050405020304"/>
            </a:endParaRPr>
          </a:p>
          <a:p>
            <a:pPr marL="0" indent="406400" algn="just">
              <a:lnSpc>
                <a:spcPts val="2890"/>
              </a:lnSpc>
              <a:spcAft>
                <a:spcPts val="0"/>
              </a:spcAft>
              <a:defRPr/>
            </a:pPr>
            <a:r>
              <a:rPr lang="en-US" altLang="zh-CN" kern="100" dirty="0" smtClean="0">
                <a:latin typeface="仿宋_GB2312"/>
                <a:ea typeface="宋体" panose="02010600030101010101" pitchFamily="2" charset="-122"/>
                <a:cs typeface="Times New Roman" panose="02020603050405020304"/>
              </a:rPr>
              <a:t>(2)</a:t>
            </a:r>
            <a:r>
              <a:rPr lang="zh-CN" altLang="zh-CN" kern="100" dirty="0" smtClean="0">
                <a:latin typeface="Calibri" panose="020F0502020204030204"/>
                <a:ea typeface="仿宋_GB2312"/>
                <a:cs typeface="Times New Roman" panose="02020603050405020304"/>
              </a:rPr>
              <a:t>事故原因</a:t>
            </a:r>
            <a:r>
              <a:rPr lang="en-US" altLang="zh-CN" kern="100" dirty="0" smtClean="0">
                <a:latin typeface="Calibri" panose="020F0502020204030204"/>
                <a:ea typeface="仿宋_GB2312"/>
                <a:cs typeface="Times New Roman" panose="02020603050405020304"/>
              </a:rPr>
              <a:t>:</a:t>
            </a:r>
            <a:r>
              <a:rPr lang="zh-CN" altLang="zh-CN" kern="100" dirty="0" smtClean="0">
                <a:latin typeface="Calibri" panose="020F0502020204030204"/>
                <a:ea typeface="仿宋_GB2312"/>
                <a:cs typeface="Times New Roman" panose="02020603050405020304"/>
              </a:rPr>
              <a:t>一是新丰检修车间车顶作业员在对</a:t>
            </a:r>
            <a:r>
              <a:rPr lang="en-US" altLang="zh-CN" kern="100" dirty="0" smtClean="0">
                <a:latin typeface="Calibri" panose="020F0502020204030204"/>
                <a:ea typeface="仿宋_GB2312"/>
                <a:cs typeface="Times New Roman" panose="02020603050405020304"/>
              </a:rPr>
              <a:t>HXD3</a:t>
            </a:r>
            <a:r>
              <a:rPr lang="zh-CN" altLang="zh-CN" kern="100" dirty="0" smtClean="0">
                <a:latin typeface="Calibri" panose="020F0502020204030204"/>
                <a:ea typeface="仿宋_GB2312"/>
                <a:cs typeface="Times New Roman" panose="02020603050405020304"/>
              </a:rPr>
              <a:t>型</a:t>
            </a:r>
            <a:r>
              <a:rPr lang="en-US" altLang="zh-CN" kern="100" dirty="0" smtClean="0">
                <a:latin typeface="Calibri" panose="020F0502020204030204"/>
                <a:ea typeface="仿宋_GB2312"/>
                <a:cs typeface="Times New Roman" panose="02020603050405020304"/>
              </a:rPr>
              <a:t>787</a:t>
            </a:r>
            <a:r>
              <a:rPr lang="zh-CN" altLang="zh-CN" kern="100" dirty="0" smtClean="0">
                <a:latin typeface="Calibri" panose="020F0502020204030204"/>
                <a:ea typeface="仿宋_GB2312"/>
                <a:cs typeface="Times New Roman" panose="02020603050405020304"/>
              </a:rPr>
              <a:t>、</a:t>
            </a:r>
            <a:r>
              <a:rPr lang="en-US" altLang="zh-CN" kern="100" dirty="0" smtClean="0">
                <a:latin typeface="Calibri" panose="020F0502020204030204"/>
                <a:ea typeface="仿宋_GB2312"/>
                <a:cs typeface="Times New Roman" panose="02020603050405020304"/>
              </a:rPr>
              <a:t>HXD3</a:t>
            </a:r>
            <a:r>
              <a:rPr lang="zh-CN" altLang="zh-CN" kern="100" dirty="0" smtClean="0">
                <a:latin typeface="Calibri" panose="020F0502020204030204"/>
                <a:ea typeface="仿宋_GB2312"/>
                <a:cs typeface="Times New Roman" panose="02020603050405020304"/>
              </a:rPr>
              <a:t>型</a:t>
            </a:r>
            <a:r>
              <a:rPr lang="en-US" altLang="zh-CN" kern="100" dirty="0" smtClean="0">
                <a:latin typeface="Calibri" panose="020F0502020204030204"/>
                <a:ea typeface="仿宋_GB2312"/>
                <a:cs typeface="Times New Roman" panose="02020603050405020304"/>
              </a:rPr>
              <a:t>394</a:t>
            </a:r>
            <a:r>
              <a:rPr lang="zh-CN" altLang="zh-CN" kern="100" dirty="0" smtClean="0">
                <a:latin typeface="Calibri" panose="020F0502020204030204"/>
                <a:ea typeface="仿宋_GB2312"/>
                <a:cs typeface="Times New Roman" panose="02020603050405020304"/>
              </a:rPr>
              <a:t>号机车车顶进行检查作业后，未向隔离开关监护人申请销记、合闸，一人擅自闭合隔离开关，是造成事故的直接原因和主要原因。二是新丰整备车间隔离开关监护员没有按规定收回隔离开关接地线锁钥匙，监护不到位，是造成事故的重要原因。</a:t>
            </a:r>
            <a:endParaRPr lang="zh-CN" altLang="zh-CN" sz="1400" kern="100" dirty="0" smtClean="0">
              <a:latin typeface="Calibri" panose="020F0502020204030204"/>
              <a:ea typeface="宋体" panose="02010600030101010101" pitchFamily="2" charset="-122"/>
              <a:cs typeface="Times New Roman" panose="02020603050405020304"/>
            </a:endParaRPr>
          </a:p>
          <a:p>
            <a:pPr marL="0" indent="406400" algn="just">
              <a:lnSpc>
                <a:spcPts val="2890"/>
              </a:lnSpc>
              <a:spcAft>
                <a:spcPts val="0"/>
              </a:spcAft>
              <a:defRPr/>
            </a:pPr>
            <a:r>
              <a:rPr lang="en-US" altLang="zh-CN" kern="100" dirty="0" smtClean="0">
                <a:latin typeface="仿宋_GB2312"/>
                <a:ea typeface="宋体" panose="02010600030101010101" pitchFamily="2" charset="-122"/>
                <a:cs typeface="Times New Roman" panose="02020603050405020304"/>
              </a:rPr>
              <a:t>(3)</a:t>
            </a:r>
            <a:r>
              <a:rPr lang="zh-CN" altLang="zh-CN" kern="100" dirty="0" smtClean="0">
                <a:latin typeface="Calibri" panose="020F0502020204030204"/>
                <a:ea typeface="仿宋_GB2312"/>
                <a:cs typeface="Times New Roman" panose="02020603050405020304"/>
              </a:rPr>
              <a:t>事故责任</a:t>
            </a:r>
            <a:r>
              <a:rPr lang="en-US" altLang="zh-CN" kern="100" dirty="0" smtClean="0">
                <a:latin typeface="Calibri" panose="020F0502020204030204"/>
                <a:ea typeface="仿宋_GB2312"/>
                <a:cs typeface="Times New Roman" panose="02020603050405020304"/>
              </a:rPr>
              <a:t>:</a:t>
            </a:r>
            <a:r>
              <a:rPr lang="zh-CN" altLang="zh-CN" kern="100" dirty="0" smtClean="0">
                <a:latin typeface="Calibri" panose="020F0502020204030204"/>
                <a:ea typeface="仿宋_GB2312"/>
                <a:cs typeface="Times New Roman" panose="02020603050405020304"/>
              </a:rPr>
              <a:t>西安局新丰镇机务段全部责任。</a:t>
            </a:r>
            <a:endParaRPr lang="zh-CN" altLang="zh-CN" sz="1400" kern="100" dirty="0" smtClean="0">
              <a:latin typeface="Calibri" panose="020F0502020204030204"/>
              <a:ea typeface="宋体" panose="02010600030101010101" pitchFamily="2" charset="-122"/>
              <a:cs typeface="Times New Roman" panose="02020603050405020304"/>
            </a:endParaRPr>
          </a:p>
          <a:p>
            <a:pPr marL="0" indent="628650">
              <a:defRPr/>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p:txBody>
          <a:bodyPr/>
          <a:lstStyle/>
          <a:p>
            <a:endParaRPr lang="zh-CN" altLang="en-US" smtClean="0"/>
          </a:p>
        </p:txBody>
      </p:sp>
      <p:sp>
        <p:nvSpPr>
          <p:cNvPr id="37890" name="内容占位符 2"/>
          <p:cNvSpPr>
            <a:spLocks noGrp="1" noChangeArrowheads="1"/>
          </p:cNvSpPr>
          <p:nvPr>
            <p:ph idx="1"/>
          </p:nvPr>
        </p:nvSpPr>
        <p:spPr/>
        <p:txBody>
          <a:bodyPr/>
          <a:lstStyle/>
          <a:p>
            <a:r>
              <a:rPr lang="zh-CN" altLang="zh-CN" b="1" smtClean="0">
                <a:latin typeface="仿宋_GB2312" pitchFamily="49" charset="-122"/>
                <a:ea typeface="仿宋_GB2312" pitchFamily="49" charset="-122"/>
              </a:rPr>
              <a:t>第十八条</a:t>
            </a:r>
            <a:r>
              <a:rPr lang="en-US" altLang="zh-CN" b="1" smtClean="0">
                <a:latin typeface="仿宋_GB2312" pitchFamily="49" charset="-122"/>
                <a:ea typeface="仿宋_GB2312" pitchFamily="49" charset="-122"/>
              </a:rPr>
              <a:t> </a:t>
            </a:r>
            <a:r>
              <a:rPr lang="zh-CN" altLang="en-US" smtClean="0">
                <a:latin typeface="仿宋_GB2312" pitchFamily="49" charset="-122"/>
                <a:ea typeface="仿宋_GB2312" pitchFamily="49" charset="-122"/>
              </a:rPr>
              <a:t>工作票中规定的工作组作业人员一般不应更换，若必须更换时，应有工作票签发人或工作领导人同意并签认。当变更工作领导人、作业方式、内容、地点和安全措施时，必须废除原工作票，重新签发新的工作票。</a:t>
            </a:r>
            <a:endParaRPr lang="en-US" altLang="zh-CN" smtClean="0">
              <a:latin typeface="仿宋_GB2312" pitchFamily="49" charset="-122"/>
              <a:ea typeface="仿宋_GB2312" pitchFamily="49" charset="-122"/>
            </a:endParaRPr>
          </a:p>
          <a:p>
            <a:r>
              <a:rPr lang="zh-CN" altLang="en-US" smtClean="0"/>
              <a:t>第十九条  </a:t>
            </a:r>
            <a:r>
              <a:rPr lang="zh-CN" altLang="en-US" smtClean="0">
                <a:latin typeface="仿宋_GB2312" pitchFamily="49" charset="-122"/>
                <a:ea typeface="仿宋_GB2312" pitchFamily="49" charset="-122"/>
              </a:rPr>
              <a:t>作业前工作领导人应组织作业组成员列队点名，宣讲工作票并进行分工，向工作组成员交代本次作业范围、风险源类别和具体位置，应采取的安全措施及其他注意事项。分工时要将本次作业任务和安全措施逐项分解落实到人，然后方准作业。</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zh-CN" altLang="en-US" smtClean="0"/>
              <a:t>                         </a:t>
            </a:r>
          </a:p>
        </p:txBody>
      </p:sp>
      <p:sp>
        <p:nvSpPr>
          <p:cNvPr id="38914" name="Rectangle 3"/>
          <p:cNvSpPr>
            <a:spLocks noGrp="1" noChangeArrowheads="1"/>
          </p:cNvSpPr>
          <p:nvPr>
            <p:ph idx="1"/>
          </p:nvPr>
        </p:nvSpPr>
        <p:spPr/>
        <p:txBody>
          <a:bodyPr/>
          <a:lstStyle/>
          <a:p>
            <a:pPr marL="0" indent="628650"/>
            <a:r>
              <a:rPr lang="zh-CN" altLang="zh-CN" b="1" smtClean="0">
                <a:latin typeface="仿宋_GB2312" pitchFamily="49" charset="-122"/>
                <a:ea typeface="仿宋_GB2312" pitchFamily="49" charset="-122"/>
              </a:rPr>
              <a:t>第二十条</a:t>
            </a:r>
            <a:r>
              <a:rPr lang="en-US" altLang="zh-CN" smtClean="0">
                <a:latin typeface="仿宋_GB2312" pitchFamily="49" charset="-122"/>
                <a:ea typeface="仿宋_GB2312" pitchFamily="49" charset="-122"/>
              </a:rPr>
              <a:t>  </a:t>
            </a:r>
            <a:r>
              <a:rPr lang="zh-CN" altLang="zh-CN" smtClean="0">
                <a:latin typeface="仿宋_GB2312" pitchFamily="49" charset="-122"/>
                <a:ea typeface="仿宋_GB2312" pitchFamily="49" charset="-122"/>
              </a:rPr>
              <a:t>作业前工作领导人应审查工作票所列措施是否完备，是否符合现场条件，会同工作监护人检查安全措施，经双方确认各项防护措施采取到位后方可发布开始作业命令。工作领导人和工作监护人都不得擅自变更安全措施。</a:t>
            </a:r>
            <a:endParaRPr lang="en-US" altLang="zh-CN" smtClean="0">
              <a:latin typeface="仿宋_GB2312" pitchFamily="49" charset="-122"/>
              <a:ea typeface="仿宋_GB2312" pitchFamily="49" charset="-122"/>
            </a:endParaRPr>
          </a:p>
          <a:p>
            <a:pPr marL="0" indent="628650"/>
            <a:r>
              <a:rPr lang="zh-CN" altLang="zh-CN" smtClean="0"/>
              <a:t>第二十一条</a:t>
            </a:r>
            <a:r>
              <a:rPr lang="en-US" altLang="zh-CN" smtClean="0"/>
              <a:t>  </a:t>
            </a:r>
            <a:r>
              <a:rPr lang="zh-CN" altLang="zh-CN" smtClean="0">
                <a:latin typeface="仿宋_GB2312" pitchFamily="49" charset="-122"/>
                <a:ea typeface="仿宋_GB2312" pitchFamily="49" charset="-122"/>
              </a:rPr>
              <a:t>事故抢险和遇有危及人身或设备安全的紧急情况，经段调度命令许可后可以不开工作票，但必须明确工作领导人、工作监护人、工作组作业人员分工，采取针对性的安全措施。</a:t>
            </a:r>
          </a:p>
          <a:p>
            <a:pPr marL="0" indent="628650"/>
            <a:endParaRPr lang="zh-CN" altLang="zh-CN" smtClean="0">
              <a:latin typeface="仿宋_GB2312" pitchFamily="49" charset="-122"/>
              <a:ea typeface="仿宋_GB2312" pitchFamily="49" charset="-122"/>
            </a:endParaRPr>
          </a:p>
          <a:p>
            <a:pPr marL="0" indent="628650" eaLnBrk="1" hangingPunct="1"/>
            <a:endParaRPr lang="zh-CN" altLang="zh-CN" sz="2000" smtClean="0"/>
          </a:p>
          <a:p>
            <a:pPr marL="0" indent="628650" eaLnBrk="1" hangingPunct="1"/>
            <a:endParaRPr lang="zh-CN" altLang="zh-CN" sz="2000" b="1"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p:txBody>
          <a:bodyPr/>
          <a:lstStyle/>
          <a:p>
            <a:endParaRPr lang="zh-CN" altLang="en-US" smtClean="0"/>
          </a:p>
        </p:txBody>
      </p:sp>
      <p:sp>
        <p:nvSpPr>
          <p:cNvPr id="39938" name="内容占位符 2"/>
          <p:cNvSpPr>
            <a:spLocks noGrp="1" noChangeArrowheads="1"/>
          </p:cNvSpPr>
          <p:nvPr>
            <p:ph idx="1"/>
          </p:nvPr>
        </p:nvSpPr>
        <p:spPr/>
        <p:txBody>
          <a:bodyPr/>
          <a:lstStyle/>
          <a:p>
            <a:pPr marL="0" indent="628650"/>
            <a:r>
              <a:rPr lang="zh-CN" altLang="en-US" sz="2300" b="1" smtClean="0">
                <a:latin typeface="仿宋_GB2312" pitchFamily="49" charset="-122"/>
                <a:ea typeface="仿宋_GB2312" pitchFamily="49" charset="-122"/>
              </a:rPr>
              <a:t>第二十二条  </a:t>
            </a:r>
            <a:r>
              <a:rPr lang="zh-CN" altLang="en-US" sz="2300" smtClean="0">
                <a:latin typeface="仿宋_GB2312" pitchFamily="49" charset="-122"/>
                <a:ea typeface="仿宋_GB2312" pitchFamily="49" charset="-122"/>
              </a:rPr>
              <a:t>工作监护是保证人身安全和正确操作的重要措施，作业前应明确每名监护人的监护范围，在作业过程中，工作监护人要在现场履行监护职责，专职监护人不得从事其他工作，作业人员应服从工作领导人和监护人的指挥。</a:t>
            </a:r>
            <a:endParaRPr lang="en-US" altLang="zh-CN" sz="2300" smtClean="0">
              <a:latin typeface="仿宋_GB2312" pitchFamily="49" charset="-122"/>
              <a:ea typeface="仿宋_GB2312" pitchFamily="49" charset="-122"/>
            </a:endParaRPr>
          </a:p>
          <a:p>
            <a:pPr marL="0" indent="628650"/>
            <a:r>
              <a:rPr lang="zh-CN" altLang="zh-CN" sz="2300" b="1" smtClean="0">
                <a:latin typeface="仿宋_GB2312" pitchFamily="49" charset="-122"/>
                <a:ea typeface="仿宋_GB2312" pitchFamily="49" charset="-122"/>
              </a:rPr>
              <a:t>第二十三条</a:t>
            </a:r>
            <a:r>
              <a:rPr lang="en-US" altLang="zh-CN" sz="2300" smtClean="0">
                <a:latin typeface="仿宋_GB2312" pitchFamily="49" charset="-122"/>
                <a:ea typeface="仿宋_GB2312" pitchFamily="49" charset="-122"/>
              </a:rPr>
              <a:t>  </a:t>
            </a:r>
            <a:r>
              <a:rPr lang="zh-CN" altLang="zh-CN" sz="2300" smtClean="0">
                <a:latin typeface="仿宋_GB2312" pitchFamily="49" charset="-122"/>
                <a:ea typeface="仿宋_GB2312" pitchFamily="49" charset="-122"/>
              </a:rPr>
              <a:t>对工作条件复杂，作业中可能发生高处坠落、触电、中毒和窒息等伤害的作业点位置，应设置专职监护人进行不间断的监护。</a:t>
            </a:r>
            <a:endParaRPr lang="en-US" altLang="zh-CN" sz="2300" smtClean="0">
              <a:latin typeface="仿宋_GB2312" pitchFamily="49" charset="-122"/>
              <a:ea typeface="仿宋_GB2312" pitchFamily="49" charset="-122"/>
            </a:endParaRPr>
          </a:p>
          <a:p>
            <a:pPr marL="0" indent="628650"/>
            <a:r>
              <a:rPr lang="zh-CN" altLang="en-US" sz="2300" b="1" smtClean="0">
                <a:latin typeface="仿宋_GB2312" pitchFamily="49" charset="-122"/>
                <a:ea typeface="仿宋_GB2312" pitchFamily="49" charset="-122"/>
              </a:rPr>
              <a:t>第二十四条  </a:t>
            </a:r>
            <a:r>
              <a:rPr lang="zh-CN" altLang="en-US" sz="2300" smtClean="0">
                <a:latin typeface="仿宋_GB2312" pitchFamily="49" charset="-122"/>
                <a:ea typeface="仿宋_GB2312" pitchFamily="49" charset="-122"/>
              </a:rPr>
              <a:t>在工作中遇有雷、雨、暴风或其他威胁安全的情况时，工作领导人或监护人应及时采取针对性措施。遇有危及作业组成员人身安全情况时，应立即停止工作。</a:t>
            </a:r>
            <a:endParaRPr lang="zh-CN" altLang="zh-CN" sz="2300" smtClean="0">
              <a:latin typeface="仿宋_GB2312" pitchFamily="49" charset="-122"/>
              <a:ea typeface="仿宋_GB2312" pitchFamily="49" charset="-122"/>
            </a:endParaRPr>
          </a:p>
          <a:p>
            <a:pPr marL="0" indent="628650"/>
            <a:endParaRPr lang="zh-CN"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endParaRPr lang="zh-CN" altLang="zh-CN" smtClean="0"/>
          </a:p>
        </p:txBody>
      </p:sp>
      <p:sp>
        <p:nvSpPr>
          <p:cNvPr id="40962" name="Rectangle 3"/>
          <p:cNvSpPr>
            <a:spLocks noGrp="1" noChangeArrowheads="1"/>
          </p:cNvSpPr>
          <p:nvPr>
            <p:ph idx="1"/>
          </p:nvPr>
        </p:nvSpPr>
        <p:spPr/>
        <p:txBody>
          <a:bodyPr/>
          <a:lstStyle/>
          <a:p>
            <a:pPr marL="0" indent="628650"/>
            <a:r>
              <a:rPr lang="zh-CN" altLang="zh-CN" sz="2300" b="1" smtClean="0">
                <a:latin typeface="仿宋_GB2312" pitchFamily="49" charset="-122"/>
                <a:ea typeface="仿宋_GB2312" pitchFamily="49" charset="-122"/>
              </a:rPr>
              <a:t>第二十五条</a:t>
            </a:r>
            <a:r>
              <a:rPr lang="en-US" altLang="zh-CN" sz="2300" b="1" smtClean="0">
                <a:latin typeface="仿宋_GB2312" pitchFamily="49" charset="-122"/>
                <a:ea typeface="仿宋_GB2312" pitchFamily="49" charset="-122"/>
              </a:rPr>
              <a:t> </a:t>
            </a:r>
            <a:r>
              <a:rPr lang="zh-CN" altLang="en-US" sz="2300" smtClean="0">
                <a:latin typeface="仿宋_GB2312" pitchFamily="49" charset="-122"/>
                <a:ea typeface="仿宋_GB2312" pitchFamily="49" charset="-122"/>
              </a:rPr>
              <a:t>因吃饭或休息暂时中断作业时，工作领导人确认工作组成员全部撤离现场，并派人看守作业地点。恢复作业前，工作领导人和工作监护人应再次检查所有安全措施情况。</a:t>
            </a:r>
            <a:endParaRPr lang="en-US" altLang="zh-CN" sz="2300" smtClean="0">
              <a:latin typeface="仿宋_GB2312" pitchFamily="49" charset="-122"/>
              <a:ea typeface="仿宋_GB2312" pitchFamily="49" charset="-122"/>
            </a:endParaRPr>
          </a:p>
          <a:p>
            <a:pPr marL="0" indent="628650"/>
            <a:r>
              <a:rPr lang="zh-CN" altLang="zh-CN" sz="2300" b="1" smtClean="0">
                <a:latin typeface="仿宋_GB2312" pitchFamily="49" charset="-122"/>
                <a:ea typeface="仿宋_GB2312" pitchFamily="49" charset="-122"/>
              </a:rPr>
              <a:t>第二十六条</a:t>
            </a:r>
            <a:r>
              <a:rPr lang="en-US" altLang="zh-CN" sz="2300" b="1" smtClean="0">
                <a:latin typeface="仿宋_GB2312" pitchFamily="49" charset="-122"/>
                <a:ea typeface="仿宋_GB2312" pitchFamily="49" charset="-122"/>
              </a:rPr>
              <a:t> </a:t>
            </a:r>
            <a:r>
              <a:rPr lang="zh-CN" altLang="en-US" sz="2300" smtClean="0">
                <a:latin typeface="仿宋_GB2312" pitchFamily="49" charset="-122"/>
                <a:ea typeface="仿宋_GB2312" pitchFamily="49" charset="-122"/>
              </a:rPr>
              <a:t>使用数日有效的工作票，每日（次）收工时应清理工地，但防护设施及标识牌可保持不动，将工作票交给工作领导人。再次开工前，工作领导人和工作监护人必须检查确认作业地点所有安全措施，重新履行许可开工手续，方可开始作业。</a:t>
            </a:r>
            <a:endParaRPr lang="zh-CN" altLang="zh-CN" b="1"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endParaRPr lang="zh-CN" altLang="zh-CN" smtClean="0"/>
          </a:p>
        </p:txBody>
      </p:sp>
      <p:sp>
        <p:nvSpPr>
          <p:cNvPr id="29699" name="Rectangle 3"/>
          <p:cNvSpPr>
            <a:spLocks noGrp="1" noChangeArrowheads="1"/>
          </p:cNvSpPr>
          <p:nvPr>
            <p:ph idx="1"/>
          </p:nvPr>
        </p:nvSpPr>
        <p:spPr/>
        <p:txBody>
          <a:bodyPr/>
          <a:lstStyle/>
          <a:p>
            <a:pPr marL="0" indent="628650">
              <a:defRPr/>
            </a:pPr>
            <a:r>
              <a:rPr lang="zh-CN" altLang="en-US" sz="2200" b="1" dirty="0">
                <a:latin typeface="仿宋_GB2312" pitchFamily="49" charset="-122"/>
                <a:ea typeface="仿宋_GB2312" pitchFamily="49" charset="-122"/>
              </a:rPr>
              <a:t>第二十七条  </a:t>
            </a:r>
            <a:r>
              <a:rPr lang="zh-CN" altLang="en-US" sz="2200" dirty="0">
                <a:latin typeface="仿宋_GB2312" pitchFamily="49" charset="-122"/>
                <a:ea typeface="仿宋_GB2312" pitchFamily="49" charset="-122"/>
              </a:rPr>
              <a:t>当一个工作组按照工作票在几个工作地点依次进行工作时，应按照下列规定转移工地</a:t>
            </a:r>
            <a:r>
              <a:rPr lang="zh-CN" altLang="en-US" sz="2200" dirty="0" smtClean="0">
                <a:latin typeface="仿宋_GB2312" pitchFamily="49" charset="-122"/>
                <a:ea typeface="仿宋_GB2312" pitchFamily="49" charset="-122"/>
              </a:rPr>
              <a:t>：</a:t>
            </a:r>
            <a:endParaRPr lang="en-US" altLang="zh-CN" sz="2200" dirty="0" smtClean="0">
              <a:latin typeface="仿宋_GB2312" pitchFamily="49" charset="-122"/>
              <a:ea typeface="仿宋_GB2312" pitchFamily="49" charset="-122"/>
            </a:endParaRPr>
          </a:p>
          <a:p>
            <a:pPr marL="0" indent="628650">
              <a:defRPr/>
            </a:pPr>
            <a:r>
              <a:rPr lang="en-US" altLang="zh-CN" sz="2200" dirty="0" smtClean="0">
                <a:latin typeface="仿宋_GB2312" pitchFamily="49" charset="-122"/>
                <a:ea typeface="仿宋_GB2312" pitchFamily="49" charset="-122"/>
              </a:rPr>
              <a:t>1</a:t>
            </a:r>
            <a:r>
              <a:rPr lang="zh-CN" altLang="zh-CN" sz="2200" dirty="0" smtClean="0">
                <a:latin typeface="仿宋_GB2312" pitchFamily="49" charset="-122"/>
                <a:ea typeface="仿宋_GB2312" pitchFamily="49" charset="-122"/>
              </a:rPr>
              <a:t>．工作组作业人员在规定时间内只可在指定地点作业，如无工作领导人命令，不得自行转移作业地点。</a:t>
            </a:r>
          </a:p>
          <a:p>
            <a:pPr marL="0" indent="628650">
              <a:defRPr/>
            </a:pPr>
            <a:r>
              <a:rPr lang="en-US" altLang="zh-CN" sz="2200" dirty="0" smtClean="0">
                <a:latin typeface="仿宋_GB2312" pitchFamily="49" charset="-122"/>
                <a:ea typeface="仿宋_GB2312" pitchFamily="49" charset="-122"/>
              </a:rPr>
              <a:t>2</a:t>
            </a:r>
            <a:r>
              <a:rPr lang="zh-CN" altLang="zh-CN" sz="2200" dirty="0" smtClean="0">
                <a:latin typeface="仿宋_GB2312" pitchFamily="49" charset="-122"/>
                <a:ea typeface="仿宋_GB2312" pitchFamily="49" charset="-122"/>
              </a:rPr>
              <a:t>．每次转移到新作业地点时，应履行工作许可手续，在确认安全措施落实到位后，在工作票上注明新作业地点许可开始时间。</a:t>
            </a:r>
          </a:p>
          <a:p>
            <a:pPr marL="0" indent="628650">
              <a:defRPr/>
            </a:pPr>
            <a:r>
              <a:rPr lang="en-US" altLang="zh-CN" sz="2200" dirty="0" smtClean="0">
                <a:latin typeface="仿宋_GB2312" pitchFamily="49" charset="-122"/>
                <a:ea typeface="仿宋_GB2312" pitchFamily="49" charset="-122"/>
              </a:rPr>
              <a:t>3</a:t>
            </a:r>
            <a:r>
              <a:rPr lang="zh-CN" altLang="zh-CN" sz="2200" dirty="0" smtClean="0">
                <a:latin typeface="仿宋_GB2312" pitchFamily="49" charset="-122"/>
                <a:ea typeface="仿宋_GB2312" pitchFamily="49" charset="-122"/>
              </a:rPr>
              <a:t>．一个作业点工作结束后，应在工作票上填记工作结束时间。</a:t>
            </a:r>
          </a:p>
          <a:p>
            <a:pPr marL="0" indent="628650">
              <a:defRPr/>
            </a:pPr>
            <a:r>
              <a:rPr lang="zh-CN" altLang="zh-CN" sz="2200" b="1" dirty="0" smtClean="0">
                <a:latin typeface="仿宋_GB2312" pitchFamily="49" charset="-122"/>
                <a:ea typeface="仿宋_GB2312" pitchFamily="49" charset="-122"/>
              </a:rPr>
              <a:t>第二十八条</a:t>
            </a:r>
            <a:r>
              <a:rPr lang="en-US" altLang="zh-CN" sz="2200" dirty="0" smtClean="0">
                <a:latin typeface="仿宋_GB2312" pitchFamily="49" charset="-122"/>
                <a:ea typeface="仿宋_GB2312" pitchFamily="49" charset="-122"/>
              </a:rPr>
              <a:t>  </a:t>
            </a:r>
            <a:r>
              <a:rPr lang="zh-CN" altLang="zh-CN" sz="2200" dirty="0" smtClean="0">
                <a:latin typeface="仿宋_GB2312" pitchFamily="49" charset="-122"/>
                <a:ea typeface="仿宋_GB2312" pitchFamily="49" charset="-122"/>
              </a:rPr>
              <a:t>高风险作业项目完工后工作组应清理工具和材料，工作领导人详细检查工作质量，工作组成员全部撤出作业现场后，按规定撤除安全防护，填写工作票结束时间。</a:t>
            </a:r>
          </a:p>
          <a:p>
            <a:pPr marL="0" indent="628650" eaLnBrk="1" hangingPunct="1">
              <a:defRPr/>
            </a:pPr>
            <a:endParaRPr lang="zh-CN" sz="2000" b="1" dirty="0" smtClean="0">
              <a:latin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defRPr/>
            </a:pPr>
            <a:r>
              <a:rPr lang="zh-CN" altLang="en-US" b="1" dirty="0" smtClean="0"/>
              <a:t>　</a:t>
            </a:r>
            <a:r>
              <a:rPr lang="en-US" altLang="zh-CN" b="1" dirty="0" smtClean="0"/>
              <a:t/>
            </a:r>
            <a:br>
              <a:rPr lang="en-US" altLang="zh-CN" b="1" dirty="0" smtClean="0"/>
            </a:br>
            <a:r>
              <a:rPr lang="zh-CN" altLang="zh-CN" dirty="0" smtClean="0">
                <a:latin typeface="+mn-lt"/>
                <a:ea typeface="+mn-ea"/>
                <a:cs typeface="+mn-cs"/>
              </a:rPr>
              <a:t>第三章</a:t>
            </a:r>
            <a:r>
              <a:rPr lang="en-US" altLang="zh-CN" dirty="0" smtClean="0">
                <a:latin typeface="+mn-lt"/>
                <a:ea typeface="+mn-ea"/>
                <a:cs typeface="+mn-cs"/>
              </a:rPr>
              <a:t>  </a:t>
            </a:r>
            <a:r>
              <a:rPr lang="zh-CN" altLang="zh-CN" dirty="0" smtClean="0">
                <a:latin typeface="+mn-lt"/>
                <a:ea typeface="+mn-ea"/>
                <a:cs typeface="+mn-cs"/>
              </a:rPr>
              <a:t>安全监督检查</a:t>
            </a:r>
            <a:br>
              <a:rPr lang="zh-CN" altLang="zh-CN" dirty="0" smtClean="0">
                <a:latin typeface="+mn-lt"/>
                <a:ea typeface="+mn-ea"/>
                <a:cs typeface="+mn-cs"/>
              </a:rPr>
            </a:br>
            <a:endParaRPr lang="zh-CN" altLang="en-US" dirty="0" smtClean="0"/>
          </a:p>
        </p:txBody>
      </p:sp>
      <p:sp>
        <p:nvSpPr>
          <p:cNvPr id="43010" name="Rectangle 3"/>
          <p:cNvSpPr>
            <a:spLocks noGrp="1" noChangeArrowheads="1"/>
          </p:cNvSpPr>
          <p:nvPr>
            <p:ph idx="1"/>
          </p:nvPr>
        </p:nvSpPr>
        <p:spPr/>
        <p:txBody>
          <a:bodyPr/>
          <a:lstStyle/>
          <a:p>
            <a:pPr marL="0" indent="628650" eaLnBrk="1" hangingPunct="1">
              <a:lnSpc>
                <a:spcPct val="120000"/>
              </a:lnSpc>
            </a:pPr>
            <a:r>
              <a:rPr lang="zh-CN" altLang="en-US" sz="2000" b="1" smtClean="0">
                <a:latin typeface="宋体" panose="02010600030101010101" pitchFamily="2" charset="-122"/>
                <a:ea typeface="宋体" panose="02010600030101010101" pitchFamily="2" charset="-122"/>
              </a:rPr>
              <a:t>　　　</a:t>
            </a:r>
          </a:p>
          <a:p>
            <a:pPr marL="0" indent="628650"/>
            <a:r>
              <a:rPr lang="zh-CN" altLang="zh-CN" sz="2000" smtClean="0"/>
              <a:t>　　</a:t>
            </a:r>
          </a:p>
          <a:p>
            <a:pPr marL="0" indent="628650"/>
            <a:r>
              <a:rPr lang="en-US" altLang="zh-CN" sz="2000" smtClean="0"/>
              <a:t> </a:t>
            </a:r>
            <a:endParaRPr lang="zh-CN" altLang="zh-CN" sz="2000" smtClean="0"/>
          </a:p>
          <a:p>
            <a:pPr marL="0" indent="628650"/>
            <a:r>
              <a:rPr lang="zh-CN" altLang="zh-CN" b="1" smtClean="0">
                <a:latin typeface="仿宋_GB2312" pitchFamily="49" charset="-122"/>
                <a:ea typeface="仿宋_GB2312" pitchFamily="49" charset="-122"/>
              </a:rPr>
              <a:t>第二十九条</a:t>
            </a:r>
            <a:r>
              <a:rPr lang="en-US" altLang="zh-CN" smtClean="0">
                <a:latin typeface="仿宋_GB2312" pitchFamily="49" charset="-122"/>
                <a:ea typeface="仿宋_GB2312" pitchFamily="49" charset="-122"/>
              </a:rPr>
              <a:t>  </a:t>
            </a:r>
            <a:r>
              <a:rPr lang="zh-CN" altLang="zh-CN" smtClean="0">
                <a:latin typeface="仿宋_GB2312" pitchFamily="49" charset="-122"/>
                <a:ea typeface="仿宋_GB2312" pitchFamily="49" charset="-122"/>
              </a:rPr>
              <a:t>段每季度对各车间使用高风险作业工作票情况进行检查。检查重点是进行高风险作业项目时是否执行工作票制度，工作票签发人、工作领导人和工作监护人是否进行了安全资格培训，高风险作业项目风险辨识是否充分，采取措施是否有针对性，安全措施是否落实到人，使用的防护设备和防护用品是否安全可靠。</a:t>
            </a:r>
          </a:p>
          <a:p>
            <a:pPr marL="0" indent="628650" eaLnBrk="1" hangingPunct="1">
              <a:lnSpc>
                <a:spcPct val="120000"/>
              </a:lnSpc>
            </a:pPr>
            <a:endParaRPr lang="zh-CN" altLang="en-US" sz="2000" b="1"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zh-CN" altLang="en-US" smtClean="0"/>
              <a:t>                       </a:t>
            </a:r>
          </a:p>
        </p:txBody>
      </p:sp>
      <p:sp>
        <p:nvSpPr>
          <p:cNvPr id="44034" name="Rectangle 3"/>
          <p:cNvSpPr>
            <a:spLocks noGrp="1" noChangeArrowheads="1"/>
          </p:cNvSpPr>
          <p:nvPr>
            <p:ph idx="1"/>
          </p:nvPr>
        </p:nvSpPr>
        <p:spPr/>
        <p:txBody>
          <a:bodyPr/>
          <a:lstStyle/>
          <a:p>
            <a:pPr marL="0" indent="628650"/>
            <a:r>
              <a:rPr lang="zh-CN" altLang="zh-CN" b="1" smtClean="0">
                <a:latin typeface="仿宋_GB2312" pitchFamily="49" charset="-122"/>
                <a:ea typeface="仿宋_GB2312" pitchFamily="49" charset="-122"/>
              </a:rPr>
              <a:t>第三十条</a:t>
            </a:r>
            <a:r>
              <a:rPr lang="en-US" altLang="zh-CN" smtClean="0">
                <a:latin typeface="仿宋_GB2312" pitchFamily="49" charset="-122"/>
                <a:ea typeface="仿宋_GB2312" pitchFamily="49" charset="-122"/>
              </a:rPr>
              <a:t>  </a:t>
            </a:r>
            <a:r>
              <a:rPr lang="zh-CN" altLang="zh-CN" smtClean="0">
                <a:latin typeface="仿宋_GB2312" pitchFamily="49" charset="-122"/>
                <a:ea typeface="仿宋_GB2312" pitchFamily="49" charset="-122"/>
              </a:rPr>
              <a:t>各车间、相关科室要加强高风险作业项目的检查指导，严肃工作票填写纪律，严格按照工作票内容进行作业，没有工作票严禁进行作业。车间、班组和相关科室要加强高风险作业项目安全控制，检查工作票相关内容是否符合高风险作业工作票管理办法、安全风险控制措施、岗位作业指导书等技术文件要求。加强高风险作业项目过程控制，严格执行工作票内容，确保各项安全措施落实到位。</a:t>
            </a:r>
          </a:p>
          <a:p>
            <a:pPr marL="0" indent="628650" eaLnBrk="1" hangingPunct="1">
              <a:lnSpc>
                <a:spcPct val="120000"/>
              </a:lnSpc>
            </a:pPr>
            <a:endParaRPr lang="zh-CN" altLang="en-US" sz="2800" b="1"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endParaRPr lang="zh-CN" altLang="en-US" smtClean="0"/>
          </a:p>
        </p:txBody>
      </p:sp>
      <p:sp>
        <p:nvSpPr>
          <p:cNvPr id="45058" name="Rectangle 3"/>
          <p:cNvSpPr>
            <a:spLocks noGrp="1" noChangeArrowheads="1"/>
          </p:cNvSpPr>
          <p:nvPr>
            <p:ph idx="1"/>
          </p:nvPr>
        </p:nvSpPr>
        <p:spPr/>
        <p:txBody>
          <a:bodyPr/>
          <a:lstStyle/>
          <a:p>
            <a:pPr marL="0" indent="628650"/>
            <a:r>
              <a:rPr lang="zh-CN" altLang="zh-CN" b="1" smtClean="0">
                <a:latin typeface="仿宋_GB2312" pitchFamily="49" charset="-122"/>
                <a:ea typeface="仿宋_GB2312" pitchFamily="49" charset="-122"/>
              </a:rPr>
              <a:t>第三十一条</a:t>
            </a:r>
            <a:r>
              <a:rPr lang="en-US" altLang="zh-CN" smtClean="0">
                <a:latin typeface="仿宋_GB2312" pitchFamily="49" charset="-122"/>
                <a:ea typeface="仿宋_GB2312" pitchFamily="49" charset="-122"/>
              </a:rPr>
              <a:t>  </a:t>
            </a:r>
            <a:r>
              <a:rPr lang="zh-CN" altLang="zh-CN" smtClean="0">
                <a:latin typeface="仿宋_GB2312" pitchFamily="49" charset="-122"/>
                <a:ea typeface="仿宋_GB2312" pitchFamily="49" charset="-122"/>
              </a:rPr>
              <a:t>各车间、相关科室要加强高风险作业项目安全检查，每月对高风险作业工作票开票率、正确率和执行率（以下简称高风险作业项目“三率”）进行统计分析，并在安全分析会上通报高风险作业项目“三率”执行情况。针对高风险作业项目安全管理中存在的关键性、倾向性问题，采取有效措施及时整改，不断提高安全风险控制能力。</a:t>
            </a:r>
          </a:p>
          <a:p>
            <a:pPr marL="0" indent="628650"/>
            <a:r>
              <a:rPr lang="zh-CN" altLang="zh-CN" b="1" smtClean="0">
                <a:latin typeface="仿宋_GB2312" pitchFamily="49" charset="-122"/>
                <a:ea typeface="仿宋_GB2312" pitchFamily="49" charset="-122"/>
              </a:rPr>
              <a:t>第三十二条</a:t>
            </a:r>
            <a:r>
              <a:rPr lang="en-US" altLang="zh-CN" smtClean="0">
                <a:latin typeface="仿宋_GB2312" pitchFamily="49" charset="-122"/>
                <a:ea typeface="仿宋_GB2312" pitchFamily="49" charset="-122"/>
              </a:rPr>
              <a:t>  </a:t>
            </a:r>
            <a:r>
              <a:rPr lang="zh-CN" altLang="zh-CN" smtClean="0">
                <a:latin typeface="仿宋_GB2312" pitchFamily="49" charset="-122"/>
                <a:ea typeface="仿宋_GB2312" pitchFamily="49" charset="-122"/>
              </a:rPr>
              <a:t>本办法由安全科负责解释。</a:t>
            </a:r>
          </a:p>
          <a:p>
            <a:pPr marL="0" indent="628650"/>
            <a:r>
              <a:rPr lang="zh-CN" altLang="zh-CN" b="1" smtClean="0">
                <a:latin typeface="仿宋_GB2312" pitchFamily="49" charset="-122"/>
                <a:ea typeface="仿宋_GB2312" pitchFamily="49" charset="-122"/>
              </a:rPr>
              <a:t>第三十三条</a:t>
            </a:r>
            <a:r>
              <a:rPr lang="en-US" altLang="zh-CN" smtClean="0">
                <a:latin typeface="仿宋_GB2312" pitchFamily="49" charset="-122"/>
                <a:ea typeface="仿宋_GB2312" pitchFamily="49" charset="-122"/>
              </a:rPr>
              <a:t>  </a:t>
            </a:r>
            <a:r>
              <a:rPr lang="zh-CN" altLang="zh-CN" smtClean="0">
                <a:latin typeface="仿宋_GB2312" pitchFamily="49" charset="-122"/>
                <a:ea typeface="仿宋_GB2312" pitchFamily="49" charset="-122"/>
              </a:rPr>
              <a:t>本办法自</a:t>
            </a:r>
            <a:r>
              <a:rPr lang="en-US" altLang="zh-CN" smtClean="0">
                <a:latin typeface="仿宋_GB2312" pitchFamily="49" charset="-122"/>
                <a:ea typeface="仿宋_GB2312" pitchFamily="49" charset="-122"/>
              </a:rPr>
              <a:t>2020</a:t>
            </a:r>
            <a:r>
              <a:rPr lang="zh-CN" altLang="zh-CN" smtClean="0">
                <a:latin typeface="仿宋_GB2312" pitchFamily="49" charset="-122"/>
                <a:ea typeface="仿宋_GB2312" pitchFamily="49" charset="-122"/>
              </a:rPr>
              <a:t>年</a:t>
            </a:r>
            <a:r>
              <a:rPr lang="en-US" altLang="zh-CN" smtClean="0">
                <a:latin typeface="仿宋_GB2312" pitchFamily="49" charset="-122"/>
                <a:ea typeface="仿宋_GB2312" pitchFamily="49" charset="-122"/>
              </a:rPr>
              <a:t>6</a:t>
            </a:r>
            <a:r>
              <a:rPr lang="zh-CN" altLang="zh-CN" smtClean="0">
                <a:latin typeface="仿宋_GB2312" pitchFamily="49" charset="-122"/>
                <a:ea typeface="仿宋_GB2312" pitchFamily="49" charset="-122"/>
              </a:rPr>
              <a:t>月</a:t>
            </a:r>
            <a:r>
              <a:rPr lang="en-US" altLang="zh-CN" smtClean="0">
                <a:latin typeface="仿宋_GB2312" pitchFamily="49" charset="-122"/>
                <a:ea typeface="仿宋_GB2312" pitchFamily="49" charset="-122"/>
              </a:rPr>
              <a:t>1</a:t>
            </a:r>
            <a:r>
              <a:rPr lang="zh-CN" altLang="zh-CN" smtClean="0">
                <a:latin typeface="仿宋_GB2312" pitchFamily="49" charset="-122"/>
                <a:ea typeface="仿宋_GB2312" pitchFamily="49" charset="-122"/>
              </a:rPr>
              <a:t>日施行。</a:t>
            </a:r>
          </a:p>
          <a:p>
            <a:pPr marL="0" indent="628650" eaLnBrk="1" hangingPunct="1"/>
            <a:endParaRPr lang="zh-CN" altLang="zh-CN" sz="2800" b="1"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endParaRPr lang="zh-CN" altLang="en-US" smtClean="0"/>
          </a:p>
        </p:txBody>
      </p:sp>
      <p:sp>
        <p:nvSpPr>
          <p:cNvPr id="46082" name="Rectangle 3"/>
          <p:cNvSpPr>
            <a:spLocks noGrp="1" noChangeArrowheads="1"/>
          </p:cNvSpPr>
          <p:nvPr>
            <p:ph idx="1"/>
          </p:nvPr>
        </p:nvSpPr>
        <p:spPr/>
        <p:txBody>
          <a:bodyPr/>
          <a:lstStyle/>
          <a:p>
            <a:pPr marL="0" indent="628650"/>
            <a:r>
              <a:rPr lang="zh-CN" altLang="en-US" b="1" u="sng" smtClean="0">
                <a:latin typeface="仿宋_GB2312" pitchFamily="49" charset="-122"/>
                <a:ea typeface="仿宋_GB2312" pitchFamily="49" charset="-122"/>
              </a:rPr>
              <a:t>工作票签发人职责</a:t>
            </a:r>
            <a:endParaRPr lang="en-US" altLang="zh-CN" b="1" u="sng" smtClean="0">
              <a:latin typeface="仿宋_GB2312" pitchFamily="49" charset="-122"/>
              <a:ea typeface="仿宋_GB2312" pitchFamily="49" charset="-122"/>
            </a:endParaRPr>
          </a:p>
          <a:p>
            <a:pPr marL="0" indent="628650"/>
            <a:r>
              <a:rPr lang="en-US" altLang="zh-CN" u="sng" smtClean="0">
                <a:latin typeface="仿宋_GB2312" pitchFamily="49" charset="-122"/>
                <a:ea typeface="仿宋_GB2312" pitchFamily="49" charset="-122"/>
              </a:rPr>
              <a:t>1.</a:t>
            </a:r>
            <a:r>
              <a:rPr lang="zh-CN" altLang="en-US" u="sng" smtClean="0">
                <a:latin typeface="仿宋_GB2312" pitchFamily="49" charset="-122"/>
                <a:ea typeface="仿宋_GB2312" pitchFamily="49" charset="-122"/>
              </a:rPr>
              <a:t>审核工作是否有必要</a:t>
            </a:r>
          </a:p>
          <a:p>
            <a:pPr marL="0" indent="628650"/>
            <a:r>
              <a:rPr lang="en-US" altLang="zh-CN" u="sng" smtClean="0">
                <a:latin typeface="仿宋_GB2312" pitchFamily="49" charset="-122"/>
                <a:ea typeface="仿宋_GB2312" pitchFamily="49" charset="-122"/>
              </a:rPr>
              <a:t>2.</a:t>
            </a:r>
            <a:r>
              <a:rPr lang="zh-CN" altLang="en-US" u="sng" smtClean="0">
                <a:latin typeface="仿宋_GB2312" pitchFamily="49" charset="-122"/>
                <a:ea typeface="仿宋_GB2312" pitchFamily="49" charset="-122"/>
              </a:rPr>
              <a:t>审核工作环境是否符合安全要求，</a:t>
            </a:r>
          </a:p>
          <a:p>
            <a:pPr marL="0" indent="628650"/>
            <a:r>
              <a:rPr lang="en-US" altLang="zh-CN" u="sng" smtClean="0">
                <a:latin typeface="仿宋_GB2312" pitchFamily="49" charset="-122"/>
                <a:ea typeface="仿宋_GB2312" pitchFamily="49" charset="-122"/>
              </a:rPr>
              <a:t>3.</a:t>
            </a:r>
            <a:r>
              <a:rPr lang="zh-CN" altLang="en-US" u="sng" smtClean="0">
                <a:latin typeface="仿宋_GB2312" pitchFamily="49" charset="-122"/>
                <a:ea typeface="仿宋_GB2312" pitchFamily="49" charset="-122"/>
              </a:rPr>
              <a:t>审核工作票中安全措施和安全风险防范措施是否正确和完善。</a:t>
            </a:r>
          </a:p>
          <a:p>
            <a:pPr marL="0" indent="628650"/>
            <a:r>
              <a:rPr lang="en-US" altLang="zh-CN" u="sng" smtClean="0">
                <a:latin typeface="仿宋_GB2312" pitchFamily="49" charset="-122"/>
                <a:ea typeface="仿宋_GB2312" pitchFamily="49" charset="-122"/>
              </a:rPr>
              <a:t>4.</a:t>
            </a:r>
            <a:r>
              <a:rPr lang="zh-CN" altLang="en-US" u="sng" smtClean="0">
                <a:latin typeface="仿宋_GB2312" pitchFamily="49" charset="-122"/>
                <a:ea typeface="仿宋_GB2312" pitchFamily="49" charset="-122"/>
              </a:rPr>
              <a:t>审核作业领导人、现场监护人及作业人员是否可以胜任本次工作。是否能过安全地顺利地进行工作。</a:t>
            </a:r>
          </a:p>
          <a:p>
            <a:pPr marL="0" indent="628650"/>
            <a:r>
              <a:rPr lang="en-US" altLang="zh-CN" u="sng" smtClean="0">
                <a:latin typeface="仿宋_GB2312" pitchFamily="49" charset="-122"/>
                <a:ea typeface="仿宋_GB2312" pitchFamily="49" charset="-122"/>
              </a:rPr>
              <a:t>5.</a:t>
            </a:r>
            <a:r>
              <a:rPr lang="zh-CN" altLang="en-US" u="sng" smtClean="0">
                <a:latin typeface="仿宋_GB2312" pitchFamily="49" charset="-122"/>
                <a:ea typeface="仿宋_GB2312" pitchFamily="49" charset="-122"/>
              </a:rPr>
              <a:t>确认工作票填写内容无误。</a:t>
            </a:r>
          </a:p>
          <a:p>
            <a:pPr marL="0" indent="628650"/>
            <a:r>
              <a:rPr lang="en-US" altLang="zh-CN" u="sng" smtClean="0">
                <a:latin typeface="仿宋_GB2312" pitchFamily="49" charset="-122"/>
                <a:ea typeface="仿宋_GB2312" pitchFamily="49" charset="-122"/>
              </a:rPr>
              <a:t>6.</a:t>
            </a:r>
            <a:r>
              <a:rPr lang="zh-CN" altLang="en-US" u="sng" smtClean="0">
                <a:latin typeface="仿宋_GB2312" pitchFamily="49" charset="-122"/>
                <a:ea typeface="仿宋_GB2312" pitchFamily="49" charset="-122"/>
              </a:rPr>
              <a:t>重点抓好安全风险点分析和控制，堵塞漏洞。</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endParaRPr lang="zh-CN" altLang="en-US" smtClean="0"/>
          </a:p>
        </p:txBody>
      </p:sp>
      <p:sp>
        <p:nvSpPr>
          <p:cNvPr id="47106" name="Rectangle 3"/>
          <p:cNvSpPr>
            <a:spLocks noGrp="1" noChangeArrowheads="1"/>
          </p:cNvSpPr>
          <p:nvPr>
            <p:ph idx="1"/>
          </p:nvPr>
        </p:nvSpPr>
        <p:spPr/>
        <p:txBody>
          <a:bodyPr/>
          <a:lstStyle/>
          <a:p>
            <a:pPr marL="0" indent="628650"/>
            <a:r>
              <a:rPr lang="zh-CN" altLang="en-US" smtClean="0"/>
              <a:t>工作领导人职责</a:t>
            </a:r>
          </a:p>
          <a:p>
            <a:pPr marL="0" indent="628650"/>
            <a:r>
              <a:rPr lang="en-US" altLang="zh-CN" u="sng" smtClean="0">
                <a:latin typeface="仿宋_GB2312" pitchFamily="49" charset="-122"/>
                <a:ea typeface="仿宋_GB2312" pitchFamily="49" charset="-122"/>
              </a:rPr>
              <a:t>1.</a:t>
            </a:r>
            <a:r>
              <a:rPr lang="zh-CN" altLang="en-US" u="sng" smtClean="0">
                <a:latin typeface="仿宋_GB2312" pitchFamily="49" charset="-122"/>
                <a:ea typeface="仿宋_GB2312" pitchFamily="49" charset="-122"/>
              </a:rPr>
              <a:t>检查现场安全措施落实情况。</a:t>
            </a:r>
          </a:p>
          <a:p>
            <a:pPr marL="0" indent="628650"/>
            <a:r>
              <a:rPr lang="en-US" altLang="zh-CN" u="sng" smtClean="0">
                <a:latin typeface="仿宋_GB2312" pitchFamily="49" charset="-122"/>
                <a:ea typeface="仿宋_GB2312" pitchFamily="49" charset="-122"/>
              </a:rPr>
              <a:t>2.</a:t>
            </a:r>
            <a:r>
              <a:rPr lang="zh-CN" altLang="zh-CN" u="sng" smtClean="0">
                <a:latin typeface="仿宋_GB2312" pitchFamily="49" charset="-122"/>
                <a:ea typeface="仿宋_GB2312" pitchFamily="49" charset="-122"/>
              </a:rPr>
              <a:t>向工作组作业人员正确布置工作，明确具体防护措施的检查落实人</a:t>
            </a:r>
            <a:endParaRPr lang="en-US" altLang="zh-CN" u="sng" smtClean="0">
              <a:latin typeface="仿宋_GB2312" pitchFamily="49" charset="-122"/>
              <a:ea typeface="仿宋_GB2312" pitchFamily="49" charset="-122"/>
            </a:endParaRPr>
          </a:p>
          <a:p>
            <a:pPr marL="0" indent="628650"/>
            <a:r>
              <a:rPr lang="en-US" altLang="zh-CN" u="sng" smtClean="0">
                <a:latin typeface="仿宋_GB2312" pitchFamily="49" charset="-122"/>
                <a:ea typeface="仿宋_GB2312" pitchFamily="49" charset="-122"/>
              </a:rPr>
              <a:t>3.</a:t>
            </a:r>
            <a:r>
              <a:rPr lang="zh-CN" altLang="en-US" u="sng" smtClean="0">
                <a:latin typeface="仿宋_GB2312" pitchFamily="49" charset="-122"/>
                <a:ea typeface="仿宋_GB2312" pitchFamily="49" charset="-122"/>
              </a:rPr>
              <a:t>在作业现场监护工作组作业人员的安全，检查工作质量，按时完成任务。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p:txBody>
          <a:bodyPr/>
          <a:lstStyle/>
          <a:p>
            <a:r>
              <a:rPr lang="zh-CN" altLang="en-US" smtClean="0"/>
              <a:t>事故案例</a:t>
            </a:r>
          </a:p>
        </p:txBody>
      </p:sp>
      <p:sp>
        <p:nvSpPr>
          <p:cNvPr id="3" name="内容占位符 2"/>
          <p:cNvSpPr>
            <a:spLocks noGrp="1"/>
          </p:cNvSpPr>
          <p:nvPr>
            <p:ph idx="1"/>
          </p:nvPr>
        </p:nvSpPr>
        <p:spPr/>
        <p:txBody>
          <a:bodyPr/>
          <a:lstStyle/>
          <a:p>
            <a:pPr marL="0" indent="406400" algn="just">
              <a:lnSpc>
                <a:spcPts val="2890"/>
              </a:lnSpc>
              <a:spcAft>
                <a:spcPts val="0"/>
              </a:spcAft>
              <a:defRPr/>
            </a:pPr>
            <a:r>
              <a:rPr lang="en-US" altLang="zh-CN" dirty="0" smtClean="0">
                <a:latin typeface="仿宋_GB2312"/>
                <a:cs typeface="Times New Roman" panose="02020603050405020304"/>
              </a:rPr>
              <a:t>(4)</a:t>
            </a:r>
            <a:r>
              <a:rPr lang="zh-CN" altLang="zh-CN" dirty="0" smtClean="0">
                <a:ea typeface="仿宋_GB2312"/>
                <a:cs typeface="Times New Roman" panose="02020603050405020304"/>
              </a:rPr>
              <a:t>事故教训</a:t>
            </a:r>
            <a:r>
              <a:rPr lang="en-US" altLang="zh-CN" dirty="0" smtClean="0">
                <a:ea typeface="仿宋_GB2312"/>
                <a:cs typeface="Times New Roman" panose="02020603050405020304"/>
              </a:rPr>
              <a:t>:</a:t>
            </a:r>
            <a:r>
              <a:rPr lang="zh-CN" altLang="zh-CN" dirty="0" smtClean="0">
                <a:ea typeface="仿宋_GB2312"/>
                <a:cs typeface="Times New Roman" panose="02020603050405020304"/>
              </a:rPr>
              <a:t>一是现场作业人员互控措施流于形式。作业人员、瓷瓶保洁人员、监护员自控、互控安全意识薄弱，在隔离开关断开、闭合前和上车顶前、下车顶后均没有相互确认人员位置，基本规章制度、作业标准和互控措施没有得到有效落实。二是职工岗位作业指导书内容不全。新丰镇机务段制定的《隔离开关监护员作业指导书》、《隔离开关操作员作业指导书》中，均没有明确接地线钥匙和隔离开关钥匙的交接标准，造成关键作业环节漏项。三是职工安全培训落实不到位。新丰检修车间日常培训重心放在机车质量控制上，针对职工劳动安全培训仅依靠入段三级教育和日常班班前讲安全，造成职工对隔离开关操作的危险性认识</a:t>
            </a:r>
            <a:r>
              <a:rPr lang="zh-CN" altLang="zh-CN" kern="100" dirty="0" smtClean="0">
                <a:latin typeface="Calibri" panose="020F0502020204030204"/>
                <a:ea typeface="仿宋_GB2312"/>
                <a:cs typeface="Times New Roman" panose="02020603050405020304"/>
              </a:rPr>
              <a:t>不够。车间没有将隔离开关操作、监护作业流程纳入日常培训内容，反复演练培训，造成职工没有养成良好的作业习惯。</a:t>
            </a:r>
            <a:endParaRPr lang="zh-CN" altLang="zh-CN" kern="100" dirty="0" smtClean="0">
              <a:latin typeface="Calibri" panose="020F0502020204030204"/>
              <a:ea typeface="宋体" panose="02010600030101010101" pitchFamily="2" charset="-122"/>
              <a:cs typeface="Times New Roman" panose="02020603050405020304"/>
            </a:endParaRPr>
          </a:p>
          <a:p>
            <a:pPr marL="0" indent="628650">
              <a:defRPr/>
            </a:pP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p:txBody>
          <a:bodyPr/>
          <a:lstStyle/>
          <a:p>
            <a:endParaRPr lang="zh-CN" altLang="en-US" smtClean="0"/>
          </a:p>
        </p:txBody>
      </p:sp>
      <p:sp>
        <p:nvSpPr>
          <p:cNvPr id="48130" name="内容占位符 2"/>
          <p:cNvSpPr>
            <a:spLocks noGrp="1" noChangeArrowheads="1"/>
          </p:cNvSpPr>
          <p:nvPr>
            <p:ph idx="1"/>
          </p:nvPr>
        </p:nvSpPr>
        <p:spPr/>
        <p:txBody>
          <a:bodyPr/>
          <a:lstStyle/>
          <a:p>
            <a:pPr marL="0" indent="628650"/>
            <a:r>
              <a:rPr lang="zh-CN" altLang="en-US" b="1" u="sng" smtClean="0">
                <a:latin typeface="仿宋_GB2312" pitchFamily="49" charset="-122"/>
                <a:ea typeface="仿宋_GB2312" pitchFamily="49" charset="-122"/>
              </a:rPr>
              <a:t>工作监护人职责</a:t>
            </a:r>
          </a:p>
          <a:p>
            <a:pPr marL="0" indent="628650"/>
            <a:r>
              <a:rPr lang="zh-CN" altLang="en-US" u="sng" smtClean="0">
                <a:latin typeface="仿宋_GB2312" pitchFamily="49" charset="-122"/>
                <a:ea typeface="仿宋_GB2312" pitchFamily="49" charset="-122"/>
              </a:rPr>
              <a:t>1</a:t>
            </a:r>
            <a:r>
              <a:rPr lang="en-US" altLang="zh-CN" u="sng" smtClean="0">
                <a:latin typeface="仿宋_GB2312" pitchFamily="49" charset="-122"/>
                <a:ea typeface="仿宋_GB2312" pitchFamily="49" charset="-122"/>
              </a:rPr>
              <a:t>.</a:t>
            </a:r>
            <a:r>
              <a:rPr lang="zh-CN" altLang="en-US" u="sng" smtClean="0">
                <a:latin typeface="仿宋_GB2312" pitchFamily="49" charset="-122"/>
                <a:ea typeface="仿宋_GB2312" pitchFamily="49" charset="-122"/>
              </a:rPr>
              <a:t>工作监护人人是现场作业人员的最后一道防线。对现场作业全过程实行监护。</a:t>
            </a:r>
            <a:endParaRPr lang="zh-CN" altLang="zh-CN" u="sng" smtClean="0">
              <a:latin typeface="仿宋_GB2312" pitchFamily="49" charset="-122"/>
              <a:ea typeface="仿宋_GB2312" pitchFamily="49" charset="-122"/>
            </a:endParaRPr>
          </a:p>
          <a:p>
            <a:pPr marL="0" indent="628650" eaLnBrk="1" hangingPunct="1"/>
            <a:r>
              <a:rPr lang="zh-CN" altLang="en-US" u="sng" smtClean="0">
                <a:latin typeface="仿宋_GB2312" pitchFamily="49" charset="-122"/>
                <a:ea typeface="仿宋_GB2312" pitchFamily="49" charset="-122"/>
              </a:rPr>
              <a:t>2</a:t>
            </a:r>
            <a:r>
              <a:rPr lang="en-US" altLang="zh-CN" u="sng" smtClean="0">
                <a:latin typeface="仿宋_GB2312" pitchFamily="49" charset="-122"/>
                <a:ea typeface="仿宋_GB2312" pitchFamily="49" charset="-122"/>
              </a:rPr>
              <a:t>.</a:t>
            </a:r>
            <a:r>
              <a:rPr lang="zh-CN" altLang="en-US" u="sng" smtClean="0">
                <a:latin typeface="仿宋_GB2312" pitchFamily="49" charset="-122"/>
                <a:ea typeface="仿宋_GB2312" pitchFamily="49" charset="-122"/>
              </a:rPr>
              <a:t>监护人应为责任心强、业务熟练、熟悉现场和各种应急救援知识的人员担任</a:t>
            </a:r>
            <a:endParaRPr lang="en-US" altLang="zh-CN" u="sng" smtClean="0">
              <a:latin typeface="仿宋_GB2312" pitchFamily="49" charset="-122"/>
              <a:ea typeface="仿宋_GB2312" pitchFamily="49" charset="-122"/>
            </a:endParaRPr>
          </a:p>
          <a:p>
            <a:pPr marL="0" indent="628650" eaLnBrk="1" hangingPunct="1"/>
            <a:r>
              <a:rPr lang="en-US" altLang="zh-CN" u="sng" smtClean="0">
                <a:latin typeface="仿宋_GB2312" pitchFamily="49" charset="-122"/>
                <a:ea typeface="仿宋_GB2312" pitchFamily="49" charset="-122"/>
              </a:rPr>
              <a:t>3.</a:t>
            </a:r>
            <a:r>
              <a:rPr lang="zh-CN" altLang="en-US" u="sng" smtClean="0">
                <a:latin typeface="仿宋_GB2312" pitchFamily="49" charset="-122"/>
                <a:ea typeface="仿宋_GB2312" pitchFamily="49" charset="-122"/>
              </a:rPr>
              <a:t>监护人必须了解作业内容和作业环境、安全措施、安全风险点和注意事项。坚守岗位严禁擅自离开注意地点。</a:t>
            </a:r>
          </a:p>
          <a:p>
            <a:pPr marL="0" indent="628650" eaLnBrk="1" hangingPunct="1"/>
            <a:endParaRPr lang="zh-CN" altLang="zh-CN" u="sng" smtClean="0">
              <a:latin typeface="仿宋_GB2312" pitchFamily="49" charset="-122"/>
              <a:ea typeface="仿宋_GB2312" pitchFamily="49" charset="-122"/>
            </a:endParaRPr>
          </a:p>
          <a:p>
            <a:pPr marL="0" indent="628650"/>
            <a:endParaRPr lang="zh-CN"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endParaRPr lang="zh-CN" altLang="en-US" smtClean="0"/>
          </a:p>
        </p:txBody>
      </p:sp>
      <p:sp>
        <p:nvSpPr>
          <p:cNvPr id="49154" name="Rectangle 3"/>
          <p:cNvSpPr>
            <a:spLocks noGrp="1" noChangeArrowheads="1"/>
          </p:cNvSpPr>
          <p:nvPr>
            <p:ph idx="1"/>
          </p:nvPr>
        </p:nvSpPr>
        <p:spPr/>
        <p:txBody>
          <a:bodyPr/>
          <a:lstStyle/>
          <a:p>
            <a:pPr marL="0" indent="628650"/>
            <a:r>
              <a:rPr lang="en-US" altLang="zh-CN" u="sng" smtClean="0">
                <a:latin typeface="仿宋_GB2312" pitchFamily="49" charset="-122"/>
                <a:ea typeface="仿宋_GB2312" pitchFamily="49" charset="-122"/>
              </a:rPr>
              <a:t>4.</a:t>
            </a:r>
            <a:r>
              <a:rPr lang="zh-CN" altLang="en-US" u="sng" smtClean="0">
                <a:latin typeface="仿宋_GB2312" pitchFamily="49" charset="-122"/>
                <a:ea typeface="仿宋_GB2312" pitchFamily="49" charset="-122"/>
              </a:rPr>
              <a:t>督促注意人员正确佩戴劳动防护用品，及时纠正作业中的不安全行为，有权制止违章作业，立即停止其工作。</a:t>
            </a:r>
          </a:p>
          <a:p>
            <a:pPr marL="0" indent="628650"/>
            <a:r>
              <a:rPr lang="en-US" altLang="zh-CN" u="sng" smtClean="0">
                <a:latin typeface="仿宋_GB2312" pitchFamily="49" charset="-122"/>
                <a:ea typeface="仿宋_GB2312" pitchFamily="49" charset="-122"/>
              </a:rPr>
              <a:t>5.</a:t>
            </a:r>
            <a:r>
              <a:rPr lang="zh-CN" altLang="en-US" u="sng" smtClean="0">
                <a:latin typeface="仿宋_GB2312" pitchFamily="49" charset="-122"/>
                <a:ea typeface="仿宋_GB2312" pitchFamily="49" charset="-122"/>
              </a:rPr>
              <a:t>工作监护人到现场后要选择合适的位置，便于观察作业人员作业情况，发现异常情况或对作业人员人身安全有威胁的情况，应立即提醒作业者，停止工作或撤离现场。</a:t>
            </a:r>
          </a:p>
          <a:p>
            <a:pPr marL="0" indent="628650"/>
            <a:r>
              <a:rPr lang="en-US" altLang="zh-CN" u="sng" smtClean="0">
                <a:latin typeface="仿宋_GB2312" pitchFamily="49" charset="-122"/>
                <a:ea typeface="仿宋_GB2312" pitchFamily="49" charset="-122"/>
              </a:rPr>
              <a:t>6.</a:t>
            </a:r>
            <a:r>
              <a:rPr lang="zh-CN" altLang="en-US" u="sng" smtClean="0">
                <a:latin typeface="仿宋_GB2312" pitchFamily="49" charset="-122"/>
                <a:ea typeface="仿宋_GB2312" pitchFamily="49" charset="-122"/>
              </a:rPr>
              <a:t>作业结束后，要监督做好现场清理工作，清除不安全因素。</a:t>
            </a:r>
            <a:endParaRPr lang="en-US" altLang="zh-CN" u="sng" smtClean="0">
              <a:latin typeface="仿宋_GB2312" pitchFamily="49" charset="-122"/>
              <a:ea typeface="仿宋_GB2312" pitchFamily="49" charset="-122"/>
            </a:endParaRPr>
          </a:p>
          <a:p>
            <a:pPr marL="0" indent="628650"/>
            <a:endParaRPr lang="zh-CN" altLang="en-US" u="sng"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endParaRPr lang="zh-CN" altLang="en-US" smtClean="0"/>
          </a:p>
        </p:txBody>
      </p:sp>
      <p:sp>
        <p:nvSpPr>
          <p:cNvPr id="48131" name="Rectangle 3"/>
          <p:cNvSpPr>
            <a:spLocks noGrp="1" noChangeArrowheads="1"/>
          </p:cNvSpPr>
          <p:nvPr>
            <p:ph idx="1"/>
          </p:nvPr>
        </p:nvSpPr>
        <p:spPr/>
        <p:txBody>
          <a:bodyPr/>
          <a:lstStyle/>
          <a:p>
            <a:pPr algn="ctr">
              <a:lnSpc>
                <a:spcPts val="2500"/>
              </a:lnSpc>
              <a:defRPr/>
            </a:pPr>
            <a:r>
              <a:rPr lang="zh-CN" altLang="zh-CN" dirty="0" smtClean="0"/>
              <a:t>郑州铁路局铁路车辆安全管理细则</a:t>
            </a:r>
            <a:endParaRPr lang="en-US" altLang="zh-CN" dirty="0" smtClean="0"/>
          </a:p>
          <a:p>
            <a:pPr algn="ctr">
              <a:lnSpc>
                <a:spcPts val="2500"/>
              </a:lnSpc>
              <a:defRPr/>
            </a:pPr>
            <a:r>
              <a:rPr lang="zh-CN" altLang="zh-CN" dirty="0" smtClean="0"/>
              <a:t>（郑铁</a:t>
            </a:r>
            <a:r>
              <a:rPr lang="zh-CN" altLang="en-US" dirty="0" smtClean="0"/>
              <a:t>辆</a:t>
            </a:r>
            <a:r>
              <a:rPr lang="zh-CN" altLang="zh-CN" dirty="0" smtClean="0"/>
              <a:t>〔</a:t>
            </a:r>
            <a:r>
              <a:rPr lang="en-US" altLang="zh-CN" dirty="0" smtClean="0"/>
              <a:t>2016</a:t>
            </a:r>
            <a:r>
              <a:rPr lang="zh-CN" altLang="zh-CN" dirty="0" smtClean="0"/>
              <a:t>〕</a:t>
            </a:r>
            <a:r>
              <a:rPr lang="en-US" altLang="zh-CN" dirty="0" smtClean="0"/>
              <a:t>94</a:t>
            </a:r>
            <a:r>
              <a:rPr lang="zh-CN" altLang="zh-CN" dirty="0" smtClean="0"/>
              <a:t>号）</a:t>
            </a:r>
          </a:p>
          <a:p>
            <a:pPr indent="539750">
              <a:defRPr/>
            </a:pPr>
            <a:r>
              <a:rPr lang="zh-CN" altLang="zh-CN" sz="2000" b="1" dirty="0" smtClean="0">
                <a:latin typeface="仿宋_GB2312" pitchFamily="49" charset="-122"/>
                <a:ea typeface="仿宋_GB2312" pitchFamily="49" charset="-122"/>
              </a:rPr>
              <a:t>第三章</a:t>
            </a:r>
            <a:r>
              <a:rPr lang="en-US" altLang="zh-CN" sz="2000" b="1" dirty="0" smtClean="0">
                <a:latin typeface="仿宋_GB2312" pitchFamily="49" charset="-122"/>
                <a:ea typeface="仿宋_GB2312" pitchFamily="49" charset="-122"/>
              </a:rPr>
              <a:t>  </a:t>
            </a:r>
            <a:r>
              <a:rPr lang="zh-CN" altLang="zh-CN" sz="2000" b="1" dirty="0" smtClean="0">
                <a:latin typeface="仿宋_GB2312" pitchFamily="49" charset="-122"/>
                <a:ea typeface="仿宋_GB2312" pitchFamily="49" charset="-122"/>
              </a:rPr>
              <a:t>职工素质</a:t>
            </a:r>
          </a:p>
          <a:p>
            <a:pPr indent="539750">
              <a:defRPr/>
            </a:pPr>
            <a:r>
              <a:rPr lang="en-US" altLang="zh-CN" sz="2000" dirty="0" smtClean="0">
                <a:latin typeface="仿宋_GB2312" pitchFamily="49" charset="-122"/>
                <a:ea typeface="仿宋_GB2312" pitchFamily="49" charset="-122"/>
              </a:rPr>
              <a:t> </a:t>
            </a:r>
            <a:r>
              <a:rPr lang="zh-CN" altLang="zh-CN" sz="2000" b="1" dirty="0" smtClean="0">
                <a:latin typeface="仿宋_GB2312" pitchFamily="49" charset="-122"/>
                <a:ea typeface="仿宋_GB2312" pitchFamily="49" charset="-122"/>
              </a:rPr>
              <a:t>第十九条</a:t>
            </a:r>
            <a:r>
              <a:rPr lang="zh-CN" altLang="zh-CN" sz="2000" dirty="0" smtClean="0">
                <a:latin typeface="仿宋_GB2312" pitchFamily="49" charset="-122"/>
                <a:ea typeface="仿宋_GB2312" pitchFamily="49" charset="-122"/>
              </a:rPr>
              <a:t>　铁路车辆从业人员须经培训考核合格，有关人员按规定持证上岗。各车辆、动车段应制定资格性培训制度并抓好落实，按铁路岗位培训规范组织培训，并将培训考核结果及时导入岗位培训证书。</a:t>
            </a:r>
          </a:p>
          <a:p>
            <a:pPr indent="539750">
              <a:defRPr/>
            </a:pPr>
            <a:r>
              <a:rPr lang="zh-CN" altLang="zh-CN" sz="2000" dirty="0" smtClean="0">
                <a:latin typeface="仿宋_GB2312" pitchFamily="49" charset="-122"/>
                <a:ea typeface="仿宋_GB2312" pitchFamily="49" charset="-122"/>
              </a:rPr>
              <a:t>第二十一条　路局车辆处及有关部门应按规定督促各车辆、动车段组织铁路车辆从业人员进行安全生产教育和职业技能培训，以规章制度、岗位职责、作业标准、应知应会、岗位风险、案例教育、应急处置等为重点进行适应性培训，推行以作业指导书为主要内容的实作技能培训、技能评价和职业技能竞赛活动。各车辆、动车段应建立安全生产教育和培训档案。</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indent="539750">
              <a:defRPr/>
            </a:pPr>
            <a:r>
              <a:rPr lang="zh-CN" altLang="zh-CN" sz="2000" dirty="0" smtClean="0">
                <a:latin typeface="仿宋_GB2312" pitchFamily="49" charset="-122"/>
                <a:ea typeface="仿宋_GB2312" pitchFamily="49" charset="-122"/>
              </a:rPr>
              <a:t>进入车辆有关生产场所的劳务派遣、委外作业、路外施工及学习、实习等人员，各车辆、动车段必须对其进行铁路安全生产基本知识、专业基本操作技能的教育和培训，并记录在案。</a:t>
            </a:r>
          </a:p>
          <a:p>
            <a:pPr indent="539750">
              <a:defRPr/>
            </a:pPr>
            <a:r>
              <a:rPr lang="zh-CN" altLang="zh-CN" sz="2000" dirty="0">
                <a:latin typeface="仿宋_GB2312" pitchFamily="49" charset="-122"/>
                <a:ea typeface="仿宋_GB2312" pitchFamily="49" charset="-122"/>
              </a:rPr>
              <a:t>第六章</a:t>
            </a:r>
            <a:r>
              <a:rPr lang="en-US" altLang="zh-CN" sz="2000" dirty="0">
                <a:latin typeface="仿宋_GB2312" pitchFamily="49" charset="-122"/>
                <a:ea typeface="仿宋_GB2312" pitchFamily="49" charset="-122"/>
              </a:rPr>
              <a:t>  </a:t>
            </a:r>
            <a:r>
              <a:rPr lang="zh-CN" altLang="zh-CN" sz="2000" dirty="0">
                <a:latin typeface="仿宋_GB2312" pitchFamily="49" charset="-122"/>
                <a:ea typeface="仿宋_GB2312" pitchFamily="49" charset="-122"/>
              </a:rPr>
              <a:t>作业安全</a:t>
            </a:r>
          </a:p>
          <a:p>
            <a:pPr indent="539750">
              <a:defRPr/>
            </a:pPr>
            <a:r>
              <a:rPr lang="zh-CN" altLang="zh-CN" sz="2000" dirty="0">
                <a:latin typeface="仿宋_GB2312" pitchFamily="49" charset="-122"/>
                <a:ea typeface="仿宋_GB2312" pitchFamily="49" charset="-122"/>
              </a:rPr>
              <a:t>第一节</a:t>
            </a:r>
            <a:r>
              <a:rPr lang="en-US" altLang="zh-CN" sz="2000" dirty="0">
                <a:latin typeface="仿宋_GB2312" pitchFamily="49" charset="-122"/>
                <a:ea typeface="仿宋_GB2312" pitchFamily="49" charset="-122"/>
              </a:rPr>
              <a:t>  </a:t>
            </a:r>
            <a:r>
              <a:rPr lang="zh-CN" altLang="zh-CN" sz="2000" dirty="0">
                <a:latin typeface="仿宋_GB2312" pitchFamily="49" charset="-122"/>
                <a:ea typeface="仿宋_GB2312" pitchFamily="49" charset="-122"/>
              </a:rPr>
              <a:t>基本要求</a:t>
            </a:r>
          </a:p>
          <a:p>
            <a:pPr indent="539750">
              <a:defRPr/>
            </a:pPr>
            <a:r>
              <a:rPr lang="zh-CN" altLang="zh-CN" sz="2000" dirty="0">
                <a:latin typeface="仿宋_GB2312" pitchFamily="49" charset="-122"/>
                <a:ea typeface="仿宋_GB2312" pitchFamily="49" charset="-122"/>
              </a:rPr>
              <a:t>各车辆、动车段根据下列要求，结合实际，健全和完善本单位相应的安全规定和管理制度，组织抓好落实</a:t>
            </a:r>
            <a:r>
              <a:rPr lang="zh-CN" altLang="zh-CN" sz="2000" dirty="0" smtClean="0">
                <a:latin typeface="仿宋_GB2312" pitchFamily="49" charset="-122"/>
                <a:ea typeface="仿宋_GB2312" pitchFamily="49" charset="-122"/>
              </a:rPr>
              <a:t>。</a:t>
            </a:r>
            <a:endParaRPr lang="en-US" altLang="zh-CN" sz="2000" dirty="0" smtClean="0">
              <a:latin typeface="仿宋_GB2312" pitchFamily="49" charset="-122"/>
              <a:ea typeface="仿宋_GB2312" pitchFamily="49" charset="-122"/>
            </a:endParaRPr>
          </a:p>
          <a:p>
            <a:pPr indent="539750">
              <a:defRPr/>
            </a:pPr>
            <a:r>
              <a:rPr lang="zh-CN" altLang="zh-CN" sz="2000" dirty="0">
                <a:latin typeface="仿宋_GB2312" pitchFamily="49" charset="-122"/>
                <a:ea typeface="仿宋_GB2312" pitchFamily="49" charset="-122"/>
              </a:rPr>
              <a:t>第六十三条　各车辆、动车段应认真开展安全生产宣传教育，组织制定和完善劳动安全管理制度，保证从业人员工作环境和条件、劳动安全装备、防护设施、劳动防护用品符合国家或行业标准；定期开展职业病危害检测和评价，落实职业健康体检、防暑防寒、工伤保险和女工特殊保护等工作。</a:t>
            </a:r>
            <a:endParaRPr lang="en-US" altLang="zh-CN" sz="2000" dirty="0">
              <a:latin typeface="仿宋_GB2312" pitchFamily="49" charset="-122"/>
              <a:ea typeface="仿宋_GB2312" pitchFamily="49" charset="-122"/>
            </a:endParaRPr>
          </a:p>
          <a:p>
            <a:pPr>
              <a:defRPr/>
            </a:pPr>
            <a:endParaRPr lang="zh-CN" altLang="zh-CN" sz="2000" dirty="0">
              <a:latin typeface="仿宋_GB2312" pitchFamily="49" charset="-122"/>
              <a:ea typeface="仿宋_GB2312" pitchFamily="49" charset="-122"/>
            </a:endParaRPr>
          </a:p>
          <a:p>
            <a:pPr>
              <a:defRPr/>
            </a:pP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endParaRPr lang="zh-CN" altLang="en-US" smtClean="0"/>
          </a:p>
        </p:txBody>
      </p:sp>
      <p:sp>
        <p:nvSpPr>
          <p:cNvPr id="46083" name="Rectangle 3"/>
          <p:cNvSpPr>
            <a:spLocks noGrp="1" noChangeArrowheads="1"/>
          </p:cNvSpPr>
          <p:nvPr>
            <p:ph idx="1"/>
          </p:nvPr>
        </p:nvSpPr>
        <p:spPr/>
        <p:txBody>
          <a:bodyPr/>
          <a:lstStyle/>
          <a:p>
            <a:pPr indent="539750">
              <a:defRPr/>
            </a:pPr>
            <a:r>
              <a:rPr lang="zh-CN" altLang="zh-CN" sz="2000" dirty="0" smtClean="0">
                <a:latin typeface="仿宋_GB2312" pitchFamily="49" charset="-122"/>
                <a:ea typeface="仿宋_GB2312" pitchFamily="49" charset="-122"/>
              </a:rPr>
              <a:t>第六十五条　各车辆、动车段应定期对车辆有关从业人员进行劳动安全教育，组织学习安全规章和有关操作规程；严格执行车辆有关主要工种岗位准入制度，从业人员在任职、提职、改职前，必须按规定进行安全教育培训，考核合格后，持证上岗。外单位进入生产作业现场进行检修、维修作业时，须与车辆（动车）段签订安全协议后才允许进行作业</a:t>
            </a:r>
            <a:r>
              <a:rPr lang="zh-CN" altLang="en-US" sz="2000" dirty="0" smtClean="0">
                <a:latin typeface="仿宋_GB2312" pitchFamily="49" charset="-122"/>
                <a:ea typeface="仿宋_GB2312" pitchFamily="49" charset="-122"/>
              </a:rPr>
              <a:t>。</a:t>
            </a:r>
            <a:r>
              <a:rPr lang="en-US" altLang="zh-CN" sz="2000" dirty="0" smtClean="0">
                <a:latin typeface="仿宋_GB2312" pitchFamily="49" charset="-122"/>
                <a:ea typeface="仿宋_GB2312" pitchFamily="49" charset="-122"/>
              </a:rPr>
              <a:t>  </a:t>
            </a:r>
          </a:p>
          <a:p>
            <a:pPr indent="539750">
              <a:defRPr/>
            </a:pPr>
            <a:r>
              <a:rPr lang="zh-CN" altLang="zh-CN" sz="2000" dirty="0" smtClean="0">
                <a:latin typeface="仿宋_GB2312" pitchFamily="49" charset="-122"/>
                <a:ea typeface="仿宋_GB2312" pitchFamily="49" charset="-122"/>
              </a:rPr>
              <a:t>第六十六</a:t>
            </a:r>
            <a:r>
              <a:rPr lang="zh-CN" altLang="zh-CN" sz="2000" dirty="0">
                <a:latin typeface="仿宋_GB2312" pitchFamily="49" charset="-122"/>
                <a:ea typeface="仿宋_GB2312" pitchFamily="49" charset="-122"/>
              </a:rPr>
              <a:t>条　各车辆、动车段应组织建立生产作业班组“班前、班中、班后”安全检查确认和控制等有效的安全风险卡控制度，结合天气情况、作业处所、环境条件的变化和工作重点任务，对人身作业安全关键进行周密的安全风险预想，在作业过程中抓好落实。</a:t>
            </a:r>
          </a:p>
          <a:p>
            <a:pPr indent="539750">
              <a:defRPr/>
            </a:pPr>
            <a:endParaRPr lang="zh-CN" altLang="zh-CN" sz="1800" b="1" dirty="0" smtClean="0"/>
          </a:p>
          <a:p>
            <a:pPr marL="0" indent="628650">
              <a:defRPr/>
            </a:pPr>
            <a:endParaRPr lang="zh-CN" altLang="en-US" u="sng" dirty="0" smtClean="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endParaRPr lang="zh-CN" altLang="en-US" smtClean="0"/>
          </a:p>
        </p:txBody>
      </p:sp>
      <p:sp>
        <p:nvSpPr>
          <p:cNvPr id="53250" name="Rectangle 3"/>
          <p:cNvSpPr>
            <a:spLocks noGrp="1" noChangeArrowheads="1"/>
          </p:cNvSpPr>
          <p:nvPr>
            <p:ph idx="1"/>
          </p:nvPr>
        </p:nvSpPr>
        <p:spPr/>
        <p:txBody>
          <a:bodyPr/>
          <a:lstStyle/>
          <a:p>
            <a:pPr indent="539750"/>
            <a:r>
              <a:rPr lang="zh-CN" altLang="zh-CN" sz="2000" smtClean="0">
                <a:latin typeface="仿宋_GB2312" pitchFamily="49" charset="-122"/>
                <a:ea typeface="仿宋_GB2312" pitchFamily="49" charset="-122"/>
              </a:rPr>
              <a:t>第六十七条　各车辆、动车段应建立生产、生活区域环境卫生分工负责制度，道路应平坦畅通，门窗地面应整洁，距离线路较近的房屋，门前道路与轨道交叉处，应设安全栏杆或装设警铃、警告牌。为生产、生活需要所设坑、沟、壕、池和窨井，应有围栏或盖板，并定期进行隐患排查整治，确保状态良好；作业线路应平整，不得铺设凹型水泥轨枕，不得铺用大块石碴。</a:t>
            </a:r>
          </a:p>
          <a:p>
            <a:pPr indent="539750"/>
            <a:r>
              <a:rPr lang="zh-CN" altLang="zh-CN" sz="2000" smtClean="0">
                <a:latin typeface="仿宋_GB2312" pitchFamily="49" charset="-122"/>
                <a:ea typeface="仿宋_GB2312" pitchFamily="49" charset="-122"/>
              </a:rPr>
              <a:t>第六十八条　各车辆、动车段应组织建立劳动安全装备、设备“管、用、修”管理办法，明确维修保养与安全检测、安全监督检查、基础资料、应急预案等管理标准。专用劳动安全设备应专管专用，加强日常检修和定期检查，保持良好状态，发现状态不良的，禁止使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endParaRPr lang="zh-CN" altLang="en-US" smtClean="0"/>
          </a:p>
        </p:txBody>
      </p:sp>
      <p:sp>
        <p:nvSpPr>
          <p:cNvPr id="54274" name="Rectangle 3"/>
          <p:cNvSpPr>
            <a:spLocks noGrp="1" noChangeArrowheads="1"/>
          </p:cNvSpPr>
          <p:nvPr>
            <p:ph idx="1"/>
          </p:nvPr>
        </p:nvSpPr>
        <p:spPr/>
        <p:txBody>
          <a:bodyPr/>
          <a:lstStyle/>
          <a:p>
            <a:pPr indent="539750"/>
            <a:r>
              <a:rPr lang="zh-CN" altLang="zh-CN" sz="2000" smtClean="0">
                <a:latin typeface="仿宋_GB2312" pitchFamily="49" charset="-122"/>
                <a:ea typeface="仿宋_GB2312" pitchFamily="49" charset="-122"/>
              </a:rPr>
              <a:t>第七十条　各车辆、动车段应按照标准配备和设置安全防护</a:t>
            </a:r>
          </a:p>
          <a:p>
            <a:pPr indent="539750"/>
            <a:r>
              <a:rPr lang="zh-CN" altLang="zh-CN" sz="2000" smtClean="0">
                <a:latin typeface="仿宋_GB2312" pitchFamily="49" charset="-122"/>
                <a:ea typeface="仿宋_GB2312" pitchFamily="49" charset="-122"/>
              </a:rPr>
              <a:t>装置，并指定专人保管交接，保持良好状态；坚持“谁使用、谁管理、谁负责”的原则，制定防护信号插撤“一看、二插、三确认、四监督、五反馈”制度，并组织落实。</a:t>
            </a:r>
          </a:p>
          <a:p>
            <a:pPr indent="539750"/>
            <a:r>
              <a:rPr lang="zh-CN" altLang="zh-CN" sz="2000" smtClean="0">
                <a:latin typeface="仿宋_GB2312" pitchFamily="49" charset="-122"/>
                <a:ea typeface="仿宋_GB2312" pitchFamily="49" charset="-122"/>
              </a:rPr>
              <a:t>第七十一条　上班前，严禁饮酒，并制定有关岗位班前酒精含量测试标准，未经酒精检测或酒精检测不合格严禁上岗；要充分休息好，保证工作时精力充沛，思想集中；工作前，要按规定穿戴好防护用品，检查确认所使用或交接的工具、设备的技术状态良好；工作中，要保持场地整洁，通道畅通，作业中必须保证精力集中、严守两纪，不准做与本岗位工作无关的事情；下班前，要关闭风、汽、水、电等开关，工具、材料要收拾整齐，打扫周围环境，做到工完、料净、场地清。</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endParaRPr lang="zh-CN" altLang="en-US" smtClean="0"/>
          </a:p>
        </p:txBody>
      </p:sp>
      <p:sp>
        <p:nvSpPr>
          <p:cNvPr id="52227" name="Rectangle 3"/>
          <p:cNvSpPr>
            <a:spLocks noGrp="1" noChangeArrowheads="1"/>
          </p:cNvSpPr>
          <p:nvPr>
            <p:ph idx="1"/>
          </p:nvPr>
        </p:nvSpPr>
        <p:spPr>
          <a:xfrm>
            <a:off x="0" y="1052513"/>
            <a:ext cx="8964613" cy="5545137"/>
          </a:xfrm>
        </p:spPr>
        <p:txBody>
          <a:bodyPr/>
          <a:lstStyle/>
          <a:p>
            <a:pPr indent="539750">
              <a:defRPr/>
            </a:pPr>
            <a:r>
              <a:rPr lang="zh-CN" altLang="zh-CN" sz="2000" dirty="0" smtClean="0">
                <a:latin typeface="仿宋_GB2312" pitchFamily="49" charset="-122"/>
                <a:ea typeface="仿宋_GB2312" pitchFamily="49" charset="-122"/>
              </a:rPr>
              <a:t>第七十二条　在站场上道作业和行走时，要随时注意两邻线来往的机车车辆，防止被车上坠落物品、篷布绳索等击伤；严禁在枕木头、轨道心、车底下、车端部和站台边坐、立、闲谈、休息、避雨或乘凉；顺线路行走时，不走轨道中心和枕木头。横过线路和道口时，注意了望机车、车辆，执行“一站、二看、三确认、四通过”制度。严禁抢道、抓车、跳车、钻车；横越停留车辆的线路时，应先确认无调车作业及车辆无移动可能时，再由车钩上方通过，手抓牢，脚踩稳，严禁踩钩锁、钩颈和折角塞门把手。从停留车辆的端部横过线路时，要留有足够安全距离，迅速通过，不得在轨道中停留。</a:t>
            </a:r>
            <a:endParaRPr lang="en-US" altLang="zh-CN" sz="2000" dirty="0" smtClean="0">
              <a:latin typeface="仿宋_GB2312" pitchFamily="49" charset="-122"/>
              <a:ea typeface="仿宋_GB2312" pitchFamily="49" charset="-122"/>
            </a:endParaRPr>
          </a:p>
          <a:p>
            <a:pPr indent="539750">
              <a:defRPr/>
            </a:pPr>
            <a:r>
              <a:rPr lang="zh-CN" altLang="zh-CN" sz="2000" dirty="0" smtClean="0">
                <a:latin typeface="仿宋_GB2312" pitchFamily="49" charset="-122"/>
                <a:ea typeface="仿宋_GB2312" pitchFamily="49" charset="-122"/>
              </a:rPr>
              <a:t>第七十四条　两人以上从事同一作业时，必须指定专人指挥，统一行动，相互配合，呼唤应答；搬运材料、配件应在两线间行走，不得紧靠线路。两人以上扛抬物品时，应同肩同步，同起同落。</a:t>
            </a:r>
          </a:p>
          <a:p>
            <a:pPr>
              <a:defRPr/>
            </a:pPr>
            <a:endParaRPr lang="zh-CN" altLang="zh-CN" sz="18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endParaRPr lang="zh-CN" altLang="en-US" smtClean="0"/>
          </a:p>
        </p:txBody>
      </p:sp>
      <p:sp>
        <p:nvSpPr>
          <p:cNvPr id="53251" name="Rectangle 3"/>
          <p:cNvSpPr>
            <a:spLocks noGrp="1" noChangeArrowheads="1"/>
          </p:cNvSpPr>
          <p:nvPr>
            <p:ph idx="1"/>
          </p:nvPr>
        </p:nvSpPr>
        <p:spPr>
          <a:xfrm>
            <a:off x="0" y="1052513"/>
            <a:ext cx="8964613" cy="5545137"/>
          </a:xfrm>
        </p:spPr>
        <p:txBody>
          <a:bodyPr/>
          <a:lstStyle/>
          <a:p>
            <a:pPr indent="539750">
              <a:defRPr/>
            </a:pPr>
            <a:r>
              <a:rPr lang="zh-CN" altLang="zh-CN" sz="2000" dirty="0" smtClean="0">
                <a:latin typeface="仿宋_GB2312" pitchFamily="49" charset="-122"/>
                <a:ea typeface="仿宋_GB2312" pitchFamily="49" charset="-122"/>
              </a:rPr>
              <a:t>第七十五条　登高作业之前，应检查确认登高辅助设备完整良好，设有防滑、固定等装置，并采取有效防护措施。作业时，要思想集中，不得用力过猛和探身过远或高空跨越；升降台在上下升降或左右移动时，必须了望确认安全后才能开动；高空作业时，应佩戴安全带或采取有效防护措施，安全带应定期检验；露天工作场所遇有六级以上大风时禁止高空作业。</a:t>
            </a:r>
            <a:endParaRPr lang="en-US" altLang="zh-CN" sz="2000" dirty="0" smtClean="0">
              <a:latin typeface="仿宋_GB2312" pitchFamily="49" charset="-122"/>
              <a:ea typeface="仿宋_GB2312" pitchFamily="49" charset="-122"/>
            </a:endParaRPr>
          </a:p>
          <a:p>
            <a:pPr indent="539750">
              <a:defRPr/>
            </a:pPr>
            <a:r>
              <a:rPr lang="zh-CN" altLang="zh-CN" sz="2000" dirty="0" smtClean="0">
                <a:latin typeface="仿宋_GB2312" pitchFamily="49" charset="-122"/>
                <a:ea typeface="仿宋_GB2312" pitchFamily="49" charset="-122"/>
              </a:rPr>
              <a:t>第七十七条　在电气化区段通过和使用各种车辆、机具设备不得超过机车车辆限界；任何人员及所携带的物品、工具等必须与接触网带电部分保持安全距离；车辆上方的接触网设备未停电并办理安全防护措施前，禁止任何人员攀登到车顶或车辆装载的货物上。</a:t>
            </a:r>
          </a:p>
          <a:p>
            <a:pPr>
              <a:defRPr/>
            </a:pPr>
            <a:endParaRPr lang="zh-CN" altLang="zh-CN" sz="18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p:txBody>
          <a:bodyPr/>
          <a:lstStyle/>
          <a:p>
            <a:endParaRPr lang="zh-CN" altLang="en-US" smtClean="0"/>
          </a:p>
        </p:txBody>
      </p:sp>
      <p:sp>
        <p:nvSpPr>
          <p:cNvPr id="57346" name="内容占位符 2"/>
          <p:cNvSpPr>
            <a:spLocks noGrp="1" noChangeArrowheads="1"/>
          </p:cNvSpPr>
          <p:nvPr>
            <p:ph idx="1"/>
          </p:nvPr>
        </p:nvSpPr>
        <p:spPr/>
        <p:txBody>
          <a:bodyPr/>
          <a:lstStyle/>
          <a:p>
            <a:pPr indent="539750" algn="just"/>
            <a:r>
              <a:rPr lang="zh-CN" altLang="en-US" sz="2000" smtClean="0">
                <a:latin typeface="仿宋_GB2312" pitchFamily="49" charset="-122"/>
                <a:ea typeface="仿宋_GB2312" pitchFamily="49" charset="-122"/>
              </a:rPr>
              <a:t>第八十条　各车辆、动车段要组织建立生产用机具、设备“管、用、修”管理制度，确保符合有关技术标准，满足运用安全生产要求；生产用机具、设备应专人负责保管、监督，经常检查保养，保持其良好状态，使用前应确认技术状态良好并符合安全使用要求；使用前、使用中发现不良时，严禁使用</a:t>
            </a:r>
            <a:r>
              <a:rPr lang="en-US" altLang="zh-CN" sz="2000" smtClean="0">
                <a:latin typeface="仿宋_GB2312" pitchFamily="49" charset="-122"/>
                <a:ea typeface="仿宋_GB2312" pitchFamily="49" charset="-122"/>
              </a:rPr>
              <a:t>,</a:t>
            </a:r>
            <a:r>
              <a:rPr lang="zh-CN" altLang="en-US" sz="2000" smtClean="0">
                <a:latin typeface="仿宋_GB2312" pitchFamily="49" charset="-122"/>
                <a:ea typeface="仿宋_GB2312" pitchFamily="49" charset="-122"/>
              </a:rPr>
              <a:t>并关闭相应的风、水、电、气等装置；多台机具、设备配合作业时，应明确作业负责人以及设备之间联系方式，并由专人负责现场指挥；各种机具、设备及其附属配件、吊具、吊索等必须严格按要求定期检查，并做好记录备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r>
              <a:rPr lang="zh-CN" altLang="en-US" smtClean="0"/>
              <a:t>事故案例</a:t>
            </a:r>
          </a:p>
        </p:txBody>
      </p:sp>
      <p:sp>
        <p:nvSpPr>
          <p:cNvPr id="3" name="内容占位符 2"/>
          <p:cNvSpPr>
            <a:spLocks noGrp="1"/>
          </p:cNvSpPr>
          <p:nvPr>
            <p:ph idx="1"/>
          </p:nvPr>
        </p:nvSpPr>
        <p:spPr/>
        <p:txBody>
          <a:bodyPr/>
          <a:lstStyle/>
          <a:p>
            <a:pPr marL="0" indent="406400" algn="just">
              <a:lnSpc>
                <a:spcPts val="2890"/>
              </a:lnSpc>
              <a:spcAft>
                <a:spcPts val="0"/>
              </a:spcAft>
              <a:defRPr/>
            </a:pPr>
            <a:r>
              <a:rPr lang="en-US" altLang="zh-CN" sz="2800" kern="100" dirty="0" smtClean="0">
                <a:latin typeface="仿宋_GB2312"/>
                <a:ea typeface="宋体" panose="02010600030101010101" pitchFamily="2" charset="-122"/>
                <a:cs typeface="Times New Roman" panose="02020603050405020304"/>
              </a:rPr>
              <a:t>2015</a:t>
            </a:r>
            <a:r>
              <a:rPr lang="zh-CN" altLang="zh-CN" sz="2800" kern="100" dirty="0" smtClean="0">
                <a:latin typeface="Calibri" panose="020F0502020204030204"/>
                <a:ea typeface="仿宋_GB2312"/>
                <a:cs typeface="Times New Roman" panose="02020603050405020304"/>
              </a:rPr>
              <a:t>年</a:t>
            </a:r>
            <a:r>
              <a:rPr lang="en-US" altLang="zh-CN" sz="2800" kern="100" dirty="0" smtClean="0">
                <a:latin typeface="Calibri" panose="020F0502020204030204"/>
                <a:ea typeface="仿宋_GB2312"/>
                <a:cs typeface="Times New Roman" panose="02020603050405020304"/>
              </a:rPr>
              <a:t>7</a:t>
            </a:r>
            <a:r>
              <a:rPr lang="zh-CN" altLang="zh-CN" sz="2800" kern="100" dirty="0" smtClean="0">
                <a:latin typeface="Calibri" panose="020F0502020204030204"/>
                <a:ea typeface="仿宋_GB2312"/>
                <a:cs typeface="Times New Roman" panose="02020603050405020304"/>
              </a:rPr>
              <a:t>月</a:t>
            </a:r>
            <a:r>
              <a:rPr lang="en-US" altLang="zh-CN" sz="2800" kern="100" dirty="0" smtClean="0">
                <a:latin typeface="Calibri" panose="020F0502020204030204"/>
                <a:ea typeface="仿宋_GB2312"/>
                <a:cs typeface="Times New Roman" panose="02020603050405020304"/>
              </a:rPr>
              <a:t>20</a:t>
            </a:r>
            <a:r>
              <a:rPr lang="zh-CN" altLang="zh-CN" sz="2800" kern="100" dirty="0" smtClean="0">
                <a:latin typeface="Calibri" panose="020F0502020204030204"/>
                <a:ea typeface="仿宋_GB2312"/>
                <a:cs typeface="Times New Roman" panose="02020603050405020304"/>
              </a:rPr>
              <a:t>日成都局成昆线职工死亡一般</a:t>
            </a:r>
            <a:r>
              <a:rPr lang="en-US" altLang="zh-CN" sz="2800" kern="100" dirty="0" smtClean="0">
                <a:latin typeface="Calibri" panose="020F0502020204030204"/>
                <a:ea typeface="仿宋_GB2312"/>
                <a:cs typeface="Times New Roman" panose="02020603050405020304"/>
              </a:rPr>
              <a:t>B</a:t>
            </a:r>
            <a:r>
              <a:rPr lang="zh-CN" altLang="zh-CN" sz="2800" kern="100" dirty="0" smtClean="0">
                <a:latin typeface="Calibri" panose="020F0502020204030204"/>
                <a:ea typeface="仿宋_GB2312"/>
                <a:cs typeface="Times New Roman" panose="02020603050405020304"/>
              </a:rPr>
              <a:t>类事故</a:t>
            </a:r>
            <a:endParaRPr lang="zh-CN" altLang="zh-CN" sz="2800" kern="100" dirty="0" smtClean="0">
              <a:latin typeface="Calibri" panose="020F0502020204030204"/>
              <a:ea typeface="宋体" panose="02010600030101010101" pitchFamily="2" charset="-122"/>
              <a:cs typeface="Times New Roman" panose="02020603050405020304"/>
            </a:endParaRPr>
          </a:p>
          <a:p>
            <a:pPr marL="0" indent="628650">
              <a:defRPr/>
            </a:pPr>
            <a:r>
              <a:rPr lang="en-US" altLang="zh-CN" sz="2800" dirty="0" smtClean="0">
                <a:latin typeface="仿宋_GB2312"/>
                <a:cs typeface="Times New Roman" panose="02020603050405020304"/>
              </a:rPr>
              <a:t>(1)</a:t>
            </a:r>
            <a:r>
              <a:rPr lang="zh-CN" altLang="zh-CN" sz="2800" dirty="0" smtClean="0">
                <a:ea typeface="仿宋_GB2312"/>
                <a:cs typeface="Times New Roman" panose="02020603050405020304"/>
              </a:rPr>
              <a:t>事故概况</a:t>
            </a:r>
            <a:r>
              <a:rPr lang="en-US" altLang="zh-CN" sz="2800" dirty="0" smtClean="0">
                <a:ea typeface="仿宋_GB2312"/>
                <a:cs typeface="Times New Roman" panose="02020603050405020304"/>
              </a:rPr>
              <a:t>:2015</a:t>
            </a:r>
            <a:r>
              <a:rPr lang="zh-CN" altLang="zh-CN" sz="2800" dirty="0" smtClean="0">
                <a:ea typeface="仿宋_GB2312"/>
                <a:cs typeface="Times New Roman" panose="02020603050405020304"/>
              </a:rPr>
              <a:t>年</a:t>
            </a:r>
            <a:r>
              <a:rPr lang="en-US" altLang="zh-CN" sz="2800" dirty="0" smtClean="0">
                <a:ea typeface="仿宋_GB2312"/>
                <a:cs typeface="Times New Roman" panose="02020603050405020304"/>
              </a:rPr>
              <a:t>7</a:t>
            </a:r>
            <a:r>
              <a:rPr lang="zh-CN" altLang="zh-CN" sz="2800" dirty="0" smtClean="0">
                <a:ea typeface="仿宋_GB2312"/>
                <a:cs typeface="Times New Roman" panose="02020603050405020304"/>
              </a:rPr>
              <a:t>月</a:t>
            </a:r>
            <a:r>
              <a:rPr lang="en-US" altLang="zh-CN" sz="2800" dirty="0" smtClean="0">
                <a:ea typeface="仿宋_GB2312"/>
                <a:cs typeface="Times New Roman" panose="02020603050405020304"/>
              </a:rPr>
              <a:t>20</a:t>
            </a:r>
            <a:r>
              <a:rPr lang="zh-CN" altLang="zh-CN" sz="2800" dirty="0" smtClean="0">
                <a:ea typeface="仿宋_GB2312"/>
                <a:cs typeface="Times New Roman" panose="02020603050405020304"/>
              </a:rPr>
              <a:t>日</a:t>
            </a:r>
            <a:r>
              <a:rPr lang="en-US" altLang="zh-CN" sz="2800" dirty="0" smtClean="0">
                <a:ea typeface="仿宋_GB2312"/>
                <a:cs typeface="Times New Roman" panose="02020603050405020304"/>
              </a:rPr>
              <a:t>10</a:t>
            </a:r>
            <a:r>
              <a:rPr lang="zh-CN" altLang="zh-CN" sz="2800" dirty="0" smtClean="0">
                <a:ea typeface="仿宋_GB2312"/>
                <a:cs typeface="Times New Roman" panose="02020603050405020304"/>
              </a:rPr>
              <a:t>时</a:t>
            </a:r>
            <a:r>
              <a:rPr lang="en-US" altLang="zh-CN" sz="2800" dirty="0" smtClean="0">
                <a:ea typeface="仿宋_GB2312"/>
                <a:cs typeface="Times New Roman" panose="02020603050405020304"/>
              </a:rPr>
              <a:t>05</a:t>
            </a:r>
            <a:r>
              <a:rPr lang="zh-CN" altLang="zh-CN" sz="2800" dirty="0" smtClean="0">
                <a:ea typeface="仿宋_GB2312"/>
                <a:cs typeface="Times New Roman" panose="02020603050405020304"/>
              </a:rPr>
              <a:t>分，成都局西昌工务段汉源桥路车间南尔岗桥路检养工区</a:t>
            </a:r>
            <a:r>
              <a:rPr lang="en-US" altLang="zh-CN" sz="2800" dirty="0" smtClean="0">
                <a:ea typeface="仿宋_GB2312"/>
                <a:cs typeface="Times New Roman" panose="02020603050405020304"/>
              </a:rPr>
              <a:t>1</a:t>
            </a:r>
            <a:r>
              <a:rPr lang="zh-CN" altLang="zh-CN" sz="2800" dirty="0" smtClean="0">
                <a:ea typeface="仿宋_GB2312"/>
                <a:cs typeface="Times New Roman" panose="02020603050405020304"/>
              </a:rPr>
              <a:t>名工长，在成昆线甘洛至南尔岗间</a:t>
            </a:r>
            <a:r>
              <a:rPr lang="en-US" altLang="zh-CN" sz="2800" dirty="0" smtClean="0">
                <a:ea typeface="仿宋_GB2312"/>
                <a:cs typeface="Times New Roman" panose="02020603050405020304"/>
              </a:rPr>
              <a:t>K323+824</a:t>
            </a:r>
            <a:r>
              <a:rPr lang="zh-CN" altLang="zh-CN" sz="2800" dirty="0" smtClean="0">
                <a:ea typeface="仿宋_GB2312"/>
                <a:cs typeface="Times New Roman" panose="02020603050405020304"/>
              </a:rPr>
              <a:t>小桥进行点外梁体补修作业时，从作业吊架上坠落，经抢救无效死亡，构成铁路交通一般</a:t>
            </a:r>
            <a:r>
              <a:rPr lang="en-US" altLang="zh-CN" sz="2800" dirty="0" smtClean="0">
                <a:ea typeface="仿宋_GB2312"/>
                <a:cs typeface="Times New Roman" panose="02020603050405020304"/>
              </a:rPr>
              <a:t>B</a:t>
            </a:r>
            <a:r>
              <a:rPr lang="zh-CN" altLang="zh-CN" sz="2800" dirty="0" smtClean="0">
                <a:ea typeface="仿宋_GB2312"/>
                <a:cs typeface="Times New Roman" panose="02020603050405020304"/>
              </a:rPr>
              <a:t>类事故</a:t>
            </a:r>
            <a:endParaRPr lang="en-US" altLang="zh-CN" sz="2800" dirty="0" smtClean="0">
              <a:ea typeface="仿宋_GB2312"/>
              <a:cs typeface="Times New Roman" panose="02020603050405020304"/>
            </a:endParaRPr>
          </a:p>
          <a:p>
            <a:pPr marL="0" indent="628650">
              <a:defRPr/>
            </a:pPr>
            <a:endParaRPr lang="zh-CN"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endParaRPr lang="zh-CN" altLang="en-US" smtClean="0"/>
          </a:p>
        </p:txBody>
      </p:sp>
      <p:sp>
        <p:nvSpPr>
          <p:cNvPr id="58370" name="Rectangle 3"/>
          <p:cNvSpPr>
            <a:spLocks noGrp="1" noChangeArrowheads="1"/>
          </p:cNvSpPr>
          <p:nvPr>
            <p:ph idx="1"/>
          </p:nvPr>
        </p:nvSpPr>
        <p:spPr/>
        <p:txBody>
          <a:bodyPr/>
          <a:lstStyle/>
          <a:p>
            <a:pPr indent="539750"/>
            <a:r>
              <a:rPr lang="zh-CN" altLang="zh-CN" sz="2000" smtClean="0">
                <a:latin typeface="仿宋_GB2312" pitchFamily="49" charset="-122"/>
                <a:ea typeface="仿宋_GB2312" pitchFamily="49" charset="-122"/>
              </a:rPr>
              <a:t>第八十二条　各种锤、铲、锉、冲、斧等手动工具的材质硬度要适中，表面须平整，无卷边、缺损、裂纹。把柄须用硬木制作，要平滑光洁，无裂纹，不松动。锤柄应装有金属防脱楔子（不得用铁钉代替）。活动扳手、管钳子不准加装套管，不准用两个扳手咬合使用或用扳手代替手锤使用。挥抡大锤不准带手套，在打击第一锤之前，应注意周围环境，确认安全状态。一切工具、材料不得抛掷传递，不得放在车顶、机械转动部位和边缘处所。</a:t>
            </a:r>
            <a:endParaRPr lang="en-US" altLang="zh-CN" sz="2000" smtClean="0">
              <a:latin typeface="仿宋_GB2312" pitchFamily="49" charset="-122"/>
              <a:ea typeface="仿宋_GB2312" pitchFamily="49" charset="-122"/>
            </a:endParaRPr>
          </a:p>
          <a:p>
            <a:pPr indent="539750"/>
            <a:r>
              <a:rPr lang="zh-CN" altLang="zh-CN" sz="2000" smtClean="0">
                <a:latin typeface="仿宋_GB2312" pitchFamily="49" charset="-122"/>
                <a:ea typeface="仿宋_GB2312" pitchFamily="49" charset="-122"/>
              </a:rPr>
              <a:t>第八十三条　使用各种镐类、干斤顶起重时，重心要找准，底座安放平稳牢固；镐体垂直，铁与铁接触部要加防滑木垫，其行程不得超过全长的四分之三（或安全线）。在一个起重物上同时使用多台镐时要有专人指挥，平衡起落，防上倾倒，在起重过程中，起重物尚未垫妥架稳前，操纵人员不得离开岗位，身体任何部位不得伸入起重物下方。</a:t>
            </a:r>
          </a:p>
          <a:p>
            <a:pPr indent="539750"/>
            <a:endParaRPr lang="zh-CN" altLang="zh-CN" sz="2000" smtClean="0">
              <a:latin typeface="仿宋_GB2312" pitchFamily="49" charset="-122"/>
              <a:ea typeface="仿宋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endParaRPr lang="zh-CN" altLang="en-US" smtClean="0"/>
          </a:p>
        </p:txBody>
      </p:sp>
      <p:sp>
        <p:nvSpPr>
          <p:cNvPr id="59394" name="Rectangle 3"/>
          <p:cNvSpPr>
            <a:spLocks noGrp="1" noChangeArrowheads="1"/>
          </p:cNvSpPr>
          <p:nvPr>
            <p:ph idx="1"/>
          </p:nvPr>
        </p:nvSpPr>
        <p:spPr/>
        <p:txBody>
          <a:bodyPr/>
          <a:lstStyle/>
          <a:p>
            <a:pPr marL="0" indent="539750"/>
            <a:r>
              <a:rPr lang="zh-CN" altLang="zh-CN" sz="2000" smtClean="0">
                <a:latin typeface="仿宋_GB2312" pitchFamily="49" charset="-122"/>
                <a:ea typeface="仿宋_GB2312" pitchFamily="49" charset="-122"/>
              </a:rPr>
              <a:t>第八十四条　各车辆、动车段要根据生产防火防爆要求配足消防器具，建立消防组织，消防器具禁止乱拿乱用；易燃易爆物品存放室，应严禁烟火，易发生伤亡事故、中毒、爆炸、触电、火灾等场所，应悬挂明显的国家统一规定的警告、提示牌，锅炉房、空气压缩机室、乙炔发生器室、配电室、危险及易燃、易爆物品存放处所，严禁闲杂人员进入；冬季安装取暖火炉应符合公安部门防火、防煤气中毒要求</a:t>
            </a:r>
            <a:r>
              <a:rPr lang="zh-CN" altLang="en-US" sz="2000" smtClean="0">
                <a:latin typeface="仿宋_GB2312" pitchFamily="49" charset="-122"/>
                <a:ea typeface="仿宋_GB2312" pitchFamily="49" charset="-122"/>
              </a:rPr>
              <a:t>。</a:t>
            </a:r>
            <a:endParaRPr lang="en-US" altLang="zh-CN" sz="2000" smtClean="0">
              <a:latin typeface="仿宋_GB2312" pitchFamily="49" charset="-122"/>
              <a:ea typeface="仿宋_GB2312" pitchFamily="49" charset="-122"/>
            </a:endParaRPr>
          </a:p>
          <a:p>
            <a:pPr marL="0" indent="539750"/>
            <a:r>
              <a:rPr lang="zh-CN" altLang="zh-CN" sz="2000" smtClean="0">
                <a:latin typeface="仿宋_GB2312" pitchFamily="49" charset="-122"/>
                <a:ea typeface="仿宋_GB2312" pitchFamily="49" charset="-122"/>
              </a:rPr>
              <a:t>第八十五条　各车辆、动车段要按照用电安全的有关要求，配合有关部门建立健全电器、电动机具设备维保与安全检测、安全监督检查、技术档案基础资料、应急预案等管理标准，协助做好用电安全工作。全体干部职工除应严格遵守安全用电规定外，必须懂得触电急救知识。</a:t>
            </a:r>
          </a:p>
          <a:p>
            <a:pPr marL="0" indent="539750"/>
            <a:r>
              <a:rPr lang="zh-CN" altLang="zh-CN" sz="2000" smtClean="0">
                <a:latin typeface="仿宋_GB2312" pitchFamily="49" charset="-122"/>
                <a:ea typeface="仿宋_GB2312" pitchFamily="49" charset="-122"/>
              </a:rPr>
              <a:t>第八十六条　各车辆、动车段要按照国家和总公司有关要求，配合有关部门建立健全预防职业危害的责任体系，协助做好职业危害防治工作</a:t>
            </a:r>
            <a:endParaRPr lang="zh-CN" altLang="en-US" sz="2000" u="sng" smtClean="0">
              <a:solidFill>
                <a:srgbClr val="FF0000"/>
              </a:solidFill>
              <a:latin typeface="仿宋_GB2312" pitchFamily="49" charset="-122"/>
              <a:ea typeface="仿宋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endParaRPr lang="zh-CN" altLang="en-US" smtClean="0"/>
          </a:p>
        </p:txBody>
      </p:sp>
      <p:sp>
        <p:nvSpPr>
          <p:cNvPr id="60418" name="Rectangle 3"/>
          <p:cNvSpPr>
            <a:spLocks noGrp="1" noChangeArrowheads="1"/>
          </p:cNvSpPr>
          <p:nvPr>
            <p:ph idx="1"/>
          </p:nvPr>
        </p:nvSpPr>
        <p:spPr>
          <a:xfrm>
            <a:off x="179388" y="1052513"/>
            <a:ext cx="8640762" cy="5545137"/>
          </a:xfrm>
        </p:spPr>
        <p:txBody>
          <a:bodyPr/>
          <a:lstStyle/>
          <a:p>
            <a:r>
              <a:rPr lang="zh-CN" altLang="zh-CN" sz="2000" smtClean="0">
                <a:latin typeface="仿宋_GB2312" pitchFamily="49" charset="-122"/>
                <a:ea typeface="仿宋_GB2312" pitchFamily="49" charset="-122"/>
              </a:rPr>
              <a:t>第八十七条　路局车辆处应配合路局特种设备管理部门协助做好特种设备的使用保养、日常维护、安全监督等工作。各车辆、动车段承担特种设备主体责任，负责本单位特种设备安全管理工作，须做好特种设备定期安全检查和日常维护保养工作，建立定期安全检查和日常维护保养制度，保持良好状态确保安全运行。</a:t>
            </a:r>
          </a:p>
          <a:p>
            <a:r>
              <a:rPr lang="zh-CN" altLang="zh-CN" sz="2000" smtClean="0">
                <a:latin typeface="仿宋_GB2312" pitchFamily="49" charset="-122"/>
                <a:ea typeface="仿宋_GB2312" pitchFamily="49" charset="-122"/>
              </a:rPr>
              <a:t>第八十八条　在作业场所，人员、机动车辆移动时必须按规定路线行走；交叉作业时，应采取可靠的防护措施。</a:t>
            </a:r>
            <a:endParaRPr lang="en-US" altLang="zh-CN" sz="2000" smtClean="0">
              <a:latin typeface="仿宋_GB2312" pitchFamily="49" charset="-122"/>
              <a:ea typeface="仿宋_GB2312" pitchFamily="49" charset="-122"/>
            </a:endParaRPr>
          </a:p>
          <a:p>
            <a:r>
              <a:rPr lang="zh-CN" altLang="zh-CN" sz="2000" smtClean="0">
                <a:latin typeface="仿宋_GB2312" pitchFamily="49" charset="-122"/>
                <a:ea typeface="仿宋_GB2312" pitchFamily="49" charset="-122"/>
              </a:rPr>
              <a:t>第二节　检修作业</a:t>
            </a:r>
          </a:p>
          <a:p>
            <a:r>
              <a:rPr lang="zh-CN" altLang="zh-CN" sz="2000" smtClean="0">
                <a:latin typeface="仿宋_GB2312" pitchFamily="49" charset="-122"/>
                <a:ea typeface="仿宋_GB2312" pitchFamily="49" charset="-122"/>
              </a:rPr>
              <a:t>第九十六条　在车体上部作业时，作业人员必须站稳并注意周围情况，用力要适当，防止失身跌下；进行车体作业需撑起车门时，应使用规定的专用工具或吊勾撑牢；在车顶作业时，禁止骑在车帮上或悬空俯身作业。</a:t>
            </a:r>
          </a:p>
          <a:p>
            <a:endParaRPr lang="zh-CN" altLang="zh-CN" sz="20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indent="539750" algn="just">
              <a:defRPr/>
            </a:pPr>
            <a:r>
              <a:rPr lang="zh-CN" altLang="en-US" sz="2000" dirty="0" smtClean="0">
                <a:latin typeface="仿宋_GB2312" pitchFamily="49" charset="-122"/>
                <a:ea typeface="仿宋_GB2312" pitchFamily="49" charset="-122"/>
              </a:rPr>
              <a:t>第九十八条　检修暖气、给水装置必须确认管内无水、无气后方作业；检验、调试各阀门时，不能用力敲打，送气前要通知周围有关人员，并缓慢开启阀门。</a:t>
            </a:r>
          </a:p>
          <a:p>
            <a:pPr indent="539750" algn="just">
              <a:defRPr/>
            </a:pPr>
            <a:r>
              <a:rPr lang="zh-CN" altLang="zh-CN" sz="2000" dirty="0" smtClean="0">
                <a:latin typeface="仿宋_GB2312" pitchFamily="49" charset="-122"/>
                <a:ea typeface="仿宋_GB2312" pitchFamily="49" charset="-122"/>
              </a:rPr>
              <a:t>第九十九条　进行室内及车辆内部油漆作业时，大面积喷漆与明火作业不得同步进行，应保持通风良好；喷漆、喷油、吹尘作业不得与其他检修作业同时进行；使用脱漆剂在车内脱漆时，要在车辆两端挂上标志牌，严禁明火靠近。对车体进行电气焊作业，应按规定拆除四周易燃物并即时浇水防燃，同时确保周围</a:t>
            </a:r>
            <a:r>
              <a:rPr lang="en-US" altLang="zh-CN" sz="2000" dirty="0" smtClean="0">
                <a:latin typeface="仿宋_GB2312" pitchFamily="49" charset="-122"/>
                <a:ea typeface="仿宋_GB2312" pitchFamily="49" charset="-122"/>
              </a:rPr>
              <a:t>10</a:t>
            </a:r>
            <a:r>
              <a:rPr lang="zh-CN" altLang="zh-CN" sz="2000" dirty="0" smtClean="0">
                <a:latin typeface="仿宋_GB2312" pitchFamily="49" charset="-122"/>
                <a:ea typeface="仿宋_GB2312" pitchFamily="49" charset="-122"/>
              </a:rPr>
              <a:t>米以内不得有易燃、易爆物品。在焊割物未冷却并无人看守时，应在焊割物上标示“热”字，焊割余料有尖角余边时应及时处理。已切割完毕或待焊的把手、脚蹬和配件等不得浮摆形成假象，以防其他工作者攀登、踏脚时发生意外。</a:t>
            </a:r>
            <a:endParaRPr lang="en-US" altLang="zh-CN" sz="2000" dirty="0" smtClean="0">
              <a:latin typeface="仿宋_GB2312" pitchFamily="49" charset="-122"/>
              <a:ea typeface="仿宋_GB2312" pitchFamily="49" charset="-122"/>
            </a:endParaRPr>
          </a:p>
          <a:p>
            <a:pPr>
              <a:defRPr/>
            </a:pP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endParaRPr lang="zh-CN" altLang="en-US" smtClean="0"/>
          </a:p>
        </p:txBody>
      </p:sp>
      <p:sp>
        <p:nvSpPr>
          <p:cNvPr id="57347" name="Rectangle 3"/>
          <p:cNvSpPr>
            <a:spLocks noGrp="1" noChangeArrowheads="1"/>
          </p:cNvSpPr>
          <p:nvPr>
            <p:ph idx="1"/>
          </p:nvPr>
        </p:nvSpPr>
        <p:spPr>
          <a:xfrm>
            <a:off x="0" y="981075"/>
            <a:ext cx="8893175" cy="5688013"/>
          </a:xfrm>
        </p:spPr>
        <p:txBody>
          <a:bodyPr/>
          <a:lstStyle/>
          <a:p>
            <a:pPr indent="539750" algn="just">
              <a:defRPr/>
            </a:pPr>
            <a:r>
              <a:rPr lang="zh-CN" altLang="zh-CN" sz="2000" dirty="0" smtClean="0">
                <a:latin typeface="仿宋_GB2312" pitchFamily="49" charset="-122"/>
                <a:ea typeface="仿宋_GB2312" pitchFamily="49" charset="-122"/>
              </a:rPr>
              <a:t>第一百零一条　严禁在列车中进行危及列车运行安全和人身安全的故障处理。</a:t>
            </a:r>
          </a:p>
          <a:p>
            <a:pPr indent="539750" algn="just">
              <a:defRPr/>
            </a:pPr>
            <a:r>
              <a:rPr lang="zh-CN" altLang="zh-CN" sz="2000" dirty="0" smtClean="0">
                <a:latin typeface="仿宋_GB2312" pitchFamily="49" charset="-122"/>
                <a:ea typeface="仿宋_GB2312" pitchFamily="49" charset="-122"/>
              </a:rPr>
              <a:t>第一百零二条　检修客车内顶灯、配线，应穿戴绝缘防护劳保用品，正确使用工具仪器仪表，切断电源前严禁身体任何部位接触电源线、端子等带电体，以防触电，登高作业要使用专用登高设备，不得脚踏座椅靠背，要做好隔离防护，保证周围人员安全。</a:t>
            </a:r>
          </a:p>
          <a:p>
            <a:pPr algn="just">
              <a:defRPr/>
            </a:pPr>
            <a:r>
              <a:rPr lang="zh-CN" altLang="en-US" sz="2000" dirty="0" smtClean="0">
                <a:latin typeface="仿宋_GB2312" pitchFamily="49" charset="-122"/>
                <a:ea typeface="仿宋_GB2312" pitchFamily="49" charset="-122"/>
              </a:rPr>
              <a:t>第一百零三条　各车辆、动车段应制定有限空间作业安全管理办法。罐车清洗作业前要编制详细计划，将有关事项详细记录，并向作业人员公布；作业中，必须由两人以上进行，使用专用作业工具，罐口要专人监护了望，严禁携带火种及其他能引起火星的铁制品进入罐内，并要采取通风降温措施；采用溶剂洗刷时，应确保溶剂与罐内残留物不致产生有剧毒、爆炸、起火或其他危及人体安全的气体反应；洗罐作业完了，应将残油、</a:t>
            </a:r>
            <a:endParaRPr lang="zh-CN" altLang="zh-CN" sz="2000" dirty="0" smtClean="0">
              <a:latin typeface="仿宋_GB2312" pitchFamily="49" charset="-122"/>
              <a:ea typeface="仿宋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endParaRPr lang="zh-CN" altLang="en-US" smtClean="0"/>
          </a:p>
        </p:txBody>
      </p:sp>
      <p:sp>
        <p:nvSpPr>
          <p:cNvPr id="58371" name="Rectangle 3"/>
          <p:cNvSpPr>
            <a:spLocks noGrp="1" noChangeArrowheads="1"/>
          </p:cNvSpPr>
          <p:nvPr>
            <p:ph idx="1"/>
          </p:nvPr>
        </p:nvSpPr>
        <p:spPr>
          <a:xfrm>
            <a:off x="323850" y="981075"/>
            <a:ext cx="8496300" cy="5616575"/>
          </a:xfrm>
        </p:spPr>
        <p:txBody>
          <a:bodyPr/>
          <a:lstStyle/>
          <a:p>
            <a:pPr indent="539750" algn="just">
              <a:lnSpc>
                <a:spcPct val="135000"/>
              </a:lnSpc>
              <a:defRPr/>
            </a:pPr>
            <a:r>
              <a:rPr lang="zh-CN" altLang="en-US" sz="2000" dirty="0" smtClean="0">
                <a:latin typeface="仿宋_GB2312" pitchFamily="49" charset="-122"/>
                <a:ea typeface="仿宋_GB2312" pitchFamily="49" charset="-122"/>
              </a:rPr>
              <a:t>残液、残渣及棉纱清除干净，存放于指定地点，工具、防护用品等要按规定处理；作业完毕后，要使用可燃气体报警器测定，用测爆仪测试合格后送至指定地点进行明火试验，工组长负责做好安全质量检查验收工作。</a:t>
            </a:r>
          </a:p>
          <a:p>
            <a:pPr indent="539750" algn="just">
              <a:lnSpc>
                <a:spcPct val="135000"/>
              </a:lnSpc>
              <a:defRPr/>
            </a:pPr>
            <a:r>
              <a:rPr lang="zh-CN" altLang="zh-CN" sz="2000" dirty="0" smtClean="0">
                <a:latin typeface="仿宋_GB2312" pitchFamily="49" charset="-122"/>
                <a:ea typeface="仿宋_GB2312" pitchFamily="49" charset="-122"/>
              </a:rPr>
              <a:t>第一百零六条　对电气设备进行维护工作时，应断开相应的断路器、闭锁开关，设置接地连接、短路、放电回路，使用绝缘工具进行操作，在电闸上应挂有“有人作业、禁止合闸”警告牌，必要时要设专人看守或锁闭闸箱，拔掉保险，采取必要措施防止触电和电击伤害。</a:t>
            </a:r>
          </a:p>
          <a:p>
            <a:pPr indent="539750" algn="just">
              <a:lnSpc>
                <a:spcPct val="135000"/>
              </a:lnSpc>
              <a:defRPr/>
            </a:pPr>
            <a:r>
              <a:rPr lang="zh-CN" altLang="zh-CN" sz="2000" dirty="0" smtClean="0">
                <a:latin typeface="仿宋_GB2312" pitchFamily="49" charset="-122"/>
                <a:ea typeface="仿宋_GB2312" pitchFamily="49" charset="-122"/>
              </a:rPr>
              <a:t>第一百零七条　对车下高压设备、变压器、变流器进行检查维修工作时，禁止升弓。当安全接地保护开关闭合时间符合放电时间规定后，方可进行作业；作业期间，始终闭合安全接地保护开关；作业结束后，须断开安全接地保护开关；对带有电容器的设备进行作业时，必须确认电容器已完全放电。必须在动车组放电完毕后方可进行车顶检修作业。</a:t>
            </a:r>
            <a:endParaRPr lang="en-US" altLang="zh-CN" sz="2000" dirty="0" smtClean="0">
              <a:latin typeface="仿宋_GB2312" pitchFamily="49" charset="-122"/>
              <a:ea typeface="仿宋_GB2312" pitchFamily="49" charset="-122"/>
            </a:endParaRPr>
          </a:p>
          <a:p>
            <a:pPr>
              <a:lnSpc>
                <a:spcPct val="135000"/>
              </a:lnSpc>
              <a:defRPr/>
            </a:pPr>
            <a:endParaRPr lang="zh-CN" altLang="zh-CN" sz="1800" dirty="0" smtClean="0">
              <a:latin typeface="仿宋_GB2312" pitchFamily="49" charset="-122"/>
              <a:ea typeface="仿宋_GB2312"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endParaRPr lang="zh-CN" altLang="en-US" smtClean="0"/>
          </a:p>
        </p:txBody>
      </p:sp>
      <p:sp>
        <p:nvSpPr>
          <p:cNvPr id="64514" name="Rectangle 3"/>
          <p:cNvSpPr>
            <a:spLocks noGrp="1" noChangeArrowheads="1"/>
          </p:cNvSpPr>
          <p:nvPr>
            <p:ph idx="1"/>
          </p:nvPr>
        </p:nvSpPr>
        <p:spPr>
          <a:xfrm>
            <a:off x="0" y="1052513"/>
            <a:ext cx="9036050" cy="5545137"/>
          </a:xfrm>
        </p:spPr>
        <p:txBody>
          <a:bodyPr/>
          <a:lstStyle/>
          <a:p>
            <a:pPr indent="539750" algn="just"/>
            <a:r>
              <a:rPr lang="zh-CN" altLang="zh-CN" sz="2000" smtClean="0">
                <a:latin typeface="仿宋_GB2312" pitchFamily="49" charset="-122"/>
                <a:ea typeface="仿宋_GB2312" pitchFamily="49" charset="-122"/>
              </a:rPr>
              <a:t>第三节　运用作业</a:t>
            </a:r>
            <a:endParaRPr lang="en-US" altLang="zh-CN" sz="2000" smtClean="0">
              <a:latin typeface="仿宋_GB2312" pitchFamily="49" charset="-122"/>
              <a:ea typeface="仿宋_GB2312" pitchFamily="49" charset="-122"/>
            </a:endParaRPr>
          </a:p>
          <a:p>
            <a:pPr indent="539750" algn="just"/>
            <a:r>
              <a:rPr lang="zh-CN" altLang="zh-CN" sz="2000" smtClean="0">
                <a:latin typeface="仿宋_GB2312" pitchFamily="49" charset="-122"/>
                <a:ea typeface="仿宋_GB2312" pitchFamily="49" charset="-122"/>
              </a:rPr>
              <a:t>第一百一十条　在站内线路上检查、修理、整备车辆时，应在列车</a:t>
            </a:r>
            <a:r>
              <a:rPr lang="en-US" altLang="zh-CN" sz="2000" smtClean="0">
                <a:latin typeface="仿宋_GB2312" pitchFamily="49" charset="-122"/>
                <a:ea typeface="仿宋_GB2312" pitchFamily="49" charset="-122"/>
              </a:rPr>
              <a:t>(</a:t>
            </a:r>
            <a:r>
              <a:rPr lang="zh-CN" altLang="zh-CN" sz="2000" smtClean="0">
                <a:latin typeface="仿宋_GB2312" pitchFamily="49" charset="-122"/>
                <a:ea typeface="仿宋_GB2312" pitchFamily="49" charset="-122"/>
              </a:rPr>
              <a:t>车列</a:t>
            </a:r>
            <a:r>
              <a:rPr lang="en-US" altLang="zh-CN" sz="2000" smtClean="0">
                <a:latin typeface="仿宋_GB2312" pitchFamily="49" charset="-122"/>
                <a:ea typeface="仿宋_GB2312" pitchFamily="49" charset="-122"/>
              </a:rPr>
              <a:t>)</a:t>
            </a:r>
            <a:r>
              <a:rPr lang="zh-CN" altLang="zh-CN" sz="2000" smtClean="0">
                <a:latin typeface="仿宋_GB2312" pitchFamily="49" charset="-122"/>
                <a:ea typeface="仿宋_GB2312" pitchFamily="49" charset="-122"/>
              </a:rPr>
              <a:t>两端来车方向的左侧钢轨上，设置带有脱轨器的固定或移动信号进行防护，前后两端防护距离应不少于</a:t>
            </a:r>
            <a:r>
              <a:rPr lang="en-US" altLang="zh-CN" sz="2000" smtClean="0">
                <a:latin typeface="仿宋_GB2312" pitchFamily="49" charset="-122"/>
                <a:ea typeface="仿宋_GB2312" pitchFamily="49" charset="-122"/>
              </a:rPr>
              <a:t>20m</a:t>
            </a:r>
            <a:r>
              <a:rPr lang="zh-CN" altLang="zh-CN" sz="2000" smtClean="0">
                <a:latin typeface="仿宋_GB2312" pitchFamily="49" charset="-122"/>
                <a:ea typeface="仿宋_GB2312" pitchFamily="49" charset="-122"/>
              </a:rPr>
              <a:t>。作业线路应平整，不得铺设凹型水泥轨枕，不得铺用大块石碴。</a:t>
            </a:r>
          </a:p>
          <a:p>
            <a:pPr indent="539750" algn="just"/>
            <a:r>
              <a:rPr lang="zh-CN" altLang="zh-CN" sz="2000" smtClean="0">
                <a:latin typeface="仿宋_GB2312" pitchFamily="49" charset="-122"/>
                <a:ea typeface="仿宋_GB2312" pitchFamily="49" charset="-122"/>
              </a:rPr>
              <a:t>第一百一十一条　作业在开始和结束前，严格执行插、撤防护信号联锁传递办法，按规定防护距离设安全防护信号，严禁在无防护信号的情况下进行检修作业，严禁在列车运行中处理故障；严禁在未设防护装置的列车</a:t>
            </a:r>
            <a:r>
              <a:rPr lang="en-US" altLang="zh-CN" sz="2000" smtClean="0">
                <a:latin typeface="仿宋_GB2312" pitchFamily="49" charset="-122"/>
                <a:ea typeface="仿宋_GB2312" pitchFamily="49" charset="-122"/>
              </a:rPr>
              <a:t>(</a:t>
            </a:r>
            <a:r>
              <a:rPr lang="zh-CN" altLang="zh-CN" sz="2000" smtClean="0">
                <a:latin typeface="仿宋_GB2312" pitchFamily="49" charset="-122"/>
                <a:ea typeface="仿宋_GB2312" pitchFamily="49" charset="-122"/>
              </a:rPr>
              <a:t>车列</a:t>
            </a:r>
            <a:r>
              <a:rPr lang="en-US" altLang="zh-CN" sz="2000" smtClean="0">
                <a:latin typeface="仿宋_GB2312" pitchFamily="49" charset="-122"/>
                <a:ea typeface="仿宋_GB2312" pitchFamily="49" charset="-122"/>
              </a:rPr>
              <a:t>)</a:t>
            </a:r>
            <a:r>
              <a:rPr lang="zh-CN" altLang="zh-CN" sz="2000" smtClean="0">
                <a:latin typeface="仿宋_GB2312" pitchFamily="49" charset="-122"/>
                <a:ea typeface="仿宋_GB2312" pitchFamily="49" charset="-122"/>
              </a:rPr>
              <a:t>中接摘延长软管或车辆软管。</a:t>
            </a:r>
          </a:p>
          <a:p>
            <a:pPr indent="539750" algn="just"/>
            <a:r>
              <a:rPr lang="zh-CN" altLang="zh-CN" sz="2000" smtClean="0">
                <a:latin typeface="仿宋_GB2312" pitchFamily="49" charset="-122"/>
                <a:ea typeface="仿宋_GB2312" pitchFamily="49" charset="-122"/>
              </a:rPr>
              <a:t>第一百一十二条　作业人员要熟悉本站内线路、设备、建筑物，以及列车运行、调车作业、车辆取送等情况。严格执行整队出发，列队归所制度，严禁单独行动。</a:t>
            </a:r>
          </a:p>
          <a:p>
            <a:pPr indent="539750"/>
            <a:endParaRPr lang="zh-CN" altLang="zh-CN" sz="2000" smtClean="0">
              <a:latin typeface="仿宋_GB2312" pitchFamily="49" charset="-122"/>
              <a:ea typeface="仿宋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endParaRPr lang="zh-CN" altLang="en-US" smtClean="0"/>
          </a:p>
        </p:txBody>
      </p:sp>
      <p:sp>
        <p:nvSpPr>
          <p:cNvPr id="60419" name="Rectangle 3"/>
          <p:cNvSpPr>
            <a:spLocks noGrp="1" noChangeArrowheads="1"/>
          </p:cNvSpPr>
          <p:nvPr>
            <p:ph idx="1"/>
          </p:nvPr>
        </p:nvSpPr>
        <p:spPr>
          <a:xfrm>
            <a:off x="323850" y="908050"/>
            <a:ext cx="8496300" cy="5689600"/>
          </a:xfrm>
        </p:spPr>
        <p:txBody>
          <a:bodyPr/>
          <a:lstStyle/>
          <a:p>
            <a:pPr indent="539750" algn="just">
              <a:lnSpc>
                <a:spcPct val="133000"/>
              </a:lnSpc>
              <a:defRPr/>
            </a:pPr>
            <a:r>
              <a:rPr lang="zh-CN" altLang="zh-CN" sz="2000" dirty="0" smtClean="0">
                <a:latin typeface="仿宋_GB2312" pitchFamily="49" charset="-122"/>
                <a:ea typeface="仿宋_GB2312" pitchFamily="49" charset="-122"/>
              </a:rPr>
              <a:t>第一百一十三条　在线路上作业时，禁止戴防碍视觉、听觉的色镜帽子。有冰冻时应采取防滑措施，以防滑倒摔伤。</a:t>
            </a:r>
            <a:endParaRPr lang="en-US" altLang="zh-CN" sz="2000" dirty="0" smtClean="0">
              <a:latin typeface="仿宋_GB2312" pitchFamily="49" charset="-122"/>
              <a:ea typeface="仿宋_GB2312" pitchFamily="49" charset="-122"/>
            </a:endParaRPr>
          </a:p>
          <a:p>
            <a:pPr indent="539750" algn="just">
              <a:lnSpc>
                <a:spcPct val="133000"/>
              </a:lnSpc>
              <a:defRPr/>
            </a:pPr>
            <a:r>
              <a:rPr lang="zh-CN" altLang="zh-CN" sz="2000" dirty="0" smtClean="0">
                <a:latin typeface="仿宋_GB2312" pitchFamily="49" charset="-122"/>
                <a:ea typeface="仿宋_GB2312" pitchFamily="49" charset="-122"/>
              </a:rPr>
              <a:t>第一百一十五条　装载危险、易燃、易爆物品的重铁路货车，未经洗刷、消毒的毒品车，未经洗罐的罐车，严禁明火接近、敲打罐体或进入车内、罐内。</a:t>
            </a:r>
          </a:p>
          <a:p>
            <a:pPr indent="539750" algn="just">
              <a:lnSpc>
                <a:spcPct val="133000"/>
              </a:lnSpc>
              <a:defRPr/>
            </a:pPr>
            <a:r>
              <a:rPr lang="zh-CN" altLang="zh-CN" sz="2000" dirty="0" smtClean="0">
                <a:latin typeface="仿宋_GB2312" pitchFamily="49" charset="-122"/>
                <a:ea typeface="仿宋_GB2312" pitchFamily="49" charset="-122"/>
              </a:rPr>
              <a:t>第一百一十六条　非列检人员在列车队中进行其它检查作业时，应事先与有关人员联系，采取有效安全防护措施，方可进行。</a:t>
            </a:r>
          </a:p>
          <a:p>
            <a:pPr indent="539750" algn="just">
              <a:lnSpc>
                <a:spcPct val="133000"/>
              </a:lnSpc>
              <a:defRPr/>
            </a:pPr>
            <a:r>
              <a:rPr lang="zh-CN" altLang="en-US" sz="2000" dirty="0" smtClean="0">
                <a:latin typeface="仿宋_GB2312" pitchFamily="49" charset="-122"/>
                <a:ea typeface="仿宋_GB2312" pitchFamily="49" charset="-122"/>
              </a:rPr>
              <a:t>第一百一十七条　电气化铁路区段运用作业人员除遵守上述规定外，还必须执行以下规定：</a:t>
            </a:r>
          </a:p>
          <a:p>
            <a:pPr indent="539750" algn="just">
              <a:lnSpc>
                <a:spcPct val="133000"/>
              </a:lnSpc>
              <a:defRPr/>
            </a:pPr>
            <a:r>
              <a:rPr lang="zh-CN" altLang="en-US" sz="2000" dirty="0" smtClean="0">
                <a:latin typeface="仿宋_GB2312" pitchFamily="49" charset="-122"/>
                <a:ea typeface="仿宋_GB2312" pitchFamily="49" charset="-122"/>
              </a:rPr>
              <a:t>（一）严禁直接、间接地与接触网导线接触和攀到车顶、罐顶、冷藏车工作台上和装载的货物上面以及在棚车、高边敞车的人力制动踏板台上进行检查修理作业；携带的任何物件与接触网设备的带电部分应保持</a:t>
            </a:r>
            <a:r>
              <a:rPr lang="en-US" altLang="zh-CN" sz="2000" dirty="0" smtClean="0">
                <a:latin typeface="仿宋_GB2312" pitchFamily="49" charset="-122"/>
                <a:ea typeface="仿宋_GB2312" pitchFamily="49" charset="-122"/>
              </a:rPr>
              <a:t>2m</a:t>
            </a:r>
            <a:r>
              <a:rPr lang="zh-CN" altLang="en-US" sz="2000" dirty="0" smtClean="0">
                <a:latin typeface="仿宋_GB2312" pitchFamily="49" charset="-122"/>
                <a:ea typeface="仿宋_GB2312" pitchFamily="49" charset="-122"/>
              </a:rPr>
              <a:t>以上距离。</a:t>
            </a:r>
          </a:p>
          <a:p>
            <a:pPr>
              <a:defRPr/>
            </a:pPr>
            <a:endParaRPr lang="zh-CN" altLang="zh-CN" sz="18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endParaRPr lang="zh-CN" altLang="en-US" smtClean="0"/>
          </a:p>
        </p:txBody>
      </p:sp>
      <p:sp>
        <p:nvSpPr>
          <p:cNvPr id="66562" name="Rectangle 3"/>
          <p:cNvSpPr>
            <a:spLocks noGrp="1" noChangeArrowheads="1"/>
          </p:cNvSpPr>
          <p:nvPr>
            <p:ph idx="1"/>
          </p:nvPr>
        </p:nvSpPr>
        <p:spPr/>
        <p:txBody>
          <a:bodyPr/>
          <a:lstStyle/>
          <a:p>
            <a:pPr indent="539750" algn="just"/>
            <a:r>
              <a:rPr lang="zh-CN" altLang="zh-CN" sz="2000" smtClean="0">
                <a:latin typeface="仿宋_GB2312" pitchFamily="49" charset="-122"/>
                <a:ea typeface="仿宋_GB2312" pitchFamily="49" charset="-122"/>
              </a:rPr>
              <a:t>（二）运用作业设备的安装，工具、材料、配件的堆放，必须与电气化有关设备隔开</a:t>
            </a:r>
            <a:r>
              <a:rPr lang="en-US" altLang="zh-CN" sz="2000" smtClean="0">
                <a:latin typeface="仿宋_GB2312" pitchFamily="49" charset="-122"/>
                <a:ea typeface="仿宋_GB2312" pitchFamily="49" charset="-122"/>
              </a:rPr>
              <a:t>0.5m</a:t>
            </a:r>
            <a:r>
              <a:rPr lang="zh-CN" altLang="zh-CN" sz="2000" smtClean="0">
                <a:latin typeface="仿宋_GB2312" pitchFamily="49" charset="-122"/>
                <a:ea typeface="仿宋_GB2312" pitchFamily="49" charset="-122"/>
              </a:rPr>
              <a:t>以上的距离。</a:t>
            </a:r>
          </a:p>
          <a:p>
            <a:pPr indent="539750" algn="just"/>
            <a:r>
              <a:rPr lang="zh-CN" altLang="zh-CN" sz="2000" smtClean="0">
                <a:latin typeface="仿宋_GB2312" pitchFamily="49" charset="-122"/>
                <a:ea typeface="仿宋_GB2312" pitchFamily="49" charset="-122"/>
              </a:rPr>
              <a:t>（三）接触网导线折断下垂搭在车辆上或其它物品与接触网接触时，作业人员不要进行处理，应保持</a:t>
            </a:r>
            <a:r>
              <a:rPr lang="en-US" altLang="zh-CN" sz="2000" smtClean="0">
                <a:latin typeface="仿宋_GB2312" pitchFamily="49" charset="-122"/>
                <a:ea typeface="仿宋_GB2312" pitchFamily="49" charset="-122"/>
              </a:rPr>
              <a:t>10m</a:t>
            </a:r>
            <a:r>
              <a:rPr lang="zh-CN" altLang="zh-CN" sz="2000" smtClean="0">
                <a:latin typeface="仿宋_GB2312" pitchFamily="49" charset="-122"/>
                <a:ea typeface="仿宋_GB2312" pitchFamily="49" charset="-122"/>
              </a:rPr>
              <a:t>以上距离，同时对现场进行防护，并及时通知有关人员查处。</a:t>
            </a:r>
          </a:p>
          <a:p>
            <a:pPr indent="539750" algn="just"/>
            <a:r>
              <a:rPr lang="zh-CN" altLang="zh-CN" sz="2000" smtClean="0">
                <a:latin typeface="仿宋_GB2312" pitchFamily="49" charset="-122"/>
                <a:ea typeface="仿宋_GB2312" pitchFamily="49" charset="-122"/>
              </a:rPr>
              <a:t>（四）接触网下的车辆安全防范系统装置和电气信号设备必须保持良好绝缘状态，有关地线的埋设要与接触网导线路隔开一定距离；严禁任何人员在电气设备处所倚靠或坐卧。</a:t>
            </a:r>
            <a:endParaRPr lang="en-US" altLang="zh-CN" sz="2000" smtClean="0">
              <a:latin typeface="仿宋_GB2312" pitchFamily="49" charset="-122"/>
              <a:ea typeface="仿宋_GB2312" pitchFamily="49" charset="-122"/>
            </a:endParaRPr>
          </a:p>
          <a:p>
            <a:pPr indent="539750" algn="just"/>
            <a:r>
              <a:rPr lang="zh-CN" altLang="zh-CN" sz="2000" smtClean="0">
                <a:latin typeface="仿宋_GB2312" pitchFamily="49" charset="-122"/>
                <a:ea typeface="仿宋_GB2312" pitchFamily="49" charset="-122"/>
              </a:rPr>
              <a:t>第四节　乘务作业</a:t>
            </a:r>
            <a:endParaRPr lang="en-US" altLang="zh-CN" sz="2000" smtClean="0">
              <a:latin typeface="仿宋_GB2312" pitchFamily="49" charset="-122"/>
              <a:ea typeface="仿宋_GB2312" pitchFamily="49" charset="-122"/>
            </a:endParaRPr>
          </a:p>
          <a:p>
            <a:pPr indent="539750" algn="just"/>
            <a:r>
              <a:rPr lang="zh-CN" altLang="zh-CN" sz="2000" smtClean="0">
                <a:latin typeface="仿宋_GB2312" pitchFamily="49" charset="-122"/>
                <a:ea typeface="仿宋_GB2312" pitchFamily="49" charset="-122"/>
              </a:rPr>
              <a:t>第一百二十六条　车辆乘务人员进行技检作业或技术作业及进入车辆限界内检查处理车辆故障时须设置防护信号</a:t>
            </a:r>
            <a:r>
              <a:rPr lang="zh-CN" altLang="en-US" sz="2000" smtClean="0">
                <a:latin typeface="仿宋_GB2312" pitchFamily="49" charset="-122"/>
                <a:ea typeface="仿宋_GB2312" pitchFamily="49" charset="-122"/>
              </a:rPr>
              <a:t>。</a:t>
            </a:r>
            <a:endParaRPr lang="zh-CN" altLang="zh-CN" sz="2000" smtClean="0">
              <a:latin typeface="仿宋_GB2312" pitchFamily="49" charset="-122"/>
              <a:ea typeface="仿宋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endParaRPr lang="zh-CN" altLang="en-US" smtClean="0"/>
          </a:p>
        </p:txBody>
      </p:sp>
      <p:sp>
        <p:nvSpPr>
          <p:cNvPr id="62467" name="Rectangle 3"/>
          <p:cNvSpPr>
            <a:spLocks noGrp="1" noChangeArrowheads="1"/>
          </p:cNvSpPr>
          <p:nvPr>
            <p:ph idx="1"/>
          </p:nvPr>
        </p:nvSpPr>
        <p:spPr/>
        <p:txBody>
          <a:bodyPr/>
          <a:lstStyle/>
          <a:p>
            <a:pPr indent="539750" algn="just">
              <a:defRPr/>
            </a:pPr>
            <a:r>
              <a:rPr lang="zh-CN" altLang="zh-CN" sz="2000" dirty="0" smtClean="0">
                <a:latin typeface="仿宋_GB2312" pitchFamily="49" charset="-122"/>
                <a:ea typeface="仿宋_GB2312" pitchFamily="49" charset="-122"/>
              </a:rPr>
              <a:t>第一百二十八条　车辆乘务人员途中检查车辆时，应掌握停留时间和上车地点。在电气化区段作业时，要保证随身携带的物品与接触网的距离符合安全规定；在无法确认车体上方接触网无电和无法保证作业期间接触网可靠接地时，严禁登顶作业。</a:t>
            </a:r>
          </a:p>
          <a:p>
            <a:pPr indent="539750" algn="just">
              <a:defRPr/>
            </a:pPr>
            <a:r>
              <a:rPr lang="zh-CN" altLang="zh-CN" sz="2000" dirty="0" smtClean="0">
                <a:latin typeface="仿宋_GB2312" pitchFamily="49" charset="-122"/>
                <a:ea typeface="仿宋_GB2312" pitchFamily="49" charset="-122"/>
              </a:rPr>
              <a:t>第一百二十九条　空调客车供电系统检修作业、发电车检修、使用外接电源供电等需要禁止发电车启机向外供电时，申请人须签字登记，发电车乘务员在相关位置悬挂“禁止供电”红色警告牌，并签字确认。作业结束后，由申请人签字销记，发电车乘务员摘除警告牌并签字确认。接到供电申请需启机供电前，发电车乘务员须查看供电防护登记记录，若有供电防护登记，禁止向列车供电。</a:t>
            </a:r>
          </a:p>
          <a:p>
            <a:pPr>
              <a:defRPr/>
            </a:pPr>
            <a:endParaRPr lang="zh-CN" altLang="zh-CN" sz="1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ChangeArrowheads="1"/>
          </p:cNvSpPr>
          <p:nvPr>
            <p:ph type="title"/>
          </p:nvPr>
        </p:nvSpPr>
        <p:spPr/>
        <p:txBody>
          <a:bodyPr/>
          <a:lstStyle/>
          <a:p>
            <a:r>
              <a:rPr lang="zh-CN" altLang="en-US" smtClean="0"/>
              <a:t>事故案例</a:t>
            </a:r>
          </a:p>
        </p:txBody>
      </p:sp>
      <p:sp>
        <p:nvSpPr>
          <p:cNvPr id="3" name="内容占位符 2"/>
          <p:cNvSpPr>
            <a:spLocks noGrp="1"/>
          </p:cNvSpPr>
          <p:nvPr>
            <p:ph idx="1"/>
          </p:nvPr>
        </p:nvSpPr>
        <p:spPr/>
        <p:txBody>
          <a:bodyPr/>
          <a:lstStyle/>
          <a:p>
            <a:pPr marL="0" indent="406400" algn="just">
              <a:lnSpc>
                <a:spcPts val="2890"/>
              </a:lnSpc>
              <a:spcAft>
                <a:spcPts val="0"/>
              </a:spcAft>
              <a:defRPr/>
            </a:pPr>
            <a:r>
              <a:rPr lang="en-US" altLang="zh-CN" kern="100" dirty="0" smtClean="0">
                <a:latin typeface="仿宋_GB2312"/>
                <a:ea typeface="宋体" panose="02010600030101010101" pitchFamily="2" charset="-122"/>
                <a:cs typeface="Times New Roman" panose="02020603050405020304"/>
              </a:rPr>
              <a:t>(2)</a:t>
            </a:r>
            <a:r>
              <a:rPr lang="zh-CN" altLang="zh-CN" kern="100" dirty="0" smtClean="0">
                <a:latin typeface="Calibri" panose="020F0502020204030204"/>
                <a:ea typeface="仿宋_GB2312"/>
                <a:cs typeface="Times New Roman" panose="02020603050405020304"/>
              </a:rPr>
              <a:t>事故原因</a:t>
            </a:r>
            <a:r>
              <a:rPr lang="en-US" altLang="zh-CN" kern="100" dirty="0" smtClean="0">
                <a:latin typeface="Calibri" panose="020F0502020204030204"/>
                <a:ea typeface="仿宋_GB2312"/>
                <a:cs typeface="Times New Roman" panose="02020603050405020304"/>
              </a:rPr>
              <a:t>:</a:t>
            </a:r>
            <a:r>
              <a:rPr lang="zh-CN" altLang="zh-CN" kern="100" dirty="0" smtClean="0">
                <a:latin typeface="Calibri" panose="020F0502020204030204"/>
                <a:ea typeface="仿宋_GB2312"/>
                <a:cs typeface="Times New Roman" panose="02020603050405020304"/>
              </a:rPr>
              <a:t>一是该工长严重违反《普速铁路工务安全规则》第</a:t>
            </a:r>
            <a:r>
              <a:rPr lang="en-US" altLang="zh-CN" kern="100" dirty="0" smtClean="0">
                <a:latin typeface="Calibri" panose="020F0502020204030204"/>
                <a:ea typeface="仿宋_GB2312"/>
                <a:cs typeface="Times New Roman" panose="02020603050405020304"/>
              </a:rPr>
              <a:t>3.3.4</a:t>
            </a:r>
            <a:r>
              <a:rPr lang="zh-CN" altLang="zh-CN" kern="100" dirty="0" smtClean="0">
                <a:latin typeface="Calibri" panose="020F0502020204030204"/>
                <a:ea typeface="仿宋_GB2312"/>
                <a:cs typeface="Times New Roman" panose="02020603050405020304"/>
              </a:rPr>
              <a:t>条“在地面</a:t>
            </a:r>
            <a:r>
              <a:rPr lang="en-US" altLang="zh-CN" kern="100" dirty="0" smtClean="0">
                <a:latin typeface="Calibri" panose="020F0502020204030204"/>
                <a:ea typeface="仿宋_GB2312"/>
                <a:cs typeface="Times New Roman" panose="02020603050405020304"/>
              </a:rPr>
              <a:t>2m </a:t>
            </a:r>
            <a:r>
              <a:rPr lang="zh-CN" altLang="zh-CN" kern="100" dirty="0" smtClean="0">
                <a:latin typeface="Calibri" panose="020F0502020204030204"/>
                <a:ea typeface="仿宋_GB2312"/>
                <a:cs typeface="Times New Roman" panose="02020603050405020304"/>
              </a:rPr>
              <a:t>以上的高处及陡坡上作业，必须戴好安全帽、系好安全带或安全绳”之规定，使用安全带不规范，安全带挂钩未拴挂稳固，其坠落时安全带未能发挥应有的保护作用，是造成事故的直接原因。二是工长在进行登高作业前，对安全带的拴挂效果未进行确认，施工负责人及现场其他作业人员，也未对其高处作业安全进行提醒，“双确认”执行不到位，是造成事故的主要原因。</a:t>
            </a:r>
            <a:endParaRPr lang="zh-CN" altLang="zh-CN" kern="100" dirty="0" smtClean="0">
              <a:latin typeface="Calibri" panose="020F0502020204030204"/>
              <a:ea typeface="宋体" panose="02010600030101010101" pitchFamily="2" charset="-122"/>
              <a:cs typeface="Times New Roman" panose="02020603050405020304"/>
            </a:endParaRPr>
          </a:p>
          <a:p>
            <a:pPr marL="0" indent="628650">
              <a:defRPr/>
            </a:pPr>
            <a:r>
              <a:rPr lang="en-US" altLang="zh-CN" dirty="0" smtClean="0">
                <a:latin typeface="仿宋_GB2312"/>
                <a:cs typeface="Times New Roman" panose="02020603050405020304"/>
              </a:rPr>
              <a:t>(3)</a:t>
            </a:r>
            <a:r>
              <a:rPr lang="zh-CN" altLang="zh-CN" dirty="0" smtClean="0">
                <a:ea typeface="仿宋_GB2312"/>
                <a:cs typeface="Times New Roman" panose="02020603050405020304"/>
              </a:rPr>
              <a:t>事故责任</a:t>
            </a:r>
            <a:r>
              <a:rPr lang="en-US" altLang="zh-CN" dirty="0" smtClean="0">
                <a:ea typeface="仿宋_GB2312"/>
                <a:cs typeface="Times New Roman" panose="02020603050405020304"/>
              </a:rPr>
              <a:t>:</a:t>
            </a:r>
            <a:r>
              <a:rPr lang="zh-CN" altLang="zh-CN" dirty="0" smtClean="0">
                <a:ea typeface="仿宋_GB2312"/>
                <a:cs typeface="Times New Roman" panose="02020603050405020304"/>
              </a:rPr>
              <a:t>成都局西昌工务段全部责任。</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endParaRPr lang="zh-CN" altLang="en-US" smtClean="0"/>
          </a:p>
        </p:txBody>
      </p:sp>
      <p:sp>
        <p:nvSpPr>
          <p:cNvPr id="63491" name="Rectangle 3"/>
          <p:cNvSpPr>
            <a:spLocks noGrp="1" noChangeArrowheads="1"/>
          </p:cNvSpPr>
          <p:nvPr>
            <p:ph idx="1"/>
          </p:nvPr>
        </p:nvSpPr>
        <p:spPr/>
        <p:txBody>
          <a:bodyPr/>
          <a:lstStyle/>
          <a:p>
            <a:pPr indent="539750" algn="just">
              <a:defRPr/>
            </a:pPr>
            <a:r>
              <a:rPr lang="zh-CN" altLang="zh-CN" sz="2000" dirty="0" smtClean="0">
                <a:latin typeface="仿宋_GB2312" pitchFamily="49" charset="-122"/>
                <a:ea typeface="仿宋_GB2312" pitchFamily="49" charset="-122"/>
              </a:rPr>
              <a:t>第五节　安全防护设施</a:t>
            </a:r>
            <a:endParaRPr lang="en-US" altLang="zh-CN" sz="2000" dirty="0" smtClean="0">
              <a:latin typeface="仿宋_GB2312" pitchFamily="49" charset="-122"/>
              <a:ea typeface="仿宋_GB2312" pitchFamily="49" charset="-122"/>
            </a:endParaRPr>
          </a:p>
          <a:p>
            <a:pPr indent="539750" algn="just">
              <a:defRPr/>
            </a:pPr>
            <a:r>
              <a:rPr lang="zh-CN" altLang="zh-CN" sz="2000" dirty="0" smtClean="0">
                <a:latin typeface="仿宋_GB2312" pitchFamily="49" charset="-122"/>
                <a:ea typeface="仿宋_GB2312" pitchFamily="49" charset="-122"/>
              </a:rPr>
              <a:t>第一百三十四条　车辆检修作业场要保持场地平整，道路通畅，无积水结冰，按规定设置安全警示标志；站场须设灯桥或灯塔，照明范围须覆盖全部作业区域，照度符合相关规定。夜间及光线较暗的作业时间内，灯桥或灯塔应处于照明状态。</a:t>
            </a:r>
          </a:p>
          <a:p>
            <a:pPr>
              <a:defRPr/>
            </a:pPr>
            <a:endParaRPr lang="zh-CN" altLang="zh-CN" sz="18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endParaRPr lang="zh-CN" altLang="en-US" smtClean="0"/>
          </a:p>
        </p:txBody>
      </p:sp>
      <p:sp>
        <p:nvSpPr>
          <p:cNvPr id="69634" name="Rectangle 3"/>
          <p:cNvSpPr>
            <a:spLocks noGrp="1" noChangeArrowheads="1"/>
          </p:cNvSpPr>
          <p:nvPr>
            <p:ph idx="1"/>
          </p:nvPr>
        </p:nvSpPr>
        <p:spPr>
          <a:xfrm>
            <a:off x="323850" y="981075"/>
            <a:ext cx="8640763" cy="5616575"/>
          </a:xfrm>
        </p:spPr>
        <p:txBody>
          <a:bodyPr/>
          <a:lstStyle/>
          <a:p>
            <a:pPr indent="539750"/>
            <a:r>
              <a:rPr lang="zh-CN" altLang="zh-CN" smtClean="0"/>
              <a:t>郑州铁路局《铁路车辆安全管理细则》补充规定</a:t>
            </a:r>
          </a:p>
          <a:p>
            <a:pPr indent="539750">
              <a:lnSpc>
                <a:spcPct val="135000"/>
              </a:lnSpc>
            </a:pPr>
            <a:r>
              <a:rPr lang="en-US" altLang="zh-CN" sz="2000" smtClean="0">
                <a:latin typeface="仿宋_GB2312" pitchFamily="49" charset="-122"/>
                <a:ea typeface="仿宋_GB2312" pitchFamily="49" charset="-122"/>
              </a:rPr>
              <a:t> </a:t>
            </a:r>
            <a:r>
              <a:rPr lang="zh-CN" altLang="zh-CN" sz="2000" smtClean="0">
                <a:latin typeface="仿宋_GB2312" pitchFamily="49" charset="-122"/>
                <a:ea typeface="仿宋_GB2312" pitchFamily="49" charset="-122"/>
              </a:rPr>
              <a:t>根据中国铁路总公司《铁路车辆安全管理规则》（铁总运〔</a:t>
            </a:r>
            <a:r>
              <a:rPr lang="en-US" altLang="zh-CN" sz="2000" smtClean="0">
                <a:latin typeface="仿宋_GB2312" pitchFamily="49" charset="-122"/>
                <a:ea typeface="仿宋_GB2312" pitchFamily="49" charset="-122"/>
              </a:rPr>
              <a:t>2015</a:t>
            </a:r>
            <a:r>
              <a:rPr lang="zh-CN" altLang="zh-CN" sz="2000" smtClean="0">
                <a:latin typeface="仿宋_GB2312" pitchFamily="49" charset="-122"/>
                <a:ea typeface="仿宋_GB2312" pitchFamily="49" charset="-122"/>
              </a:rPr>
              <a:t>〕</a:t>
            </a:r>
            <a:r>
              <a:rPr lang="en-US" altLang="zh-CN" sz="2000" smtClean="0">
                <a:latin typeface="仿宋_GB2312" pitchFamily="49" charset="-122"/>
                <a:ea typeface="仿宋_GB2312" pitchFamily="49" charset="-122"/>
              </a:rPr>
              <a:t>304</a:t>
            </a:r>
            <a:r>
              <a:rPr lang="zh-CN" altLang="zh-CN" sz="2000" smtClean="0">
                <a:latin typeface="仿宋_GB2312" pitchFamily="49" charset="-122"/>
                <a:ea typeface="仿宋_GB2312" pitchFamily="49" charset="-122"/>
              </a:rPr>
              <a:t>号）第八十五条要求，现结合我局实际情况，对《郑州铁路局铁路车辆安全管理细则》（郑铁辆〔</a:t>
            </a:r>
            <a:r>
              <a:rPr lang="en-US" altLang="zh-CN" sz="2000" smtClean="0">
                <a:latin typeface="仿宋_GB2312" pitchFamily="49" charset="-122"/>
                <a:ea typeface="仿宋_GB2312" pitchFamily="49" charset="-122"/>
              </a:rPr>
              <a:t>2016</a:t>
            </a:r>
            <a:r>
              <a:rPr lang="zh-CN" altLang="zh-CN" sz="2000" smtClean="0">
                <a:latin typeface="仿宋_GB2312" pitchFamily="49" charset="-122"/>
                <a:ea typeface="仿宋_GB2312" pitchFamily="49" charset="-122"/>
              </a:rPr>
              <a:t>〕</a:t>
            </a:r>
            <a:r>
              <a:rPr lang="en-US" altLang="zh-CN" sz="2000" smtClean="0">
                <a:latin typeface="仿宋_GB2312" pitchFamily="49" charset="-122"/>
                <a:ea typeface="仿宋_GB2312" pitchFamily="49" charset="-122"/>
              </a:rPr>
              <a:t>94</a:t>
            </a:r>
            <a:r>
              <a:rPr lang="zh-CN" altLang="zh-CN" sz="2000" smtClean="0">
                <a:latin typeface="仿宋_GB2312" pitchFamily="49" charset="-122"/>
                <a:ea typeface="仿宋_GB2312" pitchFamily="49" charset="-122"/>
              </a:rPr>
              <a:t>号）第八十五条用电安全管理要求补充规定如下，请认真贯彻落实。</a:t>
            </a:r>
          </a:p>
          <a:p>
            <a:pPr indent="539750">
              <a:lnSpc>
                <a:spcPct val="135000"/>
              </a:lnSpc>
            </a:pPr>
            <a:r>
              <a:rPr lang="en-US" altLang="zh-CN" sz="2000" smtClean="0">
                <a:latin typeface="仿宋_GB2312" pitchFamily="49" charset="-122"/>
                <a:ea typeface="仿宋_GB2312" pitchFamily="49" charset="-122"/>
              </a:rPr>
              <a:t>1. </a:t>
            </a:r>
            <a:r>
              <a:rPr lang="zh-CN" altLang="zh-CN" sz="2000" smtClean="0">
                <a:latin typeface="仿宋_GB2312" pitchFamily="49" charset="-122"/>
                <a:ea typeface="仿宋_GB2312" pitchFamily="49" charset="-122"/>
              </a:rPr>
              <a:t>安全用电“十禁止”</a:t>
            </a:r>
          </a:p>
          <a:p>
            <a:pPr indent="539750">
              <a:lnSpc>
                <a:spcPct val="135000"/>
              </a:lnSpc>
            </a:pPr>
            <a:r>
              <a:rPr lang="en-US" altLang="zh-CN" sz="2000" smtClean="0">
                <a:latin typeface="仿宋_GB2312" pitchFamily="49" charset="-122"/>
                <a:ea typeface="仿宋_GB2312" pitchFamily="49" charset="-122"/>
              </a:rPr>
              <a:t>(1)</a:t>
            </a:r>
            <a:r>
              <a:rPr lang="zh-CN" altLang="zh-CN" sz="2000" smtClean="0">
                <a:latin typeface="仿宋_GB2312" pitchFamily="49" charset="-122"/>
                <a:ea typeface="仿宋_GB2312" pitchFamily="49" charset="-122"/>
              </a:rPr>
              <a:t>禁止未经铁路局批准，擅自扩大设计用电范围、超负荷改造。</a:t>
            </a:r>
          </a:p>
          <a:p>
            <a:pPr indent="539750">
              <a:lnSpc>
                <a:spcPct val="135000"/>
              </a:lnSpc>
            </a:pPr>
            <a:r>
              <a:rPr lang="en-US" altLang="zh-CN" sz="2000" smtClean="0">
                <a:latin typeface="仿宋_GB2312" pitchFamily="49" charset="-122"/>
                <a:ea typeface="仿宋_GB2312" pitchFamily="49" charset="-122"/>
              </a:rPr>
              <a:t>(2)</a:t>
            </a:r>
            <a:r>
              <a:rPr lang="zh-CN" altLang="zh-CN" sz="2000" smtClean="0">
                <a:latin typeface="仿宋_GB2312" pitchFamily="49" charset="-122"/>
                <a:ea typeface="仿宋_GB2312" pitchFamily="49" charset="-122"/>
              </a:rPr>
              <a:t>禁止在既有照明线路上接引用电设施、私拉乱接和擅自增大电气装置的额定容量。</a:t>
            </a:r>
          </a:p>
          <a:p>
            <a:pPr indent="539750">
              <a:lnSpc>
                <a:spcPct val="135000"/>
              </a:lnSpc>
            </a:pPr>
            <a:r>
              <a:rPr lang="en-US" altLang="zh-CN" sz="2000" smtClean="0">
                <a:latin typeface="仿宋_GB2312" pitchFamily="49" charset="-122"/>
                <a:ea typeface="仿宋_GB2312" pitchFamily="49" charset="-122"/>
              </a:rPr>
              <a:t>(3)</a:t>
            </a:r>
            <a:r>
              <a:rPr lang="zh-CN" altLang="zh-CN" sz="2000" smtClean="0">
                <a:latin typeface="仿宋_GB2312" pitchFamily="49" charset="-122"/>
                <a:ea typeface="仿宋_GB2312" pitchFamily="49" charset="-122"/>
              </a:rPr>
              <a:t>禁止任何电气装置超负荷运行或带故障使用。</a:t>
            </a:r>
          </a:p>
          <a:p>
            <a:pPr indent="539750">
              <a:lnSpc>
                <a:spcPct val="135000"/>
              </a:lnSpc>
            </a:pPr>
            <a:r>
              <a:rPr lang="en-US" altLang="zh-CN" sz="2000" smtClean="0">
                <a:latin typeface="仿宋_GB2312" pitchFamily="49" charset="-122"/>
                <a:ea typeface="仿宋_GB2312" pitchFamily="49" charset="-122"/>
              </a:rPr>
              <a:t>(4)</a:t>
            </a:r>
            <a:r>
              <a:rPr lang="zh-CN" altLang="zh-CN" sz="2000" smtClean="0">
                <a:latin typeface="仿宋_GB2312" pitchFamily="49" charset="-122"/>
                <a:ea typeface="仿宋_GB2312" pitchFamily="49" charset="-122"/>
              </a:rPr>
              <a:t>禁止以铜（铁）等金属线材代替保险现象以及改动保护装置的整定值和保护元件的规格。</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endParaRPr lang="zh-CN" altLang="en-US" smtClean="0"/>
          </a:p>
        </p:txBody>
      </p:sp>
      <p:sp>
        <p:nvSpPr>
          <p:cNvPr id="70658" name="Rectangle 3"/>
          <p:cNvSpPr>
            <a:spLocks noGrp="1" noChangeArrowheads="1"/>
          </p:cNvSpPr>
          <p:nvPr>
            <p:ph idx="1"/>
          </p:nvPr>
        </p:nvSpPr>
        <p:spPr/>
        <p:txBody>
          <a:bodyPr/>
          <a:lstStyle/>
          <a:p>
            <a:pPr indent="539750"/>
            <a:r>
              <a:rPr lang="en-US" altLang="zh-CN" sz="2000" smtClean="0">
                <a:latin typeface="仿宋_GB2312" pitchFamily="49" charset="-122"/>
                <a:ea typeface="仿宋_GB2312" pitchFamily="49" charset="-122"/>
              </a:rPr>
              <a:t>(5)</a:t>
            </a:r>
            <a:r>
              <a:rPr lang="zh-CN" altLang="zh-CN" sz="2000" smtClean="0">
                <a:latin typeface="仿宋_GB2312" pitchFamily="49" charset="-122"/>
                <a:ea typeface="仿宋_GB2312" pitchFamily="49" charset="-122"/>
              </a:rPr>
              <a:t>禁止使用老化、破损、绝缘不良的电线路。</a:t>
            </a:r>
          </a:p>
          <a:p>
            <a:pPr indent="539750"/>
            <a:r>
              <a:rPr lang="en-US" altLang="zh-CN" sz="2000" smtClean="0">
                <a:latin typeface="仿宋_GB2312" pitchFamily="49" charset="-122"/>
                <a:ea typeface="仿宋_GB2312" pitchFamily="49" charset="-122"/>
              </a:rPr>
              <a:t>(6)</a:t>
            </a:r>
            <a:r>
              <a:rPr lang="zh-CN" altLang="zh-CN" sz="2000" smtClean="0">
                <a:latin typeface="仿宋_GB2312" pitchFamily="49" charset="-122"/>
                <a:ea typeface="仿宋_GB2312" pitchFamily="49" charset="-122"/>
              </a:rPr>
              <a:t>禁止在电气装置附近堆放易燃、易爆和腐蚀性物品或在架空线上放置或悬挂物品。</a:t>
            </a:r>
          </a:p>
          <a:p>
            <a:pPr indent="539750"/>
            <a:r>
              <a:rPr lang="en-US" altLang="zh-CN" sz="2000" smtClean="0">
                <a:latin typeface="仿宋_GB2312" pitchFamily="49" charset="-122"/>
                <a:ea typeface="仿宋_GB2312" pitchFamily="49" charset="-122"/>
              </a:rPr>
              <a:t>(7)</a:t>
            </a:r>
            <a:r>
              <a:rPr lang="zh-CN" altLang="zh-CN" sz="2000" smtClean="0">
                <a:latin typeface="仿宋_GB2312" pitchFamily="49" charset="-122"/>
                <a:ea typeface="仿宋_GB2312" pitchFamily="49" charset="-122"/>
              </a:rPr>
              <a:t>禁止利用大地和易燃易爆气体、液体、蒸气的金属管道做接地线。</a:t>
            </a:r>
          </a:p>
          <a:p>
            <a:pPr indent="539750"/>
            <a:r>
              <a:rPr lang="en-US" altLang="zh-CN" sz="2000" smtClean="0">
                <a:latin typeface="仿宋_GB2312" pitchFamily="49" charset="-122"/>
                <a:ea typeface="仿宋_GB2312" pitchFamily="49" charset="-122"/>
              </a:rPr>
              <a:t>(8)</a:t>
            </a:r>
            <a:r>
              <a:rPr lang="zh-CN" altLang="zh-CN" sz="2000" smtClean="0">
                <a:latin typeface="仿宋_GB2312" pitchFamily="49" charset="-122"/>
                <a:ea typeface="仿宋_GB2312" pitchFamily="49" charset="-122"/>
              </a:rPr>
              <a:t>禁止非电工人员从事电工作业。</a:t>
            </a:r>
          </a:p>
          <a:p>
            <a:pPr indent="539750"/>
            <a:r>
              <a:rPr lang="en-US" altLang="zh-CN" sz="2000" smtClean="0">
                <a:latin typeface="仿宋_GB2312" pitchFamily="49" charset="-122"/>
                <a:ea typeface="仿宋_GB2312" pitchFamily="49" charset="-122"/>
              </a:rPr>
              <a:t>(9)</a:t>
            </a:r>
            <a:r>
              <a:rPr lang="zh-CN" altLang="zh-CN" sz="2000" smtClean="0">
                <a:latin typeface="仿宋_GB2312" pitchFamily="49" charset="-122"/>
                <a:ea typeface="仿宋_GB2312" pitchFamily="49" charset="-122"/>
              </a:rPr>
              <a:t>禁止在电源处不挂设“禁止合闸，有人工作”警告牌进行设备检修。</a:t>
            </a:r>
          </a:p>
          <a:p>
            <a:pPr indent="539750"/>
            <a:r>
              <a:rPr lang="en-US" altLang="zh-CN" sz="2000" smtClean="0">
                <a:latin typeface="仿宋_GB2312" pitchFamily="49" charset="-122"/>
                <a:ea typeface="仿宋_GB2312" pitchFamily="49" charset="-122"/>
              </a:rPr>
              <a:t>(10)</a:t>
            </a:r>
            <a:r>
              <a:rPr lang="zh-CN" altLang="zh-CN" sz="2000" smtClean="0">
                <a:latin typeface="仿宋_GB2312" pitchFamily="49" charset="-122"/>
                <a:ea typeface="仿宋_GB2312" pitchFamily="49" charset="-122"/>
              </a:rPr>
              <a:t>禁止在有爆炸和火灾危险的场所架设临时线路或安装临时电气设备。</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noChangeArrowheads="1"/>
          </p:cNvSpPr>
          <p:nvPr>
            <p:ph type="title"/>
          </p:nvPr>
        </p:nvSpPr>
        <p:spPr/>
        <p:txBody>
          <a:bodyPr/>
          <a:lstStyle/>
          <a:p>
            <a:endParaRPr lang="zh-CN" altLang="en-US" smtClean="0"/>
          </a:p>
        </p:txBody>
      </p:sp>
      <p:sp>
        <p:nvSpPr>
          <p:cNvPr id="71682" name="内容占位符 2"/>
          <p:cNvSpPr>
            <a:spLocks noGrp="1" noChangeArrowheads="1"/>
          </p:cNvSpPr>
          <p:nvPr>
            <p:ph idx="1"/>
          </p:nvPr>
        </p:nvSpPr>
        <p:spPr/>
        <p:txBody>
          <a:bodyPr/>
          <a:lstStyle/>
          <a:p>
            <a:pPr indent="539750"/>
            <a:r>
              <a:rPr lang="en-US" altLang="zh-CN" sz="2000" smtClean="0">
                <a:latin typeface="仿宋_GB2312" pitchFamily="49" charset="-122"/>
                <a:ea typeface="仿宋_GB2312" pitchFamily="49" charset="-122"/>
              </a:rPr>
              <a:t>2. </a:t>
            </a:r>
            <a:r>
              <a:rPr lang="zh-CN" altLang="zh-CN" sz="2000" smtClean="0">
                <a:latin typeface="仿宋_GB2312" pitchFamily="49" charset="-122"/>
                <a:ea typeface="仿宋_GB2312" pitchFamily="49" charset="-122"/>
              </a:rPr>
              <a:t>安全用电“十必须”</a:t>
            </a:r>
          </a:p>
          <a:p>
            <a:pPr indent="539750"/>
            <a:r>
              <a:rPr lang="en-US" altLang="zh-CN" sz="2000" smtClean="0">
                <a:latin typeface="仿宋_GB2312" pitchFamily="49" charset="-122"/>
                <a:ea typeface="仿宋_GB2312" pitchFamily="49" charset="-122"/>
              </a:rPr>
              <a:t>(1)</a:t>
            </a:r>
            <a:r>
              <a:rPr lang="zh-CN" altLang="zh-CN" sz="2000" smtClean="0">
                <a:latin typeface="仿宋_GB2312" pitchFamily="49" charset="-122"/>
                <a:ea typeface="仿宋_GB2312" pitchFamily="49" charset="-122"/>
              </a:rPr>
              <a:t>必须每月由一名段领导组织全面检查全段工作区域内安全用电情况，及时消除安全隐患。</a:t>
            </a:r>
          </a:p>
          <a:p>
            <a:pPr indent="539750"/>
            <a:r>
              <a:rPr lang="en-US" altLang="zh-CN" sz="2000" smtClean="0">
                <a:latin typeface="仿宋_GB2312" pitchFamily="49" charset="-122"/>
                <a:ea typeface="仿宋_GB2312" pitchFamily="49" charset="-122"/>
              </a:rPr>
              <a:t>(2)</a:t>
            </a:r>
            <a:r>
              <a:rPr lang="zh-CN" altLang="zh-CN" sz="2000" smtClean="0">
                <a:latin typeface="仿宋_GB2312" pitchFamily="49" charset="-122"/>
                <a:ea typeface="仿宋_GB2312" pitchFamily="49" charset="-122"/>
              </a:rPr>
              <a:t>必须每日班前、班中由一名车间领导干部对车间工作区域内的安全用电情况全面检查，及时消除安全隐患。</a:t>
            </a:r>
          </a:p>
          <a:p>
            <a:pPr indent="539750"/>
            <a:r>
              <a:rPr lang="zh-CN" altLang="en-US" sz="2000" smtClean="0">
                <a:latin typeface="仿宋_GB2312" pitchFamily="49" charset="-122"/>
                <a:ea typeface="仿宋_GB2312" pitchFamily="49" charset="-122"/>
              </a:rPr>
              <a:t>（</a:t>
            </a:r>
            <a:r>
              <a:rPr lang="en-US" altLang="zh-CN" sz="2000" smtClean="0">
                <a:latin typeface="仿宋_GB2312" pitchFamily="49" charset="-122"/>
                <a:ea typeface="仿宋_GB2312" pitchFamily="49" charset="-122"/>
              </a:rPr>
              <a:t>3)</a:t>
            </a:r>
            <a:r>
              <a:rPr lang="zh-CN" altLang="zh-CN" sz="2000" smtClean="0">
                <a:latin typeface="仿宋_GB2312" pitchFamily="49" charset="-122"/>
                <a:ea typeface="仿宋_GB2312" pitchFamily="49" charset="-122"/>
              </a:rPr>
              <a:t>变更电气线路和增、改、减、迁电气设备时，必须由技术科设计、科长审核、主管段领导批准后方可由持有电工证的电工实施，并应及时修改相应的图纸资料。</a:t>
            </a:r>
          </a:p>
          <a:p>
            <a:pPr indent="539750"/>
            <a:r>
              <a:rPr lang="en-US" altLang="zh-CN" sz="2000" smtClean="0">
                <a:latin typeface="仿宋_GB2312" pitchFamily="49" charset="-122"/>
                <a:ea typeface="仿宋_GB2312" pitchFamily="49" charset="-122"/>
              </a:rPr>
              <a:t>(4)</a:t>
            </a:r>
            <a:r>
              <a:rPr lang="zh-CN" altLang="zh-CN" sz="2000" smtClean="0">
                <a:latin typeface="仿宋_GB2312" pitchFamily="49" charset="-122"/>
                <a:ea typeface="仿宋_GB2312" pitchFamily="49" charset="-122"/>
              </a:rPr>
              <a:t>必须对使用者进行用电安全教育和培训，使其掌握用电安全的基本知识和触电急救知识。了解使用中可能出现的危险以及相应的预防措施。</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endParaRPr lang="zh-CN" altLang="en-US" smtClean="0"/>
          </a:p>
        </p:txBody>
      </p:sp>
      <p:sp>
        <p:nvSpPr>
          <p:cNvPr id="66563" name="Rectangle 3"/>
          <p:cNvSpPr>
            <a:spLocks noGrp="1" noChangeArrowheads="1"/>
          </p:cNvSpPr>
          <p:nvPr>
            <p:ph idx="1"/>
          </p:nvPr>
        </p:nvSpPr>
        <p:spPr>
          <a:xfrm>
            <a:off x="0" y="1052513"/>
            <a:ext cx="8964613" cy="5545137"/>
          </a:xfrm>
        </p:spPr>
        <p:txBody>
          <a:bodyPr/>
          <a:lstStyle/>
          <a:p>
            <a:pPr indent="539750">
              <a:defRPr/>
            </a:pPr>
            <a:r>
              <a:rPr lang="en-US" altLang="zh-CN" sz="2000" dirty="0" smtClean="0">
                <a:latin typeface="仿宋_GB2312" pitchFamily="49" charset="-122"/>
                <a:ea typeface="仿宋_GB2312" pitchFamily="49" charset="-122"/>
              </a:rPr>
              <a:t>(5)</a:t>
            </a:r>
            <a:r>
              <a:rPr lang="zh-CN" altLang="zh-CN" sz="2000" dirty="0" smtClean="0">
                <a:latin typeface="仿宋_GB2312" pitchFamily="49" charset="-122"/>
                <a:ea typeface="仿宋_GB2312" pitchFamily="49" charset="-122"/>
              </a:rPr>
              <a:t>必须在电气装置投入使用前，确认其已经国家指定的检验机构检验合格或具有认可，确认其符合相应环境要求和使用等级要求。</a:t>
            </a:r>
          </a:p>
          <a:p>
            <a:pPr indent="539750">
              <a:defRPr/>
            </a:pPr>
            <a:r>
              <a:rPr lang="en-US" altLang="zh-CN" sz="2000" dirty="0" smtClean="0">
                <a:latin typeface="仿宋_GB2312" pitchFamily="49" charset="-122"/>
                <a:ea typeface="仿宋_GB2312" pitchFamily="49" charset="-122"/>
              </a:rPr>
              <a:t>(6)</a:t>
            </a:r>
            <a:r>
              <a:rPr lang="zh-CN" altLang="zh-CN" sz="2000" dirty="0" smtClean="0">
                <a:latin typeface="仿宋_GB2312" pitchFamily="49" charset="-122"/>
                <a:ea typeface="仿宋_GB2312" pitchFamily="49" charset="-122"/>
              </a:rPr>
              <a:t>必须在用电设备和电气线路的周围留有足够的安全通道和工作空间</a:t>
            </a:r>
            <a:endParaRPr lang="zh-CN" altLang="en-US" sz="2000" dirty="0" smtClean="0">
              <a:latin typeface="仿宋_GB2312" pitchFamily="49" charset="-122"/>
              <a:ea typeface="仿宋_GB2312" pitchFamily="49" charset="-122"/>
            </a:endParaRPr>
          </a:p>
          <a:p>
            <a:pPr indent="539750">
              <a:defRPr/>
            </a:pPr>
            <a:r>
              <a:rPr lang="en-US" altLang="zh-CN" sz="2000" dirty="0" smtClean="0">
                <a:latin typeface="仿宋_GB2312" pitchFamily="49" charset="-122"/>
                <a:ea typeface="仿宋_GB2312" pitchFamily="49" charset="-122"/>
              </a:rPr>
              <a:t>(7)</a:t>
            </a:r>
            <a:r>
              <a:rPr lang="zh-CN" altLang="zh-CN" sz="2000" dirty="0" smtClean="0">
                <a:latin typeface="仿宋_GB2312" pitchFamily="49" charset="-122"/>
                <a:ea typeface="仿宋_GB2312" pitchFamily="49" charset="-122"/>
              </a:rPr>
              <a:t>必须在用电设备暂停或停止使用、发生故障或遇突然停电时及时切断电源，并应采取相应技术措施。</a:t>
            </a:r>
          </a:p>
          <a:p>
            <a:pPr indent="539750">
              <a:defRPr/>
            </a:pPr>
            <a:r>
              <a:rPr lang="en-US" altLang="zh-CN" sz="2000" dirty="0" smtClean="0">
                <a:latin typeface="仿宋_GB2312" pitchFamily="49" charset="-122"/>
                <a:ea typeface="仿宋_GB2312" pitchFamily="49" charset="-122"/>
              </a:rPr>
              <a:t>(8)</a:t>
            </a:r>
            <a:r>
              <a:rPr lang="zh-CN" altLang="zh-CN" sz="2000" dirty="0" smtClean="0">
                <a:latin typeface="仿宋_GB2312" pitchFamily="49" charset="-122"/>
                <a:ea typeface="仿宋_GB2312" pitchFamily="49" charset="-122"/>
              </a:rPr>
              <a:t>必须对露天使用的用电设备、配电装置采取防雨、防雪、防雾和防尘的措施。</a:t>
            </a:r>
          </a:p>
          <a:p>
            <a:pPr indent="539750">
              <a:defRPr/>
            </a:pPr>
            <a:r>
              <a:rPr lang="en-US" altLang="zh-CN" sz="2000" dirty="0" smtClean="0">
                <a:latin typeface="仿宋_GB2312" pitchFamily="49" charset="-122"/>
                <a:ea typeface="仿宋_GB2312" pitchFamily="49" charset="-122"/>
              </a:rPr>
              <a:t>(9)</a:t>
            </a:r>
            <a:r>
              <a:rPr lang="zh-CN" altLang="zh-CN" sz="2000" dirty="0" smtClean="0">
                <a:latin typeface="仿宋_GB2312" pitchFamily="49" charset="-122"/>
                <a:ea typeface="仿宋_GB2312" pitchFamily="49" charset="-122"/>
              </a:rPr>
              <a:t>移动式电气设备和手持电动工具必须符合国家现行技术标准，并具有出厂合格证和技术文件。</a:t>
            </a:r>
          </a:p>
          <a:p>
            <a:pPr indent="539750">
              <a:defRPr/>
            </a:pPr>
            <a:r>
              <a:rPr lang="en-US" altLang="zh-CN" sz="2000" dirty="0" smtClean="0">
                <a:latin typeface="仿宋_GB2312" pitchFamily="49" charset="-122"/>
                <a:ea typeface="仿宋_GB2312" pitchFamily="49" charset="-122"/>
              </a:rPr>
              <a:t>(10)</a:t>
            </a:r>
            <a:r>
              <a:rPr lang="zh-CN" altLang="zh-CN" sz="2000" dirty="0" smtClean="0">
                <a:latin typeface="仿宋_GB2312" pitchFamily="49" charset="-122"/>
                <a:ea typeface="仿宋_GB2312" pitchFamily="49" charset="-122"/>
              </a:rPr>
              <a:t>电气设备及线路绝缘电阻值必须符合规定标准，按规定定期测量。</a:t>
            </a:r>
          </a:p>
          <a:p>
            <a:pPr indent="539750">
              <a:defRPr/>
            </a:pPr>
            <a:endParaRPr lang="zh-CN" altLang="zh-CN" sz="2000" dirty="0" smtClean="0">
              <a:latin typeface="仿宋_GB2312" pitchFamily="49" charset="-122"/>
              <a:ea typeface="仿宋_GB2312" pitchFamily="49" charset="-122"/>
            </a:endParaRPr>
          </a:p>
          <a:p>
            <a:pPr>
              <a:defRPr/>
            </a:pPr>
            <a:endParaRPr lang="zh-CN" altLang="zh-CN" sz="18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endParaRPr lang="zh-CN" altLang="en-US" smtClean="0"/>
          </a:p>
        </p:txBody>
      </p:sp>
      <p:sp>
        <p:nvSpPr>
          <p:cNvPr id="67587" name="Rectangle 3"/>
          <p:cNvSpPr>
            <a:spLocks noGrp="1" noChangeArrowheads="1"/>
          </p:cNvSpPr>
          <p:nvPr>
            <p:ph idx="1"/>
          </p:nvPr>
        </p:nvSpPr>
        <p:spPr/>
        <p:txBody>
          <a:bodyPr/>
          <a:lstStyle/>
          <a:p>
            <a:pPr indent="539750" algn="just">
              <a:defRPr/>
            </a:pPr>
            <a:r>
              <a:rPr lang="en-US" altLang="zh-CN" sz="2000" dirty="0" smtClean="0">
                <a:latin typeface="仿宋_GB2312" pitchFamily="49" charset="-122"/>
                <a:ea typeface="仿宋_GB2312" pitchFamily="49" charset="-122"/>
              </a:rPr>
              <a:t>3. </a:t>
            </a:r>
            <a:r>
              <a:rPr lang="zh-CN" altLang="zh-CN" sz="2000" dirty="0" smtClean="0">
                <a:latin typeface="仿宋_GB2312" pitchFamily="49" charset="-122"/>
                <a:ea typeface="仿宋_GB2312" pitchFamily="49" charset="-122"/>
              </a:rPr>
              <a:t>职工电动自行车的存放、充电管理，严格执行郑州铁路局规范电动自行车存放充电的规定。</a:t>
            </a:r>
          </a:p>
          <a:p>
            <a:pPr indent="539750" algn="just">
              <a:defRPr/>
            </a:pPr>
            <a:r>
              <a:rPr lang="en-US" altLang="zh-CN" sz="2000" dirty="0" smtClean="0">
                <a:latin typeface="仿宋_GB2312" pitchFamily="49" charset="-122"/>
                <a:ea typeface="仿宋_GB2312" pitchFamily="49" charset="-122"/>
              </a:rPr>
              <a:t>4. </a:t>
            </a:r>
            <a:r>
              <a:rPr lang="zh-CN" altLang="zh-CN" sz="2000" dirty="0" smtClean="0">
                <a:latin typeface="仿宋_GB2312" pitchFamily="49" charset="-122"/>
                <a:ea typeface="仿宋_GB2312" pitchFamily="49" charset="-122"/>
              </a:rPr>
              <a:t>各项电气管理制度、操作规程必须齐全。电气设备、线路的安装、验收、运行、检修资料档案应完整准确。所有从事电气设备安装、运行、试验、维护检修等工作的人员必须符合国家对从事电气工作的要求。</a:t>
            </a:r>
          </a:p>
          <a:p>
            <a:pPr indent="539750" algn="just">
              <a:defRPr/>
            </a:pPr>
            <a:r>
              <a:rPr lang="en-US" altLang="zh-CN" sz="2000" dirty="0" smtClean="0">
                <a:latin typeface="仿宋_GB2312" pitchFamily="49" charset="-122"/>
                <a:ea typeface="仿宋_GB2312" pitchFamily="49" charset="-122"/>
              </a:rPr>
              <a:t>5. </a:t>
            </a:r>
            <a:r>
              <a:rPr lang="zh-CN" altLang="zh-CN" sz="2000" dirty="0" smtClean="0">
                <a:latin typeface="仿宋_GB2312" pitchFamily="49" charset="-122"/>
                <a:ea typeface="仿宋_GB2312" pitchFamily="49" charset="-122"/>
              </a:rPr>
              <a:t>本补充规定适用于各车辆、动车段工作场所内，车辆部门管理使用的电线路和用电设备。</a:t>
            </a:r>
          </a:p>
          <a:p>
            <a:pPr indent="539750" algn="just">
              <a:defRPr/>
            </a:pPr>
            <a:r>
              <a:rPr lang="en-US" altLang="zh-CN" sz="2000" dirty="0" smtClean="0">
                <a:latin typeface="仿宋_GB2312" pitchFamily="49" charset="-122"/>
                <a:ea typeface="仿宋_GB2312" pitchFamily="49" charset="-122"/>
              </a:rPr>
              <a:t>6. </a:t>
            </a:r>
            <a:r>
              <a:rPr lang="zh-CN" altLang="zh-CN" sz="2000" dirty="0" smtClean="0">
                <a:latin typeface="仿宋_GB2312" pitchFamily="49" charset="-122"/>
                <a:ea typeface="仿宋_GB2312" pitchFamily="49" charset="-122"/>
              </a:rPr>
              <a:t>其他未尽事宜按照国家、路局的有关规定执行。</a:t>
            </a:r>
          </a:p>
          <a:p>
            <a:pPr>
              <a:defRPr/>
            </a:pPr>
            <a:endParaRPr lang="zh-CN" altLang="zh-CN" sz="1800" dirty="0" smtClean="0"/>
          </a:p>
          <a:p>
            <a:pPr>
              <a:defRPr/>
            </a:pPr>
            <a:endParaRPr lang="zh-CN" altLang="zh-CN" sz="18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p:txBody>
          <a:bodyPr/>
          <a:lstStyle/>
          <a:p>
            <a:pPr algn="ctr"/>
            <a:r>
              <a:rPr lang="zh-CN" altLang="en-US" smtClean="0"/>
              <a:t>参     考    资      料</a:t>
            </a:r>
          </a:p>
        </p:txBody>
      </p:sp>
      <p:sp>
        <p:nvSpPr>
          <p:cNvPr id="68611" name="内容占位符 2"/>
          <p:cNvSpPr>
            <a:spLocks noGrp="1"/>
          </p:cNvSpPr>
          <p:nvPr>
            <p:ph idx="1"/>
          </p:nvPr>
        </p:nvSpPr>
        <p:spPr/>
        <p:txBody>
          <a:bodyPr/>
          <a:lstStyle/>
          <a:p>
            <a:pPr marL="0" indent="628650" algn="ctr">
              <a:defRPr/>
            </a:pPr>
            <a:r>
              <a:rPr lang="en-US" altLang="zh-CN" sz="2200" u="sng" dirty="0" smtClean="0">
                <a:solidFill>
                  <a:srgbClr val="FF0000"/>
                </a:solidFill>
                <a:latin typeface="仿宋_GB2312" pitchFamily="49" charset="-122"/>
                <a:ea typeface="仿宋_GB2312" pitchFamily="49" charset="-122"/>
              </a:rPr>
              <a:t>《</a:t>
            </a:r>
            <a:r>
              <a:rPr lang="zh-CN" altLang="en-US" sz="2200" u="sng" dirty="0" smtClean="0">
                <a:solidFill>
                  <a:srgbClr val="FF0000"/>
                </a:solidFill>
                <a:latin typeface="仿宋_GB2312" pitchFamily="49" charset="-122"/>
                <a:ea typeface="仿宋_GB2312" pitchFamily="49" charset="-122"/>
              </a:rPr>
              <a:t>车辆部门安全技术规则</a:t>
            </a:r>
            <a:r>
              <a:rPr lang="en-US" altLang="zh-CN" sz="2200" u="sng" dirty="0" smtClean="0">
                <a:solidFill>
                  <a:srgbClr val="FF0000"/>
                </a:solidFill>
                <a:latin typeface="仿宋_GB2312" pitchFamily="49" charset="-122"/>
                <a:ea typeface="仿宋_GB2312" pitchFamily="49" charset="-122"/>
              </a:rPr>
              <a:t>》</a:t>
            </a:r>
            <a:r>
              <a:rPr lang="zh-CN" altLang="en-US" sz="2200" u="sng" dirty="0" smtClean="0">
                <a:solidFill>
                  <a:srgbClr val="FF0000"/>
                </a:solidFill>
                <a:latin typeface="仿宋_GB2312" pitchFamily="49" charset="-122"/>
                <a:ea typeface="仿宋_GB2312" pitchFamily="49" charset="-122"/>
              </a:rPr>
              <a:t>参考</a:t>
            </a:r>
            <a:endParaRPr lang="en-US" altLang="zh-CN" sz="2200" u="sng" dirty="0" smtClean="0">
              <a:solidFill>
                <a:srgbClr val="FF0000"/>
              </a:solidFill>
              <a:latin typeface="仿宋_GB2312" pitchFamily="49" charset="-122"/>
              <a:ea typeface="仿宋_GB2312" pitchFamily="49" charset="-122"/>
            </a:endParaRPr>
          </a:p>
          <a:p>
            <a:pPr marL="0" indent="539750" algn="just">
              <a:defRPr/>
            </a:pPr>
            <a:r>
              <a:rPr lang="zh-CN" altLang="zh-CN" sz="2000" dirty="0" smtClean="0">
                <a:latin typeface="仿宋_GB2312" pitchFamily="49" charset="-122"/>
                <a:ea typeface="仿宋_GB2312" pitchFamily="49" charset="-122"/>
              </a:rPr>
              <a:t>第二十二条 登高作业在使用梯子、高脚凳、升降台之前，应检查确认其完整良好。作业时，要思想集中，不得用力过猛和探身过远或高空跨越。升降台在上下升降或左右移动时，必须了望确认安全后才能开动。不得两人同时站立在同一梯子上。梯子与地面的倾斜度为</a:t>
            </a:r>
            <a:r>
              <a:rPr lang="en-US" altLang="zh-CN" sz="2000" dirty="0" smtClean="0">
                <a:latin typeface="仿宋_GB2312" pitchFamily="49" charset="-122"/>
                <a:ea typeface="仿宋_GB2312" pitchFamily="49" charset="-122"/>
              </a:rPr>
              <a:t>60”</a:t>
            </a:r>
            <a:r>
              <a:rPr lang="zh-CN" altLang="zh-CN" sz="2000" dirty="0" smtClean="0">
                <a:latin typeface="仿宋_GB2312" pitchFamily="49" charset="-122"/>
                <a:ea typeface="仿宋_GB2312" pitchFamily="49" charset="-122"/>
              </a:rPr>
              <a:t>左右，并要有防滑装置，使用人字梯时应挂好安全链钩。高空作业时，应佩戴安全带或采取有效防护措施。安全带应定期检验。工具材料不得丢掷。露天工作场所遇有六级以上大风时禁止高空作业（登高二米及以上者均为高空作业）</a:t>
            </a:r>
          </a:p>
          <a:p>
            <a:pPr marL="0" indent="539750" algn="just">
              <a:defRPr/>
            </a:pPr>
            <a:r>
              <a:rPr lang="zh-CN" altLang="zh-CN" sz="2000" dirty="0" smtClean="0">
                <a:latin typeface="仿宋_GB2312" pitchFamily="49" charset="-122"/>
                <a:ea typeface="仿宋_GB2312" pitchFamily="49" charset="-122"/>
              </a:rPr>
              <a:t>第二十九条 各种机械设备转动的外露部分，都要设有安全防护装置，凡超过二米高的各种脚手架、走台、扶梯等，都应设有牢固的防护栏杆，其高度不低于一米。</a:t>
            </a:r>
          </a:p>
          <a:p>
            <a:pPr marL="0" indent="628650">
              <a:defRPr/>
            </a:pPr>
            <a:endParaRPr lang="zh-CN" alt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p:txBody>
          <a:bodyPr/>
          <a:lstStyle/>
          <a:p>
            <a:pPr algn="ctr"/>
            <a:endParaRPr lang="zh-CN" altLang="en-US" sz="2800" smtClean="0"/>
          </a:p>
        </p:txBody>
      </p:sp>
      <p:sp>
        <p:nvSpPr>
          <p:cNvPr id="69635" name="内容占位符 2"/>
          <p:cNvSpPr>
            <a:spLocks noGrp="1"/>
          </p:cNvSpPr>
          <p:nvPr>
            <p:ph idx="1"/>
          </p:nvPr>
        </p:nvSpPr>
        <p:spPr/>
        <p:txBody>
          <a:bodyPr/>
          <a:lstStyle/>
          <a:p>
            <a:pPr marL="0" indent="539750">
              <a:defRPr/>
            </a:pPr>
            <a:r>
              <a:rPr lang="zh-CN" altLang="zh-CN" sz="2000" dirty="0" smtClean="0">
                <a:latin typeface="仿宋_GB2312" pitchFamily="49" charset="-122"/>
                <a:ea typeface="仿宋_GB2312" pitchFamily="49" charset="-122"/>
              </a:rPr>
              <a:t>第三十八条 氧气瓶与乙炔气瓶的距离应在</a:t>
            </a:r>
            <a:r>
              <a:rPr lang="en-US" altLang="zh-CN" sz="2000" dirty="0" smtClean="0">
                <a:latin typeface="仿宋_GB2312" pitchFamily="49" charset="-122"/>
                <a:ea typeface="仿宋_GB2312" pitchFamily="49" charset="-122"/>
              </a:rPr>
              <a:t>5</a:t>
            </a:r>
            <a:r>
              <a:rPr lang="zh-CN" altLang="zh-CN" sz="2000" dirty="0" smtClean="0">
                <a:latin typeface="仿宋_GB2312" pitchFamily="49" charset="-122"/>
                <a:ea typeface="仿宋_GB2312" pitchFamily="49" charset="-122"/>
              </a:rPr>
              <a:t>米以上。氧气瓶及乙炔气瓶距明火应在</a:t>
            </a:r>
            <a:r>
              <a:rPr lang="en-US" altLang="zh-CN" sz="2000" dirty="0" smtClean="0">
                <a:latin typeface="仿宋_GB2312" pitchFamily="49" charset="-122"/>
                <a:ea typeface="仿宋_GB2312" pitchFamily="49" charset="-122"/>
              </a:rPr>
              <a:t>10</a:t>
            </a:r>
            <a:r>
              <a:rPr lang="zh-CN" altLang="zh-CN" sz="2000" dirty="0" smtClean="0">
                <a:latin typeface="仿宋_GB2312" pitchFamily="49" charset="-122"/>
                <a:ea typeface="仿宋_GB2312" pitchFamily="49" charset="-122"/>
              </a:rPr>
              <a:t>米以上。氧气瓶不得沾染油脂、暴晒和碰撞</a:t>
            </a:r>
          </a:p>
          <a:p>
            <a:pPr marL="0" indent="539750">
              <a:defRPr/>
            </a:pPr>
            <a:r>
              <a:rPr lang="zh-CN" altLang="zh-CN" sz="2000" dirty="0" smtClean="0">
                <a:latin typeface="仿宋_GB2312" pitchFamily="49" charset="-122"/>
                <a:ea typeface="仿宋_GB2312" pitchFamily="49" charset="-122"/>
              </a:rPr>
              <a:t>第八十七条 熔接作业的一般要求：</a:t>
            </a:r>
          </a:p>
          <a:p>
            <a:pPr marL="0" indent="539750">
              <a:defRPr/>
            </a:pPr>
            <a:r>
              <a:rPr lang="zh-CN" altLang="zh-CN" sz="2000" dirty="0" smtClean="0">
                <a:latin typeface="仿宋_GB2312" pitchFamily="49" charset="-122"/>
                <a:ea typeface="仿宋_GB2312" pitchFamily="49" charset="-122"/>
              </a:rPr>
              <a:t>电焊、气焊、氩弧焊、二氧化碳保护焊必须经过安全考试合格、懂得触电急救知识的人员操作。焊接时应确认如下安全条件方可工作。</a:t>
            </a:r>
          </a:p>
          <a:p>
            <a:pPr marL="0" indent="539750">
              <a:defRPr/>
            </a:pPr>
            <a:r>
              <a:rPr lang="en-US" altLang="zh-CN" sz="2000" dirty="0" smtClean="0">
                <a:latin typeface="仿宋_GB2312" pitchFamily="49" charset="-122"/>
                <a:ea typeface="仿宋_GB2312" pitchFamily="49" charset="-122"/>
              </a:rPr>
              <a:t>1</a:t>
            </a:r>
            <a:r>
              <a:rPr lang="zh-CN" altLang="zh-CN" sz="2000" dirty="0" smtClean="0">
                <a:latin typeface="仿宋_GB2312" pitchFamily="49" charset="-122"/>
                <a:ea typeface="仿宋_GB2312" pitchFamily="49" charset="-122"/>
              </a:rPr>
              <a:t>．焊割作业周围</a:t>
            </a:r>
            <a:r>
              <a:rPr lang="en-US" altLang="zh-CN" sz="2000" dirty="0" smtClean="0">
                <a:latin typeface="仿宋_GB2312" pitchFamily="49" charset="-122"/>
                <a:ea typeface="仿宋_GB2312" pitchFamily="49" charset="-122"/>
              </a:rPr>
              <a:t>10</a:t>
            </a:r>
            <a:r>
              <a:rPr lang="zh-CN" altLang="zh-CN" sz="2000" dirty="0" smtClean="0">
                <a:latin typeface="仿宋_GB2312" pitchFamily="49" charset="-122"/>
                <a:ea typeface="仿宋_GB2312" pitchFamily="49" charset="-122"/>
              </a:rPr>
              <a:t>米以内不得有易燃、易爆物品。对客、货车车体施行焊、割作业时，应按规定拆除四周易燃物并即时浇水防燃。</a:t>
            </a:r>
          </a:p>
          <a:p>
            <a:pPr marL="0" indent="539750">
              <a:defRPr/>
            </a:pPr>
            <a:r>
              <a:rPr lang="en-US" altLang="zh-CN" sz="2000" dirty="0" smtClean="0">
                <a:latin typeface="仿宋_GB2312" pitchFamily="49" charset="-122"/>
                <a:ea typeface="仿宋_GB2312" pitchFamily="49" charset="-122"/>
              </a:rPr>
              <a:t>2</a:t>
            </a:r>
            <a:r>
              <a:rPr lang="zh-CN" altLang="zh-CN" sz="2000" dirty="0" smtClean="0">
                <a:latin typeface="仿宋_GB2312" pitchFamily="49" charset="-122"/>
                <a:ea typeface="仿宋_GB2312" pitchFamily="49" charset="-122"/>
              </a:rPr>
              <a:t>．焊割容器时，对于无毒和非易燃气体的容器应在无压力条件下进行。对于易燃、有毒气体的容器必须在清除残渣、残液并将内部清扫干净后进行。</a:t>
            </a:r>
          </a:p>
          <a:p>
            <a:pPr marL="0" indent="628650">
              <a:defRPr/>
            </a:pPr>
            <a:endParaRPr lang="zh-CN" altLang="en-US"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p:nvPr>
        </p:nvSpPr>
        <p:spPr/>
        <p:txBody>
          <a:bodyPr/>
          <a:lstStyle/>
          <a:p>
            <a:endParaRPr lang="zh-CN" altLang="en-US" smtClean="0"/>
          </a:p>
        </p:txBody>
      </p:sp>
      <p:sp>
        <p:nvSpPr>
          <p:cNvPr id="71683" name="内容占位符 2"/>
          <p:cNvSpPr>
            <a:spLocks noGrp="1"/>
          </p:cNvSpPr>
          <p:nvPr>
            <p:ph idx="1"/>
          </p:nvPr>
        </p:nvSpPr>
        <p:spPr/>
        <p:txBody>
          <a:bodyPr/>
          <a:lstStyle/>
          <a:p>
            <a:pPr marL="0" indent="628650" algn="just">
              <a:defRPr/>
            </a:pPr>
            <a:r>
              <a:rPr lang="en-US" altLang="zh-CN" sz="2000" dirty="0" smtClean="0">
                <a:latin typeface="仿宋_GB2312" pitchFamily="49" charset="-122"/>
                <a:ea typeface="仿宋_GB2312" pitchFamily="49" charset="-122"/>
              </a:rPr>
              <a:t>3</a:t>
            </a:r>
            <a:r>
              <a:rPr lang="zh-CN" altLang="zh-CN" sz="2000" dirty="0" smtClean="0">
                <a:latin typeface="仿宋_GB2312" pitchFamily="49" charset="-122"/>
                <a:ea typeface="仿宋_GB2312" pitchFamily="49" charset="-122"/>
              </a:rPr>
              <a:t>．在金属槽内焊割作业时，槽外应有人监护，槽内应不断通风换气，焊割工作者应每隔一段时间到槽外通风。在槽内电焊时应有绝缘物，身体任何部分不得接触工作物。</a:t>
            </a:r>
          </a:p>
          <a:p>
            <a:pPr marL="0" indent="628650" algn="just">
              <a:defRPr/>
            </a:pPr>
            <a:r>
              <a:rPr lang="en-US" altLang="zh-CN" sz="2000" dirty="0" smtClean="0">
                <a:latin typeface="仿宋_GB2312" pitchFamily="49" charset="-122"/>
                <a:ea typeface="仿宋_GB2312" pitchFamily="49" charset="-122"/>
              </a:rPr>
              <a:t>4</a:t>
            </a:r>
            <a:r>
              <a:rPr lang="zh-CN" altLang="zh-CN" sz="2000" dirty="0" smtClean="0">
                <a:latin typeface="仿宋_GB2312" pitchFamily="49" charset="-122"/>
                <a:ea typeface="仿宋_GB2312" pitchFamily="49" charset="-122"/>
              </a:rPr>
              <a:t>．在焊割物未冷却并无人看守时，应在焊割物上表示“热”字，焊割余料有尖角余边时应及时处理。已切割完毕或待焊的把手、脚蹬和配件等不得浮摆形成假象，以防止其他工作者攀登、踏脚时发生意外。</a:t>
            </a:r>
          </a:p>
          <a:p>
            <a:pPr marL="0" indent="539750" algn="just">
              <a:defRPr/>
            </a:pPr>
            <a:r>
              <a:rPr lang="zh-CN" altLang="zh-CN" sz="2000" dirty="0" smtClean="0">
                <a:latin typeface="仿宋_GB2312" pitchFamily="49" charset="-122"/>
                <a:ea typeface="仿宋_GB2312" pitchFamily="49" charset="-122"/>
              </a:rPr>
              <a:t>第八十八条 电焊作业：</a:t>
            </a:r>
          </a:p>
          <a:p>
            <a:pPr marL="0" indent="539750" algn="just">
              <a:defRPr/>
            </a:pPr>
            <a:r>
              <a:rPr lang="en-US" altLang="zh-CN" sz="2000" dirty="0" smtClean="0">
                <a:latin typeface="仿宋_GB2312" pitchFamily="49" charset="-122"/>
                <a:ea typeface="仿宋_GB2312" pitchFamily="49" charset="-122"/>
              </a:rPr>
              <a:t>1</a:t>
            </a:r>
            <a:r>
              <a:rPr lang="zh-CN" altLang="zh-CN" sz="2000" dirty="0" smtClean="0">
                <a:latin typeface="仿宋_GB2312" pitchFamily="49" charset="-122"/>
                <a:ea typeface="仿宋_GB2312" pitchFamily="49" charset="-122"/>
              </a:rPr>
              <a:t>．电焊室的墙壁、顶棚须为暗色，室内应有良好的排烟尘及净化设备。多台电焊机在同一室应有遮光设备。</a:t>
            </a:r>
          </a:p>
          <a:p>
            <a:pPr marL="0" indent="539750" algn="just">
              <a:defRPr/>
            </a:pPr>
            <a:r>
              <a:rPr lang="en-US" altLang="zh-CN" sz="2000" dirty="0" smtClean="0">
                <a:latin typeface="仿宋_GB2312" pitchFamily="49" charset="-122"/>
                <a:ea typeface="仿宋_GB2312" pitchFamily="49" charset="-122"/>
              </a:rPr>
              <a:t>2</a:t>
            </a:r>
            <a:r>
              <a:rPr lang="zh-CN" altLang="zh-CN" sz="2000" dirty="0" smtClean="0">
                <a:latin typeface="仿宋_GB2312" pitchFamily="49" charset="-122"/>
                <a:ea typeface="仿宋_GB2312" pitchFamily="49" charset="-122"/>
              </a:rPr>
              <a:t>．电焊机应有良好的保护接地或接零导线，焊钳应绝缘良好。电焊地点应有良好的照明</a:t>
            </a:r>
            <a:r>
              <a:rPr lang="zh-CN" altLang="zh-CN" dirty="0" smtClean="0">
                <a:latin typeface="仿宋_GB2312" pitchFamily="49" charset="-122"/>
                <a:ea typeface="仿宋_GB2312" pitchFamily="49" charset="-122"/>
              </a:rPr>
              <a:t>。</a:t>
            </a:r>
          </a:p>
          <a:p>
            <a:pPr marL="0" indent="628650">
              <a:defRPr/>
            </a:pPr>
            <a:endParaRPr lang="zh-CN" alt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endParaRPr lang="zh-CN" altLang="en-US" smtClean="0"/>
          </a:p>
        </p:txBody>
      </p:sp>
      <p:sp>
        <p:nvSpPr>
          <p:cNvPr id="77826" name="Rectangle 3"/>
          <p:cNvSpPr>
            <a:spLocks noGrp="1" noChangeArrowheads="1"/>
          </p:cNvSpPr>
          <p:nvPr>
            <p:ph idx="1"/>
          </p:nvPr>
        </p:nvSpPr>
        <p:spPr/>
        <p:txBody>
          <a:bodyPr/>
          <a:lstStyle/>
          <a:p>
            <a:pPr marL="0" indent="539750" algn="just"/>
            <a:r>
              <a:rPr lang="en-US" altLang="zh-CN" sz="2000" smtClean="0">
                <a:latin typeface="仿宋_GB2312" pitchFamily="49" charset="-122"/>
                <a:ea typeface="仿宋_GB2312" pitchFamily="49" charset="-122"/>
              </a:rPr>
              <a:t>3</a:t>
            </a:r>
            <a:r>
              <a:rPr lang="zh-CN" altLang="zh-CN" sz="2000" smtClean="0">
                <a:latin typeface="仿宋_GB2312" pitchFamily="49" charset="-122"/>
                <a:ea typeface="仿宋_GB2312" pitchFamily="49" charset="-122"/>
              </a:rPr>
              <a:t>．遇有雨天禁止露天电焊作业，如遇紧急生产必须作业时，其作业人员必须穿戴绝缘鞋、绝缘手套并采取遮雨措施后，方得作业。在潮湿处焊修作业时应铺垫绝缘物。</a:t>
            </a:r>
          </a:p>
          <a:p>
            <a:pPr marL="0" indent="539750" algn="just"/>
            <a:r>
              <a:rPr lang="en-US" altLang="zh-CN" sz="2000" smtClean="0">
                <a:latin typeface="仿宋_GB2312" pitchFamily="49" charset="-122"/>
                <a:ea typeface="仿宋_GB2312" pitchFamily="49" charset="-122"/>
              </a:rPr>
              <a:t>4</a:t>
            </a:r>
            <a:r>
              <a:rPr lang="zh-CN" altLang="zh-CN" sz="2000" smtClean="0">
                <a:latin typeface="仿宋_GB2312" pitchFamily="49" charset="-122"/>
                <a:ea typeface="仿宋_GB2312" pitchFamily="49" charset="-122"/>
              </a:rPr>
              <a:t>．电焊机的开、关及各项调整工作只准由焊接工作者进行。</a:t>
            </a:r>
          </a:p>
          <a:p>
            <a:pPr marL="0" indent="539750" algn="just"/>
            <a:r>
              <a:rPr lang="en-US" altLang="zh-CN" sz="2000" smtClean="0">
                <a:latin typeface="仿宋_GB2312" pitchFamily="49" charset="-122"/>
                <a:ea typeface="仿宋_GB2312" pitchFamily="49" charset="-122"/>
              </a:rPr>
              <a:t>5</a:t>
            </a:r>
            <a:r>
              <a:rPr lang="zh-CN" altLang="en-US" sz="2000" smtClean="0">
                <a:latin typeface="仿宋_GB2312" pitchFamily="49" charset="-122"/>
                <a:ea typeface="仿宋_GB2312" pitchFamily="49" charset="-122"/>
              </a:rPr>
              <a:t>．电焊打火前，应向周围人员发出警告后再施焊。清除电焊熔渣时，要防止飞溅伤人。</a:t>
            </a:r>
            <a:endParaRPr lang="en-US" altLang="zh-CN" sz="2000" smtClean="0">
              <a:latin typeface="仿宋_GB2312" pitchFamily="49" charset="-122"/>
              <a:ea typeface="仿宋_GB2312" pitchFamily="49" charset="-122"/>
            </a:endParaRPr>
          </a:p>
          <a:p>
            <a:pPr marL="0" indent="539750" algn="just"/>
            <a:r>
              <a:rPr lang="en-US" altLang="zh-CN" sz="2000" smtClean="0">
                <a:latin typeface="仿宋_GB2312" pitchFamily="49" charset="-122"/>
                <a:ea typeface="仿宋_GB2312" pitchFamily="49" charset="-122"/>
              </a:rPr>
              <a:t>6</a:t>
            </a:r>
            <a:r>
              <a:rPr lang="zh-CN" altLang="zh-CN" sz="2000" smtClean="0">
                <a:latin typeface="仿宋_GB2312" pitchFamily="49" charset="-122"/>
                <a:ea typeface="仿宋_GB2312" pitchFamily="49" charset="-122"/>
              </a:rPr>
              <a:t>．电焊工作完了应及时切断电源，禁止把电焊钳及导线放在钢轨和工作台以及潮湿地面上。</a:t>
            </a:r>
          </a:p>
          <a:p>
            <a:pPr marL="0" indent="539750" algn="just"/>
            <a:r>
              <a:rPr lang="en-US" altLang="zh-CN" sz="2000" smtClean="0">
                <a:latin typeface="仿宋_GB2312" pitchFamily="49" charset="-122"/>
                <a:ea typeface="仿宋_GB2312" pitchFamily="49" charset="-122"/>
              </a:rPr>
              <a:t>7</a:t>
            </a:r>
            <a:r>
              <a:rPr lang="zh-CN" altLang="zh-CN" sz="2000" smtClean="0">
                <a:latin typeface="仿宋_GB2312" pitchFamily="49" charset="-122"/>
                <a:ea typeface="仿宋_GB2312" pitchFamily="49" charset="-122"/>
              </a:rPr>
              <a:t>．除遵守上列有关规定外，氩弧焊还应选择护目镜，隔弧挡板措施。二氧化碳保护焊应注意将二氧化碳瓶与操作人员隔开，与各项热源或明火保持不少于</a:t>
            </a:r>
            <a:r>
              <a:rPr lang="en-US" altLang="zh-CN" sz="2000" smtClean="0">
                <a:latin typeface="仿宋_GB2312" pitchFamily="49" charset="-122"/>
                <a:ea typeface="仿宋_GB2312" pitchFamily="49" charset="-122"/>
              </a:rPr>
              <a:t>3</a:t>
            </a:r>
            <a:r>
              <a:rPr lang="zh-CN" altLang="zh-CN" sz="2000" smtClean="0">
                <a:latin typeface="仿宋_GB2312" pitchFamily="49" charset="-122"/>
                <a:ea typeface="仿宋_GB2312" pitchFamily="49" charset="-122"/>
              </a:rPr>
              <a:t>米的距离。在搬运钢瓶时不准碰撞、倒置或暴晒。</a:t>
            </a:r>
          </a:p>
          <a:p>
            <a:pPr marL="0" indent="539750" algn="just"/>
            <a:endParaRPr lang="zh-CN" altLang="zh-CN" sz="2000" smtClean="0">
              <a:latin typeface="仿宋_GB2312" pitchFamily="49" charset="-122"/>
              <a:ea typeface="仿宋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r>
              <a:rPr lang="zh-CN" altLang="en-US" smtClean="0"/>
              <a:t>事故案例</a:t>
            </a:r>
          </a:p>
        </p:txBody>
      </p:sp>
      <p:sp>
        <p:nvSpPr>
          <p:cNvPr id="14338" name="内容占位符 2"/>
          <p:cNvSpPr>
            <a:spLocks noGrp="1" noChangeArrowheads="1"/>
          </p:cNvSpPr>
          <p:nvPr>
            <p:ph idx="1"/>
          </p:nvPr>
        </p:nvSpPr>
        <p:spPr/>
        <p:txBody>
          <a:bodyPr/>
          <a:lstStyle/>
          <a:p>
            <a:pPr marL="0" indent="628650"/>
            <a:r>
              <a:rPr lang="en-US" altLang="zh-CN" sz="2000" smtClean="0">
                <a:latin typeface="仿宋_GB2312" pitchFamily="49" charset="-122"/>
                <a:ea typeface="仿宋_GB2312" pitchFamily="49" charset="-122"/>
              </a:rPr>
              <a:t>(4)</a:t>
            </a:r>
            <a:r>
              <a:rPr lang="zh-CN" altLang="zh-CN" sz="2000" smtClean="0">
                <a:latin typeface="仿宋_GB2312" pitchFamily="49" charset="-122"/>
                <a:ea typeface="仿宋_GB2312" pitchFamily="49" charset="-122"/>
              </a:rPr>
              <a:t>事故教训</a:t>
            </a:r>
            <a:r>
              <a:rPr lang="en-US" altLang="zh-CN" sz="2000" smtClean="0">
                <a:latin typeface="仿宋_GB2312" pitchFamily="49" charset="-122"/>
                <a:ea typeface="仿宋_GB2312" pitchFamily="49" charset="-122"/>
              </a:rPr>
              <a:t>:</a:t>
            </a:r>
            <a:r>
              <a:rPr lang="zh-CN" altLang="zh-CN" sz="2000" smtClean="0">
                <a:latin typeface="仿宋_GB2312" pitchFamily="49" charset="-122"/>
                <a:ea typeface="仿宋_GB2312" pitchFamily="49" charset="-122"/>
              </a:rPr>
              <a:t>一是作业方式不当。成昆线</a:t>
            </a:r>
            <a:r>
              <a:rPr lang="en-US" altLang="zh-CN" sz="2000" smtClean="0">
                <a:latin typeface="仿宋_GB2312" pitchFamily="49" charset="-122"/>
                <a:ea typeface="仿宋_GB2312" pitchFamily="49" charset="-122"/>
              </a:rPr>
              <a:t>K323+824</a:t>
            </a:r>
            <a:r>
              <a:rPr lang="zh-CN" altLang="zh-CN" sz="2000" smtClean="0">
                <a:latin typeface="仿宋_GB2312" pitchFamily="49" charset="-122"/>
                <a:ea typeface="仿宋_GB2312" pitchFamily="49" charset="-122"/>
              </a:rPr>
              <a:t>小桥梁体底部至排导槽沟底垂直距离仅</a:t>
            </a:r>
            <a:r>
              <a:rPr lang="en-US" altLang="zh-CN" sz="2000" smtClean="0">
                <a:latin typeface="仿宋_GB2312" pitchFamily="49" charset="-122"/>
                <a:ea typeface="仿宋_GB2312" pitchFamily="49" charset="-122"/>
              </a:rPr>
              <a:t>4.3m</a:t>
            </a:r>
            <a:r>
              <a:rPr lang="zh-CN" altLang="zh-CN" sz="2000" smtClean="0">
                <a:latin typeface="仿宋_GB2312" pitchFamily="49" charset="-122"/>
                <a:ea typeface="仿宋_GB2312" pitchFamily="49" charset="-122"/>
              </a:rPr>
              <a:t>，梁体修补作业可以采取搭设升降一字梯由单人登高的方式进行维修作业，而搭设吊架平台</a:t>
            </a:r>
            <a:r>
              <a:rPr lang="en-US" altLang="zh-CN" sz="2000" smtClean="0">
                <a:latin typeface="仿宋_GB2312" pitchFamily="49" charset="-122"/>
                <a:ea typeface="仿宋_GB2312" pitchFamily="49" charset="-122"/>
              </a:rPr>
              <a:t>2</a:t>
            </a:r>
            <a:r>
              <a:rPr lang="zh-CN" altLang="zh-CN" sz="2000" smtClean="0">
                <a:latin typeface="仿宋_GB2312" pitchFamily="49" charset="-122"/>
                <a:ea typeface="仿宋_GB2312" pitchFamily="49" charset="-122"/>
              </a:rPr>
              <a:t>人骑坐同时进行作业的方式虽然能够节省时间和减少作业量，但增加了安全风险。 二是作业分工不具体、现场卡控不到位。工区班前作业分工不细，未对作业人员分工作出具体安排，对直接参与高处圬工梁体修补的人员，以及梁体修补的辅助人员，未能在作业日计划和日志上明确显示。现场互控责任人未能对高处作业人员安全带拴挂牢固确认到位。三是标准化作业指导书不完善。成都局《工务标准化作业指导书》中作业项目不齐全、不完善，桥隧作业部分没有圬工梁体修补整治的相关内容，并且未按照分级管理规定，对一级高处作业（高度</a:t>
            </a:r>
            <a:r>
              <a:rPr lang="en-US" altLang="zh-CN" sz="2000" smtClean="0">
                <a:latin typeface="仿宋_GB2312" pitchFamily="49" charset="-122"/>
                <a:ea typeface="仿宋_GB2312" pitchFamily="49" charset="-122"/>
              </a:rPr>
              <a:t>2-5m</a:t>
            </a:r>
            <a:r>
              <a:rPr lang="zh-CN" altLang="zh-CN" sz="2000" smtClean="0">
                <a:latin typeface="仿宋_GB2312" pitchFamily="49" charset="-122"/>
                <a:ea typeface="仿宋_GB2312" pitchFamily="49" charset="-122"/>
              </a:rPr>
              <a:t>）制定相应的作业标准和流程，安全卡控措施缺失。</a:t>
            </a:r>
          </a:p>
          <a:p>
            <a:pPr marL="0" indent="628650"/>
            <a:r>
              <a:rPr lang="en-US" altLang="zh-CN" sz="2000" smtClean="0">
                <a:latin typeface="微软雅黑" panose="020B0503020204020204" pitchFamily="34" charset="-122"/>
                <a:ea typeface="微软雅黑" panose="020B0503020204020204" pitchFamily="34" charset="-122"/>
              </a:rPr>
              <a:t> </a:t>
            </a:r>
            <a:endParaRPr lang="zh-CN" altLang="zh-CN" sz="2000" smtClean="0">
              <a:latin typeface="微软雅黑" panose="020B0503020204020204" pitchFamily="34" charset="-122"/>
              <a:ea typeface="微软雅黑" panose="020B0503020204020204" pitchFamily="34" charset="-122"/>
            </a:endParaRPr>
          </a:p>
          <a:p>
            <a:pPr marL="0" indent="628650"/>
            <a:endParaRPr lang="zh-CN" alt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noChangeArrowheads="1"/>
          </p:cNvSpPr>
          <p:nvPr>
            <p:ph type="title"/>
          </p:nvPr>
        </p:nvSpPr>
        <p:spPr/>
        <p:txBody>
          <a:bodyPr/>
          <a:lstStyle/>
          <a:p>
            <a:endParaRPr lang="zh-CN" altLang="en-US" smtClean="0"/>
          </a:p>
        </p:txBody>
      </p:sp>
      <p:sp>
        <p:nvSpPr>
          <p:cNvPr id="72707" name="内容占位符 2"/>
          <p:cNvSpPr>
            <a:spLocks noGrp="1"/>
          </p:cNvSpPr>
          <p:nvPr>
            <p:ph idx="1"/>
          </p:nvPr>
        </p:nvSpPr>
        <p:spPr/>
        <p:txBody>
          <a:bodyPr/>
          <a:lstStyle/>
          <a:p>
            <a:pPr marL="0" indent="539750" algn="just">
              <a:defRPr/>
            </a:pPr>
            <a:r>
              <a:rPr lang="zh-CN" altLang="zh-CN" sz="2000" dirty="0" smtClean="0">
                <a:latin typeface="仿宋_GB2312" pitchFamily="49" charset="-122"/>
                <a:ea typeface="仿宋_GB2312" pitchFamily="49" charset="-122"/>
              </a:rPr>
              <a:t>第八十九条 气焊作业：</a:t>
            </a:r>
          </a:p>
          <a:p>
            <a:pPr marL="0" indent="539750" algn="just">
              <a:defRPr/>
            </a:pPr>
            <a:r>
              <a:rPr lang="en-US" altLang="zh-CN" sz="2000" dirty="0" smtClean="0">
                <a:latin typeface="仿宋_GB2312" pitchFamily="49" charset="-122"/>
                <a:ea typeface="仿宋_GB2312" pitchFamily="49" charset="-122"/>
              </a:rPr>
              <a:t>1</a:t>
            </a:r>
            <a:r>
              <a:rPr lang="zh-CN" altLang="zh-CN" sz="2000" dirty="0" smtClean="0">
                <a:latin typeface="仿宋_GB2312" pitchFamily="49" charset="-122"/>
                <a:ea typeface="仿宋_GB2312" pitchFamily="49" charset="-122"/>
              </a:rPr>
              <a:t>．氧气瓶应有二个防震圈和安全帽，搬运时必须轻放，不能碰撞。操作人员不能穿有油污过多的工作服，不能用油手、油手套和油工具接触气瓶及其附件。</a:t>
            </a:r>
          </a:p>
          <a:p>
            <a:pPr marL="0" indent="539750" algn="just">
              <a:defRPr/>
            </a:pPr>
            <a:r>
              <a:rPr lang="en-US" altLang="zh-CN" sz="2000" dirty="0" smtClean="0">
                <a:latin typeface="仿宋_GB2312" pitchFamily="49" charset="-122"/>
                <a:ea typeface="仿宋_GB2312" pitchFamily="49" charset="-122"/>
              </a:rPr>
              <a:t>2</a:t>
            </a:r>
            <a:r>
              <a:rPr lang="zh-CN" altLang="zh-CN" sz="2000" dirty="0" smtClean="0">
                <a:latin typeface="仿宋_GB2312" pitchFamily="49" charset="-122"/>
                <a:ea typeface="仿宋_GB2312" pitchFamily="49" charset="-122"/>
              </a:rPr>
              <a:t>．氧气瓶及压力表不得沾染油脂，不得与其它可燃气瓶混放一处。氧气瓶不得靠近易燃、易爆物品及带电的导线附近</a:t>
            </a:r>
            <a:r>
              <a:rPr lang="zh-CN" altLang="zh-CN" dirty="0" smtClean="0">
                <a:latin typeface="仿宋_GB2312" pitchFamily="49" charset="-122"/>
                <a:ea typeface="仿宋_GB2312" pitchFamily="49" charset="-122"/>
              </a:rPr>
              <a:t>。</a:t>
            </a:r>
          </a:p>
          <a:p>
            <a:pPr marL="0" indent="539750" algn="just">
              <a:defRPr/>
            </a:pPr>
            <a:r>
              <a:rPr lang="en-US" altLang="zh-CN" sz="2000" dirty="0" smtClean="0">
                <a:latin typeface="仿宋_GB2312" pitchFamily="49" charset="-122"/>
                <a:ea typeface="仿宋_GB2312" pitchFamily="49" charset="-122"/>
              </a:rPr>
              <a:t>3</a:t>
            </a:r>
            <a:r>
              <a:rPr lang="zh-CN" altLang="zh-CN" sz="2000" dirty="0" smtClean="0">
                <a:latin typeface="仿宋_GB2312" pitchFamily="49" charset="-122"/>
                <a:ea typeface="仿宋_GB2312" pitchFamily="49" charset="-122"/>
              </a:rPr>
              <a:t>．氧气瓶必须距明火</a:t>
            </a:r>
            <a:r>
              <a:rPr lang="en-US" altLang="zh-CN" sz="2000" dirty="0" smtClean="0">
                <a:latin typeface="仿宋_GB2312" pitchFamily="49" charset="-122"/>
                <a:ea typeface="仿宋_GB2312" pitchFamily="49" charset="-122"/>
              </a:rPr>
              <a:t>10</a:t>
            </a:r>
            <a:r>
              <a:rPr lang="zh-CN" altLang="zh-CN" sz="2000" dirty="0" smtClean="0">
                <a:latin typeface="仿宋_GB2312" pitchFamily="49" charset="-122"/>
                <a:ea typeface="仿宋_GB2312" pitchFamily="49" charset="-122"/>
              </a:rPr>
              <a:t>米以上，距乙炔发生器</a:t>
            </a:r>
            <a:r>
              <a:rPr lang="en-US" altLang="zh-CN" sz="2000" dirty="0" smtClean="0">
                <a:latin typeface="仿宋_GB2312" pitchFamily="49" charset="-122"/>
                <a:ea typeface="仿宋_GB2312" pitchFamily="49" charset="-122"/>
              </a:rPr>
              <a:t>5</a:t>
            </a:r>
            <a:r>
              <a:rPr lang="zh-CN" altLang="zh-CN" sz="2000" dirty="0" smtClean="0">
                <a:latin typeface="仿宋_GB2312" pitchFamily="49" charset="-122"/>
                <a:ea typeface="仿宋_GB2312" pitchFamily="49" charset="-122"/>
              </a:rPr>
              <a:t>米以上，并且避免在阳光下暴晒。</a:t>
            </a:r>
          </a:p>
          <a:p>
            <a:pPr marL="0" indent="539750" algn="just">
              <a:defRPr/>
            </a:pPr>
            <a:r>
              <a:rPr lang="en-US" altLang="zh-CN" sz="2000" dirty="0" smtClean="0">
                <a:latin typeface="仿宋_GB2312" pitchFamily="49" charset="-122"/>
                <a:ea typeface="仿宋_GB2312" pitchFamily="49" charset="-122"/>
              </a:rPr>
              <a:t>4</a:t>
            </a:r>
            <a:r>
              <a:rPr lang="zh-CN" altLang="zh-CN" sz="2000" dirty="0" smtClean="0">
                <a:latin typeface="仿宋_GB2312" pitchFamily="49" charset="-122"/>
                <a:ea typeface="仿宋_GB2312" pitchFamily="49" charset="-122"/>
              </a:rPr>
              <a:t>．开启氧气瓶盖时，禁止用锤敲打，禁止面对气瓶口换阀或操作。冬季气瓶口发生冻结时禁用火烤。氧气瓶总阀不良时，不得擅自拆下修理，应打“满”字标记，返厂修理。</a:t>
            </a:r>
            <a:endParaRPr lang="en-US" altLang="zh-CN" sz="2000" dirty="0" smtClean="0">
              <a:latin typeface="仿宋_GB2312" pitchFamily="49" charset="-122"/>
              <a:ea typeface="仿宋_GB2312" pitchFamily="49" charset="-122"/>
            </a:endParaRPr>
          </a:p>
          <a:p>
            <a:pPr marL="0" indent="628650">
              <a:defRPr/>
            </a:pPr>
            <a:endParaRPr lang="zh-CN" alt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noChangeArrowheads="1"/>
          </p:cNvSpPr>
          <p:nvPr>
            <p:ph type="title"/>
          </p:nvPr>
        </p:nvSpPr>
        <p:spPr/>
        <p:txBody>
          <a:bodyPr/>
          <a:lstStyle/>
          <a:p>
            <a:endParaRPr lang="zh-CN" altLang="en-US" smtClean="0"/>
          </a:p>
        </p:txBody>
      </p:sp>
      <p:sp>
        <p:nvSpPr>
          <p:cNvPr id="75779" name="内容占位符 2"/>
          <p:cNvSpPr>
            <a:spLocks noGrp="1"/>
          </p:cNvSpPr>
          <p:nvPr>
            <p:ph idx="1"/>
          </p:nvPr>
        </p:nvSpPr>
        <p:spPr/>
        <p:txBody>
          <a:bodyPr/>
          <a:lstStyle/>
          <a:p>
            <a:pPr marL="0" indent="539750" algn="just">
              <a:defRPr/>
            </a:pPr>
            <a:r>
              <a:rPr lang="en-US" altLang="zh-CN" sz="2000" dirty="0" smtClean="0">
                <a:latin typeface="仿宋_GB2312" pitchFamily="49" charset="-122"/>
                <a:ea typeface="仿宋_GB2312" pitchFamily="49" charset="-122"/>
              </a:rPr>
              <a:t>5</a:t>
            </a:r>
            <a:r>
              <a:rPr lang="zh-CN" altLang="zh-CN" sz="2000" dirty="0" smtClean="0">
                <a:latin typeface="仿宋_GB2312" pitchFamily="49" charset="-122"/>
                <a:ea typeface="仿宋_GB2312" pitchFamily="49" charset="-122"/>
              </a:rPr>
              <a:t>．焊枪、切割器的压力表和气带必须作用良好，不得有漏泄。</a:t>
            </a:r>
          </a:p>
          <a:p>
            <a:pPr marL="0" indent="539750" algn="just">
              <a:defRPr/>
            </a:pPr>
            <a:r>
              <a:rPr lang="en-US" altLang="zh-CN" sz="2000" dirty="0" smtClean="0">
                <a:latin typeface="仿宋_GB2312" pitchFamily="49" charset="-122"/>
                <a:ea typeface="仿宋_GB2312" pitchFamily="49" charset="-122"/>
              </a:rPr>
              <a:t>6</a:t>
            </a:r>
            <a:r>
              <a:rPr lang="zh-CN" altLang="zh-CN" sz="2000" dirty="0" smtClean="0">
                <a:latin typeface="仿宋_GB2312" pitchFamily="49" charset="-122"/>
                <a:ea typeface="仿宋_GB2312" pitchFamily="49" charset="-122"/>
              </a:rPr>
              <a:t>．在点燃氧气枪时先开乙炔阀，后开氧气阀。关闭时与上述顺序相反。工作中发生回火应立即先关闭氧气阀，后关闭乙炔阀，然后再详细检查管路。在工作中应注意焊嘴的冷却。</a:t>
            </a:r>
          </a:p>
          <a:p>
            <a:pPr marL="0" indent="539750" algn="just">
              <a:defRPr/>
            </a:pPr>
            <a:r>
              <a:rPr lang="en-US" altLang="zh-CN" sz="2000" dirty="0" smtClean="0">
                <a:latin typeface="仿宋_GB2312" pitchFamily="49" charset="-122"/>
                <a:ea typeface="仿宋_GB2312" pitchFamily="49" charset="-122"/>
              </a:rPr>
              <a:t>7</a:t>
            </a:r>
            <a:r>
              <a:rPr lang="zh-CN" altLang="zh-CN" sz="2000" dirty="0" smtClean="0">
                <a:latin typeface="仿宋_GB2312" pitchFamily="49" charset="-122"/>
                <a:ea typeface="仿宋_GB2312" pitchFamily="49" charset="-122"/>
              </a:rPr>
              <a:t>．工作后应将各阀关严，排净管带余气，并对施焊现场作全面检查，排除余火。氧气瓶的回送应保留</a:t>
            </a:r>
            <a:r>
              <a:rPr lang="en-US" altLang="zh-CN" sz="2000" dirty="0" smtClean="0">
                <a:latin typeface="仿宋_GB2312" pitchFamily="49" charset="-122"/>
                <a:ea typeface="仿宋_GB2312" pitchFamily="49" charset="-122"/>
              </a:rPr>
              <a:t>0.5 Kg /cm</a:t>
            </a:r>
            <a:r>
              <a:rPr lang="en-US" altLang="zh-CN" sz="2000" baseline="30000" dirty="0" smtClean="0">
                <a:latin typeface="仿宋_GB2312" pitchFamily="49" charset="-122"/>
                <a:ea typeface="仿宋_GB2312" pitchFamily="49" charset="-122"/>
              </a:rPr>
              <a:t>2</a:t>
            </a:r>
            <a:r>
              <a:rPr lang="zh-CN" altLang="zh-CN" sz="2000" dirty="0" smtClean="0">
                <a:latin typeface="仿宋_GB2312" pitchFamily="49" charset="-122"/>
                <a:ea typeface="仿宋_GB2312" pitchFamily="49" charset="-122"/>
              </a:rPr>
              <a:t>以上的压力不得排空。</a:t>
            </a:r>
          </a:p>
          <a:p>
            <a:pPr marL="0" indent="539750" algn="just">
              <a:defRPr/>
            </a:pPr>
            <a:r>
              <a:rPr lang="en-US" altLang="zh-CN" sz="2000" dirty="0" smtClean="0">
                <a:latin typeface="仿宋_GB2312" pitchFamily="49" charset="-122"/>
                <a:ea typeface="仿宋_GB2312" pitchFamily="49" charset="-122"/>
              </a:rPr>
              <a:t>8</a:t>
            </a:r>
            <a:r>
              <a:rPr lang="zh-CN" altLang="zh-CN" sz="2000" dirty="0" smtClean="0">
                <a:latin typeface="仿宋_GB2312" pitchFamily="49" charset="-122"/>
                <a:ea typeface="仿宋_GB2312" pitchFamily="49" charset="-122"/>
              </a:rPr>
              <a:t>．乙炔发生器、回火防止器、减压阀、焊切用具应定期检查，在冬季应采取保温防冻措施，发生冻结时禁止火烤。</a:t>
            </a:r>
          </a:p>
          <a:p>
            <a:pPr marL="0" indent="628650" algn="just">
              <a:defRPr/>
            </a:pPr>
            <a:r>
              <a:rPr lang="zh-CN" altLang="en-US" sz="2000" dirty="0" smtClean="0">
                <a:latin typeface="仿宋_GB2312" pitchFamily="49" charset="-122"/>
                <a:ea typeface="仿宋_GB2312" pitchFamily="49" charset="-122"/>
              </a:rPr>
              <a:t>第九十六条 电力工、电机钳工作业：</a:t>
            </a:r>
          </a:p>
          <a:p>
            <a:pPr marL="0" indent="628650" algn="just">
              <a:defRPr/>
            </a:pPr>
            <a:r>
              <a:rPr lang="en-US" altLang="zh-CN" sz="2000" dirty="0" smtClean="0">
                <a:latin typeface="仿宋_GB2312" pitchFamily="49" charset="-122"/>
                <a:ea typeface="仿宋_GB2312" pitchFamily="49" charset="-122"/>
              </a:rPr>
              <a:t>1</a:t>
            </a:r>
            <a:r>
              <a:rPr lang="zh-CN" altLang="en-US" sz="2000" dirty="0" smtClean="0">
                <a:latin typeface="仿宋_GB2312" pitchFamily="49" charset="-122"/>
                <a:ea typeface="仿宋_GB2312" pitchFamily="49" charset="-122"/>
              </a:rPr>
              <a:t>．电力工、电机钳工必须由经过身体检查、安全考试合格的人员担任。</a:t>
            </a:r>
          </a:p>
          <a:p>
            <a:pPr marL="0" indent="539750" algn="just">
              <a:defRPr/>
            </a:pPr>
            <a:endParaRPr lang="zh-CN" altLang="zh-CN" sz="2000" dirty="0" smtClean="0">
              <a:latin typeface="仿宋_GB2312" pitchFamily="49" charset="-122"/>
              <a:ea typeface="仿宋_GB2312" pitchFamily="49" charset="-122"/>
            </a:endParaRPr>
          </a:p>
          <a:p>
            <a:pPr marL="0" indent="628650">
              <a:defRPr/>
            </a:pPr>
            <a:endParaRPr lang="zh-CN" alt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p:nvPr>
        </p:nvSpPr>
        <p:spPr/>
        <p:txBody>
          <a:bodyPr/>
          <a:lstStyle/>
          <a:p>
            <a:endParaRPr lang="zh-CN" altLang="en-US" smtClean="0"/>
          </a:p>
        </p:txBody>
      </p:sp>
      <p:sp>
        <p:nvSpPr>
          <p:cNvPr id="80898" name="内容占位符 2"/>
          <p:cNvSpPr>
            <a:spLocks noGrp="1" noChangeArrowheads="1"/>
          </p:cNvSpPr>
          <p:nvPr>
            <p:ph idx="1"/>
          </p:nvPr>
        </p:nvSpPr>
        <p:spPr/>
        <p:txBody>
          <a:bodyPr/>
          <a:lstStyle/>
          <a:p>
            <a:pPr marL="0" indent="539750" algn="just"/>
            <a:r>
              <a:rPr lang="en-US" altLang="zh-CN" sz="2000" smtClean="0">
                <a:latin typeface="仿宋_GB2312" pitchFamily="49" charset="-122"/>
                <a:ea typeface="仿宋_GB2312" pitchFamily="49" charset="-122"/>
              </a:rPr>
              <a:t>2</a:t>
            </a:r>
            <a:r>
              <a:rPr lang="zh-CN" altLang="en-US" sz="2000" smtClean="0">
                <a:latin typeface="仿宋_GB2312" pitchFamily="49" charset="-122"/>
                <a:ea typeface="仿宋_GB2312" pitchFamily="49" charset="-122"/>
              </a:rPr>
              <a:t>．工作前应检查使用的防护用品、工具、仪表，确认无误后方可工作。所用的工具仪表每月必须由工组长全面检查鉴定，鉴定结果记录在小组工作记录薄上。</a:t>
            </a:r>
          </a:p>
          <a:p>
            <a:pPr marL="0" indent="539750" algn="just"/>
            <a:r>
              <a:rPr lang="en-US" altLang="zh-CN" sz="2000" smtClean="0">
                <a:latin typeface="仿宋_GB2312" pitchFamily="49" charset="-122"/>
                <a:ea typeface="仿宋_GB2312" pitchFamily="49" charset="-122"/>
              </a:rPr>
              <a:t>3</a:t>
            </a:r>
            <a:r>
              <a:rPr lang="zh-CN" altLang="zh-CN" sz="2000" smtClean="0">
                <a:latin typeface="仿宋_GB2312" pitchFamily="49" charset="-122"/>
                <a:ea typeface="仿宋_GB2312" pitchFamily="49" charset="-122"/>
              </a:rPr>
              <a:t>．各种配线应按统一规定配置，未经有关部门同意不得随意改变。</a:t>
            </a:r>
          </a:p>
          <a:p>
            <a:pPr marL="0" indent="539750" algn="just"/>
            <a:r>
              <a:rPr lang="en-US" altLang="zh-CN" sz="2000" smtClean="0">
                <a:latin typeface="仿宋_GB2312" pitchFamily="49" charset="-122"/>
                <a:ea typeface="仿宋_GB2312" pitchFamily="49" charset="-122"/>
              </a:rPr>
              <a:t>4</a:t>
            </a:r>
            <a:r>
              <a:rPr lang="zh-CN" altLang="zh-CN" sz="2000" smtClean="0">
                <a:latin typeface="仿宋_GB2312" pitchFamily="49" charset="-122"/>
                <a:ea typeface="仿宋_GB2312" pitchFamily="49" charset="-122"/>
              </a:rPr>
              <a:t>．各种用电设备都应有良好的接地、接零保护装置。接地、接零导线不准窜联。</a:t>
            </a:r>
          </a:p>
          <a:p>
            <a:pPr marL="0" indent="539750" algn="just"/>
            <a:r>
              <a:rPr lang="en-US" altLang="zh-CN" sz="2000" smtClean="0">
                <a:latin typeface="仿宋_GB2312" pitchFamily="49" charset="-122"/>
                <a:ea typeface="仿宋_GB2312" pitchFamily="49" charset="-122"/>
              </a:rPr>
              <a:t>5</a:t>
            </a:r>
            <a:r>
              <a:rPr lang="zh-CN" altLang="zh-CN" sz="2000" smtClean="0">
                <a:latin typeface="仿宋_GB2312" pitchFamily="49" charset="-122"/>
                <a:ea typeface="仿宋_GB2312" pitchFamily="49" charset="-122"/>
              </a:rPr>
              <a:t>．检修任何设备或机具，都应先试验，确定无电源后，方可工作，有电容器的设备更应注意。设备机具检修以后都要经过复检，方可交付使用</a:t>
            </a:r>
            <a:r>
              <a:rPr lang="en-US" altLang="zh-CN" sz="2000" smtClean="0">
                <a:latin typeface="仿宋_GB2312" pitchFamily="49" charset="-122"/>
                <a:ea typeface="仿宋_GB2312" pitchFamily="49" charset="-122"/>
              </a:rPr>
              <a:t>.</a:t>
            </a:r>
            <a:endParaRPr lang="zh-CN" altLang="zh-CN" sz="2000" smtClean="0">
              <a:latin typeface="仿宋_GB2312" pitchFamily="49" charset="-122"/>
              <a:ea typeface="仿宋_GB2312" pitchFamily="49" charset="-122"/>
            </a:endParaRPr>
          </a:p>
          <a:p>
            <a:pPr marL="0" indent="539750" algn="just"/>
            <a:r>
              <a:rPr lang="en-US" altLang="zh-CN" sz="2000" smtClean="0">
                <a:latin typeface="仿宋_GB2312" pitchFamily="49" charset="-122"/>
                <a:ea typeface="仿宋_GB2312" pitchFamily="49" charset="-122"/>
              </a:rPr>
              <a:t>6</a:t>
            </a:r>
            <a:r>
              <a:rPr lang="zh-CN" altLang="zh-CN" sz="2000" smtClean="0">
                <a:latin typeface="仿宋_GB2312" pitchFamily="49" charset="-122"/>
                <a:ea typeface="仿宋_GB2312" pitchFamily="49" charset="-122"/>
              </a:rPr>
              <a:t>．检修电气设备时，必须先切断电源，在电闸上应挂“有人作业”、“禁止合闸”等警告牌，必要时设专人看守或锁闭闸箱，拔掉保险。</a:t>
            </a:r>
          </a:p>
          <a:p>
            <a:pPr marL="0" indent="539750"/>
            <a:endParaRPr lang="zh-CN" altLang="en-US" sz="2000" smtClean="0">
              <a:latin typeface="仿宋_GB2312" pitchFamily="49" charset="-122"/>
              <a:ea typeface="仿宋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noChangeArrowheads="1"/>
          </p:cNvSpPr>
          <p:nvPr>
            <p:ph type="title"/>
          </p:nvPr>
        </p:nvSpPr>
        <p:spPr/>
        <p:txBody>
          <a:bodyPr/>
          <a:lstStyle/>
          <a:p>
            <a:endParaRPr lang="zh-CN" altLang="en-US" smtClean="0"/>
          </a:p>
        </p:txBody>
      </p:sp>
      <p:sp>
        <p:nvSpPr>
          <p:cNvPr id="77827" name="内容占位符 2"/>
          <p:cNvSpPr>
            <a:spLocks noGrp="1"/>
          </p:cNvSpPr>
          <p:nvPr>
            <p:ph idx="1"/>
          </p:nvPr>
        </p:nvSpPr>
        <p:spPr>
          <a:xfrm>
            <a:off x="323850" y="981075"/>
            <a:ext cx="8496300" cy="5616575"/>
          </a:xfrm>
        </p:spPr>
        <p:txBody>
          <a:bodyPr/>
          <a:lstStyle/>
          <a:p>
            <a:pPr marL="0" indent="539750" algn="just">
              <a:defRPr/>
            </a:pPr>
            <a:r>
              <a:rPr lang="en-US" altLang="zh-CN" sz="2000" dirty="0" smtClean="0">
                <a:latin typeface="仿宋_GB2312" pitchFamily="49" charset="-122"/>
                <a:ea typeface="仿宋_GB2312" pitchFamily="49" charset="-122"/>
              </a:rPr>
              <a:t>7</a:t>
            </a:r>
            <a:r>
              <a:rPr lang="zh-CN" altLang="zh-CN" sz="2000" dirty="0" smtClean="0">
                <a:latin typeface="仿宋_GB2312" pitchFamily="49" charset="-122"/>
                <a:ea typeface="仿宋_GB2312" pitchFamily="49" charset="-122"/>
              </a:rPr>
              <a:t>．检修设备前应向使用者了解设备状态，检修后必须经使用者验收</a:t>
            </a:r>
          </a:p>
          <a:p>
            <a:pPr marL="0" indent="539750" algn="just">
              <a:defRPr/>
            </a:pPr>
            <a:r>
              <a:rPr lang="en-US" altLang="zh-CN" sz="2000" dirty="0" smtClean="0">
                <a:latin typeface="仿宋_GB2312" pitchFamily="49" charset="-122"/>
                <a:ea typeface="仿宋_GB2312" pitchFamily="49" charset="-122"/>
              </a:rPr>
              <a:t>8</a:t>
            </a:r>
            <a:r>
              <a:rPr lang="zh-CN" altLang="zh-CN" sz="2000" dirty="0" smtClean="0">
                <a:latin typeface="仿宋_GB2312" pitchFamily="49" charset="-122"/>
                <a:ea typeface="仿宋_GB2312" pitchFamily="49" charset="-122"/>
              </a:rPr>
              <a:t>．从主干线上接电，都应设总开关和可熔保险器。分支线也应设专路开关和可熔保险器。保险片（丝）应按规定安设，严禁用其它金属物代替。合闸时必须将保护盖盖好。若保险丝连续两次熔断时应找出故障进行处理后再合闸。</a:t>
            </a:r>
          </a:p>
          <a:p>
            <a:pPr marL="0" indent="539750" algn="just">
              <a:defRPr/>
            </a:pPr>
            <a:r>
              <a:rPr lang="en-US" altLang="zh-CN" sz="2000" dirty="0" smtClean="0">
                <a:latin typeface="仿宋_GB2312" pitchFamily="49" charset="-122"/>
                <a:ea typeface="仿宋_GB2312" pitchFamily="49" charset="-122"/>
              </a:rPr>
              <a:t>9</a:t>
            </a:r>
            <a:r>
              <a:rPr lang="zh-CN" altLang="zh-CN" sz="2000" dirty="0" smtClean="0">
                <a:latin typeface="仿宋_GB2312" pitchFamily="49" charset="-122"/>
                <a:ea typeface="仿宋_GB2312" pitchFamily="49" charset="-122"/>
              </a:rPr>
              <a:t>．拉设临时电线时应使用多股橡胶软线，该临时线应防止与其它建筑物或设备相摩擦。该线应设在分闸以内，该线用电负荷须使分闸不超过总负荷的要求。该线在室内应在</a:t>
            </a:r>
            <a:r>
              <a:rPr lang="en-US" altLang="zh-CN" sz="2000" dirty="0" smtClean="0">
                <a:latin typeface="仿宋_GB2312" pitchFamily="49" charset="-122"/>
                <a:ea typeface="仿宋_GB2312" pitchFamily="49" charset="-122"/>
              </a:rPr>
              <a:t>2.5m</a:t>
            </a:r>
            <a:r>
              <a:rPr lang="zh-CN" altLang="zh-CN" sz="2000" dirty="0" smtClean="0">
                <a:latin typeface="仿宋_GB2312" pitchFamily="49" charset="-122"/>
                <a:ea typeface="仿宋_GB2312" pitchFamily="49" charset="-122"/>
              </a:rPr>
              <a:t>以上，在室外应在</a:t>
            </a:r>
            <a:r>
              <a:rPr lang="en-US" altLang="zh-CN" sz="2000" dirty="0" smtClean="0">
                <a:latin typeface="仿宋_GB2312" pitchFamily="49" charset="-122"/>
                <a:ea typeface="仿宋_GB2312" pitchFamily="49" charset="-122"/>
              </a:rPr>
              <a:t>4m</a:t>
            </a:r>
            <a:r>
              <a:rPr lang="zh-CN" altLang="zh-CN" sz="2000" dirty="0" smtClean="0">
                <a:latin typeface="仿宋_GB2312" pitchFamily="49" charset="-122"/>
                <a:ea typeface="仿宋_GB2312" pitchFamily="49" charset="-122"/>
              </a:rPr>
              <a:t>以上。分闸高度不得低于</a:t>
            </a:r>
            <a:r>
              <a:rPr lang="en-US" altLang="zh-CN" sz="2000" dirty="0" smtClean="0">
                <a:latin typeface="仿宋_GB2312" pitchFamily="49" charset="-122"/>
                <a:ea typeface="仿宋_GB2312" pitchFamily="49" charset="-122"/>
              </a:rPr>
              <a:t>1.5m</a:t>
            </a:r>
            <a:r>
              <a:rPr lang="zh-CN" altLang="zh-CN" sz="2000" dirty="0" smtClean="0">
                <a:latin typeface="仿宋_GB2312" pitchFamily="49" charset="-122"/>
                <a:ea typeface="仿宋_GB2312" pitchFamily="49" charset="-122"/>
              </a:rPr>
              <a:t>。该线应与暖气管、乙炔管离开</a:t>
            </a:r>
            <a:r>
              <a:rPr lang="en-US" altLang="zh-CN" sz="2000" dirty="0" smtClean="0">
                <a:latin typeface="仿宋_GB2312" pitchFamily="49" charset="-122"/>
                <a:ea typeface="仿宋_GB2312" pitchFamily="49" charset="-122"/>
              </a:rPr>
              <a:t>0.4m</a:t>
            </a:r>
            <a:r>
              <a:rPr lang="zh-CN" altLang="zh-CN" sz="2000" dirty="0" smtClean="0">
                <a:latin typeface="仿宋_GB2312" pitchFamily="49" charset="-122"/>
                <a:ea typeface="仿宋_GB2312" pitchFamily="49" charset="-122"/>
              </a:rPr>
              <a:t>以上。</a:t>
            </a:r>
          </a:p>
          <a:p>
            <a:pPr marL="0" indent="628650">
              <a:defRPr/>
            </a:pPr>
            <a:endParaRPr lang="zh-CN" altLang="en-US"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noChangeArrowheads="1"/>
          </p:cNvSpPr>
          <p:nvPr>
            <p:ph type="title"/>
          </p:nvPr>
        </p:nvSpPr>
        <p:spPr/>
        <p:txBody>
          <a:bodyPr/>
          <a:lstStyle/>
          <a:p>
            <a:pPr algn="ctr"/>
            <a:r>
              <a:rPr lang="zh-CN" altLang="en-US" smtClean="0"/>
              <a:t>相关安全知识</a:t>
            </a:r>
          </a:p>
        </p:txBody>
      </p:sp>
      <p:sp>
        <p:nvSpPr>
          <p:cNvPr id="3" name="内容占位符 2"/>
          <p:cNvSpPr>
            <a:spLocks noGrp="1"/>
          </p:cNvSpPr>
          <p:nvPr>
            <p:ph idx="1"/>
          </p:nvPr>
        </p:nvSpPr>
        <p:spPr/>
        <p:txBody>
          <a:bodyPr/>
          <a:lstStyle/>
          <a:p>
            <a:pPr marL="0" indent="539750" algn="just">
              <a:defRPr/>
            </a:pPr>
            <a:r>
              <a:rPr lang="zh-CN" altLang="zh-CN" sz="2000" b="1" dirty="0" smtClean="0">
                <a:latin typeface="仿宋_GB2312" pitchFamily="49" charset="-122"/>
                <a:ea typeface="仿宋_GB2312" pitchFamily="49" charset="-122"/>
              </a:rPr>
              <a:t>高处作业：</a:t>
            </a:r>
            <a:endParaRPr lang="zh-CN" altLang="zh-CN" sz="2000" dirty="0" smtClean="0">
              <a:latin typeface="仿宋_GB2312" pitchFamily="49" charset="-122"/>
              <a:ea typeface="仿宋_GB2312" pitchFamily="49" charset="-122"/>
            </a:endParaRPr>
          </a:p>
          <a:p>
            <a:pPr marL="0" indent="539750" algn="just">
              <a:defRPr/>
            </a:pPr>
            <a:r>
              <a:rPr lang="zh-CN" altLang="zh-CN" sz="2000" dirty="0" smtClean="0">
                <a:latin typeface="仿宋_GB2312" pitchFamily="49" charset="-122"/>
                <a:ea typeface="仿宋_GB2312" pitchFamily="49" charset="-122"/>
              </a:rPr>
              <a:t>高度</a:t>
            </a:r>
            <a:r>
              <a:rPr lang="en-US" altLang="zh-CN" sz="2000" dirty="0" smtClean="0">
                <a:latin typeface="仿宋_GB2312" pitchFamily="49" charset="-122"/>
                <a:ea typeface="仿宋_GB2312" pitchFamily="49" charset="-122"/>
              </a:rPr>
              <a:t>2</a:t>
            </a:r>
            <a:r>
              <a:rPr lang="zh-CN" altLang="zh-CN" sz="2000" dirty="0" smtClean="0">
                <a:latin typeface="仿宋_GB2312" pitchFamily="49" charset="-122"/>
                <a:ea typeface="仿宋_GB2312" pitchFamily="49" charset="-122"/>
              </a:rPr>
              <a:t>米以上的可能坠落的作业注意事项：</a:t>
            </a:r>
          </a:p>
          <a:p>
            <a:pPr marL="0" indent="539750" algn="just">
              <a:defRPr/>
            </a:pPr>
            <a:r>
              <a:rPr lang="zh-CN" altLang="zh-CN" sz="2000" dirty="0" smtClean="0">
                <a:latin typeface="仿宋_GB2312" pitchFamily="49" charset="-122"/>
                <a:ea typeface="仿宋_GB2312" pitchFamily="49" charset="-122"/>
              </a:rPr>
              <a:t>凡有高血压、心脏病、贫血、癫痫其他不适合高处作业的人员不准登高作业。</a:t>
            </a:r>
          </a:p>
          <a:p>
            <a:pPr marL="0" indent="539750" algn="just">
              <a:defRPr/>
            </a:pPr>
            <a:r>
              <a:rPr lang="zh-CN" altLang="zh-CN" sz="2000" dirty="0" smtClean="0">
                <a:latin typeface="仿宋_GB2312" pitchFamily="49" charset="-122"/>
                <a:ea typeface="仿宋_GB2312" pitchFamily="49" charset="-122"/>
              </a:rPr>
              <a:t>登高作业必须穿戴个人防护用品，佩戴安全带，安全带必须高挂低用，要栓在牢固的构筑物上。不能用绳子代替，酒后不许登高作业</a:t>
            </a:r>
          </a:p>
          <a:p>
            <a:pPr marL="0" indent="539750" algn="just">
              <a:defRPr/>
            </a:pPr>
            <a:r>
              <a:rPr lang="en-US" altLang="zh-CN" sz="2000" dirty="0" smtClean="0">
                <a:latin typeface="仿宋_GB2312" pitchFamily="49" charset="-122"/>
                <a:ea typeface="仿宋_GB2312" pitchFamily="49" charset="-122"/>
              </a:rPr>
              <a:t>6</a:t>
            </a:r>
            <a:r>
              <a:rPr lang="zh-CN" altLang="zh-CN" sz="2000" dirty="0" smtClean="0">
                <a:latin typeface="仿宋_GB2312" pitchFamily="49" charset="-122"/>
                <a:ea typeface="仿宋_GB2312" pitchFamily="49" charset="-122"/>
              </a:rPr>
              <a:t>级强风或其他恶劣天气，禁止登高作业。抢险时必须采取可靠的安全措施。交叉作业时，严禁上下垂直作业。</a:t>
            </a:r>
          </a:p>
          <a:p>
            <a:pPr marL="0" indent="539750" algn="just">
              <a:defRPr/>
            </a:pPr>
            <a:r>
              <a:rPr lang="zh-CN" altLang="zh-CN" sz="2000" dirty="0" smtClean="0">
                <a:latin typeface="仿宋_GB2312" pitchFamily="49" charset="-122"/>
                <a:ea typeface="仿宋_GB2312" pitchFamily="49" charset="-122"/>
              </a:rPr>
              <a:t>高处作业工具、材料、零件必须装入工作袋。上下时手中不得拿物品，必须制定路线上下。不准高处抛掷工具、材料或其他物品。不准将易滑、易滚的工具、材料放在脚手架上，工作完毕后将工具材料、零件等易坠落的物品清理干净，防止落下伤人。</a:t>
            </a:r>
          </a:p>
          <a:p>
            <a:pPr marL="0" indent="628650">
              <a:defRPr/>
            </a:pPr>
            <a:endParaRPr lang="zh-CN" altLang="zh-CN" sz="2000" dirty="0" smtClean="0"/>
          </a:p>
          <a:p>
            <a:pPr marL="0" indent="628650">
              <a:defRPr/>
            </a:pP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p:txBody>
          <a:bodyPr/>
          <a:lstStyle/>
          <a:p>
            <a:endParaRPr lang="zh-CN" altLang="en-US" smtClean="0"/>
          </a:p>
        </p:txBody>
      </p:sp>
      <p:sp>
        <p:nvSpPr>
          <p:cNvPr id="83970" name="内容占位符 2"/>
          <p:cNvSpPr>
            <a:spLocks noGrp="1" noChangeArrowheads="1"/>
          </p:cNvSpPr>
          <p:nvPr>
            <p:ph idx="1"/>
          </p:nvPr>
        </p:nvSpPr>
        <p:spPr>
          <a:xfrm>
            <a:off x="250825" y="908050"/>
            <a:ext cx="8642350" cy="5689600"/>
          </a:xfrm>
        </p:spPr>
        <p:txBody>
          <a:bodyPr/>
          <a:lstStyle/>
          <a:p>
            <a:pPr marL="0" indent="539750" algn="just">
              <a:lnSpc>
                <a:spcPct val="130000"/>
              </a:lnSpc>
            </a:pPr>
            <a:r>
              <a:rPr lang="zh-CN" altLang="zh-CN" sz="2000" smtClean="0">
                <a:solidFill>
                  <a:srgbClr val="000000"/>
                </a:solidFill>
                <a:latin typeface="仿宋_GB2312" pitchFamily="49" charset="-122"/>
                <a:ea typeface="仿宋_GB2312" pitchFamily="49" charset="-122"/>
              </a:rPr>
              <a:t>登高作业严禁接近电线，特别是高压线。必须保持</a:t>
            </a:r>
            <a:r>
              <a:rPr lang="en-US" altLang="zh-CN" sz="2000" smtClean="0">
                <a:solidFill>
                  <a:srgbClr val="000000"/>
                </a:solidFill>
                <a:latin typeface="仿宋_GB2312" pitchFamily="49" charset="-122"/>
                <a:ea typeface="仿宋_GB2312" pitchFamily="49" charset="-122"/>
              </a:rPr>
              <a:t>2.5</a:t>
            </a:r>
            <a:r>
              <a:rPr lang="zh-CN" altLang="zh-CN" sz="2000" smtClean="0">
                <a:solidFill>
                  <a:srgbClr val="000000"/>
                </a:solidFill>
                <a:latin typeface="仿宋_GB2312" pitchFamily="49" charset="-122"/>
                <a:ea typeface="仿宋_GB2312" pitchFamily="49" charset="-122"/>
              </a:rPr>
              <a:t>米以上距离，避免人身和导电物品触及线路。</a:t>
            </a:r>
          </a:p>
          <a:p>
            <a:pPr marL="0" indent="539750" algn="just">
              <a:lnSpc>
                <a:spcPct val="130000"/>
              </a:lnSpc>
            </a:pPr>
            <a:r>
              <a:rPr lang="zh-CN" altLang="zh-CN" sz="2000" smtClean="0">
                <a:solidFill>
                  <a:srgbClr val="000000"/>
                </a:solidFill>
                <a:latin typeface="仿宋_GB2312" pitchFamily="49" charset="-122"/>
                <a:ea typeface="仿宋_GB2312" pitchFamily="49" charset="-122"/>
              </a:rPr>
              <a:t>用吊笼作业时要检查吊绳的安全系数。作业人员必须系安全带</a:t>
            </a:r>
          </a:p>
          <a:p>
            <a:pPr marL="0" indent="539750" algn="just">
              <a:lnSpc>
                <a:spcPct val="130000"/>
              </a:lnSpc>
            </a:pPr>
            <a:r>
              <a:rPr lang="zh-CN" altLang="zh-CN" sz="2000" smtClean="0">
                <a:solidFill>
                  <a:srgbClr val="000000"/>
                </a:solidFill>
                <a:latin typeface="仿宋_GB2312" pitchFamily="49" charset="-122"/>
                <a:ea typeface="仿宋_GB2312" pitchFamily="49" charset="-122"/>
              </a:rPr>
              <a:t>脚手架材料要牢固，放置牢稳，并设防滑装置。不稳时要有人扶梯，人字梯拉绳必须牢固。金属梯不应在电气设备附近使用。</a:t>
            </a:r>
          </a:p>
          <a:p>
            <a:pPr marL="0" indent="539750">
              <a:lnSpc>
                <a:spcPct val="130000"/>
              </a:lnSpc>
            </a:pPr>
            <a:r>
              <a:rPr lang="zh-CN" altLang="zh-CN" sz="2000" b="1" smtClean="0">
                <a:latin typeface="仿宋_GB2312" pitchFamily="49" charset="-122"/>
                <a:ea typeface="仿宋_GB2312" pitchFamily="49" charset="-122"/>
              </a:rPr>
              <a:t>有限空间</a:t>
            </a:r>
            <a:endParaRPr lang="zh-CN" altLang="zh-CN" sz="2000" smtClean="0">
              <a:latin typeface="仿宋_GB2312" pitchFamily="49" charset="-122"/>
              <a:ea typeface="仿宋_GB2312" pitchFamily="49" charset="-122"/>
            </a:endParaRPr>
          </a:p>
          <a:p>
            <a:pPr marL="0" indent="539750">
              <a:lnSpc>
                <a:spcPct val="130000"/>
              </a:lnSpc>
            </a:pPr>
            <a:r>
              <a:rPr lang="zh-CN" altLang="zh-CN" sz="2000" smtClean="0">
                <a:latin typeface="仿宋_GB2312" pitchFamily="49" charset="-122"/>
                <a:ea typeface="仿宋_GB2312" pitchFamily="49" charset="-122"/>
              </a:rPr>
              <a:t>也称受限空间作业，指的是生产区域内炉、塔、仓、罐、槽车、管道、烟道、隧道、下水道、沟、坑、井、池、涵洞等密闭、半密闭的设施和场所</a:t>
            </a:r>
            <a:endParaRPr lang="en-US" altLang="zh-CN" sz="2000" smtClean="0">
              <a:latin typeface="仿宋_GB2312" pitchFamily="49" charset="-122"/>
              <a:ea typeface="仿宋_GB2312" pitchFamily="49" charset="-122"/>
            </a:endParaRPr>
          </a:p>
          <a:p>
            <a:pPr marL="0" indent="539750">
              <a:lnSpc>
                <a:spcPct val="130000"/>
              </a:lnSpc>
            </a:pPr>
            <a:r>
              <a:rPr lang="zh-CN" altLang="zh-CN" sz="2000" smtClean="0">
                <a:latin typeface="仿宋_GB2312" pitchFamily="49" charset="-122"/>
                <a:ea typeface="仿宋_GB2312" pitchFamily="49" charset="-122"/>
              </a:rPr>
              <a:t>注意事项：</a:t>
            </a:r>
            <a:endParaRPr lang="en-US" altLang="zh-CN" sz="2000" smtClean="0">
              <a:latin typeface="仿宋_GB2312" pitchFamily="49" charset="-122"/>
              <a:ea typeface="仿宋_GB2312" pitchFamily="49" charset="-122"/>
            </a:endParaRPr>
          </a:p>
          <a:p>
            <a:pPr marL="0" indent="539750">
              <a:lnSpc>
                <a:spcPct val="130000"/>
              </a:lnSpc>
            </a:pPr>
            <a:r>
              <a:rPr lang="zh-CN" altLang="zh-CN" sz="2000" smtClean="0">
                <a:latin typeface="仿宋_GB2312" pitchFamily="49" charset="-122"/>
                <a:ea typeface="仿宋_GB2312" pitchFamily="49" charset="-122"/>
              </a:rPr>
              <a:t>进入有限空间作业必须遵守密闭容器作业安全管理制度，防止中毒、窒息、塌方掩埋、火灾爆炸、坠落、触电、机械伤害、物体打击等其他不安全因素。必须采取必要的防范措施。</a:t>
            </a:r>
          </a:p>
          <a:p>
            <a:pPr marL="0" indent="539750">
              <a:lnSpc>
                <a:spcPct val="135000"/>
              </a:lnSpc>
            </a:pPr>
            <a:endParaRPr lang="zh-CN" altLang="en-US" sz="200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ChangeArrowheads="1"/>
          </p:cNvSpPr>
          <p:nvPr>
            <p:ph type="title"/>
          </p:nvPr>
        </p:nvSpPr>
        <p:spPr/>
        <p:txBody>
          <a:bodyPr/>
          <a:lstStyle/>
          <a:p>
            <a:endParaRPr lang="zh-CN" altLang="en-US" smtClean="0"/>
          </a:p>
        </p:txBody>
      </p:sp>
      <p:sp>
        <p:nvSpPr>
          <p:cNvPr id="84994" name="内容占位符 2"/>
          <p:cNvSpPr>
            <a:spLocks noGrp="1" noChangeArrowheads="1"/>
          </p:cNvSpPr>
          <p:nvPr>
            <p:ph idx="1"/>
          </p:nvPr>
        </p:nvSpPr>
        <p:spPr/>
        <p:txBody>
          <a:bodyPr/>
          <a:lstStyle/>
          <a:p>
            <a:pPr marL="0" indent="628650"/>
            <a:endParaRPr lang="zh-CN" altLang="zh-CN" sz="1400" smtClean="0">
              <a:latin typeface="仿宋_GB2312" pitchFamily="49" charset="-122"/>
              <a:ea typeface="仿宋_GB2312" pitchFamily="49" charset="-122"/>
            </a:endParaRPr>
          </a:p>
          <a:p>
            <a:pPr marL="0" indent="628650" algn="just"/>
            <a:r>
              <a:rPr lang="zh-CN" altLang="zh-CN" sz="2000" smtClean="0">
                <a:latin typeface="仿宋_GB2312" pitchFamily="49" charset="-122"/>
                <a:ea typeface="仿宋_GB2312" pitchFamily="49" charset="-122"/>
              </a:rPr>
              <a:t>进入有限空间作业必须前，要检查确认安全措施落实到位，方可进入有限空间作业。</a:t>
            </a:r>
          </a:p>
          <a:p>
            <a:pPr marL="0" indent="628650" algn="just"/>
            <a:r>
              <a:rPr lang="zh-CN" altLang="zh-CN" sz="2000" smtClean="0">
                <a:latin typeface="仿宋_GB2312" pitchFamily="49" charset="-122"/>
                <a:ea typeface="仿宋_GB2312" pitchFamily="49" charset="-122"/>
              </a:rPr>
              <a:t>进入有限空间作业前，有电源的容器要切断电源。关闭装卸料空，防止意外。必须彻底切断与有毒、有害、易燃易爆气体、液体相连的管道。</a:t>
            </a:r>
          </a:p>
          <a:p>
            <a:pPr marL="0" indent="628650" algn="just"/>
            <a:r>
              <a:rPr lang="zh-CN" altLang="zh-CN" sz="2000" smtClean="0">
                <a:latin typeface="仿宋_GB2312" pitchFamily="49" charset="-122"/>
                <a:ea typeface="仿宋_GB2312" pitchFamily="49" charset="-122"/>
              </a:rPr>
              <a:t>作业前必须通风，确认没有中毒和窒息的可能，容器外必须有人监护，进入前系好安全绳，确定好联络信号，如有意外，救人时要佩戴防护用品，科学施救，防止二次伤害发生。</a:t>
            </a:r>
          </a:p>
          <a:p>
            <a:pPr marL="0" indent="628650"/>
            <a:r>
              <a:rPr lang="en-US" altLang="zh-CN" sz="1600" smtClean="0"/>
              <a:t> </a:t>
            </a:r>
            <a:endParaRPr lang="zh-CN" altLang="en-US" sz="160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noChangeArrowheads="1"/>
          </p:cNvSpPr>
          <p:nvPr>
            <p:ph type="title"/>
          </p:nvPr>
        </p:nvSpPr>
        <p:spPr/>
        <p:txBody>
          <a:bodyPr/>
          <a:lstStyle/>
          <a:p>
            <a:endParaRPr lang="zh-CN" altLang="en-US" smtClean="0"/>
          </a:p>
        </p:txBody>
      </p:sp>
      <p:sp>
        <p:nvSpPr>
          <p:cNvPr id="86018" name="内容占位符 2"/>
          <p:cNvSpPr>
            <a:spLocks noGrp="1" noChangeArrowheads="1"/>
          </p:cNvSpPr>
          <p:nvPr>
            <p:ph idx="1"/>
          </p:nvPr>
        </p:nvSpPr>
        <p:spPr/>
        <p:txBody>
          <a:bodyPr/>
          <a:lstStyle/>
          <a:p>
            <a:pPr marL="0" indent="539750"/>
            <a:r>
              <a:rPr lang="zh-CN" altLang="zh-CN" sz="2000" b="1" smtClean="0">
                <a:latin typeface="仿宋_GB2312" pitchFamily="49" charset="-122"/>
                <a:ea typeface="仿宋_GB2312" pitchFamily="49" charset="-122"/>
              </a:rPr>
              <a:t>动土作业：</a:t>
            </a:r>
            <a:endParaRPr lang="zh-CN" altLang="zh-CN" sz="2000" smtClean="0">
              <a:latin typeface="仿宋_GB2312" pitchFamily="49" charset="-122"/>
              <a:ea typeface="仿宋_GB2312" pitchFamily="49" charset="-122"/>
            </a:endParaRPr>
          </a:p>
          <a:p>
            <a:pPr marL="0" indent="539750"/>
            <a:r>
              <a:rPr lang="en-US" altLang="zh-CN" sz="2000" smtClean="0">
                <a:latin typeface="仿宋_GB2312" pitchFamily="49" charset="-122"/>
                <a:ea typeface="仿宋_GB2312" pitchFamily="49" charset="-122"/>
              </a:rPr>
              <a:t>1. </a:t>
            </a:r>
            <a:r>
              <a:rPr lang="zh-CN" altLang="zh-CN" sz="2000" smtClean="0">
                <a:latin typeface="仿宋_GB2312" pitchFamily="49" charset="-122"/>
                <a:ea typeface="仿宋_GB2312" pitchFamily="49" charset="-122"/>
              </a:rPr>
              <a:t>根据需要</a:t>
            </a:r>
            <a:r>
              <a:rPr lang="zh-CN" altLang="en-US" sz="2000" smtClean="0">
                <a:latin typeface="仿宋_GB2312" pitchFamily="49" charset="-122"/>
                <a:ea typeface="仿宋_GB2312" pitchFamily="49" charset="-122"/>
              </a:rPr>
              <a:t>采取隔离措施，</a:t>
            </a:r>
            <a:r>
              <a:rPr lang="zh-CN" altLang="zh-CN" sz="2000" smtClean="0">
                <a:latin typeface="仿宋_GB2312" pitchFamily="49" charset="-122"/>
                <a:ea typeface="仿宋_GB2312" pitchFamily="49" charset="-122"/>
              </a:rPr>
              <a:t>设置警示标志，防护栏杆，夜间红灯。</a:t>
            </a:r>
          </a:p>
          <a:p>
            <a:pPr marL="0" indent="539750"/>
            <a:r>
              <a:rPr lang="en-US" altLang="zh-CN" sz="2000" smtClean="0">
                <a:latin typeface="仿宋_GB2312" pitchFamily="49" charset="-122"/>
                <a:ea typeface="仿宋_GB2312" pitchFamily="49" charset="-122"/>
              </a:rPr>
              <a:t>2. </a:t>
            </a:r>
            <a:r>
              <a:rPr lang="zh-CN" altLang="zh-CN" sz="2000" smtClean="0">
                <a:latin typeface="仿宋_GB2312" pitchFamily="49" charset="-122"/>
                <a:ea typeface="仿宋_GB2312" pitchFamily="49" charset="-122"/>
              </a:rPr>
              <a:t>所有人员不能</a:t>
            </a:r>
            <a:r>
              <a:rPr lang="zh-CN" altLang="en-US" sz="2000" smtClean="0">
                <a:latin typeface="仿宋_GB2312" pitchFamily="49" charset="-122"/>
                <a:ea typeface="仿宋_GB2312" pitchFamily="49" charset="-122"/>
              </a:rPr>
              <a:t>在</a:t>
            </a:r>
            <a:r>
              <a:rPr lang="zh-CN" altLang="zh-CN" sz="2000" smtClean="0">
                <a:latin typeface="仿宋_GB2312" pitchFamily="49" charset="-122"/>
                <a:ea typeface="仿宋_GB2312" pitchFamily="49" charset="-122"/>
              </a:rPr>
              <a:t>坑、井、沟内休息。</a:t>
            </a:r>
          </a:p>
          <a:p>
            <a:pPr marL="0" indent="539750"/>
            <a:r>
              <a:rPr lang="en-US" altLang="zh-CN" sz="2000" smtClean="0">
                <a:latin typeface="仿宋_GB2312" pitchFamily="49" charset="-122"/>
                <a:ea typeface="仿宋_GB2312" pitchFamily="49" charset="-122"/>
              </a:rPr>
              <a:t>3. </a:t>
            </a:r>
            <a:r>
              <a:rPr lang="zh-CN" altLang="zh-CN" sz="2000" smtClean="0">
                <a:latin typeface="仿宋_GB2312" pitchFamily="49" charset="-122"/>
                <a:ea typeface="仿宋_GB2312" pitchFamily="49" charset="-122"/>
              </a:rPr>
              <a:t>防止有毒、有害气体。</a:t>
            </a:r>
          </a:p>
          <a:p>
            <a:pPr marL="0" indent="539750"/>
            <a:r>
              <a:rPr lang="en-US" altLang="zh-CN" sz="2000" smtClean="0">
                <a:latin typeface="仿宋_GB2312" pitchFamily="49" charset="-122"/>
                <a:ea typeface="仿宋_GB2312" pitchFamily="49" charset="-122"/>
              </a:rPr>
              <a:t>4. </a:t>
            </a:r>
            <a:r>
              <a:rPr lang="zh-CN" altLang="zh-CN" sz="2000" smtClean="0">
                <a:latin typeface="仿宋_GB2312" pitchFamily="49" charset="-122"/>
                <a:ea typeface="仿宋_GB2312" pitchFamily="49" charset="-122"/>
              </a:rPr>
              <a:t>作业时戴安全帽</a:t>
            </a:r>
            <a:r>
              <a:rPr lang="zh-CN" altLang="en-US" sz="2000" smtClean="0">
                <a:latin typeface="仿宋_GB2312" pitchFamily="49" charset="-122"/>
                <a:ea typeface="仿宋_GB2312" pitchFamily="49" charset="-122"/>
              </a:rPr>
              <a:t>。</a:t>
            </a:r>
            <a:endParaRPr lang="zh-CN" altLang="zh-CN" sz="2000" smtClean="0">
              <a:latin typeface="仿宋_GB2312" pitchFamily="49" charset="-122"/>
              <a:ea typeface="仿宋_GB2312" pitchFamily="49" charset="-122"/>
            </a:endParaRPr>
          </a:p>
          <a:p>
            <a:pPr marL="0" indent="539750"/>
            <a:r>
              <a:rPr lang="en-US" altLang="zh-CN" sz="2000" smtClean="0">
                <a:latin typeface="仿宋_GB2312" pitchFamily="49" charset="-122"/>
                <a:ea typeface="仿宋_GB2312" pitchFamily="49" charset="-122"/>
              </a:rPr>
              <a:t>5. </a:t>
            </a:r>
            <a:r>
              <a:rPr lang="zh-CN" altLang="zh-CN" sz="2000" smtClean="0">
                <a:latin typeface="仿宋_GB2312" pitchFamily="49" charset="-122"/>
                <a:ea typeface="仿宋_GB2312" pitchFamily="49" charset="-122"/>
              </a:rPr>
              <a:t>作业完毕，及时回填，恢复地面设施。</a:t>
            </a:r>
            <a:endParaRPr lang="zh-CN" altLang="en-US" sz="2000" smtClean="0">
              <a:latin typeface="仿宋_GB2312" pitchFamily="49" charset="-122"/>
              <a:ea typeface="仿宋_GB2312"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1871663"/>
            <a:ext cx="8229600" cy="765175"/>
          </a:xfrm>
        </p:spPr>
        <p:txBody>
          <a:bodyPr/>
          <a:lstStyle/>
          <a:p>
            <a:pPr algn="ctr" eaLnBrk="1" hangingPunct="1"/>
            <a:r>
              <a:rPr lang="zh-CN" altLang="en-US" sz="6600" smtClean="0"/>
              <a:t>谢     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r>
              <a:rPr lang="zh-CN" altLang="en-US" smtClean="0"/>
              <a:t>事故案例</a:t>
            </a:r>
          </a:p>
        </p:txBody>
      </p:sp>
      <p:sp>
        <p:nvSpPr>
          <p:cNvPr id="15362" name="内容占位符 2"/>
          <p:cNvSpPr>
            <a:spLocks noGrp="1" noChangeArrowheads="1"/>
          </p:cNvSpPr>
          <p:nvPr>
            <p:ph idx="1"/>
          </p:nvPr>
        </p:nvSpPr>
        <p:spPr/>
        <p:txBody>
          <a:bodyPr/>
          <a:lstStyle/>
          <a:p>
            <a:pPr marL="0" indent="628650"/>
            <a:r>
              <a:rPr lang="en-US" altLang="zh-CN" smtClean="0">
                <a:latin typeface="仿宋_GB2312" pitchFamily="49" charset="-122"/>
                <a:ea typeface="仿宋_GB2312" pitchFamily="49" charset="-122"/>
              </a:rPr>
              <a:t>2015</a:t>
            </a:r>
            <a:r>
              <a:rPr lang="zh-CN" altLang="zh-CN" smtClean="0">
                <a:latin typeface="仿宋_GB2312" pitchFamily="49" charset="-122"/>
                <a:ea typeface="仿宋_GB2312" pitchFamily="49" charset="-122"/>
              </a:rPr>
              <a:t>年</a:t>
            </a:r>
            <a:r>
              <a:rPr lang="en-US" altLang="zh-CN" smtClean="0">
                <a:latin typeface="仿宋_GB2312" pitchFamily="49" charset="-122"/>
                <a:ea typeface="仿宋_GB2312" pitchFamily="49" charset="-122"/>
              </a:rPr>
              <a:t>8</a:t>
            </a:r>
            <a:r>
              <a:rPr lang="zh-CN" altLang="zh-CN" smtClean="0">
                <a:latin typeface="仿宋_GB2312" pitchFamily="49" charset="-122"/>
                <a:ea typeface="仿宋_GB2312" pitchFamily="49" charset="-122"/>
              </a:rPr>
              <a:t>月</a:t>
            </a:r>
            <a:r>
              <a:rPr lang="en-US" altLang="zh-CN" smtClean="0">
                <a:latin typeface="仿宋_GB2312" pitchFamily="49" charset="-122"/>
                <a:ea typeface="仿宋_GB2312" pitchFamily="49" charset="-122"/>
              </a:rPr>
              <a:t>15</a:t>
            </a:r>
            <a:r>
              <a:rPr lang="zh-CN" altLang="zh-CN" smtClean="0">
                <a:latin typeface="仿宋_GB2312" pitchFamily="49" charset="-122"/>
                <a:ea typeface="仿宋_GB2312" pitchFamily="49" charset="-122"/>
              </a:rPr>
              <a:t>日南昌局合福线职工重伤一般</a:t>
            </a:r>
            <a:r>
              <a:rPr lang="en-US" altLang="zh-CN" smtClean="0">
                <a:latin typeface="仿宋_GB2312" pitchFamily="49" charset="-122"/>
                <a:ea typeface="仿宋_GB2312" pitchFamily="49" charset="-122"/>
              </a:rPr>
              <a:t>B</a:t>
            </a:r>
            <a:r>
              <a:rPr lang="zh-CN" altLang="zh-CN" smtClean="0">
                <a:latin typeface="仿宋_GB2312" pitchFamily="49" charset="-122"/>
                <a:ea typeface="仿宋_GB2312" pitchFamily="49" charset="-122"/>
              </a:rPr>
              <a:t>类事故</a:t>
            </a:r>
          </a:p>
          <a:p>
            <a:pPr marL="0" indent="628650"/>
            <a:r>
              <a:rPr lang="en-US" altLang="zh-CN" smtClean="0">
                <a:latin typeface="仿宋_GB2312" pitchFamily="49" charset="-122"/>
                <a:ea typeface="仿宋_GB2312" pitchFamily="49" charset="-122"/>
              </a:rPr>
              <a:t>(1)</a:t>
            </a:r>
            <a:r>
              <a:rPr lang="zh-CN" altLang="zh-CN" smtClean="0">
                <a:latin typeface="仿宋_GB2312" pitchFamily="49" charset="-122"/>
                <a:ea typeface="仿宋_GB2312" pitchFamily="49" charset="-122"/>
              </a:rPr>
              <a:t>事故概况</a:t>
            </a:r>
            <a:r>
              <a:rPr lang="en-US" altLang="zh-CN" smtClean="0">
                <a:latin typeface="仿宋_GB2312" pitchFamily="49" charset="-122"/>
                <a:ea typeface="仿宋_GB2312" pitchFamily="49" charset="-122"/>
              </a:rPr>
              <a:t>:2015</a:t>
            </a:r>
            <a:r>
              <a:rPr lang="zh-CN" altLang="zh-CN" smtClean="0">
                <a:latin typeface="仿宋_GB2312" pitchFamily="49" charset="-122"/>
                <a:ea typeface="仿宋_GB2312" pitchFamily="49" charset="-122"/>
              </a:rPr>
              <a:t>年</a:t>
            </a:r>
            <a:r>
              <a:rPr lang="en-US" altLang="zh-CN" smtClean="0">
                <a:latin typeface="仿宋_GB2312" pitchFamily="49" charset="-122"/>
                <a:ea typeface="仿宋_GB2312" pitchFamily="49" charset="-122"/>
              </a:rPr>
              <a:t>8</a:t>
            </a:r>
            <a:r>
              <a:rPr lang="zh-CN" altLang="zh-CN" smtClean="0">
                <a:latin typeface="仿宋_GB2312" pitchFamily="49" charset="-122"/>
                <a:ea typeface="仿宋_GB2312" pitchFamily="49" charset="-122"/>
              </a:rPr>
              <a:t>月</a:t>
            </a:r>
            <a:r>
              <a:rPr lang="en-US" altLang="zh-CN" smtClean="0">
                <a:latin typeface="仿宋_GB2312" pitchFamily="49" charset="-122"/>
                <a:ea typeface="仿宋_GB2312" pitchFamily="49" charset="-122"/>
              </a:rPr>
              <a:t>15</a:t>
            </a:r>
            <a:r>
              <a:rPr lang="zh-CN" altLang="zh-CN" smtClean="0">
                <a:latin typeface="仿宋_GB2312" pitchFamily="49" charset="-122"/>
                <a:ea typeface="仿宋_GB2312" pitchFamily="49" charset="-122"/>
              </a:rPr>
              <a:t>日</a:t>
            </a:r>
            <a:r>
              <a:rPr lang="en-US" altLang="zh-CN" smtClean="0">
                <a:latin typeface="仿宋_GB2312" pitchFamily="49" charset="-122"/>
                <a:ea typeface="仿宋_GB2312" pitchFamily="49" charset="-122"/>
              </a:rPr>
              <a:t>9</a:t>
            </a:r>
            <a:r>
              <a:rPr lang="zh-CN" altLang="zh-CN" smtClean="0">
                <a:latin typeface="仿宋_GB2312" pitchFamily="49" charset="-122"/>
                <a:ea typeface="仿宋_GB2312" pitchFamily="49" charset="-122"/>
              </a:rPr>
              <a:t>时</a:t>
            </a:r>
            <a:r>
              <a:rPr lang="en-US" altLang="zh-CN" smtClean="0">
                <a:latin typeface="仿宋_GB2312" pitchFamily="49" charset="-122"/>
                <a:ea typeface="仿宋_GB2312" pitchFamily="49" charset="-122"/>
              </a:rPr>
              <a:t>50</a:t>
            </a:r>
            <a:r>
              <a:rPr lang="zh-CN" altLang="zh-CN" smtClean="0">
                <a:latin typeface="仿宋_GB2312" pitchFamily="49" charset="-122"/>
                <a:ea typeface="仿宋_GB2312" pitchFamily="49" charset="-122"/>
              </a:rPr>
              <a:t>分， 南昌局鹰潭供电段婺源供电车间婺源合福接触网工区</a:t>
            </a:r>
            <a:r>
              <a:rPr lang="en-US" altLang="zh-CN" smtClean="0">
                <a:latin typeface="仿宋_GB2312" pitchFamily="49" charset="-122"/>
                <a:ea typeface="仿宋_GB2312" pitchFamily="49" charset="-122"/>
              </a:rPr>
              <a:t>1</a:t>
            </a:r>
            <a:r>
              <a:rPr lang="zh-CN" altLang="zh-CN" smtClean="0">
                <a:latin typeface="仿宋_GB2312" pitchFamily="49" charset="-122"/>
                <a:ea typeface="仿宋_GB2312" pitchFamily="49" charset="-122"/>
              </a:rPr>
              <a:t>名接触网工，在练兵场进行支柱肩架安装练习作业时，从斜腕臂底座肩架处坠落受伤，构成铁路交通一般</a:t>
            </a:r>
            <a:r>
              <a:rPr lang="en-US" altLang="zh-CN" smtClean="0">
                <a:latin typeface="仿宋_GB2312" pitchFamily="49" charset="-122"/>
                <a:ea typeface="仿宋_GB2312" pitchFamily="49" charset="-122"/>
              </a:rPr>
              <a:t>B</a:t>
            </a:r>
            <a:r>
              <a:rPr lang="zh-CN" altLang="zh-CN" smtClean="0">
                <a:latin typeface="仿宋_GB2312" pitchFamily="49" charset="-122"/>
                <a:ea typeface="仿宋_GB2312" pitchFamily="49" charset="-122"/>
              </a:rPr>
              <a:t>类事故。</a:t>
            </a:r>
          </a:p>
          <a:p>
            <a:pPr marL="0" indent="628650"/>
            <a:r>
              <a:rPr lang="en-US" altLang="zh-CN" smtClean="0">
                <a:latin typeface="仿宋_GB2312" pitchFamily="49" charset="-122"/>
                <a:ea typeface="仿宋_GB2312" pitchFamily="49" charset="-122"/>
              </a:rPr>
              <a:t>(2)</a:t>
            </a:r>
            <a:r>
              <a:rPr lang="zh-CN" altLang="zh-CN" smtClean="0">
                <a:latin typeface="仿宋_GB2312" pitchFamily="49" charset="-122"/>
                <a:ea typeface="仿宋_GB2312" pitchFamily="49" charset="-122"/>
              </a:rPr>
              <a:t>事故原因</a:t>
            </a:r>
            <a:r>
              <a:rPr lang="en-US" altLang="zh-CN" smtClean="0">
                <a:latin typeface="仿宋_GB2312" pitchFamily="49" charset="-122"/>
                <a:ea typeface="仿宋_GB2312" pitchFamily="49" charset="-122"/>
              </a:rPr>
              <a:t>:</a:t>
            </a:r>
            <a:r>
              <a:rPr lang="zh-CN" altLang="zh-CN" smtClean="0">
                <a:latin typeface="仿宋_GB2312" pitchFamily="49" charset="-122"/>
                <a:ea typeface="仿宋_GB2312" pitchFamily="49" charset="-122"/>
              </a:rPr>
              <a:t>该接触网工在使用安全带过程中未将安全带带钩保险环锁闭，导致安全带带钩从安全带固定环中脱出，是造成事故的直接原因和主要原因。</a:t>
            </a:r>
          </a:p>
          <a:p>
            <a:pPr marL="0" indent="628650"/>
            <a:r>
              <a:rPr lang="en-US" altLang="zh-CN" smtClean="0">
                <a:latin typeface="仿宋_GB2312" pitchFamily="49" charset="-122"/>
                <a:ea typeface="仿宋_GB2312" pitchFamily="49" charset="-122"/>
              </a:rPr>
              <a:t>(3)</a:t>
            </a:r>
            <a:r>
              <a:rPr lang="zh-CN" altLang="zh-CN" smtClean="0">
                <a:latin typeface="仿宋_GB2312" pitchFamily="49" charset="-122"/>
                <a:ea typeface="仿宋_GB2312" pitchFamily="49" charset="-122"/>
              </a:rPr>
              <a:t>事故责任</a:t>
            </a:r>
            <a:r>
              <a:rPr lang="en-US" altLang="zh-CN" smtClean="0">
                <a:latin typeface="仿宋_GB2312" pitchFamily="49" charset="-122"/>
                <a:ea typeface="仿宋_GB2312" pitchFamily="49" charset="-122"/>
              </a:rPr>
              <a:t>:</a:t>
            </a:r>
            <a:r>
              <a:rPr lang="zh-CN" altLang="zh-CN" smtClean="0">
                <a:latin typeface="仿宋_GB2312" pitchFamily="49" charset="-122"/>
                <a:ea typeface="仿宋_GB2312" pitchFamily="49" charset="-122"/>
              </a:rPr>
              <a:t>南昌局鹰潭供电段全部责任。</a:t>
            </a:r>
            <a:endParaRPr lang="zh-CN" altLang="en-US" smtClean="0">
              <a:latin typeface="仿宋_GB2312" pitchFamily="49" charset="-122"/>
              <a:ea typeface="仿宋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p:nvPr>
        </p:nvSpPr>
        <p:spPr/>
        <p:txBody>
          <a:bodyPr/>
          <a:lstStyle/>
          <a:p>
            <a:r>
              <a:rPr lang="zh-CN" altLang="en-US" smtClean="0"/>
              <a:t>事故案例</a:t>
            </a:r>
          </a:p>
        </p:txBody>
      </p:sp>
      <p:sp>
        <p:nvSpPr>
          <p:cNvPr id="16386" name="内容占位符 2"/>
          <p:cNvSpPr>
            <a:spLocks noGrp="1" noChangeArrowheads="1"/>
          </p:cNvSpPr>
          <p:nvPr>
            <p:ph idx="1"/>
          </p:nvPr>
        </p:nvSpPr>
        <p:spPr/>
        <p:txBody>
          <a:bodyPr/>
          <a:lstStyle/>
          <a:p>
            <a:pPr marL="0" indent="628650"/>
            <a:r>
              <a:rPr lang="en-US" altLang="zh-CN" sz="2000" smtClean="0">
                <a:latin typeface="仿宋_GB2312" pitchFamily="49" charset="-122"/>
                <a:ea typeface="仿宋_GB2312" pitchFamily="49" charset="-122"/>
              </a:rPr>
              <a:t>(4)</a:t>
            </a:r>
            <a:r>
              <a:rPr lang="zh-CN" altLang="zh-CN" sz="2000" smtClean="0">
                <a:latin typeface="仿宋_GB2312" pitchFamily="49" charset="-122"/>
                <a:ea typeface="仿宋_GB2312" pitchFamily="49" charset="-122"/>
              </a:rPr>
              <a:t>事故教训①安全用具管理不到位。一是工区未按规定每旬对班组公用的安全用具进行一次自检。二是工区没有按照《鹰潭供电段安全用具管理办法》的规定，对安全带、脚扣等安全用具进行编号，也未建立登记、试验、检查台账，并进行试验。②安全用具质量排查未落实。车间未按照《鹰潭供电段关于开展安全用具质量管理排查的通知》的要求，对安全带、登高脚扣及脚扣小皮带、登高三角板及挂绳、各类楼梯，安全帽、验电器、接地封线等进行自查，没有建立</a:t>
            </a:r>
            <a:r>
              <a:rPr lang="en-US" altLang="zh-CN" sz="2000" smtClean="0">
                <a:latin typeface="仿宋_GB2312" pitchFamily="49" charset="-122"/>
                <a:ea typeface="仿宋_GB2312" pitchFamily="49" charset="-122"/>
              </a:rPr>
              <a:t>2015</a:t>
            </a:r>
            <a:r>
              <a:rPr lang="zh-CN" altLang="zh-CN" sz="2000" smtClean="0">
                <a:latin typeface="仿宋_GB2312" pitchFamily="49" charset="-122"/>
                <a:ea typeface="仿宋_GB2312" pitchFamily="49" charset="-122"/>
              </a:rPr>
              <a:t>年安全带负重试验记录。③劳动安全教育不到位。该单位对该接触网工的入段三级安全教育车间级试卷中，没有如何正确使用安全带相关内容，在从昌福线抚州车间调到婺源车间工作的转岗教育试卷中，也没有如何正确使用安全带相关内容。</a:t>
            </a:r>
          </a:p>
          <a:p>
            <a:pPr marL="0" indent="628650"/>
            <a:endParaRPr lang="zh-CN" altLang="en-US" smtClean="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隶书"/>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华文隶书"/>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7116</Words>
  <Characters>0</Characters>
  <Application>Microsoft Office PowerPoint</Application>
  <DocSecurity>0</DocSecurity>
  <PresentationFormat>全屏显示(4:3)</PresentationFormat>
  <Lines>0</Lines>
  <Paragraphs>279</Paragraphs>
  <Slides>78</Slides>
  <Notes>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78</vt:i4>
      </vt:variant>
    </vt:vector>
  </HeadingPairs>
  <TitlesOfParts>
    <vt:vector size="98" baseType="lpstr">
      <vt:lpstr>Arial</vt:lpstr>
      <vt:lpstr>宋体</vt:lpstr>
      <vt:lpstr>Wingdings</vt:lpstr>
      <vt:lpstr>华文隶书</vt:lpstr>
      <vt:lpstr>微软雅黑</vt:lpstr>
      <vt:lpstr>华文中宋</vt:lpstr>
      <vt:lpstr>Calibri</vt:lpstr>
      <vt:lpstr>方正小标宋简体</vt:lpstr>
      <vt:lpstr>华康俪金黑W8(P)</vt:lpstr>
      <vt:lpstr>黑体</vt:lpstr>
      <vt:lpstr>仿宋_GB2312</vt:lpstr>
      <vt:lpstr>仿宋</vt:lpstr>
      <vt:lpstr>Times New Roman</vt:lpstr>
      <vt:lpstr>仿宋_GB2312</vt:lpstr>
      <vt:lpstr>Times New Roman</vt:lpstr>
      <vt:lpstr>Calibri</vt:lpstr>
      <vt:lpstr>Arial Unicode MS</vt:lpstr>
      <vt:lpstr>华文中宋</vt:lpstr>
      <vt:lpstr>默认设计模板</vt:lpstr>
      <vt:lpstr>默认设计模板_2</vt:lpstr>
      <vt:lpstr>高风险作业安全管理培训 </vt:lpstr>
      <vt:lpstr>高风险作业安全管理培训 </vt:lpstr>
      <vt:lpstr>事故案例</vt:lpstr>
      <vt:lpstr>事故案例</vt:lpstr>
      <vt:lpstr>事故案例</vt:lpstr>
      <vt:lpstr>事故案例</vt:lpstr>
      <vt:lpstr>事故案例</vt:lpstr>
      <vt:lpstr>事故案例</vt:lpstr>
      <vt:lpstr>事故案例</vt:lpstr>
      <vt:lpstr>事故案例</vt:lpstr>
      <vt:lpstr>事故案例</vt:lpstr>
      <vt:lpstr>事故案例</vt:lpstr>
      <vt:lpstr>事故案例</vt:lpstr>
      <vt:lpstr>《郑州车辆段高风险作业工作票管理办法》</vt:lpstr>
      <vt:lpstr>第一章总则</vt:lpstr>
      <vt:lpstr>PowerPoint 演示文稿</vt:lpstr>
      <vt:lpstr>　</vt:lpstr>
      <vt:lpstr>PowerPoint 演示文稿</vt:lpstr>
      <vt:lpstr>PowerPoint 演示文稿</vt:lpstr>
      <vt:lpstr> 第二章  高风险作业项目和工作票控制程序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　 第三章  安全监督检查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     考    资      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相关安全知识</vt:lpstr>
      <vt:lpstr>PowerPoint 演示文稿</vt:lpstr>
      <vt:lpstr>PowerPoint 演示文稿</vt:lpstr>
      <vt:lpstr>PowerPoint 演示文稿</vt:lpstr>
      <vt:lpstr>谢     谢！</vt:lpstr>
    </vt:vector>
  </TitlesOfParts>
  <Company>WwW.YlmF.CoM</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市场经济体制的转变过程</dc:title>
  <dc:creator>雨林木风</dc:creator>
  <cp:lastModifiedBy>吴刚</cp:lastModifiedBy>
  <cp:revision>131</cp:revision>
  <dcterms:created xsi:type="dcterms:W3CDTF">2009-09-18T04:21:38Z</dcterms:created>
  <dcterms:modified xsi:type="dcterms:W3CDTF">2020-12-13T14:06:29Z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