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0"/>
  </p:notesMasterIdLst>
  <p:handoutMasterIdLst>
    <p:handoutMasterId r:id="rId11"/>
  </p:handoutMasterIdLst>
  <p:sldIdLst>
    <p:sldId id="3165" r:id="rId2"/>
    <p:sldId id="3111" r:id="rId3"/>
    <p:sldId id="3166" r:id="rId4"/>
    <p:sldId id="3167" r:id="rId5"/>
    <p:sldId id="3168" r:id="rId6"/>
    <p:sldId id="3169" r:id="rId7"/>
    <p:sldId id="3170" r:id="rId8"/>
    <p:sldId id="3171" r:id="rId9"/>
  </p:sldIdLst>
  <p:sldSz cx="12858750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228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CE1"/>
    <a:srgbClr val="C00000"/>
    <a:srgbClr val="00B369"/>
    <a:srgbClr val="FFFFFF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 autoAdjust="0"/>
    <p:restoredTop sz="92986" autoAdjust="0"/>
  </p:normalViewPr>
  <p:slideViewPr>
    <p:cSldViewPr>
      <p:cViewPr varScale="1">
        <p:scale>
          <a:sx n="108" d="100"/>
          <a:sy n="108" d="100"/>
        </p:scale>
        <p:origin x="90" y="162"/>
      </p:cViewPr>
      <p:guideLst>
        <p:guide orient="horz" pos="328"/>
        <p:guide pos="4050"/>
        <p:guide pos="557"/>
        <p:guide orient="horz" pos="4228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2021/2/28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BC977-AF7A-4985-A21A-8D96C4FF96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7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9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11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1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5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7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36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8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858750" cy="72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1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398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614679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3885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66" y="-128091"/>
            <a:ext cx="12892129" cy="7247781"/>
          </a:xfrm>
          <a:prstGeom prst="rect">
            <a:avLst/>
          </a:prstGeom>
        </p:spPr>
      </p:pic>
      <p:sp>
        <p:nvSpPr>
          <p:cNvPr id="37" name="TextBox 19"/>
          <p:cNvSpPr txBox="1"/>
          <p:nvPr/>
        </p:nvSpPr>
        <p:spPr>
          <a:xfrm>
            <a:off x="6861423" y="2636531"/>
            <a:ext cx="7992888" cy="1620860"/>
          </a:xfrm>
          <a:prstGeom prst="rect">
            <a:avLst/>
          </a:prstGeom>
        </p:spPr>
        <p:txBody>
          <a:bodyPr wrap="square" lIns="96423" tIns="48212" rIns="96423" bIns="482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 smtClean="0">
                <a:solidFill>
                  <a:schemeClr val="bg1"/>
                </a:solidFill>
              </a:rPr>
              <a:t>违章案例警示片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39" name="TextBox 21"/>
          <p:cNvSpPr txBox="1"/>
          <p:nvPr/>
        </p:nvSpPr>
        <p:spPr>
          <a:xfrm>
            <a:off x="8301583" y="4552429"/>
            <a:ext cx="4032448" cy="651363"/>
          </a:xfrm>
          <a:prstGeom prst="rect">
            <a:avLst/>
          </a:prstGeom>
        </p:spPr>
        <p:txBody>
          <a:bodyPr wrap="square" lIns="96423" tIns="48212" rIns="96423" bIns="482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chemeClr val="bg1"/>
                </a:solidFill>
              </a:rPr>
              <a:t>郑州车辆段     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2021.02.28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029375" y="1177608"/>
            <a:ext cx="10800000" cy="708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违章吊装作业</a:t>
            </a:r>
            <a:endParaRPr lang="en-GB" sz="4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375" y="2104157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违章行为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29375" y="3728266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重要提醒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29375" y="2928968"/>
            <a:ext cx="108000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未研判吊装作业风险，安全防控措施不到位，违章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蛮干。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29375" y="4658338"/>
            <a:ext cx="10800000" cy="14455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起重作业严格落实“十不吊”要求，作业前要研判吊装作业存在的风向，制定有效的安全防控措施，专人负责指挥吊装，指挥信号不明或乱指挥不吊。超负荷不吊。工件紧固不牢不吊。吊物上面有人不吊。安全装置不灵不吊。工件埋在地下不吊。光线隐暗看不清不吊。斜拉工件不吊。棱角物件没有措施不吊。吊物过重不吊。</a:t>
            </a:r>
          </a:p>
        </p:txBody>
      </p:sp>
    </p:spTree>
    <p:extLst>
      <p:ext uri="{BB962C8B-B14F-4D97-AF65-F5344CB8AC3E}">
        <p14:creationId xmlns:p14="http://schemas.microsoft.com/office/powerpoint/2010/main" val="15684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  <p:bldP spid="78" grpId="0" autoUpdateAnimBg="0"/>
      <p:bldP spid="79" grpId="0" autoUpdateAnimBg="0"/>
      <p:bldP spid="81" grpId="0" autoUpdateAnimBg="0"/>
      <p:bldP spid="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029375" y="1177608"/>
            <a:ext cx="10800000" cy="708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未断电、随意进入机械工作区域</a:t>
            </a:r>
            <a:endParaRPr lang="en-GB" sz="4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375" y="2104157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违章行为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29375" y="3728266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重要提醒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29375" y="2928968"/>
            <a:ext cx="10800000" cy="337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作业期间在设备未断电、未停机情况下，随意探身进入机械运转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部分。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29375" y="4658338"/>
            <a:ext cx="10800000" cy="70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机械伤害无处不在，小则造成人身伤害，大则造成伤亡，发生频率高，是最容易的发生的违章事故。要加强安全教育，严格按照操作规程进行作业。</a:t>
            </a:r>
          </a:p>
        </p:txBody>
      </p:sp>
    </p:spTree>
    <p:extLst>
      <p:ext uri="{BB962C8B-B14F-4D97-AF65-F5344CB8AC3E}">
        <p14:creationId xmlns:p14="http://schemas.microsoft.com/office/powerpoint/2010/main" val="1203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  <p:bldP spid="78" grpId="0" autoUpdateAnimBg="0"/>
      <p:bldP spid="79" grpId="0" autoUpdateAnimBg="0"/>
      <p:bldP spid="81" grpId="0" autoUpdateAnimBg="0"/>
      <p:bldP spid="8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029375" y="1177608"/>
            <a:ext cx="10800000" cy="708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违章进行电气作业</a:t>
            </a:r>
            <a:endParaRPr lang="en-GB" sz="4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375" y="2104157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违章行为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29375" y="3728266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重要提醒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29375" y="2928968"/>
            <a:ext cx="10800000" cy="337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带电作业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，私拉乱扯电源，违章接线不使用插头，未穿戴劳动保护用品。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29375" y="4658338"/>
            <a:ext cx="10800000" cy="70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严格执行断电作业规定，落实“严禁合闸”挂牌制度，供电设备无法锁闭的要安排人员进行看守，严禁私拉乱扯电源。</a:t>
            </a:r>
          </a:p>
        </p:txBody>
      </p:sp>
    </p:spTree>
    <p:extLst>
      <p:ext uri="{BB962C8B-B14F-4D97-AF65-F5344CB8AC3E}">
        <p14:creationId xmlns:p14="http://schemas.microsoft.com/office/powerpoint/2010/main" val="13256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  <p:bldP spid="78" grpId="0" autoUpdateAnimBg="0"/>
      <p:bldP spid="79" grpId="0" autoUpdateAnimBg="0"/>
      <p:bldP spid="81" grpId="0" autoUpdateAnimBg="0"/>
      <p:bldP spid="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029375" y="1177608"/>
            <a:ext cx="10800000" cy="708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高处作业不系安全带</a:t>
            </a:r>
            <a:endParaRPr lang="en-GB" sz="4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375" y="2104157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违章行为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29375" y="3728266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重要提醒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29375" y="2928968"/>
            <a:ext cx="10800000" cy="337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高处作业未使用安全带、佩戴安全帽等劳动防护用品，安全防控措施落实不到位。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29375" y="4658338"/>
            <a:ext cx="10800000" cy="70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高处作业严格落实高风险作业管理制度，正确佩戴劳动保护用品，确定各项安全防护措施落实到位，并在安全防护人员在场方可进行，严禁单人登高作业。</a:t>
            </a:r>
          </a:p>
        </p:txBody>
      </p:sp>
    </p:spTree>
    <p:extLst>
      <p:ext uri="{BB962C8B-B14F-4D97-AF65-F5344CB8AC3E}">
        <p14:creationId xmlns:p14="http://schemas.microsoft.com/office/powerpoint/2010/main" val="34204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  <p:bldP spid="78" grpId="0" autoUpdateAnimBg="0"/>
      <p:bldP spid="79" grpId="0" autoUpdateAnimBg="0"/>
      <p:bldP spid="81" grpId="0" autoUpdateAnimBg="0"/>
      <p:bldP spid="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029375" y="1177608"/>
            <a:ext cx="10800000" cy="708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作业现场不戴安全帽</a:t>
            </a:r>
            <a:endParaRPr lang="en-GB" sz="4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375" y="2104157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违章行为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29375" y="3728266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重要提醒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29375" y="2928968"/>
            <a:ext cx="10800000" cy="70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嫌热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不戴安全帽；戴安全帽不系帽带；侥幸心里把安全帽脱下；打击伤害无处不在，不要心存侥幸，有可能你没戴安全帽的那一瞬间，事故就发生了！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29375" y="4658338"/>
            <a:ext cx="10800000" cy="337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只要在作业现场，必须佩戴安全帽。</a:t>
            </a:r>
          </a:p>
        </p:txBody>
      </p:sp>
    </p:spTree>
    <p:extLst>
      <p:ext uri="{BB962C8B-B14F-4D97-AF65-F5344CB8AC3E}">
        <p14:creationId xmlns:p14="http://schemas.microsoft.com/office/powerpoint/2010/main" val="39297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  <p:bldP spid="78" grpId="0" autoUpdateAnimBg="0"/>
      <p:bldP spid="79" grpId="0" autoUpdateAnimBg="0"/>
      <p:bldP spid="81" grpId="0" autoUpdateAnimBg="0"/>
      <p:bldP spid="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029375" y="1177608"/>
            <a:ext cx="10800000" cy="708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违章驾驶叉车</a:t>
            </a:r>
            <a:endParaRPr lang="en-GB" sz="4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375" y="2104157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违章行为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29375" y="3728266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重要提醒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29375" y="2928968"/>
            <a:ext cx="10800000" cy="70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无证驾驶叉车；野蛮驾驶叉车；违章驾驶叉车；车速过快；堆物太高；开叉车不系安全带；超重；视野盲区致死！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29375" y="4658338"/>
            <a:ext cx="10800000" cy="337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持证开车，严禁违章。</a:t>
            </a:r>
          </a:p>
        </p:txBody>
      </p:sp>
    </p:spTree>
    <p:extLst>
      <p:ext uri="{BB962C8B-B14F-4D97-AF65-F5344CB8AC3E}">
        <p14:creationId xmlns:p14="http://schemas.microsoft.com/office/powerpoint/2010/main" val="15150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  <p:bldP spid="78" grpId="0" autoUpdateAnimBg="0"/>
      <p:bldP spid="79" grpId="0" autoUpdateAnimBg="0"/>
      <p:bldP spid="81" grpId="0" autoUpdateAnimBg="0"/>
      <p:bldP spid="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029375" y="1177608"/>
            <a:ext cx="10800000" cy="708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进入有限空间不进行有毒气体检测</a:t>
            </a:r>
            <a:r>
              <a:rPr lang="en-US" altLang="zh-CN" sz="4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4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盲目施救</a:t>
            </a:r>
            <a:endParaRPr lang="en-GB" sz="4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9375" y="2104157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违章行为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29375" y="3728266"/>
            <a:ext cx="10800000" cy="675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重要提醒</a:t>
            </a:r>
            <a:endParaRPr lang="en-GB" altLang="zh-CN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029375" y="2928968"/>
            <a:ext cx="10800000" cy="337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进入有限空间不进行有毒有害气体检测，不佩戴防护用品，发生事故盲目施救。</a:t>
            </a:r>
            <a:endParaRPr lang="en-GB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029375" y="4658338"/>
            <a:ext cx="108000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有限空间事故频发，盲目事故造成事故扩大。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必须严格实行作业审批制度，严禁擅自进入有限空间作业。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必须做到“先通风、再检测、后作业”，严禁通风、检测不合格作业。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必须配备个人防中毒窒息等防护装备，设置安全警示标识，严禁无防护监护措施作业。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必须对作业人员进行安全培训，严禁教育培训不合格上岗作业。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必须制定应急措施，现场配备应急装备，严禁盲目施救。</a:t>
            </a:r>
          </a:p>
        </p:txBody>
      </p:sp>
    </p:spTree>
    <p:extLst>
      <p:ext uri="{BB962C8B-B14F-4D97-AF65-F5344CB8AC3E}">
        <p14:creationId xmlns:p14="http://schemas.microsoft.com/office/powerpoint/2010/main" val="183483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utoUpdateAnimBg="0"/>
      <p:bldP spid="78" grpId="0" autoUpdateAnimBg="0"/>
      <p:bldP spid="79" grpId="0" autoUpdateAnimBg="0"/>
      <p:bldP spid="81" grpId="0" autoUpdateAnimBg="0"/>
      <p:bldP spid="8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73DE77-C765-4FD8-86EC-883C7F30998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399"/>
</p:tagLst>
</file>

<file path=ppt/theme/theme1.xml><?xml version="1.0" encoding="utf-8"?>
<a:theme xmlns:a="http://schemas.openxmlformats.org/drawingml/2006/main" name="第一PPT，www.1ppt.com">
  <a:themeElements>
    <a:clrScheme name="自定义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BE"/>
      </a:accent1>
      <a:accent2>
        <a:srgbClr val="0066BE"/>
      </a:accent2>
      <a:accent3>
        <a:srgbClr val="0066BE"/>
      </a:accent3>
      <a:accent4>
        <a:srgbClr val="0066BE"/>
      </a:accent4>
      <a:accent5>
        <a:srgbClr val="0237D8"/>
      </a:accent5>
      <a:accent6>
        <a:srgbClr val="0066BE"/>
      </a:accent6>
      <a:hlink>
        <a:srgbClr val="0066BE"/>
      </a:hlink>
      <a:folHlink>
        <a:srgbClr val="0066B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570</Words>
  <Application>Microsoft Office PowerPoint</Application>
  <PresentationFormat>自定义</PresentationFormat>
  <Paragraphs>50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铁路系统</dc:title>
  <dc:creator/>
  <cp:keywords>www.1ppt.com</cp:keywords>
  <cp:lastModifiedBy/>
  <cp:revision>1</cp:revision>
  <dcterms:created xsi:type="dcterms:W3CDTF">2016-10-17T14:00:15Z</dcterms:created>
  <dcterms:modified xsi:type="dcterms:W3CDTF">2021-02-28T14:28:47Z</dcterms:modified>
</cp:coreProperties>
</file>