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3776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</a:t>
            </a:r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的基本特征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52040" y="2444115"/>
            <a:ext cx="7151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被声明为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final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类，内部变量亦被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final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修饰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典型的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Immutable(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不可变）类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字符串常量池缓存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3776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</a:t>
            </a:r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的引申说明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310" y="1549400"/>
            <a:ext cx="4568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 s = “abcdef”;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System.out.println(“s = ”+ s);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 = “123456”;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 s = “abcdef”; 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6670" y="789940"/>
            <a:ext cx="456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 s = “abcdef”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3810" y="1744980"/>
            <a:ext cx="89471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872220" y="1744980"/>
            <a:ext cx="180403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abcdef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3810" y="2707005"/>
            <a:ext cx="456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 s = “123456”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6670" y="3573780"/>
            <a:ext cx="89471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7248525" y="2002155"/>
            <a:ext cx="1623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872220" y="3265805"/>
            <a:ext cx="180403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abcdef(</a:t>
            </a:r>
            <a:r>
              <a:rPr lang="zh-CN" altLang="en-US"/>
              <a:t>丢弃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872220" y="4116705"/>
            <a:ext cx="180403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123456</a:t>
            </a:r>
            <a:endParaRPr lang="en-US"/>
          </a:p>
        </p:txBody>
      </p:sp>
      <p:cxnSp>
        <p:nvCxnSpPr>
          <p:cNvPr id="12" name="直接箭头连接符 11"/>
          <p:cNvCxnSpPr>
            <a:stCxn id="6" idx="3"/>
            <a:endCxn id="11" idx="1"/>
          </p:cNvCxnSpPr>
          <p:nvPr/>
        </p:nvCxnSpPr>
        <p:spPr>
          <a:xfrm>
            <a:off x="7271385" y="3830955"/>
            <a:ext cx="1600835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48325" y="5314315"/>
            <a:ext cx="89471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741285" y="5314315"/>
            <a:ext cx="146748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char[] value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0055860" y="4918710"/>
            <a:ext cx="748665" cy="183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  <a:p>
            <a:pPr algn="ctr"/>
            <a:r>
              <a:rPr lang="en-US"/>
              <a:t>2</a:t>
            </a:r>
            <a:endParaRPr lang="en-US"/>
          </a:p>
          <a:p>
            <a:pPr algn="ctr"/>
            <a:r>
              <a:rPr lang="en-US"/>
              <a:t>3</a:t>
            </a:r>
            <a:endParaRPr lang="en-US"/>
          </a:p>
          <a:p>
            <a:pPr algn="ctr"/>
            <a:r>
              <a:rPr lang="en-US"/>
              <a:t>4</a:t>
            </a:r>
            <a:endParaRPr lang="en-US"/>
          </a:p>
          <a:p>
            <a:pPr algn="ctr"/>
            <a:r>
              <a:rPr lang="en-US"/>
              <a:t>5</a:t>
            </a:r>
            <a:endParaRPr lang="en-US"/>
          </a:p>
          <a:p>
            <a:pPr algn="ctr"/>
            <a:r>
              <a:rPr lang="en-US"/>
              <a:t>6</a:t>
            </a:r>
            <a:endParaRPr lang="en-US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6543040" y="5586095"/>
            <a:ext cx="1198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>
            <a:off x="9208770" y="5586095"/>
            <a:ext cx="84709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3776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</a:t>
            </a:r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的引深说明</a:t>
            </a:r>
            <a:endParaRPr lang="en-US" alt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9070" y="1475740"/>
            <a:ext cx="92932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// String 对象是否真的不可变？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// 创建字符串“HelloWorld”,并赋给引用s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String s = "HelloWorld";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System.out.println("Before change: s = " + s);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// 获取String类中的value字段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Field valueFieldOfString = String.class.getDeclaredField("value");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// 改变value属性的访问权限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valueFieldOfString.setAccessible(true);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// 获取s对象上的value属性的值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char[] value = (char[]) valueFieldOfString.get(s);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// 改变value所引用的数组中的第5个字符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value[5] = '_';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System.out.println("After change: s = " + s);</a:t>
            </a:r>
            <a:endParaRPr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525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</a:t>
            </a:r>
            <a:r>
              <a:rPr 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Buffer</a:t>
            </a:r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StringBuilder</a:t>
            </a:r>
            <a:endParaRPr lang="en-US" alt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9070" y="1475740"/>
            <a:ext cx="9293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实现原理基于可修改的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char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数组，默认大小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16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都继承自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AbstractStringBuilder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StringBuffer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线程安全，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StringBuilder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非线程安全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525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</a:t>
            </a:r>
            <a:r>
              <a:rPr 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Buffer</a:t>
            </a:r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StringBuilder</a:t>
            </a:r>
            <a:endParaRPr lang="en-US" alt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9785" y="1504950"/>
            <a:ext cx="929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StringBuffer stb = new StringBuffer(8).append(“123456”);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85" y="5519420"/>
            <a:ext cx="929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stb.append(“78910”)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065" y="3549650"/>
            <a:ext cx="89471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046095" y="3549650"/>
            <a:ext cx="146748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char[] value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21985" y="2512695"/>
            <a:ext cx="748665" cy="236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  <a:p>
            <a:pPr algn="ctr"/>
            <a:r>
              <a:rPr lang="en-US"/>
              <a:t>2</a:t>
            </a:r>
            <a:endParaRPr lang="en-US"/>
          </a:p>
          <a:p>
            <a:pPr algn="ctr"/>
            <a:r>
              <a:rPr lang="en-US"/>
              <a:t>3</a:t>
            </a:r>
            <a:endParaRPr lang="en-US"/>
          </a:p>
          <a:p>
            <a:pPr algn="ctr"/>
            <a:r>
              <a:rPr lang="en-US"/>
              <a:t>4</a:t>
            </a:r>
            <a:endParaRPr lang="en-US"/>
          </a:p>
          <a:p>
            <a:pPr algn="ctr"/>
            <a:r>
              <a:rPr lang="en-US"/>
              <a:t>5</a:t>
            </a:r>
            <a:endParaRPr lang="en-US"/>
          </a:p>
          <a:p>
            <a:pPr algn="ctr"/>
            <a:r>
              <a:rPr lang="en-US"/>
              <a:t>6</a:t>
            </a:r>
            <a:endParaRPr lang="en-US"/>
          </a:p>
          <a:p>
            <a:pPr algn="ctr"/>
            <a:r>
              <a:rPr lang="en-US"/>
              <a:t>.</a:t>
            </a:r>
            <a:endParaRPr lang="en-US"/>
          </a:p>
          <a:p>
            <a:pPr algn="ctr"/>
            <a:r>
              <a:rPr lang="en-US"/>
              <a:t>.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0587990" y="2811780"/>
            <a:ext cx="748665" cy="365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  <a:p>
            <a:pPr algn="ctr"/>
            <a:r>
              <a:rPr lang="en-US"/>
              <a:t>2</a:t>
            </a:r>
            <a:endParaRPr lang="en-US"/>
          </a:p>
          <a:p>
            <a:pPr algn="ctr"/>
            <a:r>
              <a:rPr lang="en-US"/>
              <a:t>3</a:t>
            </a:r>
            <a:endParaRPr lang="en-US"/>
          </a:p>
          <a:p>
            <a:pPr algn="ctr"/>
            <a:r>
              <a:rPr lang="en-US"/>
              <a:t>4</a:t>
            </a:r>
            <a:endParaRPr lang="en-US"/>
          </a:p>
          <a:p>
            <a:pPr algn="ctr"/>
            <a:r>
              <a:rPr lang="en-US"/>
              <a:t>5</a:t>
            </a:r>
            <a:endParaRPr lang="en-US"/>
          </a:p>
          <a:p>
            <a:pPr algn="ctr"/>
            <a:r>
              <a:rPr lang="en-US"/>
              <a:t>6</a:t>
            </a:r>
            <a:endParaRPr lang="en-US"/>
          </a:p>
          <a:p>
            <a:pPr algn="ctr"/>
            <a:r>
              <a:rPr lang="en-US"/>
              <a:t>7</a:t>
            </a:r>
            <a:endParaRPr lang="en-US"/>
          </a:p>
          <a:p>
            <a:pPr algn="ctr"/>
            <a:r>
              <a:rPr lang="en-US"/>
              <a:t>8</a:t>
            </a:r>
            <a:endParaRPr lang="en-US"/>
          </a:p>
          <a:p>
            <a:pPr algn="ctr"/>
            <a:r>
              <a:rPr lang="en-US"/>
              <a:t>9</a:t>
            </a:r>
            <a:endParaRPr lang="en-US"/>
          </a:p>
          <a:p>
            <a:pPr algn="ctr"/>
            <a:r>
              <a:rPr lang="en-US"/>
              <a:t>10</a:t>
            </a:r>
            <a:endParaRPr lang="en-US"/>
          </a:p>
          <a:p>
            <a:pPr algn="ctr"/>
            <a:r>
              <a:rPr lang="en-US"/>
              <a:t>.</a:t>
            </a:r>
            <a:endParaRPr lang="en-US"/>
          </a:p>
          <a:p>
            <a:pPr algn="ctr"/>
            <a:r>
              <a:rPr lang="en-US"/>
              <a:t>.</a:t>
            </a:r>
            <a:endParaRPr lang="en-US"/>
          </a:p>
          <a:p>
            <a:pPr algn="ctr"/>
            <a:r>
              <a:rPr lang="en-US"/>
              <a:t>.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319520" y="5173345"/>
            <a:ext cx="89471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52155" y="5173345"/>
            <a:ext cx="146748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char[] value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3" idx="3"/>
            <a:endCxn id="14" idx="1"/>
          </p:cNvCxnSpPr>
          <p:nvPr/>
        </p:nvCxnSpPr>
        <p:spPr>
          <a:xfrm>
            <a:off x="1922780" y="3821430"/>
            <a:ext cx="1123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4" idx="3"/>
            <a:endCxn id="15" idx="1"/>
          </p:cNvCxnSpPr>
          <p:nvPr/>
        </p:nvCxnSpPr>
        <p:spPr>
          <a:xfrm flipV="1">
            <a:off x="4513580" y="3696335"/>
            <a:ext cx="1208405" cy="12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7214235" y="544512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4" idx="1"/>
          </p:cNvCxnSpPr>
          <p:nvPr/>
        </p:nvCxnSpPr>
        <p:spPr>
          <a:xfrm flipV="1">
            <a:off x="9819640" y="4638040"/>
            <a:ext cx="768350" cy="80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3"/>
            <a:endCxn id="4" idx="1"/>
          </p:cNvCxnSpPr>
          <p:nvPr/>
        </p:nvCxnSpPr>
        <p:spPr>
          <a:xfrm>
            <a:off x="6470650" y="3696335"/>
            <a:ext cx="4117340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69555" y="3696335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复制</a:t>
            </a: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525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应用场景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9070" y="1475740"/>
            <a:ext cx="9293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在字符串内容不经常发生变化的业务场景优先使用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例如：常量声明、少量的字符串拼接操作等。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525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应用场景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9070" y="1475740"/>
            <a:ext cx="9293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StringBuilder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在频繁进行字符串运算（如拼接、替换、删除等），并且运行在单线程环境下。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例如：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SQL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语句拼接、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JSON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封装等。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525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应用场景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9070" y="1475740"/>
            <a:ext cx="9293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StringBuffer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在频繁进行字符串运算（如拼接、替换、删除等），并且运行在多线程环境下。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例如：</a:t>
            </a:r>
            <a:r>
              <a:rPr 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XML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解析、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HTTP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参数解析与封装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宽屏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黑体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行者—祖全</cp:lastModifiedBy>
  <cp:revision>7</cp:revision>
  <dcterms:created xsi:type="dcterms:W3CDTF">2020-03-30T13:32:00Z</dcterms:created>
  <dcterms:modified xsi:type="dcterms:W3CDTF">2020-03-31T01:46:24Z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