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535940" y="427990"/>
            <a:ext cx="56578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accent2"/>
                </a:solidFill>
              </a:rPr>
              <a:t>java</a:t>
            </a:r>
            <a:r>
              <a:rPr lang="zh-CN" altLang="en-US" sz="3200" b="1">
                <a:solidFill>
                  <a:schemeClr val="accent2"/>
                </a:solidFill>
              </a:rPr>
              <a:t>并发类库中的线程池</a:t>
            </a:r>
            <a:endParaRPr lang="zh-CN" altLang="en-US" sz="3200" b="1">
              <a:solidFill>
                <a:schemeClr val="accent2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323465" y="1885315"/>
            <a:ext cx="797242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sz="3200"/>
              <a:t>Executor </a:t>
            </a:r>
            <a:r>
              <a:rPr lang="zh-CN" altLang="en-US" sz="3200"/>
              <a:t>框架的基本组成</a:t>
            </a:r>
            <a:endParaRPr lang="zh-CN" altLang="en-US" sz="3200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 sz="320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3200"/>
              <a:t>线程池工作流程</a:t>
            </a:r>
            <a:endParaRPr lang="zh-CN" altLang="en-US" sz="3200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 sz="320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3200"/>
              <a:t>线程池实例分析</a:t>
            </a:r>
            <a:endParaRPr lang="zh-CN" altLang="en-US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535940" y="427990"/>
            <a:ext cx="56578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accent2"/>
                </a:solidFill>
              </a:rPr>
              <a:t>Executor</a:t>
            </a:r>
            <a:r>
              <a:rPr lang="zh-CN" altLang="en-US" sz="3200" b="1">
                <a:solidFill>
                  <a:schemeClr val="accent2"/>
                </a:solidFill>
              </a:rPr>
              <a:t>框架的基本组成</a:t>
            </a:r>
            <a:endParaRPr lang="zh-CN" altLang="en-US" sz="3200" b="1">
              <a:solidFill>
                <a:schemeClr val="accent2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890905" y="2216150"/>
            <a:ext cx="1677670" cy="58801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Executors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86710" y="4412615"/>
            <a:ext cx="2351405" cy="58801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ThreadPoolExecutor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97225" y="5873115"/>
            <a:ext cx="3441065" cy="58801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ScheduledThreadPoolExecutor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50915" y="4412615"/>
            <a:ext cx="2351405" cy="58801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ForkJoinPool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99865" y="3228975"/>
            <a:ext cx="2780030" cy="58801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AbstractExecutorService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51045" y="1011555"/>
            <a:ext cx="1677670" cy="58801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Executor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58970" y="2045335"/>
            <a:ext cx="1861185" cy="58801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ExecutorService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003665" y="4412615"/>
            <a:ext cx="2974975" cy="58801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ScheduleExecutorService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8" idx="0"/>
            <a:endCxn id="7" idx="2"/>
          </p:cNvCxnSpPr>
          <p:nvPr/>
        </p:nvCxnSpPr>
        <p:spPr>
          <a:xfrm flipV="1">
            <a:off x="5389880" y="1599565"/>
            <a:ext cx="0" cy="4457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1" idx="0"/>
            <a:endCxn id="8" idx="3"/>
          </p:cNvCxnSpPr>
          <p:nvPr/>
        </p:nvCxnSpPr>
        <p:spPr>
          <a:xfrm flipH="1" flipV="1">
            <a:off x="6320155" y="2339340"/>
            <a:ext cx="4171315" cy="20732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2" idx="3"/>
            <a:endCxn id="8" idx="1"/>
          </p:cNvCxnSpPr>
          <p:nvPr/>
        </p:nvCxnSpPr>
        <p:spPr>
          <a:xfrm flipV="1">
            <a:off x="2568575" y="2339340"/>
            <a:ext cx="1890395" cy="170815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ot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2" idx="2"/>
            <a:endCxn id="3" idx="0"/>
          </p:cNvCxnSpPr>
          <p:nvPr/>
        </p:nvCxnSpPr>
        <p:spPr>
          <a:xfrm>
            <a:off x="1729740" y="2804160"/>
            <a:ext cx="2332990" cy="1608455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ot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2" idx="1"/>
            <a:endCxn id="4" idx="1"/>
          </p:cNvCxnSpPr>
          <p:nvPr/>
        </p:nvCxnSpPr>
        <p:spPr>
          <a:xfrm rot="10800000" flipH="1" flipV="1">
            <a:off x="890905" y="2510155"/>
            <a:ext cx="2306320" cy="3656965"/>
          </a:xfrm>
          <a:prstGeom prst="curvedConnector3">
            <a:avLst>
              <a:gd name="adj1" fmla="val -10325"/>
            </a:avLst>
          </a:prstGeom>
          <a:ln w="12700" cmpd="sng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3" idx="0"/>
            <a:endCxn id="6" idx="2"/>
          </p:cNvCxnSpPr>
          <p:nvPr/>
        </p:nvCxnSpPr>
        <p:spPr>
          <a:xfrm flipV="1">
            <a:off x="4062730" y="3816985"/>
            <a:ext cx="1327150" cy="5956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4" idx="0"/>
            <a:endCxn id="3" idx="2"/>
          </p:cNvCxnSpPr>
          <p:nvPr/>
        </p:nvCxnSpPr>
        <p:spPr>
          <a:xfrm flipH="1" flipV="1">
            <a:off x="4062730" y="5000625"/>
            <a:ext cx="855345" cy="8724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4" idx="3"/>
            <a:endCxn id="11" idx="2"/>
          </p:cNvCxnSpPr>
          <p:nvPr/>
        </p:nvCxnSpPr>
        <p:spPr>
          <a:xfrm flipV="1">
            <a:off x="6638290" y="5000625"/>
            <a:ext cx="3853180" cy="1166495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5" idx="0"/>
            <a:endCxn id="6" idx="2"/>
          </p:cNvCxnSpPr>
          <p:nvPr/>
        </p:nvCxnSpPr>
        <p:spPr>
          <a:xfrm flipH="1" flipV="1">
            <a:off x="5389880" y="3816985"/>
            <a:ext cx="1837055" cy="59563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6" idx="0"/>
            <a:endCxn id="8" idx="2"/>
          </p:cNvCxnSpPr>
          <p:nvPr/>
        </p:nvCxnSpPr>
        <p:spPr>
          <a:xfrm flipV="1">
            <a:off x="5389880" y="2633345"/>
            <a:ext cx="0" cy="5956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535940" y="427990"/>
            <a:ext cx="56578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accent2"/>
                </a:solidFill>
              </a:rPr>
              <a:t>ThreadPoolExecutor</a:t>
            </a:r>
            <a:endParaRPr lang="en-US" altLang="zh-CN" sz="3200" b="1">
              <a:solidFill>
                <a:schemeClr val="accent2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23315" y="1772285"/>
            <a:ext cx="1012825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zh-CN" altLang="en-US" sz="2400"/>
              <a:t>线程池的创建参数详解</a:t>
            </a:r>
            <a:endParaRPr lang="zh-CN" altLang="en-US" sz="2400"/>
          </a:p>
          <a:p>
            <a:pPr indent="0">
              <a:buFont typeface="Arial" panose="020B0604020202090204" pitchFamily="34" charset="0"/>
              <a:buNone/>
            </a:pPr>
            <a:endParaRPr lang="zh-CN" altLang="en-US" sz="2400"/>
          </a:p>
          <a:p>
            <a:pPr marL="342900" indent="-342900">
              <a:buFont typeface="Wingdings" panose="05000000000000000000" charset="0"/>
              <a:buChar char=""/>
            </a:pPr>
            <a:r>
              <a:rPr lang="en-US" altLang="zh-CN" sz="2400"/>
              <a:t>corePoolSize		- </a:t>
            </a:r>
            <a:r>
              <a:rPr lang="zh-CN" altLang="en-US" sz="2400"/>
              <a:t>线程池核心池的大小</a:t>
            </a:r>
            <a:endParaRPr lang="zh-CN" altLang="en-US" sz="2400"/>
          </a:p>
          <a:p>
            <a:pPr marL="342900" indent="-342900">
              <a:buFont typeface="Wingdings" panose="05000000000000000000" charset="0"/>
              <a:buChar char=""/>
            </a:pPr>
            <a:r>
              <a:rPr lang="en-US" altLang="zh-CN" sz="2400"/>
              <a:t>maximumPoolSeze	- </a:t>
            </a:r>
            <a:r>
              <a:rPr lang="zh-CN" altLang="en-US" sz="2400"/>
              <a:t>线程池的最大线程数</a:t>
            </a:r>
            <a:endParaRPr lang="zh-CN" altLang="en-US" sz="2400"/>
          </a:p>
          <a:p>
            <a:pPr marL="342900" indent="-342900">
              <a:buFont typeface="Wingdings" panose="05000000000000000000" charset="0"/>
              <a:buChar char=""/>
            </a:pPr>
            <a:r>
              <a:rPr lang="en-US" altLang="zh-CN" sz="2400"/>
              <a:t>keepAliveTime		- </a:t>
            </a:r>
            <a:r>
              <a:rPr lang="zh-CN" altLang="en-US" sz="2400"/>
              <a:t>当线程数大于核心时，此为终止前多余的空</a:t>
            </a:r>
            <a:r>
              <a:rPr lang="en-US" altLang="zh-CN" sz="2400"/>
              <a:t>				</a:t>
            </a:r>
            <a:r>
              <a:rPr lang="zh-CN" altLang="en-US" sz="2400"/>
              <a:t>闲线程等待新任务的最长时间</a:t>
            </a:r>
            <a:endParaRPr lang="zh-CN" altLang="en-US" sz="2400"/>
          </a:p>
          <a:p>
            <a:pPr marL="342900" indent="-342900">
              <a:buFont typeface="Wingdings" panose="05000000000000000000" charset="0"/>
              <a:buChar char=""/>
            </a:pPr>
            <a:r>
              <a:rPr lang="en-US" altLang="zh-CN" sz="2400"/>
              <a:t>unit				- keepAliveTime</a:t>
            </a:r>
            <a:r>
              <a:rPr lang="zh-CN" altLang="en-US" sz="2400"/>
              <a:t>的时间单位</a:t>
            </a:r>
            <a:endParaRPr lang="zh-CN" altLang="en-US" sz="2400"/>
          </a:p>
          <a:p>
            <a:pPr marL="342900" indent="-342900">
              <a:buFont typeface="Wingdings" panose="05000000000000000000" charset="0"/>
              <a:buChar char=""/>
            </a:pPr>
            <a:r>
              <a:rPr lang="en-US" altLang="zh-CN" sz="2400"/>
              <a:t>workQueue		- </a:t>
            </a:r>
            <a:r>
              <a:rPr lang="zh-CN" altLang="en-US" sz="2400"/>
              <a:t>用来存储等待执行任务的队列</a:t>
            </a:r>
            <a:endParaRPr lang="zh-CN" altLang="en-US" sz="2400"/>
          </a:p>
          <a:p>
            <a:pPr marL="342900" indent="-342900">
              <a:buFont typeface="Wingdings" panose="05000000000000000000" charset="0"/>
              <a:buChar char=""/>
            </a:pPr>
            <a:r>
              <a:rPr lang="en-US" altLang="zh-CN" sz="2400"/>
              <a:t>threadFactory		- </a:t>
            </a:r>
            <a:r>
              <a:rPr lang="zh-CN" altLang="en-US" sz="2400"/>
              <a:t>线程工厂</a:t>
            </a:r>
            <a:endParaRPr lang="zh-CN" altLang="en-US" sz="2400"/>
          </a:p>
          <a:p>
            <a:pPr marL="342900" indent="-342900">
              <a:buFont typeface="Wingdings" panose="05000000000000000000" charset="0"/>
              <a:buChar char=""/>
            </a:pPr>
            <a:r>
              <a:rPr lang="en-US" altLang="zh-CN" sz="2400"/>
              <a:t>RejectedExecutionHandler		- </a:t>
            </a:r>
            <a:r>
              <a:rPr lang="zh-CN" altLang="en-US" sz="2400"/>
              <a:t>饱和策略</a:t>
            </a:r>
            <a:endParaRPr lang="zh-CN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535940" y="427990"/>
            <a:ext cx="56578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accent2"/>
                </a:solidFill>
              </a:rPr>
              <a:t>线程池工作流程</a:t>
            </a:r>
            <a:endParaRPr lang="zh-CN" altLang="en-US" sz="3200" b="1">
              <a:solidFill>
                <a:schemeClr val="accent2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288925" y="3415665"/>
            <a:ext cx="1054100" cy="1993265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应用</a:t>
            </a:r>
            <a:endParaRPr lang="zh-CN" altLang="en-US" b="1">
              <a:solidFill>
                <a:schemeClr val="tx1"/>
              </a:solidFill>
            </a:endParaRPr>
          </a:p>
          <a:p>
            <a:pPr algn="ctr"/>
            <a:r>
              <a:rPr lang="zh-CN" altLang="en-US" b="1">
                <a:solidFill>
                  <a:schemeClr val="tx1"/>
                </a:solidFill>
              </a:rPr>
              <a:t>逻辑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94205" y="1591945"/>
            <a:ext cx="9670415" cy="44640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322195" y="1781175"/>
            <a:ext cx="3162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ExecutorService(</a:t>
            </a:r>
            <a:r>
              <a:rPr lang="zh-CN" altLang="en-US"/>
              <a:t>线程池）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186305" y="2283460"/>
            <a:ext cx="2751455" cy="62611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RejectExecutionHandler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3705860" y="4123690"/>
            <a:ext cx="609600" cy="577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315460" y="4123690"/>
            <a:ext cx="609600" cy="577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925060" y="4123690"/>
            <a:ext cx="609600" cy="577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534660" y="4123690"/>
            <a:ext cx="609600" cy="577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stCxn id="2" idx="3"/>
            <a:endCxn id="7" idx="1"/>
          </p:cNvCxnSpPr>
          <p:nvPr/>
        </p:nvCxnSpPr>
        <p:spPr>
          <a:xfrm>
            <a:off x="1343025" y="4428490"/>
            <a:ext cx="2362835" cy="0"/>
          </a:xfrm>
          <a:prstGeom prst="straightConnector1">
            <a:avLst/>
          </a:prstGeom>
          <a:ln w="44450" cap="rnd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366520" y="3661410"/>
            <a:ext cx="19107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提交新的任务</a:t>
            </a:r>
            <a:endParaRPr lang="zh-CN" altLang="en-US"/>
          </a:p>
          <a:p>
            <a:r>
              <a:rPr lang="en-US" altLang="zh-CN"/>
              <a:t>execute/submit()</a:t>
            </a:r>
            <a:endParaRPr lang="en-US" altLang="zh-CN"/>
          </a:p>
        </p:txBody>
      </p:sp>
      <p:sp>
        <p:nvSpPr>
          <p:cNvPr id="15" name="下弧形箭头 14"/>
          <p:cNvSpPr/>
          <p:nvPr/>
        </p:nvSpPr>
        <p:spPr>
          <a:xfrm rot="15900000">
            <a:off x="2949575" y="3439160"/>
            <a:ext cx="1224280" cy="467995"/>
          </a:xfrm>
          <a:prstGeom prst="curvedUpArrow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384550" y="3415665"/>
            <a:ext cx="1038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被拒绝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612005" y="3594100"/>
            <a:ext cx="15316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工作队列</a:t>
            </a:r>
            <a:endParaRPr lang="zh-CN" altLang="en-US" sz="2400" b="1"/>
          </a:p>
        </p:txBody>
      </p:sp>
      <p:sp>
        <p:nvSpPr>
          <p:cNvPr id="18" name="圆角矩形 17"/>
          <p:cNvSpPr/>
          <p:nvPr/>
        </p:nvSpPr>
        <p:spPr>
          <a:xfrm>
            <a:off x="6944360" y="3415665"/>
            <a:ext cx="2703830" cy="22059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7118985" y="3677285"/>
            <a:ext cx="2355215" cy="392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WorkerThread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7118985" y="4123690"/>
            <a:ext cx="2355215" cy="392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WorkerThread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7118350" y="4558030"/>
            <a:ext cx="2355215" cy="392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WorkerThread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7118350" y="5000625"/>
            <a:ext cx="2355215" cy="392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WorkerThread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6944360" y="2149475"/>
            <a:ext cx="22561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工作线程管理</a:t>
            </a:r>
            <a:endParaRPr lang="zh-CN" altLang="en-US" sz="2400" b="1"/>
          </a:p>
        </p:txBody>
      </p:sp>
      <p:sp>
        <p:nvSpPr>
          <p:cNvPr id="24" name="圆角矩形 23"/>
          <p:cNvSpPr/>
          <p:nvPr/>
        </p:nvSpPr>
        <p:spPr>
          <a:xfrm>
            <a:off x="9474200" y="2066290"/>
            <a:ext cx="1862455" cy="62611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ThreadFactory</a:t>
            </a:r>
            <a:endParaRPr lang="en-US" altLang="zh-CN"/>
          </a:p>
        </p:txBody>
      </p:sp>
      <p:sp>
        <p:nvSpPr>
          <p:cNvPr id="26" name="右弧形箭头 25"/>
          <p:cNvSpPr/>
          <p:nvPr/>
        </p:nvSpPr>
        <p:spPr>
          <a:xfrm rot="420000">
            <a:off x="9919335" y="2893695"/>
            <a:ext cx="708025" cy="107061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flipH="1">
            <a:off x="1316990" y="5142230"/>
            <a:ext cx="5601970" cy="16510"/>
          </a:xfrm>
          <a:prstGeom prst="straightConnector1">
            <a:avLst/>
          </a:prstGeom>
          <a:ln w="44450" cap="rnd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100830" y="5253355"/>
            <a:ext cx="1828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任务处理完毕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535940" y="427990"/>
            <a:ext cx="56578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accent2"/>
                </a:solidFill>
              </a:rPr>
              <a:t>ThreadPoolExecutor</a:t>
            </a:r>
            <a:endParaRPr lang="en-US" altLang="zh-CN" sz="3200" b="1">
              <a:solidFill>
                <a:schemeClr val="accent2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23315" y="1772285"/>
            <a:ext cx="101282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zh-CN" altLang="en-US" sz="2400"/>
              <a:t>线程池大小选择策略</a:t>
            </a:r>
            <a:endParaRPr lang="zh-CN" altLang="en-US" sz="2400"/>
          </a:p>
          <a:p>
            <a:pPr indent="0">
              <a:buFont typeface="Arial" panose="020B0604020202090204" pitchFamily="34" charset="0"/>
              <a:buNone/>
            </a:pPr>
            <a:endParaRPr lang="zh-CN" altLang="en-US" sz="240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 sz="2400"/>
              <a:t>CPU</a:t>
            </a:r>
            <a:r>
              <a:rPr lang="zh-CN" altLang="en-US" sz="2400"/>
              <a:t>密集型：</a:t>
            </a:r>
            <a:r>
              <a:rPr lang="en-US" altLang="zh-CN" sz="2400"/>
              <a:t>N(cpu</a:t>
            </a:r>
            <a:r>
              <a:rPr lang="zh-CN" altLang="en-US" sz="2400"/>
              <a:t>个数</a:t>
            </a:r>
            <a:r>
              <a:rPr lang="en-US" altLang="zh-CN" sz="2400"/>
              <a:t>) + 1</a:t>
            </a:r>
            <a:endParaRPr lang="en-US" altLang="zh-CN" sz="240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 sz="2400"/>
              <a:t>I/O</a:t>
            </a:r>
            <a:r>
              <a:rPr lang="zh-CN" altLang="en-US" sz="2400"/>
              <a:t>密集型：线程数 </a:t>
            </a:r>
            <a:r>
              <a:rPr lang="en-US" altLang="zh-CN" sz="2400"/>
              <a:t>= CPU</a:t>
            </a:r>
            <a:r>
              <a:rPr lang="zh-CN" altLang="en-US" sz="2400"/>
              <a:t>核数 </a:t>
            </a:r>
            <a:r>
              <a:rPr lang="en-US" altLang="zh-CN" sz="2400"/>
              <a:t>* </a:t>
            </a:r>
            <a:r>
              <a:rPr lang="zh-CN" altLang="en-US" sz="2400"/>
              <a:t>（</a:t>
            </a:r>
            <a:r>
              <a:rPr lang="en-US" altLang="zh-CN" sz="2400"/>
              <a:t>1 + </a:t>
            </a:r>
            <a:r>
              <a:rPr lang="zh-CN" altLang="en-US" sz="2400"/>
              <a:t>平均等待时间 </a:t>
            </a:r>
            <a:r>
              <a:rPr lang="en-US" altLang="zh-CN" sz="2400"/>
              <a:t>/ </a:t>
            </a:r>
            <a:r>
              <a:rPr lang="zh-CN" altLang="en-US" sz="2400"/>
              <a:t>平均工作时间）</a:t>
            </a:r>
            <a:endParaRPr lang="zh-CN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676</Words>
  <Application>WPS 演示</Application>
  <PresentationFormat>宽屏</PresentationFormat>
  <Paragraphs>75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9" baseType="lpstr">
      <vt:lpstr>Arial</vt:lpstr>
      <vt:lpstr>方正书宋_GBK</vt:lpstr>
      <vt:lpstr>Wingdings</vt:lpstr>
      <vt:lpstr>Calibri</vt:lpstr>
      <vt:lpstr>Helvetica Neue</vt:lpstr>
      <vt:lpstr>宋体</vt:lpstr>
      <vt:lpstr>汉仪书宋二KW</vt:lpstr>
      <vt:lpstr>微软雅黑</vt:lpstr>
      <vt:lpstr>汉仪旗黑KW</vt:lpstr>
      <vt:lpstr>Arial Unicode MS</vt:lpstr>
      <vt:lpstr>Calibri Light</vt:lpstr>
      <vt:lpstr>Wingdings</vt:lpstr>
      <vt:lpstr>宋体-简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leizuquan</dc:creator>
  <cp:lastModifiedBy>leizuquan</cp:lastModifiedBy>
  <cp:revision>5</cp:revision>
  <dcterms:created xsi:type="dcterms:W3CDTF">2020-03-31T15:04:17Z</dcterms:created>
  <dcterms:modified xsi:type="dcterms:W3CDTF">2020-03-31T15:04:17Z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2052-1.9.1.2994</vt:lpwstr>
  </property>
</Properties>
</file>