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71" r:id="rId5"/>
    <p:sldId id="272" r:id="rId6"/>
    <p:sldId id="257" r:id="rId7"/>
    <p:sldId id="261" r:id="rId8"/>
    <p:sldId id="262" r:id="rId9"/>
    <p:sldId id="263" r:id="rId10"/>
    <p:sldId id="264" r:id="rId11"/>
    <p:sldId id="265" r:id="rId12"/>
    <p:sldId id="266" r:id="rId13"/>
    <p:sldId id="268" r:id="rId14"/>
    <p:sldId id="267"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en-US" sz="3200" b="1">
                <a:solidFill>
                  <a:schemeClr val="accent2"/>
                </a:solidFill>
              </a:rPr>
              <a:t>MySQL</a:t>
            </a:r>
            <a:r>
              <a:rPr lang="zh-CN" altLang="en-US" sz="3200" b="1">
                <a:solidFill>
                  <a:schemeClr val="accent2"/>
                </a:solidFill>
              </a:rPr>
              <a:t>索引相关面试题</a:t>
            </a:r>
            <a:endParaRPr lang="zh-CN" altLang="en-US" sz="3200" b="1">
              <a:solidFill>
                <a:schemeClr val="accent2"/>
              </a:solidFill>
            </a:endParaRPr>
          </a:p>
        </p:txBody>
      </p:sp>
      <p:sp>
        <p:nvSpPr>
          <p:cNvPr id="10" name="文本框 9"/>
          <p:cNvSpPr txBox="1"/>
          <p:nvPr/>
        </p:nvSpPr>
        <p:spPr>
          <a:xfrm>
            <a:off x="2323465" y="1885315"/>
            <a:ext cx="7972425" cy="3538220"/>
          </a:xfrm>
          <a:prstGeom prst="rect">
            <a:avLst/>
          </a:prstGeom>
          <a:noFill/>
        </p:spPr>
        <p:txBody>
          <a:bodyPr wrap="square" rtlCol="0">
            <a:spAutoFit/>
          </a:bodyPr>
          <a:p>
            <a:pPr marL="285750" indent="-285750">
              <a:buFont typeface="Arial" panose="020B0604020202090204" pitchFamily="34" charset="0"/>
              <a:buChar char="•"/>
            </a:pPr>
            <a:r>
              <a:rPr lang="zh-CN" altLang="en-US" sz="3200"/>
              <a:t>索引底层数据结构</a:t>
            </a:r>
            <a:r>
              <a:rPr lang="en-US" altLang="zh-CN" sz="3200"/>
              <a:t>B+</a:t>
            </a:r>
            <a:r>
              <a:rPr lang="zh-CN" altLang="en-US" sz="3200"/>
              <a:t>构详解</a:t>
            </a:r>
            <a:endParaRPr lang="zh-CN" altLang="en-US" sz="3200"/>
          </a:p>
          <a:p>
            <a:pPr marL="285750" indent="-285750">
              <a:buFont typeface="Arial" panose="020B0604020202090204" pitchFamily="34" charset="0"/>
              <a:buChar char="•"/>
            </a:pPr>
            <a:r>
              <a:rPr lang="zh-CN" altLang="en-US" sz="3200"/>
              <a:t>说下索引底层数据结构</a:t>
            </a:r>
            <a:endParaRPr lang="zh-CN" altLang="en-US" sz="3200"/>
          </a:p>
          <a:p>
            <a:pPr marL="285750" indent="-285750">
              <a:buFont typeface="Arial" panose="020B0604020202090204" pitchFamily="34" charset="0"/>
              <a:buChar char="•"/>
            </a:pPr>
            <a:r>
              <a:rPr lang="zh-CN" altLang="en-US" sz="3200"/>
              <a:t>什么是聚集索引</a:t>
            </a:r>
            <a:endParaRPr lang="zh-CN" altLang="en-US" sz="3200"/>
          </a:p>
          <a:p>
            <a:pPr marL="285750" indent="-285750">
              <a:buFont typeface="Arial" panose="020B0604020202090204" pitchFamily="34" charset="0"/>
              <a:buChar char="•"/>
            </a:pPr>
            <a:r>
              <a:rPr lang="en-US" altLang="zh-CN" sz="3200"/>
              <a:t>InnoDB</a:t>
            </a:r>
            <a:r>
              <a:rPr lang="zh-CN" altLang="en-US" sz="3200"/>
              <a:t>表为什么必须有主键</a:t>
            </a:r>
            <a:endParaRPr lang="zh-CN" altLang="en-US" sz="3200"/>
          </a:p>
          <a:p>
            <a:pPr marL="285750" indent="-285750">
              <a:buFont typeface="Arial" panose="020B0604020202090204" pitchFamily="34" charset="0"/>
              <a:buChar char="•"/>
            </a:pPr>
            <a:r>
              <a:rPr lang="en-US" altLang="zh-CN" sz="3200"/>
              <a:t>InnoDB</a:t>
            </a:r>
            <a:r>
              <a:rPr lang="zh-CN" altLang="en-US" sz="3200"/>
              <a:t>表主键为什么推荐使用自增的整型</a:t>
            </a:r>
            <a:endParaRPr lang="zh-CN" altLang="en-US" sz="3200"/>
          </a:p>
          <a:p>
            <a:pPr marL="285750" indent="-285750">
              <a:buFont typeface="Arial" panose="020B0604020202090204" pitchFamily="34" charset="0"/>
              <a:buChar char="•"/>
            </a:pPr>
            <a:r>
              <a:rPr lang="zh-CN" altLang="en-US" sz="3200"/>
              <a:t>如何建立高性能索引</a:t>
            </a:r>
            <a:endParaRPr lang="zh-CN" altLang="en-US" sz="3200"/>
          </a:p>
          <a:p>
            <a:pPr marL="285750" indent="-285750">
              <a:buFont typeface="Arial" panose="020B0604020202090204" pitchFamily="34" charset="0"/>
              <a:buChar char="•"/>
            </a:pPr>
            <a:r>
              <a:rPr lang="zh-CN" altLang="en-US" sz="3200"/>
              <a:t>面试关于索引都问些什么</a:t>
            </a:r>
            <a:endParaRPr lang="zh-CN" altLang="en-US" sz="32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MyISAM</a:t>
            </a:r>
            <a:r>
              <a:rPr lang="zh-CN" altLang="en-US" sz="2400">
                <a:solidFill>
                  <a:srgbClr val="FF0000"/>
                </a:solidFill>
              </a:rPr>
              <a:t>索引实现（非聚集）</a:t>
            </a:r>
            <a:endParaRPr lang="zh-CN" altLang="en-US" sz="2400">
              <a:solidFill>
                <a:srgbClr val="FF0000"/>
              </a:solidFill>
            </a:endParaRPr>
          </a:p>
        </p:txBody>
      </p:sp>
      <p:sp>
        <p:nvSpPr>
          <p:cNvPr id="16" name="文本框 15"/>
          <p:cNvSpPr txBox="1"/>
          <p:nvPr/>
        </p:nvSpPr>
        <p:spPr>
          <a:xfrm>
            <a:off x="1054735" y="2025650"/>
            <a:ext cx="11147425" cy="398780"/>
          </a:xfrm>
          <a:prstGeom prst="rect">
            <a:avLst/>
          </a:prstGeom>
          <a:noFill/>
        </p:spPr>
        <p:txBody>
          <a:bodyPr wrap="square" rtlCol="0">
            <a:spAutoFit/>
          </a:bodyPr>
          <a:p>
            <a:pPr marL="342900" indent="-342900">
              <a:buFont typeface="Arial" panose="020B0604020202090204" pitchFamily="34" charset="0"/>
              <a:buChar char="•"/>
            </a:pPr>
            <a:r>
              <a:rPr lang="en-US" altLang="zh-CN" sz="2000">
                <a:solidFill>
                  <a:schemeClr val="tx1"/>
                </a:solidFill>
              </a:rPr>
              <a:t>MyISAM</a:t>
            </a:r>
            <a:r>
              <a:rPr lang="zh-CN" altLang="en-US" sz="2000">
                <a:solidFill>
                  <a:schemeClr val="tx1"/>
                </a:solidFill>
              </a:rPr>
              <a:t>索引文件和数据文件是分离的：</a:t>
            </a:r>
            <a:r>
              <a:rPr lang="en-US" altLang="zh-CN" sz="2000">
                <a:solidFill>
                  <a:schemeClr val="tx1"/>
                </a:solidFill>
              </a:rPr>
              <a:t>.frm</a:t>
            </a:r>
            <a:r>
              <a:rPr lang="zh-CN" altLang="en-US" sz="2000">
                <a:solidFill>
                  <a:schemeClr val="tx1"/>
                </a:solidFill>
              </a:rPr>
              <a:t>结构文件、</a:t>
            </a:r>
            <a:r>
              <a:rPr lang="en-US" altLang="zh-CN" sz="2000">
                <a:solidFill>
                  <a:schemeClr val="tx1"/>
                </a:solidFill>
              </a:rPr>
              <a:t>.MYD</a:t>
            </a:r>
            <a:r>
              <a:rPr lang="zh-CN" altLang="en-US" sz="2000">
                <a:solidFill>
                  <a:schemeClr val="tx1"/>
                </a:solidFill>
              </a:rPr>
              <a:t>数据文件、</a:t>
            </a:r>
            <a:r>
              <a:rPr lang="en-US" altLang="zh-CN" sz="2000">
                <a:solidFill>
                  <a:schemeClr val="tx1"/>
                </a:solidFill>
              </a:rPr>
              <a:t>.MYI</a:t>
            </a:r>
            <a:r>
              <a:rPr lang="zh-CN" altLang="en-US" sz="2000">
                <a:solidFill>
                  <a:schemeClr val="tx1"/>
                </a:solidFill>
              </a:rPr>
              <a:t>索引文件</a:t>
            </a:r>
            <a:endParaRPr lang="zh-CN" altLang="en-US" sz="2000">
              <a:solidFill>
                <a:schemeClr val="tx1"/>
              </a:solidFill>
            </a:endParaRPr>
          </a:p>
        </p:txBody>
      </p:sp>
      <p:pic>
        <p:nvPicPr>
          <p:cNvPr id="2" name="图片 1"/>
          <p:cNvPicPr>
            <a:picLocks noChangeAspect="1"/>
          </p:cNvPicPr>
          <p:nvPr/>
        </p:nvPicPr>
        <p:blipFill>
          <a:blip r:embed="rId1"/>
          <a:stretch>
            <a:fillRect/>
          </a:stretch>
        </p:blipFill>
        <p:spPr>
          <a:xfrm>
            <a:off x="6454140" y="2424430"/>
            <a:ext cx="5428615" cy="3952240"/>
          </a:xfrm>
          <a:prstGeom prst="rect">
            <a:avLst/>
          </a:prstGeom>
        </p:spPr>
      </p:pic>
      <p:pic>
        <p:nvPicPr>
          <p:cNvPr id="5" name="图片 4"/>
          <p:cNvPicPr>
            <a:picLocks noChangeAspect="1"/>
          </p:cNvPicPr>
          <p:nvPr/>
        </p:nvPicPr>
        <p:blipFill>
          <a:blip r:embed="rId2"/>
          <a:stretch>
            <a:fillRect/>
          </a:stretch>
        </p:blipFill>
        <p:spPr>
          <a:xfrm>
            <a:off x="821055" y="2553970"/>
            <a:ext cx="5372735" cy="39420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6" name="文本框 15"/>
          <p:cNvSpPr txBox="1"/>
          <p:nvPr/>
        </p:nvSpPr>
        <p:spPr>
          <a:xfrm>
            <a:off x="1054735" y="2025650"/>
            <a:ext cx="11147425" cy="2245360"/>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为什么</a:t>
            </a:r>
            <a:r>
              <a:rPr lang="en-US" altLang="zh-CN" sz="2000">
                <a:solidFill>
                  <a:schemeClr val="tx1"/>
                </a:solidFill>
              </a:rPr>
              <a:t>mysql</a:t>
            </a:r>
            <a:r>
              <a:rPr lang="zh-CN" altLang="en-US" sz="2000">
                <a:solidFill>
                  <a:schemeClr val="tx1"/>
                </a:solidFill>
              </a:rPr>
              <a:t>页文件默认</a:t>
            </a:r>
            <a:r>
              <a:rPr lang="en-US" altLang="zh-CN" sz="2000">
                <a:solidFill>
                  <a:schemeClr val="tx1"/>
                </a:solidFill>
              </a:rPr>
              <a:t>16K?</a:t>
            </a:r>
            <a:endParaRPr lang="en-US" altLang="zh-CN" sz="2000">
              <a:solidFill>
                <a:schemeClr val="tx1"/>
              </a:solidFill>
            </a:endParaRPr>
          </a:p>
          <a:p>
            <a:pPr indent="0">
              <a:buFont typeface="Arial" panose="020B0604020202090204" pitchFamily="34" charset="0"/>
              <a:buNone/>
            </a:pPr>
            <a:r>
              <a:rPr lang="zh-CN" altLang="en-US" sz="2000">
                <a:solidFill>
                  <a:schemeClr val="tx1"/>
                </a:solidFill>
              </a:rPr>
              <a:t>假如我们一行数据大小为</a:t>
            </a:r>
            <a:r>
              <a:rPr lang="en-US" altLang="zh-CN" sz="2000">
                <a:solidFill>
                  <a:schemeClr val="tx1"/>
                </a:solidFill>
              </a:rPr>
              <a:t>1k</a:t>
            </a:r>
            <a:r>
              <a:rPr lang="zh-CN" altLang="en-US" sz="2000">
                <a:solidFill>
                  <a:schemeClr val="tx1"/>
                </a:solidFill>
              </a:rPr>
              <a:t>，那么一页就能存</a:t>
            </a:r>
            <a:r>
              <a:rPr lang="en-US" altLang="zh-CN" sz="2000">
                <a:solidFill>
                  <a:schemeClr val="tx1"/>
                </a:solidFill>
              </a:rPr>
              <a:t>16</a:t>
            </a:r>
            <a:r>
              <a:rPr lang="zh-CN" altLang="en-US" sz="2000">
                <a:solidFill>
                  <a:schemeClr val="tx1"/>
                </a:solidFill>
              </a:rPr>
              <a:t>条数据，也就是一个叶子节点能存</a:t>
            </a:r>
            <a:r>
              <a:rPr lang="en-US" altLang="zh-CN" sz="2000">
                <a:solidFill>
                  <a:schemeClr val="tx1"/>
                </a:solidFill>
              </a:rPr>
              <a:t>16</a:t>
            </a:r>
            <a:r>
              <a:rPr lang="zh-CN" altLang="en-US" sz="2000">
                <a:solidFill>
                  <a:schemeClr val="tx1"/>
                </a:solidFill>
              </a:rPr>
              <a:t>条数据；</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再看非叶节子节点，假设主键</a:t>
            </a:r>
            <a:r>
              <a:rPr lang="en-US" altLang="zh-CN" sz="2000">
                <a:solidFill>
                  <a:schemeClr val="tx1"/>
                </a:solidFill>
              </a:rPr>
              <a:t>ID</a:t>
            </a:r>
            <a:r>
              <a:rPr lang="zh-CN" altLang="en-US" sz="2000">
                <a:solidFill>
                  <a:schemeClr val="tx1"/>
                </a:solidFill>
              </a:rPr>
              <a:t>为</a:t>
            </a:r>
            <a:r>
              <a:rPr lang="en-US" altLang="zh-CN" sz="2000">
                <a:solidFill>
                  <a:schemeClr val="tx1"/>
                </a:solidFill>
              </a:rPr>
              <a:t>bigint</a:t>
            </a:r>
            <a:r>
              <a:rPr lang="zh-CN" altLang="en-US" sz="2000">
                <a:solidFill>
                  <a:schemeClr val="tx1"/>
                </a:solidFill>
              </a:rPr>
              <a:t>类型，那么长度为</a:t>
            </a:r>
            <a:r>
              <a:rPr lang="en-US" altLang="zh-CN" sz="2000">
                <a:solidFill>
                  <a:schemeClr val="tx1"/>
                </a:solidFill>
              </a:rPr>
              <a:t>8B</a:t>
            </a:r>
            <a:r>
              <a:rPr lang="zh-CN" altLang="en-US" sz="2000">
                <a:solidFill>
                  <a:schemeClr val="tx1"/>
                </a:solidFill>
              </a:rPr>
              <a:t>，指针大小在</a:t>
            </a:r>
            <a:r>
              <a:rPr lang="en-US" altLang="zh-CN" sz="2000">
                <a:solidFill>
                  <a:schemeClr val="tx1"/>
                </a:solidFill>
              </a:rPr>
              <a:t>Innodb</a:t>
            </a:r>
            <a:r>
              <a:rPr lang="zh-CN" altLang="en-US" sz="2000">
                <a:solidFill>
                  <a:schemeClr val="tx1"/>
                </a:solidFill>
              </a:rPr>
              <a:t>源码中为</a:t>
            </a:r>
            <a:r>
              <a:rPr lang="en-US" altLang="zh-CN" sz="2000">
                <a:solidFill>
                  <a:schemeClr val="tx1"/>
                </a:solidFill>
              </a:rPr>
              <a:t>6B</a:t>
            </a:r>
            <a:r>
              <a:rPr lang="zh-CN" altLang="en-US" sz="2000">
                <a:solidFill>
                  <a:schemeClr val="tx1"/>
                </a:solidFill>
              </a:rPr>
              <a:t>，</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一共就是</a:t>
            </a:r>
            <a:r>
              <a:rPr lang="en-US" altLang="zh-CN" sz="2000">
                <a:solidFill>
                  <a:schemeClr val="tx1"/>
                </a:solidFill>
              </a:rPr>
              <a:t>14B</a:t>
            </a:r>
            <a:r>
              <a:rPr lang="zh-CN" altLang="en-US" sz="2000">
                <a:solidFill>
                  <a:schemeClr val="tx1"/>
                </a:solidFill>
              </a:rPr>
              <a:t>，那么一页里就可以存储</a:t>
            </a:r>
            <a:r>
              <a:rPr lang="en-US" altLang="zh-CN" sz="2000">
                <a:solidFill>
                  <a:schemeClr val="tx1"/>
                </a:solidFill>
              </a:rPr>
              <a:t>16K/14=1170</a:t>
            </a:r>
            <a:r>
              <a:rPr lang="zh-CN" altLang="en-US" sz="2000">
                <a:solidFill>
                  <a:schemeClr val="tx1"/>
                </a:solidFill>
              </a:rPr>
              <a:t>个（主键</a:t>
            </a:r>
            <a:r>
              <a:rPr lang="en-US" altLang="zh-CN" sz="2000">
                <a:solidFill>
                  <a:schemeClr val="tx1"/>
                </a:solidFill>
              </a:rPr>
              <a:t>+</a:t>
            </a:r>
            <a:r>
              <a:rPr lang="zh-CN" altLang="en-US" sz="2000">
                <a:solidFill>
                  <a:schemeClr val="tx1"/>
                </a:solidFill>
              </a:rPr>
              <a:t>指针）</a:t>
            </a:r>
            <a:endParaRPr lang="zh-CN" altLang="en-US" sz="2000">
              <a:solidFill>
                <a:schemeClr val="tx1"/>
              </a:solidFill>
            </a:endParaRPr>
          </a:p>
          <a:p>
            <a:pPr indent="0">
              <a:buFont typeface="Arial" panose="020B0604020202090204" pitchFamily="34" charset="0"/>
              <a:buNone/>
            </a:pP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那么一颗高度为</a:t>
            </a:r>
            <a:r>
              <a:rPr lang="en-US" altLang="zh-CN" sz="2000">
                <a:solidFill>
                  <a:schemeClr val="tx1"/>
                </a:solidFill>
              </a:rPr>
              <a:t>2</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1170*16=18720</a:t>
            </a:r>
            <a:r>
              <a:rPr lang="zh-CN" altLang="en-US" sz="2000">
                <a:solidFill>
                  <a:schemeClr val="tx1"/>
                </a:solidFill>
              </a:rPr>
              <a:t>条，一颗高度为</a:t>
            </a:r>
            <a:r>
              <a:rPr lang="en-US" altLang="zh-CN" sz="2000">
                <a:solidFill>
                  <a:schemeClr val="tx1"/>
                </a:solidFill>
              </a:rPr>
              <a:t>3</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 * 1170 * 16 = 2190240</a:t>
            </a:r>
            <a:r>
              <a:rPr lang="zh-CN" altLang="en-US" sz="2000">
                <a:solidFill>
                  <a:schemeClr val="tx1"/>
                </a:solidFill>
              </a:rPr>
              <a:t>（千万级条）</a:t>
            </a:r>
            <a:endParaRPr lang="en-US" altLang="zh-CN" sz="20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6" name="文本框 15"/>
          <p:cNvSpPr txBox="1"/>
          <p:nvPr/>
        </p:nvSpPr>
        <p:spPr>
          <a:xfrm>
            <a:off x="1054735" y="2025650"/>
            <a:ext cx="11147425" cy="2245360"/>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为什么</a:t>
            </a:r>
            <a:r>
              <a:rPr lang="en-US" altLang="zh-CN" sz="2000">
                <a:solidFill>
                  <a:schemeClr val="tx1"/>
                </a:solidFill>
              </a:rPr>
              <a:t>mysql</a:t>
            </a:r>
            <a:r>
              <a:rPr lang="zh-CN" altLang="en-US" sz="2000">
                <a:solidFill>
                  <a:schemeClr val="tx1"/>
                </a:solidFill>
              </a:rPr>
              <a:t>页文件默认</a:t>
            </a:r>
            <a:r>
              <a:rPr lang="en-US" altLang="zh-CN" sz="2000">
                <a:solidFill>
                  <a:schemeClr val="tx1"/>
                </a:solidFill>
              </a:rPr>
              <a:t>16K?</a:t>
            </a:r>
            <a:endParaRPr lang="en-US" altLang="zh-CN" sz="2000">
              <a:solidFill>
                <a:schemeClr val="tx1"/>
              </a:solidFill>
            </a:endParaRPr>
          </a:p>
          <a:p>
            <a:pPr indent="0">
              <a:buFont typeface="Arial" panose="020B0604020202090204" pitchFamily="34" charset="0"/>
              <a:buNone/>
            </a:pPr>
            <a:r>
              <a:rPr lang="zh-CN" altLang="en-US" sz="2000">
                <a:solidFill>
                  <a:schemeClr val="tx1"/>
                </a:solidFill>
              </a:rPr>
              <a:t>假如我们一行数据大小为</a:t>
            </a:r>
            <a:r>
              <a:rPr lang="en-US" altLang="zh-CN" sz="2000">
                <a:solidFill>
                  <a:schemeClr val="tx1"/>
                </a:solidFill>
              </a:rPr>
              <a:t>1k</a:t>
            </a:r>
            <a:r>
              <a:rPr lang="zh-CN" altLang="en-US" sz="2000">
                <a:solidFill>
                  <a:schemeClr val="tx1"/>
                </a:solidFill>
              </a:rPr>
              <a:t>，那么一页就能存</a:t>
            </a:r>
            <a:r>
              <a:rPr lang="en-US" altLang="zh-CN" sz="2000">
                <a:solidFill>
                  <a:schemeClr val="tx1"/>
                </a:solidFill>
              </a:rPr>
              <a:t>16</a:t>
            </a:r>
            <a:r>
              <a:rPr lang="zh-CN" altLang="en-US" sz="2000">
                <a:solidFill>
                  <a:schemeClr val="tx1"/>
                </a:solidFill>
              </a:rPr>
              <a:t>条数据，也就是一个叶子节点能存</a:t>
            </a:r>
            <a:r>
              <a:rPr lang="en-US" altLang="zh-CN" sz="2000">
                <a:solidFill>
                  <a:schemeClr val="tx1"/>
                </a:solidFill>
              </a:rPr>
              <a:t>16</a:t>
            </a:r>
            <a:r>
              <a:rPr lang="zh-CN" altLang="en-US" sz="2000">
                <a:solidFill>
                  <a:schemeClr val="tx1"/>
                </a:solidFill>
              </a:rPr>
              <a:t>条数据；</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再看非叶节子节点，假设主键</a:t>
            </a:r>
            <a:r>
              <a:rPr lang="en-US" altLang="zh-CN" sz="2000">
                <a:solidFill>
                  <a:schemeClr val="tx1"/>
                </a:solidFill>
              </a:rPr>
              <a:t>ID</a:t>
            </a:r>
            <a:r>
              <a:rPr lang="zh-CN" altLang="en-US" sz="2000">
                <a:solidFill>
                  <a:schemeClr val="tx1"/>
                </a:solidFill>
              </a:rPr>
              <a:t>为</a:t>
            </a:r>
            <a:r>
              <a:rPr lang="en-US" altLang="zh-CN" sz="2000">
                <a:solidFill>
                  <a:schemeClr val="tx1"/>
                </a:solidFill>
              </a:rPr>
              <a:t>bigint</a:t>
            </a:r>
            <a:r>
              <a:rPr lang="zh-CN" altLang="en-US" sz="2000">
                <a:solidFill>
                  <a:schemeClr val="tx1"/>
                </a:solidFill>
              </a:rPr>
              <a:t>类型，那么长度为</a:t>
            </a:r>
            <a:r>
              <a:rPr lang="en-US" altLang="zh-CN" sz="2000">
                <a:solidFill>
                  <a:schemeClr val="tx1"/>
                </a:solidFill>
              </a:rPr>
              <a:t>8B</a:t>
            </a:r>
            <a:r>
              <a:rPr lang="zh-CN" altLang="en-US" sz="2000">
                <a:solidFill>
                  <a:schemeClr val="tx1"/>
                </a:solidFill>
              </a:rPr>
              <a:t>，指针大小在</a:t>
            </a:r>
            <a:r>
              <a:rPr lang="en-US" altLang="zh-CN" sz="2000">
                <a:solidFill>
                  <a:schemeClr val="tx1"/>
                </a:solidFill>
              </a:rPr>
              <a:t>Innodb</a:t>
            </a:r>
            <a:r>
              <a:rPr lang="zh-CN" altLang="en-US" sz="2000">
                <a:solidFill>
                  <a:schemeClr val="tx1"/>
                </a:solidFill>
              </a:rPr>
              <a:t>源码中为</a:t>
            </a:r>
            <a:r>
              <a:rPr lang="en-US" altLang="zh-CN" sz="2000">
                <a:solidFill>
                  <a:schemeClr val="tx1"/>
                </a:solidFill>
              </a:rPr>
              <a:t>6B</a:t>
            </a:r>
            <a:r>
              <a:rPr lang="zh-CN" altLang="en-US" sz="2000">
                <a:solidFill>
                  <a:schemeClr val="tx1"/>
                </a:solidFill>
              </a:rPr>
              <a:t>，</a:t>
            </a: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一共就是</a:t>
            </a:r>
            <a:r>
              <a:rPr lang="en-US" altLang="zh-CN" sz="2000">
                <a:solidFill>
                  <a:schemeClr val="tx1"/>
                </a:solidFill>
              </a:rPr>
              <a:t>14B</a:t>
            </a:r>
            <a:r>
              <a:rPr lang="zh-CN" altLang="en-US" sz="2000">
                <a:solidFill>
                  <a:schemeClr val="tx1"/>
                </a:solidFill>
              </a:rPr>
              <a:t>，那么一页里就可以存储</a:t>
            </a:r>
            <a:r>
              <a:rPr lang="en-US" altLang="zh-CN" sz="2000">
                <a:solidFill>
                  <a:schemeClr val="tx1"/>
                </a:solidFill>
              </a:rPr>
              <a:t>16K/14=1170</a:t>
            </a:r>
            <a:r>
              <a:rPr lang="zh-CN" altLang="en-US" sz="2000">
                <a:solidFill>
                  <a:schemeClr val="tx1"/>
                </a:solidFill>
              </a:rPr>
              <a:t>个（主键</a:t>
            </a:r>
            <a:r>
              <a:rPr lang="en-US" altLang="zh-CN" sz="2000">
                <a:solidFill>
                  <a:schemeClr val="tx1"/>
                </a:solidFill>
              </a:rPr>
              <a:t>+</a:t>
            </a:r>
            <a:r>
              <a:rPr lang="zh-CN" altLang="en-US" sz="2000">
                <a:solidFill>
                  <a:schemeClr val="tx1"/>
                </a:solidFill>
              </a:rPr>
              <a:t>指针）</a:t>
            </a:r>
            <a:endParaRPr lang="zh-CN" altLang="en-US" sz="2000">
              <a:solidFill>
                <a:schemeClr val="tx1"/>
              </a:solidFill>
            </a:endParaRPr>
          </a:p>
          <a:p>
            <a:pPr indent="0">
              <a:buFont typeface="Arial" panose="020B0604020202090204" pitchFamily="34" charset="0"/>
              <a:buNone/>
            </a:pPr>
            <a:endParaRPr lang="zh-CN" altLang="en-US" sz="2000">
              <a:solidFill>
                <a:schemeClr val="tx1"/>
              </a:solidFill>
            </a:endParaRPr>
          </a:p>
          <a:p>
            <a:pPr indent="0">
              <a:buFont typeface="Arial" panose="020B0604020202090204" pitchFamily="34" charset="0"/>
              <a:buNone/>
            </a:pPr>
            <a:r>
              <a:rPr lang="zh-CN" altLang="en-US" sz="2000">
                <a:solidFill>
                  <a:schemeClr val="tx1"/>
                </a:solidFill>
              </a:rPr>
              <a:t>那么一颗高度为</a:t>
            </a:r>
            <a:r>
              <a:rPr lang="en-US" altLang="zh-CN" sz="2000">
                <a:solidFill>
                  <a:schemeClr val="tx1"/>
                </a:solidFill>
              </a:rPr>
              <a:t>2</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1170*16=18720</a:t>
            </a:r>
            <a:r>
              <a:rPr lang="zh-CN" altLang="en-US" sz="2000">
                <a:solidFill>
                  <a:schemeClr val="tx1"/>
                </a:solidFill>
              </a:rPr>
              <a:t>条，一颗高度为</a:t>
            </a:r>
            <a:r>
              <a:rPr lang="en-US" altLang="zh-CN" sz="2000">
                <a:solidFill>
                  <a:schemeClr val="tx1"/>
                </a:solidFill>
              </a:rPr>
              <a:t>3</a:t>
            </a:r>
            <a:r>
              <a:rPr lang="zh-CN" altLang="en-US" sz="2000">
                <a:solidFill>
                  <a:schemeClr val="tx1"/>
                </a:solidFill>
              </a:rPr>
              <a:t>的</a:t>
            </a:r>
            <a:r>
              <a:rPr lang="en-US" altLang="zh-CN" sz="2000">
                <a:solidFill>
                  <a:schemeClr val="tx1"/>
                </a:solidFill>
              </a:rPr>
              <a:t>B+</a:t>
            </a:r>
            <a:r>
              <a:rPr lang="zh-CN" altLang="en-US" sz="2000">
                <a:solidFill>
                  <a:schemeClr val="tx1"/>
                </a:solidFill>
              </a:rPr>
              <a:t>树能存储的数据为</a:t>
            </a:r>
            <a:r>
              <a:rPr lang="en-US" altLang="zh-CN" sz="2000">
                <a:solidFill>
                  <a:schemeClr val="tx1"/>
                </a:solidFill>
              </a:rPr>
              <a:t>1170 * 1170 * 16 = 2190240</a:t>
            </a:r>
            <a:r>
              <a:rPr lang="zh-CN" altLang="en-US" sz="2000">
                <a:solidFill>
                  <a:schemeClr val="tx1"/>
                </a:solidFill>
              </a:rPr>
              <a:t>（千万级条）</a:t>
            </a:r>
            <a:endParaRPr lang="en-US" altLang="zh-CN" sz="20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索引最左前缀原理？</a:t>
            </a:r>
            <a:endParaRPr lang="zh-CN" altLang="en-US" sz="3200" b="1">
              <a:solidFill>
                <a:schemeClr val="accent2"/>
              </a:solidFill>
            </a:endParaRPr>
          </a:p>
        </p:txBody>
      </p:sp>
      <p:sp>
        <p:nvSpPr>
          <p:cNvPr id="16" name="文本框 15"/>
          <p:cNvSpPr txBox="1"/>
          <p:nvPr/>
        </p:nvSpPr>
        <p:spPr>
          <a:xfrm>
            <a:off x="1054735" y="2025650"/>
            <a:ext cx="11147425" cy="398780"/>
          </a:xfrm>
          <a:prstGeom prst="rect">
            <a:avLst/>
          </a:prstGeom>
          <a:noFill/>
        </p:spPr>
        <p:txBody>
          <a:bodyPr wrap="square" rtlCol="0">
            <a:spAutoFit/>
          </a:bodyPr>
          <a:p>
            <a:pPr marL="342900" indent="-342900">
              <a:buFont typeface="Arial" panose="020B0604020202090204" pitchFamily="34" charset="0"/>
              <a:buChar char="•"/>
            </a:pPr>
            <a:r>
              <a:rPr lang="zh-CN" sz="2000">
                <a:solidFill>
                  <a:schemeClr val="tx1"/>
                </a:solidFill>
              </a:rPr>
              <a:t>？？？</a:t>
            </a:r>
            <a:endParaRPr lang="zh-CN" sz="2000">
              <a:solidFill>
                <a:schemeClr val="tx1"/>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zh-CN" altLang="en-US" sz="2400">
                <a:solidFill>
                  <a:srgbClr val="FF0000"/>
                </a:solidFill>
              </a:rPr>
              <a:t>联合索引的底层存储结构长什么样？</a:t>
            </a:r>
            <a:endParaRPr lang="zh-CN" altLang="en-US" sz="2400">
              <a:solidFill>
                <a:srgbClr val="FF0000"/>
              </a:solidFill>
            </a:endParaRPr>
          </a:p>
        </p:txBody>
      </p:sp>
      <p:pic>
        <p:nvPicPr>
          <p:cNvPr id="2" name="图片 1"/>
          <p:cNvPicPr>
            <a:picLocks noChangeAspect="1"/>
          </p:cNvPicPr>
          <p:nvPr/>
        </p:nvPicPr>
        <p:blipFill>
          <a:blip r:embed="rId1"/>
          <a:stretch>
            <a:fillRect/>
          </a:stretch>
        </p:blipFill>
        <p:spPr>
          <a:xfrm>
            <a:off x="1269365" y="2681605"/>
            <a:ext cx="8815070" cy="3453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en-US" sz="3200" b="1">
                <a:solidFill>
                  <a:schemeClr val="accent2"/>
                </a:solidFill>
              </a:rPr>
              <a:t>MySQL</a:t>
            </a:r>
            <a:r>
              <a:rPr lang="zh-CN" altLang="en-US" sz="3200" b="1">
                <a:solidFill>
                  <a:schemeClr val="accent2"/>
                </a:solidFill>
              </a:rPr>
              <a:t>优化</a:t>
            </a:r>
            <a:endParaRPr lang="zh-CN" altLang="en-US" sz="3200" b="1">
              <a:solidFill>
                <a:schemeClr val="accent2"/>
              </a:solidFill>
            </a:endParaRPr>
          </a:p>
        </p:txBody>
      </p:sp>
      <p:sp>
        <p:nvSpPr>
          <p:cNvPr id="10" name="文本框 9"/>
          <p:cNvSpPr txBox="1"/>
          <p:nvPr/>
        </p:nvSpPr>
        <p:spPr>
          <a:xfrm>
            <a:off x="1614805" y="2280920"/>
            <a:ext cx="9603105" cy="2061210"/>
          </a:xfrm>
          <a:prstGeom prst="rect">
            <a:avLst/>
          </a:prstGeom>
          <a:noFill/>
        </p:spPr>
        <p:txBody>
          <a:bodyPr wrap="square" rtlCol="0">
            <a:spAutoFit/>
          </a:bodyPr>
          <a:p>
            <a:pPr marL="285750" indent="-285750">
              <a:buFont typeface="Arial" panose="020B0604020202090204" pitchFamily="34" charset="0"/>
              <a:buChar char="•"/>
            </a:pPr>
            <a:r>
              <a:rPr lang="zh-CN" altLang="en-US" sz="3200"/>
              <a:t>正确的创建合适的索引是数据库优化的基础</a:t>
            </a:r>
            <a:endParaRPr lang="zh-CN" altLang="en-US" sz="3200"/>
          </a:p>
          <a:p>
            <a:pPr marL="285750" indent="-285750">
              <a:buFont typeface="Arial" panose="020B0604020202090204" pitchFamily="34" charset="0"/>
              <a:buChar char="•"/>
            </a:pPr>
            <a:endParaRPr lang="zh-CN" altLang="en-US" sz="3200"/>
          </a:p>
          <a:p>
            <a:pPr marL="285750" indent="-285750">
              <a:buFont typeface="Arial" panose="020B0604020202090204" pitchFamily="34" charset="0"/>
              <a:buChar char="•"/>
            </a:pPr>
            <a:r>
              <a:rPr lang="zh-CN" altLang="en-US" sz="3200"/>
              <a:t>索引是为了加速对表中数据行的检索而创建的一种分散存储的数据结构</a:t>
            </a:r>
            <a:endParaRPr lang="zh-CN" altLang="en-US" sz="3200"/>
          </a:p>
        </p:txBody>
      </p:sp>
      <p:sp>
        <p:nvSpPr>
          <p:cNvPr id="2" name="文本框 1"/>
          <p:cNvSpPr txBox="1"/>
          <p:nvPr/>
        </p:nvSpPr>
        <p:spPr>
          <a:xfrm>
            <a:off x="1614805" y="5043170"/>
            <a:ext cx="5913755" cy="368300"/>
          </a:xfrm>
          <a:prstGeom prst="rect">
            <a:avLst/>
          </a:prstGeom>
          <a:noFill/>
        </p:spPr>
        <p:txBody>
          <a:bodyPr wrap="square" rtlCol="0">
            <a:spAutoFit/>
          </a:bodyPr>
          <a:p>
            <a:r>
              <a:rPr lang="zh-CN" altLang="en-US"/>
              <a:t>在</a:t>
            </a:r>
            <a:r>
              <a:rPr lang="en-US" altLang="zh-CN"/>
              <a:t>RDBMS</a:t>
            </a:r>
            <a:r>
              <a:rPr lang="zh-CN" altLang="en-US"/>
              <a:t>系统中数据的索引都是硬盘级索引</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en-US" sz="3200" b="1">
                <a:solidFill>
                  <a:schemeClr val="accent2"/>
                </a:solidFill>
              </a:rPr>
              <a:t>MySQL</a:t>
            </a:r>
            <a:r>
              <a:rPr lang="zh-CN" altLang="en-US" sz="3200" b="1">
                <a:solidFill>
                  <a:schemeClr val="accent2"/>
                </a:solidFill>
              </a:rPr>
              <a:t>优化</a:t>
            </a:r>
            <a:endParaRPr lang="zh-CN" altLang="en-US" sz="3200" b="1">
              <a:solidFill>
                <a:schemeClr val="accent2"/>
              </a:solidFill>
            </a:endParaRPr>
          </a:p>
        </p:txBody>
      </p:sp>
      <p:sp>
        <p:nvSpPr>
          <p:cNvPr id="10" name="文本框 9"/>
          <p:cNvSpPr txBox="1"/>
          <p:nvPr/>
        </p:nvSpPr>
        <p:spPr>
          <a:xfrm>
            <a:off x="1614805" y="2280920"/>
            <a:ext cx="9603105" cy="2553335"/>
          </a:xfrm>
          <a:prstGeom prst="rect">
            <a:avLst/>
          </a:prstGeom>
          <a:noFill/>
        </p:spPr>
        <p:txBody>
          <a:bodyPr wrap="square" rtlCol="0">
            <a:spAutoFit/>
          </a:bodyPr>
          <a:p>
            <a:pPr marL="285750" indent="-285750">
              <a:buFont typeface="Arial" panose="020B0604020202090204" pitchFamily="34" charset="0"/>
              <a:buChar char="•"/>
            </a:pPr>
            <a:r>
              <a:rPr lang="zh-CN" altLang="en-US" sz="3200"/>
              <a:t>全表扫描：复杂度</a:t>
            </a:r>
            <a:r>
              <a:rPr lang="en-US" altLang="zh-CN" sz="3200"/>
              <a:t>O(n)</a:t>
            </a:r>
            <a:endParaRPr lang="en-US" altLang="zh-CN" sz="3200"/>
          </a:p>
          <a:p>
            <a:pPr marL="285750" indent="-285750">
              <a:buFont typeface="Arial" panose="020B0604020202090204" pitchFamily="34" charset="0"/>
              <a:buChar char="•"/>
            </a:pPr>
            <a:r>
              <a:rPr lang="zh-CN" altLang="en-US" sz="3200"/>
              <a:t>数组扫描：复杂度</a:t>
            </a:r>
            <a:r>
              <a:rPr lang="en-US" altLang="zh-CN" sz="3200"/>
              <a:t>O(1)</a:t>
            </a:r>
            <a:endParaRPr lang="en-US" altLang="zh-CN" sz="3200"/>
          </a:p>
          <a:p>
            <a:pPr marL="285750" indent="-285750">
              <a:buFont typeface="Arial" panose="020B0604020202090204" pitchFamily="34" charset="0"/>
              <a:buChar char="•"/>
            </a:pPr>
            <a:r>
              <a:rPr lang="en-US" altLang="zh-CN" sz="3200"/>
              <a:t>hash</a:t>
            </a:r>
            <a:r>
              <a:rPr lang="zh-CN" altLang="en-US" sz="3200"/>
              <a:t>索引优劣势是什么？</a:t>
            </a:r>
            <a:endParaRPr lang="zh-CN" altLang="en-US" sz="3200"/>
          </a:p>
          <a:p>
            <a:pPr marL="742950" lvl="1" indent="-285750">
              <a:buFont typeface="Arial" panose="020B0604020202090204" pitchFamily="34" charset="0"/>
              <a:buChar char="•"/>
            </a:pPr>
            <a:r>
              <a:rPr lang="zh-CN" altLang="en-US" sz="3200"/>
              <a:t>查询快；</a:t>
            </a:r>
            <a:r>
              <a:rPr lang="en-US" altLang="zh-CN" sz="3200"/>
              <a:t>hash</a:t>
            </a:r>
            <a:r>
              <a:rPr lang="zh-CN" altLang="en-US" sz="3200"/>
              <a:t>冲突</a:t>
            </a:r>
            <a:endParaRPr lang="zh-CN" altLang="en-US" sz="3200"/>
          </a:p>
          <a:p>
            <a:pPr marL="742950" lvl="1" indent="-285750">
              <a:buFont typeface="Arial" panose="020B0604020202090204" pitchFamily="34" charset="0"/>
              <a:buChar char="•"/>
            </a:pPr>
            <a:r>
              <a:rPr lang="zh-CN" altLang="en-US" sz="3200"/>
              <a:t>不支持范围查询</a:t>
            </a:r>
            <a:endParaRPr lang="zh-CN" altLang="en-US" sz="3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二叉树</a:t>
            </a:r>
            <a:endParaRPr lang="zh-CN" altLang="en-US" sz="3200" b="1">
              <a:solidFill>
                <a:schemeClr val="accent2"/>
              </a:solidFill>
            </a:endParaRPr>
          </a:p>
        </p:txBody>
      </p:sp>
      <p:sp>
        <p:nvSpPr>
          <p:cNvPr id="10" name="文本框 9"/>
          <p:cNvSpPr txBox="1"/>
          <p:nvPr/>
        </p:nvSpPr>
        <p:spPr>
          <a:xfrm>
            <a:off x="5420360" y="1968500"/>
            <a:ext cx="6060440" cy="2553335"/>
          </a:xfrm>
          <a:prstGeom prst="rect">
            <a:avLst/>
          </a:prstGeom>
          <a:noFill/>
        </p:spPr>
        <p:txBody>
          <a:bodyPr wrap="square" rtlCol="0">
            <a:spAutoFit/>
          </a:bodyPr>
          <a:p>
            <a:pPr indent="0">
              <a:buFont typeface="Arial" panose="020B0604020202090204" pitchFamily="34" charset="0"/>
              <a:buNone/>
            </a:pPr>
            <a:r>
              <a:rPr lang="zh-CN" altLang="en-US" sz="3200"/>
              <a:t>这是不是一颗二叉树？</a:t>
            </a:r>
            <a:endParaRPr lang="zh-CN" altLang="en-US" sz="3200"/>
          </a:p>
          <a:p>
            <a:pPr indent="0">
              <a:buFont typeface="Arial" panose="020B0604020202090204" pitchFamily="34" charset="0"/>
              <a:buNone/>
            </a:pPr>
            <a:endParaRPr lang="zh-CN" altLang="en-US" sz="3200"/>
          </a:p>
          <a:p>
            <a:pPr indent="0">
              <a:buFont typeface="Arial" panose="020B0604020202090204" pitchFamily="34" charset="0"/>
              <a:buNone/>
            </a:pPr>
            <a:r>
              <a:rPr lang="zh-CN" altLang="en-US" sz="3200"/>
              <a:t>是一颗单边增长二叉树</a:t>
            </a:r>
            <a:endParaRPr lang="zh-CN" altLang="en-US" sz="3200"/>
          </a:p>
          <a:p>
            <a:pPr indent="0">
              <a:buFont typeface="Arial" panose="020B0604020202090204" pitchFamily="34" charset="0"/>
              <a:buNone/>
            </a:pPr>
            <a:endParaRPr lang="zh-CN" altLang="en-US" sz="3200"/>
          </a:p>
          <a:p>
            <a:pPr indent="0">
              <a:buFont typeface="Arial" panose="020B0604020202090204" pitchFamily="34" charset="0"/>
              <a:buNone/>
            </a:pPr>
            <a:r>
              <a:rPr lang="zh-CN" altLang="en-US" sz="3200"/>
              <a:t>查找复杂度：</a:t>
            </a:r>
            <a:r>
              <a:rPr lang="en-US" altLang="zh-CN" sz="3200"/>
              <a:t>O(n)</a:t>
            </a:r>
            <a:endParaRPr lang="en-US" altLang="zh-CN" sz="3200"/>
          </a:p>
        </p:txBody>
      </p:sp>
      <p:sp>
        <p:nvSpPr>
          <p:cNvPr id="2" name="椭圆 1"/>
          <p:cNvSpPr/>
          <p:nvPr/>
        </p:nvSpPr>
        <p:spPr>
          <a:xfrm>
            <a:off x="1053465" y="145161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3" name="椭圆 2"/>
          <p:cNvSpPr/>
          <p:nvPr/>
        </p:nvSpPr>
        <p:spPr>
          <a:xfrm>
            <a:off x="2627630" y="236601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4" name="椭圆 3"/>
          <p:cNvSpPr/>
          <p:nvPr/>
        </p:nvSpPr>
        <p:spPr>
          <a:xfrm>
            <a:off x="3734435" y="39179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5" name="椭圆 4"/>
          <p:cNvSpPr/>
          <p:nvPr/>
        </p:nvSpPr>
        <p:spPr>
          <a:xfrm>
            <a:off x="5151120" y="54673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cxnSp>
        <p:nvCxnSpPr>
          <p:cNvPr id="6" name="直接箭头连接符 5"/>
          <p:cNvCxnSpPr>
            <a:stCxn id="2" idx="4"/>
            <a:endCxn id="3" idx="1"/>
          </p:cNvCxnSpPr>
          <p:nvPr/>
        </p:nvCxnSpPr>
        <p:spPr>
          <a:xfrm>
            <a:off x="1510665" y="2366010"/>
            <a:ext cx="1250950" cy="133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 idx="4"/>
            <a:endCxn id="4" idx="0"/>
          </p:cNvCxnSpPr>
          <p:nvPr/>
        </p:nvCxnSpPr>
        <p:spPr>
          <a:xfrm>
            <a:off x="3084830" y="3280410"/>
            <a:ext cx="1106805" cy="637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4"/>
            <a:endCxn id="5" idx="1"/>
          </p:cNvCxnSpPr>
          <p:nvPr/>
        </p:nvCxnSpPr>
        <p:spPr>
          <a:xfrm>
            <a:off x="4191635" y="4832350"/>
            <a:ext cx="1093470" cy="768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索引到底是什么</a:t>
            </a:r>
            <a:endParaRPr lang="zh-CN" altLang="en-US" sz="3200" b="1">
              <a:solidFill>
                <a:schemeClr val="accent2"/>
              </a:solidFill>
            </a:endParaRPr>
          </a:p>
        </p:txBody>
      </p:sp>
      <p:sp>
        <p:nvSpPr>
          <p:cNvPr id="10" name="文本框 9"/>
          <p:cNvSpPr txBox="1"/>
          <p:nvPr/>
        </p:nvSpPr>
        <p:spPr>
          <a:xfrm>
            <a:off x="535940" y="1462405"/>
            <a:ext cx="10937240" cy="1198880"/>
          </a:xfrm>
          <a:prstGeom prst="rect">
            <a:avLst/>
          </a:prstGeom>
          <a:noFill/>
        </p:spPr>
        <p:txBody>
          <a:bodyPr wrap="square" rtlCol="0">
            <a:spAutoFit/>
          </a:bodyPr>
          <a:p>
            <a:pPr marL="285750" indent="-285750">
              <a:buFont typeface="Arial" panose="020B0604020202090204" pitchFamily="34" charset="0"/>
              <a:buChar char="•"/>
            </a:pPr>
            <a:r>
              <a:rPr lang="zh-CN" altLang="en-US" sz="2400">
                <a:solidFill>
                  <a:srgbClr val="FF0000"/>
                </a:solidFill>
              </a:rPr>
              <a:t>索引</a:t>
            </a:r>
            <a:r>
              <a:rPr lang="zh-CN" altLang="en-US" sz="2400"/>
              <a:t>是帮助</a:t>
            </a:r>
            <a:r>
              <a:rPr lang="en-US" altLang="zh-CN" sz="2400"/>
              <a:t>MySQL</a:t>
            </a:r>
            <a:r>
              <a:rPr lang="zh-CN" altLang="en-US" sz="2400"/>
              <a:t>高效获取数据的</a:t>
            </a:r>
            <a:r>
              <a:rPr lang="zh-CN" altLang="en-US" sz="2400">
                <a:solidFill>
                  <a:srgbClr val="FF0000"/>
                </a:solidFill>
              </a:rPr>
              <a:t>排好序</a:t>
            </a:r>
            <a:r>
              <a:rPr lang="zh-CN" altLang="en-US" sz="2400"/>
              <a:t>的</a:t>
            </a:r>
            <a:r>
              <a:rPr lang="zh-CN" altLang="en-US" sz="2400">
                <a:solidFill>
                  <a:srgbClr val="FF0000"/>
                </a:solidFill>
              </a:rPr>
              <a:t>数据结构</a:t>
            </a:r>
            <a:endParaRPr lang="zh-CN" altLang="en-US" sz="2400"/>
          </a:p>
          <a:p>
            <a:pPr marL="285750" indent="-285750">
              <a:buFont typeface="Arial" panose="020B0604020202090204" pitchFamily="34" charset="0"/>
              <a:buChar char="•"/>
            </a:pPr>
            <a:r>
              <a:rPr lang="zh-CN" altLang="en-US" sz="2400"/>
              <a:t>索引存储在文件里</a:t>
            </a:r>
            <a:endParaRPr lang="zh-CN" altLang="en-US" sz="2400"/>
          </a:p>
          <a:p>
            <a:pPr marL="285750" indent="-285750">
              <a:buFont typeface="Arial" panose="020B0604020202090204" pitchFamily="34" charset="0"/>
              <a:buChar char="•"/>
            </a:pPr>
            <a:r>
              <a:rPr lang="zh-CN" altLang="en-US" sz="2400"/>
              <a:t>索引结构</a:t>
            </a:r>
            <a:endParaRPr lang="zh-CN" altLang="en-US" sz="2400"/>
          </a:p>
        </p:txBody>
      </p:sp>
      <p:sp>
        <p:nvSpPr>
          <p:cNvPr id="16" name="文本框 15"/>
          <p:cNvSpPr txBox="1"/>
          <p:nvPr/>
        </p:nvSpPr>
        <p:spPr>
          <a:xfrm>
            <a:off x="667385" y="4717415"/>
            <a:ext cx="11147425" cy="1568450"/>
          </a:xfrm>
          <a:prstGeom prst="rect">
            <a:avLst/>
          </a:prstGeom>
          <a:noFill/>
        </p:spPr>
        <p:txBody>
          <a:bodyPr wrap="square" rtlCol="0">
            <a:spAutoFit/>
          </a:bodyPr>
          <a:p>
            <a:pPr marL="285750" indent="-285750">
              <a:buFont typeface="Arial" panose="020B0604020202090204" pitchFamily="34" charset="0"/>
              <a:buChar char="•"/>
            </a:pPr>
            <a:r>
              <a:rPr lang="zh-CN" altLang="en-US" sz="2400"/>
              <a:t>二叉树：</a:t>
            </a:r>
            <a:r>
              <a:rPr lang="zh-CN" altLang="en-US" sz="2000"/>
              <a:t>存在单增长问题</a:t>
            </a:r>
            <a:endParaRPr lang="zh-CN" altLang="en-US" sz="2000"/>
          </a:p>
          <a:p>
            <a:pPr marL="285750" indent="-285750">
              <a:buFont typeface="Arial" panose="020B0604020202090204" pitchFamily="34" charset="0"/>
              <a:buChar char="•"/>
            </a:pPr>
            <a:r>
              <a:rPr lang="zh-CN" altLang="en-US" sz="2400"/>
              <a:t>红黑树：</a:t>
            </a:r>
            <a:r>
              <a:rPr lang="zh-CN" altLang="en-US" sz="2000"/>
              <a:t>深度不可控，可能过深，磁盘</a:t>
            </a:r>
            <a:r>
              <a:rPr lang="en-US" altLang="zh-CN" sz="2000"/>
              <a:t>IO</a:t>
            </a:r>
            <a:r>
              <a:rPr lang="zh-CN" altLang="en-US" sz="2000"/>
              <a:t>过多，性能过低</a:t>
            </a:r>
            <a:endParaRPr lang="zh-CN" altLang="en-US" sz="2000"/>
          </a:p>
          <a:p>
            <a:pPr marL="285750" indent="-285750">
              <a:buFont typeface="Arial" panose="020B0604020202090204" pitchFamily="34" charset="0"/>
              <a:buChar char="•"/>
            </a:pPr>
            <a:r>
              <a:rPr lang="en-US" altLang="zh-CN" sz="2400"/>
              <a:t>HASH</a:t>
            </a:r>
            <a:r>
              <a:rPr lang="zh-CN" altLang="en-US" sz="2400"/>
              <a:t>：</a:t>
            </a:r>
            <a:r>
              <a:rPr lang="zh-CN" altLang="en-US" sz="2000"/>
              <a:t>只有一次</a:t>
            </a:r>
            <a:r>
              <a:rPr lang="en-US" altLang="zh-CN" sz="2000"/>
              <a:t>io</a:t>
            </a:r>
            <a:r>
              <a:rPr lang="zh-CN" altLang="en-US" sz="2000"/>
              <a:t>即可，查询较快；但是不能做范围查找，</a:t>
            </a:r>
            <a:endParaRPr lang="en-US" altLang="zh-CN" sz="2000"/>
          </a:p>
          <a:p>
            <a:pPr marL="285750" indent="-285750">
              <a:buFont typeface="Arial" panose="020B0604020202090204" pitchFamily="34" charset="0"/>
              <a:buChar char="•"/>
            </a:pPr>
            <a:r>
              <a:rPr lang="en-US" altLang="zh-CN" sz="2400">
                <a:solidFill>
                  <a:srgbClr val="FF0000"/>
                </a:solidFill>
              </a:rPr>
              <a:t>BTREE</a:t>
            </a:r>
            <a:r>
              <a:rPr lang="zh-CN" altLang="en-US" sz="2400">
                <a:solidFill>
                  <a:srgbClr val="FF0000"/>
                </a:solidFill>
              </a:rPr>
              <a:t>：</a:t>
            </a:r>
            <a:r>
              <a:rPr lang="zh-CN" altLang="en-US" sz="2000">
                <a:solidFill>
                  <a:srgbClr val="FF0000"/>
                </a:solidFill>
              </a:rPr>
              <a:t>多路平衡树，每层节点横向扩增，存储更多的索引。最终达到千万级数据快速查询</a:t>
            </a:r>
            <a:endParaRPr lang="zh-CN" altLang="en-US" sz="2000">
              <a:solidFill>
                <a:srgbClr val="FF0000"/>
              </a:solidFill>
            </a:endParaRPr>
          </a:p>
        </p:txBody>
      </p:sp>
      <p:pic>
        <p:nvPicPr>
          <p:cNvPr id="17" name="图片 16"/>
          <p:cNvPicPr>
            <a:picLocks noChangeAspect="1"/>
          </p:cNvPicPr>
          <p:nvPr/>
        </p:nvPicPr>
        <p:blipFill>
          <a:blip r:embed="rId1"/>
          <a:srcRect l="2213" t="3626" r="1712"/>
          <a:stretch>
            <a:fillRect/>
          </a:stretch>
        </p:blipFill>
        <p:spPr>
          <a:xfrm>
            <a:off x="5702935" y="1906905"/>
            <a:ext cx="5901690" cy="28105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B-Tree</a:t>
            </a:r>
            <a:endParaRPr lang="en-US" altLang="zh-CN" sz="2400">
              <a:solidFill>
                <a:srgbClr val="FF0000"/>
              </a:solidFill>
            </a:endParaRPr>
          </a:p>
        </p:txBody>
      </p:sp>
      <p:sp>
        <p:nvSpPr>
          <p:cNvPr id="16" name="文本框 15"/>
          <p:cNvSpPr txBox="1"/>
          <p:nvPr/>
        </p:nvSpPr>
        <p:spPr>
          <a:xfrm>
            <a:off x="1054735" y="2025650"/>
            <a:ext cx="11147425" cy="1322070"/>
          </a:xfrm>
          <a:prstGeom prst="rect">
            <a:avLst/>
          </a:prstGeom>
          <a:noFill/>
        </p:spPr>
        <p:txBody>
          <a:bodyPr wrap="square" rtlCol="0">
            <a:spAutoFit/>
          </a:bodyPr>
          <a:p>
            <a:pPr marL="285750" indent="-285750">
              <a:buFont typeface="Arial" panose="020B0604020202090204" pitchFamily="34" charset="0"/>
              <a:buChar char="•"/>
            </a:pPr>
            <a:r>
              <a:rPr lang="zh-CN" altLang="en-US" sz="2000">
                <a:solidFill>
                  <a:srgbClr val="FF0000"/>
                </a:solidFill>
              </a:rPr>
              <a:t>度（</a:t>
            </a:r>
            <a:r>
              <a:rPr lang="en-US" altLang="zh-CN" sz="2000">
                <a:solidFill>
                  <a:srgbClr val="FF0000"/>
                </a:solidFill>
              </a:rPr>
              <a:t>Degree)</a:t>
            </a:r>
            <a:r>
              <a:rPr lang="en-US" altLang="zh-CN" sz="2000">
                <a:solidFill>
                  <a:schemeClr val="tx1"/>
                </a:solidFill>
              </a:rPr>
              <a:t>-</a:t>
            </a:r>
            <a:r>
              <a:rPr lang="zh-CN" altLang="en-US" sz="2000">
                <a:solidFill>
                  <a:schemeClr val="tx1"/>
                </a:solidFill>
              </a:rPr>
              <a:t>节点的数据存储个数</a:t>
            </a:r>
            <a:endParaRPr lang="zh-CN" altLang="en-US" sz="2000">
              <a:solidFill>
                <a:schemeClr val="tx1"/>
              </a:solidFill>
            </a:endParaRPr>
          </a:p>
          <a:p>
            <a:pPr marL="285750" indent="-285750">
              <a:buFont typeface="Arial" panose="020B0604020202090204" pitchFamily="34" charset="0"/>
              <a:buChar char="•"/>
            </a:pPr>
            <a:r>
              <a:rPr lang="zh-CN" altLang="en-US" sz="2000">
                <a:solidFill>
                  <a:schemeClr val="tx1"/>
                </a:solidFill>
              </a:rPr>
              <a:t>叶节点具有</a:t>
            </a:r>
            <a:r>
              <a:rPr lang="zh-CN" altLang="en-US" sz="2000">
                <a:solidFill>
                  <a:srgbClr val="FF0000"/>
                </a:solidFill>
              </a:rPr>
              <a:t>相同</a:t>
            </a:r>
            <a:r>
              <a:rPr lang="zh-CN" altLang="en-US" sz="2000">
                <a:solidFill>
                  <a:schemeClr val="tx1"/>
                </a:solidFill>
              </a:rPr>
              <a:t>的深度</a:t>
            </a:r>
            <a:endParaRPr lang="zh-CN" altLang="en-US" sz="2000">
              <a:solidFill>
                <a:schemeClr val="tx1"/>
              </a:solidFill>
            </a:endParaRPr>
          </a:p>
          <a:p>
            <a:pPr marL="285750" indent="-285750">
              <a:buFont typeface="Arial" panose="020B0604020202090204" pitchFamily="34" charset="0"/>
              <a:buChar char="•"/>
            </a:pPr>
            <a:r>
              <a:rPr lang="zh-CN" altLang="en-US" sz="2000">
                <a:solidFill>
                  <a:schemeClr val="tx1"/>
                </a:solidFill>
              </a:rPr>
              <a:t>叶节点的指针为空</a:t>
            </a:r>
            <a:endParaRPr lang="zh-CN" altLang="en-US" sz="2000">
              <a:solidFill>
                <a:schemeClr val="tx1"/>
              </a:solidFill>
            </a:endParaRPr>
          </a:p>
          <a:p>
            <a:pPr marL="285750" indent="-285750">
              <a:buFont typeface="Arial" panose="020B0604020202090204" pitchFamily="34" charset="0"/>
              <a:buChar char="•"/>
            </a:pPr>
            <a:r>
              <a:rPr lang="zh-CN" altLang="en-US" sz="2000">
                <a:solidFill>
                  <a:schemeClr val="tx1"/>
                </a:solidFill>
              </a:rPr>
              <a:t>节点中的数据</a:t>
            </a:r>
            <a:r>
              <a:rPr lang="en-US" altLang="zh-CN" sz="2000">
                <a:solidFill>
                  <a:srgbClr val="FF0000"/>
                </a:solidFill>
              </a:rPr>
              <a:t>key</a:t>
            </a:r>
            <a:r>
              <a:rPr lang="zh-CN" altLang="en-US" sz="2000">
                <a:solidFill>
                  <a:schemeClr val="tx1"/>
                </a:solidFill>
              </a:rPr>
              <a:t>从左到右</a:t>
            </a:r>
            <a:r>
              <a:rPr lang="zh-CN" altLang="en-US" sz="2000">
                <a:solidFill>
                  <a:srgbClr val="FF0000"/>
                </a:solidFill>
              </a:rPr>
              <a:t>递增</a:t>
            </a:r>
            <a:r>
              <a:rPr lang="zh-CN" altLang="en-US" sz="2000">
                <a:solidFill>
                  <a:schemeClr val="tx1"/>
                </a:solidFill>
              </a:rPr>
              <a:t>排列</a:t>
            </a:r>
            <a:endParaRPr lang="zh-CN" altLang="en-US" sz="2000">
              <a:solidFill>
                <a:schemeClr val="tx1"/>
              </a:solidFill>
            </a:endParaRPr>
          </a:p>
        </p:txBody>
      </p:sp>
      <p:pic>
        <p:nvPicPr>
          <p:cNvPr id="2" name="图片 1"/>
          <p:cNvPicPr>
            <a:picLocks noChangeAspect="1"/>
          </p:cNvPicPr>
          <p:nvPr/>
        </p:nvPicPr>
        <p:blipFill>
          <a:blip r:embed="rId1"/>
          <a:srcRect t="47165" b="8018"/>
          <a:stretch>
            <a:fillRect/>
          </a:stretch>
        </p:blipFill>
        <p:spPr>
          <a:xfrm>
            <a:off x="1054735" y="3832225"/>
            <a:ext cx="10203815" cy="25546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B+Tree (B-Tree</a:t>
            </a:r>
            <a:r>
              <a:rPr lang="zh-CN" altLang="en-US" sz="2400">
                <a:solidFill>
                  <a:srgbClr val="FF0000"/>
                </a:solidFill>
              </a:rPr>
              <a:t>变种</a:t>
            </a:r>
            <a:r>
              <a:rPr lang="en-US" altLang="zh-CN" sz="2400">
                <a:solidFill>
                  <a:srgbClr val="FF0000"/>
                </a:solidFill>
              </a:rPr>
              <a:t>)</a:t>
            </a:r>
            <a:endParaRPr lang="en-US" altLang="zh-CN" sz="2400">
              <a:solidFill>
                <a:srgbClr val="FF0000"/>
              </a:solidFill>
            </a:endParaRPr>
          </a:p>
        </p:txBody>
      </p:sp>
      <p:sp>
        <p:nvSpPr>
          <p:cNvPr id="16" name="文本框 15"/>
          <p:cNvSpPr txBox="1"/>
          <p:nvPr/>
        </p:nvSpPr>
        <p:spPr>
          <a:xfrm>
            <a:off x="1054735" y="2025650"/>
            <a:ext cx="11147425" cy="1014730"/>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非叶子节点不存储</a:t>
            </a:r>
            <a:r>
              <a:rPr lang="en-US" altLang="zh-CN" sz="2000">
                <a:solidFill>
                  <a:schemeClr val="tx1"/>
                </a:solidFill>
              </a:rPr>
              <a:t>data</a:t>
            </a:r>
            <a:r>
              <a:rPr lang="zh-CN" altLang="en-US" sz="2000">
                <a:solidFill>
                  <a:schemeClr val="tx1"/>
                </a:solidFill>
              </a:rPr>
              <a:t>，只存储</a:t>
            </a:r>
            <a:r>
              <a:rPr lang="en-US" altLang="zh-CN" sz="2000">
                <a:solidFill>
                  <a:schemeClr val="tx1"/>
                </a:solidFill>
              </a:rPr>
              <a:t>key</a:t>
            </a:r>
            <a:r>
              <a:rPr lang="zh-CN" altLang="en-US" sz="2000">
                <a:solidFill>
                  <a:schemeClr val="tx1"/>
                </a:solidFill>
              </a:rPr>
              <a:t>，</a:t>
            </a:r>
            <a:r>
              <a:rPr lang="zh-CN" altLang="en-US" sz="2000">
                <a:solidFill>
                  <a:srgbClr val="FF0000"/>
                </a:solidFill>
              </a:rPr>
              <a:t>可以增大度</a:t>
            </a:r>
            <a:endParaRPr lang="zh-CN" altLang="en-US" sz="2000">
              <a:solidFill>
                <a:srgbClr val="FF0000"/>
              </a:solidFill>
            </a:endParaRPr>
          </a:p>
          <a:p>
            <a:pPr marL="342900" indent="-342900">
              <a:buFont typeface="Arial" panose="020B0604020202090204" pitchFamily="34" charset="0"/>
              <a:buChar char="•"/>
            </a:pPr>
            <a:r>
              <a:rPr lang="zh-CN" altLang="en-US" sz="2000">
                <a:solidFill>
                  <a:schemeClr val="tx1"/>
                </a:solidFill>
              </a:rPr>
              <a:t>叶子节点不存储指针</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顺序该问指针，提高区间访问的性能</a:t>
            </a:r>
            <a:endParaRPr lang="zh-CN" altLang="en-US" sz="2000">
              <a:solidFill>
                <a:schemeClr val="tx1"/>
              </a:solidFill>
            </a:endParaRPr>
          </a:p>
        </p:txBody>
      </p:sp>
      <p:pic>
        <p:nvPicPr>
          <p:cNvPr id="3" name="图片 2"/>
          <p:cNvPicPr>
            <a:picLocks noChangeAspect="1"/>
          </p:cNvPicPr>
          <p:nvPr/>
        </p:nvPicPr>
        <p:blipFill>
          <a:blip r:embed="rId1"/>
          <a:srcRect r="1434"/>
          <a:stretch>
            <a:fillRect/>
          </a:stretch>
        </p:blipFill>
        <p:spPr>
          <a:xfrm>
            <a:off x="1054735" y="3266440"/>
            <a:ext cx="9079230" cy="3750310"/>
          </a:xfrm>
          <a:prstGeom prst="rect">
            <a:avLst/>
          </a:prstGeom>
        </p:spPr>
      </p:pic>
      <p:sp>
        <p:nvSpPr>
          <p:cNvPr id="4" name="文本框 3"/>
          <p:cNvSpPr txBox="1"/>
          <p:nvPr/>
        </p:nvSpPr>
        <p:spPr>
          <a:xfrm>
            <a:off x="7965440" y="907415"/>
            <a:ext cx="4236720" cy="1476375"/>
          </a:xfrm>
          <a:prstGeom prst="rect">
            <a:avLst/>
          </a:prstGeom>
          <a:noFill/>
        </p:spPr>
        <p:txBody>
          <a:bodyPr wrap="square" rtlCol="0">
            <a:spAutoFit/>
          </a:bodyPr>
          <a:p>
            <a:r>
              <a:rPr lang="zh-CN" altLang="en-US"/>
              <a:t>整型 </a:t>
            </a:r>
            <a:r>
              <a:rPr lang="en-US" altLang="zh-CN"/>
              <a:t>+ </a:t>
            </a:r>
            <a:r>
              <a:rPr lang="zh-CN" altLang="en-US"/>
              <a:t>地址 </a:t>
            </a:r>
            <a:r>
              <a:rPr lang="en-US" altLang="zh-CN"/>
              <a:t>= 8 byte + 6 byte = 14 byte</a:t>
            </a:r>
            <a:endParaRPr lang="en-US" altLang="zh-CN"/>
          </a:p>
          <a:p>
            <a:r>
              <a:rPr lang="en-US" altLang="zh-CN"/>
              <a:t>16kb / 14byte = 1170</a:t>
            </a:r>
            <a:r>
              <a:rPr lang="zh-CN" altLang="en-US"/>
              <a:t>个</a:t>
            </a:r>
            <a:endParaRPr lang="zh-CN" altLang="en-US"/>
          </a:p>
          <a:p>
            <a:r>
              <a:rPr lang="zh-CN" altLang="en-US"/>
              <a:t>如果叶节存储索引</a:t>
            </a:r>
            <a:r>
              <a:rPr lang="en-US" altLang="zh-CN"/>
              <a:t>+data</a:t>
            </a:r>
            <a:r>
              <a:rPr lang="zh-CN" altLang="en-US"/>
              <a:t>占</a:t>
            </a:r>
            <a:r>
              <a:rPr lang="en-US" altLang="zh-CN"/>
              <a:t>1k</a:t>
            </a:r>
            <a:r>
              <a:rPr lang="zh-CN" altLang="en-US"/>
              <a:t>，则：</a:t>
            </a:r>
            <a:endParaRPr lang="zh-CN" altLang="en-US"/>
          </a:p>
          <a:p>
            <a:r>
              <a:rPr lang="zh-CN" altLang="en-US"/>
              <a:t>共计可存储：</a:t>
            </a:r>
            <a:endParaRPr lang="zh-CN" altLang="en-US"/>
          </a:p>
          <a:p>
            <a:r>
              <a:rPr lang="en-US" altLang="zh-CN"/>
              <a:t>1170 * 1170 * 16 = 2190</a:t>
            </a:r>
            <a:r>
              <a:rPr lang="zh-CN" altLang="en-US"/>
              <a:t>万个索引</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索引概述</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zh-CN" altLang="en-US" sz="2400">
                <a:solidFill>
                  <a:srgbClr val="FF0000"/>
                </a:solidFill>
              </a:rPr>
              <a:t>磁盘存取原理</a:t>
            </a:r>
            <a:endParaRPr lang="zh-CN" altLang="en-US" sz="2400">
              <a:solidFill>
                <a:srgbClr val="FF0000"/>
              </a:solidFill>
            </a:endParaRPr>
          </a:p>
        </p:txBody>
      </p:sp>
      <p:sp>
        <p:nvSpPr>
          <p:cNvPr id="16" name="文本框 15"/>
          <p:cNvSpPr txBox="1"/>
          <p:nvPr/>
        </p:nvSpPr>
        <p:spPr>
          <a:xfrm>
            <a:off x="1054735" y="2025650"/>
            <a:ext cx="11147425" cy="706755"/>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寻道时间（速度慢，费时）</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旋转时间（速度较快）</a:t>
            </a:r>
            <a:endParaRPr lang="zh-CN" altLang="en-US" sz="2000">
              <a:solidFill>
                <a:schemeClr val="tx1"/>
              </a:solidFill>
            </a:endParaRPr>
          </a:p>
        </p:txBody>
      </p:sp>
      <p:pic>
        <p:nvPicPr>
          <p:cNvPr id="2" name="图片 1"/>
          <p:cNvPicPr>
            <a:picLocks noChangeAspect="1"/>
          </p:cNvPicPr>
          <p:nvPr/>
        </p:nvPicPr>
        <p:blipFill>
          <a:blip r:embed="rId1"/>
          <a:stretch>
            <a:fillRect/>
          </a:stretch>
        </p:blipFill>
        <p:spPr>
          <a:xfrm>
            <a:off x="2640965" y="3321685"/>
            <a:ext cx="6727190" cy="23069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35940" y="427990"/>
            <a:ext cx="5657850" cy="583565"/>
          </a:xfrm>
          <a:prstGeom prst="rect">
            <a:avLst/>
          </a:prstGeom>
          <a:noFill/>
        </p:spPr>
        <p:txBody>
          <a:bodyPr wrap="square" rtlCol="0">
            <a:spAutoFit/>
          </a:bodyPr>
          <a:p>
            <a:r>
              <a:rPr lang="zh-CN" altLang="en-US" sz="3200" b="1">
                <a:solidFill>
                  <a:schemeClr val="accent2"/>
                </a:solidFill>
              </a:rPr>
              <a:t>索引底层数据结构与算法</a:t>
            </a:r>
            <a:endParaRPr lang="zh-CN" altLang="en-US" sz="3200" b="1">
              <a:solidFill>
                <a:schemeClr val="accent2"/>
              </a:solidFill>
            </a:endParaRPr>
          </a:p>
        </p:txBody>
      </p:sp>
      <p:sp>
        <p:nvSpPr>
          <p:cNvPr id="10" name="文本框 9"/>
          <p:cNvSpPr txBox="1"/>
          <p:nvPr/>
        </p:nvSpPr>
        <p:spPr>
          <a:xfrm>
            <a:off x="535940" y="1462405"/>
            <a:ext cx="10937240" cy="460375"/>
          </a:xfrm>
          <a:prstGeom prst="rect">
            <a:avLst/>
          </a:prstGeom>
          <a:noFill/>
        </p:spPr>
        <p:txBody>
          <a:bodyPr wrap="square" rtlCol="0">
            <a:spAutoFit/>
          </a:bodyPr>
          <a:p>
            <a:pPr marL="285750" indent="-285750">
              <a:buFont typeface="Arial" panose="020B0604020202090204" pitchFamily="34" charset="0"/>
              <a:buChar char="•"/>
            </a:pPr>
            <a:r>
              <a:rPr lang="en-US" altLang="zh-CN" sz="2400">
                <a:solidFill>
                  <a:srgbClr val="FF0000"/>
                </a:solidFill>
              </a:rPr>
              <a:t>InnoDB</a:t>
            </a:r>
            <a:r>
              <a:rPr lang="zh-CN" altLang="en-US" sz="2400">
                <a:solidFill>
                  <a:srgbClr val="FF0000"/>
                </a:solidFill>
              </a:rPr>
              <a:t>索引实现（聚集）：</a:t>
            </a:r>
            <a:r>
              <a:rPr lang="en-US" altLang="zh-CN" sz="2400">
                <a:solidFill>
                  <a:srgbClr val="FF0000"/>
                </a:solidFill>
              </a:rPr>
              <a:t>.frm</a:t>
            </a:r>
            <a:r>
              <a:rPr lang="zh-CN" altLang="en-US" sz="2400">
                <a:solidFill>
                  <a:srgbClr val="FF0000"/>
                </a:solidFill>
              </a:rPr>
              <a:t>文件、</a:t>
            </a:r>
            <a:r>
              <a:rPr lang="en-US" altLang="zh-CN" sz="2400">
                <a:solidFill>
                  <a:srgbClr val="FF0000"/>
                </a:solidFill>
              </a:rPr>
              <a:t>.ibd</a:t>
            </a:r>
            <a:r>
              <a:rPr lang="zh-CN" altLang="en-US" sz="2400">
                <a:solidFill>
                  <a:srgbClr val="FF0000"/>
                </a:solidFill>
              </a:rPr>
              <a:t>文件（索引、数据文件）</a:t>
            </a:r>
            <a:endParaRPr lang="zh-CN" altLang="en-US" sz="2400">
              <a:solidFill>
                <a:srgbClr val="FF0000"/>
              </a:solidFill>
            </a:endParaRPr>
          </a:p>
        </p:txBody>
      </p:sp>
      <p:sp>
        <p:nvSpPr>
          <p:cNvPr id="16" name="文本框 15"/>
          <p:cNvSpPr txBox="1"/>
          <p:nvPr/>
        </p:nvSpPr>
        <p:spPr>
          <a:xfrm>
            <a:off x="1054735" y="2025650"/>
            <a:ext cx="11147425" cy="2245360"/>
          </a:xfrm>
          <a:prstGeom prst="rect">
            <a:avLst/>
          </a:prstGeom>
          <a:noFill/>
        </p:spPr>
        <p:txBody>
          <a:bodyPr wrap="square" rtlCol="0">
            <a:spAutoFit/>
          </a:bodyPr>
          <a:p>
            <a:pPr marL="342900" indent="-342900">
              <a:buFont typeface="Arial" panose="020B0604020202090204" pitchFamily="34" charset="0"/>
              <a:buChar char="•"/>
            </a:pPr>
            <a:r>
              <a:rPr lang="zh-CN" altLang="en-US" sz="2000">
                <a:solidFill>
                  <a:schemeClr val="tx1"/>
                </a:solidFill>
              </a:rPr>
              <a:t>表数据文件本身就是按</a:t>
            </a:r>
            <a:r>
              <a:rPr lang="en-US" altLang="zh-CN" sz="2000">
                <a:solidFill>
                  <a:schemeClr val="tx1"/>
                </a:solidFill>
              </a:rPr>
              <a:t>B+Tree</a:t>
            </a:r>
            <a:r>
              <a:rPr lang="zh-CN" altLang="en-US" sz="2000">
                <a:solidFill>
                  <a:schemeClr val="tx1"/>
                </a:solidFill>
              </a:rPr>
              <a:t>组织的一个索引结构文件</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聚集索引</a:t>
            </a:r>
            <a:r>
              <a:rPr lang="en-US" altLang="zh-CN" sz="2000">
                <a:solidFill>
                  <a:schemeClr val="tx1"/>
                </a:solidFill>
              </a:rPr>
              <a:t>-</a:t>
            </a:r>
            <a:r>
              <a:rPr lang="zh-CN" altLang="en-US" sz="2000">
                <a:solidFill>
                  <a:schemeClr val="tx1"/>
                </a:solidFill>
              </a:rPr>
              <a:t>叶节点包含了完整的数据记录（索引和数据放在一个文件时，就是聚集索引）</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为什么</a:t>
            </a:r>
            <a:r>
              <a:rPr lang="en-US" altLang="zh-CN" sz="2000">
                <a:solidFill>
                  <a:schemeClr val="tx1"/>
                </a:solidFill>
              </a:rPr>
              <a:t>InnoDB</a:t>
            </a:r>
            <a:r>
              <a:rPr lang="zh-CN" altLang="en-US" sz="2000">
                <a:solidFill>
                  <a:schemeClr val="tx1"/>
                </a:solidFill>
              </a:rPr>
              <a:t>表必须有主键，并且推荐使用整型的自增主键？</a:t>
            </a:r>
            <a:endParaRPr lang="zh-CN" altLang="en-US" sz="2000">
              <a:solidFill>
                <a:schemeClr val="tx1"/>
              </a:solidFill>
            </a:endParaRPr>
          </a:p>
          <a:p>
            <a:pPr marL="800100" lvl="1" indent="-342900">
              <a:buFont typeface="Arial" panose="020B0604020202090204" pitchFamily="34" charset="0"/>
              <a:buChar char="•"/>
            </a:pPr>
            <a:r>
              <a:rPr lang="en-US" altLang="zh-CN" sz="2000">
                <a:solidFill>
                  <a:schemeClr val="tx1"/>
                </a:solidFill>
              </a:rPr>
              <a:t>InnoDB</a:t>
            </a:r>
            <a:r>
              <a:rPr lang="zh-CN" altLang="en-US" sz="2000">
                <a:solidFill>
                  <a:schemeClr val="tx1"/>
                </a:solidFill>
              </a:rPr>
              <a:t>设计时就是用索引进行维护，所以必须得有主键</a:t>
            </a:r>
            <a:endParaRPr lang="zh-CN" altLang="en-US" sz="2000">
              <a:solidFill>
                <a:schemeClr val="tx1"/>
              </a:solidFill>
            </a:endParaRPr>
          </a:p>
          <a:p>
            <a:pPr marL="800100" lvl="1" indent="-342900">
              <a:buFont typeface="Arial" panose="020B0604020202090204" pitchFamily="34" charset="0"/>
              <a:buChar char="•"/>
            </a:pPr>
            <a:r>
              <a:rPr lang="zh-CN" altLang="en-US" sz="2000">
                <a:solidFill>
                  <a:schemeClr val="tx1"/>
                </a:solidFill>
              </a:rPr>
              <a:t>整型比较大小效率高，占用数据空间小；自增，不会因后续数据插入到中间，导致叶子节点脑裂</a:t>
            </a:r>
            <a:endParaRPr lang="zh-CN" altLang="en-US" sz="2000">
              <a:solidFill>
                <a:schemeClr val="tx1"/>
              </a:solidFill>
            </a:endParaRPr>
          </a:p>
          <a:p>
            <a:pPr marL="342900" indent="-342900">
              <a:buFont typeface="Arial" panose="020B0604020202090204" pitchFamily="34" charset="0"/>
              <a:buChar char="•"/>
            </a:pPr>
            <a:r>
              <a:rPr lang="zh-CN" altLang="en-US" sz="2000">
                <a:solidFill>
                  <a:schemeClr val="tx1"/>
                </a:solidFill>
              </a:rPr>
              <a:t>为什么非主键索引结构叶子节点存储的是主键值？（一致性和节省存储空间）</a:t>
            </a:r>
            <a:endParaRPr lang="zh-CN" altLang="en-US" sz="2000">
              <a:solidFill>
                <a:schemeClr val="tx1"/>
              </a:solidFill>
            </a:endParaRPr>
          </a:p>
        </p:txBody>
      </p:sp>
      <p:pic>
        <p:nvPicPr>
          <p:cNvPr id="3" name="图片 2"/>
          <p:cNvPicPr>
            <a:picLocks noChangeAspect="1"/>
          </p:cNvPicPr>
          <p:nvPr/>
        </p:nvPicPr>
        <p:blipFill>
          <a:blip r:embed="rId1"/>
          <a:stretch>
            <a:fillRect/>
          </a:stretch>
        </p:blipFill>
        <p:spPr>
          <a:xfrm>
            <a:off x="6193790" y="4270375"/>
            <a:ext cx="5405120" cy="2209800"/>
          </a:xfrm>
          <a:prstGeom prst="rect">
            <a:avLst/>
          </a:prstGeom>
        </p:spPr>
      </p:pic>
      <p:pic>
        <p:nvPicPr>
          <p:cNvPr id="5" name="图片 4"/>
          <p:cNvPicPr>
            <a:picLocks noChangeAspect="1"/>
          </p:cNvPicPr>
          <p:nvPr/>
        </p:nvPicPr>
        <p:blipFill>
          <a:blip r:embed="rId2"/>
          <a:stretch>
            <a:fillRect/>
          </a:stretch>
        </p:blipFill>
        <p:spPr>
          <a:xfrm>
            <a:off x="535940" y="4271010"/>
            <a:ext cx="5426075" cy="220916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KSO_WM_SLIDE_MODEL_TYPE" val="cover"/>
</p:tagLst>
</file>

<file path=ppt/tags/tag4.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1550</Words>
  <Application>WPS 演示</Application>
  <PresentationFormat>宽屏</PresentationFormat>
  <Paragraphs>124</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方正书宋_GBK</vt:lpstr>
      <vt:lpstr>Wingdings</vt:lpstr>
      <vt:lpstr>Calibri</vt:lpstr>
      <vt:lpstr>Helvetica Neue</vt:lpstr>
      <vt:lpstr>宋体</vt:lpstr>
      <vt:lpstr>汉仪书宋二KW</vt:lpstr>
      <vt:lpstr>微软雅黑</vt:lpstr>
      <vt:lpstr>汉仪旗黑KW</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leizuquan</dc:creator>
  <cp:lastModifiedBy>leizuquan</cp:lastModifiedBy>
  <cp:revision>19</cp:revision>
  <dcterms:created xsi:type="dcterms:W3CDTF">2020-04-02T15:03:55Z</dcterms:created>
  <dcterms:modified xsi:type="dcterms:W3CDTF">2020-04-02T15:03:55Z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