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accent2"/>
                </a:solidFill>
              </a:rPr>
              <a:t>MySQL</a:t>
            </a:r>
            <a:r>
              <a:rPr lang="zh-CN" altLang="en-US" sz="3200" b="1">
                <a:solidFill>
                  <a:schemeClr val="accent2"/>
                </a:solidFill>
              </a:rPr>
              <a:t>索引相关面试题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3465" y="1885315"/>
            <a:ext cx="79724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索引底层数据结构</a:t>
            </a:r>
            <a:r>
              <a:rPr lang="en-US" altLang="zh-CN" sz="3200"/>
              <a:t>B+</a:t>
            </a:r>
            <a:r>
              <a:rPr lang="zh-CN" altLang="en-US" sz="3200"/>
              <a:t>构详解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说下索引底层数据结构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什么是聚集索引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InnoDB</a:t>
            </a:r>
            <a:r>
              <a:rPr lang="zh-CN" altLang="en-US" sz="3200"/>
              <a:t>表为什么必须有主键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3200"/>
              <a:t>InnoDB</a:t>
            </a:r>
            <a:r>
              <a:rPr lang="zh-CN" altLang="en-US" sz="3200"/>
              <a:t>表主键为什么推荐使用自增的整型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如何建立高性能索引</a:t>
            </a:r>
            <a:endParaRPr lang="zh-CN" altLang="en-US" sz="3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3200"/>
              <a:t>面试关于索引都问些什么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索引最左前缀原理？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tx1"/>
                </a:solidFill>
              </a:rPr>
              <a:t>？？？</a:t>
            </a:r>
            <a:endParaRPr lang="zh-CN" sz="20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联合索引的底层存储结构长什么样？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2681605"/>
            <a:ext cx="8815070" cy="3453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索引到底是什么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索引</a:t>
            </a:r>
            <a:r>
              <a:rPr lang="zh-CN" altLang="en-US" sz="2400"/>
              <a:t>是帮助</a:t>
            </a:r>
            <a:r>
              <a:rPr lang="en-US" altLang="zh-CN" sz="2400"/>
              <a:t>MySQL</a:t>
            </a:r>
            <a:r>
              <a:rPr lang="zh-CN" altLang="en-US" sz="2400"/>
              <a:t>高效获取数据的</a:t>
            </a:r>
            <a:r>
              <a:rPr lang="zh-CN" altLang="en-US" sz="2400">
                <a:solidFill>
                  <a:srgbClr val="FF0000"/>
                </a:solidFill>
              </a:rPr>
              <a:t>排好序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数据结构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索引存储在文件里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索引结构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667385" y="4717415"/>
            <a:ext cx="1114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二叉树：</a:t>
            </a:r>
            <a:r>
              <a:rPr lang="zh-CN" altLang="en-US" sz="2000"/>
              <a:t>存在单增长问题</a:t>
            </a:r>
            <a:endParaRPr lang="zh-CN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/>
              <a:t>红黑树：</a:t>
            </a:r>
            <a:r>
              <a:rPr lang="zh-CN" altLang="en-US" sz="2000"/>
              <a:t>深度不可控，可能过深，磁盘</a:t>
            </a:r>
            <a:r>
              <a:rPr lang="en-US" altLang="zh-CN" sz="2000"/>
              <a:t>IO</a:t>
            </a:r>
            <a:r>
              <a:rPr lang="zh-CN" altLang="en-US" sz="2000"/>
              <a:t>过多，性能过低</a:t>
            </a:r>
            <a:endParaRPr lang="zh-CN" altLang="en-US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/>
              <a:t>HASH</a:t>
            </a:r>
            <a:r>
              <a:rPr lang="zh-CN" altLang="en-US" sz="2400"/>
              <a:t>：</a:t>
            </a:r>
            <a:r>
              <a:rPr lang="zh-CN" altLang="en-US" sz="2000"/>
              <a:t>只有一次</a:t>
            </a:r>
            <a:r>
              <a:rPr lang="en-US" altLang="zh-CN" sz="2000"/>
              <a:t>io</a:t>
            </a:r>
            <a:r>
              <a:rPr lang="zh-CN" altLang="en-US" sz="2000"/>
              <a:t>即可，查询较快；但是不能做范围查找，</a:t>
            </a:r>
            <a:endParaRPr lang="en-US" altLang="zh-CN" sz="20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</a:rPr>
              <a:t>BTREE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r>
              <a:rPr lang="zh-CN" altLang="en-US" sz="2000">
                <a:solidFill>
                  <a:srgbClr val="FF0000"/>
                </a:solidFill>
              </a:rPr>
              <a:t>多路平衡树，每层节点横向扩增，存储更多的索引。最终达到千万级数据快速查询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2213" t="3626" r="1712"/>
          <a:stretch>
            <a:fillRect/>
          </a:stretch>
        </p:blipFill>
        <p:spPr>
          <a:xfrm>
            <a:off x="5702935" y="1906905"/>
            <a:ext cx="5901690" cy="2810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索引底层数据结构与算法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</a:rPr>
              <a:t>B-Tree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度（</a:t>
            </a:r>
            <a:r>
              <a:rPr lang="en-US" altLang="zh-CN" sz="2000">
                <a:solidFill>
                  <a:srgbClr val="FF0000"/>
                </a:solidFill>
              </a:rPr>
              <a:t>Degree)</a:t>
            </a:r>
            <a:r>
              <a:rPr lang="en-US" altLang="zh-CN" sz="2000">
                <a:solidFill>
                  <a:schemeClr val="tx1"/>
                </a:solidFill>
              </a:rPr>
              <a:t>-</a:t>
            </a:r>
            <a:r>
              <a:rPr lang="zh-CN" altLang="en-US" sz="2000">
                <a:solidFill>
                  <a:schemeClr val="tx1"/>
                </a:solidFill>
              </a:rPr>
              <a:t>节点的数据存储个数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叶节点具有</a:t>
            </a:r>
            <a:r>
              <a:rPr lang="zh-CN" altLang="en-US" sz="2000">
                <a:solidFill>
                  <a:srgbClr val="FF0000"/>
                </a:solidFill>
              </a:rPr>
              <a:t>相同</a:t>
            </a:r>
            <a:r>
              <a:rPr lang="zh-CN" altLang="en-US" sz="2000">
                <a:solidFill>
                  <a:schemeClr val="tx1"/>
                </a:solidFill>
              </a:rPr>
              <a:t>的深度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叶节点的指针为空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节点中的数据</a:t>
            </a:r>
            <a:r>
              <a:rPr lang="en-US" altLang="zh-CN" sz="2000">
                <a:solidFill>
                  <a:srgbClr val="FF0000"/>
                </a:solidFill>
              </a:rPr>
              <a:t>key</a:t>
            </a:r>
            <a:r>
              <a:rPr lang="zh-CN" altLang="en-US" sz="2000">
                <a:solidFill>
                  <a:schemeClr val="tx1"/>
                </a:solidFill>
              </a:rPr>
              <a:t>从左到右</a:t>
            </a:r>
            <a:r>
              <a:rPr lang="zh-CN" altLang="en-US" sz="2000">
                <a:solidFill>
                  <a:srgbClr val="FF0000"/>
                </a:solidFill>
              </a:rPr>
              <a:t>递增</a:t>
            </a:r>
            <a:r>
              <a:rPr lang="zh-CN" altLang="en-US" sz="2000">
                <a:solidFill>
                  <a:schemeClr val="tx1"/>
                </a:solidFill>
              </a:rPr>
              <a:t>排列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7165" b="8018"/>
          <a:stretch>
            <a:fillRect/>
          </a:stretch>
        </p:blipFill>
        <p:spPr>
          <a:xfrm>
            <a:off x="1054735" y="3832225"/>
            <a:ext cx="1020381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索引底层数据结构与算法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</a:rPr>
              <a:t>B+Tree (B-Tree</a:t>
            </a:r>
            <a:r>
              <a:rPr lang="zh-CN" altLang="en-US" sz="2400">
                <a:solidFill>
                  <a:srgbClr val="FF0000"/>
                </a:solidFill>
              </a:rPr>
              <a:t>变种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非叶子节点不存储</a:t>
            </a:r>
            <a:r>
              <a:rPr lang="en-US" altLang="zh-CN" sz="2000">
                <a:solidFill>
                  <a:schemeClr val="tx1"/>
                </a:solidFill>
              </a:rPr>
              <a:t>data</a:t>
            </a:r>
            <a:r>
              <a:rPr lang="zh-CN" altLang="en-US" sz="2000">
                <a:solidFill>
                  <a:schemeClr val="tx1"/>
                </a:solidFill>
              </a:rPr>
              <a:t>，只存储</a:t>
            </a:r>
            <a:r>
              <a:rPr lang="en-US" altLang="zh-CN" sz="2000">
                <a:solidFill>
                  <a:schemeClr val="tx1"/>
                </a:solidFill>
              </a:rPr>
              <a:t>key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rgbClr val="FF0000"/>
                </a:solidFill>
              </a:rPr>
              <a:t>可以增大度</a:t>
            </a:r>
            <a:endParaRPr lang="zh-CN" alt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叶子节点不存储指针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顺序该问指针，提高区间访问的性能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434"/>
          <a:stretch>
            <a:fillRect/>
          </a:stretch>
        </p:blipFill>
        <p:spPr>
          <a:xfrm>
            <a:off x="1054735" y="3266440"/>
            <a:ext cx="9079230" cy="3750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65440" y="907415"/>
            <a:ext cx="4236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整型 </a:t>
            </a:r>
            <a:r>
              <a:rPr lang="en-US" altLang="zh-CN"/>
              <a:t>+ </a:t>
            </a:r>
            <a:r>
              <a:rPr lang="zh-CN" altLang="en-US"/>
              <a:t>地址 </a:t>
            </a:r>
            <a:r>
              <a:rPr lang="en-US" altLang="zh-CN"/>
              <a:t>= 8 byte + 6 byte = 14 byte</a:t>
            </a:r>
            <a:endParaRPr lang="en-US" altLang="zh-CN"/>
          </a:p>
          <a:p>
            <a:r>
              <a:rPr lang="en-US" altLang="zh-CN"/>
              <a:t>16kb / 14byte = 1170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如果叶节存储索引</a:t>
            </a:r>
            <a:r>
              <a:rPr lang="en-US" altLang="zh-CN"/>
              <a:t>+data</a:t>
            </a:r>
            <a:r>
              <a:rPr lang="zh-CN" altLang="en-US"/>
              <a:t>占</a:t>
            </a:r>
            <a:r>
              <a:rPr lang="en-US" altLang="zh-CN"/>
              <a:t>1k</a:t>
            </a:r>
            <a:r>
              <a:rPr lang="zh-CN" altLang="en-US"/>
              <a:t>，则：</a:t>
            </a:r>
            <a:endParaRPr lang="zh-CN" altLang="en-US"/>
          </a:p>
          <a:p>
            <a:r>
              <a:rPr lang="zh-CN" altLang="en-US"/>
              <a:t>共计可存储：</a:t>
            </a:r>
            <a:endParaRPr lang="zh-CN" altLang="en-US"/>
          </a:p>
          <a:p>
            <a:r>
              <a:rPr lang="en-US" altLang="zh-CN"/>
              <a:t>1170 * 1170 * 16 = 2190</a:t>
            </a:r>
            <a:r>
              <a:rPr lang="zh-CN" altLang="en-US"/>
              <a:t>万个索引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索引概述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磁盘存取原理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寻道时间（速度慢，费时）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旋转时间（速度较快）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965" y="3321685"/>
            <a:ext cx="6727190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索引底层数据结构与算法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</a:rPr>
              <a:t>InnoDB</a:t>
            </a:r>
            <a:r>
              <a:rPr lang="zh-CN" altLang="en-US" sz="2400">
                <a:solidFill>
                  <a:srgbClr val="FF0000"/>
                </a:solidFill>
              </a:rPr>
              <a:t>索引实现（聚集）：</a:t>
            </a:r>
            <a:r>
              <a:rPr lang="en-US" altLang="zh-CN" sz="2400">
                <a:solidFill>
                  <a:srgbClr val="FF0000"/>
                </a:solidFill>
              </a:rPr>
              <a:t>.frm</a:t>
            </a:r>
            <a:r>
              <a:rPr lang="zh-CN" altLang="en-US" sz="2400">
                <a:solidFill>
                  <a:srgbClr val="FF0000"/>
                </a:solidFill>
              </a:rPr>
              <a:t>文件、</a:t>
            </a:r>
            <a:r>
              <a:rPr lang="en-US" altLang="zh-CN" sz="2400">
                <a:solidFill>
                  <a:srgbClr val="FF0000"/>
                </a:solidFill>
              </a:rPr>
              <a:t>.ibd</a:t>
            </a:r>
            <a:r>
              <a:rPr lang="zh-CN" altLang="en-US" sz="2400">
                <a:solidFill>
                  <a:srgbClr val="FF0000"/>
                </a:solidFill>
              </a:rPr>
              <a:t>文件（索引、数据文件）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表数据文件本身就是按</a:t>
            </a:r>
            <a:r>
              <a:rPr lang="en-US" altLang="zh-CN" sz="2000">
                <a:solidFill>
                  <a:schemeClr val="tx1"/>
                </a:solidFill>
              </a:rPr>
              <a:t>B+Tree</a:t>
            </a:r>
            <a:r>
              <a:rPr lang="zh-CN" altLang="en-US" sz="2000">
                <a:solidFill>
                  <a:schemeClr val="tx1"/>
                </a:solidFill>
              </a:rPr>
              <a:t>组织的一个索引结构文件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聚集索引</a:t>
            </a:r>
            <a:r>
              <a:rPr lang="en-US" altLang="zh-CN" sz="2000">
                <a:solidFill>
                  <a:schemeClr val="tx1"/>
                </a:solidFill>
              </a:rPr>
              <a:t>-</a:t>
            </a:r>
            <a:r>
              <a:rPr lang="zh-CN" altLang="en-US" sz="2000">
                <a:solidFill>
                  <a:schemeClr val="tx1"/>
                </a:solidFill>
              </a:rPr>
              <a:t>叶节点包含了完整的数据记录（索引和数据放在一个文件时，就是聚集索引）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为什么</a:t>
            </a:r>
            <a:r>
              <a:rPr lang="en-US" altLang="zh-CN" sz="2000">
                <a:solidFill>
                  <a:schemeClr val="tx1"/>
                </a:solidFill>
              </a:rPr>
              <a:t>InnoDB</a:t>
            </a:r>
            <a:r>
              <a:rPr lang="zh-CN" altLang="en-US" sz="2000">
                <a:solidFill>
                  <a:schemeClr val="tx1"/>
                </a:solidFill>
              </a:rPr>
              <a:t>表必须有主键，并且推荐使用整型的自增主键？</a:t>
            </a:r>
            <a:endParaRPr lang="zh-CN" altLang="en-US" sz="20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InnoDB</a:t>
            </a:r>
            <a:r>
              <a:rPr lang="zh-CN" altLang="en-US" sz="2000">
                <a:solidFill>
                  <a:schemeClr val="tx1"/>
                </a:solidFill>
              </a:rPr>
              <a:t>设计时就是用索引进行维护，所以必须得有主键</a:t>
            </a:r>
            <a:endParaRPr lang="zh-CN" altLang="en-US" sz="200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整型比较大小效率高，占用数据空间小；自增，不会因后续数据插入到中间，导致叶子节点脑裂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为什么非主键索引结构叶子节点存储的是主键值？（一致性和节省存储空间）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3790" y="4270375"/>
            <a:ext cx="540512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4271010"/>
            <a:ext cx="5426075" cy="2209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索引底层数据结构与算法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1462405"/>
            <a:ext cx="1093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</a:rPr>
              <a:t>MyISAM</a:t>
            </a:r>
            <a:r>
              <a:rPr lang="zh-CN" altLang="en-US" sz="2400">
                <a:solidFill>
                  <a:srgbClr val="FF0000"/>
                </a:solidFill>
              </a:rPr>
              <a:t>索引实现（非聚集）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MyISAM</a:t>
            </a:r>
            <a:r>
              <a:rPr lang="zh-CN" altLang="en-US" sz="2000">
                <a:solidFill>
                  <a:schemeClr val="tx1"/>
                </a:solidFill>
              </a:rPr>
              <a:t>索引文件和数据文件是分离的：</a:t>
            </a:r>
            <a:r>
              <a:rPr lang="en-US" altLang="zh-CN" sz="2000">
                <a:solidFill>
                  <a:schemeClr val="tx1"/>
                </a:solidFill>
              </a:rPr>
              <a:t>.frm</a:t>
            </a:r>
            <a:r>
              <a:rPr lang="zh-CN" altLang="en-US" sz="2000">
                <a:solidFill>
                  <a:schemeClr val="tx1"/>
                </a:solidFill>
              </a:rPr>
              <a:t>结构文件、</a:t>
            </a:r>
            <a:r>
              <a:rPr lang="en-US" altLang="zh-CN" sz="2000">
                <a:solidFill>
                  <a:schemeClr val="tx1"/>
                </a:solidFill>
              </a:rPr>
              <a:t>.MYD</a:t>
            </a:r>
            <a:r>
              <a:rPr lang="zh-CN" altLang="en-US" sz="2000">
                <a:solidFill>
                  <a:schemeClr val="tx1"/>
                </a:solidFill>
              </a:rPr>
              <a:t>数据文件、</a:t>
            </a:r>
            <a:r>
              <a:rPr lang="en-US" altLang="zh-CN" sz="2000">
                <a:solidFill>
                  <a:schemeClr val="tx1"/>
                </a:solidFill>
              </a:rPr>
              <a:t>.MYI</a:t>
            </a:r>
            <a:r>
              <a:rPr lang="zh-CN" altLang="en-US" sz="2000">
                <a:solidFill>
                  <a:schemeClr val="tx1"/>
                </a:solidFill>
              </a:rPr>
              <a:t>索引文件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4140" y="2424430"/>
            <a:ext cx="5428615" cy="395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2553970"/>
            <a:ext cx="5372735" cy="3942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索引底层数据结构与算法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为什么</a:t>
            </a:r>
            <a:r>
              <a:rPr lang="en-US" altLang="zh-CN" sz="2000">
                <a:solidFill>
                  <a:schemeClr val="tx1"/>
                </a:solidFill>
              </a:rPr>
              <a:t>mysql</a:t>
            </a:r>
            <a:r>
              <a:rPr lang="zh-CN" altLang="en-US" sz="2000">
                <a:solidFill>
                  <a:schemeClr val="tx1"/>
                </a:solidFill>
              </a:rPr>
              <a:t>页文件默认</a:t>
            </a:r>
            <a:r>
              <a:rPr lang="en-US" altLang="zh-CN" sz="2000">
                <a:solidFill>
                  <a:schemeClr val="tx1"/>
                </a:solidFill>
              </a:rPr>
              <a:t>16K?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假如我们一行数据大小为</a:t>
            </a:r>
            <a:r>
              <a:rPr lang="en-US" altLang="zh-CN" sz="2000">
                <a:solidFill>
                  <a:schemeClr val="tx1"/>
                </a:solidFill>
              </a:rPr>
              <a:t>1k</a:t>
            </a:r>
            <a:r>
              <a:rPr lang="zh-CN" altLang="en-US" sz="2000">
                <a:solidFill>
                  <a:schemeClr val="tx1"/>
                </a:solidFill>
              </a:rPr>
              <a:t>，那么一页就能存</a:t>
            </a:r>
            <a:r>
              <a:rPr lang="en-US" altLang="zh-CN" sz="2000">
                <a:solidFill>
                  <a:schemeClr val="tx1"/>
                </a:solidFill>
              </a:rPr>
              <a:t>16</a:t>
            </a:r>
            <a:r>
              <a:rPr lang="zh-CN" altLang="en-US" sz="2000">
                <a:solidFill>
                  <a:schemeClr val="tx1"/>
                </a:solidFill>
              </a:rPr>
              <a:t>条数据，也就是一个叶子节点能存</a:t>
            </a:r>
            <a:r>
              <a:rPr lang="en-US" altLang="zh-CN" sz="2000">
                <a:solidFill>
                  <a:schemeClr val="tx1"/>
                </a:solidFill>
              </a:rPr>
              <a:t>16</a:t>
            </a:r>
            <a:r>
              <a:rPr lang="zh-CN" altLang="en-US" sz="2000">
                <a:solidFill>
                  <a:schemeClr val="tx1"/>
                </a:solidFill>
              </a:rPr>
              <a:t>条数据；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再看非叶节子节点，假设主键</a:t>
            </a:r>
            <a:r>
              <a:rPr lang="en-US" altLang="zh-CN" sz="2000">
                <a:solidFill>
                  <a:schemeClr val="tx1"/>
                </a:solidFill>
              </a:rPr>
              <a:t>ID</a:t>
            </a:r>
            <a:r>
              <a:rPr lang="zh-CN" altLang="en-US" sz="2000">
                <a:solidFill>
                  <a:schemeClr val="tx1"/>
                </a:solidFill>
              </a:rPr>
              <a:t>为</a:t>
            </a:r>
            <a:r>
              <a:rPr lang="en-US" altLang="zh-CN" sz="2000">
                <a:solidFill>
                  <a:schemeClr val="tx1"/>
                </a:solidFill>
              </a:rPr>
              <a:t>bigint</a:t>
            </a:r>
            <a:r>
              <a:rPr lang="zh-CN" altLang="en-US" sz="2000">
                <a:solidFill>
                  <a:schemeClr val="tx1"/>
                </a:solidFill>
              </a:rPr>
              <a:t>类型，那么长度为</a:t>
            </a:r>
            <a:r>
              <a:rPr lang="en-US" altLang="zh-CN" sz="2000">
                <a:solidFill>
                  <a:schemeClr val="tx1"/>
                </a:solidFill>
              </a:rPr>
              <a:t>8B</a:t>
            </a:r>
            <a:r>
              <a:rPr lang="zh-CN" altLang="en-US" sz="2000">
                <a:solidFill>
                  <a:schemeClr val="tx1"/>
                </a:solidFill>
              </a:rPr>
              <a:t>，指针大小在</a:t>
            </a:r>
            <a:r>
              <a:rPr lang="en-US" altLang="zh-CN" sz="2000">
                <a:solidFill>
                  <a:schemeClr val="tx1"/>
                </a:solidFill>
              </a:rPr>
              <a:t>Innodb</a:t>
            </a:r>
            <a:r>
              <a:rPr lang="zh-CN" altLang="en-US" sz="2000">
                <a:solidFill>
                  <a:schemeClr val="tx1"/>
                </a:solidFill>
              </a:rPr>
              <a:t>源码中为</a:t>
            </a:r>
            <a:r>
              <a:rPr lang="en-US" altLang="zh-CN" sz="2000">
                <a:solidFill>
                  <a:schemeClr val="tx1"/>
                </a:solidFill>
              </a:rPr>
              <a:t>6B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一共就是</a:t>
            </a:r>
            <a:r>
              <a:rPr lang="en-US" altLang="zh-CN" sz="2000">
                <a:solidFill>
                  <a:schemeClr val="tx1"/>
                </a:solidFill>
              </a:rPr>
              <a:t>14B</a:t>
            </a:r>
            <a:r>
              <a:rPr lang="zh-CN" altLang="en-US" sz="2000">
                <a:solidFill>
                  <a:schemeClr val="tx1"/>
                </a:solidFill>
              </a:rPr>
              <a:t>，那么一页里就可以存储</a:t>
            </a:r>
            <a:r>
              <a:rPr lang="en-US" altLang="zh-CN" sz="2000">
                <a:solidFill>
                  <a:schemeClr val="tx1"/>
                </a:solidFill>
              </a:rPr>
              <a:t>16K/14=1170</a:t>
            </a:r>
            <a:r>
              <a:rPr lang="zh-CN" altLang="en-US" sz="2000">
                <a:solidFill>
                  <a:schemeClr val="tx1"/>
                </a:solidFill>
              </a:rPr>
              <a:t>个（主键</a:t>
            </a:r>
            <a:r>
              <a:rPr lang="en-US" altLang="zh-CN" sz="2000">
                <a:solidFill>
                  <a:schemeClr val="tx1"/>
                </a:solidFill>
              </a:rPr>
              <a:t>+</a:t>
            </a:r>
            <a:r>
              <a:rPr lang="zh-CN" altLang="en-US" sz="2000">
                <a:solidFill>
                  <a:schemeClr val="tx1"/>
                </a:solidFill>
              </a:rPr>
              <a:t>指针）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那么一颗高度为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B+</a:t>
            </a:r>
            <a:r>
              <a:rPr lang="zh-CN" altLang="en-US" sz="2000">
                <a:solidFill>
                  <a:schemeClr val="tx1"/>
                </a:solidFill>
              </a:rPr>
              <a:t>树能存储的数据为：</a:t>
            </a:r>
            <a:r>
              <a:rPr lang="en-US" altLang="zh-CN" sz="2000">
                <a:solidFill>
                  <a:schemeClr val="tx1"/>
                </a:solidFill>
              </a:rPr>
              <a:t>1170*16=18720</a:t>
            </a:r>
            <a:r>
              <a:rPr lang="zh-CN" altLang="en-US" sz="2000">
                <a:solidFill>
                  <a:schemeClr val="tx1"/>
                </a:solidFill>
              </a:rPr>
              <a:t>条，一颗高度为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B+</a:t>
            </a:r>
            <a:r>
              <a:rPr lang="zh-CN" altLang="en-US" sz="2000">
                <a:solidFill>
                  <a:schemeClr val="tx1"/>
                </a:solidFill>
              </a:rPr>
              <a:t>树能存储的数据为</a:t>
            </a:r>
            <a:r>
              <a:rPr lang="en-US" altLang="zh-CN" sz="2000">
                <a:solidFill>
                  <a:schemeClr val="tx1"/>
                </a:solidFill>
              </a:rPr>
              <a:t>1170 * 1170 * 16 = 2190240</a:t>
            </a:r>
            <a:r>
              <a:rPr lang="zh-CN" altLang="en-US" sz="2000">
                <a:solidFill>
                  <a:schemeClr val="tx1"/>
                </a:solidFill>
              </a:rPr>
              <a:t>（千万级条）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35940" y="427990"/>
            <a:ext cx="5657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2"/>
                </a:solidFill>
              </a:rPr>
              <a:t>索引底层数据结构与算法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735" y="2025650"/>
            <a:ext cx="111474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为什么</a:t>
            </a:r>
            <a:r>
              <a:rPr lang="en-US" altLang="zh-CN" sz="2000">
                <a:solidFill>
                  <a:schemeClr val="tx1"/>
                </a:solidFill>
              </a:rPr>
              <a:t>mysql</a:t>
            </a:r>
            <a:r>
              <a:rPr lang="zh-CN" altLang="en-US" sz="2000">
                <a:solidFill>
                  <a:schemeClr val="tx1"/>
                </a:solidFill>
              </a:rPr>
              <a:t>页文件默认</a:t>
            </a:r>
            <a:r>
              <a:rPr lang="en-US" altLang="zh-CN" sz="2000">
                <a:solidFill>
                  <a:schemeClr val="tx1"/>
                </a:solidFill>
              </a:rPr>
              <a:t>16K?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假如我们一行数据大小为</a:t>
            </a:r>
            <a:r>
              <a:rPr lang="en-US" altLang="zh-CN" sz="2000">
                <a:solidFill>
                  <a:schemeClr val="tx1"/>
                </a:solidFill>
              </a:rPr>
              <a:t>1k</a:t>
            </a:r>
            <a:r>
              <a:rPr lang="zh-CN" altLang="en-US" sz="2000">
                <a:solidFill>
                  <a:schemeClr val="tx1"/>
                </a:solidFill>
              </a:rPr>
              <a:t>，那么一页就能存</a:t>
            </a:r>
            <a:r>
              <a:rPr lang="en-US" altLang="zh-CN" sz="2000">
                <a:solidFill>
                  <a:schemeClr val="tx1"/>
                </a:solidFill>
              </a:rPr>
              <a:t>16</a:t>
            </a:r>
            <a:r>
              <a:rPr lang="zh-CN" altLang="en-US" sz="2000">
                <a:solidFill>
                  <a:schemeClr val="tx1"/>
                </a:solidFill>
              </a:rPr>
              <a:t>条数据，也就是一个叶子节点能存</a:t>
            </a:r>
            <a:r>
              <a:rPr lang="en-US" altLang="zh-CN" sz="2000">
                <a:solidFill>
                  <a:schemeClr val="tx1"/>
                </a:solidFill>
              </a:rPr>
              <a:t>16</a:t>
            </a:r>
            <a:r>
              <a:rPr lang="zh-CN" altLang="en-US" sz="2000">
                <a:solidFill>
                  <a:schemeClr val="tx1"/>
                </a:solidFill>
              </a:rPr>
              <a:t>条数据；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再看非叶节子节点，假设主键</a:t>
            </a:r>
            <a:r>
              <a:rPr lang="en-US" altLang="zh-CN" sz="2000">
                <a:solidFill>
                  <a:schemeClr val="tx1"/>
                </a:solidFill>
              </a:rPr>
              <a:t>ID</a:t>
            </a:r>
            <a:r>
              <a:rPr lang="zh-CN" altLang="en-US" sz="2000">
                <a:solidFill>
                  <a:schemeClr val="tx1"/>
                </a:solidFill>
              </a:rPr>
              <a:t>为</a:t>
            </a:r>
            <a:r>
              <a:rPr lang="en-US" altLang="zh-CN" sz="2000">
                <a:solidFill>
                  <a:schemeClr val="tx1"/>
                </a:solidFill>
              </a:rPr>
              <a:t>bigint</a:t>
            </a:r>
            <a:r>
              <a:rPr lang="zh-CN" altLang="en-US" sz="2000">
                <a:solidFill>
                  <a:schemeClr val="tx1"/>
                </a:solidFill>
              </a:rPr>
              <a:t>类型，那么长度为</a:t>
            </a:r>
            <a:r>
              <a:rPr lang="en-US" altLang="zh-CN" sz="2000">
                <a:solidFill>
                  <a:schemeClr val="tx1"/>
                </a:solidFill>
              </a:rPr>
              <a:t>8B</a:t>
            </a:r>
            <a:r>
              <a:rPr lang="zh-CN" altLang="en-US" sz="2000">
                <a:solidFill>
                  <a:schemeClr val="tx1"/>
                </a:solidFill>
              </a:rPr>
              <a:t>，指针大小在</a:t>
            </a:r>
            <a:r>
              <a:rPr lang="en-US" altLang="zh-CN" sz="2000">
                <a:solidFill>
                  <a:schemeClr val="tx1"/>
                </a:solidFill>
              </a:rPr>
              <a:t>Innodb</a:t>
            </a:r>
            <a:r>
              <a:rPr lang="zh-CN" altLang="en-US" sz="2000">
                <a:solidFill>
                  <a:schemeClr val="tx1"/>
                </a:solidFill>
              </a:rPr>
              <a:t>源码中为</a:t>
            </a:r>
            <a:r>
              <a:rPr lang="en-US" altLang="zh-CN" sz="2000">
                <a:solidFill>
                  <a:schemeClr val="tx1"/>
                </a:solidFill>
              </a:rPr>
              <a:t>6B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一共就是</a:t>
            </a:r>
            <a:r>
              <a:rPr lang="en-US" altLang="zh-CN" sz="2000">
                <a:solidFill>
                  <a:schemeClr val="tx1"/>
                </a:solidFill>
              </a:rPr>
              <a:t>14B</a:t>
            </a:r>
            <a:r>
              <a:rPr lang="zh-CN" altLang="en-US" sz="2000">
                <a:solidFill>
                  <a:schemeClr val="tx1"/>
                </a:solidFill>
              </a:rPr>
              <a:t>，那么一页里就可以存储</a:t>
            </a:r>
            <a:r>
              <a:rPr lang="en-US" altLang="zh-CN" sz="2000">
                <a:solidFill>
                  <a:schemeClr val="tx1"/>
                </a:solidFill>
              </a:rPr>
              <a:t>16K/14=1170</a:t>
            </a:r>
            <a:r>
              <a:rPr lang="zh-CN" altLang="en-US" sz="2000">
                <a:solidFill>
                  <a:schemeClr val="tx1"/>
                </a:solidFill>
              </a:rPr>
              <a:t>个（主键</a:t>
            </a:r>
            <a:r>
              <a:rPr lang="en-US" altLang="zh-CN" sz="2000">
                <a:solidFill>
                  <a:schemeClr val="tx1"/>
                </a:solidFill>
              </a:rPr>
              <a:t>+</a:t>
            </a:r>
            <a:r>
              <a:rPr lang="zh-CN" altLang="en-US" sz="2000">
                <a:solidFill>
                  <a:schemeClr val="tx1"/>
                </a:solidFill>
              </a:rPr>
              <a:t>指针）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那么一颗高度为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B+</a:t>
            </a:r>
            <a:r>
              <a:rPr lang="zh-CN" altLang="en-US" sz="2000">
                <a:solidFill>
                  <a:schemeClr val="tx1"/>
                </a:solidFill>
              </a:rPr>
              <a:t>树能存储的数据为：</a:t>
            </a:r>
            <a:r>
              <a:rPr lang="en-US" altLang="zh-CN" sz="2000">
                <a:solidFill>
                  <a:schemeClr val="tx1"/>
                </a:solidFill>
              </a:rPr>
              <a:t>1170*16=18720</a:t>
            </a:r>
            <a:r>
              <a:rPr lang="zh-CN" altLang="en-US" sz="2000">
                <a:solidFill>
                  <a:schemeClr val="tx1"/>
                </a:solidFill>
              </a:rPr>
              <a:t>条，一颗高度为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en-US" altLang="zh-CN" sz="2000">
                <a:solidFill>
                  <a:schemeClr val="tx1"/>
                </a:solidFill>
              </a:rPr>
              <a:t>B+</a:t>
            </a:r>
            <a:r>
              <a:rPr lang="zh-CN" altLang="en-US" sz="2000">
                <a:solidFill>
                  <a:schemeClr val="tx1"/>
                </a:solidFill>
              </a:rPr>
              <a:t>树能存储的数据为</a:t>
            </a:r>
            <a:r>
              <a:rPr lang="en-US" altLang="zh-CN" sz="2000">
                <a:solidFill>
                  <a:schemeClr val="tx1"/>
                </a:solidFill>
              </a:rPr>
              <a:t>1170 * 1170 * 16 = 2190240</a:t>
            </a:r>
            <a:r>
              <a:rPr lang="zh-CN" altLang="en-US" sz="2000">
                <a:solidFill>
                  <a:schemeClr val="tx1"/>
                </a:solidFill>
              </a:rPr>
              <a:t>（千万级条）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演示</Application>
  <PresentationFormat>宽屏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leizuquan</cp:lastModifiedBy>
  <cp:revision>18</cp:revision>
  <dcterms:created xsi:type="dcterms:W3CDTF">2020-04-01T15:49:03Z</dcterms:created>
  <dcterms:modified xsi:type="dcterms:W3CDTF">2020-04-01T15:49:03Z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