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"/>
  </p:notesMasterIdLst>
  <p:sldIdLst>
    <p:sldId id="259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33"/>
    <a:srgbClr val="4472C4"/>
    <a:srgbClr val="EC000F"/>
    <a:srgbClr val="941100"/>
    <a:srgbClr val="FF7E79"/>
    <a:srgbClr val="EB3CCE"/>
    <a:srgbClr val="FF85FF"/>
    <a:srgbClr val="FF2F92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9"/>
    <p:restoredTop sz="94754"/>
  </p:normalViewPr>
  <p:slideViewPr>
    <p:cSldViewPr snapToGrid="0">
      <p:cViewPr>
        <p:scale>
          <a:sx n="35" d="100"/>
          <a:sy n="35" d="100"/>
        </p:scale>
        <p:origin x="6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A3E3B-42F6-4943-BF2E-3B3031B3D7D0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06E86-BA2B-DA43-89C5-10158554D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045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22" algn="l" defTabSz="1280045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045" algn="l" defTabSz="1280045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067" algn="l" defTabSz="1280045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089" algn="l" defTabSz="1280045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112" algn="l" defTabSz="1280045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134" algn="l" defTabSz="1280045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156" algn="l" defTabSz="1280045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180" algn="l" defTabSz="1280045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08132-F31B-D564-9CED-59315FAE5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442C0C-3935-ED82-1D1A-3DBA457AE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5350DA-DA69-B668-66B2-EE1AE5CA7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A539F-F717-8991-F9EB-9A0C8FCB5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06E86-BA2B-DA43-89C5-10158554DA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6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C463-6349-47B5-9CE2-1EB51CAAF064}" type="datetimeFigureOut">
              <a:rPr lang="zh-CN" altLang="en-US" smtClean="0"/>
              <a:t>2025/7/6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166B-8961-4F0D-BE19-A0FD3DA40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C463-6349-47B5-9CE2-1EB51CAAF064}" type="datetimeFigureOut">
              <a:rPr lang="zh-CN" altLang="en-US" smtClean="0"/>
              <a:t>2025/7/6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166B-8961-4F0D-BE19-A0FD3DA40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C463-6349-47B5-9CE2-1EB51CAAF064}" type="datetimeFigureOut">
              <a:rPr lang="zh-CN" altLang="en-US" smtClean="0"/>
              <a:t>2025/7/6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166B-8961-4F0D-BE19-A0FD3DA40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784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0FFFA-4E49-2408-B1A1-82197C3D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080" y="30510487"/>
            <a:ext cx="14813281" cy="1752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1B161C0-408B-D884-CD53-405BE245DD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4187" y="6004405"/>
            <a:ext cx="13591278" cy="667369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14800" indent="-544154">
              <a:defRPr sz="2400">
                <a:latin typeface="Trebuchet MS" pitchFamily="34" charset="0"/>
              </a:defRPr>
            </a:lvl2pPr>
            <a:lvl3pPr marL="1958955" indent="-544154">
              <a:defRPr sz="2400">
                <a:latin typeface="Trebuchet MS" pitchFamily="34" charset="0"/>
              </a:defRPr>
            </a:lvl3pPr>
            <a:lvl4pPr marL="2557524" indent="-598570">
              <a:defRPr sz="2400">
                <a:latin typeface="Trebuchet MS" pitchFamily="34" charset="0"/>
              </a:defRPr>
            </a:lvl4pPr>
            <a:lvl5pPr marL="2992847" indent="-435323">
              <a:defRPr sz="24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C093E9C-D028-F62F-3926-0F91DF7CD2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2338" y="5357664"/>
            <a:ext cx="13573127" cy="61414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marL="0" indent="0" algn="ctr">
              <a:buNone/>
              <a:defRPr sz="346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INTRODUCTION or ABSTRACT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CB02AC4-6215-48DA-2BE9-484277DA45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338" y="18035256"/>
            <a:ext cx="13592865" cy="667369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14800" indent="-544154">
              <a:defRPr sz="2400">
                <a:latin typeface="Trebuchet MS" pitchFamily="34" charset="0"/>
              </a:defRPr>
            </a:lvl2pPr>
            <a:lvl3pPr marL="1958955" indent="-544154">
              <a:defRPr sz="2400">
                <a:latin typeface="Trebuchet MS" pitchFamily="34" charset="0"/>
              </a:defRPr>
            </a:lvl3pPr>
            <a:lvl4pPr marL="2557524" indent="-598570">
              <a:defRPr sz="2400">
                <a:latin typeface="Trebuchet MS" pitchFamily="34" charset="0"/>
              </a:defRPr>
            </a:lvl4pPr>
            <a:lvl5pPr marL="2992847" indent="-435323">
              <a:defRPr sz="24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BA729DA-8214-6F73-31E7-B9A6926271B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2081" y="17334898"/>
            <a:ext cx="13573125" cy="61414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marL="0" indent="0" algn="ctr">
              <a:buNone/>
              <a:defRPr sz="346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OBJECTIVES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2F9AC76-538C-1230-59CE-DDD6300B7FB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5154277" y="21389861"/>
            <a:ext cx="13571534" cy="667369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14800" indent="-544154">
              <a:defRPr sz="2400">
                <a:latin typeface="Trebuchet MS" pitchFamily="34" charset="0"/>
              </a:defRPr>
            </a:lvl2pPr>
            <a:lvl3pPr marL="1958955" indent="-544154">
              <a:defRPr sz="2400">
                <a:latin typeface="Trebuchet MS" pitchFamily="34" charset="0"/>
              </a:defRPr>
            </a:lvl3pPr>
            <a:lvl4pPr marL="2557524" indent="-598570">
              <a:defRPr sz="2400">
                <a:latin typeface="Trebuchet MS" pitchFamily="34" charset="0"/>
              </a:defRPr>
            </a:lvl4pPr>
            <a:lvl5pPr marL="2992847" indent="-435323">
              <a:defRPr sz="24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1BDF3E6-21CC-762B-E2C9-8BC9B9515FA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154277" y="20665332"/>
            <a:ext cx="13571534" cy="61414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marL="0" indent="0" algn="ctr">
              <a:buNone/>
              <a:defRPr sz="346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MATERIALS &amp; METHODS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DF6BA77-5423-A580-6307-382D1207690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162216" y="6004405"/>
            <a:ext cx="13571534" cy="667369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14800" indent="-544154">
              <a:defRPr sz="2400">
                <a:latin typeface="Trebuchet MS" pitchFamily="34" charset="0"/>
              </a:defRPr>
            </a:lvl2pPr>
            <a:lvl3pPr marL="1958955" indent="-544154">
              <a:defRPr sz="2400">
                <a:latin typeface="Trebuchet MS" pitchFamily="34" charset="0"/>
              </a:defRPr>
            </a:lvl3pPr>
            <a:lvl4pPr marL="2557524" indent="-598570">
              <a:defRPr sz="2400">
                <a:latin typeface="Trebuchet MS" pitchFamily="34" charset="0"/>
              </a:defRPr>
            </a:lvl4pPr>
            <a:lvl5pPr marL="2992847" indent="-435323">
              <a:defRPr sz="24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FE4BF940-46EE-A5B7-E975-6859971BCC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155866" y="5357664"/>
            <a:ext cx="13579474" cy="61414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marL="0" indent="0" algn="ctr">
              <a:buNone/>
              <a:defRPr sz="346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RESULTS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BC51B4D-6B6C-F36D-8F1A-5544093D31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395742" y="5357664"/>
            <a:ext cx="13576029" cy="61414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marL="0" indent="0" algn="ctr">
              <a:buNone/>
              <a:defRPr sz="346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CONCLUSIONS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F73B99D-5887-C722-41A7-49D019F3451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9395742" y="6004405"/>
            <a:ext cx="13576029" cy="667369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14800" indent="-544154">
              <a:defRPr sz="2400">
                <a:latin typeface="Trebuchet MS" pitchFamily="34" charset="0"/>
              </a:defRPr>
            </a:lvl2pPr>
            <a:lvl3pPr marL="1958955" indent="-544154">
              <a:defRPr sz="2400">
                <a:latin typeface="Trebuchet MS" pitchFamily="34" charset="0"/>
              </a:defRPr>
            </a:lvl3pPr>
            <a:lvl4pPr marL="2557524" indent="-598570">
              <a:defRPr sz="2400">
                <a:latin typeface="Trebuchet MS" pitchFamily="34" charset="0"/>
              </a:defRPr>
            </a:lvl4pPr>
            <a:lvl5pPr marL="2992847" indent="-435323">
              <a:defRPr sz="24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F2400E09-7781-5142-E2C7-F322DA366F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395742" y="17302791"/>
            <a:ext cx="13576029" cy="61414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marL="0" indent="0" algn="ctr">
              <a:buNone/>
              <a:defRPr sz="346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REFERENCES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EF163E6-C94A-41C5-6D8D-2AE77F05F0B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390711" y="17949532"/>
            <a:ext cx="13581061" cy="667369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tabLst/>
              <a:defRPr sz="2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14800" indent="-544154">
              <a:defRPr sz="2400">
                <a:latin typeface="Trebuchet MS" pitchFamily="34" charset="0"/>
              </a:defRPr>
            </a:lvl2pPr>
            <a:lvl3pPr marL="1958955" indent="-544154">
              <a:defRPr sz="2400">
                <a:latin typeface="Trebuchet MS" pitchFamily="34" charset="0"/>
              </a:defRPr>
            </a:lvl3pPr>
            <a:lvl4pPr marL="2557524" indent="-598570">
              <a:defRPr sz="2400">
                <a:latin typeface="Trebuchet MS" pitchFamily="34" charset="0"/>
              </a:defRPr>
            </a:lvl4pPr>
            <a:lvl5pPr marL="2992847" indent="-435323">
              <a:defRPr sz="24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74FF75D-4AFB-72AA-5B78-F84F52B34CE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395742" y="25685601"/>
            <a:ext cx="13576029" cy="614143"/>
          </a:xfrm>
          <a:prstGeom prst="rect">
            <a:avLst/>
          </a:prstGeom>
          <a:noFill/>
        </p:spPr>
        <p:txBody>
          <a:bodyPr wrap="square" lIns="65304" tIns="65304" rIns="65304" bIns="65304" anchor="ctr" anchorCtr="0">
            <a:spAutoFit/>
          </a:bodyPr>
          <a:lstStyle>
            <a:lvl1pPr marL="0" indent="0" algn="ctr">
              <a:buNone/>
              <a:defRPr sz="346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(click to add)  ACKNOWLEDGEMENTS  or  CONTACT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5FBEA69-BAE4-B75E-14C0-D01D6E30803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395743" y="26418068"/>
            <a:ext cx="13581061" cy="667369"/>
          </a:xfrm>
          <a:prstGeom prst="rect">
            <a:avLst/>
          </a:prstGeom>
        </p:spPr>
        <p:txBody>
          <a:bodyPr wrap="square" lIns="163258" tIns="163258" rIns="163258" bIns="163258">
            <a:spAutoFit/>
          </a:bodyPr>
          <a:lstStyle>
            <a:lvl1pPr marL="0" indent="0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14800" indent="-544154">
              <a:defRPr sz="2400">
                <a:latin typeface="Trebuchet MS" pitchFamily="34" charset="0"/>
              </a:defRPr>
            </a:lvl2pPr>
            <a:lvl3pPr marL="1958955" indent="-544154">
              <a:defRPr sz="2400">
                <a:latin typeface="Trebuchet MS" pitchFamily="34" charset="0"/>
              </a:defRPr>
            </a:lvl3pPr>
            <a:lvl4pPr marL="2557524" indent="-598570">
              <a:defRPr sz="2400">
                <a:latin typeface="Trebuchet MS" pitchFamily="34" charset="0"/>
              </a:defRPr>
            </a:lvl4pPr>
            <a:lvl5pPr marL="2992847" indent="-435323">
              <a:defRPr sz="2400">
                <a:latin typeface="Trebuchet MS" pitchFamily="34" charset="0"/>
              </a:defRPr>
            </a:lvl5pPr>
          </a:lstStyle>
          <a:p>
            <a:pPr lvl="0"/>
            <a:r>
              <a:rPr lang="en-US" dirty="0"/>
              <a:t>Type in or paste your text here</a:t>
            </a:r>
          </a:p>
        </p:txBody>
      </p:sp>
      <p:sp>
        <p:nvSpPr>
          <p:cNvPr id="19" name="Text Placeholder 76">
            <a:extLst>
              <a:ext uri="{FF2B5EF4-FFF2-40B4-BE49-F238E27FC236}">
                <a16:creationId xmlns:a16="http://schemas.microsoft.com/office/drawing/2014/main" id="{79CAB642-B512-C1FE-B3F0-F2BA4A2749B6}"/>
              </a:ext>
            </a:extLst>
          </p:cNvPr>
          <p:cNvSpPr>
            <a:spLocks noGrp="1"/>
          </p:cNvSpPr>
          <p:nvPr>
            <p:ph type="body" sz="quarter" idx="150" hasCustomPrompt="1"/>
          </p:nvPr>
        </p:nvSpPr>
        <p:spPr>
          <a:xfrm>
            <a:off x="5837381" y="2283402"/>
            <a:ext cx="32216438" cy="12079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64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buFontTx/>
              <a:buNone/>
              <a:defRPr sz="9599"/>
            </a:lvl2pPr>
            <a:lvl3pPr>
              <a:buFontTx/>
              <a:buNone/>
              <a:defRPr sz="9599"/>
            </a:lvl3pPr>
            <a:lvl4pPr>
              <a:buFontTx/>
              <a:buNone/>
              <a:defRPr sz="9599"/>
            </a:lvl4pPr>
            <a:lvl5pPr>
              <a:buFontTx/>
              <a:buNone/>
              <a:defRPr sz="9599"/>
            </a:lvl5pPr>
          </a:lstStyle>
          <a:p>
            <a:pPr lvl="0"/>
            <a:r>
              <a:rPr lang="en-US" dirty="0"/>
              <a:t>Click here to add authors</a:t>
            </a:r>
          </a:p>
        </p:txBody>
      </p:sp>
      <p:sp>
        <p:nvSpPr>
          <p:cNvPr id="20" name="Text Placeholder 76">
            <a:extLst>
              <a:ext uri="{FF2B5EF4-FFF2-40B4-BE49-F238E27FC236}">
                <a16:creationId xmlns:a16="http://schemas.microsoft.com/office/drawing/2014/main" id="{DA64AE6F-3263-CD6D-8C94-9543C6DC9334}"/>
              </a:ext>
            </a:extLst>
          </p:cNvPr>
          <p:cNvSpPr>
            <a:spLocks noGrp="1"/>
          </p:cNvSpPr>
          <p:nvPr>
            <p:ph type="body" sz="quarter" idx="184" hasCustomPrompt="1"/>
          </p:nvPr>
        </p:nvSpPr>
        <p:spPr>
          <a:xfrm>
            <a:off x="5837381" y="3458214"/>
            <a:ext cx="32216438" cy="951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5333">
                <a:solidFill>
                  <a:schemeClr val="accent5">
                    <a:lumMod val="50000"/>
                  </a:schemeClr>
                </a:solidFill>
              </a:defRPr>
            </a:lvl1pPr>
            <a:lvl2pPr>
              <a:buFontTx/>
              <a:buNone/>
              <a:defRPr sz="9599"/>
            </a:lvl2pPr>
            <a:lvl3pPr>
              <a:buFontTx/>
              <a:buNone/>
              <a:defRPr sz="9599"/>
            </a:lvl3pPr>
            <a:lvl4pPr>
              <a:buFontTx/>
              <a:buNone/>
              <a:defRPr sz="9599"/>
            </a:lvl4pPr>
            <a:lvl5pPr>
              <a:buFontTx/>
              <a:buNone/>
              <a:defRPr sz="9599"/>
            </a:lvl5pPr>
          </a:lstStyle>
          <a:p>
            <a:pPr lvl="0"/>
            <a:r>
              <a:rPr lang="en-US" dirty="0"/>
              <a:t>Click here to add affiliations</a:t>
            </a:r>
          </a:p>
        </p:txBody>
      </p:sp>
      <p:sp>
        <p:nvSpPr>
          <p:cNvPr id="21" name="Text Placeholder 76">
            <a:extLst>
              <a:ext uri="{FF2B5EF4-FFF2-40B4-BE49-F238E27FC236}">
                <a16:creationId xmlns:a16="http://schemas.microsoft.com/office/drawing/2014/main" id="{61E7B851-8F28-66B7-A057-5829641648DD}"/>
              </a:ext>
            </a:extLst>
          </p:cNvPr>
          <p:cNvSpPr>
            <a:spLocks noGrp="1"/>
          </p:cNvSpPr>
          <p:nvPr>
            <p:ph type="body" sz="quarter" idx="185" hasCustomPrompt="1"/>
          </p:nvPr>
        </p:nvSpPr>
        <p:spPr>
          <a:xfrm>
            <a:off x="5837381" y="478893"/>
            <a:ext cx="32216438" cy="180450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9599" b="1">
                <a:solidFill>
                  <a:schemeClr val="accent5">
                    <a:lumMod val="50000"/>
                  </a:schemeClr>
                </a:solidFill>
              </a:defRPr>
            </a:lvl1pPr>
            <a:lvl2pPr>
              <a:buFontTx/>
              <a:buNone/>
              <a:defRPr sz="9599"/>
            </a:lvl2pPr>
            <a:lvl3pPr>
              <a:buFontTx/>
              <a:buNone/>
              <a:defRPr sz="9599"/>
            </a:lvl3pPr>
            <a:lvl4pPr>
              <a:buFontTx/>
              <a:buNone/>
              <a:defRPr sz="9599"/>
            </a:lvl4pPr>
            <a:lvl5pPr>
              <a:buFontTx/>
              <a:buNone/>
              <a:defRPr sz="9599"/>
            </a:lvl5pPr>
          </a:lstStyle>
          <a:p>
            <a:pPr lvl="0"/>
            <a:r>
              <a:rPr lang="en-US" dirty="0"/>
              <a:t>Click here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2546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C463-6349-47B5-9CE2-1EB51CAAF064}" type="datetimeFigureOut">
              <a:rPr lang="zh-CN" altLang="en-US" smtClean="0"/>
              <a:t>2025/7/6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166B-8961-4F0D-BE19-A0FD3DA40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7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C463-6349-47B5-9CE2-1EB51CAAF064}" type="datetimeFigureOut">
              <a:rPr lang="zh-CN" altLang="en-US" smtClean="0"/>
              <a:t>2025/7/6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166B-8961-4F0D-BE19-A0FD3DA40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0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C463-6349-47B5-9CE2-1EB51CAAF064}" type="datetimeFigureOut">
              <a:rPr lang="zh-CN" altLang="en-US" smtClean="0"/>
              <a:t>2025/7/6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166B-8961-4F0D-BE19-A0FD3DA40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0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C463-6349-47B5-9CE2-1EB51CAAF064}" type="datetimeFigureOut">
              <a:rPr lang="zh-CN" altLang="en-US" smtClean="0"/>
              <a:t>2025/7/6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166B-8961-4F0D-BE19-A0FD3DA40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1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C463-6349-47B5-9CE2-1EB51CAAF064}" type="datetimeFigureOut">
              <a:rPr lang="zh-CN" altLang="en-US" smtClean="0"/>
              <a:t>2025/7/6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166B-8961-4F0D-BE19-A0FD3DA40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0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C463-6349-47B5-9CE2-1EB51CAAF064}" type="datetimeFigureOut">
              <a:rPr lang="zh-CN" altLang="en-US" smtClean="0"/>
              <a:t>2025/7/6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166B-8961-4F0D-BE19-A0FD3DA40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C463-6349-47B5-9CE2-1EB51CAAF064}" type="datetimeFigureOut">
              <a:rPr lang="zh-CN" altLang="en-US" smtClean="0"/>
              <a:t>2025/7/6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166B-8961-4F0D-BE19-A0FD3DA40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4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C463-6349-47B5-9CE2-1EB51CAAF064}" type="datetimeFigureOut">
              <a:rPr lang="zh-CN" altLang="en-US" smtClean="0"/>
              <a:t>2025/7/6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166B-8961-4F0D-BE19-A0FD3DA40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59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1C463-6349-47B5-9CE2-1EB51CAAF064}" type="datetimeFigureOut">
              <a:rPr lang="zh-CN" altLang="en-US" smtClean="0"/>
              <a:t>2025/7/6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166B-8961-4F0D-BE19-A0FD3DA405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AF275-8F13-DC69-41DD-66DB91B2A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83;p15">
            <a:extLst>
              <a:ext uri="{FF2B5EF4-FFF2-40B4-BE49-F238E27FC236}">
                <a16:creationId xmlns:a16="http://schemas.microsoft.com/office/drawing/2014/main" id="{550FBF4A-2736-4289-6A94-D70BA621537C}"/>
              </a:ext>
            </a:extLst>
          </p:cNvPr>
          <p:cNvSpPr/>
          <p:nvPr/>
        </p:nvSpPr>
        <p:spPr>
          <a:xfrm>
            <a:off x="0" y="-3239"/>
            <a:ext cx="43889050" cy="5772822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txBody>
          <a:bodyPr spcFirstLastPara="1" wrap="square" lIns="92135" tIns="46068" rIns="92135" bIns="46068" anchor="t" anchorCtr="0">
            <a:noAutofit/>
          </a:bodyPr>
          <a:lstStyle/>
          <a:p>
            <a:pPr algn="ctr"/>
            <a:endParaRPr sz="1828">
              <a:solidFill>
                <a:schemeClr val="dk1"/>
              </a:solidFill>
            </a:endParaRPr>
          </a:p>
          <a:p>
            <a:pPr algn="ctr"/>
            <a:endParaRPr sz="1828">
              <a:solidFill>
                <a:schemeClr val="dk1"/>
              </a:solidFill>
            </a:endParaRPr>
          </a:p>
          <a:p>
            <a:pPr algn="ctr"/>
            <a:endParaRPr sz="1828">
              <a:solidFill>
                <a:schemeClr val="dk1"/>
              </a:solidFill>
            </a:endParaRPr>
          </a:p>
          <a:p>
            <a:pPr algn="ctr"/>
            <a:endParaRPr sz="1828">
              <a:solidFill>
                <a:schemeClr val="dk1"/>
              </a:solidFill>
            </a:endParaRPr>
          </a:p>
          <a:p>
            <a:pPr algn="ctr"/>
            <a:endParaRPr sz="1828">
              <a:solidFill>
                <a:schemeClr val="dk1"/>
              </a:solidFill>
            </a:endParaRPr>
          </a:p>
        </p:txBody>
      </p:sp>
      <p:sp>
        <p:nvSpPr>
          <p:cNvPr id="46" name="Google Shape;92;p15">
            <a:extLst>
              <a:ext uri="{FF2B5EF4-FFF2-40B4-BE49-F238E27FC236}">
                <a16:creationId xmlns:a16="http://schemas.microsoft.com/office/drawing/2014/main" id="{4B492004-FDBE-14B8-EF21-7A8BAEED4EA1}"/>
              </a:ext>
            </a:extLst>
          </p:cNvPr>
          <p:cNvSpPr/>
          <p:nvPr/>
        </p:nvSpPr>
        <p:spPr>
          <a:xfrm>
            <a:off x="1075" y="5815303"/>
            <a:ext cx="43889050" cy="501004"/>
          </a:xfrm>
          <a:prstGeom prst="rect">
            <a:avLst/>
          </a:prstGeom>
          <a:solidFill>
            <a:schemeClr val="bg1">
              <a:lumMod val="65000"/>
              <a:alpha val="49804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872" tIns="92872" rIns="92872" bIns="92872" anchor="ctr" anchorCtr="0">
            <a:noAutofit/>
          </a:bodyPr>
          <a:lstStyle/>
          <a:p>
            <a:endParaRPr sz="1444"/>
          </a:p>
        </p:txBody>
      </p:sp>
      <p:sp>
        <p:nvSpPr>
          <p:cNvPr id="43" name="Google Shape;89;p15">
            <a:extLst>
              <a:ext uri="{FF2B5EF4-FFF2-40B4-BE49-F238E27FC236}">
                <a16:creationId xmlns:a16="http://schemas.microsoft.com/office/drawing/2014/main" id="{1689A341-B714-0FAA-9EAB-0D73C8BA3DCC}"/>
              </a:ext>
            </a:extLst>
          </p:cNvPr>
          <p:cNvSpPr/>
          <p:nvPr/>
        </p:nvSpPr>
        <p:spPr>
          <a:xfrm>
            <a:off x="0" y="31621446"/>
            <a:ext cx="43889050" cy="133698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872" tIns="92872" rIns="92872" bIns="92872" anchor="ctr" anchorCtr="0">
            <a:noAutofit/>
          </a:bodyPr>
          <a:lstStyle/>
          <a:p>
            <a:endParaRPr sz="1444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32A005E-BBEE-63A0-10ED-A8E9B0868A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3308" y="7921242"/>
            <a:ext cx="10508365" cy="8560979"/>
          </a:xfrm>
        </p:spPr>
        <p:txBody>
          <a:bodyPr/>
          <a:lstStyle/>
          <a:p>
            <a:r>
              <a:rPr lang="en-US" altLang="zh-CN" sz="3733" b="1" dirty="0">
                <a:solidFill>
                  <a:schemeClr val="tx1"/>
                </a:solidFill>
                <a:latin typeface="Calibri (正文)"/>
              </a:rPr>
              <a:t>Problem</a:t>
            </a:r>
            <a:r>
              <a:rPr lang="en-US" altLang="zh-CN" sz="3733" dirty="0">
                <a:solidFill>
                  <a:schemeClr val="tx1"/>
                </a:solidFill>
                <a:latin typeface="Calibri (正文)"/>
              </a:rPr>
              <a:t>: Learn a model simultaneously predict the label and identify a </a:t>
            </a:r>
            <a:r>
              <a:rPr lang="en-US" altLang="zh-CN" sz="3733" b="1" dirty="0">
                <a:solidFill>
                  <a:schemeClr val="tx1"/>
                </a:solidFill>
                <a:latin typeface="Calibri (正文)"/>
              </a:rPr>
              <a:t>rational subgraph.</a:t>
            </a:r>
            <a:r>
              <a:rPr lang="en-US" altLang="zh-CN" sz="3733" dirty="0">
                <a:solidFill>
                  <a:schemeClr val="tx1"/>
                </a:solidFill>
                <a:latin typeface="Calibri (正文)"/>
              </a:rPr>
              <a:t> </a:t>
            </a:r>
          </a:p>
          <a:p>
            <a:pPr marL="457167" indent="-457167">
              <a:buFont typeface="Wingdings" panose="05000000000000000000" pitchFamily="2" charset="2"/>
              <a:buChar char="l"/>
            </a:pPr>
            <a:r>
              <a:rPr lang="en-US" altLang="zh-CN" sz="3733" b="1" dirty="0">
                <a:solidFill>
                  <a:schemeClr val="tx1"/>
                </a:solidFill>
                <a:latin typeface="Calibri (正文)"/>
              </a:rPr>
              <a:t>TopInG</a:t>
            </a:r>
            <a:r>
              <a:rPr lang="en-US" altLang="zh-CN" sz="3733" dirty="0">
                <a:solidFill>
                  <a:schemeClr val="tx1"/>
                </a:solidFill>
                <a:latin typeface="Calibri (正文)"/>
              </a:rPr>
              <a:t> integrates TDA into GNNs for interpreting graphs by learning rationale filtration.</a:t>
            </a:r>
          </a:p>
          <a:p>
            <a:pPr marL="457167" indent="-457167">
              <a:buFont typeface="Wingdings" panose="05000000000000000000" pitchFamily="2" charset="2"/>
              <a:buChar char="l"/>
            </a:pPr>
            <a:r>
              <a:rPr lang="en-US" altLang="zh-CN" sz="3733" dirty="0">
                <a:solidFill>
                  <a:schemeClr val="tx1"/>
                </a:solidFill>
                <a:latin typeface="Calibri (正文)"/>
              </a:rPr>
              <a:t>Propose a new loss, </a:t>
            </a:r>
            <a:r>
              <a:rPr lang="en-US" altLang="zh-CN" sz="3733" b="1" dirty="0">
                <a:solidFill>
                  <a:schemeClr val="tx1"/>
                </a:solidFill>
                <a:latin typeface="Calibri (正文)"/>
              </a:rPr>
              <a:t>topological discrepancy</a:t>
            </a:r>
            <a:r>
              <a:rPr lang="en-US" altLang="zh-CN" sz="3733" dirty="0">
                <a:solidFill>
                  <a:schemeClr val="tx1"/>
                </a:solidFill>
                <a:latin typeface="Calibri (正文)"/>
              </a:rPr>
              <a:t>, measuring statistical difference on topological invariants --- </a:t>
            </a:r>
            <a:r>
              <a:rPr lang="en-US" altLang="zh-CN" sz="3733" b="1" dirty="0">
                <a:solidFill>
                  <a:schemeClr val="tx1"/>
                </a:solidFill>
                <a:latin typeface="Calibri (正文)"/>
              </a:rPr>
              <a:t>persistent homology</a:t>
            </a:r>
            <a:r>
              <a:rPr lang="en-US" altLang="zh-CN" sz="3733" dirty="0">
                <a:solidFill>
                  <a:schemeClr val="tx1"/>
                </a:solidFill>
                <a:latin typeface="Calibri (正文)"/>
              </a:rPr>
              <a:t>.</a:t>
            </a:r>
          </a:p>
          <a:p>
            <a:pPr marL="457167" indent="-457167">
              <a:buFont typeface="Wingdings" panose="05000000000000000000" pitchFamily="2" charset="2"/>
              <a:buChar char="l"/>
            </a:pPr>
            <a:r>
              <a:rPr lang="en-US" altLang="zh-CN" sz="3733" dirty="0">
                <a:solidFill>
                  <a:schemeClr val="tx1"/>
                </a:solidFill>
                <a:latin typeface="Calibri (正文)"/>
              </a:rPr>
              <a:t>Provide theoretical guarantees and a tractable approximation of our model.</a:t>
            </a:r>
          </a:p>
          <a:p>
            <a:pPr marL="457167" indent="-457167">
              <a:buFont typeface="Wingdings" panose="05000000000000000000" pitchFamily="2" charset="2"/>
              <a:buChar char="l"/>
            </a:pPr>
            <a:r>
              <a:rPr lang="en-US" altLang="zh-CN" sz="3733" dirty="0">
                <a:solidFill>
                  <a:schemeClr val="tx1"/>
                </a:solidFill>
                <a:latin typeface="Calibri (正文)"/>
              </a:rPr>
              <a:t>Experiments show </a:t>
            </a:r>
            <a:r>
              <a:rPr lang="en-US" altLang="zh-CN" sz="3733" b="1" dirty="0">
                <a:solidFill>
                  <a:schemeClr val="tx1"/>
                </a:solidFill>
                <a:latin typeface="Calibri (正文)"/>
              </a:rPr>
              <a:t>TopInG </a:t>
            </a:r>
            <a:r>
              <a:rPr lang="en-US" altLang="zh-CN" sz="3733" dirty="0">
                <a:solidFill>
                  <a:schemeClr val="tx1"/>
                </a:solidFill>
                <a:latin typeface="Calibri (正文)"/>
              </a:rPr>
              <a:t>improves performance on multiple benchmark datasets up to </a:t>
            </a:r>
            <a:r>
              <a:rPr lang="en-US" altLang="zh-CN" sz="3733" b="1" dirty="0">
                <a:solidFill>
                  <a:schemeClr val="tx1"/>
                </a:solidFill>
                <a:latin typeface="Calibri (正文)"/>
              </a:rPr>
              <a:t>20%+.</a:t>
            </a:r>
            <a:endParaRPr lang="zh-CN" altLang="en-US" sz="3733" dirty="0">
              <a:solidFill>
                <a:schemeClr val="tx1"/>
              </a:solidFill>
              <a:latin typeface="Calibri (正文)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53B491-38EE-CCC9-95DF-817F03334A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1457" y="7103852"/>
            <a:ext cx="10490216" cy="809287"/>
          </a:xfrm>
          <a:solidFill>
            <a:srgbClr val="CC0033"/>
          </a:solidFill>
        </p:spPr>
        <p:txBody>
          <a:bodyPr/>
          <a:lstStyle/>
          <a:p>
            <a:r>
              <a:rPr lang="en-US" altLang="zh-CN" sz="4800" u="none" dirty="0">
                <a:solidFill>
                  <a:schemeClr val="bg1"/>
                </a:solidFill>
              </a:rPr>
              <a:t>Problem and Contributions</a:t>
            </a:r>
            <a:endParaRPr lang="zh-CN" altLang="en-US" sz="4800" u="none" dirty="0">
              <a:solidFill>
                <a:schemeClr val="bg1"/>
              </a:solidFill>
            </a:endParaRP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1CC2650C-A9FF-BD53-F52A-D161F60ABD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69909" y="2286128"/>
            <a:ext cx="32214860" cy="1073675"/>
          </a:xfrm>
        </p:spPr>
        <p:txBody>
          <a:bodyPr>
            <a:noAutofit/>
          </a:bodyPr>
          <a:lstStyle/>
          <a:p>
            <a:r>
              <a:rPr lang="en-US" altLang="zh-CN" sz="6600" baseline="30000" dirty="0">
                <a:solidFill>
                  <a:schemeClr val="bg1"/>
                </a:solidFill>
              </a:rPr>
              <a:t>1</a:t>
            </a:r>
            <a:r>
              <a:rPr lang="en-US" altLang="zh-CN" sz="6600" dirty="0">
                <a:solidFill>
                  <a:schemeClr val="bg1"/>
                </a:solidFill>
              </a:rPr>
              <a:t>Cheng Xin*, </a:t>
            </a:r>
            <a:r>
              <a:rPr lang="en-US" altLang="zh-CN" sz="6600" baseline="30000" dirty="0">
                <a:solidFill>
                  <a:schemeClr val="bg1"/>
                </a:solidFill>
              </a:rPr>
              <a:t>2</a:t>
            </a:r>
            <a:r>
              <a:rPr lang="en-US" altLang="zh-CN" sz="6600" dirty="0">
                <a:solidFill>
                  <a:schemeClr val="bg1"/>
                </a:solidFill>
              </a:rPr>
              <a:t>Fan Xu*, </a:t>
            </a:r>
            <a:r>
              <a:rPr lang="en-US" altLang="zh-CN" sz="6600" baseline="30000" dirty="0">
                <a:solidFill>
                  <a:schemeClr val="bg1"/>
                </a:solidFill>
              </a:rPr>
              <a:t>2</a:t>
            </a:r>
            <a:r>
              <a:rPr lang="en-US" altLang="zh-CN" sz="6600" dirty="0">
                <a:solidFill>
                  <a:schemeClr val="bg1"/>
                </a:solidFill>
              </a:rPr>
              <a:t>Xin Ding, </a:t>
            </a:r>
            <a:r>
              <a:rPr lang="en-US" altLang="zh-CN" sz="6600" baseline="30000" dirty="0">
                <a:solidFill>
                  <a:schemeClr val="bg1"/>
                </a:solidFill>
              </a:rPr>
              <a:t>1</a:t>
            </a:r>
            <a:r>
              <a:rPr lang="en-US" altLang="zh-CN" sz="6600" dirty="0">
                <a:solidFill>
                  <a:schemeClr val="bg1"/>
                </a:solidFill>
              </a:rPr>
              <a:t>Jie Gao and </a:t>
            </a:r>
            <a:r>
              <a:rPr lang="en-US" altLang="zh-CN" sz="6600" baseline="30000" dirty="0">
                <a:solidFill>
                  <a:schemeClr val="bg1"/>
                </a:solidFill>
              </a:rPr>
              <a:t>2</a:t>
            </a:r>
            <a:r>
              <a:rPr lang="en-US" altLang="zh-CN" sz="6600" dirty="0">
                <a:solidFill>
                  <a:schemeClr val="bg1"/>
                </a:solidFill>
              </a:rPr>
              <a:t>Jiaxin Ding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53D26C61-E1BC-EA17-4329-644AE3D4BC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66963" y="3603646"/>
            <a:ext cx="12159182" cy="692722"/>
          </a:xfrm>
        </p:spPr>
        <p:txBody>
          <a:bodyPr>
            <a:noAutofit/>
          </a:bodyPr>
          <a:lstStyle/>
          <a:p>
            <a:pPr algn="l"/>
            <a:r>
              <a:rPr lang="en-US" altLang="zh-CN" sz="4399" b="0" u="none" baseline="30000" dirty="0">
                <a:solidFill>
                  <a:schemeClr val="bg1"/>
                </a:solidFill>
              </a:rPr>
              <a:t>1</a:t>
            </a:r>
            <a:r>
              <a:rPr lang="en-US" altLang="zh-CN" sz="4399" b="0" u="none" dirty="0">
                <a:solidFill>
                  <a:schemeClr val="bg1"/>
                </a:solidFill>
              </a:rPr>
              <a:t>Rutgers University, </a:t>
            </a:r>
            <a:r>
              <a:rPr lang="en-US" altLang="zh-CN" sz="4399" b="0" u="none" baseline="30000" dirty="0">
                <a:solidFill>
                  <a:schemeClr val="bg1"/>
                </a:solidFill>
              </a:rPr>
              <a:t>2</a:t>
            </a:r>
            <a:r>
              <a:rPr lang="en-US" altLang="zh-CN" sz="4399" b="0" u="none" dirty="0">
                <a:solidFill>
                  <a:schemeClr val="bg1"/>
                </a:solidFill>
              </a:rPr>
              <a:t>Shanghai Jiao Tong University</a:t>
            </a:r>
            <a:endParaRPr lang="zh-CN" altLang="en-US" sz="4399" b="0" u="none" dirty="0">
              <a:solidFill>
                <a:schemeClr val="bg1"/>
              </a:solidFill>
            </a:endParaRP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227A228E-8ECB-35C8-98CC-3F3D3177DB50}"/>
              </a:ext>
            </a:extLst>
          </p:cNvPr>
          <p:cNvSpPr txBox="1">
            <a:spLocks/>
          </p:cNvSpPr>
          <p:nvPr/>
        </p:nvSpPr>
        <p:spPr>
          <a:xfrm>
            <a:off x="12041091" y="7088526"/>
            <a:ext cx="16555058" cy="851153"/>
          </a:xfrm>
          <a:prstGeom prst="rect">
            <a:avLst/>
          </a:prstGeom>
          <a:solidFill>
            <a:srgbClr val="CC0033"/>
          </a:solidFill>
        </p:spPr>
        <p:txBody>
          <a:bodyPr vert="horz" wrap="square" lIns="87068" tIns="87068" rIns="87068" bIns="87068" rtlCol="0" anchor="ctr" anchorCtr="0">
            <a:spAutoFit/>
          </a:bodyPr>
          <a:lstStyle>
            <a:lvl1pPr marL="0" indent="0" algn="ctr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06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u="none" dirty="0">
                <a:solidFill>
                  <a:schemeClr val="bg1"/>
                </a:solidFill>
              </a:rPr>
              <a:t>Method</a:t>
            </a:r>
            <a:endParaRPr lang="zh-CN" altLang="en-US" sz="4800" u="none" dirty="0">
              <a:solidFill>
                <a:schemeClr val="bg1"/>
              </a:solidFill>
            </a:endParaRPr>
          </a:p>
        </p:txBody>
      </p:sp>
      <p:sp>
        <p:nvSpPr>
          <p:cNvPr id="22" name="文本占位符 1">
            <a:extLst>
              <a:ext uri="{FF2B5EF4-FFF2-40B4-BE49-F238E27FC236}">
                <a16:creationId xmlns:a16="http://schemas.microsoft.com/office/drawing/2014/main" id="{687983FE-8514-FA73-7211-C1C25E382CF3}"/>
              </a:ext>
            </a:extLst>
          </p:cNvPr>
          <p:cNvSpPr txBox="1">
            <a:spLocks/>
          </p:cNvSpPr>
          <p:nvPr/>
        </p:nvSpPr>
        <p:spPr>
          <a:xfrm>
            <a:off x="28972546" y="7953046"/>
            <a:ext cx="13881528" cy="956624"/>
          </a:xfrm>
          <a:prstGeom prst="rect">
            <a:avLst/>
          </a:prstGeom>
        </p:spPr>
        <p:txBody>
          <a:bodyPr vert="horz" wrap="square" lIns="217667" tIns="217667" rIns="217667" bIns="217667" rtlCol="0">
            <a:spAutoFit/>
          </a:bodyPr>
          <a:lstStyle>
            <a:lvl1pPr marL="0" indent="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67" indent="-457167">
              <a:buFont typeface="Wingdings" panose="05000000000000000000" pitchFamily="2" charset="2"/>
              <a:buChar char="l"/>
            </a:pPr>
            <a:r>
              <a:rPr lang="en-US" altLang="zh-CN" sz="3733" dirty="0">
                <a:solidFill>
                  <a:schemeClr val="tx1"/>
                </a:solidFill>
                <a:latin typeface="Calibri (正文)"/>
              </a:rPr>
              <a:t>Table 1: Interpretation Performance (AUC) on benchmark datasets. </a:t>
            </a:r>
          </a:p>
        </p:txBody>
      </p:sp>
      <p:pic>
        <p:nvPicPr>
          <p:cNvPr id="23" name="Image" descr="Image">
            <a:extLst>
              <a:ext uri="{FF2B5EF4-FFF2-40B4-BE49-F238E27FC236}">
                <a16:creationId xmlns:a16="http://schemas.microsoft.com/office/drawing/2014/main" id="{74EC82CB-BD95-3DAB-8F34-B38B7CA47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4718" y="14204972"/>
            <a:ext cx="15357878" cy="1311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barcode.pdf" descr="barcode.pdf">
            <a:extLst>
              <a:ext uri="{FF2B5EF4-FFF2-40B4-BE49-F238E27FC236}">
                <a16:creationId xmlns:a16="http://schemas.microsoft.com/office/drawing/2014/main" id="{6A46F230-D047-967A-EF9E-3DC9891CD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0766" y="22752070"/>
            <a:ext cx="17746250" cy="7569938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文本占位符 1">
            <a:extLst>
              <a:ext uri="{FF2B5EF4-FFF2-40B4-BE49-F238E27FC236}">
                <a16:creationId xmlns:a16="http://schemas.microsoft.com/office/drawing/2014/main" id="{8D4EAD44-6632-7DFB-C2B8-38B7FBB6EBAE}"/>
              </a:ext>
            </a:extLst>
          </p:cNvPr>
          <p:cNvSpPr txBox="1">
            <a:spLocks/>
          </p:cNvSpPr>
          <p:nvPr/>
        </p:nvSpPr>
        <p:spPr>
          <a:xfrm>
            <a:off x="772299" y="17747229"/>
            <a:ext cx="10633254" cy="2839217"/>
          </a:xfrm>
          <a:prstGeom prst="rect">
            <a:avLst/>
          </a:prstGeom>
        </p:spPr>
        <p:txBody>
          <a:bodyPr vert="horz" wrap="square" lIns="217667" tIns="217667" rIns="217667" bIns="217667" rtlCol="0">
            <a:spAutoFit/>
          </a:bodyPr>
          <a:lstStyle>
            <a:lvl1pPr marL="0" indent="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67" indent="-457167">
              <a:buFont typeface="Wingdings" panose="05000000000000000000" pitchFamily="2" charset="2"/>
              <a:buChar char="l"/>
            </a:pPr>
            <a:r>
              <a:rPr lang="en-US" altLang="zh-CN" sz="3800" dirty="0">
                <a:solidFill>
                  <a:schemeClr val="tx1"/>
                </a:solidFill>
                <a:latin typeface="Calibri (正文)"/>
              </a:rPr>
              <a:t>Trade-off between Prediction &amp; Interpretation</a:t>
            </a:r>
          </a:p>
          <a:p>
            <a:pPr marL="457167" indent="-457167">
              <a:buFont typeface="Wingdings" panose="05000000000000000000" pitchFamily="2" charset="2"/>
              <a:buChar char="l"/>
            </a:pPr>
            <a:r>
              <a:rPr lang="en-US" altLang="zh-CN" sz="3800" dirty="0">
                <a:solidFill>
                  <a:schemeClr val="tx1"/>
                </a:solidFill>
                <a:latin typeface="Calibri (正文)"/>
              </a:rPr>
              <a:t>Spurious correlations beyond rationale subgraph</a:t>
            </a:r>
          </a:p>
          <a:p>
            <a:pPr marL="457167" indent="-457167">
              <a:buFont typeface="Wingdings" panose="05000000000000000000" pitchFamily="2" charset="2"/>
              <a:buChar char="l"/>
            </a:pPr>
            <a:r>
              <a:rPr lang="en-US" altLang="zh-CN" sz="3800" dirty="0">
                <a:solidFill>
                  <a:schemeClr val="tx1"/>
                </a:solidFill>
                <a:latin typeface="Calibri (正文)"/>
              </a:rPr>
              <a:t>[New] Variform Rationale Subgraphs</a:t>
            </a:r>
          </a:p>
        </p:txBody>
      </p:sp>
      <p:pic>
        <p:nvPicPr>
          <p:cNvPr id="33" name="horg_n.png" descr="horg_n.png">
            <a:extLst>
              <a:ext uri="{FF2B5EF4-FFF2-40B4-BE49-F238E27FC236}">
                <a16:creationId xmlns:a16="http://schemas.microsoft.com/office/drawing/2014/main" id="{06796A91-7691-0C4B-9CEE-8CFE53A3F14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65" t="2646" r="2500" b="3736"/>
          <a:stretch/>
        </p:blipFill>
        <p:spPr>
          <a:xfrm>
            <a:off x="577988" y="20790660"/>
            <a:ext cx="10447652" cy="6622312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文本占位符 2">
            <a:extLst>
              <a:ext uri="{FF2B5EF4-FFF2-40B4-BE49-F238E27FC236}">
                <a16:creationId xmlns:a16="http://schemas.microsoft.com/office/drawing/2014/main" id="{33CCE4BD-24B8-1076-00C4-E692A7D8142C}"/>
              </a:ext>
            </a:extLst>
          </p:cNvPr>
          <p:cNvSpPr txBox="1">
            <a:spLocks/>
          </p:cNvSpPr>
          <p:nvPr/>
        </p:nvSpPr>
        <p:spPr>
          <a:xfrm>
            <a:off x="29177489" y="7075367"/>
            <a:ext cx="13997411" cy="851153"/>
          </a:xfrm>
          <a:prstGeom prst="rect">
            <a:avLst/>
          </a:prstGeom>
          <a:solidFill>
            <a:srgbClr val="CC0033"/>
          </a:solidFill>
        </p:spPr>
        <p:txBody>
          <a:bodyPr vert="horz" wrap="square" lIns="87068" tIns="87068" rIns="87068" bIns="87068" rtlCol="0" anchor="ctr" anchorCtr="0">
            <a:spAutoFit/>
          </a:bodyPr>
          <a:lstStyle>
            <a:lvl1pPr marL="0" indent="0" algn="ctr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06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u="none" dirty="0">
                <a:solidFill>
                  <a:schemeClr val="bg1"/>
                </a:solidFill>
              </a:rPr>
              <a:t>Experiments</a:t>
            </a:r>
          </a:p>
        </p:txBody>
      </p:sp>
      <p:pic>
        <p:nvPicPr>
          <p:cNvPr id="49" name="table_auc.png" descr="table_auc.png">
            <a:extLst>
              <a:ext uri="{FF2B5EF4-FFF2-40B4-BE49-F238E27FC236}">
                <a16:creationId xmlns:a16="http://schemas.microsoft.com/office/drawing/2014/main" id="{6F66B696-5421-73EA-F86A-739698FDA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90207" y="8732872"/>
            <a:ext cx="13881528" cy="30414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文本占位符 1">
            <a:extLst>
              <a:ext uri="{FF2B5EF4-FFF2-40B4-BE49-F238E27FC236}">
                <a16:creationId xmlns:a16="http://schemas.microsoft.com/office/drawing/2014/main" id="{A7066A0B-EB29-7D31-F329-101CCE76D7CC}"/>
              </a:ext>
            </a:extLst>
          </p:cNvPr>
          <p:cNvSpPr txBox="1">
            <a:spLocks/>
          </p:cNvSpPr>
          <p:nvPr/>
        </p:nvSpPr>
        <p:spPr>
          <a:xfrm>
            <a:off x="11881939" y="7911938"/>
            <a:ext cx="17063804" cy="6024885"/>
          </a:xfrm>
          <a:prstGeom prst="rect">
            <a:avLst/>
          </a:prstGeom>
        </p:spPr>
        <p:txBody>
          <a:bodyPr vert="horz" wrap="square" lIns="217667" tIns="217667" rIns="217667" bIns="217667" rtlCol="0">
            <a:spAutoFit/>
          </a:bodyPr>
          <a:lstStyle>
            <a:lvl1pPr marL="0" indent="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4266" dirty="0">
                <a:solidFill>
                  <a:schemeClr val="tx1"/>
                </a:solidFill>
                <a:latin typeface="Calibri (正文)"/>
              </a:rPr>
              <a:t>Main Idea: modeling an underlying graph generating process determined by an ordering                             consistent with the partition                          i.e.: </a:t>
            </a:r>
          </a:p>
          <a:p>
            <a:pPr>
              <a:lnSpc>
                <a:spcPct val="100000"/>
              </a:lnSpc>
            </a:pPr>
            <a:r>
              <a:rPr lang="en-US" altLang="zh-CN" sz="3733" b="1" dirty="0">
                <a:solidFill>
                  <a:schemeClr val="tx1"/>
                </a:solidFill>
                <a:latin typeface="Calibri (正文)"/>
              </a:rPr>
              <a:t>Persistent Homology:</a:t>
            </a:r>
            <a:r>
              <a:rPr lang="en-US" altLang="zh-CN" sz="3733" dirty="0">
                <a:solidFill>
                  <a:schemeClr val="tx1"/>
                </a:solidFill>
                <a:latin typeface="Calibri (正文)"/>
              </a:rPr>
              <a:t> on a graph filtration                                                      a persistent homology is a chain of induced homology vector spaces connected by linear maps</a:t>
            </a:r>
          </a:p>
          <a:p>
            <a:pPr>
              <a:lnSpc>
                <a:spcPct val="100000"/>
              </a:lnSpc>
            </a:pPr>
            <a:r>
              <a:rPr lang="en-US" altLang="zh-CN" sz="3733" dirty="0">
                <a:solidFill>
                  <a:schemeClr val="tx1"/>
                </a:solidFill>
                <a:latin typeface="Calibri (正文)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zh-CN" sz="3733" dirty="0">
                <a:solidFill>
                  <a:schemeClr val="tx1"/>
                </a:solidFill>
                <a:latin typeface="Calibri (正文)"/>
              </a:rPr>
              <a:t>Intuitively, using </a:t>
            </a:r>
            <a:r>
              <a:rPr lang="en-US" altLang="zh-CN" sz="3733" b="1" dirty="0">
                <a:solidFill>
                  <a:schemeClr val="tx1"/>
                </a:solidFill>
                <a:latin typeface="Calibri (正文)"/>
              </a:rPr>
              <a:t>topological discrepancy</a:t>
            </a:r>
            <a:r>
              <a:rPr lang="en-US" altLang="zh-CN" sz="3733" dirty="0">
                <a:solidFill>
                  <a:schemeClr val="tx1"/>
                </a:solidFill>
                <a:latin typeface="Calibri (正文)"/>
              </a:rPr>
              <a:t> to enlarge </a:t>
            </a:r>
            <a:r>
              <a:rPr lang="en-US" altLang="zh-CN" sz="3733" i="1" dirty="0">
                <a:solidFill>
                  <a:schemeClr val="tx1"/>
                </a:solidFill>
                <a:latin typeface="Calibri (正文)"/>
              </a:rPr>
              <a:t>persistent topological gap</a:t>
            </a:r>
            <a:endParaRPr lang="en-US" altLang="zh-CN" sz="3733" b="1" i="1" dirty="0">
              <a:solidFill>
                <a:schemeClr val="tx1"/>
              </a:solidFill>
              <a:latin typeface="Calibri (正文)"/>
            </a:endParaRP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D916E0E-ABFA-743A-4BFF-CCC8DB83B9D9}"/>
              </a:ext>
            </a:extLst>
          </p:cNvPr>
          <p:cNvSpPr txBox="1">
            <a:spLocks/>
          </p:cNvSpPr>
          <p:nvPr/>
        </p:nvSpPr>
        <p:spPr>
          <a:xfrm>
            <a:off x="29177489" y="16499115"/>
            <a:ext cx="13997411" cy="851153"/>
          </a:xfrm>
          <a:prstGeom prst="rect">
            <a:avLst/>
          </a:prstGeom>
          <a:solidFill>
            <a:srgbClr val="CC0033"/>
          </a:solidFill>
        </p:spPr>
        <p:txBody>
          <a:bodyPr vert="horz" wrap="square" lIns="87068" tIns="87068" rIns="87068" bIns="87068" rtlCol="0" anchor="ctr" anchorCtr="0">
            <a:spAutoFit/>
          </a:bodyPr>
          <a:lstStyle>
            <a:lvl1pPr marL="0" indent="0" algn="ctr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06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u="none" dirty="0">
                <a:solidFill>
                  <a:schemeClr val="bg1"/>
                </a:solidFill>
              </a:rPr>
              <a:t>Visualization</a:t>
            </a: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04FB2D9A-186A-1271-2632-1D393F30D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16962" y="17522638"/>
            <a:ext cx="13997411" cy="6799476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2705B37C-A5DF-47DB-F33B-2196A74E1C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107872" y="24322114"/>
            <a:ext cx="13935649" cy="5999893"/>
          </a:xfrm>
          <a:prstGeom prst="rect">
            <a:avLst/>
          </a:prstGeom>
        </p:spPr>
      </p:pic>
      <p:sp>
        <p:nvSpPr>
          <p:cNvPr id="4" name="文本占位符 2">
            <a:extLst>
              <a:ext uri="{FF2B5EF4-FFF2-40B4-BE49-F238E27FC236}">
                <a16:creationId xmlns:a16="http://schemas.microsoft.com/office/drawing/2014/main" id="{DA4AFF3C-34FC-2DF1-2EC4-14313905CE25}"/>
              </a:ext>
            </a:extLst>
          </p:cNvPr>
          <p:cNvSpPr txBox="1">
            <a:spLocks/>
          </p:cNvSpPr>
          <p:nvPr/>
        </p:nvSpPr>
        <p:spPr>
          <a:xfrm>
            <a:off x="791457" y="16500680"/>
            <a:ext cx="10490216" cy="851153"/>
          </a:xfrm>
          <a:prstGeom prst="rect">
            <a:avLst/>
          </a:prstGeom>
          <a:solidFill>
            <a:srgbClr val="CC0033"/>
          </a:solidFill>
        </p:spPr>
        <p:txBody>
          <a:bodyPr vert="horz" wrap="square" lIns="87068" tIns="87068" rIns="87068" bIns="87068" rtlCol="0" anchor="ctr" anchorCtr="0">
            <a:spAutoFit/>
          </a:bodyPr>
          <a:lstStyle>
            <a:lvl1pPr marL="0" indent="0" algn="ctr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06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u="none" dirty="0">
                <a:solidFill>
                  <a:schemeClr val="bg1"/>
                </a:solidFill>
              </a:rPr>
              <a:t>Challenges</a:t>
            </a:r>
            <a:endParaRPr lang="zh-CN" altLang="en-US" sz="4800" u="none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AF72B3-A66D-365B-A521-B421AF56D0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757" y="19000626"/>
            <a:ext cx="16081581" cy="736936"/>
          </a:xfrm>
          <a:prstGeom prst="rect">
            <a:avLst/>
          </a:prstGeom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E8DD06D1-2FD6-FAA1-D976-FBBC7A9A3DF7}"/>
              </a:ext>
            </a:extLst>
          </p:cNvPr>
          <p:cNvSpPr txBox="1">
            <a:spLocks/>
          </p:cNvSpPr>
          <p:nvPr/>
        </p:nvSpPr>
        <p:spPr>
          <a:xfrm>
            <a:off x="12108762" y="16499115"/>
            <a:ext cx="16487387" cy="851153"/>
          </a:xfrm>
          <a:prstGeom prst="rect">
            <a:avLst/>
          </a:prstGeom>
          <a:solidFill>
            <a:srgbClr val="CC0033"/>
          </a:solidFill>
        </p:spPr>
        <p:txBody>
          <a:bodyPr vert="horz" wrap="square" lIns="87068" tIns="87068" rIns="87068" bIns="87068" rtlCol="0" anchor="ctr" anchorCtr="0">
            <a:spAutoFit/>
          </a:bodyPr>
          <a:lstStyle>
            <a:lvl1pPr marL="0" indent="0" algn="ctr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260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945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6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06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58368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800" u="none" dirty="0">
                <a:solidFill>
                  <a:schemeClr val="bg1"/>
                </a:solidFill>
              </a:rPr>
              <a:t>Theory</a:t>
            </a:r>
            <a:endParaRPr lang="zh-CN" altLang="en-US" sz="4800" u="none" dirty="0">
              <a:solidFill>
                <a:schemeClr val="bg1"/>
              </a:solidFill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E128C9D4-5626-09CC-F85F-000EEA801D4B}"/>
              </a:ext>
            </a:extLst>
          </p:cNvPr>
          <p:cNvSpPr txBox="1">
            <a:spLocks/>
          </p:cNvSpPr>
          <p:nvPr/>
        </p:nvSpPr>
        <p:spPr>
          <a:xfrm>
            <a:off x="12114106" y="17762756"/>
            <a:ext cx="16766844" cy="956624"/>
          </a:xfrm>
          <a:prstGeom prst="rect">
            <a:avLst/>
          </a:prstGeom>
        </p:spPr>
        <p:txBody>
          <a:bodyPr vert="horz" wrap="square" lIns="217667" tIns="217667" rIns="217667" bIns="217667" rtlCol="0">
            <a:spAutoFit/>
          </a:bodyPr>
          <a:lstStyle>
            <a:lvl1pPr marL="0" indent="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733" dirty="0">
                <a:solidFill>
                  <a:schemeClr val="tx1"/>
                </a:solidFill>
                <a:latin typeface="Calibri (正文)"/>
              </a:rPr>
              <a:t>A tractable lower bound; upper bound by a functional Gromov-</a:t>
            </a:r>
            <a:r>
              <a:rPr lang="en-US" altLang="zh-CN" sz="3733" dirty="0" err="1">
                <a:solidFill>
                  <a:schemeClr val="tx1"/>
                </a:solidFill>
                <a:latin typeface="Calibri (正文)"/>
              </a:rPr>
              <a:t>Hausdorff</a:t>
            </a:r>
            <a:r>
              <a:rPr lang="en-US" altLang="zh-CN" sz="3733" dirty="0">
                <a:solidFill>
                  <a:schemeClr val="tx1"/>
                </a:solidFill>
                <a:latin typeface="Calibri (正文)"/>
              </a:rPr>
              <a:t> distance</a:t>
            </a:r>
            <a:endParaRPr lang="en-US" altLang="zh-CN" sz="3733" b="1" i="1" dirty="0">
              <a:solidFill>
                <a:schemeClr val="tx1"/>
              </a:solidFill>
              <a:latin typeface="Calibri (正文)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5BDBA5-F334-A346-883E-C2AEA52404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40522" y="21190521"/>
            <a:ext cx="16621759" cy="903227"/>
          </a:xfrm>
          <a:prstGeom prst="rect">
            <a:avLst/>
          </a:prstGeom>
        </p:spPr>
      </p:pic>
      <p:sp>
        <p:nvSpPr>
          <p:cNvPr id="12" name="文本占位符 1">
            <a:extLst>
              <a:ext uri="{FF2B5EF4-FFF2-40B4-BE49-F238E27FC236}">
                <a16:creationId xmlns:a16="http://schemas.microsoft.com/office/drawing/2014/main" id="{5E57C499-B68F-5671-6BC7-E46584C73EE2}"/>
              </a:ext>
            </a:extLst>
          </p:cNvPr>
          <p:cNvSpPr txBox="1">
            <a:spLocks/>
          </p:cNvSpPr>
          <p:nvPr/>
        </p:nvSpPr>
        <p:spPr>
          <a:xfrm>
            <a:off x="12105014" y="19928253"/>
            <a:ext cx="16766844" cy="956624"/>
          </a:xfrm>
          <a:prstGeom prst="rect">
            <a:avLst/>
          </a:prstGeom>
        </p:spPr>
        <p:txBody>
          <a:bodyPr vert="horz" wrap="square" lIns="217667" tIns="217667" rIns="217667" bIns="217667" rtlCol="0">
            <a:spAutoFit/>
          </a:bodyPr>
          <a:lstStyle>
            <a:lvl1pPr marL="0" indent="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733" dirty="0">
                <a:solidFill>
                  <a:schemeClr val="tx1"/>
                </a:solidFill>
                <a:latin typeface="Calibri (正文)"/>
              </a:rPr>
              <a:t>Theoretical Guarantee: optimized by ground truth rationale subgraphs</a:t>
            </a:r>
          </a:p>
        </p:txBody>
      </p:sp>
      <p:pic>
        <p:nvPicPr>
          <p:cNvPr id="13" name="table_acc.png" descr="table_acc.png">
            <a:extLst>
              <a:ext uri="{FF2B5EF4-FFF2-40B4-BE49-F238E27FC236}">
                <a16:creationId xmlns:a16="http://schemas.microsoft.com/office/drawing/2014/main" id="{A02F2F95-26CC-9FCB-CA39-453125A369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09572" y="12922651"/>
            <a:ext cx="13479827" cy="3346439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40394A26-D53E-9B47-58B7-1C7978C14E0B}"/>
              </a:ext>
            </a:extLst>
          </p:cNvPr>
          <p:cNvSpPr txBox="1">
            <a:spLocks/>
          </p:cNvSpPr>
          <p:nvPr/>
        </p:nvSpPr>
        <p:spPr>
          <a:xfrm>
            <a:off x="29022908" y="11966028"/>
            <a:ext cx="13590612" cy="956624"/>
          </a:xfrm>
          <a:prstGeom prst="rect">
            <a:avLst/>
          </a:prstGeom>
        </p:spPr>
        <p:txBody>
          <a:bodyPr vert="horz" wrap="square" lIns="217667" tIns="217667" rIns="217667" bIns="217667" rtlCol="0">
            <a:spAutoFit/>
          </a:bodyPr>
          <a:lstStyle>
            <a:lvl1pPr marL="0" indent="0" algn="l" defTabSz="2926080" rtl="0" eaLnBrk="1" latinLnBrk="0" hangingPunct="1">
              <a:lnSpc>
                <a:spcPct val="90000"/>
              </a:lnSpc>
              <a:spcBef>
                <a:spcPts val="32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061176" indent="-408145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469322" indent="-408145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918281" indent="-44896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244797" indent="-326516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804672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0976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435840" indent="-731520" algn="l" defTabSz="2926080" rtl="0" eaLnBrk="1" latinLnBrk="0" hangingPunct="1">
              <a:lnSpc>
                <a:spcPct val="9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57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67" indent="-457167">
              <a:buFont typeface="Wingdings" panose="05000000000000000000" pitchFamily="2" charset="2"/>
              <a:buChar char="l"/>
            </a:pPr>
            <a:r>
              <a:rPr lang="en-US" altLang="zh-CN" sz="3733" dirty="0">
                <a:solidFill>
                  <a:schemeClr val="tx1"/>
                </a:solidFill>
                <a:latin typeface="Calibri (正文)"/>
              </a:rPr>
              <a:t>Table 2: Prediction Accuracy (Acc) on benchmark datasets. </a:t>
            </a:r>
          </a:p>
        </p:txBody>
      </p:sp>
      <p:pic>
        <p:nvPicPr>
          <p:cNvPr id="20" name="lagrida_latex_editor (10).png" descr="lagrida_latex_editor (10).png">
            <a:extLst>
              <a:ext uri="{FF2B5EF4-FFF2-40B4-BE49-F238E27FC236}">
                <a16:creationId xmlns:a16="http://schemas.microsoft.com/office/drawing/2014/main" id="{77B6D66A-8D42-C4A6-F476-C6C2E5AE90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63511" y="8860481"/>
            <a:ext cx="3293692" cy="5700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5DFBAAD-2FFD-C207-689A-7DFDDDFAA9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541" y="8690227"/>
            <a:ext cx="3166658" cy="1210781"/>
          </a:xfrm>
          <a:prstGeom prst="rect">
            <a:avLst/>
          </a:prstGeom>
        </p:spPr>
      </p:pic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E796CA3-EC99-D255-4E8F-9E297E8C56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058" y="9576199"/>
            <a:ext cx="6466427" cy="48905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3D4C81-D4D2-E6E5-F85C-641B178FB7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226532" y="10631066"/>
            <a:ext cx="5728019" cy="60987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51AEBD5-0567-D586-FA0F-9CEA8803AAB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079653" y="12036134"/>
            <a:ext cx="16516496" cy="760450"/>
          </a:xfrm>
          <a:prstGeom prst="rect">
            <a:avLst/>
          </a:prstGeom>
        </p:spPr>
      </p:pic>
      <p:sp>
        <p:nvSpPr>
          <p:cNvPr id="15" name="Google Shape;70;p14">
            <a:extLst>
              <a:ext uri="{FF2B5EF4-FFF2-40B4-BE49-F238E27FC236}">
                <a16:creationId xmlns:a16="http://schemas.microsoft.com/office/drawing/2014/main" id="{E9337D19-5933-EBA2-487E-56F8C1160290}"/>
              </a:ext>
            </a:extLst>
          </p:cNvPr>
          <p:cNvSpPr txBox="1"/>
          <p:nvPr/>
        </p:nvSpPr>
        <p:spPr>
          <a:xfrm>
            <a:off x="19183346" y="31751432"/>
            <a:ext cx="23991554" cy="116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712" rIns="91424" bIns="45712" anchor="t" anchorCtr="0">
            <a:noAutofit/>
          </a:bodyPr>
          <a:lstStyle/>
          <a:p>
            <a:r>
              <a:rPr lang="en-US" sz="3300" dirty="0"/>
              <a:t>C. Xin and J. Gao acknowledge funding from IIS-22298766, DMS-2220271, DMS-2311064, CRCNS2207440, CCF-2208663 and CCF-2118953. </a:t>
            </a:r>
          </a:p>
          <a:p>
            <a:r>
              <a:rPr lang="en-US" sz="3300" dirty="0"/>
              <a:t>F. Xu and J. Ding were supported by NSF China under Grant No. T2421002, 62202299, 62020106005, 62061146002.</a:t>
            </a:r>
            <a:endParaRPr sz="3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73;p14">
            <a:extLst>
              <a:ext uri="{FF2B5EF4-FFF2-40B4-BE49-F238E27FC236}">
                <a16:creationId xmlns:a16="http://schemas.microsoft.com/office/drawing/2014/main" id="{E6E2D29C-EF15-AE3F-61A0-0E6AD8CF4A8A}"/>
              </a:ext>
            </a:extLst>
          </p:cNvPr>
          <p:cNvSpPr txBox="1"/>
          <p:nvPr/>
        </p:nvSpPr>
        <p:spPr>
          <a:xfrm>
            <a:off x="5239902" y="31982058"/>
            <a:ext cx="13869631" cy="69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712" rIns="91424" bIns="45712" anchor="t" anchorCtr="0">
            <a:noAutofit/>
          </a:bodyPr>
          <a:lstStyle/>
          <a:p>
            <a:pPr lvl="0" defTabSz="1280045">
              <a:defRPr/>
            </a:pPr>
            <a:r>
              <a:rPr lang="en-US" altLang="zh-CN" sz="4000" dirty="0"/>
              <a:t>https://jackal092927.github.io/publication/TopInG_ICML2025</a:t>
            </a:r>
            <a:endParaRPr lang="en-US" sz="4000" dirty="0"/>
          </a:p>
        </p:txBody>
      </p:sp>
      <p:sp>
        <p:nvSpPr>
          <p:cNvPr id="31" name="Google Shape;82;p15">
            <a:extLst>
              <a:ext uri="{FF2B5EF4-FFF2-40B4-BE49-F238E27FC236}">
                <a16:creationId xmlns:a16="http://schemas.microsoft.com/office/drawing/2014/main" id="{16F1865B-5253-35A9-3821-527A56A460B9}"/>
              </a:ext>
            </a:extLst>
          </p:cNvPr>
          <p:cNvSpPr/>
          <p:nvPr/>
        </p:nvSpPr>
        <p:spPr>
          <a:xfrm>
            <a:off x="38180980" y="24531008"/>
            <a:ext cx="4353250" cy="89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35" tIns="46068" rIns="92135" bIns="46068" anchor="t" anchorCtr="0">
            <a:noAutofit/>
          </a:bodyPr>
          <a:lstStyle/>
          <a:p>
            <a:pPr algn="just"/>
            <a:endParaRPr sz="1828">
              <a:solidFill>
                <a:schemeClr val="dk1"/>
              </a:solidFill>
            </a:endParaRPr>
          </a:p>
          <a:p>
            <a:pPr algn="just"/>
            <a:endParaRPr sz="1828">
              <a:solidFill>
                <a:schemeClr val="dk1"/>
              </a:solidFill>
            </a:endParaRPr>
          </a:p>
        </p:txBody>
      </p:sp>
      <p:sp>
        <p:nvSpPr>
          <p:cNvPr id="35" name="Google Shape;84;p15">
            <a:extLst>
              <a:ext uri="{FF2B5EF4-FFF2-40B4-BE49-F238E27FC236}">
                <a16:creationId xmlns:a16="http://schemas.microsoft.com/office/drawing/2014/main" id="{DFDC586F-54F6-01C8-8129-464F7BE7089C}"/>
              </a:ext>
            </a:extLst>
          </p:cNvPr>
          <p:cNvSpPr/>
          <p:nvPr/>
        </p:nvSpPr>
        <p:spPr>
          <a:xfrm rot="5400000">
            <a:off x="486826" y="19537790"/>
            <a:ext cx="458949" cy="230023"/>
          </a:xfrm>
          <a:prstGeom prst="rightArrow">
            <a:avLst>
              <a:gd name="adj1" fmla="val 16667"/>
              <a:gd name="adj2" fmla="val 6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2872" tIns="92872" rIns="92872" bIns="92872" anchor="ctr" anchorCtr="0">
            <a:noAutofit/>
          </a:bodyPr>
          <a:lstStyle/>
          <a:p>
            <a:endParaRPr sz="1444"/>
          </a:p>
        </p:txBody>
      </p:sp>
      <p:sp>
        <p:nvSpPr>
          <p:cNvPr id="38" name="Google Shape;85;p15">
            <a:extLst>
              <a:ext uri="{FF2B5EF4-FFF2-40B4-BE49-F238E27FC236}">
                <a16:creationId xmlns:a16="http://schemas.microsoft.com/office/drawing/2014/main" id="{D7BA26E2-0A25-E934-A704-C5FC20E01C83}"/>
              </a:ext>
            </a:extLst>
          </p:cNvPr>
          <p:cNvSpPr/>
          <p:nvPr/>
        </p:nvSpPr>
        <p:spPr>
          <a:xfrm>
            <a:off x="457570" y="19936766"/>
            <a:ext cx="13675216" cy="649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712" rIns="91424" bIns="45712" anchor="t" anchorCtr="0">
            <a:noAutofit/>
          </a:bodyPr>
          <a:lstStyle/>
          <a:p>
            <a:r>
              <a:rPr lang="en-US" sz="3657">
                <a:solidFill>
                  <a:srgbClr val="FFFFFF"/>
                </a:solidFill>
              </a:rPr>
              <a:t>A 						B 					C</a:t>
            </a:r>
            <a:endParaRPr sz="1828">
              <a:solidFill>
                <a:schemeClr val="dk1"/>
              </a:solidFill>
            </a:endParaRPr>
          </a:p>
        </p:txBody>
      </p:sp>
      <p:sp>
        <p:nvSpPr>
          <p:cNvPr id="56" name="文本占位符 17">
            <a:extLst>
              <a:ext uri="{FF2B5EF4-FFF2-40B4-BE49-F238E27FC236}">
                <a16:creationId xmlns:a16="http://schemas.microsoft.com/office/drawing/2014/main" id="{CE1FBC18-F41E-4679-169E-9336326477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39902" y="774482"/>
            <a:ext cx="34084817" cy="1186916"/>
          </a:xfrm>
        </p:spPr>
        <p:txBody>
          <a:bodyPr>
            <a:noAutofit/>
          </a:bodyPr>
          <a:lstStyle/>
          <a:p>
            <a:r>
              <a:rPr lang="en-US" altLang="zh-CN" sz="7200" dirty="0">
                <a:solidFill>
                  <a:schemeClr val="bg1"/>
                </a:solidFill>
              </a:rPr>
              <a:t>TopInG: Topologically Interpretable Graph Learning via Persistent Rationale Filtration</a:t>
            </a:r>
            <a:endParaRPr lang="zh-CN" altLang="en-US" sz="7200" dirty="0">
              <a:solidFill>
                <a:schemeClr val="bg1"/>
              </a:solidFill>
            </a:endParaRPr>
          </a:p>
        </p:txBody>
      </p:sp>
      <p:pic>
        <p:nvPicPr>
          <p:cNvPr id="61" name="Picture 60" descr="A red and black logo&#10;&#10;Description automatically generated">
            <a:extLst>
              <a:ext uri="{FF2B5EF4-FFF2-40B4-BE49-F238E27FC236}">
                <a16:creationId xmlns:a16="http://schemas.microsoft.com/office/drawing/2014/main" id="{E84ACFAB-D53A-63A8-E692-E3EF3FF03BA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0" y="314552"/>
            <a:ext cx="4208205" cy="4930323"/>
          </a:xfrm>
          <a:prstGeom prst="rect">
            <a:avLst/>
          </a:prstGeom>
        </p:spPr>
      </p:pic>
      <p:pic>
        <p:nvPicPr>
          <p:cNvPr id="6" name="Picture 5" descr="A qr code with a dinosaur&#10;&#10;Description automatically generated">
            <a:extLst>
              <a:ext uri="{FF2B5EF4-FFF2-40B4-BE49-F238E27FC236}">
                <a16:creationId xmlns:a16="http://schemas.microsoft.com/office/drawing/2014/main" id="{5C753ECF-E93B-A9AC-085B-0A2F2084818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9" t="8472" r="8542" b="7699"/>
          <a:stretch/>
        </p:blipFill>
        <p:spPr>
          <a:xfrm>
            <a:off x="716300" y="28369739"/>
            <a:ext cx="4293172" cy="4372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9F841A-7118-421C-9815-27342BA91F06}"/>
              </a:ext>
            </a:extLst>
          </p:cNvPr>
          <p:cNvSpPr txBox="1"/>
          <p:nvPr/>
        </p:nvSpPr>
        <p:spPr>
          <a:xfrm>
            <a:off x="5601540" y="28312191"/>
            <a:ext cx="56892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CC0033"/>
                </a:solidFill>
              </a:rPr>
              <a:t>Project Page</a:t>
            </a: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9A7CB15C-8921-FCA0-5506-1363B5B5F328}"/>
              </a:ext>
            </a:extLst>
          </p:cNvPr>
          <p:cNvSpPr/>
          <p:nvPr/>
        </p:nvSpPr>
        <p:spPr>
          <a:xfrm>
            <a:off x="5566963" y="29567220"/>
            <a:ext cx="4293172" cy="1507502"/>
          </a:xfrm>
          <a:prstGeom prst="leftArrow">
            <a:avLst>
              <a:gd name="adj1" fmla="val 74263"/>
              <a:gd name="adj2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2"/>
                </a:solidFill>
              </a:rPr>
              <a:t>SCAN ME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B06101F-AA72-F956-B33E-4F7EDCDA5BA4}"/>
              </a:ext>
            </a:extLst>
          </p:cNvPr>
          <p:cNvCxnSpPr>
            <a:cxnSpLocks/>
          </p:cNvCxnSpPr>
          <p:nvPr/>
        </p:nvCxnSpPr>
        <p:spPr>
          <a:xfrm>
            <a:off x="457570" y="28037645"/>
            <a:ext cx="18199633" cy="3379018"/>
          </a:xfrm>
          <a:prstGeom prst="bentConnector3">
            <a:avLst>
              <a:gd name="adj1" fmla="val 57436"/>
            </a:avLst>
          </a:prstGeom>
          <a:ln w="127000" cmpd="thinThick">
            <a:solidFill>
              <a:srgbClr val="0070C0">
                <a:alpha val="69000"/>
              </a:srgbClr>
            </a:solidFill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A logo of a university&#10;&#10;Description automatically generated">
            <a:extLst>
              <a:ext uri="{FF2B5EF4-FFF2-40B4-BE49-F238E27FC236}">
                <a16:creationId xmlns:a16="http://schemas.microsoft.com/office/drawing/2014/main" id="{1455A3BC-9FC8-F01F-1E3F-9089023B073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8903" y="277154"/>
            <a:ext cx="5252650" cy="52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0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347</TotalTime>
  <Words>302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Calibri (正文)</vt:lpstr>
      <vt:lpstr>Aptos</vt:lpstr>
      <vt:lpstr>Arial</vt:lpstr>
      <vt:lpstr>Calibri</vt:lpstr>
      <vt:lpstr>Calibri Light</vt:lpstr>
      <vt:lpstr>Times New Roman</vt:lpstr>
      <vt:lpstr>Trebuchet MS</vt:lpstr>
      <vt:lpstr>Wingdings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帆 徐</dc:creator>
  <cp:lastModifiedBy>Cheng Xin</cp:lastModifiedBy>
  <cp:revision>499</cp:revision>
  <dcterms:created xsi:type="dcterms:W3CDTF">2024-11-22T01:49:34Z</dcterms:created>
  <dcterms:modified xsi:type="dcterms:W3CDTF">2025-07-06T17:54:55Z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2024-11-22T14:08:01Z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4ec32ed7-0135-4d09-9975-327491948368</vt:lpwstr>
  </property>
  <property fmtid="{D5CDD505-2E9C-101B-9397-08002B2CF9AE}" pid="8" name="MSIP_Label_4044bd30-2ed7-4c9d-9d12-46200872a97b_ContentBits">
    <vt:lpwstr>0</vt:lpwstr>
  </property>
</Properties>
</file>