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6" r:id="rId2"/>
    <p:sldMasterId id="2147483817" r:id="rId3"/>
    <p:sldMasterId id="2147483832" r:id="rId4"/>
    <p:sldMasterId id="2147483858" r:id="rId5"/>
  </p:sldMasterIdLst>
  <p:notesMasterIdLst>
    <p:notesMasterId r:id="rId13"/>
  </p:notesMasterIdLst>
  <p:handoutMasterIdLst>
    <p:handoutMasterId r:id="rId14"/>
  </p:handoutMasterIdLst>
  <p:sldIdLst>
    <p:sldId id="17653" r:id="rId6"/>
    <p:sldId id="17689" r:id="rId7"/>
    <p:sldId id="2076138266" r:id="rId8"/>
    <p:sldId id="17692" r:id="rId9"/>
    <p:sldId id="2076138262" r:id="rId10"/>
    <p:sldId id="2076138267" r:id="rId11"/>
    <p:sldId id="2076138265" r:id="rId12"/>
  </p:sldIdLst>
  <p:sldSz cx="9906000" cy="6858000" type="A4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mer Yang" initials="S.Y." lastIdx="0" clrIdx="0">
    <p:extLst>
      <p:ext uri="{19B8F6BF-5375-455C-9EA6-DF929625EA0E}">
        <p15:presenceInfo xmlns:p15="http://schemas.microsoft.com/office/powerpoint/2012/main" userId="Summer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03FF"/>
    <a:srgbClr val="0000FF"/>
    <a:srgbClr val="FFFF00"/>
    <a:srgbClr val="FFC000"/>
    <a:srgbClr val="4F81BD"/>
    <a:srgbClr val="D9D9D9"/>
    <a:srgbClr val="FF9900"/>
    <a:srgbClr val="BBE0E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3681" autoAdjust="0"/>
  </p:normalViewPr>
  <p:slideViewPr>
    <p:cSldViewPr snapToGrid="0">
      <p:cViewPr varScale="1">
        <p:scale>
          <a:sx n="53" d="100"/>
          <a:sy n="53" d="100"/>
        </p:scale>
        <p:origin x="576" y="48"/>
      </p:cViewPr>
      <p:guideLst>
        <p:guide orient="horz" pos="356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02" y="-102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t" anchorCtr="0" compatLnSpc="1">
            <a:prstTxWarp prst="textNoShape">
              <a:avLst/>
            </a:prstTxWarp>
          </a:bodyPr>
          <a:lstStyle>
            <a:lvl1pPr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b" anchorCtr="0" compatLnSpc="1">
            <a:prstTxWarp prst="textNoShape">
              <a:avLst/>
            </a:prstTxWarp>
          </a:bodyPr>
          <a:lstStyle>
            <a:lvl1pPr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9F78DE2B-4A9B-414A-B380-93A52F2F85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3067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t" anchorCtr="0" compatLnSpc="1">
            <a:prstTxWarp prst="textNoShape">
              <a:avLst/>
            </a:prstTxWarp>
          </a:bodyPr>
          <a:lstStyle>
            <a:lvl1pPr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42950"/>
            <a:ext cx="5345112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2650"/>
            <a:ext cx="54387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b" anchorCtr="0" compatLnSpc="1">
            <a:prstTxWarp prst="textNoShape">
              <a:avLst/>
            </a:prstTxWarp>
          </a:bodyPr>
          <a:lstStyle>
            <a:lvl1pPr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45" tIns="46073" rIns="92145" bIns="4607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456A2517-4CE0-4751-AD53-70473A2083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3790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847" y="-27384"/>
            <a:ext cx="9906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itri_EL_C_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50"/>
          <a:stretch>
            <a:fillRect/>
          </a:stretch>
        </p:blipFill>
        <p:spPr bwMode="auto">
          <a:xfrm>
            <a:off x="724033" y="568325"/>
            <a:ext cx="2161778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79066" y="2338389"/>
            <a:ext cx="8420100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79066" y="3598863"/>
            <a:ext cx="7470775" cy="914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53269" y="4886325"/>
            <a:ext cx="2311400" cy="476250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381750"/>
            <a:ext cx="3136900" cy="476250"/>
          </a:xfrm>
          <a:prstGeom prst="rect">
            <a:avLst/>
          </a:prstGeo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 b="0">
              <a:solidFill>
                <a:prstClr val="white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 anchor="t"/>
          <a:lstStyle>
            <a:lvl1pPr fontAlgn="base">
              <a:defRPr/>
            </a:lvl1pPr>
          </a:lstStyle>
          <a:p>
            <a:pPr>
              <a:defRPr/>
            </a:pPr>
            <a:fld id="{0C36FFF8-C681-4496-B3F9-4CEE386DF600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  <p:pic>
        <p:nvPicPr>
          <p:cNvPr id="9" name="Picture 2" descr="https://cip.itri.org.tw/secure/TXT/RESTRICTED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5381" y="79376"/>
            <a:ext cx="1361672" cy="51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7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A564-4E2A-40AD-AF6D-E3EE61376B7F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E0DD3-ED66-4EF0-894A-9D46132632AA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2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7340" y="1412875"/>
            <a:ext cx="4447381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9820" y="1412875"/>
            <a:ext cx="4449101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AB701-069F-484A-8FED-EA0F815ED725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93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1203-5BEF-4C74-ABE6-3255DB3D07A5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2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0178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0990-3E53-43AA-8F2A-AA6541E8C9C9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0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0371" y="331789"/>
            <a:ext cx="6103540" cy="7191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7340" y="1412875"/>
            <a:ext cx="9061582" cy="4757738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8787D-B4EC-4AB4-A981-6CF6F5A7541A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2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9906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grpSp>
        <p:nvGrpSpPr>
          <p:cNvPr id="3" name="群組 2"/>
          <p:cNvGrpSpPr/>
          <p:nvPr userDrawn="1"/>
        </p:nvGrpSpPr>
        <p:grpSpPr>
          <a:xfrm>
            <a:off x="8185350" y="0"/>
            <a:ext cx="1720650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9817" y="2584704"/>
            <a:ext cx="5359303" cy="1219201"/>
          </a:xfrm>
        </p:spPr>
        <p:txBody>
          <a:bodyPr anchor="t" anchorCtr="0"/>
          <a:lstStyle>
            <a:lvl1pPr>
              <a:defRPr sz="3575" b="1" i="0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3705" y="5059680"/>
            <a:ext cx="5501334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1625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1625" dirty="0"/>
              <a:t>簡報單位 簡報人名稱</a:t>
            </a:r>
            <a:r>
              <a:rPr lang="en-US" altLang="zh-TW" sz="1625" dirty="0"/>
              <a:t> </a:t>
            </a:r>
            <a:r>
              <a:rPr lang="zh-TW" altLang="en-US" sz="1625" dirty="0"/>
              <a:t>職稱</a:t>
            </a:r>
            <a:endParaRPr lang="en-US" altLang="zh-TW" sz="1625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9437031" y="6619876"/>
            <a:ext cx="464344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693705" y="5902263"/>
            <a:ext cx="2265740" cy="432303"/>
          </a:xfr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9094" y="254787"/>
            <a:ext cx="554721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9344" y="6610192"/>
            <a:ext cx="5786554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813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813" dirty="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346152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421" y="189609"/>
            <a:ext cx="8974812" cy="94158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3E631C14-C4B3-407A-ABD1-0F89BCD3A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37031" y="6619876"/>
            <a:ext cx="464344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039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1" y="1439864"/>
            <a:ext cx="6484974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7170332" y="1439864"/>
            <a:ext cx="2292902" cy="4757737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086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1" y="1439865"/>
            <a:ext cx="8967932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495301" y="4444409"/>
            <a:ext cx="8967933" cy="1753192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A564-4E2A-40AD-AF6D-E3EE61376B7F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23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1766663" y="2564904"/>
            <a:ext cx="6315075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323876" y="3886200"/>
            <a:ext cx="5200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3131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4"/>
            <a:ext cx="84201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8322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2" y="1439864"/>
            <a:ext cx="4447381" cy="4757737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7783" y="1439864"/>
            <a:ext cx="4449101" cy="4757737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6927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89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89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461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846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277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4"/>
            <a:ext cx="5537729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504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76577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8902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90200" y="425302"/>
            <a:ext cx="2266686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88424" y="425302"/>
            <a:ext cx="6636676" cy="566597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554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E0DD3-ED66-4EF0-894A-9D46132632AA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45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itri_CEL_A_W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616" y="528639"/>
            <a:ext cx="3606404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7" descr="E版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3562" y="4110038"/>
            <a:ext cx="2992438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779066" y="2338389"/>
            <a:ext cx="8420100" cy="76517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42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779067" y="3598863"/>
            <a:ext cx="7598040" cy="9144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779066" y="5037138"/>
            <a:ext cx="2311400" cy="476250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381750"/>
            <a:ext cx="3136900" cy="476250"/>
          </a:xfrm>
          <a:prstGeom prst="rect">
            <a:avLst/>
          </a:prstGeo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9906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 sz="1400"/>
          </a:p>
        </p:txBody>
      </p:sp>
      <p:sp>
        <p:nvSpPr>
          <p:cNvPr id="10" name="Text Box 48"/>
          <p:cNvSpPr txBox="1">
            <a:spLocks noChangeArrowheads="1"/>
          </p:cNvSpPr>
          <p:nvPr userDrawn="1"/>
        </p:nvSpPr>
        <p:spPr bwMode="auto">
          <a:xfrm>
            <a:off x="0" y="6624638"/>
            <a:ext cx="75391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kumimoji="1" lang="zh-TW" altLang="en-US" sz="900" b="0" i="0" u="none" strike="noStrike" kern="1200" cap="none" dirty="0">
                <a:solidFill>
                  <a:schemeClr val="bg1"/>
                </a:solidFill>
                <a:latin typeface="+mj-ea"/>
                <a:ea typeface="新細明體" panose="02020500000000000000" pitchFamily="18" charset="-120"/>
                <a:cs typeface="+mn-cs"/>
                <a:sym typeface="Arial"/>
              </a:rPr>
              <a:t>工業技術研究院機密資料 禁止複製、轉載、外流 </a:t>
            </a:r>
            <a:r>
              <a:rPr kumimoji="1" lang="en-US" altLang="zh-TW" sz="900" b="0" i="0" u="none" strike="noStrike" kern="1200" cap="none" dirty="0">
                <a:solidFill>
                  <a:schemeClr val="bg1"/>
                </a:solidFill>
                <a:latin typeface="+mj-ea"/>
                <a:ea typeface="新細明體" panose="02020500000000000000" pitchFamily="18" charset="-120"/>
                <a:cs typeface="+mn-cs"/>
                <a:sym typeface="Arial"/>
              </a:rPr>
              <a:t>ITRI CONFIDENTIAL DOCUMENT DO NOT COPY OR DISTRIBUTE</a:t>
            </a:r>
          </a:p>
        </p:txBody>
      </p:sp>
      <p:sp>
        <p:nvSpPr>
          <p:cNvPr id="1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6875" y="6619876"/>
            <a:ext cx="619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13FECD4-41AF-4443-BCF4-D4DDF02EF53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F3F17F9-79EC-498F-9A93-3FD5DD7D71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8115" y="187327"/>
            <a:ext cx="81752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36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421" y="0"/>
            <a:ext cx="9066742" cy="12065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439864"/>
            <a:ext cx="9061583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F97F5-4BC3-41F1-B66F-60A54547AA9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6688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40125-6F15-4552-BA9C-E8F014C1B0D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28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421" y="0"/>
            <a:ext cx="9066742" cy="12065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1" y="1439864"/>
            <a:ext cx="4447381" cy="47577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7782" y="1439864"/>
            <a:ext cx="4449102" cy="47577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C0E3F-9E47-43DF-92FE-1CE651F4E6C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2001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E56EF-DA1A-422A-B5E5-068FC7C8B87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975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421" y="0"/>
            <a:ext cx="9066742" cy="12065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A720-652E-41CC-9DB2-1E782C89C31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4791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>
          <a:xfrm>
            <a:off x="4872170" y="6777038"/>
            <a:ext cx="9906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4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5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A5376-84DF-44B9-84C8-BC627313A86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88398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F9104-B4DC-48EE-A2B3-9F59D270F0C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2546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7C82-A38C-4614-A18E-0FC8ABFA59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0119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421" y="0"/>
            <a:ext cx="9066742" cy="12065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439864"/>
            <a:ext cx="9061583" cy="4757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7F366-3D45-49A5-ACB2-AA54379F2A7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94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7340" y="1412875"/>
            <a:ext cx="4447381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9820" y="1412875"/>
            <a:ext cx="4449101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AB701-069F-484A-8FED-EA0F815ED725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3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90198" y="0"/>
            <a:ext cx="2266685" cy="61976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88421" y="0"/>
            <a:ext cx="6636677" cy="6197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86875" y="6619876"/>
            <a:ext cx="619125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4855E-AFC9-4190-A078-DD4037710B1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66125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bg>
      <p:bgPr>
        <a:solidFill>
          <a:srgbClr val="44B1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" y="156480"/>
            <a:ext cx="9905999" cy="35266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>
              <a:def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defTabSz="342900">
              <a:lnSpc>
                <a:spcPct val="120000"/>
              </a:lnSpc>
            </a:pPr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" y="4601982"/>
            <a:ext cx="2401908" cy="2264333"/>
          </a:xfrm>
          <a:prstGeom prst="rect">
            <a:avLst/>
          </a:prstGeom>
          <a:blipFill dpi="0" rotWithShape="1"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677150" y="6555133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19CE0B-F3C0-4DD4-926C-69776D4E08E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36999"/>
            <a:ext cx="9906000" cy="600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12956255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47" y="-27384"/>
            <a:ext cx="9906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itri_EL_C_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0"/>
          <a:stretch>
            <a:fillRect/>
          </a:stretch>
        </p:blipFill>
        <p:spPr bwMode="auto">
          <a:xfrm>
            <a:off x="724033" y="568325"/>
            <a:ext cx="2161778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79066" y="2338389"/>
            <a:ext cx="8420100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79066" y="3598863"/>
            <a:ext cx="7470775" cy="914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53269" y="4886325"/>
            <a:ext cx="2311400" cy="476250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381750"/>
            <a:ext cx="3136900" cy="476250"/>
          </a:xfrm>
          <a:prstGeom prst="rect">
            <a:avLst/>
          </a:prstGeo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 b="0">
              <a:solidFill>
                <a:prstClr val="white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 anchor="t"/>
          <a:lstStyle>
            <a:lvl1pPr fontAlgn="base">
              <a:defRPr/>
            </a:lvl1pPr>
          </a:lstStyle>
          <a:p>
            <a:pPr>
              <a:defRPr/>
            </a:pPr>
            <a:fld id="{0C36FFF8-C681-4496-B3F9-4CEE386DF600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  <p:pic>
        <p:nvPicPr>
          <p:cNvPr id="9" name="Picture 2" descr="https://cip.itri.org.tw/secure/TXT/RESTRICTED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81" y="79376"/>
            <a:ext cx="1361672" cy="51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3885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A564-4E2A-40AD-AF6D-E3EE61376B7F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50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E0DD3-ED66-4EF0-894A-9D46132632AA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87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7340" y="1412875"/>
            <a:ext cx="4447381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9820" y="1412875"/>
            <a:ext cx="4449101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AB701-069F-484A-8FED-EA0F815ED725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898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1203-5BEF-4C74-ABE6-3255DB3D07A5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036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0990-3E53-43AA-8F2A-AA6541E8C9C9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783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0371" y="331789"/>
            <a:ext cx="6103540" cy="7191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7340" y="1412875"/>
            <a:ext cx="9061582" cy="4757738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8787D-B4EC-4AB4-A981-6CF6F5A7541A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523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009BFB-6064-4501-B484-97C1C995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7970-ABDD-4ECA-B332-B3136CB2AE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EFF43F-9E10-44B9-887C-71A4EBAF507B}"/>
              </a:ext>
            </a:extLst>
          </p:cNvPr>
          <p:cNvSpPr/>
          <p:nvPr userDrawn="1"/>
        </p:nvSpPr>
        <p:spPr>
          <a:xfrm>
            <a:off x="-25042" y="724345"/>
            <a:ext cx="4649599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5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48ABCB5-F67C-431F-9940-B7FFE98ECC3F}"/>
              </a:ext>
            </a:extLst>
          </p:cNvPr>
          <p:cNvCxnSpPr>
            <a:cxnSpLocks/>
          </p:cNvCxnSpPr>
          <p:nvPr userDrawn="1"/>
        </p:nvCxnSpPr>
        <p:spPr>
          <a:xfrm>
            <a:off x="591522" y="-30695"/>
            <a:ext cx="0" cy="76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" y="53773"/>
            <a:ext cx="543819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1203-5BEF-4C74-ABE6-3255DB3D07A5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4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0990-3E53-43AA-8F2A-AA6541E8C9C9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7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0371" y="331789"/>
            <a:ext cx="6103540" cy="7191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7340" y="1412875"/>
            <a:ext cx="9061582" cy="4757738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628078" y="6619876"/>
            <a:ext cx="1950244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91276"/>
            <a:ext cx="66040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8787D-B4EC-4AB4-A981-6CF6F5A7541A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1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009BFB-6064-4501-B484-97C1C995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7970-ABDD-4ECA-B332-B3136CB2AE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EFF43F-9E10-44B9-887C-71A4EBAF507B}"/>
              </a:ext>
            </a:extLst>
          </p:cNvPr>
          <p:cNvSpPr/>
          <p:nvPr userDrawn="1"/>
        </p:nvSpPr>
        <p:spPr>
          <a:xfrm>
            <a:off x="-25042" y="724345"/>
            <a:ext cx="4649599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5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48ABCB5-F67C-431F-9940-B7FFE98ECC3F}"/>
              </a:ext>
            </a:extLst>
          </p:cNvPr>
          <p:cNvCxnSpPr>
            <a:cxnSpLocks/>
          </p:cNvCxnSpPr>
          <p:nvPr userDrawn="1"/>
        </p:nvCxnSpPr>
        <p:spPr>
          <a:xfrm>
            <a:off x="591522" y="-30695"/>
            <a:ext cx="0" cy="76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1" y="53773"/>
            <a:ext cx="543819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1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847" y="-27384"/>
            <a:ext cx="9906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itri_EL_C_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50"/>
          <a:stretch>
            <a:fillRect/>
          </a:stretch>
        </p:blipFill>
        <p:spPr bwMode="auto">
          <a:xfrm>
            <a:off x="724033" y="568325"/>
            <a:ext cx="2161778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79066" y="2338389"/>
            <a:ext cx="8420100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79066" y="3598863"/>
            <a:ext cx="7470775" cy="9144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53269" y="4886325"/>
            <a:ext cx="2311400" cy="476250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 algn="ctr">
              <a:defRPr/>
            </a:pPr>
            <a:endParaRPr lang="en-US" altLang="zh-TW" b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381750"/>
            <a:ext cx="3136900" cy="476250"/>
          </a:xfrm>
          <a:prstGeom prst="rect">
            <a:avLst/>
          </a:prstGeom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 b="0">
              <a:solidFill>
                <a:prstClr val="white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 anchor="t"/>
          <a:lstStyle>
            <a:lvl1pPr fontAlgn="base">
              <a:defRPr/>
            </a:lvl1pPr>
          </a:lstStyle>
          <a:p>
            <a:pPr>
              <a:defRPr/>
            </a:pPr>
            <a:fld id="{0C36FFF8-C681-4496-B3F9-4CEE386DF600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  <p:pic>
        <p:nvPicPr>
          <p:cNvPr id="9" name="Picture 2" descr="https://cip.itri.org.tw/secure/TXT/RESTRICTED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5381" y="79376"/>
            <a:ext cx="1361672" cy="51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0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0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618288"/>
            <a:ext cx="9906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b="0" dirty="0">
              <a:solidFill>
                <a:prstClr val="black"/>
              </a:solidFill>
              <a:latin typeface="Arial"/>
              <a:ea typeface="標楷體" pitchFamily="65" charset="-12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340" y="1412875"/>
            <a:ext cx="9061582" cy="47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6875" y="6619876"/>
            <a:ext cx="619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ctr">
              <a:defRPr sz="1200">
                <a:solidFill>
                  <a:schemeClr val="bg1"/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6CA5811C-9966-4559-978D-5116E8C9015C}" type="slidenum">
              <a:rPr lang="en-US" altLang="zh-TW" b="0">
                <a:solidFill>
                  <a:prstClr val="white"/>
                </a:solidFill>
                <a:latin typeface="Arial" charset="0"/>
              </a:rPr>
              <a:pPr>
                <a:defRPr/>
              </a:pPr>
              <a:t>‹#›</a:t>
            </a:fld>
            <a:endParaRPr lang="en-US" altLang="zh-TW" b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33" name="Picture 9" descr="itri_EL_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26" y="107950"/>
            <a:ext cx="2488914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0706" y="188641"/>
            <a:ext cx="610354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Picture 23" descr="限閱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9407" y="132732"/>
            <a:ext cx="114058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9"/>
          <p:cNvSpPr txBox="1">
            <a:spLocks noChangeArrowheads="1"/>
          </p:cNvSpPr>
          <p:nvPr userDrawn="1"/>
        </p:nvSpPr>
        <p:spPr bwMode="auto">
          <a:xfrm>
            <a:off x="266263" y="6529388"/>
            <a:ext cx="6582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9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工業技術研究院機密資料 禁止複製、轉載、外流    </a:t>
            </a:r>
            <a:r>
              <a:rPr lang="en-US" altLang="zh-TW" sz="9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│ ITRI  CONFIDENTIAL  DOCUMENT  DO  NOT  COPY  OR  DISTRIBUTE</a:t>
            </a:r>
            <a:r>
              <a:rPr lang="en-US" altLang="zh-TW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554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816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618288"/>
            <a:ext cx="9906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b="0" dirty="0">
              <a:solidFill>
                <a:prstClr val="black"/>
              </a:solidFill>
              <a:latin typeface="Arial"/>
              <a:ea typeface="標楷體" pitchFamily="65" charset="-12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340" y="1412875"/>
            <a:ext cx="9061582" cy="47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6875" y="6619876"/>
            <a:ext cx="619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ctr">
              <a:defRPr sz="1200">
                <a:solidFill>
                  <a:schemeClr val="bg1"/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6CA5811C-9966-4559-978D-5116E8C9015C}" type="slidenum">
              <a:rPr lang="en-US" altLang="zh-TW" b="0">
                <a:solidFill>
                  <a:prstClr val="white"/>
                </a:solidFill>
                <a:latin typeface="Arial" charset="0"/>
              </a:rPr>
              <a:pPr>
                <a:defRPr/>
              </a:pPr>
              <a:t>‹#›</a:t>
            </a:fld>
            <a:endParaRPr lang="en-US" altLang="zh-TW" b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33" name="Picture 9" descr="itri_EL_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26" y="107950"/>
            <a:ext cx="2488914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0706" y="188641"/>
            <a:ext cx="610354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Picture 23" descr="限閱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9407" y="132732"/>
            <a:ext cx="114058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9"/>
          <p:cNvSpPr txBox="1">
            <a:spLocks noChangeArrowheads="1"/>
          </p:cNvSpPr>
          <p:nvPr userDrawn="1"/>
        </p:nvSpPr>
        <p:spPr bwMode="auto">
          <a:xfrm>
            <a:off x="266263" y="6529388"/>
            <a:ext cx="6582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9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工業技術研究院機密資料 禁止複製、轉載、外流    </a:t>
            </a:r>
            <a:r>
              <a:rPr lang="en-US" altLang="zh-TW" sz="9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│ ITRI  CONFIDENTIAL  DOCUMENT  DO  NOT  COPY  OR  DISTRIBUTE</a:t>
            </a:r>
            <a:r>
              <a:rPr lang="en-US" altLang="zh-TW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1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9906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488421" y="264920"/>
            <a:ext cx="8974812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439864"/>
            <a:ext cx="8967932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6875" y="6619879"/>
            <a:ext cx="619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975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9907722" y="6202363"/>
            <a:ext cx="93900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8143215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6922" y="254787"/>
            <a:ext cx="554721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9344" y="6610192"/>
            <a:ext cx="5786554" cy="21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813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813" dirty="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0570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925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5pPr>
      <a:lvl6pPr marL="371475" algn="l" rtl="0" fontAlgn="base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6pPr>
      <a:lvl7pPr marL="742950" algn="l" rtl="0" fontAlgn="base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7pPr>
      <a:lvl8pPr marL="1114425" algn="l" rtl="0" fontAlgn="base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8pPr>
      <a:lvl9pPr marL="1485900" algn="l" rtl="0" fontAlgn="base">
        <a:spcBef>
          <a:spcPct val="0"/>
        </a:spcBef>
        <a:spcAft>
          <a:spcPct val="0"/>
        </a:spcAft>
        <a:defRPr kumimoji="1" sz="3738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278606" indent="-278606" algn="l" rtl="0" eaLnBrk="0" fontAlgn="base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rtl="0" eaLnBrk="0" fontAlgn="base" hangingPunct="0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8688" indent="-185738" algn="l" rtl="0" eaLnBrk="0" fontAlgn="base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300163" indent="-185738" algn="l" rtl="0" eaLnBrk="0" fontAlgn="base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638" indent="-185738" algn="l" rtl="0" eaLnBrk="0" fontAlgn="base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3113" indent="-185738" algn="l" rtl="0" fontAlgn="base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588" indent="-185738" algn="l" rtl="0" fontAlgn="base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6063" indent="-185738" algn="l" rtl="0" fontAlgn="base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7538" indent="-185738" algn="l" rtl="0" fontAlgn="base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AEA107E-6736-4591-9B8C-9EAB155282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6037" y="149451"/>
            <a:ext cx="81752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2">
            <a:extLst>
              <a:ext uri="{FF2B5EF4-FFF2-40B4-BE49-F238E27FC236}">
                <a16:creationId xmlns:a16="http://schemas.microsoft.com/office/drawing/2014/main" id="{3B9E28BF-389E-4D82-9E78-902E407FA7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8288"/>
            <a:ext cx="9906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 sz="1400"/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7FC80A03-74D9-453F-AD55-B142FF7C48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24638"/>
            <a:ext cx="75391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kumimoji="1" lang="zh-TW" altLang="en-US" sz="900" b="0" i="0" u="none" strike="noStrike" kern="1200" cap="none" dirty="0">
                <a:solidFill>
                  <a:schemeClr val="bg1"/>
                </a:solidFill>
                <a:latin typeface="+mj-ea"/>
                <a:ea typeface="新細明體" panose="02020500000000000000" pitchFamily="18" charset="-120"/>
                <a:cs typeface="+mn-cs"/>
                <a:sym typeface="Arial"/>
              </a:rPr>
              <a:t>工業技術研究院機密資料 禁止複製、轉載、外流 </a:t>
            </a:r>
            <a:r>
              <a:rPr kumimoji="1" lang="en-US" altLang="zh-TW" sz="900" b="0" i="0" u="none" strike="noStrike" kern="1200" cap="none" dirty="0">
                <a:solidFill>
                  <a:schemeClr val="bg1"/>
                </a:solidFill>
                <a:latin typeface="+mj-ea"/>
                <a:ea typeface="新細明體" panose="02020500000000000000" pitchFamily="18" charset="-120"/>
                <a:cs typeface="+mn-cs"/>
                <a:sym typeface="Arial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8470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618288"/>
            <a:ext cx="9906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b="0" dirty="0">
              <a:solidFill>
                <a:prstClr val="black"/>
              </a:solidFill>
              <a:latin typeface="Arial"/>
              <a:ea typeface="標楷體" pitchFamily="65" charset="-12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340" y="1412875"/>
            <a:ext cx="9061582" cy="47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6875" y="6619876"/>
            <a:ext cx="619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ctr">
              <a:defRPr sz="1200">
                <a:solidFill>
                  <a:schemeClr val="bg1"/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6CA5811C-9966-4559-978D-5116E8C9015C}" type="slidenum">
              <a:rPr lang="en-US" altLang="zh-TW" b="0">
                <a:solidFill>
                  <a:prstClr val="white"/>
                </a:solidFill>
                <a:latin typeface="Arial" charset="0"/>
              </a:rPr>
              <a:pPr>
                <a:defRPr/>
              </a:pPr>
              <a:t>‹#›</a:t>
            </a:fld>
            <a:endParaRPr lang="en-US" altLang="zh-TW" b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1033" name="Picture 9" descr="itri_EL_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6" y="107950"/>
            <a:ext cx="2488914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0706" y="188641"/>
            <a:ext cx="610354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Picture 23" descr="限閱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07" y="132732"/>
            <a:ext cx="114058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9"/>
          <p:cNvSpPr txBox="1">
            <a:spLocks noChangeArrowheads="1"/>
          </p:cNvSpPr>
          <p:nvPr userDrawn="1"/>
        </p:nvSpPr>
        <p:spPr bwMode="auto">
          <a:xfrm>
            <a:off x="266263" y="6529388"/>
            <a:ext cx="6582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9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工業技術研究院機密資料 禁止複製、轉載、外流    </a:t>
            </a:r>
            <a:r>
              <a:rPr lang="en-US" altLang="zh-TW" sz="9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│ ITRI  CONFIDENTIAL  DOCUMENT  DO  NOT  COPY  OR  DISTRIBUTE</a:t>
            </a:r>
            <a:r>
              <a:rPr lang="en-US" altLang="zh-TW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94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30812-32B9-4FD3-B5F0-D85BEDD46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壽山動物園 科普問題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657324-6639-43DA-B23E-D0FF34B01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2024/07/29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C8CD7E-D849-4B1E-9EE5-4710D182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6FFF8-C681-4496-B3F9-4CEE386DF600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3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BEDF78-7A31-4662-A1A7-E3D27D5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40990-3E53-43AA-8F2A-AA6541E8C9C9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white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55307D-CDF8-45A8-9C2E-98C58396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06656"/>
              </p:ext>
            </p:extLst>
          </p:nvPr>
        </p:nvGraphicFramePr>
        <p:xfrm>
          <a:off x="475012" y="1467731"/>
          <a:ext cx="9120404" cy="7293455"/>
        </p:xfrm>
        <a:graphic>
          <a:graphicData uri="http://schemas.openxmlformats.org/drawingml/2006/table">
            <a:tbl>
              <a:tblPr/>
              <a:tblGrid>
                <a:gridCol w="652429">
                  <a:extLst>
                    <a:ext uri="{9D8B030D-6E8A-4147-A177-3AD203B41FA5}">
                      <a16:colId xmlns:a16="http://schemas.microsoft.com/office/drawing/2014/main" val="732063164"/>
                    </a:ext>
                  </a:extLst>
                </a:gridCol>
                <a:gridCol w="2081426">
                  <a:extLst>
                    <a:ext uri="{9D8B030D-6E8A-4147-A177-3AD203B41FA5}">
                      <a16:colId xmlns:a16="http://schemas.microsoft.com/office/drawing/2014/main" val="2312298689"/>
                    </a:ext>
                  </a:extLst>
                </a:gridCol>
                <a:gridCol w="6386549">
                  <a:extLst>
                    <a:ext uri="{9D8B030D-6E8A-4147-A177-3AD203B41FA5}">
                      <a16:colId xmlns:a16="http://schemas.microsoft.com/office/drawing/2014/main" val="1618091242"/>
                    </a:ext>
                  </a:extLst>
                </a:gridCol>
              </a:tblGrid>
              <a:tr h="43164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姿態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熊回答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字以內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85141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趴臥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你會冬眠嗎？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Do you hibernate?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台灣很溫暖，台灣黑熊不會冬眠喔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Taiwan is warm, so Formosan black bears don’t hibernate!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65803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趴臥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為什麼這麼安靜？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Why are you so quiet?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黑熊平常是安靜的，打架或受到威脅才會叫喊。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Black bears are usually quiet. We only make noise when fighting or feeling threatened.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4909"/>
                  </a:ext>
                </a:extLst>
              </a:tr>
              <a:tr h="344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趴臥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你有沒有什麼願望？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Do you have any wishes?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我們是瀕臨絕種野生動物，答應我不要吃熊掌、不要買熊中藥好嗎？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We are an endangered species. Please promise me not to eat bear paws or buy bear products, okay?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53967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趴臥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波比在哪裡出生？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Where are you born?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日在壽山動物園出生，你猜我幾歲了？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I was born on March 5, 2004, at </a:t>
                      </a:r>
                      <a:r>
                        <a:rPr lang="en-US" altLang="zh-TW" sz="1200" dirty="0" err="1"/>
                        <a:t>Shoushan</a:t>
                      </a:r>
                      <a:r>
                        <a:rPr lang="en-US" altLang="zh-TW" sz="1200" dirty="0"/>
                        <a:t> Zoo. Guess how old I am?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93905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趴臥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熊掌趾頭數量？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How many toes does a bear have?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熊掌像人一樣五趾，皆位於掌前端。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A bear's paw, like a human hand, has five toes, all located at the front of the paw.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69964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足站立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台灣黑熊出生就有</a:t>
                      </a:r>
                      <a:r>
                        <a:rPr lang="en-US" altLang="zh-TW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r>
                        <a:rPr lang="zh-TW" alt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字領嗎？</a:t>
                      </a:r>
                      <a:endParaRPr lang="en-US" altLang="zh-TW" sz="1200" b="0" i="0" u="none" strike="noStrike" dirty="0">
                        <a:solidFill>
                          <a:srgbClr val="00B05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Are Formosan black bears born with a V-shaped marking?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我們黑熊一出生沒有毛的粉紅皮膚上就有白色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圖案囉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Yes, even when we are born with bare pink skin, the white V-shaped pattern is already visible!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84435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足站立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野外遇到黑熊怎麼辦？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What should I do if I encounter a black bear in the wild?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保持鎮定、緩慢離開。裝死無效、爬樹無效。熊很會爬樹。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Stay calm and slowly move away. Playing dead won’t help, and climbing a tree is ineffective—bears are excellent climbers.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91634"/>
                  </a:ext>
                </a:extLst>
              </a:tr>
              <a:tr h="232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足站立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你出生就是大塊頭嗎？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Were you born big and strong?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黑熊寶寶約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250-400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克，不到人類寶寶的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分之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，你出生時是幾克呢？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Black bear babies weigh about 250-400 grams, less than one-tenth the size of a human baby. How much did you weigh when you were born?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36604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足站立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你是工讀生假扮成的嗎？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Are you a part-time worker pretending to be a black bear?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我是黑熊，嗅覺和聽覺非常好，沒看你也知道你在附近喔。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I’m a Formosan black bear, and I have an excellent sense of smell and hearing. Even if I don’t see you, I know you’re nearby!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44233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足站立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你有尾巴嗎？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Do you have a tail?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台灣黑熊的尾巴短，通常不到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公分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Formosan black bears have short tails, usually less than 10 cm long.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07114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足落地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你會蹲馬桶嗎？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Do you use the toilet?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偷偷告訴你，我們黑熊大小便的時候，也是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隻腳站著喔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Here’s a secret: we black bears go to the bathroom on all fours!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92340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足落地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台灣黑熊的特色是什麼？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What are the features of Formosan black bears?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在胸口有黃色或白色毛呈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字型或是弦月的形狀。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 have a yellow or white V-shaped or crescent-shaped marking on our chest.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912700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足落地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你吃水果會剝皮嗎？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Do you peel fruit?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我會剝橘子皮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吃橘子時只吃果肉，不吃果皮。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 can peel oranges! When I eat oranges, I only eat the flesh, not the skin.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68313"/>
                  </a:ext>
                </a:extLst>
              </a:tr>
              <a:tr h="2831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足落地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黑熊吃什麼？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What do black bears eat?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我是雜食性，以植物性食物為主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I’m omnivorous, primarily eating plant-based foods.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21926"/>
                  </a:ext>
                </a:extLst>
              </a:tr>
              <a:tr h="117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足落地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你有兄弟姐妹嗎？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Do you have any siblings?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波比我和黑皮哥哥都是在動物園出生，黑皮大我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歲。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200" dirty="0"/>
                        <a:t>My brother Happy and I were both born in the zoo. Happy is two years older than I am.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526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5B86408-93EB-47B5-9E03-244E00798FFD}"/>
              </a:ext>
            </a:extLst>
          </p:cNvPr>
          <p:cNvSpPr txBox="1"/>
          <p:nvPr/>
        </p:nvSpPr>
        <p:spPr>
          <a:xfrm>
            <a:off x="388992" y="1098400"/>
            <a:ext cx="78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螢幕出現黑熊點選「問問黑熊」與波比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QA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自介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台灣黑熊常識</a:t>
            </a:r>
            <a:endParaRPr lang="en-US" altLang="zh-TW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DC65AB-6E8A-471D-AF37-7199DB63ADBE}"/>
              </a:ext>
            </a:extLst>
          </p:cNvPr>
          <p:cNvSpPr txBox="1"/>
          <p:nvPr/>
        </p:nvSpPr>
        <p:spPr>
          <a:xfrm>
            <a:off x="6103056" y="821401"/>
            <a:ext cx="425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資料來源：壽山動物園、台灣黑熊保護協會、玉山國家公園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E90AA92-0553-45C4-8DEA-5138D9804038}"/>
              </a:ext>
            </a:extLst>
          </p:cNvPr>
          <p:cNvSpPr txBox="1">
            <a:spLocks/>
          </p:cNvSpPr>
          <p:nvPr/>
        </p:nvSpPr>
        <p:spPr>
          <a:xfrm>
            <a:off x="762682" y="253917"/>
            <a:ext cx="8748464" cy="43014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9pPr>
          </a:lstStyle>
          <a:p>
            <a:pPr algn="ctr" defTabSz="844083">
              <a:defRPr/>
            </a:pPr>
            <a:r>
              <a:rPr lang="zh-TW" altLang="en-US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導覽內容規劃</a:t>
            </a: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(1/3)</a:t>
            </a:r>
            <a:endParaRPr lang="zh-TW" altLang="en-US" sz="2000" dirty="0">
              <a:solidFill>
                <a:srgbClr val="0000FF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marR="0" lvl="0" indent="0" algn="ctr" defTabSz="844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黑熊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QA</a:t>
            </a: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導覽題庫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77CE27-9E0E-4257-856B-6F5C4D2FDADA}"/>
              </a:ext>
            </a:extLst>
          </p:cNvPr>
          <p:cNvSpPr txBox="1"/>
          <p:nvPr/>
        </p:nvSpPr>
        <p:spPr>
          <a:xfrm>
            <a:off x="7753633" y="1143405"/>
            <a:ext cx="19970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Spot a lying bear</a:t>
            </a:r>
            <a:endParaRPr lang="en-US" altLang="zh-TW" sz="1400" dirty="0"/>
          </a:p>
          <a:p>
            <a:r>
              <a:rPr lang="en-US" altLang="zh-TW" sz="1400" dirty="0"/>
              <a:t>Spot a standing bear</a:t>
            </a:r>
          </a:p>
          <a:p>
            <a:r>
              <a:rPr lang="en-US" altLang="zh-TW" sz="1400" dirty="0"/>
              <a:t>Spot a walking bear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74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45DF944-B79F-4A80-AF2B-175BC1E4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40990-3E53-43AA-8F2A-AA6541E8C9C9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white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F6B6C9-3EE4-44E0-A32B-65251C75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4299"/>
              </p:ext>
            </p:extLst>
          </p:nvPr>
        </p:nvGraphicFramePr>
        <p:xfrm>
          <a:off x="422275" y="2017954"/>
          <a:ext cx="9061450" cy="2971710"/>
        </p:xfrm>
        <a:graphic>
          <a:graphicData uri="http://schemas.openxmlformats.org/drawingml/2006/table">
            <a:tbl>
              <a:tblPr/>
              <a:tblGrid>
                <a:gridCol w="514684">
                  <a:extLst>
                    <a:ext uri="{9D8B030D-6E8A-4147-A177-3AD203B41FA5}">
                      <a16:colId xmlns:a16="http://schemas.microsoft.com/office/drawing/2014/main" val="2846979684"/>
                    </a:ext>
                  </a:extLst>
                </a:gridCol>
                <a:gridCol w="1046748">
                  <a:extLst>
                    <a:ext uri="{9D8B030D-6E8A-4147-A177-3AD203B41FA5}">
                      <a16:colId xmlns:a16="http://schemas.microsoft.com/office/drawing/2014/main" val="243584370"/>
                    </a:ext>
                  </a:extLst>
                </a:gridCol>
                <a:gridCol w="2875547">
                  <a:extLst>
                    <a:ext uri="{9D8B030D-6E8A-4147-A177-3AD203B41FA5}">
                      <a16:colId xmlns:a16="http://schemas.microsoft.com/office/drawing/2014/main" val="1687728134"/>
                    </a:ext>
                  </a:extLst>
                </a:gridCol>
                <a:gridCol w="4624471">
                  <a:extLst>
                    <a:ext uri="{9D8B030D-6E8A-4147-A177-3AD203B41FA5}">
                      <a16:colId xmlns:a16="http://schemas.microsoft.com/office/drawing/2014/main" val="1176198427"/>
                    </a:ext>
                  </a:extLst>
                </a:gridCol>
              </a:tblGrid>
              <a:tr h="15513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4563" marR="4563" marT="4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坐著</a:t>
                      </a:r>
                      <a:b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Spot a sitting bear</a:t>
                      </a:r>
                    </a:p>
                  </a:txBody>
                  <a:tcPr marL="4563" marR="4563" marT="4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你一天吃幾餐？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我在動物園一天吃</a:t>
                      </a:r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餐，早餐與晚餐，有時候也會吃點心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69780"/>
                  </a:ext>
                </a:extLst>
              </a:tr>
              <a:tr h="2673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How many meals do you eat in a day?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 eat two meals a day at the zoo: breakfast and dinner, and sometimes I have snacks!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36858"/>
                  </a:ext>
                </a:extLst>
              </a:tr>
              <a:tr h="1551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坐著</a:t>
                      </a:r>
                    </a:p>
                  </a:txBody>
                  <a:tcPr marL="4563" marR="4563" marT="4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台灣黑熊有什麼特別的呢？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台灣黑熊是台灣唯一的原生熊類，還是最大的陸生食肉動物。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309997"/>
                  </a:ext>
                </a:extLst>
              </a:tr>
              <a:tr h="2874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What is special about the Formosan black bear?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The Formosan black bear is Taiwan's only native bear and the largest land carnivore.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83534"/>
                  </a:ext>
                </a:extLst>
              </a:tr>
              <a:tr h="1551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坐著</a:t>
                      </a:r>
                    </a:p>
                  </a:txBody>
                  <a:tcPr marL="4563" marR="4563" marT="4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你是男生還是女生呢？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我是男生，我的名字叫波比。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55891"/>
                  </a:ext>
                </a:extLst>
              </a:tr>
              <a:tr h="1596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Are you male or female?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 am a male bear.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47820"/>
                  </a:ext>
                </a:extLst>
              </a:tr>
              <a:tr h="2673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坐著</a:t>
                      </a:r>
                    </a:p>
                  </a:txBody>
                  <a:tcPr marL="4563" marR="4563" marT="4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你在哪裡睡覺呢？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傍晚飼育員會準備晚餐放在室內獸舍，因此時間到我就會進去吃晚餐和過夜啦。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7845"/>
                  </a:ext>
                </a:extLst>
              </a:tr>
              <a:tr h="3987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Where do you sleep?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 the evening, the zookeeper prepares dinner in the indoor enclosure, so when it’s time, I go in to have dinner and spend the night.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5482"/>
                  </a:ext>
                </a:extLst>
              </a:tr>
              <a:tr h="1551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坐著</a:t>
                      </a:r>
                    </a:p>
                  </a:txBody>
                  <a:tcPr marL="4563" marR="4563" marT="4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在動物園天天飯來張口嗎？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有時候飼育人員會將食物藏起來，我要動腦筋花力氣才能拿到。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77833"/>
                  </a:ext>
                </a:extLst>
              </a:tr>
              <a:tr h="2673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You get fed effortlessly at the zoo?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Sometimes the zookeepers hide the food, so I have to think and put in some effort to get it.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8B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3965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C29F4DB6-B119-4CAD-98E0-8A9E697856A4}"/>
              </a:ext>
            </a:extLst>
          </p:cNvPr>
          <p:cNvSpPr txBox="1">
            <a:spLocks/>
          </p:cNvSpPr>
          <p:nvPr/>
        </p:nvSpPr>
        <p:spPr>
          <a:xfrm>
            <a:off x="762682" y="253917"/>
            <a:ext cx="8748464" cy="43014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9pPr>
          </a:lstStyle>
          <a:p>
            <a:pPr algn="ctr" defTabSz="844083">
              <a:defRPr/>
            </a:pPr>
            <a:r>
              <a:rPr lang="zh-TW" altLang="en-US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導覽內容規劃</a:t>
            </a: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(2/3)</a:t>
            </a:r>
            <a:endParaRPr lang="zh-TW" altLang="en-US" sz="2000" dirty="0">
              <a:solidFill>
                <a:srgbClr val="0000FF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marR="0" lvl="0" indent="0" algn="ctr" defTabSz="8440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黑熊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QA</a:t>
            </a: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導覽題庫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643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F48839-2584-475C-918B-4E23099C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40990-3E53-43AA-8F2A-AA6541E8C9C9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8E7562-05CE-4E18-894C-488895433D07}"/>
              </a:ext>
            </a:extLst>
          </p:cNvPr>
          <p:cNvSpPr txBox="1"/>
          <p:nvPr/>
        </p:nvSpPr>
        <p:spPr>
          <a:xfrm>
            <a:off x="404469" y="1126092"/>
            <a:ext cx="821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螢幕觀看場域，點選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問號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黑熊花絮：包括經典影片、動物園科普</a:t>
            </a:r>
            <a:endParaRPr lang="en-US" altLang="zh-TW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439089-E65A-410D-AC91-F6E9790ECA66}"/>
              </a:ext>
            </a:extLst>
          </p:cNvPr>
          <p:cNvSpPr txBox="1"/>
          <p:nvPr/>
        </p:nvSpPr>
        <p:spPr>
          <a:xfrm>
            <a:off x="5419550" y="6600438"/>
            <a:ext cx="425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資料來源：壽山動物園、台灣黑熊保護協會、玉山國家公園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7E5CDE-E23A-4984-AF41-3F7150D2F456}"/>
              </a:ext>
            </a:extLst>
          </p:cNvPr>
          <p:cNvSpPr txBox="1">
            <a:spLocks/>
          </p:cNvSpPr>
          <p:nvPr/>
        </p:nvSpPr>
        <p:spPr>
          <a:xfrm>
            <a:off x="762682" y="253917"/>
            <a:ext cx="8748464" cy="43014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Times New Roman" pitchFamily="18" charset="0"/>
              </a:defRPr>
            </a:lvl9pPr>
          </a:lstStyle>
          <a:p>
            <a:pPr algn="ctr" defTabSz="844083">
              <a:defRPr/>
            </a:pPr>
            <a:r>
              <a:rPr lang="zh-TW" altLang="en-US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導覽內容規劃</a:t>
            </a: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(3/3)</a:t>
            </a:r>
            <a:endParaRPr lang="zh-TW" altLang="en-US" sz="2000" dirty="0">
              <a:solidFill>
                <a:srgbClr val="0000FF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0" algn="ctr" defTabSz="844083">
              <a:defRPr/>
            </a:pPr>
            <a:r>
              <a:rPr lang="zh-TW" altLang="en-US" sz="2000" dirty="0">
                <a:solidFill>
                  <a:srgbClr val="0000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展場黑熊小祕密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7E5120-A862-46B0-AB65-A56422AC0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24683"/>
              </p:ext>
            </p:extLst>
          </p:nvPr>
        </p:nvGraphicFramePr>
        <p:xfrm>
          <a:off x="762682" y="1567100"/>
          <a:ext cx="8748464" cy="4942549"/>
        </p:xfrm>
        <a:graphic>
          <a:graphicData uri="http://schemas.openxmlformats.org/drawingml/2006/table">
            <a:tbl>
              <a:tblPr/>
              <a:tblGrid>
                <a:gridCol w="492664">
                  <a:extLst>
                    <a:ext uri="{9D8B030D-6E8A-4147-A177-3AD203B41FA5}">
                      <a16:colId xmlns:a16="http://schemas.microsoft.com/office/drawing/2014/main" val="1125160023"/>
                    </a:ext>
                  </a:extLst>
                </a:gridCol>
                <a:gridCol w="667426">
                  <a:extLst>
                    <a:ext uri="{9D8B030D-6E8A-4147-A177-3AD203B41FA5}">
                      <a16:colId xmlns:a16="http://schemas.microsoft.com/office/drawing/2014/main" val="1205729634"/>
                    </a:ext>
                  </a:extLst>
                </a:gridCol>
                <a:gridCol w="778665">
                  <a:extLst>
                    <a:ext uri="{9D8B030D-6E8A-4147-A177-3AD203B41FA5}">
                      <a16:colId xmlns:a16="http://schemas.microsoft.com/office/drawing/2014/main" val="234397662"/>
                    </a:ext>
                  </a:extLst>
                </a:gridCol>
                <a:gridCol w="6809709">
                  <a:extLst>
                    <a:ext uri="{9D8B030D-6E8A-4147-A177-3AD203B41FA5}">
                      <a16:colId xmlns:a16="http://schemas.microsoft.com/office/drawing/2014/main" val="2706515658"/>
                    </a:ext>
                  </a:extLst>
                </a:gridCol>
              </a:tblGrid>
              <a:tr h="19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精彩花絮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科普內容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(70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字內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657029"/>
                  </a:ext>
                </a:extLst>
              </a:tr>
              <a:tr h="2333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棲架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動物園影片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精彩花絮：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歲生日慶生影片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77053"/>
                  </a:ext>
                </a:extLst>
              </a:tr>
              <a:tr h="2333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圍牆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動物園影片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精彩花絮：波比站在圍牆邊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363806"/>
                  </a:ext>
                </a:extLst>
              </a:tr>
              <a:tr h="2333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水池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動物園影片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精彩花絮：波比泡水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38254"/>
                  </a:ext>
                </a:extLst>
              </a:tr>
              <a:tr h="2333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空地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動物園影片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精彩花絮：波比過年加菜囉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9060"/>
                  </a:ext>
                </a:extLst>
              </a:tr>
              <a:tr h="23333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空地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動態插畫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你知道嗎？台灣黑熊非常喜歡甜食，會破壞蜂窩來獲取蜂蜜，還會吃蜂蛹和蜂蠟。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50949"/>
                  </a:ext>
                </a:extLst>
              </a:tr>
              <a:tr h="3478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Did you know? Formosan black bears love sweets! In the wild, they’ll break into beehives to get honey—and they’ll also eat bee larvae and wax.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99592"/>
                  </a:ext>
                </a:extLst>
              </a:tr>
              <a:tr h="3478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空地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動態插畫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你知道嗎？黑熊是大胃王，一天能吃下數公斤食物。是雜食性動物，主要吃植物，如芽、葉、根和果實，也吃昆蟲、哺乳類、蟻窩和蜂巢，甚至會吃腐肉。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04076"/>
                  </a:ext>
                </a:extLst>
              </a:tr>
              <a:tr h="3478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Did you know? Black bears are huge eaters, consuming several kilograms of food a day. They eat mostly plants but also insects, mammals, and even carrion.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89696"/>
                  </a:ext>
                </a:extLst>
              </a:tr>
              <a:tr h="25154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空地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動態插畫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你知道嗎？黑熊的腳掌與人類相似，走路時整個掌面接觸地面。前、後腳掌都有五趾，而常被誤認的大型狗腳印只有四趾。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60529"/>
                  </a:ext>
                </a:extLst>
              </a:tr>
              <a:tr h="2428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Did you know? Black bears have feet similar to ours, walking with the entire sole on the ground. Both front and back paws have five toes.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87505"/>
                  </a:ext>
                </a:extLst>
              </a:tr>
              <a:tr h="23333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空地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動態插畫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你知道嗎？成年黑熊在野外和動物園中通常都是獨居的。只有在配對時或熊媽媽帶小熊時，才會有群體生活。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52578"/>
                  </a:ext>
                </a:extLst>
              </a:tr>
              <a:tr h="3478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Did you know? Adult black bears usually live alone in the wild and in zoos. They only come together to mate or when a mother bear is with her young.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13211"/>
                  </a:ext>
                </a:extLst>
              </a:tr>
              <a:tr h="23333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空地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algn="ctr" rtl="0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動態插畫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你知道嗎？台灣黑熊胸前的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型白色斑紋形似新月，因此台灣黑熊也有「月熊」之稱。英文就叫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moon bear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6537"/>
                  </a:ext>
                </a:extLst>
              </a:tr>
              <a:tr h="3478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Did you know? The Formosan black bear has a V-shaped white patch on its chest that resembles a crescent moon, earning it the nickname "moon bear" in English.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45953"/>
                  </a:ext>
                </a:extLst>
              </a:tr>
              <a:tr h="23333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空地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algn="ctr" rtl="0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動態插畫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你知道嗎？自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1989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年起，台灣黑熊被列為「瀕臨絕種」保育類野生動物，也是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《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華盛頓公約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》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一級保育物種。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40196"/>
                  </a:ext>
                </a:extLst>
              </a:tr>
              <a:tr h="462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Did you know? Since 1989, the Formosan black bear has been classified as an "endangered" species under Taiwan's Wildlife Conservation Act and is listed as a CITES Appendix I protected species.</a:t>
                      </a:r>
                    </a:p>
                  </a:txBody>
                  <a:tcPr marL="4337" marR="4337" marT="4337" marB="0" anchor="ctr">
                    <a:lnL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6AA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287A65-993F-435B-AEC1-48C4D13E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40990-3E53-43AA-8F2A-AA6541E8C9C9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prstClr val="white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579BC1-6F00-4441-8168-6D17A732D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6" y="2417015"/>
            <a:ext cx="8562398" cy="2305822"/>
          </a:xfrm>
          <a:prstGeom prst="rect">
            <a:avLst/>
          </a:prstGeom>
        </p:spPr>
      </p:pic>
      <p:sp>
        <p:nvSpPr>
          <p:cNvPr id="5" name="標題 3">
            <a:extLst>
              <a:ext uri="{FF2B5EF4-FFF2-40B4-BE49-F238E27FC236}">
                <a16:creationId xmlns:a16="http://schemas.microsoft.com/office/drawing/2014/main" id="{C14FB544-843F-4206-B10E-AAD0C62A9A2B}"/>
              </a:ext>
            </a:extLst>
          </p:cNvPr>
          <p:cNvSpPr txBox="1">
            <a:spLocks/>
          </p:cNvSpPr>
          <p:nvPr/>
        </p:nvSpPr>
        <p:spPr>
          <a:xfrm>
            <a:off x="2360843" y="0"/>
            <a:ext cx="7164387" cy="719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9pPr>
          </a:lstStyle>
          <a:p>
            <a:pPr defTabSz="779173">
              <a:defRPr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推薦黑熊花絮位置</a:t>
            </a:r>
            <a:endParaRPr lang="zh-TW" altLang="en-US" sz="1800" dirty="0">
              <a:solidFill>
                <a:srgbClr val="0000FF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F3ED1CE-370B-49CC-B650-70623E0F1189}"/>
              </a:ext>
            </a:extLst>
          </p:cNvPr>
          <p:cNvSpPr txBox="1"/>
          <p:nvPr/>
        </p:nvSpPr>
        <p:spPr>
          <a:xfrm>
            <a:off x="2443971" y="3789425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</a:t>
            </a:r>
            <a:endParaRPr lang="zh-TW" altLang="en-US" sz="12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7BE6C8E-7E2F-4384-8D5E-DAB200EF64A5}"/>
              </a:ext>
            </a:extLst>
          </p:cNvPr>
          <p:cNvSpPr txBox="1"/>
          <p:nvPr/>
        </p:nvSpPr>
        <p:spPr>
          <a:xfrm>
            <a:off x="4243290" y="4215668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endParaRPr lang="zh-TW" altLang="en-US" sz="12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CA4AF0DD-03F7-472A-80EF-B175C848A152}"/>
              </a:ext>
            </a:extLst>
          </p:cNvPr>
          <p:cNvSpPr txBox="1"/>
          <p:nvPr/>
        </p:nvSpPr>
        <p:spPr>
          <a:xfrm>
            <a:off x="6088727" y="3481589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</a:t>
            </a:r>
            <a:endParaRPr lang="zh-TW" altLang="en-US" sz="12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79C323C-60FA-4C69-A3CE-955079E84E96}"/>
              </a:ext>
            </a:extLst>
          </p:cNvPr>
          <p:cNvSpPr txBox="1"/>
          <p:nvPr/>
        </p:nvSpPr>
        <p:spPr>
          <a:xfrm>
            <a:off x="8363801" y="4032965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</a:t>
            </a:r>
            <a:endParaRPr lang="zh-TW" altLang="en-US" sz="1200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453877D-710E-478B-80B2-BC23F5955FE5}"/>
              </a:ext>
            </a:extLst>
          </p:cNvPr>
          <p:cNvSpPr txBox="1"/>
          <p:nvPr/>
        </p:nvSpPr>
        <p:spPr>
          <a:xfrm>
            <a:off x="3426194" y="3343089"/>
            <a:ext cx="332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⑯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957F1E67-4634-4C2E-91CE-13CB8510B37E}"/>
              </a:ext>
            </a:extLst>
          </p:cNvPr>
          <p:cNvSpPr txBox="1"/>
          <p:nvPr/>
        </p:nvSpPr>
        <p:spPr>
          <a:xfrm>
            <a:off x="4997266" y="3778589"/>
            <a:ext cx="3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⑧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45A78EA4-53DA-4A10-92F2-69D4DAEF18A7}"/>
              </a:ext>
            </a:extLst>
          </p:cNvPr>
          <p:cNvSpPr txBox="1"/>
          <p:nvPr/>
        </p:nvSpPr>
        <p:spPr>
          <a:xfrm>
            <a:off x="7113785" y="3778588"/>
            <a:ext cx="332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⑭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AC052951-8E90-4809-95F8-E16BFFADB056}"/>
              </a:ext>
            </a:extLst>
          </p:cNvPr>
          <p:cNvSpPr txBox="1"/>
          <p:nvPr/>
        </p:nvSpPr>
        <p:spPr>
          <a:xfrm>
            <a:off x="1049124" y="3938669"/>
            <a:ext cx="332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⑮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6DB33EA1-3C53-4137-AF7F-8D005C238059}"/>
              </a:ext>
            </a:extLst>
          </p:cNvPr>
          <p:cNvCxnSpPr/>
          <p:nvPr/>
        </p:nvCxnSpPr>
        <p:spPr bwMode="auto">
          <a:xfrm>
            <a:off x="9182195" y="2417015"/>
            <a:ext cx="2908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4CF23973-F234-4466-B000-EF7B740F376E}"/>
              </a:ext>
            </a:extLst>
          </p:cNvPr>
          <p:cNvCxnSpPr/>
          <p:nvPr/>
        </p:nvCxnSpPr>
        <p:spPr bwMode="auto">
          <a:xfrm>
            <a:off x="9182195" y="4215667"/>
            <a:ext cx="2908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AA0E397-D4B2-40F0-A1FB-13813BC78302}"/>
              </a:ext>
            </a:extLst>
          </p:cNvPr>
          <p:cNvCxnSpPr/>
          <p:nvPr/>
        </p:nvCxnSpPr>
        <p:spPr bwMode="auto">
          <a:xfrm>
            <a:off x="381000" y="2865261"/>
            <a:ext cx="2686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1FC3AABA-1000-44DE-BDC1-B3F4016E6683}"/>
              </a:ext>
            </a:extLst>
          </p:cNvPr>
          <p:cNvSpPr txBox="1"/>
          <p:nvPr/>
        </p:nvSpPr>
        <p:spPr>
          <a:xfrm>
            <a:off x="321418" y="2973298"/>
            <a:ext cx="533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公分可視範圍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94032F7B-B941-4AF0-B288-B90DB8A7BE95}"/>
              </a:ext>
            </a:extLst>
          </p:cNvPr>
          <p:cNvCxnSpPr/>
          <p:nvPr/>
        </p:nvCxnSpPr>
        <p:spPr bwMode="auto">
          <a:xfrm>
            <a:off x="489332" y="4490045"/>
            <a:ext cx="0" cy="232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7C48804-59FA-4000-B21B-5B77BC2CE921}"/>
              </a:ext>
            </a:extLst>
          </p:cNvPr>
          <p:cNvCxnSpPr/>
          <p:nvPr/>
        </p:nvCxnSpPr>
        <p:spPr bwMode="auto">
          <a:xfrm flipV="1">
            <a:off x="489332" y="2865263"/>
            <a:ext cx="0" cy="17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3120351E-B726-47DE-9250-998DF92B95CE}"/>
              </a:ext>
            </a:extLst>
          </p:cNvPr>
          <p:cNvSpPr txBox="1"/>
          <p:nvPr/>
        </p:nvSpPr>
        <p:spPr>
          <a:xfrm>
            <a:off x="9119377" y="2535712"/>
            <a:ext cx="533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公分可視範圍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E50EC8FE-0C08-41BE-8142-72BBF68F3858}"/>
              </a:ext>
            </a:extLst>
          </p:cNvPr>
          <p:cNvCxnSpPr/>
          <p:nvPr/>
        </p:nvCxnSpPr>
        <p:spPr bwMode="auto">
          <a:xfrm>
            <a:off x="9287291" y="4052459"/>
            <a:ext cx="0" cy="163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4F447F4-0CE6-4BF9-A5E6-ADEBD9EE94F2}"/>
              </a:ext>
            </a:extLst>
          </p:cNvPr>
          <p:cNvCxnSpPr/>
          <p:nvPr/>
        </p:nvCxnSpPr>
        <p:spPr bwMode="auto">
          <a:xfrm flipV="1">
            <a:off x="9287291" y="2427677"/>
            <a:ext cx="0" cy="17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F8333991-79DC-4F39-86DA-0CEFFDD28A76}"/>
              </a:ext>
            </a:extLst>
          </p:cNvPr>
          <p:cNvSpPr txBox="1"/>
          <p:nvPr/>
        </p:nvSpPr>
        <p:spPr>
          <a:xfrm>
            <a:off x="381001" y="674289"/>
            <a:ext cx="907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僅保留</a:t>
            </a:r>
            <a:r>
              <a:rPr lang="zh-TW" altLang="en-US" b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①②③⑤⑧⑭⑮⑯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，即可一次可看到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1~3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個花絮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433753-BCCB-47C9-B1B9-09EC76E3D5A0}"/>
              </a:ext>
            </a:extLst>
          </p:cNvPr>
          <p:cNvSpPr txBox="1"/>
          <p:nvPr/>
        </p:nvSpPr>
        <p:spPr>
          <a:xfrm>
            <a:off x="3712557" y="5246320"/>
            <a:ext cx="1309974" cy="317459"/>
          </a:xfrm>
          <a:prstGeom prst="borderCallout1">
            <a:avLst>
              <a:gd name="adj1" fmla="val 5720"/>
              <a:gd name="adj2" fmla="val 50581"/>
              <a:gd name="adj3" fmla="val -279220"/>
              <a:gd name="adj4" fmla="val 556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46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波比泡水影片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6982BA-88C3-4D61-812D-ABEC18F9729E}"/>
              </a:ext>
            </a:extLst>
          </p:cNvPr>
          <p:cNvSpPr txBox="1"/>
          <p:nvPr/>
        </p:nvSpPr>
        <p:spPr>
          <a:xfrm>
            <a:off x="1260961" y="4861863"/>
            <a:ext cx="1721946" cy="317459"/>
          </a:xfrm>
          <a:prstGeom prst="borderCallout1">
            <a:avLst>
              <a:gd name="adj1" fmla="val 5720"/>
              <a:gd name="adj2" fmla="val 50581"/>
              <a:gd name="adj3" fmla="val -239327"/>
              <a:gd name="adj4" fmla="val 733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46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波比</a:t>
            </a:r>
            <a:r>
              <a:rPr lang="en-US" altLang="zh-TW" dirty="0"/>
              <a:t>18</a:t>
            </a:r>
            <a:r>
              <a:rPr lang="zh-TW" altLang="en-US" dirty="0"/>
              <a:t>歲慶生影片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C463A0-9165-4EB5-8C98-8488B2C4F3BE}"/>
              </a:ext>
            </a:extLst>
          </p:cNvPr>
          <p:cNvSpPr txBox="1"/>
          <p:nvPr/>
        </p:nvSpPr>
        <p:spPr>
          <a:xfrm>
            <a:off x="7789349" y="5009108"/>
            <a:ext cx="1497526" cy="317459"/>
          </a:xfrm>
          <a:prstGeom prst="borderCallout1">
            <a:avLst>
              <a:gd name="adj1" fmla="val 5720"/>
              <a:gd name="adj2" fmla="val 50581"/>
              <a:gd name="adj3" fmla="val -216654"/>
              <a:gd name="adj4" fmla="val 472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46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波比站立圍牆邊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41C19F-21CD-4C7B-AE2A-9506B6ED074C}"/>
              </a:ext>
            </a:extLst>
          </p:cNvPr>
          <p:cNvSpPr txBox="1"/>
          <p:nvPr/>
        </p:nvSpPr>
        <p:spPr>
          <a:xfrm>
            <a:off x="6337236" y="1664485"/>
            <a:ext cx="1497526" cy="317459"/>
          </a:xfrm>
          <a:prstGeom prst="borderCallout1">
            <a:avLst>
              <a:gd name="adj1" fmla="val 102181"/>
              <a:gd name="adj2" fmla="val 44536"/>
              <a:gd name="adj3" fmla="val 579582"/>
              <a:gd name="adj4" fmla="val -18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46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波比過年加菜囉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AE46184-0E2F-4A17-BB32-1EB2344FC610}"/>
              </a:ext>
            </a:extLst>
          </p:cNvPr>
          <p:cNvSpPr txBox="1"/>
          <p:nvPr/>
        </p:nvSpPr>
        <p:spPr>
          <a:xfrm>
            <a:off x="5532970" y="6057648"/>
            <a:ext cx="49572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知道嗎？台灣黑熊非常喜歡甜食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A5ACD96-9EED-42E6-961F-2AC35A58AFB4}"/>
              </a:ext>
            </a:extLst>
          </p:cNvPr>
          <p:cNvSpPr txBox="1"/>
          <p:nvPr/>
        </p:nvSpPr>
        <p:spPr>
          <a:xfrm>
            <a:off x="2544026" y="2019717"/>
            <a:ext cx="27017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你知道嗎？黑熊是大胃王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A1B8B59-ADF7-4D3B-AF7C-C6A6C914BCFB}"/>
              </a:ext>
            </a:extLst>
          </p:cNvPr>
          <p:cNvSpPr txBox="1"/>
          <p:nvPr/>
        </p:nvSpPr>
        <p:spPr>
          <a:xfrm>
            <a:off x="4568220" y="1243804"/>
            <a:ext cx="495701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你知道嗎？黑熊的腳掌與人類相似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E54E940-AB80-49D1-B0F2-A82098D6D9A5}"/>
              </a:ext>
            </a:extLst>
          </p:cNvPr>
          <p:cNvSpPr txBox="1"/>
          <p:nvPr/>
        </p:nvSpPr>
        <p:spPr>
          <a:xfrm>
            <a:off x="202581" y="1134938"/>
            <a:ext cx="322361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你知道嗎？成年黑熊在野外和動物園中通常都是獨居的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5D41FC8-586C-4E29-89C6-D1B09495ECB1}"/>
              </a:ext>
            </a:extLst>
          </p:cNvPr>
          <p:cNvCxnSpPr>
            <a:stCxn id="39" idx="2"/>
            <a:endCxn id="142" idx="0"/>
          </p:cNvCxnSpPr>
          <p:nvPr/>
        </p:nvCxnSpPr>
        <p:spPr bwMode="auto">
          <a:xfrm flipH="1">
            <a:off x="1215428" y="1781269"/>
            <a:ext cx="598960" cy="2157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0AADA81-5DF3-4CF6-8007-D4AFB3A93B4B}"/>
              </a:ext>
            </a:extLst>
          </p:cNvPr>
          <p:cNvCxnSpPr>
            <a:cxnSpLocks/>
          </p:cNvCxnSpPr>
          <p:nvPr/>
        </p:nvCxnSpPr>
        <p:spPr bwMode="auto">
          <a:xfrm>
            <a:off x="3672211" y="2416336"/>
            <a:ext cx="39446" cy="9195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A0B23E1-39C4-4952-800F-2AF65497824A}"/>
              </a:ext>
            </a:extLst>
          </p:cNvPr>
          <p:cNvCxnSpPr>
            <a:cxnSpLocks/>
            <a:stCxn id="134" idx="2"/>
          </p:cNvCxnSpPr>
          <p:nvPr/>
        </p:nvCxnSpPr>
        <p:spPr bwMode="auto">
          <a:xfrm>
            <a:off x="5159591" y="4055588"/>
            <a:ext cx="878165" cy="20297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819E54E-C523-4D8A-B2B4-587F40E5B923}"/>
              </a:ext>
            </a:extLst>
          </p:cNvPr>
          <p:cNvCxnSpPr>
            <a:cxnSpLocks/>
            <a:endCxn id="141" idx="3"/>
          </p:cNvCxnSpPr>
          <p:nvPr/>
        </p:nvCxnSpPr>
        <p:spPr bwMode="auto">
          <a:xfrm flipH="1">
            <a:off x="7446393" y="1592096"/>
            <a:ext cx="931054" cy="2324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5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287A65-993F-435B-AEC1-48C4D13E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40990-3E53-43AA-8F2A-AA6541E8C9C9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prstClr val="white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579BC1-6F00-4441-8168-6D17A732D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6" y="2417015"/>
            <a:ext cx="8562398" cy="2305822"/>
          </a:xfrm>
          <a:prstGeom prst="rect">
            <a:avLst/>
          </a:prstGeom>
        </p:spPr>
      </p:pic>
      <p:sp>
        <p:nvSpPr>
          <p:cNvPr id="5" name="標題 3">
            <a:extLst>
              <a:ext uri="{FF2B5EF4-FFF2-40B4-BE49-F238E27FC236}">
                <a16:creationId xmlns:a16="http://schemas.microsoft.com/office/drawing/2014/main" id="{C14FB544-843F-4206-B10E-AAD0C62A9A2B}"/>
              </a:ext>
            </a:extLst>
          </p:cNvPr>
          <p:cNvSpPr txBox="1">
            <a:spLocks/>
          </p:cNvSpPr>
          <p:nvPr/>
        </p:nvSpPr>
        <p:spPr>
          <a:xfrm>
            <a:off x="2360843" y="0"/>
            <a:ext cx="7164387" cy="719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標楷體" pitchFamily="65" charset="-120"/>
                <a:cs typeface="新細明體" pitchFamily="18" charset="-120"/>
              </a:defRPr>
            </a:lvl9pPr>
          </a:lstStyle>
          <a:p>
            <a:pPr defTabSz="779173">
              <a:defRPr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推薦黑熊花絮位置</a:t>
            </a:r>
            <a:endParaRPr lang="zh-TW" altLang="en-US" sz="1800" dirty="0">
              <a:solidFill>
                <a:srgbClr val="0000FF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F3ED1CE-370B-49CC-B650-70623E0F1189}"/>
              </a:ext>
            </a:extLst>
          </p:cNvPr>
          <p:cNvSpPr txBox="1"/>
          <p:nvPr/>
        </p:nvSpPr>
        <p:spPr>
          <a:xfrm>
            <a:off x="2443971" y="3789425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</a:t>
            </a:r>
            <a:endParaRPr lang="zh-TW" altLang="en-US" sz="12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7BE6C8E-7E2F-4384-8D5E-DAB200EF64A5}"/>
              </a:ext>
            </a:extLst>
          </p:cNvPr>
          <p:cNvSpPr txBox="1"/>
          <p:nvPr/>
        </p:nvSpPr>
        <p:spPr>
          <a:xfrm>
            <a:off x="4243290" y="4215668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endParaRPr lang="zh-TW" altLang="en-US" sz="12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CA4AF0DD-03F7-472A-80EF-B175C848A152}"/>
              </a:ext>
            </a:extLst>
          </p:cNvPr>
          <p:cNvSpPr txBox="1"/>
          <p:nvPr/>
        </p:nvSpPr>
        <p:spPr>
          <a:xfrm>
            <a:off x="6088727" y="3481589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</a:t>
            </a:r>
            <a:endParaRPr lang="zh-TW" altLang="en-US" sz="12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079C323C-60FA-4C69-A3CE-955079E84E96}"/>
              </a:ext>
            </a:extLst>
          </p:cNvPr>
          <p:cNvSpPr txBox="1"/>
          <p:nvPr/>
        </p:nvSpPr>
        <p:spPr>
          <a:xfrm>
            <a:off x="8363801" y="4032965"/>
            <a:ext cx="248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</a:t>
            </a:r>
            <a:endParaRPr lang="zh-TW" altLang="en-US" sz="1200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453877D-710E-478B-80B2-BC23F5955FE5}"/>
              </a:ext>
            </a:extLst>
          </p:cNvPr>
          <p:cNvSpPr txBox="1"/>
          <p:nvPr/>
        </p:nvSpPr>
        <p:spPr>
          <a:xfrm>
            <a:off x="3426194" y="3343089"/>
            <a:ext cx="332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⑯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957F1E67-4634-4C2E-91CE-13CB8510B37E}"/>
              </a:ext>
            </a:extLst>
          </p:cNvPr>
          <p:cNvSpPr txBox="1"/>
          <p:nvPr/>
        </p:nvSpPr>
        <p:spPr>
          <a:xfrm>
            <a:off x="4997266" y="3778589"/>
            <a:ext cx="3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⑧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45A78EA4-53DA-4A10-92F2-69D4DAEF18A7}"/>
              </a:ext>
            </a:extLst>
          </p:cNvPr>
          <p:cNvSpPr txBox="1"/>
          <p:nvPr/>
        </p:nvSpPr>
        <p:spPr>
          <a:xfrm>
            <a:off x="7113785" y="3778588"/>
            <a:ext cx="332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⑭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AC052951-8E90-4809-95F8-E16BFFADB056}"/>
              </a:ext>
            </a:extLst>
          </p:cNvPr>
          <p:cNvSpPr txBox="1"/>
          <p:nvPr/>
        </p:nvSpPr>
        <p:spPr>
          <a:xfrm>
            <a:off x="1049124" y="3938669"/>
            <a:ext cx="332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⑮</a:t>
            </a:r>
            <a:endParaRPr lang="zh-TW" altLang="en-US" sz="1200" dirty="0">
              <a:highlight>
                <a:srgbClr val="00FF00"/>
              </a:highlight>
            </a:endParaRPr>
          </a:p>
        </p:txBody>
      </p: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6DB33EA1-3C53-4137-AF7F-8D005C238059}"/>
              </a:ext>
            </a:extLst>
          </p:cNvPr>
          <p:cNvCxnSpPr/>
          <p:nvPr/>
        </p:nvCxnSpPr>
        <p:spPr bwMode="auto">
          <a:xfrm>
            <a:off x="9182195" y="2417015"/>
            <a:ext cx="2908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4CF23973-F234-4466-B000-EF7B740F376E}"/>
              </a:ext>
            </a:extLst>
          </p:cNvPr>
          <p:cNvCxnSpPr/>
          <p:nvPr/>
        </p:nvCxnSpPr>
        <p:spPr bwMode="auto">
          <a:xfrm>
            <a:off x="9182195" y="4215667"/>
            <a:ext cx="2908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AA0E397-D4B2-40F0-A1FB-13813BC78302}"/>
              </a:ext>
            </a:extLst>
          </p:cNvPr>
          <p:cNvCxnSpPr/>
          <p:nvPr/>
        </p:nvCxnSpPr>
        <p:spPr bwMode="auto">
          <a:xfrm>
            <a:off x="381000" y="2865261"/>
            <a:ext cx="2686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1FC3AABA-1000-44DE-BDC1-B3F4016E6683}"/>
              </a:ext>
            </a:extLst>
          </p:cNvPr>
          <p:cNvSpPr txBox="1"/>
          <p:nvPr/>
        </p:nvSpPr>
        <p:spPr>
          <a:xfrm>
            <a:off x="321418" y="2973298"/>
            <a:ext cx="533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公分可視範圍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94032F7B-B941-4AF0-B288-B90DB8A7BE95}"/>
              </a:ext>
            </a:extLst>
          </p:cNvPr>
          <p:cNvCxnSpPr/>
          <p:nvPr/>
        </p:nvCxnSpPr>
        <p:spPr bwMode="auto">
          <a:xfrm>
            <a:off x="489332" y="4490045"/>
            <a:ext cx="0" cy="232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7C48804-59FA-4000-B21B-5B77BC2CE921}"/>
              </a:ext>
            </a:extLst>
          </p:cNvPr>
          <p:cNvCxnSpPr/>
          <p:nvPr/>
        </p:nvCxnSpPr>
        <p:spPr bwMode="auto">
          <a:xfrm flipV="1">
            <a:off x="489332" y="2865263"/>
            <a:ext cx="0" cy="17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3120351E-B726-47DE-9250-998DF92B95CE}"/>
              </a:ext>
            </a:extLst>
          </p:cNvPr>
          <p:cNvSpPr txBox="1"/>
          <p:nvPr/>
        </p:nvSpPr>
        <p:spPr>
          <a:xfrm>
            <a:off x="9119377" y="2535712"/>
            <a:ext cx="533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公分可視範圍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E50EC8FE-0C08-41BE-8142-72BBF68F3858}"/>
              </a:ext>
            </a:extLst>
          </p:cNvPr>
          <p:cNvCxnSpPr/>
          <p:nvPr/>
        </p:nvCxnSpPr>
        <p:spPr bwMode="auto">
          <a:xfrm>
            <a:off x="9287291" y="4052459"/>
            <a:ext cx="0" cy="163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4F447F4-0CE6-4BF9-A5E6-ADEBD9EE94F2}"/>
              </a:ext>
            </a:extLst>
          </p:cNvPr>
          <p:cNvCxnSpPr/>
          <p:nvPr/>
        </p:nvCxnSpPr>
        <p:spPr bwMode="auto">
          <a:xfrm flipV="1">
            <a:off x="9287291" y="2427677"/>
            <a:ext cx="0" cy="17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F8333991-79DC-4F39-86DA-0CEFFDD28A76}"/>
              </a:ext>
            </a:extLst>
          </p:cNvPr>
          <p:cNvSpPr txBox="1"/>
          <p:nvPr/>
        </p:nvSpPr>
        <p:spPr>
          <a:xfrm>
            <a:off x="381001" y="674289"/>
            <a:ext cx="907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僅保留</a:t>
            </a:r>
            <a:r>
              <a:rPr lang="zh-TW" altLang="en-US" b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①②③⑤⑧⑭⑮⑯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，即可一次可看到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1~3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個花絮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9B2892BF-CC2A-4430-81F1-A3BDD5C412E6}"/>
              </a:ext>
            </a:extLst>
          </p:cNvPr>
          <p:cNvSpPr txBox="1"/>
          <p:nvPr/>
        </p:nvSpPr>
        <p:spPr>
          <a:xfrm>
            <a:off x="433004" y="5075715"/>
            <a:ext cx="3561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(580,1200)</a:t>
            </a:r>
          </a:p>
          <a:p>
            <a:r>
              <a:rPr lang="zh-TW" altLang="en-US" b="0" dirty="0">
                <a:highlight>
                  <a:srgbClr val="FF00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(835,1194)</a:t>
            </a:r>
          </a:p>
          <a:p>
            <a:r>
              <a:rPr lang="zh-TW" altLang="en-US" b="0" dirty="0"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③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(1223,1055)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strike="sngStrike" dirty="0">
                <a:solidFill>
                  <a:schemeClr val="bg2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④</a:t>
            </a:r>
            <a:r>
              <a:rPr lang="zh-TW" altLang="en-US" b="0" strike="sngStrike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strike="sngStrike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(280,1070)</a:t>
            </a:r>
            <a:r>
              <a:rPr lang="zh-TW" altLang="en-US" b="0" strike="sngStrike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0" strike="sngStrike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dirty="0"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⑤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(1897,1329)</a:t>
            </a: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E810FF3E-4077-454F-A9D5-84AC512540B4}"/>
              </a:ext>
            </a:extLst>
          </p:cNvPr>
          <p:cNvSpPr txBox="1"/>
          <p:nvPr/>
        </p:nvSpPr>
        <p:spPr>
          <a:xfrm>
            <a:off x="3978697" y="5814379"/>
            <a:ext cx="259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⑧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(800,1200)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D8FCEACF-7328-4D82-9ACA-BB7BD7A7DD3B}"/>
              </a:ext>
            </a:extLst>
          </p:cNvPr>
          <p:cNvSpPr txBox="1"/>
          <p:nvPr/>
        </p:nvSpPr>
        <p:spPr>
          <a:xfrm>
            <a:off x="6397384" y="5352714"/>
            <a:ext cx="293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⑭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(1640,1200)</a:t>
            </a:r>
          </a:p>
          <a:p>
            <a:r>
              <a:rPr lang="zh-TW" altLang="en-US" b="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⑮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(150,1329)</a:t>
            </a:r>
          </a:p>
          <a:p>
            <a:r>
              <a:rPr lang="zh-TW" altLang="en-US" b="0" dirty="0">
                <a:highlight>
                  <a:srgbClr val="00FF00"/>
                </a:highlight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⑯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(920,1070)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07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4C8F8-105F-404F-9C9D-CBC0E397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花絮影片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B8576C-0E96-4AB0-B686-A157F973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11203-5BEF-4C74-ABE6-3255DB3D07A5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EA747B-2889-4C5A-A644-114558A3457F}"/>
              </a:ext>
            </a:extLst>
          </p:cNvPr>
          <p:cNvSpPr txBox="1"/>
          <p:nvPr/>
        </p:nvSpPr>
        <p:spPr>
          <a:xfrm>
            <a:off x="613610" y="1740113"/>
            <a:ext cx="8061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https://drive.google.com/drive/folders/1rMgzCWW8Kf6dKYY4y5GBSrxM986u6U19?usp=sharing</a:t>
            </a:r>
          </a:p>
        </p:txBody>
      </p:sp>
    </p:spTree>
    <p:extLst>
      <p:ext uri="{BB962C8B-B14F-4D97-AF65-F5344CB8AC3E}">
        <p14:creationId xmlns:p14="http://schemas.microsoft.com/office/powerpoint/2010/main" val="2164743509"/>
      </p:ext>
    </p:extLst>
  </p:cSld>
  <p:clrMapOvr>
    <a:masterClrMapping/>
  </p:clrMapOvr>
</p:sld>
</file>

<file path=ppt/theme/theme1.xml><?xml version="1.0" encoding="utf-8"?>
<a:theme xmlns:a="http://schemas.openxmlformats.org/drawingml/2006/main" name="1_簡報內頁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簡報內頁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簡報內頁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簡報內頁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簡報內頁">
  <a:themeElements>
    <a:clrScheme name="J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CDC4"/>
      </a:accent1>
      <a:accent2>
        <a:srgbClr val="C7F464"/>
      </a:accent2>
      <a:accent3>
        <a:srgbClr val="FF6B6B"/>
      </a:accent3>
      <a:accent4>
        <a:srgbClr val="C44D58"/>
      </a:accent4>
      <a:accent5>
        <a:srgbClr val="556270"/>
      </a:accent5>
      <a:accent6>
        <a:srgbClr val="5B9BD5"/>
      </a:accent6>
      <a:hlink>
        <a:srgbClr val="0563C1"/>
      </a:hlink>
      <a:folHlink>
        <a:srgbClr val="954F72"/>
      </a:folHlink>
    </a:clrScheme>
    <a:fontScheme name="雅黑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60000"/>
          </a:srgbClr>
        </a:solidFill>
      </a:spPr>
      <a:bodyPr wrap="none">
        <a:spAutoFit/>
      </a:bodyPr>
      <a:lstStyle>
        <a:defPPr>
          <a:defRPr sz="12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簡報內頁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簡報內頁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71671</TotalTime>
  <Words>1914</Words>
  <Application>Microsoft Office PowerPoint</Application>
  <PresentationFormat>A4 紙張 (210x297 公釐)</PresentationFormat>
  <Paragraphs>221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7</vt:i4>
      </vt:variant>
    </vt:vector>
  </HeadingPairs>
  <TitlesOfParts>
    <vt:vector size="20" baseType="lpstr">
      <vt:lpstr>Microsoft JhengHei Light</vt:lpstr>
      <vt:lpstr>Microsoft YaHei</vt:lpstr>
      <vt:lpstr>UD Digi Kyokasho NK-R</vt:lpstr>
      <vt:lpstr>微軟正黑體</vt:lpstr>
      <vt:lpstr>新細明體</vt:lpstr>
      <vt:lpstr>Arial</vt:lpstr>
      <vt:lpstr>Calibri</vt:lpstr>
      <vt:lpstr>Wingdings</vt:lpstr>
      <vt:lpstr>1_簡報內頁</vt:lpstr>
      <vt:lpstr>2_簡報內頁</vt:lpstr>
      <vt:lpstr>簡報內頁</vt:lpstr>
      <vt:lpstr>8_簡報內頁</vt:lpstr>
      <vt:lpstr>3_簡報內頁</vt:lpstr>
      <vt:lpstr>壽山動物園 科普問題</vt:lpstr>
      <vt:lpstr>PowerPoint 簡報</vt:lpstr>
      <vt:lpstr>PowerPoint 簡報</vt:lpstr>
      <vt:lpstr>PowerPoint 簡報</vt:lpstr>
      <vt:lpstr>PowerPoint 簡報</vt:lpstr>
      <vt:lpstr>PowerPoint 簡報</vt:lpstr>
      <vt:lpstr>花絮影片</vt:lpstr>
    </vt:vector>
  </TitlesOfParts>
  <Company>itri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國合營運</dc:title>
  <dc:creator>Vivien</dc:creator>
  <cp:lastModifiedBy>Summer Yang</cp:lastModifiedBy>
  <cp:revision>7256</cp:revision>
  <dcterms:created xsi:type="dcterms:W3CDTF">2006-06-26T00:59:51Z</dcterms:created>
  <dcterms:modified xsi:type="dcterms:W3CDTF">2024-10-21T00:51:05Z</dcterms:modified>
</cp:coreProperties>
</file>