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  <p:sldMasterId id="2147484145" r:id="rId2"/>
    <p:sldMasterId id="2147484159" r:id="rId3"/>
  </p:sldMasterIdLst>
  <p:notesMasterIdLst>
    <p:notesMasterId r:id="rId7"/>
  </p:notesMasterIdLst>
  <p:sldIdLst>
    <p:sldId id="1185" r:id="rId4"/>
    <p:sldId id="1186" r:id="rId5"/>
    <p:sldId id="1184" r:id="rId6"/>
  </p:sldIdLst>
  <p:sldSz cx="12192000" cy="6858000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婷 林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4F8"/>
    <a:srgbClr val="0000FF"/>
    <a:srgbClr val="5BB0B9"/>
    <a:srgbClr val="23BFCF"/>
    <a:srgbClr val="198793"/>
    <a:srgbClr val="197581"/>
    <a:srgbClr val="1EA6B4"/>
    <a:srgbClr val="E4F2F4"/>
    <a:srgbClr val="EEFAFC"/>
    <a:srgbClr val="1C9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6597" autoAdjust="0"/>
  </p:normalViewPr>
  <p:slideViewPr>
    <p:cSldViewPr>
      <p:cViewPr varScale="1">
        <p:scale>
          <a:sx n="92" d="100"/>
          <a:sy n="92" d="100"/>
        </p:scale>
        <p:origin x="43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12DFA62-8686-4D13-994F-53DE485E34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009937-1DBF-41B6-AB2B-8050D7D555C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54C0E83-F1D8-46E3-A9D6-E9870B3686FB}" type="datetimeFigureOut">
              <a:rPr lang="zh-TW" altLang="en-US"/>
              <a:pPr>
                <a:defRPr/>
              </a:pPr>
              <a:t>2024/9/18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B6624314-B0A9-4777-BD39-248CECA83C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D762DF61-8622-43B0-8B7A-0FA6FDDD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5264" tIns="47632" rIns="95264" bIns="47632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AFBA7D-8CA6-4097-91F2-4AA9E4893A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C179D7-9FF0-452B-830D-CE7B90035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BDDC77B-7763-4906-8777-8565DEB5AC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">
            <a:extLst>
              <a:ext uri="{FF2B5EF4-FFF2-40B4-BE49-F238E27FC236}">
                <a16:creationId xmlns:a16="http://schemas.microsoft.com/office/drawing/2014/main" id="{E20F271E-45F1-434E-BDF3-A9E3932A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662463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6FC5A2B5-AECB-4DDA-97C9-FB93E068D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619876"/>
            <a:ext cx="949536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  <p:pic>
        <p:nvPicPr>
          <p:cNvPr id="6" name="Picture 26" descr="itri_CEL_A_W">
            <a:extLst>
              <a:ext uri="{FF2B5EF4-FFF2-40B4-BE49-F238E27FC236}">
                <a16:creationId xmlns:a16="http://schemas.microsoft.com/office/drawing/2014/main" id="{64DC1C3C-577F-4067-A3AB-854AAB5085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28639"/>
            <a:ext cx="4438651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5" descr="氣球版草地.jpg">
            <a:extLst>
              <a:ext uri="{FF2B5EF4-FFF2-40B4-BE49-F238E27FC236}">
                <a16:creationId xmlns:a16="http://schemas.microsoft.com/office/drawing/2014/main" id="{42790E71-62F6-4727-B805-8452DBC52D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2" y="0"/>
            <a:ext cx="24574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6" descr="氣球.gif">
            <a:extLst>
              <a:ext uri="{FF2B5EF4-FFF2-40B4-BE49-F238E27FC236}">
                <a16:creationId xmlns:a16="http://schemas.microsoft.com/office/drawing/2014/main" id="{48D6EB37-5CD9-431D-8BCA-4FF9BB4C85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418" y="579439"/>
            <a:ext cx="191558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20">
            <a:extLst>
              <a:ext uri="{FF2B5EF4-FFF2-40B4-BE49-F238E27FC236}">
                <a16:creationId xmlns:a16="http://schemas.microsoft.com/office/drawing/2014/main" id="{8583AFF5-7DCD-4288-91CB-EAADBA50FE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28588"/>
            <a:ext cx="100118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958851" y="2338389"/>
            <a:ext cx="10363200" cy="76517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0742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958852" y="3598863"/>
            <a:ext cx="9351433" cy="914400"/>
          </a:xfrm>
        </p:spPr>
        <p:txBody>
          <a:bodyPr anchor="ctr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150260BA-25BD-4CD1-B535-C2FA821B0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58851" y="5037138"/>
            <a:ext cx="2844800" cy="476250"/>
          </a:xfrm>
        </p:spPr>
        <p:txBody>
          <a:bodyPr anchor="t"/>
          <a:lstStyle>
            <a:lvl1pPr>
              <a:defRPr sz="14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8B5D75F4-9FD2-4D80-87F5-1E29AEB14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91000" y="6381750"/>
            <a:ext cx="3860800" cy="476250"/>
          </a:xfrm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34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638D87D2-BBAE-4EEA-980A-E9BE25982E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9C5F1346-D856-4907-86B8-B2A1B7983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9FA648B1-EB33-478A-8FFB-D516A8BFC9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41226-E1F4-471F-A02C-1678E1710A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44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1" y="0"/>
            <a:ext cx="2789767" cy="6197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4" y="0"/>
            <a:ext cx="8168217" cy="61976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D3682F07-29CD-4F88-9452-144938087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92684058-B891-47BC-9762-2E967A06CA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69C61119-FD02-4756-9A02-2B56AE612C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63BA3-0ADF-45C5-B790-3E876642DD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33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">
            <a:extLst>
              <a:ext uri="{FF2B5EF4-FFF2-40B4-BE49-F238E27FC236}">
                <a16:creationId xmlns:a16="http://schemas.microsoft.com/office/drawing/2014/main" id="{3CF100E8-6F71-42CA-877A-31802D00E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662463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C6C13969-7FE8-4E2F-813D-074704158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619876"/>
            <a:ext cx="949536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  <p:pic>
        <p:nvPicPr>
          <p:cNvPr id="6" name="Picture 26" descr="itri_CEL_A_W">
            <a:extLst>
              <a:ext uri="{FF2B5EF4-FFF2-40B4-BE49-F238E27FC236}">
                <a16:creationId xmlns:a16="http://schemas.microsoft.com/office/drawing/2014/main" id="{3FF3D281-B842-4490-83DF-FBD81BF7A6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28639"/>
            <a:ext cx="4438651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5" descr="氣球版草地.jpg">
            <a:extLst>
              <a:ext uri="{FF2B5EF4-FFF2-40B4-BE49-F238E27FC236}">
                <a16:creationId xmlns:a16="http://schemas.microsoft.com/office/drawing/2014/main" id="{E3B3F848-5D62-4846-9AE3-1BD4B7C4A5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2" y="0"/>
            <a:ext cx="24574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6" descr="氣球.gif">
            <a:extLst>
              <a:ext uri="{FF2B5EF4-FFF2-40B4-BE49-F238E27FC236}">
                <a16:creationId xmlns:a16="http://schemas.microsoft.com/office/drawing/2014/main" id="{AA42AA80-822E-4BD9-9AF5-F9A286B6FD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418" y="579439"/>
            <a:ext cx="191558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20">
            <a:extLst>
              <a:ext uri="{FF2B5EF4-FFF2-40B4-BE49-F238E27FC236}">
                <a16:creationId xmlns:a16="http://schemas.microsoft.com/office/drawing/2014/main" id="{54256210-0119-4FD1-945C-A183AEA7F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28588"/>
            <a:ext cx="100118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958851" y="2338389"/>
            <a:ext cx="10363200" cy="76517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0742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958852" y="3598863"/>
            <a:ext cx="9351433" cy="914400"/>
          </a:xfrm>
        </p:spPr>
        <p:txBody>
          <a:bodyPr anchor="ctr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BDE25B84-41E9-4A0B-83AC-E2B1CD03D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58851" y="5037138"/>
            <a:ext cx="2844800" cy="476250"/>
          </a:xfrm>
        </p:spPr>
        <p:txBody>
          <a:bodyPr anchor="t"/>
          <a:lstStyle>
            <a:lvl1pPr>
              <a:defRPr sz="14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A0F1B69F-4F35-4D0F-BC9E-E79995396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91000" y="6381750"/>
            <a:ext cx="3860800" cy="476250"/>
          </a:xfrm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16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818ED1FA-2EB3-4605-B908-E54DD399A6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3A7458C9-DD50-48F3-9990-3672C7F200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F9279272-7AC0-474C-9DF8-29560C173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E6B0E-A37E-43E6-9827-B4328BB353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305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610C8B8A-8C2F-4B15-87FE-35B67ED3E0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30AED165-9A72-46A9-90AB-F1852BB938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04462EE0-1486-4678-B516-665E2D5DC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8E854-1ACD-46D9-9318-8EEAC642ED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46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1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998A4CBE-AD69-44DD-AE2B-4C91B33457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66A07B25-0F13-4036-A24C-95C787ADB5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AFD5BF82-0E48-4F51-A238-05043EC225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2CDAF-C542-47A2-8089-D3A13335FD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225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61CD5BD0-5827-4B48-816B-3133F17D02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EAC59045-EEAF-4D14-8140-8CB37C5792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D55B8C34-3443-4B1C-8727-023093D21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ECAF1-EDE8-4975-A79C-90CBEF56E73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7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F64DE4DD-F251-4561-95C8-F147E23346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C7B74A1B-5E68-4FA5-8F5D-F8695DC557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EC409473-AA4A-4D27-A7BA-39FF6E8066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E96A6-AFAE-4FEE-BEEB-95F00E4699D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85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619BAA52-7A9D-4B2E-81F6-06F48D758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46">
            <a:extLst>
              <a:ext uri="{FF2B5EF4-FFF2-40B4-BE49-F238E27FC236}">
                <a16:creationId xmlns:a16="http://schemas.microsoft.com/office/drawing/2014/main" id="{F7DF6DD7-71E8-49C3-804D-1E6E47CDD9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E48D6DED-37CE-41CC-B028-5EA3952FF6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CD681-C034-4C52-BCA3-1C8B2686CC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50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FFE4FE9B-46E5-4544-9E0E-A1F99D9E5B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4CFC9D31-638A-4F99-9648-9F68A34030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5DF21F97-B3E8-4FE4-BDEB-6EF823762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56CBD-E4EE-4C8D-B24D-ECCB76E2FF5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94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8508BC15-4DA9-48A7-A8B4-44860D457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9A99C226-3B62-460D-9315-18CA03D906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E90F4489-9A20-4CCD-BEBF-4748604B8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0067A-B978-406B-BD9E-C8B7046E84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792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5EBE4656-C2D7-48BC-AD1A-B404162FE4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26E95173-3843-4DDF-B72E-2D9D7C375B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C1D9F2DC-13BA-4EEC-9A69-9DD240B43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C0E89-0488-4635-9766-B904222687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886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9E25DF9D-584D-42EC-BA03-AF23D3604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AB09AA22-BF14-4C30-8893-462045271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C7C95E8A-6986-413A-A7C1-A7C059407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52712-7C73-4451-ADF4-85A2AFE5018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453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1" y="0"/>
            <a:ext cx="2789767" cy="6197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4" y="0"/>
            <a:ext cx="8168217" cy="61976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2DEC031F-BDDF-4386-9668-85EEDC355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67BCB471-E87B-431E-B6C7-D99C91447A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71101CD5-2406-4455-81F0-2167C82FD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4F251-B19B-4CA8-B496-55FA0571B5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12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333FF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092BC95-71BC-4B48-92DC-5777500052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483D82D6-395E-4BEA-B315-037E141056F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5161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6" descr="itri_CEL_A_W">
            <a:extLst>
              <a:ext uri="{FF2B5EF4-FFF2-40B4-BE49-F238E27FC236}">
                <a16:creationId xmlns:a16="http://schemas.microsoft.com/office/drawing/2014/main" id="{150D6738-890E-42BE-A89A-F01738BE4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28639"/>
            <a:ext cx="4438651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圖片 15">
            <a:extLst>
              <a:ext uri="{FF2B5EF4-FFF2-40B4-BE49-F238E27FC236}">
                <a16:creationId xmlns:a16="http://schemas.microsoft.com/office/drawing/2014/main" id="{7473F431-AD95-4E89-9CC8-D14356DA5AB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774767" y="0"/>
            <a:ext cx="2421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1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958851" y="1867048"/>
            <a:ext cx="8706767" cy="76517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0742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958852" y="2854144"/>
            <a:ext cx="8706765" cy="1255894"/>
          </a:xfrm>
        </p:spPr>
        <p:txBody>
          <a:bodyPr anchor="ctr"/>
          <a:lstStyle>
            <a:lvl1pPr marL="0" indent="0">
              <a:buFontTx/>
              <a:buNone/>
              <a:defRPr sz="40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5" name="內容版面配置區 2"/>
          <p:cNvSpPr>
            <a:spLocks noGrp="1"/>
          </p:cNvSpPr>
          <p:nvPr>
            <p:ph idx="13"/>
          </p:nvPr>
        </p:nvSpPr>
        <p:spPr>
          <a:xfrm>
            <a:off x="976190" y="4430598"/>
            <a:ext cx="8689428" cy="84841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內容版面配置區 2"/>
          <p:cNvSpPr>
            <a:spLocks noGrp="1"/>
          </p:cNvSpPr>
          <p:nvPr>
            <p:ph idx="14"/>
          </p:nvPr>
        </p:nvSpPr>
        <p:spPr>
          <a:xfrm>
            <a:off x="958851" y="5866352"/>
            <a:ext cx="3088391" cy="45690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5A6CA96E-771F-45E3-831A-4B00DB4554E3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>
          <a:xfrm>
            <a:off x="4191000" y="6381750"/>
            <a:ext cx="3860800" cy="476250"/>
          </a:xfrm>
        </p:spPr>
        <p:txBody>
          <a:bodyPr anchor="t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DD403F66-B939-4F70-83A3-69A71FA74EB5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>
          <a:xfrm>
            <a:off x="9821333" y="6245226"/>
            <a:ext cx="1102784" cy="612775"/>
          </a:xfrm>
        </p:spPr>
        <p:txBody>
          <a:bodyPr anchor="t"/>
          <a:lstStyle>
            <a:lvl1pPr fontAlgn="base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F48EAB5-75CF-4CAF-9775-18E3AB6CF6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0438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">
            <a:extLst>
              <a:ext uri="{FF2B5EF4-FFF2-40B4-BE49-F238E27FC236}">
                <a16:creationId xmlns:a16="http://schemas.microsoft.com/office/drawing/2014/main" id="{B4815BE0-F7CB-4992-B9C8-AB3E2D9A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662463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D3662A2B-0B3F-4F48-AAB8-38C8C2B97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619876"/>
            <a:ext cx="949536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  <p:pic>
        <p:nvPicPr>
          <p:cNvPr id="6" name="Picture 26" descr="itri_CEL_A_W">
            <a:extLst>
              <a:ext uri="{FF2B5EF4-FFF2-40B4-BE49-F238E27FC236}">
                <a16:creationId xmlns:a16="http://schemas.microsoft.com/office/drawing/2014/main" id="{0C64C0DA-EE07-46F4-950B-47050B5BCF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28639"/>
            <a:ext cx="4438651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5" descr="氣球版草地.jpg">
            <a:extLst>
              <a:ext uri="{FF2B5EF4-FFF2-40B4-BE49-F238E27FC236}">
                <a16:creationId xmlns:a16="http://schemas.microsoft.com/office/drawing/2014/main" id="{BFAFE8DF-E6E5-4FCF-9889-B6BBED4D3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2" y="0"/>
            <a:ext cx="24574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6" descr="氣球.gif">
            <a:extLst>
              <a:ext uri="{FF2B5EF4-FFF2-40B4-BE49-F238E27FC236}">
                <a16:creationId xmlns:a16="http://schemas.microsoft.com/office/drawing/2014/main" id="{0A0795EE-6E08-4D05-9276-CEB37A015B4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418" y="579439"/>
            <a:ext cx="191558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20">
            <a:extLst>
              <a:ext uri="{FF2B5EF4-FFF2-40B4-BE49-F238E27FC236}">
                <a16:creationId xmlns:a16="http://schemas.microsoft.com/office/drawing/2014/main" id="{750749E3-3424-4166-9AF7-A1BCAD4875C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28588"/>
            <a:ext cx="100118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958851" y="2338389"/>
            <a:ext cx="10363200" cy="76517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0742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958852" y="3598863"/>
            <a:ext cx="9351433" cy="914400"/>
          </a:xfrm>
        </p:spPr>
        <p:txBody>
          <a:bodyPr anchor="ctr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C78971FC-37F5-413E-A14E-57F36AB800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58851" y="5037138"/>
            <a:ext cx="2844800" cy="476250"/>
          </a:xfrm>
        </p:spPr>
        <p:txBody>
          <a:bodyPr anchor="t"/>
          <a:lstStyle>
            <a:lvl1pPr>
              <a:defRPr sz="14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A1B38E5-AAE8-400B-BA84-8E24CB6DA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91000" y="6381750"/>
            <a:ext cx="3860800" cy="476250"/>
          </a:xfrm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549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C7F06787-BC4A-4DBC-AF8A-F4B46578D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597F2195-2354-43AC-811F-D78C936C1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A47328E7-91D6-4163-96C8-E3AA52B89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4FC4B-A390-4485-96E2-36FC5178C7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286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24F6910E-9C04-49FC-9541-F428049CCE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A4E2D631-E503-422A-856B-BE4DCF682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4E9E8F5B-C30D-411B-A6D9-B76A4E63A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2679A-35BC-403A-AE8C-EEED2ED72F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358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1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E3E8D5D8-9444-47B9-BFDA-E9B12C24D8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1555F386-3750-4F95-A0CB-E5F3183F70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CB9207B5-F390-4FA8-8A5A-37E193490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6F2FD-5AC9-4846-A148-596BFEBCD96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216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E9919888-EFEC-4033-806B-C98ABDEB2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66CBF45B-319B-4965-AC03-2EA347C5FD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A3F9D35A-019E-483B-9D8F-1646902EE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50C64-3536-41E8-8B8C-889CD896DD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56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82251069-7FF7-4559-AC36-337CBAC1D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A9292253-FC90-4D1D-86D8-9879FCD60B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C243DC3A-93FE-4855-9C07-DE9A3FB6A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24AB-5BD0-417F-A23B-1A41B466CEC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35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BE11CC56-ADE3-464D-A307-93E167646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33812CF9-72FE-4298-83D1-D206FCEE60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F5C4A388-5AB3-4587-A53A-D6EB512168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292DE-5089-4BEE-B9E8-F196517087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249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BE4772AB-ECB0-4659-AE78-8074F14B2D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46">
            <a:extLst>
              <a:ext uri="{FF2B5EF4-FFF2-40B4-BE49-F238E27FC236}">
                <a16:creationId xmlns:a16="http://schemas.microsoft.com/office/drawing/2014/main" id="{B5A36EB3-30F6-4BB3-B6DD-35EA6F5FE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E19CF339-C727-4E70-8EEC-5135D44AB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F442-FE5C-4F1E-B0D6-6CDDF16922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220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B1CA689C-1930-4F82-8A40-1E026C3200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D1BFDB3D-7240-40D2-A004-17ACA5E63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6223BCE2-FB39-491C-B8DC-E8E87FE57B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825B3-898B-43E9-AE1D-18B4B0F4FE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924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4602D52-09B6-41E4-B1F0-83075CE9E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BB382B1C-6A6A-4543-8BF0-639479C34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C19D9F1D-7FF4-4DCF-BA30-B7371CCB28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0326-CF4C-49B6-AACA-EFED590E0A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975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87DD3DE3-B956-4024-82CD-FABF6AADCC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DB8E902B-F55A-4C69-8A22-F579388A7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6670392B-D095-4C53-99A3-29CE5108F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1CAD3-BD70-4AAF-A29F-3CCF30E4A6B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4878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1" y="0"/>
            <a:ext cx="2789767" cy="6197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4" y="0"/>
            <a:ext cx="8168217" cy="61976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580569EA-662F-4860-8B66-1C668567F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C2950CF6-5046-466A-A187-6FAB6D62A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8B1FF070-363E-40B1-A8EB-B8EC42775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D7F42-5B2A-4D54-992D-894B70DC15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5796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333FF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1C60A33-7F4D-4E20-A44F-C6B352DE96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3D5FFD02-2D1C-458D-A4E4-2D5186E6C2F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93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1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39E85EB-7D3C-4CE0-B439-96F8DFDA2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DB10B556-DB0F-4A24-ACCB-3593E71B9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58CE1754-24A0-49E1-88D6-B39732AE1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48795-EC24-408C-86DD-7232761AEF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62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A48812A8-498D-49F6-9CDA-824E39EE04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50A1C6B8-1D5A-4942-8A8E-E87BB43D7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DAC18BED-E2B6-4D7C-BAED-836EDF94D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66B3A-4728-42FE-B7CD-3666F2C44D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9D3DBA0F-E0B3-440D-A152-12D8815D72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570CC3C0-6EE9-4B4A-824A-91D40DE86A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8371E1CB-94E5-40DA-A29E-0725E80147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57B7C-57C8-42F1-8BC3-823C7AE4231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3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4281BC10-C8BB-4390-897F-DE734A95D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46">
            <a:extLst>
              <a:ext uri="{FF2B5EF4-FFF2-40B4-BE49-F238E27FC236}">
                <a16:creationId xmlns:a16="http://schemas.microsoft.com/office/drawing/2014/main" id="{AD68D40D-213E-4512-92CE-FE37E232A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53B2C622-4134-4569-9972-57B92FD873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1A633-278D-47BE-B0B4-CB3A31B723E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47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137D9574-26FF-4AC0-A2D4-E5427C38F0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ADFA0C7D-3B6B-4150-B56F-842BA5CC6B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AF5F3B4E-F85F-4110-82C4-015FD015E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CDF35-84DA-4B15-B9DD-BE3810BC12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97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9A790D40-FC28-4F44-A19B-2CF717A71A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80025FE7-93E8-4D0C-A84A-AA0FA53BB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1B82EA69-1BA6-4323-9608-DEFFB2F61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6EC3C-942C-4B07-94F2-E5E707E1EF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>
            <a:extLst>
              <a:ext uri="{FF2B5EF4-FFF2-40B4-BE49-F238E27FC236}">
                <a16:creationId xmlns:a16="http://schemas.microsoft.com/office/drawing/2014/main" id="{8010044B-65F5-4910-AF3B-305399942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27" name="Rectangle 43">
            <a:extLst>
              <a:ext uri="{FF2B5EF4-FFF2-40B4-BE49-F238E27FC236}">
                <a16:creationId xmlns:a16="http://schemas.microsoft.com/office/drawing/2014/main" id="{608D184F-261F-4F05-9EED-BBAC2E5C4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0"/>
            <a:ext cx="1115906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>
            <a:extLst>
              <a:ext uri="{FF2B5EF4-FFF2-40B4-BE49-F238E27FC236}">
                <a16:creationId xmlns:a16="http://schemas.microsoft.com/office/drawing/2014/main" id="{D93E6E18-B16B-4F58-911F-39973BA26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39864"/>
            <a:ext cx="11152717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1" name="Rectangle 45">
            <a:extLst>
              <a:ext uri="{FF2B5EF4-FFF2-40B4-BE49-F238E27FC236}">
                <a16:creationId xmlns:a16="http://schemas.microsoft.com/office/drawing/2014/main" id="{6E327E8D-D6D3-432D-82EC-9084187DDA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81067" y="6619876"/>
            <a:ext cx="197485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42" name="Rectangle 46">
            <a:extLst>
              <a:ext uri="{FF2B5EF4-FFF2-40B4-BE49-F238E27FC236}">
                <a16:creationId xmlns:a16="http://schemas.microsoft.com/office/drawing/2014/main" id="{32B7F641-14D7-4DFE-B2CF-782C44992C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1276"/>
            <a:ext cx="8128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43" name="Rectangle 47">
            <a:extLst>
              <a:ext uri="{FF2B5EF4-FFF2-40B4-BE49-F238E27FC236}">
                <a16:creationId xmlns:a16="http://schemas.microsoft.com/office/drawing/2014/main" id="{E36E82E7-969D-413E-A5CF-D237E2418B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6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BCE3C24-5598-4D1D-A0BE-3D9268AAA7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Line 50">
            <a:extLst>
              <a:ext uri="{FF2B5EF4-FFF2-40B4-BE49-F238E27FC236}">
                <a16:creationId xmlns:a16="http://schemas.microsoft.com/office/drawing/2014/main" id="{B3CC5B58-EA86-4136-9788-A312E895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4118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3" name="Line 51">
            <a:extLst>
              <a:ext uri="{FF2B5EF4-FFF2-40B4-BE49-F238E27FC236}">
                <a16:creationId xmlns:a16="http://schemas.microsoft.com/office/drawing/2014/main" id="{CA071C19-F227-4950-997C-C89D0B416F3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0084330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>
            <a:extLst>
              <a:ext uri="{FF2B5EF4-FFF2-40B4-BE49-F238E27FC236}">
                <a16:creationId xmlns:a16="http://schemas.microsoft.com/office/drawing/2014/main" id="{ECCC914D-7D14-4B8F-8D52-8E2C8DB7E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sp>
        <p:nvSpPr>
          <p:cNvPr id="16" name="Text Box 48">
            <a:extLst>
              <a:ext uri="{FF2B5EF4-FFF2-40B4-BE49-F238E27FC236}">
                <a16:creationId xmlns:a16="http://schemas.microsoft.com/office/drawing/2014/main" id="{7B31BBC3-CF63-42BA-BB3B-CE408A6D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817" y="6610351"/>
            <a:ext cx="949536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</a:t>
            </a:r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CONFIDENTIAL DOCUMENT DO NOT COPY OR DISTRIBUTE</a:t>
            </a:r>
          </a:p>
        </p:txBody>
      </p:sp>
      <p:pic>
        <p:nvPicPr>
          <p:cNvPr id="2" name="圖片 12">
            <a:extLst>
              <a:ext uri="{FF2B5EF4-FFF2-40B4-BE49-F238E27FC236}">
                <a16:creationId xmlns:a16="http://schemas.microsoft.com/office/drawing/2014/main" id="{4010F427-1F39-4272-BDC6-9526D2807C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144463"/>
            <a:ext cx="1001184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>
            <a:extLst>
              <a:ext uri="{FF2B5EF4-FFF2-40B4-BE49-F238E27FC236}">
                <a16:creationId xmlns:a16="http://schemas.microsoft.com/office/drawing/2014/main" id="{8010044B-65F5-4910-AF3B-305399942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051" name="Rectangle 43">
            <a:extLst>
              <a:ext uri="{FF2B5EF4-FFF2-40B4-BE49-F238E27FC236}">
                <a16:creationId xmlns:a16="http://schemas.microsoft.com/office/drawing/2014/main" id="{2F7AD370-8560-48F1-83C7-5C4EA5E5F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0"/>
            <a:ext cx="1115906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2" name="Rectangle 44">
            <a:extLst>
              <a:ext uri="{FF2B5EF4-FFF2-40B4-BE49-F238E27FC236}">
                <a16:creationId xmlns:a16="http://schemas.microsoft.com/office/drawing/2014/main" id="{F2CDF899-ADF3-4E2D-8866-A2D81B92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39864"/>
            <a:ext cx="11152717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1" name="Rectangle 45">
            <a:extLst>
              <a:ext uri="{FF2B5EF4-FFF2-40B4-BE49-F238E27FC236}">
                <a16:creationId xmlns:a16="http://schemas.microsoft.com/office/drawing/2014/main" id="{6E327E8D-D6D3-432D-82EC-9084187DDA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81067" y="6619876"/>
            <a:ext cx="197485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42" name="Rectangle 46">
            <a:extLst>
              <a:ext uri="{FF2B5EF4-FFF2-40B4-BE49-F238E27FC236}">
                <a16:creationId xmlns:a16="http://schemas.microsoft.com/office/drawing/2014/main" id="{32B7F641-14D7-4DFE-B2CF-782C44992C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1276"/>
            <a:ext cx="8128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43" name="Rectangle 47">
            <a:extLst>
              <a:ext uri="{FF2B5EF4-FFF2-40B4-BE49-F238E27FC236}">
                <a16:creationId xmlns:a16="http://schemas.microsoft.com/office/drawing/2014/main" id="{E36E82E7-969D-413E-A5CF-D237E2418B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6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6E4860C-36FA-48E2-876F-817FEDD42B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6" name="Line 50">
            <a:extLst>
              <a:ext uri="{FF2B5EF4-FFF2-40B4-BE49-F238E27FC236}">
                <a16:creationId xmlns:a16="http://schemas.microsoft.com/office/drawing/2014/main" id="{E3C4B7A9-486C-4931-A6A6-225507028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4118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7" name="Line 51">
            <a:extLst>
              <a:ext uri="{FF2B5EF4-FFF2-40B4-BE49-F238E27FC236}">
                <a16:creationId xmlns:a16="http://schemas.microsoft.com/office/drawing/2014/main" id="{26A0CC48-22C5-4284-A716-CA54CCC0B19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0084330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>
            <a:extLst>
              <a:ext uri="{FF2B5EF4-FFF2-40B4-BE49-F238E27FC236}">
                <a16:creationId xmlns:a16="http://schemas.microsoft.com/office/drawing/2014/main" id="{ECCC914D-7D14-4B8F-8D52-8E2C8DB7E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sp>
        <p:nvSpPr>
          <p:cNvPr id="16" name="Text Box 48">
            <a:extLst>
              <a:ext uri="{FF2B5EF4-FFF2-40B4-BE49-F238E27FC236}">
                <a16:creationId xmlns:a16="http://schemas.microsoft.com/office/drawing/2014/main" id="{7B31BBC3-CF63-42BA-BB3B-CE408A6D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817" y="6610351"/>
            <a:ext cx="949536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</a:t>
            </a:r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CONFIDENTIAL DOCUMENT DO NOT COPY OR DISTRIBUTE</a:t>
            </a:r>
          </a:p>
        </p:txBody>
      </p:sp>
      <p:pic>
        <p:nvPicPr>
          <p:cNvPr id="2060" name="圖片 12">
            <a:extLst>
              <a:ext uri="{FF2B5EF4-FFF2-40B4-BE49-F238E27FC236}">
                <a16:creationId xmlns:a16="http://schemas.microsoft.com/office/drawing/2014/main" id="{B92F837F-ABA7-4C98-B7EB-06DA646B539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144463"/>
            <a:ext cx="1001184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  <p:sldLayoutId id="2147484232" r:id="rId12"/>
    <p:sldLayoutId id="21474842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>
            <a:extLst>
              <a:ext uri="{FF2B5EF4-FFF2-40B4-BE49-F238E27FC236}">
                <a16:creationId xmlns:a16="http://schemas.microsoft.com/office/drawing/2014/main" id="{8010044B-65F5-4910-AF3B-305399942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075" name="Rectangle 43">
            <a:extLst>
              <a:ext uri="{FF2B5EF4-FFF2-40B4-BE49-F238E27FC236}">
                <a16:creationId xmlns:a16="http://schemas.microsoft.com/office/drawing/2014/main" id="{D669EFDC-F7D6-4196-9846-AED2A93AD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0"/>
            <a:ext cx="1115906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6" name="Rectangle 44">
            <a:extLst>
              <a:ext uri="{FF2B5EF4-FFF2-40B4-BE49-F238E27FC236}">
                <a16:creationId xmlns:a16="http://schemas.microsoft.com/office/drawing/2014/main" id="{E278F5B5-149A-4621-80BA-1CA8763FC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39864"/>
            <a:ext cx="11152717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1" name="Rectangle 45">
            <a:extLst>
              <a:ext uri="{FF2B5EF4-FFF2-40B4-BE49-F238E27FC236}">
                <a16:creationId xmlns:a16="http://schemas.microsoft.com/office/drawing/2014/main" id="{6E327E8D-D6D3-432D-82EC-9084187DDA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81067" y="6619876"/>
            <a:ext cx="197485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42" name="Rectangle 46">
            <a:extLst>
              <a:ext uri="{FF2B5EF4-FFF2-40B4-BE49-F238E27FC236}">
                <a16:creationId xmlns:a16="http://schemas.microsoft.com/office/drawing/2014/main" id="{32B7F641-14D7-4DFE-B2CF-782C44992C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1276"/>
            <a:ext cx="8128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43" name="Rectangle 47">
            <a:extLst>
              <a:ext uri="{FF2B5EF4-FFF2-40B4-BE49-F238E27FC236}">
                <a16:creationId xmlns:a16="http://schemas.microsoft.com/office/drawing/2014/main" id="{E36E82E7-969D-413E-A5CF-D237E2418B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6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6E0D58C-E4E9-4FE6-9A42-D93FE80ED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80" name="Line 50">
            <a:extLst>
              <a:ext uri="{FF2B5EF4-FFF2-40B4-BE49-F238E27FC236}">
                <a16:creationId xmlns:a16="http://schemas.microsoft.com/office/drawing/2014/main" id="{FA9CCDC2-5414-43A6-8F79-4ED2E1519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4118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1" name="Line 51">
            <a:extLst>
              <a:ext uri="{FF2B5EF4-FFF2-40B4-BE49-F238E27FC236}">
                <a16:creationId xmlns:a16="http://schemas.microsoft.com/office/drawing/2014/main" id="{23308E1E-7F81-42C4-A93C-96405EAD545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0084330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>
            <a:extLst>
              <a:ext uri="{FF2B5EF4-FFF2-40B4-BE49-F238E27FC236}">
                <a16:creationId xmlns:a16="http://schemas.microsoft.com/office/drawing/2014/main" id="{ECCC914D-7D14-4B8F-8D52-8E2C8DB7E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sp>
        <p:nvSpPr>
          <p:cNvPr id="16" name="Text Box 48">
            <a:extLst>
              <a:ext uri="{FF2B5EF4-FFF2-40B4-BE49-F238E27FC236}">
                <a16:creationId xmlns:a16="http://schemas.microsoft.com/office/drawing/2014/main" id="{7B31BBC3-CF63-42BA-BB3B-CE408A6D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817" y="6610351"/>
            <a:ext cx="949536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</a:t>
            </a:r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CONFIDENTIAL DOCUMENT DO NOT COPY OR DISTRIBUTE</a:t>
            </a:r>
          </a:p>
        </p:txBody>
      </p:sp>
      <p:pic>
        <p:nvPicPr>
          <p:cNvPr id="3084" name="圖片 12">
            <a:extLst>
              <a:ext uri="{FF2B5EF4-FFF2-40B4-BE49-F238E27FC236}">
                <a16:creationId xmlns:a16="http://schemas.microsoft.com/office/drawing/2014/main" id="{F8843E8D-D526-407C-AE30-F635A45AA6C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144463"/>
            <a:ext cx="1001184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0BE014-4B05-4B80-B8A6-72E7FB3E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1A633-278D-47BE-B0B4-CB3A31B723E1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746674C-CC48-4BFB-962F-6B69948BD459}"/>
              </a:ext>
            </a:extLst>
          </p:cNvPr>
          <p:cNvSpPr/>
          <p:nvPr/>
        </p:nvSpPr>
        <p:spPr bwMode="auto">
          <a:xfrm flipH="1">
            <a:off x="1376851" y="269810"/>
            <a:ext cx="7029450" cy="747600"/>
          </a:xfrm>
          <a:prstGeom prst="round2DiagRect">
            <a:avLst>
              <a:gd name="adj1" fmla="val 31573"/>
              <a:gd name="adj2" fmla="val 0"/>
            </a:avLst>
          </a:prstGeom>
          <a:solidFill>
            <a:srgbClr val="27B3C6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zh-TW" altLang="en-US" sz="32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JhengHei UI"/>
              </a:rPr>
              <a:t>壽山</a:t>
            </a:r>
            <a:r>
              <a:rPr lang="en-US" altLang="zh-TW" sz="32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JhengHei UI"/>
              </a:rPr>
              <a:t>UI</a:t>
            </a:r>
            <a:r>
              <a:rPr lang="zh-TW" altLang="en-US" sz="32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JhengHei UI"/>
              </a:rPr>
              <a:t>服務流程</a:t>
            </a:r>
            <a:endParaRPr lang="en-US" altLang="zh-TW" sz="32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JhengHei UI"/>
            </a:endParaRPr>
          </a:p>
        </p:txBody>
      </p:sp>
      <p:pic>
        <p:nvPicPr>
          <p:cNvPr id="16" name="圖片 11" descr="氣球.gif">
            <a:extLst>
              <a:ext uri="{FF2B5EF4-FFF2-40B4-BE49-F238E27FC236}">
                <a16:creationId xmlns:a16="http://schemas.microsoft.com/office/drawing/2014/main" id="{DEC16E60-0949-42E8-B96C-5743DAEB5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0" y="144000"/>
            <a:ext cx="1005765" cy="111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流程圖: 替代程序 23">
            <a:extLst>
              <a:ext uri="{FF2B5EF4-FFF2-40B4-BE49-F238E27FC236}">
                <a16:creationId xmlns:a16="http://schemas.microsoft.com/office/drawing/2014/main" id="{96C26D59-43FF-4E0F-85B0-10547EAD9A9A}"/>
              </a:ext>
            </a:extLst>
          </p:cNvPr>
          <p:cNvSpPr/>
          <p:nvPr/>
        </p:nvSpPr>
        <p:spPr bwMode="auto">
          <a:xfrm>
            <a:off x="594764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站立 </a:t>
            </a:r>
            <a:r>
              <a:rPr kumimoji="1"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_21_1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5" name="流程圖: 替代程序 24">
            <a:extLst>
              <a:ext uri="{FF2B5EF4-FFF2-40B4-BE49-F238E27FC236}">
                <a16:creationId xmlns:a16="http://schemas.microsoft.com/office/drawing/2014/main" id="{AD6D5301-206B-4694-B18A-60704FC60F57}"/>
              </a:ext>
            </a:extLst>
          </p:cNvPr>
          <p:cNvSpPr/>
          <p:nvPr/>
        </p:nvSpPr>
        <p:spPr bwMode="auto">
          <a:xfrm>
            <a:off x="2056851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趴臥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v ZOO_A _31_1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6" name="流程圖: 替代程序 25">
            <a:extLst>
              <a:ext uri="{FF2B5EF4-FFF2-40B4-BE49-F238E27FC236}">
                <a16:creationId xmlns:a16="http://schemas.microsoft.com/office/drawing/2014/main" id="{E69473A7-C4A3-4E0C-A33A-E6932E90CF7E}"/>
              </a:ext>
            </a:extLst>
          </p:cNvPr>
          <p:cNvSpPr/>
          <p:nvPr/>
        </p:nvSpPr>
        <p:spPr bwMode="auto">
          <a:xfrm>
            <a:off x="3518938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四足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_41_1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7" name="流程圖: 替代程序 26">
            <a:extLst>
              <a:ext uri="{FF2B5EF4-FFF2-40B4-BE49-F238E27FC236}">
                <a16:creationId xmlns:a16="http://schemas.microsoft.com/office/drawing/2014/main" id="{2B0543D3-3A9C-4352-9F28-B6A9E7335B1B}"/>
              </a:ext>
            </a:extLst>
          </p:cNvPr>
          <p:cNvSpPr/>
          <p:nvPr/>
        </p:nvSpPr>
        <p:spPr bwMode="auto">
          <a:xfrm>
            <a:off x="594764" y="5374905"/>
            <a:ext cx="1269688" cy="450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站立 </a:t>
            </a:r>
            <a:r>
              <a:rPr kumimoji="1"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科普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_22_1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8" name="流程圖: 替代程序 27">
            <a:extLst>
              <a:ext uri="{FF2B5EF4-FFF2-40B4-BE49-F238E27FC236}">
                <a16:creationId xmlns:a16="http://schemas.microsoft.com/office/drawing/2014/main" id="{295A85AD-2678-4EC7-815C-FB2BC0FA977D}"/>
              </a:ext>
            </a:extLst>
          </p:cNvPr>
          <p:cNvSpPr/>
          <p:nvPr/>
        </p:nvSpPr>
        <p:spPr bwMode="auto">
          <a:xfrm>
            <a:off x="2056851" y="5374905"/>
            <a:ext cx="1269688" cy="450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趴臥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科普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_32_1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9" name="流程圖: 替代程序 28">
            <a:extLst>
              <a:ext uri="{FF2B5EF4-FFF2-40B4-BE49-F238E27FC236}">
                <a16:creationId xmlns:a16="http://schemas.microsoft.com/office/drawing/2014/main" id="{4C83F6A2-1A04-4DC8-8F8B-998E9D3E78FC}"/>
              </a:ext>
            </a:extLst>
          </p:cNvPr>
          <p:cNvSpPr/>
          <p:nvPr/>
        </p:nvSpPr>
        <p:spPr bwMode="auto">
          <a:xfrm>
            <a:off x="3518938" y="5374905"/>
            <a:ext cx="1269688" cy="450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四足 </a:t>
            </a:r>
            <a:r>
              <a:rPr kumimoji="1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科普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_42_1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0" name="流程圖: 替代程序 29">
            <a:extLst>
              <a:ext uri="{FF2B5EF4-FFF2-40B4-BE49-F238E27FC236}">
                <a16:creationId xmlns:a16="http://schemas.microsoft.com/office/drawing/2014/main" id="{AA98BE68-8D1E-4A99-943B-6399D647C571}"/>
              </a:ext>
            </a:extLst>
          </p:cNvPr>
          <p:cNvSpPr/>
          <p:nvPr/>
        </p:nvSpPr>
        <p:spPr bwMode="auto">
          <a:xfrm>
            <a:off x="8825390" y="3980381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小地圖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_map_</a:t>
            </a:r>
            <a:r>
              <a:rPr kumimoji="1"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1" name="流程圖: 替代程序 30">
            <a:extLst>
              <a:ext uri="{FF2B5EF4-FFF2-40B4-BE49-F238E27FC236}">
                <a16:creationId xmlns:a16="http://schemas.microsoft.com/office/drawing/2014/main" id="{4BEE8152-A35A-463C-877C-F8B91AADB003}"/>
              </a:ext>
            </a:extLst>
          </p:cNvPr>
          <p:cNvSpPr/>
          <p:nvPr/>
        </p:nvSpPr>
        <p:spPr bwMode="auto">
          <a:xfrm>
            <a:off x="10377396" y="3980381"/>
            <a:ext cx="1480787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LIVE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_live_10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52DFF95-11AA-413F-9F9B-5CBE2E6DEA6D}"/>
              </a:ext>
            </a:extLst>
          </p:cNvPr>
          <p:cNvSpPr txBox="1"/>
          <p:nvPr/>
        </p:nvSpPr>
        <p:spPr>
          <a:xfrm>
            <a:off x="-1459248" y="-1372981"/>
            <a:ext cx="6244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三階段</a:t>
            </a:r>
          </a:p>
          <a:p>
            <a:r>
              <a:rPr lang="zh-TW" altLang="en-US" dirty="0"/>
              <a:t>1/檔案全貌：樹狀圖檔案取名編號</a:t>
            </a:r>
          </a:p>
          <a:p>
            <a:r>
              <a:rPr lang="zh-TW" altLang="en-US" dirty="0"/>
              <a:t>2/功能齊全：wire-frame 線框稿，圖、影片，每個檔皆有</a:t>
            </a:r>
          </a:p>
          <a:p>
            <a:r>
              <a:rPr lang="zh-TW" altLang="en-US" dirty="0"/>
              <a:t>3/好看：風格設計</a:t>
            </a:r>
          </a:p>
        </p:txBody>
      </p:sp>
      <p:sp>
        <p:nvSpPr>
          <p:cNvPr id="36" name="流程圖: 替代程序 35">
            <a:extLst>
              <a:ext uri="{FF2B5EF4-FFF2-40B4-BE49-F238E27FC236}">
                <a16:creationId xmlns:a16="http://schemas.microsoft.com/office/drawing/2014/main" id="{0A490D4C-EFB2-46E3-B221-C8C1908C9F9F}"/>
              </a:ext>
            </a:extLst>
          </p:cNvPr>
          <p:cNvSpPr/>
          <p:nvPr/>
        </p:nvSpPr>
        <p:spPr bwMode="auto">
          <a:xfrm>
            <a:off x="5767183" y="3980381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精彩花絮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_B _20_1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7" name="流程圖: 替代程序 36">
            <a:extLst>
              <a:ext uri="{FF2B5EF4-FFF2-40B4-BE49-F238E27FC236}">
                <a16:creationId xmlns:a16="http://schemas.microsoft.com/office/drawing/2014/main" id="{D39E6AD0-7E05-4C9B-B4A8-FB1857A3C98F}"/>
              </a:ext>
            </a:extLst>
          </p:cNvPr>
          <p:cNvSpPr/>
          <p:nvPr/>
        </p:nvSpPr>
        <p:spPr bwMode="auto">
          <a:xfrm>
            <a:off x="7266000" y="3980381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動物園科普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_B _30_1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2" name="流程圖: 替代程序 31">
            <a:extLst>
              <a:ext uri="{FF2B5EF4-FFF2-40B4-BE49-F238E27FC236}">
                <a16:creationId xmlns:a16="http://schemas.microsoft.com/office/drawing/2014/main" id="{D0E3EC07-C48B-410F-846B-4D31E95E4840}"/>
              </a:ext>
            </a:extLst>
          </p:cNvPr>
          <p:cNvSpPr/>
          <p:nvPr/>
        </p:nvSpPr>
        <p:spPr bwMode="auto">
          <a:xfrm>
            <a:off x="6620186" y="2895452"/>
            <a:ext cx="1299875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黑熊花絮</a:t>
            </a:r>
            <a:endParaRPr kumimoji="1"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_B _10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8" name="流程圖: 替代程序 17">
            <a:extLst>
              <a:ext uri="{FF2B5EF4-FFF2-40B4-BE49-F238E27FC236}">
                <a16:creationId xmlns:a16="http://schemas.microsoft.com/office/drawing/2014/main" id="{ABFE1ADE-7005-4DF6-AB21-755C1209B481}"/>
              </a:ext>
            </a:extLst>
          </p:cNvPr>
          <p:cNvSpPr/>
          <p:nvPr/>
        </p:nvSpPr>
        <p:spPr bwMode="auto">
          <a:xfrm>
            <a:off x="580381" y="2895452"/>
            <a:ext cx="1269688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站立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熊姿樣態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ZOO_A_20_1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0" name="流程圖: 替代程序 19">
            <a:extLst>
              <a:ext uri="{FF2B5EF4-FFF2-40B4-BE49-F238E27FC236}">
                <a16:creationId xmlns:a16="http://schemas.microsoft.com/office/drawing/2014/main" id="{C4583B96-70C0-4FA6-A685-7A66283876AF}"/>
              </a:ext>
            </a:extLst>
          </p:cNvPr>
          <p:cNvSpPr/>
          <p:nvPr/>
        </p:nvSpPr>
        <p:spPr bwMode="auto">
          <a:xfrm>
            <a:off x="3504556" y="2895452"/>
            <a:ext cx="1269688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四足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熊姿樣態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</a:t>
            </a:r>
            <a:r>
              <a:rPr kumimoji="1"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40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7" name="流程圖: 替代程序 16">
            <a:extLst>
              <a:ext uri="{FF2B5EF4-FFF2-40B4-BE49-F238E27FC236}">
                <a16:creationId xmlns:a16="http://schemas.microsoft.com/office/drawing/2014/main" id="{4E44DDBE-FE14-4BC9-90B6-17A1EFBC4134}"/>
              </a:ext>
            </a:extLst>
          </p:cNvPr>
          <p:cNvSpPr/>
          <p:nvPr/>
        </p:nvSpPr>
        <p:spPr bwMode="auto">
          <a:xfrm>
            <a:off x="467206" y="1128598"/>
            <a:ext cx="11606307" cy="509381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首頁 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ZOO_A_10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9" name="流程圖: 替代程序 18">
            <a:extLst>
              <a:ext uri="{FF2B5EF4-FFF2-40B4-BE49-F238E27FC236}">
                <a16:creationId xmlns:a16="http://schemas.microsoft.com/office/drawing/2014/main" id="{AF8F6AB9-E2D3-4164-9D18-C65015E17A96}"/>
              </a:ext>
            </a:extLst>
          </p:cNvPr>
          <p:cNvSpPr/>
          <p:nvPr/>
        </p:nvSpPr>
        <p:spPr bwMode="auto">
          <a:xfrm>
            <a:off x="2042468" y="2895452"/>
            <a:ext cx="1269688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趴臥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熊姿樣態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_30_1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E92E6895-97E2-4F6B-A9C9-E0AEC14AEF7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677312" y="1439715"/>
            <a:ext cx="12700" cy="292417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ECB01912-73CE-4798-82E7-EED5F1CC3F32}"/>
              </a:ext>
            </a:extLst>
          </p:cNvPr>
          <p:cNvCxnSpPr>
            <a:stCxn id="18" idx="2"/>
            <a:endCxn id="24" idx="0"/>
          </p:cNvCxnSpPr>
          <p:nvPr/>
        </p:nvCxnSpPr>
        <p:spPr bwMode="auto">
          <a:xfrm>
            <a:off x="1215225" y="3345452"/>
            <a:ext cx="14383" cy="679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72F08C8C-7C04-4FF9-AA98-51E3A60D4A79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>
            <a:off x="2677312" y="3345452"/>
            <a:ext cx="14383" cy="679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0702634-07FD-458D-A102-65EF8E13D842}"/>
              </a:ext>
            </a:extLst>
          </p:cNvPr>
          <p:cNvCxnSpPr>
            <a:stCxn id="20" idx="2"/>
            <a:endCxn id="26" idx="0"/>
          </p:cNvCxnSpPr>
          <p:nvPr/>
        </p:nvCxnSpPr>
        <p:spPr bwMode="auto">
          <a:xfrm>
            <a:off x="4139400" y="3345452"/>
            <a:ext cx="14382" cy="679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C5D518D-01F8-497C-87C7-2DE5F2D6C9A7}"/>
              </a:ext>
            </a:extLst>
          </p:cNvPr>
          <p:cNvCxnSpPr>
            <a:stCxn id="24" idx="2"/>
            <a:endCxn id="27" idx="0"/>
          </p:cNvCxnSpPr>
          <p:nvPr/>
        </p:nvCxnSpPr>
        <p:spPr bwMode="auto">
          <a:xfrm>
            <a:off x="1229608" y="4474940"/>
            <a:ext cx="0" cy="89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B31C49F-6864-4FD9-BCE7-D4C3D0BF5407}"/>
              </a:ext>
            </a:extLst>
          </p:cNvPr>
          <p:cNvCxnSpPr>
            <a:stCxn id="25" idx="2"/>
            <a:endCxn id="28" idx="0"/>
          </p:cNvCxnSpPr>
          <p:nvPr/>
        </p:nvCxnSpPr>
        <p:spPr bwMode="auto">
          <a:xfrm>
            <a:off x="2691695" y="4474940"/>
            <a:ext cx="0" cy="89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F0CA49A3-FA35-4DC7-BE0F-846E73B41072}"/>
              </a:ext>
            </a:extLst>
          </p:cNvPr>
          <p:cNvCxnSpPr>
            <a:stCxn id="26" idx="2"/>
            <a:endCxn id="29" idx="0"/>
          </p:cNvCxnSpPr>
          <p:nvPr/>
        </p:nvCxnSpPr>
        <p:spPr bwMode="auto">
          <a:xfrm>
            <a:off x="4153782" y="4474940"/>
            <a:ext cx="0" cy="89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E10D9F8D-F86F-4CEA-8AAC-1C76AFCC41D7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 bwMode="auto">
          <a:xfrm rot="5400000" flipH="1" flipV="1">
            <a:off x="7151435" y="3230973"/>
            <a:ext cx="12700" cy="1498817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26529F0-988B-48AB-80BE-C4EC13EE41C2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7270124" y="3345452"/>
            <a:ext cx="0" cy="418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7812017-CC90-4205-8C96-089E62BB17D9}"/>
              </a:ext>
            </a:extLst>
          </p:cNvPr>
          <p:cNvCxnSpPr>
            <a:cxnSpLocks/>
            <a:stCxn id="57" idx="2"/>
            <a:endCxn id="30" idx="0"/>
          </p:cNvCxnSpPr>
          <p:nvPr/>
        </p:nvCxnSpPr>
        <p:spPr bwMode="auto">
          <a:xfrm>
            <a:off x="9460234" y="1657431"/>
            <a:ext cx="0" cy="232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B3FAE76-4B3D-4501-9E49-85B615F11B6E}"/>
              </a:ext>
            </a:extLst>
          </p:cNvPr>
          <p:cNvCxnSpPr>
            <a:cxnSpLocks/>
          </p:cNvCxnSpPr>
          <p:nvPr/>
        </p:nvCxnSpPr>
        <p:spPr bwMode="auto">
          <a:xfrm>
            <a:off x="11097128" y="1564689"/>
            <a:ext cx="0" cy="232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EE1A4916-E193-404C-94DD-AB5E018F2930}"/>
              </a:ext>
            </a:extLst>
          </p:cNvPr>
          <p:cNvSpPr txBox="1"/>
          <p:nvPr/>
        </p:nvSpPr>
        <p:spPr>
          <a:xfrm>
            <a:off x="5646000" y="4533771"/>
            <a:ext cx="175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如</a:t>
            </a:r>
            <a:r>
              <a:rPr lang="en-US" altLang="zh-TW" sz="1000" dirty="0">
                <a:highlight>
                  <a:srgbClr val="D8F4F8"/>
                </a:highlight>
              </a:rPr>
              <a:t>:</a:t>
            </a:r>
            <a:r>
              <a:rPr lang="zh-TW" altLang="en-US" sz="1000" dirty="0">
                <a:highlight>
                  <a:srgbClr val="D8F4F8"/>
                </a:highlight>
              </a:rPr>
              <a:t>黑熊戲水、過年影片</a:t>
            </a:r>
            <a:endParaRPr lang="en-US" altLang="zh-TW" sz="1000" dirty="0">
              <a:highlight>
                <a:srgbClr val="D8F4F8"/>
              </a:highlight>
            </a:endParaRPr>
          </a:p>
          <a:p>
            <a:r>
              <a:rPr lang="en-US" altLang="zh-TW" sz="1000" dirty="0">
                <a:highlight>
                  <a:srgbClr val="D8F4F8"/>
                </a:highlight>
              </a:rPr>
              <a:t>(</a:t>
            </a:r>
            <a:r>
              <a:rPr lang="zh-TW" altLang="en-US" sz="1000" dirty="0">
                <a:highlight>
                  <a:srgbClr val="D8F4F8"/>
                </a:highlight>
              </a:rPr>
              <a:t>超過</a:t>
            </a:r>
            <a:r>
              <a:rPr lang="en-US" altLang="zh-TW" sz="1000" dirty="0">
                <a:highlight>
                  <a:srgbClr val="D8F4F8"/>
                </a:highlight>
              </a:rPr>
              <a:t>30</a:t>
            </a:r>
            <a:r>
              <a:rPr lang="zh-TW" altLang="en-US" sz="1000" dirty="0">
                <a:highlight>
                  <a:srgbClr val="D8F4F8"/>
                </a:highlight>
              </a:rPr>
              <a:t>秒</a:t>
            </a:r>
            <a:r>
              <a:rPr lang="en-US" altLang="zh-TW" sz="1000" dirty="0">
                <a:highlight>
                  <a:srgbClr val="D8F4F8"/>
                </a:highlight>
              </a:rPr>
              <a:t>)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F6FEF7A-CF59-4041-9325-B2039B589E3C}"/>
              </a:ext>
            </a:extLst>
          </p:cNvPr>
          <p:cNvSpPr txBox="1"/>
          <p:nvPr/>
        </p:nvSpPr>
        <p:spPr>
          <a:xfrm>
            <a:off x="118487" y="1376029"/>
            <a:ext cx="43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1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B0D4D85-A613-4183-AC57-463DDCB5A64E}"/>
              </a:ext>
            </a:extLst>
          </p:cNvPr>
          <p:cNvSpPr txBox="1"/>
          <p:nvPr/>
        </p:nvSpPr>
        <p:spPr>
          <a:xfrm>
            <a:off x="35835" y="4228719"/>
            <a:ext cx="43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2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940A279-44C8-4896-9030-77689A34981B}"/>
              </a:ext>
            </a:extLst>
          </p:cNvPr>
          <p:cNvSpPr txBox="1"/>
          <p:nvPr/>
        </p:nvSpPr>
        <p:spPr>
          <a:xfrm>
            <a:off x="35835" y="5112639"/>
            <a:ext cx="43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3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D6E9B23-77DC-46DA-8400-F931CAECB472}"/>
              </a:ext>
            </a:extLst>
          </p:cNvPr>
          <p:cNvSpPr txBox="1"/>
          <p:nvPr/>
        </p:nvSpPr>
        <p:spPr>
          <a:xfrm>
            <a:off x="7416918" y="4533770"/>
            <a:ext cx="1342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科普動態插畫 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C98BB3BE-21E7-4478-AE58-3DDA3B4686F8}"/>
              </a:ext>
            </a:extLst>
          </p:cNvPr>
          <p:cNvSpPr txBox="1"/>
          <p:nvPr/>
        </p:nvSpPr>
        <p:spPr>
          <a:xfrm>
            <a:off x="10328336" y="4508893"/>
            <a:ext cx="1342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D8F4F8"/>
                </a:highlight>
              </a:rPr>
              <a:t>9</a:t>
            </a:r>
            <a:r>
              <a:rPr lang="zh-TW" altLang="en-US" sz="1000" dirty="0">
                <a:highlight>
                  <a:srgbClr val="D8F4F8"/>
                </a:highlight>
              </a:rPr>
              <a:t>支即時影像可播放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8368E6B9-27DF-4C1F-929C-80BFA910B50B}"/>
              </a:ext>
            </a:extLst>
          </p:cNvPr>
          <p:cNvSpPr txBox="1"/>
          <p:nvPr/>
        </p:nvSpPr>
        <p:spPr>
          <a:xfrm>
            <a:off x="1275455" y="1434576"/>
            <a:ext cx="2697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D8F4F8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「請將螢幕中心對準熊或尋找黑熊花絮」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D004A4-D66D-4B75-9AC3-1052C17AC24C}"/>
              </a:ext>
            </a:extLst>
          </p:cNvPr>
          <p:cNvSpPr txBox="1"/>
          <p:nvPr/>
        </p:nvSpPr>
        <p:spPr>
          <a:xfrm>
            <a:off x="700805" y="4774672"/>
            <a:ext cx="4269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highlight>
                  <a:srgbClr val="D8F4F8"/>
                </a:highlight>
              </a:rPr>
              <a:t>..................................</a:t>
            </a:r>
            <a:r>
              <a:rPr lang="zh-TW" altLang="en-US" sz="1000">
                <a:highlight>
                  <a:srgbClr val="D8F4F8"/>
                </a:highlight>
              </a:rPr>
              <a:t>選擇</a:t>
            </a:r>
            <a:r>
              <a:rPr lang="en-US" altLang="zh-TW" sz="1000" dirty="0">
                <a:highlight>
                  <a:srgbClr val="D8F4F8"/>
                </a:highlight>
              </a:rPr>
              <a:t>1</a:t>
            </a:r>
            <a:r>
              <a:rPr lang="zh-TW" altLang="en-US" sz="1000" dirty="0">
                <a:highlight>
                  <a:srgbClr val="D8F4F8"/>
                </a:highlight>
              </a:rPr>
              <a:t>題想了解的問題</a:t>
            </a:r>
            <a:r>
              <a:rPr lang="en-US" altLang="zh-TW" sz="1000" dirty="0">
                <a:highlight>
                  <a:srgbClr val="D8F4F8"/>
                </a:highlight>
              </a:rPr>
              <a:t>..................................</a:t>
            </a:r>
            <a:endParaRPr lang="zh-TW" altLang="en-US" sz="1000" dirty="0">
              <a:highlight>
                <a:srgbClr val="D8F4F8"/>
              </a:highlight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D754765-B8B6-4F22-8E7B-3E9CDE7E53B9}"/>
              </a:ext>
            </a:extLst>
          </p:cNvPr>
          <p:cNvSpPr txBox="1"/>
          <p:nvPr/>
        </p:nvSpPr>
        <p:spPr>
          <a:xfrm>
            <a:off x="2332573" y="5882779"/>
            <a:ext cx="76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科普解答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F91C059-9EF8-4582-8522-7B09815CD7DA}"/>
              </a:ext>
            </a:extLst>
          </p:cNvPr>
          <p:cNvSpPr txBox="1"/>
          <p:nvPr/>
        </p:nvSpPr>
        <p:spPr>
          <a:xfrm>
            <a:off x="6470889" y="3397730"/>
            <a:ext cx="1742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棲架、圍牆、水池、空地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CD763AC-B9E1-427F-AD85-D4D41506D3B6}"/>
              </a:ext>
            </a:extLst>
          </p:cNvPr>
          <p:cNvSpPr txBox="1"/>
          <p:nvPr/>
        </p:nvSpPr>
        <p:spPr>
          <a:xfrm>
            <a:off x="55888" y="2982550"/>
            <a:ext cx="645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1.5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16D874A-4103-45D0-953E-DFE0D9078678}"/>
              </a:ext>
            </a:extLst>
          </p:cNvPr>
          <p:cNvSpPr txBox="1"/>
          <p:nvPr/>
        </p:nvSpPr>
        <p:spPr>
          <a:xfrm>
            <a:off x="8823386" y="4508893"/>
            <a:ext cx="1342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小地圖放大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254B020-B529-4203-BF52-FB0422F57E35}"/>
              </a:ext>
            </a:extLst>
          </p:cNvPr>
          <p:cNvSpPr txBox="1"/>
          <p:nvPr/>
        </p:nvSpPr>
        <p:spPr>
          <a:xfrm>
            <a:off x="-11350" y="4481428"/>
            <a:ext cx="735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回首頁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C80697C-3397-4478-9277-7C3E464F2EE5}"/>
              </a:ext>
            </a:extLst>
          </p:cNvPr>
          <p:cNvSpPr txBox="1"/>
          <p:nvPr/>
        </p:nvSpPr>
        <p:spPr>
          <a:xfrm>
            <a:off x="-11350" y="5441548"/>
            <a:ext cx="735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回首頁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8255169-A3E5-4A52-A35C-B29099E92B0A}"/>
              </a:ext>
            </a:extLst>
          </p:cNvPr>
          <p:cNvSpPr txBox="1"/>
          <p:nvPr/>
        </p:nvSpPr>
        <p:spPr>
          <a:xfrm>
            <a:off x="7086233" y="5535552"/>
            <a:ext cx="175351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highlight>
                  <a:srgbClr val="D8F4F8"/>
                </a:highlight>
              </a:rPr>
              <a:t>任何狀態</a:t>
            </a:r>
            <a:r>
              <a:rPr lang="en-US" altLang="zh-TW" sz="1000" dirty="0">
                <a:highlight>
                  <a:srgbClr val="D8F4F8"/>
                </a:highlight>
              </a:rPr>
              <a:t>idle 30</a:t>
            </a:r>
            <a:r>
              <a:rPr lang="zh-TW" altLang="en-US" sz="1000" dirty="0">
                <a:highlight>
                  <a:srgbClr val="D8F4F8"/>
                </a:highlight>
              </a:rPr>
              <a:t>秒回首頁</a:t>
            </a:r>
            <a:endParaRPr lang="en-US" altLang="zh-TW" sz="1000" dirty="0">
              <a:highlight>
                <a:srgbClr val="D8F4F8"/>
              </a:highlight>
            </a:endParaRPr>
          </a:p>
          <a:p>
            <a:pPr algn="ctr"/>
            <a:r>
              <a:rPr lang="en-US" altLang="zh-TW" sz="1000" dirty="0">
                <a:highlight>
                  <a:srgbClr val="D8F4F8"/>
                </a:highlight>
              </a:rPr>
              <a:t>Idle=</a:t>
            </a:r>
            <a:r>
              <a:rPr lang="zh-TW" altLang="en-US" sz="1000" dirty="0">
                <a:highlight>
                  <a:srgbClr val="D8F4F8"/>
                </a:highlight>
              </a:rPr>
              <a:t>未觸控或未升降旋轉</a:t>
            </a:r>
          </a:p>
        </p:txBody>
      </p:sp>
      <p:sp>
        <p:nvSpPr>
          <p:cNvPr id="57" name="流程圖: 替代程序 56">
            <a:extLst>
              <a:ext uri="{FF2B5EF4-FFF2-40B4-BE49-F238E27FC236}">
                <a16:creationId xmlns:a16="http://schemas.microsoft.com/office/drawing/2014/main" id="{86318C3F-C95E-4FD4-8AC0-43AECB5700CD}"/>
              </a:ext>
            </a:extLst>
          </p:cNvPr>
          <p:cNvSpPr/>
          <p:nvPr/>
        </p:nvSpPr>
        <p:spPr bwMode="auto">
          <a:xfrm>
            <a:off x="8825390" y="1207431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小地圖</a:t>
            </a:r>
            <a:r>
              <a:rPr kumimoji="1"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+mj-lt"/>
                <a:ea typeface="微軟正黑體" panose="020B0604030504040204" pitchFamily="34" charset="-120"/>
              </a:rPr>
              <a:t>ZOO _</a:t>
            </a:r>
            <a:r>
              <a:rPr kumimoji="1" lang="en-US" altLang="zh-TW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+mj-lt"/>
                <a:ea typeface="微軟正黑體" panose="020B0604030504040204" pitchFamily="34" charset="-120"/>
              </a:rPr>
              <a:t>A_map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8" name="流程圖: 替代程序 57">
            <a:extLst>
              <a:ext uri="{FF2B5EF4-FFF2-40B4-BE49-F238E27FC236}">
                <a16:creationId xmlns:a16="http://schemas.microsoft.com/office/drawing/2014/main" id="{D3910162-1318-4B4C-8D69-F181F004F0B5}"/>
              </a:ext>
            </a:extLst>
          </p:cNvPr>
          <p:cNvSpPr/>
          <p:nvPr/>
        </p:nvSpPr>
        <p:spPr bwMode="auto">
          <a:xfrm>
            <a:off x="10377396" y="1207431"/>
            <a:ext cx="1480787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LIVE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r>
              <a:rPr kumimoji="1" lang="en-US" altLang="zh-TW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iocn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+mj-lt"/>
                <a:ea typeface="微軟正黑體" panose="020B0604030504040204" pitchFamily="34" charset="-120"/>
              </a:rPr>
              <a:t>ZOO </a:t>
            </a:r>
            <a:r>
              <a:rPr kumimoji="1" lang="en-US" altLang="zh-TW" sz="9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微軟正黑體" panose="020B0604030504040204" pitchFamily="34" charset="-120"/>
              </a:rPr>
              <a:t>A</a:t>
            </a:r>
            <a:r>
              <a:rPr kumimoji="1" lang="en-US" altLang="zh-TW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+mj-lt"/>
                <a:ea typeface="微軟正黑體" panose="020B0604030504040204" pitchFamily="34" charset="-120"/>
              </a:rPr>
              <a:t>_live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7D73A69-50C2-4891-9DB2-835437CE6F6D}"/>
              </a:ext>
            </a:extLst>
          </p:cNvPr>
          <p:cNvSpPr txBox="1"/>
          <p:nvPr/>
        </p:nvSpPr>
        <p:spPr>
          <a:xfrm>
            <a:off x="5487544" y="4924922"/>
            <a:ext cx="1753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highlight>
                  <a:srgbClr val="D8F4F8"/>
                </a:highlight>
              </a:rPr>
              <a:t>----</a:t>
            </a:r>
            <a:r>
              <a:rPr lang="zh-TW" altLang="en-US" sz="1000" dirty="0">
                <a:highlight>
                  <a:srgbClr val="D8F4F8"/>
                </a:highlight>
              </a:rPr>
              <a:t>強制播完不算</a:t>
            </a:r>
            <a:r>
              <a:rPr lang="en-US" altLang="zh-TW" sz="1000" dirty="0">
                <a:highlight>
                  <a:srgbClr val="D8F4F8"/>
                </a:highlight>
              </a:rPr>
              <a:t>idle---</a:t>
            </a:r>
            <a:endParaRPr lang="zh-TW" altLang="en-US" sz="1000" dirty="0">
              <a:highlight>
                <a:srgbClr val="D8F4F8"/>
              </a:highlight>
            </a:endParaRPr>
          </a:p>
        </p:txBody>
      </p: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5C7F2894-9D1E-4B1B-BFC0-5FB48371263E}"/>
              </a:ext>
            </a:extLst>
          </p:cNvPr>
          <p:cNvCxnSpPr>
            <a:cxnSpLocks/>
            <a:stCxn id="153" idx="2"/>
            <a:endCxn id="94" idx="0"/>
          </p:cNvCxnSpPr>
          <p:nvPr/>
        </p:nvCxnSpPr>
        <p:spPr bwMode="auto">
          <a:xfrm rot="5400000">
            <a:off x="5558807" y="2168878"/>
            <a:ext cx="814664" cy="6255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E75E8DD-08AF-49BB-BAAE-1FE5A2D36FBC}"/>
              </a:ext>
            </a:extLst>
          </p:cNvPr>
          <p:cNvSpPr txBox="1"/>
          <p:nvPr/>
        </p:nvSpPr>
        <p:spPr>
          <a:xfrm>
            <a:off x="3983913" y="1743289"/>
            <a:ext cx="2562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0000FF"/>
                </a:solidFill>
                <a:highlight>
                  <a:srgbClr val="D8F4F8"/>
                </a:highlight>
              </a:rPr>
              <a:t>螢幕有熊</a:t>
            </a:r>
          </a:p>
        </p:txBody>
      </p:sp>
      <p:sp>
        <p:nvSpPr>
          <p:cNvPr id="94" name="流程圖: 替代程序 93">
            <a:extLst>
              <a:ext uri="{FF2B5EF4-FFF2-40B4-BE49-F238E27FC236}">
                <a16:creationId xmlns:a16="http://schemas.microsoft.com/office/drawing/2014/main" id="{2A2BBAB2-28D7-4E58-A818-8F6BD918772A}"/>
              </a:ext>
            </a:extLst>
          </p:cNvPr>
          <p:cNvSpPr/>
          <p:nvPr/>
        </p:nvSpPr>
        <p:spPr bwMode="auto">
          <a:xfrm>
            <a:off x="5080703" y="2889000"/>
            <a:ext cx="1145289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熊在場域</a:t>
            </a:r>
            <a:endParaRPr kumimoji="1" lang="en-US" altLang="zh-TW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螢幕沒有熊</a:t>
            </a:r>
            <a:endParaRPr kumimoji="1" lang="en-US" altLang="zh-TW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(ex.</a:t>
            </a:r>
            <a:r>
              <a:rPr kumimoji="1"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在落地窗下</a:t>
            </a:r>
            <a:r>
              <a:rPr kumimoji="1"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)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EE727CD-1286-4A7B-8726-CD36764CC023}"/>
              </a:ext>
            </a:extLst>
          </p:cNvPr>
          <p:cNvSpPr txBox="1"/>
          <p:nvPr/>
        </p:nvSpPr>
        <p:spPr>
          <a:xfrm>
            <a:off x="5044290" y="2541371"/>
            <a:ext cx="1327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0000FF"/>
                </a:solidFill>
                <a:highlight>
                  <a:srgbClr val="D8F4F8"/>
                </a:highlight>
              </a:rPr>
              <a:t>盲區運算</a:t>
            </a:r>
            <a:r>
              <a:rPr lang="en-US" altLang="zh-TW" sz="1000" dirty="0">
                <a:solidFill>
                  <a:srgbClr val="0000FF"/>
                </a:solidFill>
                <a:highlight>
                  <a:srgbClr val="D8F4F8"/>
                </a:highlight>
              </a:rPr>
              <a:t>(#3</a:t>
            </a:r>
            <a:r>
              <a:rPr lang="zh-TW" altLang="en-US" sz="1000" dirty="0">
                <a:solidFill>
                  <a:srgbClr val="0000FF"/>
                </a:solidFill>
                <a:highlight>
                  <a:srgbClr val="D8F4F8"/>
                </a:highlight>
              </a:rPr>
              <a:t>、</a:t>
            </a:r>
            <a:r>
              <a:rPr lang="en-US" altLang="zh-TW" sz="1000" dirty="0">
                <a:solidFill>
                  <a:srgbClr val="0000FF"/>
                </a:solidFill>
                <a:highlight>
                  <a:srgbClr val="D8F4F8"/>
                </a:highlight>
              </a:rPr>
              <a:t>#7)</a:t>
            </a:r>
            <a:endParaRPr lang="zh-TW" altLang="en-US" sz="1000" dirty="0">
              <a:solidFill>
                <a:srgbClr val="0000FF"/>
              </a:solidFill>
              <a:highlight>
                <a:srgbClr val="D8F4F8"/>
              </a:highlight>
            </a:endParaRPr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22119588-F490-47C3-8899-B49CA13FBE38}"/>
              </a:ext>
            </a:extLst>
          </p:cNvPr>
          <p:cNvCxnSpPr>
            <a:cxnSpLocks/>
            <a:stCxn id="94" idx="3"/>
            <a:endCxn id="32" idx="1"/>
          </p:cNvCxnSpPr>
          <p:nvPr/>
        </p:nvCxnSpPr>
        <p:spPr bwMode="auto">
          <a:xfrm>
            <a:off x="6225992" y="3114000"/>
            <a:ext cx="394194" cy="6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775AA187-CAEB-4913-969E-D43C7755FB51}"/>
              </a:ext>
            </a:extLst>
          </p:cNvPr>
          <p:cNvSpPr txBox="1"/>
          <p:nvPr/>
        </p:nvSpPr>
        <p:spPr>
          <a:xfrm>
            <a:off x="4822640" y="3397730"/>
            <a:ext cx="1742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加註熊就在附近，找找看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95898A2F-F5DD-478F-877B-00CC5BA81749}"/>
              </a:ext>
            </a:extLst>
          </p:cNvPr>
          <p:cNvCxnSpPr>
            <a:cxnSpLocks/>
            <a:stCxn id="153" idx="2"/>
            <a:endCxn id="32" idx="0"/>
          </p:cNvCxnSpPr>
          <p:nvPr/>
        </p:nvCxnSpPr>
        <p:spPr bwMode="auto">
          <a:xfrm rot="16200000" flipH="1">
            <a:off x="6363968" y="1989296"/>
            <a:ext cx="821116" cy="9911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CAB6B6D-BA08-4D8A-A1DE-93D09529174F}"/>
              </a:ext>
            </a:extLst>
          </p:cNvPr>
          <p:cNvSpPr txBox="1"/>
          <p:nvPr/>
        </p:nvSpPr>
        <p:spPr>
          <a:xfrm>
            <a:off x="7251571" y="2419785"/>
            <a:ext cx="2225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0000FF"/>
                </a:solidFill>
                <a:highlight>
                  <a:srgbClr val="D8F4F8"/>
                </a:highlight>
              </a:rPr>
              <a:t>若螢幕中同時有黑熊與花絮重疊，</a:t>
            </a:r>
            <a:endParaRPr lang="en-US" altLang="zh-TW" sz="1000" dirty="0">
              <a:solidFill>
                <a:srgbClr val="0000FF"/>
              </a:solidFill>
              <a:highlight>
                <a:srgbClr val="D8F4F8"/>
              </a:highlight>
            </a:endParaRPr>
          </a:p>
          <a:p>
            <a:r>
              <a:rPr lang="zh-TW" altLang="en-US" sz="1000" dirty="0">
                <a:solidFill>
                  <a:srgbClr val="0000FF"/>
                </a:solidFill>
                <a:highlight>
                  <a:srgbClr val="D8F4F8"/>
                </a:highlight>
              </a:rPr>
              <a:t>黑熊優先於花絮</a:t>
            </a:r>
          </a:p>
        </p:txBody>
      </p: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0FF395C4-7166-4E4F-A67E-F649216377D8}"/>
              </a:ext>
            </a:extLst>
          </p:cNvPr>
          <p:cNvCxnSpPr>
            <a:cxnSpLocks/>
            <a:stCxn id="153" idx="1"/>
            <a:endCxn id="19" idx="0"/>
          </p:cNvCxnSpPr>
          <p:nvPr/>
        </p:nvCxnSpPr>
        <p:spPr bwMode="auto">
          <a:xfrm rot="10800000" flipV="1">
            <a:off x="2677312" y="1932128"/>
            <a:ext cx="3061180" cy="9633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流程圖: 決策 152">
            <a:extLst>
              <a:ext uri="{FF2B5EF4-FFF2-40B4-BE49-F238E27FC236}">
                <a16:creationId xmlns:a16="http://schemas.microsoft.com/office/drawing/2014/main" id="{B21BBDA7-91BD-4E35-AB2D-F574C3354218}"/>
              </a:ext>
            </a:extLst>
          </p:cNvPr>
          <p:cNvSpPr/>
          <p:nvPr/>
        </p:nvSpPr>
        <p:spPr bwMode="auto">
          <a:xfrm>
            <a:off x="5738492" y="1789922"/>
            <a:ext cx="1080873" cy="28441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E6506265-CE28-4BAB-BDCA-B931BCF7821E}"/>
              </a:ext>
            </a:extLst>
          </p:cNvPr>
          <p:cNvCxnSpPr>
            <a:cxnSpLocks/>
            <a:stCxn id="17" idx="2"/>
            <a:endCxn id="153" idx="0"/>
          </p:cNvCxnSpPr>
          <p:nvPr/>
        </p:nvCxnSpPr>
        <p:spPr bwMode="auto">
          <a:xfrm>
            <a:off x="6270360" y="1637979"/>
            <a:ext cx="8569" cy="151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8006D48-1CA3-4330-B8F3-EA9C60A20F44}"/>
              </a:ext>
            </a:extLst>
          </p:cNvPr>
          <p:cNvSpPr txBox="1"/>
          <p:nvPr/>
        </p:nvSpPr>
        <p:spPr>
          <a:xfrm>
            <a:off x="1373117" y="2275442"/>
            <a:ext cx="275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偵測到熊是哪種樣態，會直接進入</a:t>
            </a:r>
            <a:r>
              <a:rPr lang="en-US" altLang="zh-TW" sz="1000" dirty="0">
                <a:highlight>
                  <a:srgbClr val="D8F4F8"/>
                </a:highlight>
              </a:rPr>
              <a:t>1.5</a:t>
            </a:r>
            <a:r>
              <a:rPr lang="zh-TW" altLang="en-US" sz="1000" dirty="0">
                <a:highlight>
                  <a:srgbClr val="D8F4F8"/>
                </a:highlight>
              </a:rPr>
              <a:t>階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77260B6-E663-49DE-BC3A-C506BE65EF74}"/>
              </a:ext>
            </a:extLst>
          </p:cNvPr>
          <p:cNvSpPr txBox="1"/>
          <p:nvPr/>
        </p:nvSpPr>
        <p:spPr>
          <a:xfrm>
            <a:off x="5892895" y="2120970"/>
            <a:ext cx="840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0000FF"/>
                </a:solidFill>
                <a:highlight>
                  <a:srgbClr val="D8F4F8"/>
                </a:highlight>
              </a:rPr>
              <a:t>螢幕沒有熊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F25E432D-97FF-4316-B331-CC8DD5CDC0A7}"/>
              </a:ext>
            </a:extLst>
          </p:cNvPr>
          <p:cNvSpPr txBox="1"/>
          <p:nvPr/>
        </p:nvSpPr>
        <p:spPr>
          <a:xfrm>
            <a:off x="3692455" y="1927261"/>
            <a:ext cx="1681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螢幕中心區域對準熊</a:t>
            </a: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B01D8648-7B45-4953-8768-39C681D70B87}"/>
              </a:ext>
            </a:extLst>
          </p:cNvPr>
          <p:cNvSpPr txBox="1"/>
          <p:nvPr/>
        </p:nvSpPr>
        <p:spPr>
          <a:xfrm>
            <a:off x="-31210" y="3247769"/>
            <a:ext cx="73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solidFill>
                  <a:srgbClr val="0000FF"/>
                </a:solidFill>
                <a:highlight>
                  <a:srgbClr val="D8F4F8"/>
                </a:highlight>
              </a:rPr>
              <a:t>系統</a:t>
            </a:r>
            <a:endParaRPr lang="en-US" altLang="zh-TW" sz="1000" dirty="0">
              <a:solidFill>
                <a:srgbClr val="0000FF"/>
              </a:solidFill>
              <a:highlight>
                <a:srgbClr val="D8F4F8"/>
              </a:highlight>
            </a:endParaRPr>
          </a:p>
          <a:p>
            <a:r>
              <a:rPr lang="zh-TW" altLang="en-US" sz="1000" dirty="0">
                <a:solidFill>
                  <a:srgbClr val="0000FF"/>
                </a:solidFill>
                <a:highlight>
                  <a:srgbClr val="D8F4F8"/>
                </a:highlight>
              </a:rPr>
              <a:t>自動判斷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6D1DDE2D-E074-42F6-AE30-9D562F2BF35E}"/>
              </a:ext>
            </a:extLst>
          </p:cNvPr>
          <p:cNvSpPr/>
          <p:nvPr/>
        </p:nvSpPr>
        <p:spPr bwMode="auto">
          <a:xfrm>
            <a:off x="10091363" y="11245"/>
            <a:ext cx="1005765" cy="10054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0918</a:t>
            </a:r>
            <a:r>
              <a:rPr kumimoji="1" lang="zh-TW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73978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0BE014-4B05-4B80-B8A6-72E7FB3E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1A633-278D-47BE-B0B4-CB3A31B723E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746674C-CC48-4BFB-962F-6B69948BD459}"/>
              </a:ext>
            </a:extLst>
          </p:cNvPr>
          <p:cNvSpPr/>
          <p:nvPr/>
        </p:nvSpPr>
        <p:spPr bwMode="auto">
          <a:xfrm flipH="1">
            <a:off x="1376851" y="269810"/>
            <a:ext cx="7029450" cy="747600"/>
          </a:xfrm>
          <a:prstGeom prst="round2DiagRect">
            <a:avLst>
              <a:gd name="adj1" fmla="val 31573"/>
              <a:gd name="adj2" fmla="val 0"/>
            </a:avLst>
          </a:prstGeom>
          <a:solidFill>
            <a:srgbClr val="27B3C6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zh-TW" altLang="en-US" sz="32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JhengHei UI"/>
              </a:rPr>
              <a:t>壽山</a:t>
            </a:r>
            <a:r>
              <a:rPr lang="en-US" altLang="zh-TW" sz="32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JhengHei UI"/>
              </a:rPr>
              <a:t>UI</a:t>
            </a:r>
            <a:r>
              <a:rPr lang="zh-TW" altLang="en-US" sz="32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JhengHei UI"/>
              </a:rPr>
              <a:t>服務流程</a:t>
            </a:r>
            <a:endParaRPr lang="en-US" altLang="zh-TW" sz="32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JhengHei UI"/>
            </a:endParaRPr>
          </a:p>
        </p:txBody>
      </p:sp>
      <p:pic>
        <p:nvPicPr>
          <p:cNvPr id="16" name="圖片 11" descr="氣球.gif">
            <a:extLst>
              <a:ext uri="{FF2B5EF4-FFF2-40B4-BE49-F238E27FC236}">
                <a16:creationId xmlns:a16="http://schemas.microsoft.com/office/drawing/2014/main" id="{DEC16E60-0949-42E8-B96C-5743DAEB5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0" y="144000"/>
            <a:ext cx="1005765" cy="111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流程圖: 替代程序 23">
            <a:extLst>
              <a:ext uri="{FF2B5EF4-FFF2-40B4-BE49-F238E27FC236}">
                <a16:creationId xmlns:a16="http://schemas.microsoft.com/office/drawing/2014/main" id="{96C26D59-43FF-4E0F-85B0-10547EAD9A9A}"/>
              </a:ext>
            </a:extLst>
          </p:cNvPr>
          <p:cNvSpPr/>
          <p:nvPr/>
        </p:nvSpPr>
        <p:spPr bwMode="auto">
          <a:xfrm>
            <a:off x="594764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站立 </a:t>
            </a:r>
            <a:r>
              <a:rPr kumimoji="1"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_21_1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5" name="流程圖: 替代程序 24">
            <a:extLst>
              <a:ext uri="{FF2B5EF4-FFF2-40B4-BE49-F238E27FC236}">
                <a16:creationId xmlns:a16="http://schemas.microsoft.com/office/drawing/2014/main" id="{AD6D5301-206B-4694-B18A-60704FC60F57}"/>
              </a:ext>
            </a:extLst>
          </p:cNvPr>
          <p:cNvSpPr/>
          <p:nvPr/>
        </p:nvSpPr>
        <p:spPr bwMode="auto">
          <a:xfrm>
            <a:off x="2056851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趴臥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v ZOO_A _31_1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6" name="流程圖: 替代程序 25">
            <a:extLst>
              <a:ext uri="{FF2B5EF4-FFF2-40B4-BE49-F238E27FC236}">
                <a16:creationId xmlns:a16="http://schemas.microsoft.com/office/drawing/2014/main" id="{E69473A7-C4A3-4E0C-A33A-E6932E90CF7E}"/>
              </a:ext>
            </a:extLst>
          </p:cNvPr>
          <p:cNvSpPr/>
          <p:nvPr/>
        </p:nvSpPr>
        <p:spPr bwMode="auto">
          <a:xfrm>
            <a:off x="3518938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四足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_41_1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7" name="流程圖: 替代程序 26">
            <a:extLst>
              <a:ext uri="{FF2B5EF4-FFF2-40B4-BE49-F238E27FC236}">
                <a16:creationId xmlns:a16="http://schemas.microsoft.com/office/drawing/2014/main" id="{2B0543D3-3A9C-4352-9F28-B6A9E7335B1B}"/>
              </a:ext>
            </a:extLst>
          </p:cNvPr>
          <p:cNvSpPr/>
          <p:nvPr/>
        </p:nvSpPr>
        <p:spPr bwMode="auto">
          <a:xfrm>
            <a:off x="594764" y="5374905"/>
            <a:ext cx="1269688" cy="450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站立 </a:t>
            </a:r>
            <a:r>
              <a:rPr kumimoji="1"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科普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_22_1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8" name="流程圖: 替代程序 27">
            <a:extLst>
              <a:ext uri="{FF2B5EF4-FFF2-40B4-BE49-F238E27FC236}">
                <a16:creationId xmlns:a16="http://schemas.microsoft.com/office/drawing/2014/main" id="{295A85AD-2678-4EC7-815C-FB2BC0FA977D}"/>
              </a:ext>
            </a:extLst>
          </p:cNvPr>
          <p:cNvSpPr/>
          <p:nvPr/>
        </p:nvSpPr>
        <p:spPr bwMode="auto">
          <a:xfrm>
            <a:off x="2056851" y="5374905"/>
            <a:ext cx="1269688" cy="450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趴臥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科普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_32_1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9" name="流程圖: 替代程序 28">
            <a:extLst>
              <a:ext uri="{FF2B5EF4-FFF2-40B4-BE49-F238E27FC236}">
                <a16:creationId xmlns:a16="http://schemas.microsoft.com/office/drawing/2014/main" id="{4C83F6A2-1A04-4DC8-8F8B-998E9D3E78FC}"/>
              </a:ext>
            </a:extLst>
          </p:cNvPr>
          <p:cNvSpPr/>
          <p:nvPr/>
        </p:nvSpPr>
        <p:spPr bwMode="auto">
          <a:xfrm>
            <a:off x="3518938" y="5374905"/>
            <a:ext cx="1269688" cy="450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四足 </a:t>
            </a:r>
            <a:r>
              <a:rPr kumimoji="1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科普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_42_1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0" name="流程圖: 替代程序 29">
            <a:extLst>
              <a:ext uri="{FF2B5EF4-FFF2-40B4-BE49-F238E27FC236}">
                <a16:creationId xmlns:a16="http://schemas.microsoft.com/office/drawing/2014/main" id="{AA98BE68-8D1E-4A99-943B-6399D647C571}"/>
              </a:ext>
            </a:extLst>
          </p:cNvPr>
          <p:cNvSpPr/>
          <p:nvPr/>
        </p:nvSpPr>
        <p:spPr bwMode="auto">
          <a:xfrm>
            <a:off x="5070945" y="40257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小地圖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_map_</a:t>
            </a:r>
            <a:r>
              <a:rPr kumimoji="1"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1" name="流程圖: 替代程序 30">
            <a:extLst>
              <a:ext uri="{FF2B5EF4-FFF2-40B4-BE49-F238E27FC236}">
                <a16:creationId xmlns:a16="http://schemas.microsoft.com/office/drawing/2014/main" id="{4BEE8152-A35A-463C-877C-F8B91AADB003}"/>
              </a:ext>
            </a:extLst>
          </p:cNvPr>
          <p:cNvSpPr/>
          <p:nvPr/>
        </p:nvSpPr>
        <p:spPr bwMode="auto">
          <a:xfrm>
            <a:off x="6622951" y="4024940"/>
            <a:ext cx="1480787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LIVE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_live_10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52DFF95-11AA-413F-9F9B-5CBE2E6DEA6D}"/>
              </a:ext>
            </a:extLst>
          </p:cNvPr>
          <p:cNvSpPr txBox="1"/>
          <p:nvPr/>
        </p:nvSpPr>
        <p:spPr>
          <a:xfrm>
            <a:off x="-1459248" y="-1372981"/>
            <a:ext cx="6244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三階段</a:t>
            </a:r>
          </a:p>
          <a:p>
            <a:r>
              <a:rPr lang="zh-TW" altLang="en-US" dirty="0"/>
              <a:t>1/檔案全貌：樹狀圖檔案取名編號</a:t>
            </a:r>
          </a:p>
          <a:p>
            <a:r>
              <a:rPr lang="zh-TW" altLang="en-US" dirty="0"/>
              <a:t>2/功能齊全：wire-frame 線框稿，圖、影片，每個檔皆有</a:t>
            </a:r>
          </a:p>
          <a:p>
            <a:r>
              <a:rPr lang="zh-TW" altLang="en-US" dirty="0"/>
              <a:t>3/好看：風格設計</a:t>
            </a:r>
          </a:p>
        </p:txBody>
      </p:sp>
      <p:sp>
        <p:nvSpPr>
          <p:cNvPr id="36" name="流程圖: 替代程序 35">
            <a:extLst>
              <a:ext uri="{FF2B5EF4-FFF2-40B4-BE49-F238E27FC236}">
                <a16:creationId xmlns:a16="http://schemas.microsoft.com/office/drawing/2014/main" id="{0A490D4C-EFB2-46E3-B221-C8C1908C9F9F}"/>
              </a:ext>
            </a:extLst>
          </p:cNvPr>
          <p:cNvSpPr/>
          <p:nvPr/>
        </p:nvSpPr>
        <p:spPr bwMode="auto">
          <a:xfrm>
            <a:off x="8527484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精彩花絮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_B _20_1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7" name="流程圖: 替代程序 36">
            <a:extLst>
              <a:ext uri="{FF2B5EF4-FFF2-40B4-BE49-F238E27FC236}">
                <a16:creationId xmlns:a16="http://schemas.microsoft.com/office/drawing/2014/main" id="{D39E6AD0-7E05-4C9B-B4A8-FB1857A3C98F}"/>
              </a:ext>
            </a:extLst>
          </p:cNvPr>
          <p:cNvSpPr/>
          <p:nvPr/>
        </p:nvSpPr>
        <p:spPr bwMode="auto">
          <a:xfrm>
            <a:off x="10213872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動物園科普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_B _30_1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2" name="流程圖: 替代程序 31">
            <a:extLst>
              <a:ext uri="{FF2B5EF4-FFF2-40B4-BE49-F238E27FC236}">
                <a16:creationId xmlns:a16="http://schemas.microsoft.com/office/drawing/2014/main" id="{D0E3EC07-C48B-410F-846B-4D31E95E4840}"/>
              </a:ext>
            </a:extLst>
          </p:cNvPr>
          <p:cNvSpPr/>
          <p:nvPr/>
        </p:nvSpPr>
        <p:spPr bwMode="auto">
          <a:xfrm>
            <a:off x="9396595" y="2716253"/>
            <a:ext cx="1299875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黑熊花絮</a:t>
            </a:r>
            <a:endParaRPr kumimoji="1"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_B _10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8" name="流程圖: 替代程序 17">
            <a:extLst>
              <a:ext uri="{FF2B5EF4-FFF2-40B4-BE49-F238E27FC236}">
                <a16:creationId xmlns:a16="http://schemas.microsoft.com/office/drawing/2014/main" id="{ABFE1ADE-7005-4DF6-AB21-755C1209B481}"/>
              </a:ext>
            </a:extLst>
          </p:cNvPr>
          <p:cNvSpPr/>
          <p:nvPr/>
        </p:nvSpPr>
        <p:spPr bwMode="auto">
          <a:xfrm>
            <a:off x="596489" y="2754000"/>
            <a:ext cx="1269688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站立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熊姿樣態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ZOO_A_20_1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0" name="流程圖: 替代程序 19">
            <a:extLst>
              <a:ext uri="{FF2B5EF4-FFF2-40B4-BE49-F238E27FC236}">
                <a16:creationId xmlns:a16="http://schemas.microsoft.com/office/drawing/2014/main" id="{C4583B96-70C0-4FA6-A685-7A66283876AF}"/>
              </a:ext>
            </a:extLst>
          </p:cNvPr>
          <p:cNvSpPr/>
          <p:nvPr/>
        </p:nvSpPr>
        <p:spPr bwMode="auto">
          <a:xfrm>
            <a:off x="3520664" y="2754000"/>
            <a:ext cx="1269688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四足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熊姿樣態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</a:t>
            </a:r>
            <a:r>
              <a:rPr kumimoji="1"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40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7" name="流程圖: 替代程序 16">
            <a:extLst>
              <a:ext uri="{FF2B5EF4-FFF2-40B4-BE49-F238E27FC236}">
                <a16:creationId xmlns:a16="http://schemas.microsoft.com/office/drawing/2014/main" id="{4E44DDBE-FE14-4BC9-90B6-17A1EFBC4134}"/>
              </a:ext>
            </a:extLst>
          </p:cNvPr>
          <p:cNvSpPr/>
          <p:nvPr/>
        </p:nvSpPr>
        <p:spPr bwMode="auto">
          <a:xfrm>
            <a:off x="2053311" y="1301810"/>
            <a:ext cx="1269688" cy="4500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首頁 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ZOO_A_10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9" name="流程圖: 替代程序 18">
            <a:extLst>
              <a:ext uri="{FF2B5EF4-FFF2-40B4-BE49-F238E27FC236}">
                <a16:creationId xmlns:a16="http://schemas.microsoft.com/office/drawing/2014/main" id="{AF8F6AB9-E2D3-4164-9D18-C65015E17A96}"/>
              </a:ext>
            </a:extLst>
          </p:cNvPr>
          <p:cNvSpPr/>
          <p:nvPr/>
        </p:nvSpPr>
        <p:spPr bwMode="auto">
          <a:xfrm>
            <a:off x="2058576" y="2754000"/>
            <a:ext cx="1269688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趴臥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熊姿樣態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_30_1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E92E6895-97E2-4F6B-A9C9-E0AEC14AEF70}"/>
              </a:ext>
            </a:extLst>
          </p:cNvPr>
          <p:cNvCxnSpPr>
            <a:stCxn id="18" idx="0"/>
            <a:endCxn id="20" idx="0"/>
          </p:cNvCxnSpPr>
          <p:nvPr/>
        </p:nvCxnSpPr>
        <p:spPr bwMode="auto">
          <a:xfrm rot="5400000" flipH="1" flipV="1">
            <a:off x="2693420" y="1291913"/>
            <a:ext cx="12700" cy="292417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3BA4101-A931-40D5-A49A-DDD79BAB055D}"/>
              </a:ext>
            </a:extLst>
          </p:cNvPr>
          <p:cNvCxnSpPr>
            <a:stCxn id="17" idx="2"/>
            <a:endCxn id="19" idx="0"/>
          </p:cNvCxnSpPr>
          <p:nvPr/>
        </p:nvCxnSpPr>
        <p:spPr bwMode="auto">
          <a:xfrm>
            <a:off x="2688155" y="1751810"/>
            <a:ext cx="5265" cy="1002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ECB01912-73CE-4798-82E7-EED5F1CC3F32}"/>
              </a:ext>
            </a:extLst>
          </p:cNvPr>
          <p:cNvCxnSpPr>
            <a:stCxn id="18" idx="2"/>
            <a:endCxn id="24" idx="0"/>
          </p:cNvCxnSpPr>
          <p:nvPr/>
        </p:nvCxnSpPr>
        <p:spPr bwMode="auto">
          <a:xfrm flipH="1">
            <a:off x="1229608" y="3204000"/>
            <a:ext cx="1725" cy="820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72F08C8C-7C04-4FF9-AA98-51E3A60D4A79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flipH="1">
            <a:off x="2691695" y="3204000"/>
            <a:ext cx="1725" cy="820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0702634-07FD-458D-A102-65EF8E13D842}"/>
              </a:ext>
            </a:extLst>
          </p:cNvPr>
          <p:cNvCxnSpPr>
            <a:stCxn id="20" idx="2"/>
            <a:endCxn id="26" idx="0"/>
          </p:cNvCxnSpPr>
          <p:nvPr/>
        </p:nvCxnSpPr>
        <p:spPr bwMode="auto">
          <a:xfrm flipH="1">
            <a:off x="4153782" y="3204000"/>
            <a:ext cx="1726" cy="820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C5D518D-01F8-497C-87C7-2DE5F2D6C9A7}"/>
              </a:ext>
            </a:extLst>
          </p:cNvPr>
          <p:cNvCxnSpPr>
            <a:stCxn id="24" idx="2"/>
            <a:endCxn id="27" idx="0"/>
          </p:cNvCxnSpPr>
          <p:nvPr/>
        </p:nvCxnSpPr>
        <p:spPr bwMode="auto">
          <a:xfrm>
            <a:off x="1229608" y="4474940"/>
            <a:ext cx="0" cy="89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B31C49F-6864-4FD9-BCE7-D4C3D0BF5407}"/>
              </a:ext>
            </a:extLst>
          </p:cNvPr>
          <p:cNvCxnSpPr>
            <a:stCxn id="25" idx="2"/>
            <a:endCxn id="28" idx="0"/>
          </p:cNvCxnSpPr>
          <p:nvPr/>
        </p:nvCxnSpPr>
        <p:spPr bwMode="auto">
          <a:xfrm>
            <a:off x="2691695" y="4474940"/>
            <a:ext cx="0" cy="89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F0CA49A3-FA35-4DC7-BE0F-846E73B41072}"/>
              </a:ext>
            </a:extLst>
          </p:cNvPr>
          <p:cNvCxnSpPr>
            <a:stCxn id="26" idx="2"/>
            <a:endCxn id="29" idx="0"/>
          </p:cNvCxnSpPr>
          <p:nvPr/>
        </p:nvCxnSpPr>
        <p:spPr bwMode="auto">
          <a:xfrm>
            <a:off x="4153782" y="4474940"/>
            <a:ext cx="0" cy="89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E10D9F8D-F86F-4CEA-8AAC-1C76AFCC41D7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 bwMode="auto">
          <a:xfrm rot="5400000" flipH="1" flipV="1">
            <a:off x="10005522" y="3181746"/>
            <a:ext cx="12700" cy="168638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26529F0-988B-48AB-80BE-C4EC13EE41C2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10046533" y="3166253"/>
            <a:ext cx="0" cy="4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7812017-CC90-4205-8C96-089E62BB17D9}"/>
              </a:ext>
            </a:extLst>
          </p:cNvPr>
          <p:cNvCxnSpPr>
            <a:cxnSpLocks/>
          </p:cNvCxnSpPr>
          <p:nvPr/>
        </p:nvCxnSpPr>
        <p:spPr bwMode="auto">
          <a:xfrm>
            <a:off x="5685411" y="1526810"/>
            <a:ext cx="0" cy="2532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B3FAE76-4B3D-4501-9E49-85B615F11B6E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>
            <a:off x="7363345" y="1526810"/>
            <a:ext cx="0" cy="2498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EE1A4916-E193-404C-94DD-AB5E018F2930}"/>
              </a:ext>
            </a:extLst>
          </p:cNvPr>
          <p:cNvSpPr txBox="1"/>
          <p:nvPr/>
        </p:nvSpPr>
        <p:spPr>
          <a:xfrm>
            <a:off x="8406301" y="4565891"/>
            <a:ext cx="1753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如</a:t>
            </a:r>
            <a:r>
              <a:rPr lang="en-US" altLang="zh-TW" sz="1000" dirty="0">
                <a:highlight>
                  <a:srgbClr val="D8F4F8"/>
                </a:highlight>
              </a:rPr>
              <a:t>:</a:t>
            </a:r>
            <a:r>
              <a:rPr lang="zh-TW" altLang="en-US" sz="1000" dirty="0">
                <a:highlight>
                  <a:srgbClr val="D8F4F8"/>
                </a:highlight>
              </a:rPr>
              <a:t>黑熊戲水、過年影片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F6FEF7A-CF59-4041-9325-B2039B589E3C}"/>
              </a:ext>
            </a:extLst>
          </p:cNvPr>
          <p:cNvSpPr txBox="1"/>
          <p:nvPr/>
        </p:nvSpPr>
        <p:spPr>
          <a:xfrm>
            <a:off x="118487" y="1376029"/>
            <a:ext cx="43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1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B0D4D85-A613-4183-AC57-463DDCB5A64E}"/>
              </a:ext>
            </a:extLst>
          </p:cNvPr>
          <p:cNvSpPr txBox="1"/>
          <p:nvPr/>
        </p:nvSpPr>
        <p:spPr>
          <a:xfrm>
            <a:off x="35835" y="4228719"/>
            <a:ext cx="43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2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940A279-44C8-4896-9030-77689A34981B}"/>
              </a:ext>
            </a:extLst>
          </p:cNvPr>
          <p:cNvSpPr txBox="1"/>
          <p:nvPr/>
        </p:nvSpPr>
        <p:spPr>
          <a:xfrm>
            <a:off x="35835" y="5112639"/>
            <a:ext cx="43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3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D6E9B23-77DC-46DA-8400-F931CAECB472}"/>
              </a:ext>
            </a:extLst>
          </p:cNvPr>
          <p:cNvSpPr txBox="1"/>
          <p:nvPr/>
        </p:nvSpPr>
        <p:spPr>
          <a:xfrm>
            <a:off x="10177219" y="4565890"/>
            <a:ext cx="1342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動態科普 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C98BB3BE-21E7-4478-AE58-3DDA3B4686F8}"/>
              </a:ext>
            </a:extLst>
          </p:cNvPr>
          <p:cNvSpPr txBox="1"/>
          <p:nvPr/>
        </p:nvSpPr>
        <p:spPr>
          <a:xfrm>
            <a:off x="6559787" y="4565891"/>
            <a:ext cx="1342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D8F4F8"/>
                </a:highlight>
              </a:rPr>
              <a:t>9</a:t>
            </a:r>
            <a:r>
              <a:rPr lang="zh-TW" altLang="en-US" sz="1000" dirty="0">
                <a:highlight>
                  <a:srgbClr val="D8F4F8"/>
                </a:highlight>
              </a:rPr>
              <a:t>支即時影像可播放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8368E6B9-27DF-4C1F-929C-80BFA910B50B}"/>
              </a:ext>
            </a:extLst>
          </p:cNvPr>
          <p:cNvSpPr txBox="1"/>
          <p:nvPr/>
        </p:nvSpPr>
        <p:spPr>
          <a:xfrm>
            <a:off x="1544873" y="1765583"/>
            <a:ext cx="2697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D8F4F8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請將</a:t>
            </a:r>
            <a:r>
              <a:rPr kumimoji="1" lang="zh-TW" altLang="en-US" sz="1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D8F4F8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螢幕</a:t>
            </a:r>
            <a:r>
              <a:rPr kumimoji="1" lang="zh-TW" altLang="en-US" sz="10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D8F4F8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對準熊或尋找黑熊花絮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D004A4-D66D-4B75-9AC3-1052C17AC24C}"/>
              </a:ext>
            </a:extLst>
          </p:cNvPr>
          <p:cNvSpPr txBox="1"/>
          <p:nvPr/>
        </p:nvSpPr>
        <p:spPr>
          <a:xfrm>
            <a:off x="2004168" y="4567803"/>
            <a:ext cx="1465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選擇</a:t>
            </a:r>
            <a:r>
              <a:rPr lang="en-US" altLang="zh-TW" sz="1000" dirty="0">
                <a:highlight>
                  <a:srgbClr val="FFFF00"/>
                </a:highlight>
              </a:rPr>
              <a:t>1</a:t>
            </a:r>
            <a:r>
              <a:rPr lang="zh-TW" altLang="en-US" sz="1000" dirty="0">
                <a:highlight>
                  <a:srgbClr val="FFFF00"/>
                </a:highlight>
              </a:rPr>
              <a:t>題</a:t>
            </a:r>
            <a:r>
              <a:rPr lang="zh-TW" altLang="en-US" sz="1000" dirty="0">
                <a:highlight>
                  <a:srgbClr val="D8F4F8"/>
                </a:highlight>
              </a:rPr>
              <a:t>想了解的問題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D754765-B8B6-4F22-8E7B-3E9CDE7E53B9}"/>
              </a:ext>
            </a:extLst>
          </p:cNvPr>
          <p:cNvSpPr txBox="1"/>
          <p:nvPr/>
        </p:nvSpPr>
        <p:spPr>
          <a:xfrm>
            <a:off x="2332573" y="5882779"/>
            <a:ext cx="76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科普解答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8006D48-1CA3-4330-B8F3-EA9C60A20F44}"/>
              </a:ext>
            </a:extLst>
          </p:cNvPr>
          <p:cNvSpPr txBox="1"/>
          <p:nvPr/>
        </p:nvSpPr>
        <p:spPr>
          <a:xfrm>
            <a:off x="1536576" y="2235370"/>
            <a:ext cx="275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偵測到熊是哪種樣態，會直接進入</a:t>
            </a:r>
            <a:r>
              <a:rPr lang="en-US" altLang="zh-TW" sz="1000" dirty="0">
                <a:highlight>
                  <a:srgbClr val="D8F4F8"/>
                </a:highlight>
              </a:rPr>
              <a:t>1.5</a:t>
            </a:r>
            <a:r>
              <a:rPr lang="zh-TW" altLang="en-US" sz="1000" dirty="0">
                <a:highlight>
                  <a:srgbClr val="D8F4F8"/>
                </a:highlight>
              </a:rPr>
              <a:t>階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F91C059-9EF8-4582-8522-7B09815CD7DA}"/>
              </a:ext>
            </a:extLst>
          </p:cNvPr>
          <p:cNvSpPr txBox="1"/>
          <p:nvPr/>
        </p:nvSpPr>
        <p:spPr>
          <a:xfrm>
            <a:off x="9310510" y="3452779"/>
            <a:ext cx="1742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棲架、圍牆、水池、空地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CD763AC-B9E1-427F-AD85-D4D41506D3B6}"/>
              </a:ext>
            </a:extLst>
          </p:cNvPr>
          <p:cNvSpPr txBox="1"/>
          <p:nvPr/>
        </p:nvSpPr>
        <p:spPr>
          <a:xfrm>
            <a:off x="55888" y="2881600"/>
            <a:ext cx="645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1.5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6B333EE3-629A-4815-BDA2-1E5E901A2CE9}"/>
              </a:ext>
            </a:extLst>
          </p:cNvPr>
          <p:cNvCxnSpPr>
            <a:cxnSpLocks/>
            <a:stCxn id="100" idx="0"/>
            <a:endCxn id="32" idx="0"/>
          </p:cNvCxnSpPr>
          <p:nvPr/>
        </p:nvCxnSpPr>
        <p:spPr bwMode="auto">
          <a:xfrm rot="16200000" flipH="1">
            <a:off x="5994809" y="-1335471"/>
            <a:ext cx="950670" cy="7152778"/>
          </a:xfrm>
          <a:prstGeom prst="bentConnector3">
            <a:avLst>
              <a:gd name="adj1" fmla="val -240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CAB6B6D-BA08-4D8A-A1DE-93D09529174F}"/>
              </a:ext>
            </a:extLst>
          </p:cNvPr>
          <p:cNvSpPr txBox="1"/>
          <p:nvPr/>
        </p:nvSpPr>
        <p:spPr>
          <a:xfrm>
            <a:off x="8998801" y="2209066"/>
            <a:ext cx="256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highlight>
                  <a:srgbClr val="D8F4F8"/>
                </a:highlight>
              </a:rPr>
              <a:t>如果螢幕中同時有黑熊與花絮重疊，</a:t>
            </a:r>
            <a:endParaRPr lang="en-US" altLang="zh-TW" sz="1000" dirty="0">
              <a:solidFill>
                <a:srgbClr val="FF0000"/>
              </a:solidFill>
              <a:highlight>
                <a:srgbClr val="D8F4F8"/>
              </a:highlight>
            </a:endParaRPr>
          </a:p>
          <a:p>
            <a:r>
              <a:rPr lang="zh-TW" altLang="en-US" sz="1000" dirty="0">
                <a:solidFill>
                  <a:srgbClr val="FF0000"/>
                </a:solidFill>
                <a:highlight>
                  <a:srgbClr val="D8F4F8"/>
                </a:highlight>
              </a:rPr>
              <a:t>黑熊優先於花絮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16D874A-4103-45D0-953E-DFE0D9078678}"/>
              </a:ext>
            </a:extLst>
          </p:cNvPr>
          <p:cNvSpPr txBox="1"/>
          <p:nvPr/>
        </p:nvSpPr>
        <p:spPr>
          <a:xfrm>
            <a:off x="5054837" y="4565891"/>
            <a:ext cx="1342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小地圖放大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254B020-B529-4203-BF52-FB0422F57E35}"/>
              </a:ext>
            </a:extLst>
          </p:cNvPr>
          <p:cNvSpPr txBox="1"/>
          <p:nvPr/>
        </p:nvSpPr>
        <p:spPr>
          <a:xfrm>
            <a:off x="-11350" y="4481428"/>
            <a:ext cx="735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回首頁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C80697C-3397-4478-9277-7C3E464F2EE5}"/>
              </a:ext>
            </a:extLst>
          </p:cNvPr>
          <p:cNvSpPr txBox="1"/>
          <p:nvPr/>
        </p:nvSpPr>
        <p:spPr>
          <a:xfrm>
            <a:off x="-11350" y="5441548"/>
            <a:ext cx="735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回首頁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6C9622B1-4B73-4CA3-86E6-0DF7B578BC43}"/>
              </a:ext>
            </a:extLst>
          </p:cNvPr>
          <p:cNvSpPr/>
          <p:nvPr/>
        </p:nvSpPr>
        <p:spPr bwMode="auto">
          <a:xfrm>
            <a:off x="10658672" y="511390"/>
            <a:ext cx="1005765" cy="10054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pitchFamily="18" charset="-120"/>
              </a:rPr>
              <a:t>修正用詞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8255169-A3E5-4A52-A35C-B29099E92B0A}"/>
              </a:ext>
            </a:extLst>
          </p:cNvPr>
          <p:cNvSpPr txBox="1"/>
          <p:nvPr/>
        </p:nvSpPr>
        <p:spPr>
          <a:xfrm>
            <a:off x="6332063" y="5528755"/>
            <a:ext cx="165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任何狀態</a:t>
            </a:r>
            <a:r>
              <a:rPr lang="en-US" altLang="zh-TW" sz="1000" dirty="0">
                <a:highlight>
                  <a:srgbClr val="D8F4F8"/>
                </a:highlight>
              </a:rPr>
              <a:t>idle 30</a:t>
            </a:r>
            <a:r>
              <a:rPr lang="zh-TW" altLang="en-US" sz="1000" dirty="0">
                <a:highlight>
                  <a:srgbClr val="D8F4F8"/>
                </a:highlight>
              </a:rPr>
              <a:t>秒回首頁</a:t>
            </a:r>
          </a:p>
        </p:txBody>
      </p:sp>
      <p:sp>
        <p:nvSpPr>
          <p:cNvPr id="57" name="流程圖: 替代程序 56">
            <a:extLst>
              <a:ext uri="{FF2B5EF4-FFF2-40B4-BE49-F238E27FC236}">
                <a16:creationId xmlns:a16="http://schemas.microsoft.com/office/drawing/2014/main" id="{86318C3F-C95E-4FD4-8AC0-43AECB5700CD}"/>
              </a:ext>
            </a:extLst>
          </p:cNvPr>
          <p:cNvSpPr/>
          <p:nvPr/>
        </p:nvSpPr>
        <p:spPr bwMode="auto">
          <a:xfrm>
            <a:off x="5070945" y="2728912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小地圖</a:t>
            </a:r>
            <a:r>
              <a:rPr kumimoji="1"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_map_</a:t>
            </a:r>
            <a:r>
              <a:rPr kumimoji="1"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8" name="流程圖: 替代程序 57">
            <a:extLst>
              <a:ext uri="{FF2B5EF4-FFF2-40B4-BE49-F238E27FC236}">
                <a16:creationId xmlns:a16="http://schemas.microsoft.com/office/drawing/2014/main" id="{D3910162-1318-4B4C-8D69-F181F004F0B5}"/>
              </a:ext>
            </a:extLst>
          </p:cNvPr>
          <p:cNvSpPr/>
          <p:nvPr/>
        </p:nvSpPr>
        <p:spPr bwMode="auto">
          <a:xfrm>
            <a:off x="6622951" y="2728112"/>
            <a:ext cx="1480787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LIVE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r>
              <a:rPr kumimoji="1" lang="en-US" altLang="zh-TW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iocn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_live_10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6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0BE014-4B05-4B80-B8A6-72E7FB3E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1A633-278D-47BE-B0B4-CB3A31B723E1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746674C-CC48-4BFB-962F-6B69948BD459}"/>
              </a:ext>
            </a:extLst>
          </p:cNvPr>
          <p:cNvSpPr/>
          <p:nvPr/>
        </p:nvSpPr>
        <p:spPr bwMode="auto">
          <a:xfrm flipH="1">
            <a:off x="1376851" y="269810"/>
            <a:ext cx="7029450" cy="747600"/>
          </a:xfrm>
          <a:prstGeom prst="round2DiagRect">
            <a:avLst>
              <a:gd name="adj1" fmla="val 31573"/>
              <a:gd name="adj2" fmla="val 0"/>
            </a:avLst>
          </a:prstGeom>
          <a:solidFill>
            <a:srgbClr val="27B3C6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zh-TW" altLang="en-US" sz="32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JhengHei UI"/>
              </a:rPr>
              <a:t>壽山</a:t>
            </a:r>
            <a:r>
              <a:rPr lang="en-US" altLang="zh-TW" sz="32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JhengHei UI"/>
              </a:rPr>
              <a:t>UI</a:t>
            </a:r>
            <a:r>
              <a:rPr lang="zh-TW" altLang="en-US" sz="32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JhengHei UI"/>
              </a:rPr>
              <a:t>服務流程</a:t>
            </a:r>
            <a:endParaRPr lang="en-US" altLang="zh-TW" sz="32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JhengHei UI"/>
            </a:endParaRPr>
          </a:p>
        </p:txBody>
      </p:sp>
      <p:pic>
        <p:nvPicPr>
          <p:cNvPr id="16" name="圖片 11" descr="氣球.gif">
            <a:extLst>
              <a:ext uri="{FF2B5EF4-FFF2-40B4-BE49-F238E27FC236}">
                <a16:creationId xmlns:a16="http://schemas.microsoft.com/office/drawing/2014/main" id="{DEC16E60-0949-42E8-B96C-5743DAEB5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0" y="144000"/>
            <a:ext cx="1005765" cy="111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流程圖: 替代程序 23">
            <a:extLst>
              <a:ext uri="{FF2B5EF4-FFF2-40B4-BE49-F238E27FC236}">
                <a16:creationId xmlns:a16="http://schemas.microsoft.com/office/drawing/2014/main" id="{96C26D59-43FF-4E0F-85B0-10547EAD9A9A}"/>
              </a:ext>
            </a:extLst>
          </p:cNvPr>
          <p:cNvSpPr/>
          <p:nvPr/>
        </p:nvSpPr>
        <p:spPr bwMode="auto">
          <a:xfrm>
            <a:off x="594764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站立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_21_1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5" name="流程圖: 替代程序 24">
            <a:extLst>
              <a:ext uri="{FF2B5EF4-FFF2-40B4-BE49-F238E27FC236}">
                <a16:creationId xmlns:a16="http://schemas.microsoft.com/office/drawing/2014/main" id="{AD6D5301-206B-4694-B18A-60704FC60F57}"/>
              </a:ext>
            </a:extLst>
          </p:cNvPr>
          <p:cNvSpPr/>
          <p:nvPr/>
        </p:nvSpPr>
        <p:spPr bwMode="auto">
          <a:xfrm>
            <a:off x="2056851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趴臥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v ZOO_A _31_1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6" name="流程圖: 替代程序 25">
            <a:extLst>
              <a:ext uri="{FF2B5EF4-FFF2-40B4-BE49-F238E27FC236}">
                <a16:creationId xmlns:a16="http://schemas.microsoft.com/office/drawing/2014/main" id="{E69473A7-C4A3-4E0C-A33A-E6932E90CF7E}"/>
              </a:ext>
            </a:extLst>
          </p:cNvPr>
          <p:cNvSpPr/>
          <p:nvPr/>
        </p:nvSpPr>
        <p:spPr bwMode="auto">
          <a:xfrm>
            <a:off x="3518938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四足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_41_1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7" name="流程圖: 替代程序 26">
            <a:extLst>
              <a:ext uri="{FF2B5EF4-FFF2-40B4-BE49-F238E27FC236}">
                <a16:creationId xmlns:a16="http://schemas.microsoft.com/office/drawing/2014/main" id="{2B0543D3-3A9C-4352-9F28-B6A9E7335B1B}"/>
              </a:ext>
            </a:extLst>
          </p:cNvPr>
          <p:cNvSpPr/>
          <p:nvPr/>
        </p:nvSpPr>
        <p:spPr bwMode="auto">
          <a:xfrm>
            <a:off x="594764" y="5374905"/>
            <a:ext cx="1269688" cy="450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站立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科普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_22_1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8" name="流程圖: 替代程序 27">
            <a:extLst>
              <a:ext uri="{FF2B5EF4-FFF2-40B4-BE49-F238E27FC236}">
                <a16:creationId xmlns:a16="http://schemas.microsoft.com/office/drawing/2014/main" id="{295A85AD-2678-4EC7-815C-FB2BC0FA977D}"/>
              </a:ext>
            </a:extLst>
          </p:cNvPr>
          <p:cNvSpPr/>
          <p:nvPr/>
        </p:nvSpPr>
        <p:spPr bwMode="auto">
          <a:xfrm>
            <a:off x="2056851" y="5374905"/>
            <a:ext cx="1269688" cy="450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趴臥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科普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_32_1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9" name="流程圖: 替代程序 28">
            <a:extLst>
              <a:ext uri="{FF2B5EF4-FFF2-40B4-BE49-F238E27FC236}">
                <a16:creationId xmlns:a16="http://schemas.microsoft.com/office/drawing/2014/main" id="{4C83F6A2-1A04-4DC8-8F8B-998E9D3E78FC}"/>
              </a:ext>
            </a:extLst>
          </p:cNvPr>
          <p:cNvSpPr/>
          <p:nvPr/>
        </p:nvSpPr>
        <p:spPr bwMode="auto">
          <a:xfrm>
            <a:off x="3518938" y="5374905"/>
            <a:ext cx="1269688" cy="450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四足 </a:t>
            </a:r>
            <a:r>
              <a:rPr kumimoji="1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科普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r>
              <a:rPr kumimoji="1"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_42_1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0" name="流程圖: 替代程序 29">
            <a:extLst>
              <a:ext uri="{FF2B5EF4-FFF2-40B4-BE49-F238E27FC236}">
                <a16:creationId xmlns:a16="http://schemas.microsoft.com/office/drawing/2014/main" id="{AA98BE68-8D1E-4A99-943B-6399D647C571}"/>
              </a:ext>
            </a:extLst>
          </p:cNvPr>
          <p:cNvSpPr/>
          <p:nvPr/>
        </p:nvSpPr>
        <p:spPr bwMode="auto">
          <a:xfrm>
            <a:off x="5070945" y="40257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小地圖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_map_</a:t>
            </a:r>
            <a:r>
              <a:rPr kumimoji="1"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1" name="流程圖: 替代程序 30">
            <a:extLst>
              <a:ext uri="{FF2B5EF4-FFF2-40B4-BE49-F238E27FC236}">
                <a16:creationId xmlns:a16="http://schemas.microsoft.com/office/drawing/2014/main" id="{4BEE8152-A35A-463C-877C-F8B91AADB003}"/>
              </a:ext>
            </a:extLst>
          </p:cNvPr>
          <p:cNvSpPr/>
          <p:nvPr/>
        </p:nvSpPr>
        <p:spPr bwMode="auto">
          <a:xfrm>
            <a:off x="6622952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LIVE</a:t>
            </a: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kumimoji="1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_live_10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52DFF95-11AA-413F-9F9B-5CBE2E6DEA6D}"/>
              </a:ext>
            </a:extLst>
          </p:cNvPr>
          <p:cNvSpPr txBox="1"/>
          <p:nvPr/>
        </p:nvSpPr>
        <p:spPr>
          <a:xfrm>
            <a:off x="-1459248" y="-1372981"/>
            <a:ext cx="6244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三階段</a:t>
            </a:r>
          </a:p>
          <a:p>
            <a:r>
              <a:rPr lang="zh-TW" altLang="en-US" dirty="0"/>
              <a:t>1/檔案全貌：樹狀圖檔案取名編號</a:t>
            </a:r>
          </a:p>
          <a:p>
            <a:r>
              <a:rPr lang="zh-TW" altLang="en-US" dirty="0"/>
              <a:t>2/功能齊全：wire-frame 線框稿，圖、影片，每個檔皆有</a:t>
            </a:r>
          </a:p>
          <a:p>
            <a:r>
              <a:rPr lang="zh-TW" altLang="en-US" dirty="0"/>
              <a:t>3/好看：風格設計</a:t>
            </a:r>
          </a:p>
        </p:txBody>
      </p:sp>
      <p:sp>
        <p:nvSpPr>
          <p:cNvPr id="36" name="流程圖: 替代程序 35">
            <a:extLst>
              <a:ext uri="{FF2B5EF4-FFF2-40B4-BE49-F238E27FC236}">
                <a16:creationId xmlns:a16="http://schemas.microsoft.com/office/drawing/2014/main" id="{0A490D4C-EFB2-46E3-B221-C8C1908C9F9F}"/>
              </a:ext>
            </a:extLst>
          </p:cNvPr>
          <p:cNvSpPr/>
          <p:nvPr/>
        </p:nvSpPr>
        <p:spPr bwMode="auto">
          <a:xfrm>
            <a:off x="8527484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精彩花絮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_B _20_1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7" name="流程圖: 替代程序 36">
            <a:extLst>
              <a:ext uri="{FF2B5EF4-FFF2-40B4-BE49-F238E27FC236}">
                <a16:creationId xmlns:a16="http://schemas.microsoft.com/office/drawing/2014/main" id="{D39E6AD0-7E05-4C9B-B4A8-FB1857A3C98F}"/>
              </a:ext>
            </a:extLst>
          </p:cNvPr>
          <p:cNvSpPr/>
          <p:nvPr/>
        </p:nvSpPr>
        <p:spPr bwMode="auto">
          <a:xfrm>
            <a:off x="10213872" y="4024940"/>
            <a:ext cx="1269688" cy="450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動物園科普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_B _30_1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2" name="流程圖: 替代程序 31">
            <a:extLst>
              <a:ext uri="{FF2B5EF4-FFF2-40B4-BE49-F238E27FC236}">
                <a16:creationId xmlns:a16="http://schemas.microsoft.com/office/drawing/2014/main" id="{D0E3EC07-C48B-410F-846B-4D31E95E4840}"/>
              </a:ext>
            </a:extLst>
          </p:cNvPr>
          <p:cNvSpPr/>
          <p:nvPr/>
        </p:nvSpPr>
        <p:spPr bwMode="auto">
          <a:xfrm>
            <a:off x="9381000" y="2934000"/>
            <a:ext cx="1299875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黑熊花絮</a:t>
            </a:r>
            <a:endParaRPr kumimoji="1"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 _B _10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8" name="流程圖: 替代程序 17">
            <a:extLst>
              <a:ext uri="{FF2B5EF4-FFF2-40B4-BE49-F238E27FC236}">
                <a16:creationId xmlns:a16="http://schemas.microsoft.com/office/drawing/2014/main" id="{ABFE1ADE-7005-4DF6-AB21-755C1209B481}"/>
              </a:ext>
            </a:extLst>
          </p:cNvPr>
          <p:cNvSpPr/>
          <p:nvPr/>
        </p:nvSpPr>
        <p:spPr bwMode="auto">
          <a:xfrm>
            <a:off x="596489" y="2754000"/>
            <a:ext cx="1269688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站立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熊姿樣態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ZOO_A_20_1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0" name="流程圖: 替代程序 19">
            <a:extLst>
              <a:ext uri="{FF2B5EF4-FFF2-40B4-BE49-F238E27FC236}">
                <a16:creationId xmlns:a16="http://schemas.microsoft.com/office/drawing/2014/main" id="{C4583B96-70C0-4FA6-A685-7A66283876AF}"/>
              </a:ext>
            </a:extLst>
          </p:cNvPr>
          <p:cNvSpPr/>
          <p:nvPr/>
        </p:nvSpPr>
        <p:spPr bwMode="auto">
          <a:xfrm>
            <a:off x="3520664" y="2754000"/>
            <a:ext cx="1269688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四足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熊姿樣態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</a:t>
            </a:r>
            <a:r>
              <a:rPr kumimoji="1"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40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7" name="流程圖: 替代程序 16">
            <a:extLst>
              <a:ext uri="{FF2B5EF4-FFF2-40B4-BE49-F238E27FC236}">
                <a16:creationId xmlns:a16="http://schemas.microsoft.com/office/drawing/2014/main" id="{4E44DDBE-FE14-4BC9-90B6-17A1EFBC4134}"/>
              </a:ext>
            </a:extLst>
          </p:cNvPr>
          <p:cNvSpPr/>
          <p:nvPr/>
        </p:nvSpPr>
        <p:spPr bwMode="auto">
          <a:xfrm>
            <a:off x="2053311" y="1301810"/>
            <a:ext cx="1269688" cy="4500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首頁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對準黑熊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ZOO_A_10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9" name="流程圖: 替代程序 18">
            <a:extLst>
              <a:ext uri="{FF2B5EF4-FFF2-40B4-BE49-F238E27FC236}">
                <a16:creationId xmlns:a16="http://schemas.microsoft.com/office/drawing/2014/main" id="{AF8F6AB9-E2D3-4164-9D18-C65015E17A96}"/>
              </a:ext>
            </a:extLst>
          </p:cNvPr>
          <p:cNvSpPr/>
          <p:nvPr/>
        </p:nvSpPr>
        <p:spPr bwMode="auto">
          <a:xfrm>
            <a:off x="2058576" y="2754000"/>
            <a:ext cx="1269688" cy="450000"/>
          </a:xfrm>
          <a:prstGeom prst="flowChartAlternateProces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趴臥 </a:t>
            </a:r>
            <a:r>
              <a:rPr kumimoji="1"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熊姿樣態</a:t>
            </a:r>
            <a:r>
              <a:rPr kumimoji="1" lang="en-US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</a:rPr>
              <a:t>ZOO_A _30_1</a:t>
            </a:r>
            <a:endParaRPr kumimoji="1" lang="zh-TW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微軟正黑體" panose="020B0604030504040204" pitchFamily="34" charset="-120"/>
            </a:endParaRP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E92E6895-97E2-4F6B-A9C9-E0AEC14AEF70}"/>
              </a:ext>
            </a:extLst>
          </p:cNvPr>
          <p:cNvCxnSpPr>
            <a:stCxn id="18" idx="0"/>
            <a:endCxn id="20" idx="0"/>
          </p:cNvCxnSpPr>
          <p:nvPr/>
        </p:nvCxnSpPr>
        <p:spPr bwMode="auto">
          <a:xfrm rot="5400000" flipH="1" flipV="1">
            <a:off x="2693420" y="1291913"/>
            <a:ext cx="12700" cy="292417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3BA4101-A931-40D5-A49A-DDD79BAB055D}"/>
              </a:ext>
            </a:extLst>
          </p:cNvPr>
          <p:cNvCxnSpPr>
            <a:stCxn id="17" idx="2"/>
            <a:endCxn id="19" idx="0"/>
          </p:cNvCxnSpPr>
          <p:nvPr/>
        </p:nvCxnSpPr>
        <p:spPr bwMode="auto">
          <a:xfrm>
            <a:off x="2688155" y="1751810"/>
            <a:ext cx="5265" cy="1002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ECB01912-73CE-4798-82E7-EED5F1CC3F32}"/>
              </a:ext>
            </a:extLst>
          </p:cNvPr>
          <p:cNvCxnSpPr>
            <a:stCxn id="18" idx="2"/>
            <a:endCxn id="24" idx="0"/>
          </p:cNvCxnSpPr>
          <p:nvPr/>
        </p:nvCxnSpPr>
        <p:spPr bwMode="auto">
          <a:xfrm flipH="1">
            <a:off x="1229608" y="3204000"/>
            <a:ext cx="1725" cy="820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72F08C8C-7C04-4FF9-AA98-51E3A60D4A79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flipH="1">
            <a:off x="2691695" y="3204000"/>
            <a:ext cx="1725" cy="820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0702634-07FD-458D-A102-65EF8E13D842}"/>
              </a:ext>
            </a:extLst>
          </p:cNvPr>
          <p:cNvCxnSpPr>
            <a:stCxn id="20" idx="2"/>
            <a:endCxn id="26" idx="0"/>
          </p:cNvCxnSpPr>
          <p:nvPr/>
        </p:nvCxnSpPr>
        <p:spPr bwMode="auto">
          <a:xfrm flipH="1">
            <a:off x="4153782" y="3204000"/>
            <a:ext cx="1726" cy="820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C5D518D-01F8-497C-87C7-2DE5F2D6C9A7}"/>
              </a:ext>
            </a:extLst>
          </p:cNvPr>
          <p:cNvCxnSpPr>
            <a:stCxn id="24" idx="2"/>
            <a:endCxn id="27" idx="0"/>
          </p:cNvCxnSpPr>
          <p:nvPr/>
        </p:nvCxnSpPr>
        <p:spPr bwMode="auto">
          <a:xfrm>
            <a:off x="1229608" y="4474940"/>
            <a:ext cx="0" cy="89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B31C49F-6864-4FD9-BCE7-D4C3D0BF5407}"/>
              </a:ext>
            </a:extLst>
          </p:cNvPr>
          <p:cNvCxnSpPr>
            <a:stCxn id="25" idx="2"/>
            <a:endCxn id="28" idx="0"/>
          </p:cNvCxnSpPr>
          <p:nvPr/>
        </p:nvCxnSpPr>
        <p:spPr bwMode="auto">
          <a:xfrm>
            <a:off x="2691695" y="4474940"/>
            <a:ext cx="0" cy="89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F0CA49A3-FA35-4DC7-BE0F-846E73B41072}"/>
              </a:ext>
            </a:extLst>
          </p:cNvPr>
          <p:cNvCxnSpPr>
            <a:stCxn id="26" idx="2"/>
            <a:endCxn id="29" idx="0"/>
          </p:cNvCxnSpPr>
          <p:nvPr/>
        </p:nvCxnSpPr>
        <p:spPr bwMode="auto">
          <a:xfrm>
            <a:off x="4153782" y="4474940"/>
            <a:ext cx="0" cy="899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E10D9F8D-F86F-4CEA-8AAC-1C76AFCC41D7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 bwMode="auto">
          <a:xfrm rot="5400000" flipH="1" flipV="1">
            <a:off x="10005522" y="3181746"/>
            <a:ext cx="12700" cy="168638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26529F0-988B-48AB-80BE-C4EC13EE41C2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10030938" y="3384000"/>
            <a:ext cx="0" cy="4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7812017-CC90-4205-8C96-089E62BB17D9}"/>
              </a:ext>
            </a:extLst>
          </p:cNvPr>
          <p:cNvCxnSpPr>
            <a:cxnSpLocks/>
          </p:cNvCxnSpPr>
          <p:nvPr/>
        </p:nvCxnSpPr>
        <p:spPr bwMode="auto">
          <a:xfrm>
            <a:off x="5685411" y="1526810"/>
            <a:ext cx="0" cy="2532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B3FAE76-4B3D-4501-9E49-85B615F11B6E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>
            <a:off x="7257796" y="1516828"/>
            <a:ext cx="0" cy="25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EE1A4916-E193-404C-94DD-AB5E018F2930}"/>
              </a:ext>
            </a:extLst>
          </p:cNvPr>
          <p:cNvSpPr txBox="1"/>
          <p:nvPr/>
        </p:nvSpPr>
        <p:spPr>
          <a:xfrm>
            <a:off x="8406301" y="4565891"/>
            <a:ext cx="1753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如</a:t>
            </a:r>
            <a:r>
              <a:rPr lang="en-US" altLang="zh-TW" sz="1000" dirty="0">
                <a:highlight>
                  <a:srgbClr val="D8F4F8"/>
                </a:highlight>
              </a:rPr>
              <a:t>:</a:t>
            </a:r>
            <a:r>
              <a:rPr lang="zh-TW" altLang="en-US" sz="1000" dirty="0">
                <a:highlight>
                  <a:srgbClr val="D8F4F8"/>
                </a:highlight>
              </a:rPr>
              <a:t>黑熊戲水、過年影片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F6FEF7A-CF59-4041-9325-B2039B589E3C}"/>
              </a:ext>
            </a:extLst>
          </p:cNvPr>
          <p:cNvSpPr txBox="1"/>
          <p:nvPr/>
        </p:nvSpPr>
        <p:spPr>
          <a:xfrm>
            <a:off x="118487" y="1376029"/>
            <a:ext cx="43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1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B0D4D85-A613-4183-AC57-463DDCB5A64E}"/>
              </a:ext>
            </a:extLst>
          </p:cNvPr>
          <p:cNvSpPr txBox="1"/>
          <p:nvPr/>
        </p:nvSpPr>
        <p:spPr>
          <a:xfrm>
            <a:off x="35835" y="4228719"/>
            <a:ext cx="43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2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940A279-44C8-4896-9030-77689A34981B}"/>
              </a:ext>
            </a:extLst>
          </p:cNvPr>
          <p:cNvSpPr txBox="1"/>
          <p:nvPr/>
        </p:nvSpPr>
        <p:spPr>
          <a:xfrm>
            <a:off x="35835" y="5112639"/>
            <a:ext cx="43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3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D6E9B23-77DC-46DA-8400-F931CAECB472}"/>
              </a:ext>
            </a:extLst>
          </p:cNvPr>
          <p:cNvSpPr txBox="1"/>
          <p:nvPr/>
        </p:nvSpPr>
        <p:spPr>
          <a:xfrm>
            <a:off x="10177219" y="4565890"/>
            <a:ext cx="1342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>
                <a:highlight>
                  <a:srgbClr val="D8F4F8"/>
                </a:highlight>
              </a:rPr>
              <a:t>動態科普 </a:t>
            </a:r>
            <a:endParaRPr lang="zh-TW" altLang="en-US" sz="1000" dirty="0">
              <a:highlight>
                <a:srgbClr val="D8F4F8"/>
              </a:highlight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C98BB3BE-21E7-4478-AE58-3DDA3B4686F8}"/>
              </a:ext>
            </a:extLst>
          </p:cNvPr>
          <p:cNvSpPr txBox="1"/>
          <p:nvPr/>
        </p:nvSpPr>
        <p:spPr>
          <a:xfrm>
            <a:off x="6559787" y="4565891"/>
            <a:ext cx="1342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D8F4F8"/>
                </a:highlight>
              </a:rPr>
              <a:t>9</a:t>
            </a:r>
            <a:r>
              <a:rPr lang="zh-TW" altLang="en-US" sz="1000" dirty="0">
                <a:highlight>
                  <a:srgbClr val="D8F4F8"/>
                </a:highlight>
              </a:rPr>
              <a:t>支即時影像可播放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8368E6B9-27DF-4C1F-929C-80BFA910B50B}"/>
              </a:ext>
            </a:extLst>
          </p:cNvPr>
          <p:cNvSpPr txBox="1"/>
          <p:nvPr/>
        </p:nvSpPr>
        <p:spPr>
          <a:xfrm>
            <a:off x="1324180" y="1861013"/>
            <a:ext cx="2697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D8F4F8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請將螢幕對準熊或尋找黑熊花絮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D004A4-D66D-4B75-9AC3-1052C17AC24C}"/>
              </a:ext>
            </a:extLst>
          </p:cNvPr>
          <p:cNvSpPr txBox="1"/>
          <p:nvPr/>
        </p:nvSpPr>
        <p:spPr>
          <a:xfrm>
            <a:off x="2004168" y="4567803"/>
            <a:ext cx="1465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選擇</a:t>
            </a:r>
            <a:r>
              <a:rPr lang="en-US" altLang="zh-TW" sz="1000" dirty="0">
                <a:highlight>
                  <a:srgbClr val="FFFF00"/>
                </a:highlight>
              </a:rPr>
              <a:t>1</a:t>
            </a:r>
            <a:r>
              <a:rPr lang="zh-TW" altLang="en-US" sz="1000" dirty="0">
                <a:highlight>
                  <a:srgbClr val="FFFF00"/>
                </a:highlight>
              </a:rPr>
              <a:t>題</a:t>
            </a:r>
            <a:r>
              <a:rPr lang="zh-TW" altLang="en-US" sz="1000" dirty="0">
                <a:highlight>
                  <a:srgbClr val="D8F4F8"/>
                </a:highlight>
              </a:rPr>
              <a:t>想了解的問題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D754765-B8B6-4F22-8E7B-3E9CDE7E53B9}"/>
              </a:ext>
            </a:extLst>
          </p:cNvPr>
          <p:cNvSpPr txBox="1"/>
          <p:nvPr/>
        </p:nvSpPr>
        <p:spPr>
          <a:xfrm>
            <a:off x="2332573" y="5882779"/>
            <a:ext cx="76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科普解答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8006D48-1CA3-4330-B8F3-EA9C60A20F44}"/>
              </a:ext>
            </a:extLst>
          </p:cNvPr>
          <p:cNvSpPr txBox="1"/>
          <p:nvPr/>
        </p:nvSpPr>
        <p:spPr>
          <a:xfrm>
            <a:off x="1536576" y="2235370"/>
            <a:ext cx="275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偵測到熊是哪種樣態，會直接進入</a:t>
            </a:r>
            <a:r>
              <a:rPr lang="en-US" altLang="zh-TW" sz="1000" dirty="0">
                <a:highlight>
                  <a:srgbClr val="D8F4F8"/>
                </a:highlight>
              </a:rPr>
              <a:t>1.5</a:t>
            </a:r>
            <a:r>
              <a:rPr lang="zh-TW" altLang="en-US" sz="1000" dirty="0">
                <a:highlight>
                  <a:srgbClr val="D8F4F8"/>
                </a:highlight>
              </a:rPr>
              <a:t>階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F91C059-9EF8-4582-8522-7B09815CD7DA}"/>
              </a:ext>
            </a:extLst>
          </p:cNvPr>
          <p:cNvSpPr txBox="1"/>
          <p:nvPr/>
        </p:nvSpPr>
        <p:spPr>
          <a:xfrm>
            <a:off x="9310510" y="3452779"/>
            <a:ext cx="1742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棲架、圍牆、水池、空地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CD763AC-B9E1-427F-AD85-D4D41506D3B6}"/>
              </a:ext>
            </a:extLst>
          </p:cNvPr>
          <p:cNvSpPr txBox="1"/>
          <p:nvPr/>
        </p:nvSpPr>
        <p:spPr>
          <a:xfrm>
            <a:off x="55888" y="2881600"/>
            <a:ext cx="645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23BFCF"/>
                </a:highlight>
              </a:rPr>
              <a:t>1.5</a:t>
            </a:r>
            <a:r>
              <a:rPr lang="zh-TW" altLang="en-US" sz="1000" dirty="0">
                <a:highlight>
                  <a:srgbClr val="23BFCF"/>
                </a:highlight>
              </a:rPr>
              <a:t>階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6B333EE3-629A-4815-BDA2-1E5E901A2CE9}"/>
              </a:ext>
            </a:extLst>
          </p:cNvPr>
          <p:cNvCxnSpPr>
            <a:stCxn id="17" idx="3"/>
            <a:endCxn id="32" idx="0"/>
          </p:cNvCxnSpPr>
          <p:nvPr/>
        </p:nvCxnSpPr>
        <p:spPr bwMode="auto">
          <a:xfrm>
            <a:off x="3322999" y="1526810"/>
            <a:ext cx="6707939" cy="140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CAB6B6D-BA08-4D8A-A1DE-93D09529174F}"/>
              </a:ext>
            </a:extLst>
          </p:cNvPr>
          <p:cNvSpPr txBox="1"/>
          <p:nvPr/>
        </p:nvSpPr>
        <p:spPr>
          <a:xfrm>
            <a:off x="8985481" y="2398593"/>
            <a:ext cx="2292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如果場域有黑熊，此功能不會出現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16D874A-4103-45D0-953E-DFE0D9078678}"/>
              </a:ext>
            </a:extLst>
          </p:cNvPr>
          <p:cNvSpPr txBox="1"/>
          <p:nvPr/>
        </p:nvSpPr>
        <p:spPr>
          <a:xfrm>
            <a:off x="5054837" y="4565891"/>
            <a:ext cx="1342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小地圖放大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254B020-B529-4203-BF52-FB0422F57E35}"/>
              </a:ext>
            </a:extLst>
          </p:cNvPr>
          <p:cNvSpPr txBox="1"/>
          <p:nvPr/>
        </p:nvSpPr>
        <p:spPr>
          <a:xfrm>
            <a:off x="-11350" y="4481428"/>
            <a:ext cx="735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回首頁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C80697C-3397-4478-9277-7C3E464F2EE5}"/>
              </a:ext>
            </a:extLst>
          </p:cNvPr>
          <p:cNvSpPr txBox="1"/>
          <p:nvPr/>
        </p:nvSpPr>
        <p:spPr>
          <a:xfrm>
            <a:off x="-11350" y="5441548"/>
            <a:ext cx="735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highlight>
                  <a:srgbClr val="D8F4F8"/>
                </a:highlight>
              </a:rPr>
              <a:t>回首頁</a:t>
            </a:r>
          </a:p>
        </p:txBody>
      </p:sp>
    </p:spTree>
    <p:extLst>
      <p:ext uri="{BB962C8B-B14F-4D97-AF65-F5344CB8AC3E}">
        <p14:creationId xmlns:p14="http://schemas.microsoft.com/office/powerpoint/2010/main" val="2673168747"/>
      </p:ext>
    </p:extLst>
  </p:cSld>
  <p:clrMapOvr>
    <a:masterClrMapping/>
  </p:clrMapOvr>
</p:sld>
</file>

<file path=ppt/theme/theme1.xml><?xml version="1.0" encoding="utf-8"?>
<a:theme xmlns:a="http://schemas.openxmlformats.org/drawingml/2006/main" name="1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66365</TotalTime>
  <Words>930</Words>
  <Application>Microsoft Office PowerPoint</Application>
  <PresentationFormat>寬螢幕</PresentationFormat>
  <Paragraphs>149</Paragraphs>
  <Slides>3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YaHei</vt:lpstr>
      <vt:lpstr>微軟正黑體</vt:lpstr>
      <vt:lpstr>Arial</vt:lpstr>
      <vt:lpstr>Calibri</vt:lpstr>
      <vt:lpstr>1_簡報內頁</vt:lpstr>
      <vt:lpstr>2_簡報內頁</vt:lpstr>
      <vt:lpstr>3_簡報內頁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B200</dc:creator>
  <cp:lastModifiedBy>劉筱彤</cp:lastModifiedBy>
  <cp:revision>2051</cp:revision>
  <cp:lastPrinted>2021-11-01T07:18:54Z</cp:lastPrinted>
  <dcterms:created xsi:type="dcterms:W3CDTF">2014-05-06T14:52:20Z</dcterms:created>
  <dcterms:modified xsi:type="dcterms:W3CDTF">2024-09-18T11:03:45Z</dcterms:modified>
</cp:coreProperties>
</file>