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4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4D419-15B1-4E6F-9296-7FC04A99C3E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4EA4-8CD9-4783-AA7E-C8C88A827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7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B72CC4A-8A72-4F63-9AC3-CC57A94DDDA4}" type="slidenum">
              <a:rPr lang="zh-TW" altLang="en-US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14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143E9-1096-4993-8B90-8988F92E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D71AEA-8031-4F4C-8501-EA8BA46D2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03446-9DB9-4D00-B604-BB892C12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7776D7-3444-4630-AC67-2C3BA707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3C548-6A91-4A21-9119-67F78612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9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D380D-5A1D-48B1-BA03-3A7F02DA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29DCB7-9DE9-4584-936B-D98C26536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2EE88D-7C6F-4F1D-8AEC-C0E334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EB7E2-6917-4609-9EF5-EA136E4E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6BB49-54B6-4721-BFFA-E3450E7A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3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0E21C6-B2F0-480D-B61C-46EDB1BA7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61B81C-7BFB-49C7-9537-0A4100126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089655-25E1-4A1F-8680-3FD72E44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7C2E1-2023-499B-98FF-1C76F769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4D925-4084-4CCE-ACC1-26B40336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5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40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 userDrawn="1"/>
        </p:nvGrpSpPr>
        <p:grpSpPr>
          <a:xfrm>
            <a:off x="10074277" y="0"/>
            <a:ext cx="2117723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700" y="2584705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 dirty="0"/>
              <a:t>簡報單位 簡報人名稱</a:t>
            </a:r>
            <a:r>
              <a:rPr lang="en-US" altLang="zh-TW" sz="2000" dirty="0"/>
              <a:t> </a:t>
            </a:r>
            <a:r>
              <a:rPr lang="zh-TW" altLang="en-US" sz="2000" dirty="0"/>
              <a:t>職稱</a:t>
            </a:r>
            <a:endParaRPr lang="en-US" altLang="zh-TW" sz="2000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9" y="6619877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1" y="5902264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簡報日期</a:t>
            </a:r>
          </a:p>
        </p:txBody>
      </p:sp>
      <p:sp>
        <p:nvSpPr>
          <p:cNvPr id="13" name="Text Box 48"/>
          <p:cNvSpPr txBox="1">
            <a:spLocks noChangeArrowheads="1"/>
          </p:cNvSpPr>
          <p:nvPr userDrawn="1"/>
        </p:nvSpPr>
        <p:spPr bwMode="auto">
          <a:xfrm>
            <a:off x="-1" y="6616094"/>
            <a:ext cx="3567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altLang="zh-TW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©ITRI. </a:t>
            </a:r>
            <a:r>
              <a:rPr lang="zh-TW" altLang="en-US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工業技術研究院著作</a:t>
            </a:r>
          </a:p>
        </p:txBody>
      </p:sp>
    </p:spTree>
    <p:extLst>
      <p:ext uri="{BB962C8B-B14F-4D97-AF65-F5344CB8AC3E}">
        <p14:creationId xmlns:p14="http://schemas.microsoft.com/office/powerpoint/2010/main" val="383955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322C4-B446-4FA7-B27A-3466586C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97ED2-88F1-45AB-B690-2CBF78FE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043F1-0FC1-434F-9625-AC25D995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4A59F-D637-4177-A4A7-61C1A8E3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556682-6C0A-4563-A4C5-CE7DA33F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6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B7655-0548-4DE4-9019-39970757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1AB55E-91A7-4633-B37D-1941162CB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B6CCA-B781-494F-A376-DD9D42EC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2A04E-CFC4-4F10-9C3C-F6EB5B50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524F6B-2EBA-4473-91DC-D5A069D2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82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226EA-4C9E-49BB-B457-61776FE2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983BAE-29A1-4296-8467-6B689F1A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0D1438-68EE-4BC2-820C-CFA86F3D2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4050CF-5015-4CCB-9AAA-4C80C3B2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639896-E400-49A0-9DFD-7E2392C6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2DD610-1081-4603-9FAF-A4F8C4B1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70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3B2F8-F7EC-4065-992B-964CD1D4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46BE7A-C97C-44B6-BC2B-F1BD8BC6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78B8B-5E45-4335-B1B5-C85DD9938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B897C8-374C-4F03-A2C2-992EFEB7E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C8074F-D6F9-40CD-A7A9-5D7908EAC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1A0AB6-0194-46F2-8F37-15447887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A8386D-529E-425E-89EE-3A092809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473FF9-9132-48DA-96A6-B7C882B3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72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F50C1-8C5D-4806-95E1-8A32D7B4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91DFB7-F185-444C-9EC9-BB06F972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A6C095-FB14-48D7-BA6B-16D1A905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EB99FE-731D-4706-AF2D-3E5D8796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39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1BE6D8-B798-4142-BDEB-F68BBC03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3060-C1D1-418F-A430-2D122F79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93DD69-AF73-4E35-A990-EBAE9EFA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66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CA2A1-3C98-4D86-8CF5-11C94D07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74E87-3A5F-48DA-B259-FBF3CE90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664973-2773-4631-92EE-C7761CFE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1D1412-4913-4DA4-9A5C-3586B18A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CB99A1-084B-44A0-8A2E-25E834CC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CB7FAC-6AEA-4FBD-9206-386ED983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48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909C2-03CB-45CB-87D9-A4B739B3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1DEC20-F224-4572-A751-0CB0F790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25CE17-391F-4DEF-B0F2-3A5173AA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3C1EC8-9F16-4DB5-B527-8E27C823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EDDB3D-40E8-46DC-998D-E12A0436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6BF269-0E43-404D-B4E7-F753D429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41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6FF1C1-7290-47F4-92DD-C72D7F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D4137F-610F-45B3-ADAA-1A61C249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EEEDF-7B97-47C9-8E6E-8F16283ED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6EF3-473D-403F-8777-3C24DBB11EF5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5EE44-55C5-43F0-B2E2-4C07759D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222D8E-1258-469E-8CD6-14AE6E5D3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2C2A-B2FB-4F81-BEB4-80E9E7C87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6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51525" y="2584705"/>
            <a:ext cx="6312995" cy="159610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FY113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亞灣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5G </a:t>
            </a:r>
            <a:r>
              <a:rPr lang="en-US" altLang="zh-TW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AIoT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創新科技應用計畫</a:t>
            </a:r>
            <a:b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壽山動物園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整合辨識模組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溝通格式</a:t>
            </a:r>
            <a:br>
              <a:rPr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20241008_vFinal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873350" y="5545306"/>
            <a:ext cx="2788603" cy="87994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2024.10.08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余為哲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E129E-78D3-46E5-903C-0EEF9037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&lt;SEND</a:t>
            </a:r>
            <a:r>
              <a:rPr lang="zh-TW" altLang="en-US" sz="3200" dirty="0"/>
              <a:t> </a:t>
            </a:r>
            <a:r>
              <a:rPr lang="en-US" altLang="zh-TW" sz="3200" dirty="0"/>
              <a:t>SECRET</a:t>
            </a:r>
            <a:r>
              <a:rPr lang="zh-TW" altLang="en-US" sz="3200" dirty="0"/>
              <a:t> </a:t>
            </a:r>
            <a:r>
              <a:rPr lang="en-US" altLang="zh-TW" sz="3200" dirty="0"/>
              <a:t>KEY&gt;</a:t>
            </a:r>
            <a:br>
              <a:rPr lang="en-US" altLang="zh-TW" sz="3200" dirty="0"/>
            </a:br>
            <a:r>
              <a:rPr lang="en-US" altLang="zh-TW" sz="3200" dirty="0"/>
              <a:t>http://127.0.0.1:5000/detect_module_api/send_key</a:t>
            </a:r>
            <a:endParaRPr lang="zh-TW" altLang="en-US" sz="32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DCD132C-EE7B-41C2-85AB-957AECDB6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057485"/>
              </p:ext>
            </p:extLst>
          </p:nvPr>
        </p:nvGraphicFramePr>
        <p:xfrm>
          <a:off x="838200" y="1840295"/>
          <a:ext cx="105155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48">
                  <a:extLst>
                    <a:ext uri="{9D8B030D-6E8A-4147-A177-3AD203B41FA5}">
                      <a16:colId xmlns:a16="http://schemas.microsoft.com/office/drawing/2014/main" val="1991754117"/>
                    </a:ext>
                  </a:extLst>
                </a:gridCol>
                <a:gridCol w="1706223">
                  <a:extLst>
                    <a:ext uri="{9D8B030D-6E8A-4147-A177-3AD203B41FA5}">
                      <a16:colId xmlns:a16="http://schemas.microsoft.com/office/drawing/2014/main" val="4287839876"/>
                    </a:ext>
                  </a:extLst>
                </a:gridCol>
                <a:gridCol w="1898208">
                  <a:extLst>
                    <a:ext uri="{9D8B030D-6E8A-4147-A177-3AD203B41FA5}">
                      <a16:colId xmlns:a16="http://schemas.microsoft.com/office/drawing/2014/main" val="660128739"/>
                    </a:ext>
                  </a:extLst>
                </a:gridCol>
                <a:gridCol w="815138">
                  <a:extLst>
                    <a:ext uri="{9D8B030D-6E8A-4147-A177-3AD203B41FA5}">
                      <a16:colId xmlns:a16="http://schemas.microsoft.com/office/drawing/2014/main" val="2215775144"/>
                    </a:ext>
                  </a:extLst>
                </a:gridCol>
                <a:gridCol w="1340739">
                  <a:extLst>
                    <a:ext uri="{9D8B030D-6E8A-4147-A177-3AD203B41FA5}">
                      <a16:colId xmlns:a16="http://schemas.microsoft.com/office/drawing/2014/main" val="1308945105"/>
                    </a:ext>
                  </a:extLst>
                </a:gridCol>
                <a:gridCol w="749547">
                  <a:extLst>
                    <a:ext uri="{9D8B030D-6E8A-4147-A177-3AD203B41FA5}">
                      <a16:colId xmlns:a16="http://schemas.microsoft.com/office/drawing/2014/main" val="3055245139"/>
                    </a:ext>
                  </a:extLst>
                </a:gridCol>
                <a:gridCol w="810814">
                  <a:extLst>
                    <a:ext uri="{9D8B030D-6E8A-4147-A177-3AD203B41FA5}">
                      <a16:colId xmlns:a16="http://schemas.microsoft.com/office/drawing/2014/main" val="908704326"/>
                    </a:ext>
                  </a:extLst>
                </a:gridCol>
                <a:gridCol w="2121782">
                  <a:extLst>
                    <a:ext uri="{9D8B030D-6E8A-4147-A177-3AD203B41FA5}">
                      <a16:colId xmlns:a16="http://schemas.microsoft.com/office/drawing/2014/main" val="1616217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Headers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Body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Error Response Msg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237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POST</a:t>
                      </a: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Content-Type</a:t>
                      </a: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Application/json</a:t>
                      </a: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Secret Key</a:t>
                      </a: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Str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Invalid Key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006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Post Requests Unknown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35463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B328EBA6-B12F-40B4-8DD5-6FF406AB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43" y="3905186"/>
            <a:ext cx="4477312" cy="14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E129E-78D3-46E5-903C-0EEF9037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&lt;GET OBJECT DETECTION RESULTS&gt;</a:t>
            </a:r>
            <a:br>
              <a:rPr lang="en-US" altLang="zh-TW" sz="3200" dirty="0"/>
            </a:br>
            <a:r>
              <a:rPr lang="en-US" altLang="zh-TW" sz="3200" dirty="0"/>
              <a:t>http://127.0.0.1:5000/detect_module_api/object_detection</a:t>
            </a:r>
            <a:endParaRPr lang="zh-TW" altLang="en-US" sz="32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DCD132C-EE7B-41C2-85AB-957AECDB6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014969"/>
              </p:ext>
            </p:extLst>
          </p:nvPr>
        </p:nvGraphicFramePr>
        <p:xfrm>
          <a:off x="838200" y="184029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56">
                  <a:extLst>
                    <a:ext uri="{9D8B030D-6E8A-4147-A177-3AD203B41FA5}">
                      <a16:colId xmlns:a16="http://schemas.microsoft.com/office/drawing/2014/main" val="1991754117"/>
                    </a:ext>
                  </a:extLst>
                </a:gridCol>
                <a:gridCol w="1620155">
                  <a:extLst>
                    <a:ext uri="{9D8B030D-6E8A-4147-A177-3AD203B41FA5}">
                      <a16:colId xmlns:a16="http://schemas.microsoft.com/office/drawing/2014/main" val="4287839876"/>
                    </a:ext>
                  </a:extLst>
                </a:gridCol>
                <a:gridCol w="1999944">
                  <a:extLst>
                    <a:ext uri="{9D8B030D-6E8A-4147-A177-3AD203B41FA5}">
                      <a16:colId xmlns:a16="http://schemas.microsoft.com/office/drawing/2014/main" val="660128739"/>
                    </a:ext>
                  </a:extLst>
                </a:gridCol>
                <a:gridCol w="977968">
                  <a:extLst>
                    <a:ext uri="{9D8B030D-6E8A-4147-A177-3AD203B41FA5}">
                      <a16:colId xmlns:a16="http://schemas.microsoft.com/office/drawing/2014/main" val="908704326"/>
                    </a:ext>
                  </a:extLst>
                </a:gridCol>
                <a:gridCol w="4434677">
                  <a:extLst>
                    <a:ext uri="{9D8B030D-6E8A-4147-A177-3AD203B41FA5}">
                      <a16:colId xmlns:a16="http://schemas.microsoft.com/office/drawing/2014/main" val="1616217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Headers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Error Response Msg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237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  <a:endParaRPr lang="zh-TW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zh-TW" dirty="0"/>
                        <a:t>Content-Type</a:t>
                      </a:r>
                      <a:endParaRPr lang="zh-TW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zh-TW" dirty="0"/>
                        <a:t>Application/json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Exception Msg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006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Failed to open RTSP stream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952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Failed to read frame from RTSP stream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880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Requests 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22834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83D6C31-21A8-41AA-844B-0CC66CF7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4124518"/>
            <a:ext cx="3480710" cy="2555884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8AD7CD8-66B4-4129-93D5-B20D138F3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12087"/>
              </p:ext>
            </p:extLst>
          </p:nvPr>
        </p:nvGraphicFramePr>
        <p:xfrm>
          <a:off x="6096000" y="4289940"/>
          <a:ext cx="41893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873">
                  <a:extLst>
                    <a:ext uri="{9D8B030D-6E8A-4147-A177-3AD203B41FA5}">
                      <a16:colId xmlns:a16="http://schemas.microsoft.com/office/drawing/2014/main" val="2470689068"/>
                    </a:ext>
                  </a:extLst>
                </a:gridCol>
                <a:gridCol w="1224433">
                  <a:extLst>
                    <a:ext uri="{9D8B030D-6E8A-4147-A177-3AD203B41FA5}">
                      <a16:colId xmlns:a16="http://schemas.microsoft.com/office/drawing/2014/main" val="279509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4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64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7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coordinates(normalized)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7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3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rtsp_url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6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7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E129E-78D3-46E5-903C-0EEF9037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&lt;GET LOCALIZATION RESULTS&gt;</a:t>
            </a:r>
            <a:br>
              <a:rPr lang="en-US" altLang="zh-TW" sz="3200" dirty="0"/>
            </a:br>
            <a:r>
              <a:rPr lang="en-US" altLang="zh-TW" sz="3200" dirty="0"/>
              <a:t>http://127.0.0.1:5000/detect_module_api/localization</a:t>
            </a:r>
            <a:endParaRPr lang="zh-TW" altLang="en-US" sz="32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DCD132C-EE7B-41C2-85AB-957AECDB6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04922"/>
              </p:ext>
            </p:extLst>
          </p:nvPr>
        </p:nvGraphicFramePr>
        <p:xfrm>
          <a:off x="838200" y="184029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56">
                  <a:extLst>
                    <a:ext uri="{9D8B030D-6E8A-4147-A177-3AD203B41FA5}">
                      <a16:colId xmlns:a16="http://schemas.microsoft.com/office/drawing/2014/main" val="1991754117"/>
                    </a:ext>
                  </a:extLst>
                </a:gridCol>
                <a:gridCol w="1620155">
                  <a:extLst>
                    <a:ext uri="{9D8B030D-6E8A-4147-A177-3AD203B41FA5}">
                      <a16:colId xmlns:a16="http://schemas.microsoft.com/office/drawing/2014/main" val="4287839876"/>
                    </a:ext>
                  </a:extLst>
                </a:gridCol>
                <a:gridCol w="1999944">
                  <a:extLst>
                    <a:ext uri="{9D8B030D-6E8A-4147-A177-3AD203B41FA5}">
                      <a16:colId xmlns:a16="http://schemas.microsoft.com/office/drawing/2014/main" val="660128739"/>
                    </a:ext>
                  </a:extLst>
                </a:gridCol>
                <a:gridCol w="977968">
                  <a:extLst>
                    <a:ext uri="{9D8B030D-6E8A-4147-A177-3AD203B41FA5}">
                      <a16:colId xmlns:a16="http://schemas.microsoft.com/office/drawing/2014/main" val="908704326"/>
                    </a:ext>
                  </a:extLst>
                </a:gridCol>
                <a:gridCol w="4434677">
                  <a:extLst>
                    <a:ext uri="{9D8B030D-6E8A-4147-A177-3AD203B41FA5}">
                      <a16:colId xmlns:a16="http://schemas.microsoft.com/office/drawing/2014/main" val="1616217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Headers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Error Response Msg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237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Content-Type</a:t>
                      </a: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Application/json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Exception Msg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006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Requests 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2283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BF2FED0-6196-4694-9017-D8251AC8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81" y="3898311"/>
            <a:ext cx="4241547" cy="1623717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75EBEF3-8DCC-4A70-B4AA-882FE6897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27933"/>
              </p:ext>
            </p:extLst>
          </p:nvPr>
        </p:nvGraphicFramePr>
        <p:xfrm>
          <a:off x="6672883" y="4153909"/>
          <a:ext cx="3918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68">
                  <a:extLst>
                    <a:ext uri="{9D8B030D-6E8A-4147-A177-3AD203B41FA5}">
                      <a16:colId xmlns:a16="http://schemas.microsoft.com/office/drawing/2014/main" val="160322775"/>
                    </a:ext>
                  </a:extLst>
                </a:gridCol>
                <a:gridCol w="1959468">
                  <a:extLst>
                    <a:ext uri="{9D8B030D-6E8A-4147-A177-3AD203B41FA5}">
                      <a16:colId xmlns:a16="http://schemas.microsoft.com/office/drawing/2014/main" val="154230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0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[0][1]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X,Y (Ratio)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1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 (meter)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93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205</Words>
  <Application>Microsoft Office PowerPoint</Application>
  <PresentationFormat>寬螢幕</PresentationFormat>
  <Paragraphs>78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YaHei</vt:lpstr>
      <vt:lpstr>新細明體</vt:lpstr>
      <vt:lpstr>Arial</vt:lpstr>
      <vt:lpstr>Calibri</vt:lpstr>
      <vt:lpstr>Calibri Light</vt:lpstr>
      <vt:lpstr>Office 佈景主題</vt:lpstr>
      <vt:lpstr>FY113 亞灣5G AIoT創新科技應用計畫 壽山動物園_整合辨識模組WEB API溝通格式 20241008_vFinal</vt:lpstr>
      <vt:lpstr>&lt;SEND SECRET KEY&gt; http://127.0.0.1:5000/detect_module_api/send_key</vt:lpstr>
      <vt:lpstr>&lt;GET OBJECT DETECTION RESULTS&gt; http://127.0.0.1:5000/detect_module_api/object_detection</vt:lpstr>
      <vt:lpstr>&lt;GET LOCALIZATION RESULTS&gt; http://127.0.0.1:5000/detect_module_api/localization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http://127.0.0.1:5000/detect_module_api/</dc:title>
  <dc:creator>余為哲</dc:creator>
  <cp:lastModifiedBy>余為哲</cp:lastModifiedBy>
  <cp:revision>19</cp:revision>
  <dcterms:created xsi:type="dcterms:W3CDTF">2024-07-22T07:32:42Z</dcterms:created>
  <dcterms:modified xsi:type="dcterms:W3CDTF">2024-10-08T14:37:43Z</dcterms:modified>
</cp:coreProperties>
</file>