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71" r:id="rId4"/>
    <p:sldId id="258" r:id="rId5"/>
    <p:sldId id="276" r:id="rId6"/>
    <p:sldId id="274" r:id="rId7"/>
    <p:sldId id="259" r:id="rId8"/>
    <p:sldId id="260" r:id="rId9"/>
    <p:sldId id="280" r:id="rId10"/>
    <p:sldId id="272" r:id="rId11"/>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hmed" initials="a" lastIdx="1" clrIdx="0">
    <p:extLst>
      <p:ext uri="{19B8F6BF-5375-455C-9EA6-DF929625EA0E}">
        <p15:presenceInfo xmlns:p15="http://schemas.microsoft.com/office/powerpoint/2012/main" userId="0ffc3977f75d0e2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B9F"/>
    <a:srgbClr val="ABE9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91"/>
    <p:restoredTop sz="84829" autoAdjust="0"/>
  </p:normalViewPr>
  <p:slideViewPr>
    <p:cSldViewPr snapToGrid="0" snapToObjects="1">
      <p:cViewPr varScale="1">
        <p:scale>
          <a:sx n="86" d="100"/>
          <a:sy n="86" d="100"/>
        </p:scale>
        <p:origin x="12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D39599-C756-4052-9867-AE16038DA022}"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BA2157D7-511A-4F94-B06B-3436A406EE82}">
      <dgm:prSet/>
      <dgm:spPr/>
      <dgm:t>
        <a:bodyPr/>
        <a:lstStyle/>
        <a:p>
          <a:pPr>
            <a:lnSpc>
              <a:spcPct val="100000"/>
            </a:lnSpc>
          </a:pPr>
          <a:r>
            <a:rPr lang="en-US" dirty="0">
              <a:solidFill>
                <a:srgbClr val="002060"/>
              </a:solidFill>
              <a:effectLst>
                <a:outerShdw blurRad="38100" dist="38100" dir="2700000" algn="tl">
                  <a:srgbClr val="000000">
                    <a:alpha val="43137"/>
                  </a:srgbClr>
                </a:outerShdw>
              </a:effectLst>
            </a:rPr>
            <a:t>Business Problem</a:t>
          </a:r>
        </a:p>
      </dgm:t>
    </dgm:pt>
    <dgm:pt modelId="{221ED4C4-94B7-41CF-8EAE-1DF5E4A3473A}" type="parTrans" cxnId="{A6ADD0D1-93A3-4767-9A12-ADD44A0F57D4}">
      <dgm:prSet/>
      <dgm:spPr/>
      <dgm:t>
        <a:bodyPr/>
        <a:lstStyle/>
        <a:p>
          <a:endParaRPr lang="en-US"/>
        </a:p>
      </dgm:t>
    </dgm:pt>
    <dgm:pt modelId="{27EA1F0E-8745-41ED-94B3-6770F5FAC375}" type="sibTrans" cxnId="{A6ADD0D1-93A3-4767-9A12-ADD44A0F57D4}">
      <dgm:prSet/>
      <dgm:spPr/>
      <dgm:t>
        <a:bodyPr/>
        <a:lstStyle/>
        <a:p>
          <a:endParaRPr lang="en-US"/>
        </a:p>
      </dgm:t>
    </dgm:pt>
    <dgm:pt modelId="{C236E840-7743-4D39-AA18-C6C53522D125}">
      <dgm:prSet/>
      <dgm:spPr/>
      <dgm:t>
        <a:bodyPr/>
        <a:lstStyle/>
        <a:p>
          <a:pPr>
            <a:lnSpc>
              <a:spcPct val="100000"/>
            </a:lnSpc>
          </a:pPr>
          <a:r>
            <a:rPr lang="en-US" dirty="0">
              <a:solidFill>
                <a:srgbClr val="002060"/>
              </a:solidFill>
              <a:effectLst>
                <a:outerShdw blurRad="38100" dist="38100" dir="2700000" algn="tl">
                  <a:srgbClr val="000000">
                    <a:alpha val="43137"/>
                  </a:srgbClr>
                </a:outerShdw>
              </a:effectLst>
            </a:rPr>
            <a:t>Product Overview &amp; Business Value</a:t>
          </a:r>
        </a:p>
      </dgm:t>
    </dgm:pt>
    <dgm:pt modelId="{FEAB1D33-264F-4BF4-B388-16E9AC8D821F}" type="parTrans" cxnId="{B9F12DE7-DD1A-4872-8F29-62079528ACB6}">
      <dgm:prSet/>
      <dgm:spPr/>
      <dgm:t>
        <a:bodyPr/>
        <a:lstStyle/>
        <a:p>
          <a:endParaRPr lang="en-US"/>
        </a:p>
      </dgm:t>
    </dgm:pt>
    <dgm:pt modelId="{BC6A154D-D996-4952-8EA6-D5901DE29C3B}" type="sibTrans" cxnId="{B9F12DE7-DD1A-4872-8F29-62079528ACB6}">
      <dgm:prSet/>
      <dgm:spPr/>
      <dgm:t>
        <a:bodyPr/>
        <a:lstStyle/>
        <a:p>
          <a:endParaRPr lang="en-US"/>
        </a:p>
      </dgm:t>
    </dgm:pt>
    <dgm:pt modelId="{FAAFBF9B-39E0-42C0-8A40-866EFCF66BEE}">
      <dgm:prSet/>
      <dgm:spPr/>
      <dgm:t>
        <a:bodyPr/>
        <a:lstStyle/>
        <a:p>
          <a:pPr>
            <a:lnSpc>
              <a:spcPct val="100000"/>
            </a:lnSpc>
          </a:pPr>
          <a:r>
            <a:rPr lang="en-US" dirty="0">
              <a:solidFill>
                <a:srgbClr val="002060"/>
              </a:solidFill>
              <a:effectLst>
                <a:outerShdw blurRad="38100" dist="38100" dir="2700000" algn="tl">
                  <a:srgbClr val="000000">
                    <a:alpha val="43137"/>
                  </a:srgbClr>
                </a:outerShdw>
              </a:effectLst>
            </a:rPr>
            <a:t>Architecture</a:t>
          </a:r>
        </a:p>
      </dgm:t>
    </dgm:pt>
    <dgm:pt modelId="{5D160FE1-85D3-4065-BA89-2C424C5CEDC7}" type="parTrans" cxnId="{94F16153-416F-48E4-8BAF-CAFD1D5516A9}">
      <dgm:prSet/>
      <dgm:spPr/>
      <dgm:t>
        <a:bodyPr/>
        <a:lstStyle/>
        <a:p>
          <a:endParaRPr lang="en-US"/>
        </a:p>
      </dgm:t>
    </dgm:pt>
    <dgm:pt modelId="{EFC41E0B-C015-4FD1-841A-4CDF0C94072D}" type="sibTrans" cxnId="{94F16153-416F-48E4-8BAF-CAFD1D5516A9}">
      <dgm:prSet/>
      <dgm:spPr/>
      <dgm:t>
        <a:bodyPr/>
        <a:lstStyle/>
        <a:p>
          <a:endParaRPr lang="en-US"/>
        </a:p>
      </dgm:t>
    </dgm:pt>
    <dgm:pt modelId="{8C22B9FF-BF91-4B3D-9AA9-D1B2CA7F5BF0}">
      <dgm:prSet/>
      <dgm:spPr/>
      <dgm:t>
        <a:bodyPr/>
        <a:lstStyle/>
        <a:p>
          <a:pPr>
            <a:lnSpc>
              <a:spcPct val="100000"/>
            </a:lnSpc>
          </a:pPr>
          <a:r>
            <a:rPr lang="en-US" dirty="0">
              <a:solidFill>
                <a:srgbClr val="002060"/>
              </a:solidFill>
              <a:effectLst>
                <a:outerShdw blurRad="38100" dist="38100" dir="2700000" algn="tl">
                  <a:srgbClr val="000000">
                    <a:alpha val="43137"/>
                  </a:srgbClr>
                </a:outerShdw>
              </a:effectLst>
            </a:rPr>
            <a:t>Demo</a:t>
          </a:r>
        </a:p>
      </dgm:t>
    </dgm:pt>
    <dgm:pt modelId="{6419B626-9C72-4B98-B623-0263C50F3BF8}" type="parTrans" cxnId="{87C3B2C0-CEA5-4612-BB79-93D2825FEB2D}">
      <dgm:prSet/>
      <dgm:spPr/>
      <dgm:t>
        <a:bodyPr/>
        <a:lstStyle/>
        <a:p>
          <a:endParaRPr lang="en-US"/>
        </a:p>
      </dgm:t>
    </dgm:pt>
    <dgm:pt modelId="{6558210F-8CDD-4B54-95CC-DA817FD5A578}" type="sibTrans" cxnId="{87C3B2C0-CEA5-4612-BB79-93D2825FEB2D}">
      <dgm:prSet/>
      <dgm:spPr/>
      <dgm:t>
        <a:bodyPr/>
        <a:lstStyle/>
        <a:p>
          <a:endParaRPr lang="en-US"/>
        </a:p>
      </dgm:t>
    </dgm:pt>
    <dgm:pt modelId="{9E5173F5-C133-4CB4-99A3-F82C7B16C4E6}">
      <dgm:prSet/>
      <dgm:spPr/>
      <dgm:t>
        <a:bodyPr/>
        <a:lstStyle/>
        <a:p>
          <a:pPr>
            <a:lnSpc>
              <a:spcPct val="100000"/>
            </a:lnSpc>
          </a:pPr>
          <a:r>
            <a:rPr lang="en-US" b="1" dirty="0">
              <a:solidFill>
                <a:srgbClr val="002060"/>
              </a:solidFill>
            </a:rPr>
            <a:t>Personas </a:t>
          </a:r>
        </a:p>
      </dgm:t>
    </dgm:pt>
    <dgm:pt modelId="{8A1AFAA7-0932-4812-ACE1-2D9074E14073}" type="parTrans" cxnId="{75CC2CD3-6AC0-4BEE-B482-E7A431065953}">
      <dgm:prSet/>
      <dgm:spPr/>
      <dgm:t>
        <a:bodyPr/>
        <a:lstStyle/>
        <a:p>
          <a:endParaRPr lang="en-US"/>
        </a:p>
      </dgm:t>
    </dgm:pt>
    <dgm:pt modelId="{7A07E3BC-589B-4C3D-B756-6876B850DA2F}" type="sibTrans" cxnId="{75CC2CD3-6AC0-4BEE-B482-E7A431065953}">
      <dgm:prSet/>
      <dgm:spPr/>
      <dgm:t>
        <a:bodyPr/>
        <a:lstStyle/>
        <a:p>
          <a:endParaRPr lang="en-US"/>
        </a:p>
      </dgm:t>
    </dgm:pt>
    <dgm:pt modelId="{2DA9C892-1009-4B11-966E-CEDA1CFBCC86}">
      <dgm:prSet/>
      <dgm:spPr/>
      <dgm:t>
        <a:bodyPr/>
        <a:lstStyle/>
        <a:p>
          <a:pPr>
            <a:lnSpc>
              <a:spcPct val="100000"/>
            </a:lnSpc>
          </a:pPr>
          <a:r>
            <a:rPr lang="en-US" b="1" dirty="0">
              <a:solidFill>
                <a:srgbClr val="002060"/>
              </a:solidFill>
            </a:rPr>
            <a:t>Features &amp; Workflows</a:t>
          </a:r>
        </a:p>
      </dgm:t>
    </dgm:pt>
    <dgm:pt modelId="{D8F8A41D-FA34-4143-AEB2-9A4138A01A00}" type="parTrans" cxnId="{4899B556-5B51-4ECF-8D52-5A93BACE5AFB}">
      <dgm:prSet/>
      <dgm:spPr/>
      <dgm:t>
        <a:bodyPr/>
        <a:lstStyle/>
        <a:p>
          <a:endParaRPr lang="en-US"/>
        </a:p>
      </dgm:t>
    </dgm:pt>
    <dgm:pt modelId="{E6D98F1E-F846-4E51-B395-6FCA0544144E}" type="sibTrans" cxnId="{4899B556-5B51-4ECF-8D52-5A93BACE5AFB}">
      <dgm:prSet/>
      <dgm:spPr/>
      <dgm:t>
        <a:bodyPr/>
        <a:lstStyle/>
        <a:p>
          <a:endParaRPr lang="en-US"/>
        </a:p>
      </dgm:t>
    </dgm:pt>
    <dgm:pt modelId="{AB2D503F-5948-46C2-AF76-D662D0C4CE7D}">
      <dgm:prSet/>
      <dgm:spPr/>
      <dgm:t>
        <a:bodyPr/>
        <a:lstStyle/>
        <a:p>
          <a:pPr>
            <a:lnSpc>
              <a:spcPct val="100000"/>
            </a:lnSpc>
          </a:pPr>
          <a:r>
            <a:rPr lang="en-US" b="1" dirty="0">
              <a:solidFill>
                <a:srgbClr val="002060"/>
              </a:solidFill>
            </a:rPr>
            <a:t>Product Demo</a:t>
          </a:r>
        </a:p>
      </dgm:t>
    </dgm:pt>
    <dgm:pt modelId="{1EE6D54C-7B62-4261-B873-57C2FB1D5904}" type="parTrans" cxnId="{3DE7B3B5-E7FB-41AF-BA4E-FF0425316096}">
      <dgm:prSet/>
      <dgm:spPr/>
      <dgm:t>
        <a:bodyPr/>
        <a:lstStyle/>
        <a:p>
          <a:endParaRPr lang="en-US"/>
        </a:p>
      </dgm:t>
    </dgm:pt>
    <dgm:pt modelId="{7FE66978-1994-4338-8FC1-240D34AE53FA}" type="sibTrans" cxnId="{3DE7B3B5-E7FB-41AF-BA4E-FF0425316096}">
      <dgm:prSet/>
      <dgm:spPr/>
      <dgm:t>
        <a:bodyPr/>
        <a:lstStyle/>
        <a:p>
          <a:endParaRPr lang="en-US"/>
        </a:p>
      </dgm:t>
    </dgm:pt>
    <dgm:pt modelId="{650149F7-895E-4373-B3CF-800ED3C3B518}" type="pres">
      <dgm:prSet presAssocID="{4ED39599-C756-4052-9867-AE16038DA022}" presName="root" presStyleCnt="0">
        <dgm:presLayoutVars>
          <dgm:dir/>
          <dgm:resizeHandles val="exact"/>
        </dgm:presLayoutVars>
      </dgm:prSet>
      <dgm:spPr/>
    </dgm:pt>
    <dgm:pt modelId="{6F5FC02A-5633-4998-9583-209A8CBC9769}" type="pres">
      <dgm:prSet presAssocID="{BA2157D7-511A-4F94-B06B-3436A406EE82}" presName="compNode" presStyleCnt="0"/>
      <dgm:spPr/>
    </dgm:pt>
    <dgm:pt modelId="{F8648EFD-9072-46BD-BD70-CB03807DE727}" type="pres">
      <dgm:prSet presAssocID="{BA2157D7-511A-4F94-B06B-3436A406EE82}" presName="bgRect" presStyleLbl="bgShp" presStyleIdx="0" presStyleCnt="4"/>
      <dgm:spPr/>
    </dgm:pt>
    <dgm:pt modelId="{AB48E20C-14D1-41C6-BA5E-A2B5F8C584FB}" type="pres">
      <dgm:prSet presAssocID="{BA2157D7-511A-4F94-B06B-3436A406EE8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09A521C8-4331-4A5C-9F33-7F0D2CEFC96D}" type="pres">
      <dgm:prSet presAssocID="{BA2157D7-511A-4F94-B06B-3436A406EE82}" presName="spaceRect" presStyleCnt="0"/>
      <dgm:spPr/>
    </dgm:pt>
    <dgm:pt modelId="{C2361BC4-80D0-4394-BCE2-974BC7FC0E90}" type="pres">
      <dgm:prSet presAssocID="{BA2157D7-511A-4F94-B06B-3436A406EE82}" presName="parTx" presStyleLbl="revTx" presStyleIdx="0" presStyleCnt="5">
        <dgm:presLayoutVars>
          <dgm:chMax val="0"/>
          <dgm:chPref val="0"/>
        </dgm:presLayoutVars>
      </dgm:prSet>
      <dgm:spPr/>
    </dgm:pt>
    <dgm:pt modelId="{BEA71529-AC5E-45D6-B3FD-3DFB81661091}" type="pres">
      <dgm:prSet presAssocID="{27EA1F0E-8745-41ED-94B3-6770F5FAC375}" presName="sibTrans" presStyleCnt="0"/>
      <dgm:spPr/>
    </dgm:pt>
    <dgm:pt modelId="{96C89BA5-3B2E-48B9-B814-C985958B6F08}" type="pres">
      <dgm:prSet presAssocID="{C236E840-7743-4D39-AA18-C6C53522D125}" presName="compNode" presStyleCnt="0"/>
      <dgm:spPr/>
    </dgm:pt>
    <dgm:pt modelId="{8FF9B07E-70C6-4721-8AE7-6FB16C09DC57}" type="pres">
      <dgm:prSet presAssocID="{C236E840-7743-4D39-AA18-C6C53522D125}" presName="bgRect" presStyleLbl="bgShp" presStyleIdx="1" presStyleCnt="4"/>
      <dgm:spPr/>
    </dgm:pt>
    <dgm:pt modelId="{E93E492E-2B90-4136-892A-F57DAA497227}" type="pres">
      <dgm:prSet presAssocID="{C236E840-7743-4D39-AA18-C6C53522D12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441C312D-F699-49A0-BA1F-D48CC659FCFB}" type="pres">
      <dgm:prSet presAssocID="{C236E840-7743-4D39-AA18-C6C53522D125}" presName="spaceRect" presStyleCnt="0"/>
      <dgm:spPr/>
    </dgm:pt>
    <dgm:pt modelId="{046DF1FD-C357-43B1-BEAC-3EB2FD30D6C5}" type="pres">
      <dgm:prSet presAssocID="{C236E840-7743-4D39-AA18-C6C53522D125}" presName="parTx" presStyleLbl="revTx" presStyleIdx="1" presStyleCnt="5">
        <dgm:presLayoutVars>
          <dgm:chMax val="0"/>
          <dgm:chPref val="0"/>
        </dgm:presLayoutVars>
      </dgm:prSet>
      <dgm:spPr/>
    </dgm:pt>
    <dgm:pt modelId="{39DC54F4-B942-4EB8-AA03-D7EE67360C7F}" type="pres">
      <dgm:prSet presAssocID="{BC6A154D-D996-4952-8EA6-D5901DE29C3B}" presName="sibTrans" presStyleCnt="0"/>
      <dgm:spPr/>
    </dgm:pt>
    <dgm:pt modelId="{F2B32254-F19A-4BA8-AB5D-DDB2F46A94E5}" type="pres">
      <dgm:prSet presAssocID="{FAAFBF9B-39E0-42C0-8A40-866EFCF66BEE}" presName="compNode" presStyleCnt="0"/>
      <dgm:spPr/>
    </dgm:pt>
    <dgm:pt modelId="{74178B4C-DE6D-4726-8B93-A20AB1352B9F}" type="pres">
      <dgm:prSet presAssocID="{FAAFBF9B-39E0-42C0-8A40-866EFCF66BEE}" presName="bgRect" presStyleLbl="bgShp" presStyleIdx="2" presStyleCnt="4"/>
      <dgm:spPr/>
    </dgm:pt>
    <dgm:pt modelId="{94233137-A49D-4E42-A9CD-BE490B476ED4}" type="pres">
      <dgm:prSet presAssocID="{FAAFBF9B-39E0-42C0-8A40-866EFCF66BE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idge scene"/>
        </a:ext>
      </dgm:extLst>
    </dgm:pt>
    <dgm:pt modelId="{34E5C98E-FDC9-454E-9E63-8F3B9ABBB47B}" type="pres">
      <dgm:prSet presAssocID="{FAAFBF9B-39E0-42C0-8A40-866EFCF66BEE}" presName="spaceRect" presStyleCnt="0"/>
      <dgm:spPr/>
    </dgm:pt>
    <dgm:pt modelId="{0D28A94C-A5C4-4948-A481-416F2F363DF7}" type="pres">
      <dgm:prSet presAssocID="{FAAFBF9B-39E0-42C0-8A40-866EFCF66BEE}" presName="parTx" presStyleLbl="revTx" presStyleIdx="2" presStyleCnt="5">
        <dgm:presLayoutVars>
          <dgm:chMax val="0"/>
          <dgm:chPref val="0"/>
        </dgm:presLayoutVars>
      </dgm:prSet>
      <dgm:spPr/>
    </dgm:pt>
    <dgm:pt modelId="{3F6676A1-7A33-4FC1-B599-151CAC34F4FF}" type="pres">
      <dgm:prSet presAssocID="{EFC41E0B-C015-4FD1-841A-4CDF0C94072D}" presName="sibTrans" presStyleCnt="0"/>
      <dgm:spPr/>
    </dgm:pt>
    <dgm:pt modelId="{6F9DCA41-4B09-471D-AAB9-2E30A2F0C565}" type="pres">
      <dgm:prSet presAssocID="{8C22B9FF-BF91-4B3D-9AA9-D1B2CA7F5BF0}" presName="compNode" presStyleCnt="0"/>
      <dgm:spPr/>
    </dgm:pt>
    <dgm:pt modelId="{C18E381D-A949-448D-AE70-90CF94288ADA}" type="pres">
      <dgm:prSet presAssocID="{8C22B9FF-BF91-4B3D-9AA9-D1B2CA7F5BF0}" presName="bgRect" presStyleLbl="bgShp" presStyleIdx="3" presStyleCnt="4"/>
      <dgm:spPr/>
    </dgm:pt>
    <dgm:pt modelId="{A7F5B5F3-7BF7-45D3-A602-0843101F48B5}" type="pres">
      <dgm:prSet presAssocID="{8C22B9FF-BF91-4B3D-9AA9-D1B2CA7F5BF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a:ext>
      </dgm:extLst>
    </dgm:pt>
    <dgm:pt modelId="{6D91B41A-7AAA-4F6B-A56C-C6798400C28F}" type="pres">
      <dgm:prSet presAssocID="{8C22B9FF-BF91-4B3D-9AA9-D1B2CA7F5BF0}" presName="spaceRect" presStyleCnt="0"/>
      <dgm:spPr/>
    </dgm:pt>
    <dgm:pt modelId="{91B6DED9-FF2C-4DF9-8B46-73B0CFD67E37}" type="pres">
      <dgm:prSet presAssocID="{8C22B9FF-BF91-4B3D-9AA9-D1B2CA7F5BF0}" presName="parTx" presStyleLbl="revTx" presStyleIdx="3" presStyleCnt="5">
        <dgm:presLayoutVars>
          <dgm:chMax val="0"/>
          <dgm:chPref val="0"/>
        </dgm:presLayoutVars>
      </dgm:prSet>
      <dgm:spPr/>
    </dgm:pt>
    <dgm:pt modelId="{66FF57DF-892F-4F65-9748-36BBBABC6ABB}" type="pres">
      <dgm:prSet presAssocID="{8C22B9FF-BF91-4B3D-9AA9-D1B2CA7F5BF0}" presName="desTx" presStyleLbl="revTx" presStyleIdx="4" presStyleCnt="5">
        <dgm:presLayoutVars/>
      </dgm:prSet>
      <dgm:spPr/>
    </dgm:pt>
  </dgm:ptLst>
  <dgm:cxnLst>
    <dgm:cxn modelId="{F0B18800-9DE7-413A-8367-E5A61A8F8487}" type="presOf" srcId="{4ED39599-C756-4052-9867-AE16038DA022}" destId="{650149F7-895E-4373-B3CF-800ED3C3B518}" srcOrd="0" destOrd="0" presId="urn:microsoft.com/office/officeart/2018/2/layout/IconVerticalSolidList"/>
    <dgm:cxn modelId="{487CF11B-56C7-48A1-AE19-DDFFF82ECB81}" type="presOf" srcId="{FAAFBF9B-39E0-42C0-8A40-866EFCF66BEE}" destId="{0D28A94C-A5C4-4948-A481-416F2F363DF7}" srcOrd="0" destOrd="0" presId="urn:microsoft.com/office/officeart/2018/2/layout/IconVerticalSolidList"/>
    <dgm:cxn modelId="{1D27851D-D725-4715-99E4-6CE45C89A7E7}" type="presOf" srcId="{9E5173F5-C133-4CB4-99A3-F82C7B16C4E6}" destId="{66FF57DF-892F-4F65-9748-36BBBABC6ABB}" srcOrd="0" destOrd="0" presId="urn:microsoft.com/office/officeart/2018/2/layout/IconVerticalSolidList"/>
    <dgm:cxn modelId="{5CDE312E-4151-43A8-A050-7F5F4E643E96}" type="presOf" srcId="{BA2157D7-511A-4F94-B06B-3436A406EE82}" destId="{C2361BC4-80D0-4394-BCE2-974BC7FC0E90}" srcOrd="0" destOrd="0" presId="urn:microsoft.com/office/officeart/2018/2/layout/IconVerticalSolidList"/>
    <dgm:cxn modelId="{1AD8AC42-7ABE-481B-9920-0E1424B2C07B}" type="presOf" srcId="{2DA9C892-1009-4B11-966E-CEDA1CFBCC86}" destId="{66FF57DF-892F-4F65-9748-36BBBABC6ABB}" srcOrd="0" destOrd="1" presId="urn:microsoft.com/office/officeart/2018/2/layout/IconVerticalSolidList"/>
    <dgm:cxn modelId="{94F16153-416F-48E4-8BAF-CAFD1D5516A9}" srcId="{4ED39599-C756-4052-9867-AE16038DA022}" destId="{FAAFBF9B-39E0-42C0-8A40-866EFCF66BEE}" srcOrd="2" destOrd="0" parTransId="{5D160FE1-85D3-4065-BA89-2C424C5CEDC7}" sibTransId="{EFC41E0B-C015-4FD1-841A-4CDF0C94072D}"/>
    <dgm:cxn modelId="{4899B556-5B51-4ECF-8D52-5A93BACE5AFB}" srcId="{8C22B9FF-BF91-4B3D-9AA9-D1B2CA7F5BF0}" destId="{2DA9C892-1009-4B11-966E-CEDA1CFBCC86}" srcOrd="1" destOrd="0" parTransId="{D8F8A41D-FA34-4143-AEB2-9A4138A01A00}" sibTransId="{E6D98F1E-F846-4E51-B395-6FCA0544144E}"/>
    <dgm:cxn modelId="{3DE7B3B5-E7FB-41AF-BA4E-FF0425316096}" srcId="{8C22B9FF-BF91-4B3D-9AA9-D1B2CA7F5BF0}" destId="{AB2D503F-5948-46C2-AF76-D662D0C4CE7D}" srcOrd="2" destOrd="0" parTransId="{1EE6D54C-7B62-4261-B873-57C2FB1D5904}" sibTransId="{7FE66978-1994-4338-8FC1-240D34AE53FA}"/>
    <dgm:cxn modelId="{87C3B2C0-CEA5-4612-BB79-93D2825FEB2D}" srcId="{4ED39599-C756-4052-9867-AE16038DA022}" destId="{8C22B9FF-BF91-4B3D-9AA9-D1B2CA7F5BF0}" srcOrd="3" destOrd="0" parTransId="{6419B626-9C72-4B98-B623-0263C50F3BF8}" sibTransId="{6558210F-8CDD-4B54-95CC-DA817FD5A578}"/>
    <dgm:cxn modelId="{EAB36AC5-B689-467C-8CB4-E4D83189F359}" type="presOf" srcId="{C236E840-7743-4D39-AA18-C6C53522D125}" destId="{046DF1FD-C357-43B1-BEAC-3EB2FD30D6C5}" srcOrd="0" destOrd="0" presId="urn:microsoft.com/office/officeart/2018/2/layout/IconVerticalSolidList"/>
    <dgm:cxn modelId="{A6ADD0D1-93A3-4767-9A12-ADD44A0F57D4}" srcId="{4ED39599-C756-4052-9867-AE16038DA022}" destId="{BA2157D7-511A-4F94-B06B-3436A406EE82}" srcOrd="0" destOrd="0" parTransId="{221ED4C4-94B7-41CF-8EAE-1DF5E4A3473A}" sibTransId="{27EA1F0E-8745-41ED-94B3-6770F5FAC375}"/>
    <dgm:cxn modelId="{75CC2CD3-6AC0-4BEE-B482-E7A431065953}" srcId="{8C22B9FF-BF91-4B3D-9AA9-D1B2CA7F5BF0}" destId="{9E5173F5-C133-4CB4-99A3-F82C7B16C4E6}" srcOrd="0" destOrd="0" parTransId="{8A1AFAA7-0932-4812-ACE1-2D9074E14073}" sibTransId="{7A07E3BC-589B-4C3D-B756-6876B850DA2F}"/>
    <dgm:cxn modelId="{81B021DF-AF18-4866-A05B-BD036C3C1EE2}" type="presOf" srcId="{8C22B9FF-BF91-4B3D-9AA9-D1B2CA7F5BF0}" destId="{91B6DED9-FF2C-4DF9-8B46-73B0CFD67E37}" srcOrd="0" destOrd="0" presId="urn:microsoft.com/office/officeart/2018/2/layout/IconVerticalSolidList"/>
    <dgm:cxn modelId="{B9F12DE7-DD1A-4872-8F29-62079528ACB6}" srcId="{4ED39599-C756-4052-9867-AE16038DA022}" destId="{C236E840-7743-4D39-AA18-C6C53522D125}" srcOrd="1" destOrd="0" parTransId="{FEAB1D33-264F-4BF4-B388-16E9AC8D821F}" sibTransId="{BC6A154D-D996-4952-8EA6-D5901DE29C3B}"/>
    <dgm:cxn modelId="{8B8B8FFB-647F-4D63-A5A5-E17347BF0A6F}" type="presOf" srcId="{AB2D503F-5948-46C2-AF76-D662D0C4CE7D}" destId="{66FF57DF-892F-4F65-9748-36BBBABC6ABB}" srcOrd="0" destOrd="2" presId="urn:microsoft.com/office/officeart/2018/2/layout/IconVerticalSolidList"/>
    <dgm:cxn modelId="{D2B4ED66-1566-4B96-9274-98CC79B6DC5D}" type="presParOf" srcId="{650149F7-895E-4373-B3CF-800ED3C3B518}" destId="{6F5FC02A-5633-4998-9583-209A8CBC9769}" srcOrd="0" destOrd="0" presId="urn:microsoft.com/office/officeart/2018/2/layout/IconVerticalSolidList"/>
    <dgm:cxn modelId="{3AE50377-85C6-435C-991C-2EAFFA3F4828}" type="presParOf" srcId="{6F5FC02A-5633-4998-9583-209A8CBC9769}" destId="{F8648EFD-9072-46BD-BD70-CB03807DE727}" srcOrd="0" destOrd="0" presId="urn:microsoft.com/office/officeart/2018/2/layout/IconVerticalSolidList"/>
    <dgm:cxn modelId="{D971B214-A5FF-4356-AEAD-868B569B5EC8}" type="presParOf" srcId="{6F5FC02A-5633-4998-9583-209A8CBC9769}" destId="{AB48E20C-14D1-41C6-BA5E-A2B5F8C584FB}" srcOrd="1" destOrd="0" presId="urn:microsoft.com/office/officeart/2018/2/layout/IconVerticalSolidList"/>
    <dgm:cxn modelId="{20FA4AC1-1CEA-43D9-8045-92498D8505E5}" type="presParOf" srcId="{6F5FC02A-5633-4998-9583-209A8CBC9769}" destId="{09A521C8-4331-4A5C-9F33-7F0D2CEFC96D}" srcOrd="2" destOrd="0" presId="urn:microsoft.com/office/officeart/2018/2/layout/IconVerticalSolidList"/>
    <dgm:cxn modelId="{46E177AB-D4DD-4F18-B330-CC06CAB67ED2}" type="presParOf" srcId="{6F5FC02A-5633-4998-9583-209A8CBC9769}" destId="{C2361BC4-80D0-4394-BCE2-974BC7FC0E90}" srcOrd="3" destOrd="0" presId="urn:microsoft.com/office/officeart/2018/2/layout/IconVerticalSolidList"/>
    <dgm:cxn modelId="{50D47C84-295A-4355-95E9-4842A8EB852C}" type="presParOf" srcId="{650149F7-895E-4373-B3CF-800ED3C3B518}" destId="{BEA71529-AC5E-45D6-B3FD-3DFB81661091}" srcOrd="1" destOrd="0" presId="urn:microsoft.com/office/officeart/2018/2/layout/IconVerticalSolidList"/>
    <dgm:cxn modelId="{D17D8AA9-1E5E-4454-B69D-0A5BFACE1B4E}" type="presParOf" srcId="{650149F7-895E-4373-B3CF-800ED3C3B518}" destId="{96C89BA5-3B2E-48B9-B814-C985958B6F08}" srcOrd="2" destOrd="0" presId="urn:microsoft.com/office/officeart/2018/2/layout/IconVerticalSolidList"/>
    <dgm:cxn modelId="{16F7A167-7D2F-4535-B559-C8EF09E9E1AB}" type="presParOf" srcId="{96C89BA5-3B2E-48B9-B814-C985958B6F08}" destId="{8FF9B07E-70C6-4721-8AE7-6FB16C09DC57}" srcOrd="0" destOrd="0" presId="urn:microsoft.com/office/officeart/2018/2/layout/IconVerticalSolidList"/>
    <dgm:cxn modelId="{CAFDFE17-C646-4738-AA3D-53D736FC3E2A}" type="presParOf" srcId="{96C89BA5-3B2E-48B9-B814-C985958B6F08}" destId="{E93E492E-2B90-4136-892A-F57DAA497227}" srcOrd="1" destOrd="0" presId="urn:microsoft.com/office/officeart/2018/2/layout/IconVerticalSolidList"/>
    <dgm:cxn modelId="{E67A71B1-93E7-4C7D-819F-8680524FA316}" type="presParOf" srcId="{96C89BA5-3B2E-48B9-B814-C985958B6F08}" destId="{441C312D-F699-49A0-BA1F-D48CC659FCFB}" srcOrd="2" destOrd="0" presId="urn:microsoft.com/office/officeart/2018/2/layout/IconVerticalSolidList"/>
    <dgm:cxn modelId="{CB2940E5-5726-4A24-9A6A-2DA1345173BA}" type="presParOf" srcId="{96C89BA5-3B2E-48B9-B814-C985958B6F08}" destId="{046DF1FD-C357-43B1-BEAC-3EB2FD30D6C5}" srcOrd="3" destOrd="0" presId="urn:microsoft.com/office/officeart/2018/2/layout/IconVerticalSolidList"/>
    <dgm:cxn modelId="{0CA2B941-F8A4-4B2A-B148-85514152F625}" type="presParOf" srcId="{650149F7-895E-4373-B3CF-800ED3C3B518}" destId="{39DC54F4-B942-4EB8-AA03-D7EE67360C7F}" srcOrd="3" destOrd="0" presId="urn:microsoft.com/office/officeart/2018/2/layout/IconVerticalSolidList"/>
    <dgm:cxn modelId="{03C884B7-214B-4B97-86B6-46ECB56C9402}" type="presParOf" srcId="{650149F7-895E-4373-B3CF-800ED3C3B518}" destId="{F2B32254-F19A-4BA8-AB5D-DDB2F46A94E5}" srcOrd="4" destOrd="0" presId="urn:microsoft.com/office/officeart/2018/2/layout/IconVerticalSolidList"/>
    <dgm:cxn modelId="{6B92A629-391B-4B94-8CE8-11AFDD6C4A63}" type="presParOf" srcId="{F2B32254-F19A-4BA8-AB5D-DDB2F46A94E5}" destId="{74178B4C-DE6D-4726-8B93-A20AB1352B9F}" srcOrd="0" destOrd="0" presId="urn:microsoft.com/office/officeart/2018/2/layout/IconVerticalSolidList"/>
    <dgm:cxn modelId="{75129200-5869-4E79-A38E-6695D6C77104}" type="presParOf" srcId="{F2B32254-F19A-4BA8-AB5D-DDB2F46A94E5}" destId="{94233137-A49D-4E42-A9CD-BE490B476ED4}" srcOrd="1" destOrd="0" presId="urn:microsoft.com/office/officeart/2018/2/layout/IconVerticalSolidList"/>
    <dgm:cxn modelId="{C232440D-60F0-4135-BCB4-914F123A2BA0}" type="presParOf" srcId="{F2B32254-F19A-4BA8-AB5D-DDB2F46A94E5}" destId="{34E5C98E-FDC9-454E-9E63-8F3B9ABBB47B}" srcOrd="2" destOrd="0" presId="urn:microsoft.com/office/officeart/2018/2/layout/IconVerticalSolidList"/>
    <dgm:cxn modelId="{4E5A6CEE-B00D-4AD2-80F8-70F0E3BAAA47}" type="presParOf" srcId="{F2B32254-F19A-4BA8-AB5D-DDB2F46A94E5}" destId="{0D28A94C-A5C4-4948-A481-416F2F363DF7}" srcOrd="3" destOrd="0" presId="urn:microsoft.com/office/officeart/2018/2/layout/IconVerticalSolidList"/>
    <dgm:cxn modelId="{A0E43771-4412-409D-B6AB-6902D09F1152}" type="presParOf" srcId="{650149F7-895E-4373-B3CF-800ED3C3B518}" destId="{3F6676A1-7A33-4FC1-B599-151CAC34F4FF}" srcOrd="5" destOrd="0" presId="urn:microsoft.com/office/officeart/2018/2/layout/IconVerticalSolidList"/>
    <dgm:cxn modelId="{23E1008F-259C-44FE-A99B-EF74835BF92C}" type="presParOf" srcId="{650149F7-895E-4373-B3CF-800ED3C3B518}" destId="{6F9DCA41-4B09-471D-AAB9-2E30A2F0C565}" srcOrd="6" destOrd="0" presId="urn:microsoft.com/office/officeart/2018/2/layout/IconVerticalSolidList"/>
    <dgm:cxn modelId="{D4E5EE8F-8B1B-430F-957E-38542E8536AC}" type="presParOf" srcId="{6F9DCA41-4B09-471D-AAB9-2E30A2F0C565}" destId="{C18E381D-A949-448D-AE70-90CF94288ADA}" srcOrd="0" destOrd="0" presId="urn:microsoft.com/office/officeart/2018/2/layout/IconVerticalSolidList"/>
    <dgm:cxn modelId="{A2C7810E-9BC0-4978-B3A6-A24722A98C53}" type="presParOf" srcId="{6F9DCA41-4B09-471D-AAB9-2E30A2F0C565}" destId="{A7F5B5F3-7BF7-45D3-A602-0843101F48B5}" srcOrd="1" destOrd="0" presId="urn:microsoft.com/office/officeart/2018/2/layout/IconVerticalSolidList"/>
    <dgm:cxn modelId="{3CFB9670-CCE0-439D-A67A-5877BB77352F}" type="presParOf" srcId="{6F9DCA41-4B09-471D-AAB9-2E30A2F0C565}" destId="{6D91B41A-7AAA-4F6B-A56C-C6798400C28F}" srcOrd="2" destOrd="0" presId="urn:microsoft.com/office/officeart/2018/2/layout/IconVerticalSolidList"/>
    <dgm:cxn modelId="{F3A5DD2F-255F-4F11-87F9-60874EC4CD67}" type="presParOf" srcId="{6F9DCA41-4B09-471D-AAB9-2E30A2F0C565}" destId="{91B6DED9-FF2C-4DF9-8B46-73B0CFD67E37}" srcOrd="3" destOrd="0" presId="urn:microsoft.com/office/officeart/2018/2/layout/IconVerticalSolidList"/>
    <dgm:cxn modelId="{1527DFF7-F5A5-4B5E-9408-55DB82CC1397}" type="presParOf" srcId="{6F9DCA41-4B09-471D-AAB9-2E30A2F0C565}" destId="{66FF57DF-892F-4F65-9748-36BBBABC6ABB}" srcOrd="4" destOrd="0" presId="urn:microsoft.com/office/officeart/2018/2/layout/IconVerticalSolid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48EFD-9072-46BD-BD70-CB03807DE727}">
      <dsp:nvSpPr>
        <dsp:cNvPr id="0" name=""/>
        <dsp:cNvSpPr/>
      </dsp:nvSpPr>
      <dsp:spPr>
        <a:xfrm>
          <a:off x="0" y="2447"/>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48E20C-14D1-41C6-BA5E-A2B5F8C584FB}">
      <dsp:nvSpPr>
        <dsp:cNvPr id="0" name=""/>
        <dsp:cNvSpPr/>
      </dsp:nvSpPr>
      <dsp:spPr>
        <a:xfrm>
          <a:off x="375217" y="281534"/>
          <a:ext cx="682214" cy="6822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361BC4-80D0-4394-BCE2-974BC7FC0E90}">
      <dsp:nvSpPr>
        <dsp:cNvPr id="0" name=""/>
        <dsp:cNvSpPr/>
      </dsp:nvSpPr>
      <dsp:spPr>
        <a:xfrm>
          <a:off x="1432649" y="2447"/>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977900">
            <a:lnSpc>
              <a:spcPct val="100000"/>
            </a:lnSpc>
            <a:spcBef>
              <a:spcPct val="0"/>
            </a:spcBef>
            <a:spcAft>
              <a:spcPct val="35000"/>
            </a:spcAft>
            <a:buNone/>
          </a:pPr>
          <a:r>
            <a:rPr lang="en-US" sz="2200" kern="1200" dirty="0">
              <a:solidFill>
                <a:srgbClr val="002060"/>
              </a:solidFill>
              <a:effectLst>
                <a:outerShdw blurRad="38100" dist="38100" dir="2700000" algn="tl">
                  <a:srgbClr val="000000">
                    <a:alpha val="43137"/>
                  </a:srgbClr>
                </a:outerShdw>
              </a:effectLst>
            </a:rPr>
            <a:t>Business Problem</a:t>
          </a:r>
        </a:p>
      </dsp:txBody>
      <dsp:txXfrm>
        <a:off x="1432649" y="2447"/>
        <a:ext cx="5156041" cy="1240389"/>
      </dsp:txXfrm>
    </dsp:sp>
    <dsp:sp modelId="{8FF9B07E-70C6-4721-8AE7-6FB16C09DC57}">
      <dsp:nvSpPr>
        <dsp:cNvPr id="0" name=""/>
        <dsp:cNvSpPr/>
      </dsp:nvSpPr>
      <dsp:spPr>
        <a:xfrm>
          <a:off x="0" y="1552933"/>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3E492E-2B90-4136-892A-F57DAA497227}">
      <dsp:nvSpPr>
        <dsp:cNvPr id="0" name=""/>
        <dsp:cNvSpPr/>
      </dsp:nvSpPr>
      <dsp:spPr>
        <a:xfrm>
          <a:off x="375217" y="1832021"/>
          <a:ext cx="682214" cy="6822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6DF1FD-C357-43B1-BEAC-3EB2FD30D6C5}">
      <dsp:nvSpPr>
        <dsp:cNvPr id="0" name=""/>
        <dsp:cNvSpPr/>
      </dsp:nvSpPr>
      <dsp:spPr>
        <a:xfrm>
          <a:off x="1432649" y="1552933"/>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977900">
            <a:lnSpc>
              <a:spcPct val="100000"/>
            </a:lnSpc>
            <a:spcBef>
              <a:spcPct val="0"/>
            </a:spcBef>
            <a:spcAft>
              <a:spcPct val="35000"/>
            </a:spcAft>
            <a:buNone/>
          </a:pPr>
          <a:r>
            <a:rPr lang="en-US" sz="2200" kern="1200" dirty="0">
              <a:solidFill>
                <a:srgbClr val="002060"/>
              </a:solidFill>
              <a:effectLst>
                <a:outerShdw blurRad="38100" dist="38100" dir="2700000" algn="tl">
                  <a:srgbClr val="000000">
                    <a:alpha val="43137"/>
                  </a:srgbClr>
                </a:outerShdw>
              </a:effectLst>
            </a:rPr>
            <a:t>Product Overview &amp; Business Value</a:t>
          </a:r>
        </a:p>
      </dsp:txBody>
      <dsp:txXfrm>
        <a:off x="1432649" y="1552933"/>
        <a:ext cx="5156041" cy="1240389"/>
      </dsp:txXfrm>
    </dsp:sp>
    <dsp:sp modelId="{74178B4C-DE6D-4726-8B93-A20AB1352B9F}">
      <dsp:nvSpPr>
        <dsp:cNvPr id="0" name=""/>
        <dsp:cNvSpPr/>
      </dsp:nvSpPr>
      <dsp:spPr>
        <a:xfrm>
          <a:off x="0" y="3103420"/>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233137-A49D-4E42-A9CD-BE490B476ED4}">
      <dsp:nvSpPr>
        <dsp:cNvPr id="0" name=""/>
        <dsp:cNvSpPr/>
      </dsp:nvSpPr>
      <dsp:spPr>
        <a:xfrm>
          <a:off x="375217" y="3382507"/>
          <a:ext cx="682214" cy="6822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28A94C-A5C4-4948-A481-416F2F363DF7}">
      <dsp:nvSpPr>
        <dsp:cNvPr id="0" name=""/>
        <dsp:cNvSpPr/>
      </dsp:nvSpPr>
      <dsp:spPr>
        <a:xfrm>
          <a:off x="1432649" y="3103420"/>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977900">
            <a:lnSpc>
              <a:spcPct val="100000"/>
            </a:lnSpc>
            <a:spcBef>
              <a:spcPct val="0"/>
            </a:spcBef>
            <a:spcAft>
              <a:spcPct val="35000"/>
            </a:spcAft>
            <a:buNone/>
          </a:pPr>
          <a:r>
            <a:rPr lang="en-US" sz="2200" kern="1200" dirty="0">
              <a:solidFill>
                <a:srgbClr val="002060"/>
              </a:solidFill>
              <a:effectLst>
                <a:outerShdw blurRad="38100" dist="38100" dir="2700000" algn="tl">
                  <a:srgbClr val="000000">
                    <a:alpha val="43137"/>
                  </a:srgbClr>
                </a:outerShdw>
              </a:effectLst>
            </a:rPr>
            <a:t>Architecture</a:t>
          </a:r>
        </a:p>
      </dsp:txBody>
      <dsp:txXfrm>
        <a:off x="1432649" y="3103420"/>
        <a:ext cx="5156041" cy="1240389"/>
      </dsp:txXfrm>
    </dsp:sp>
    <dsp:sp modelId="{C18E381D-A949-448D-AE70-90CF94288ADA}">
      <dsp:nvSpPr>
        <dsp:cNvPr id="0" name=""/>
        <dsp:cNvSpPr/>
      </dsp:nvSpPr>
      <dsp:spPr>
        <a:xfrm>
          <a:off x="0" y="4653906"/>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F5B5F3-7BF7-45D3-A602-0843101F48B5}">
      <dsp:nvSpPr>
        <dsp:cNvPr id="0" name=""/>
        <dsp:cNvSpPr/>
      </dsp:nvSpPr>
      <dsp:spPr>
        <a:xfrm>
          <a:off x="375217" y="4932994"/>
          <a:ext cx="682214" cy="6822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B6DED9-FF2C-4DF9-8B46-73B0CFD67E37}">
      <dsp:nvSpPr>
        <dsp:cNvPr id="0" name=""/>
        <dsp:cNvSpPr/>
      </dsp:nvSpPr>
      <dsp:spPr>
        <a:xfrm>
          <a:off x="1432649" y="4653906"/>
          <a:ext cx="2964910"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977900">
            <a:lnSpc>
              <a:spcPct val="100000"/>
            </a:lnSpc>
            <a:spcBef>
              <a:spcPct val="0"/>
            </a:spcBef>
            <a:spcAft>
              <a:spcPct val="35000"/>
            </a:spcAft>
            <a:buNone/>
          </a:pPr>
          <a:r>
            <a:rPr lang="en-US" sz="2200" kern="1200" dirty="0">
              <a:solidFill>
                <a:srgbClr val="002060"/>
              </a:solidFill>
              <a:effectLst>
                <a:outerShdw blurRad="38100" dist="38100" dir="2700000" algn="tl">
                  <a:srgbClr val="000000">
                    <a:alpha val="43137"/>
                  </a:srgbClr>
                </a:outerShdw>
              </a:effectLst>
            </a:rPr>
            <a:t>Demo</a:t>
          </a:r>
        </a:p>
      </dsp:txBody>
      <dsp:txXfrm>
        <a:off x="1432649" y="4653906"/>
        <a:ext cx="2964910" cy="1240389"/>
      </dsp:txXfrm>
    </dsp:sp>
    <dsp:sp modelId="{66FF57DF-892F-4F65-9748-36BBBABC6ABB}">
      <dsp:nvSpPr>
        <dsp:cNvPr id="0" name=""/>
        <dsp:cNvSpPr/>
      </dsp:nvSpPr>
      <dsp:spPr>
        <a:xfrm>
          <a:off x="4397560" y="4653906"/>
          <a:ext cx="2191130"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666750">
            <a:lnSpc>
              <a:spcPct val="100000"/>
            </a:lnSpc>
            <a:spcBef>
              <a:spcPct val="0"/>
            </a:spcBef>
            <a:spcAft>
              <a:spcPct val="35000"/>
            </a:spcAft>
            <a:buNone/>
          </a:pPr>
          <a:r>
            <a:rPr lang="en-US" sz="1500" b="1" kern="1200" dirty="0">
              <a:solidFill>
                <a:srgbClr val="002060"/>
              </a:solidFill>
            </a:rPr>
            <a:t>Personas </a:t>
          </a:r>
        </a:p>
        <a:p>
          <a:pPr marL="0" lvl="0" indent="0" algn="l" defTabSz="666750">
            <a:lnSpc>
              <a:spcPct val="100000"/>
            </a:lnSpc>
            <a:spcBef>
              <a:spcPct val="0"/>
            </a:spcBef>
            <a:spcAft>
              <a:spcPct val="35000"/>
            </a:spcAft>
            <a:buNone/>
          </a:pPr>
          <a:r>
            <a:rPr lang="en-US" sz="1500" b="1" kern="1200" dirty="0">
              <a:solidFill>
                <a:srgbClr val="002060"/>
              </a:solidFill>
            </a:rPr>
            <a:t>Features &amp; Workflows</a:t>
          </a:r>
        </a:p>
        <a:p>
          <a:pPr marL="0" lvl="0" indent="0" algn="l" defTabSz="666750">
            <a:lnSpc>
              <a:spcPct val="100000"/>
            </a:lnSpc>
            <a:spcBef>
              <a:spcPct val="0"/>
            </a:spcBef>
            <a:spcAft>
              <a:spcPct val="35000"/>
            </a:spcAft>
            <a:buNone/>
          </a:pPr>
          <a:r>
            <a:rPr lang="en-US" sz="1500" b="1" kern="1200" dirty="0">
              <a:solidFill>
                <a:srgbClr val="002060"/>
              </a:solidFill>
            </a:rPr>
            <a:t>Product Demo</a:t>
          </a:r>
        </a:p>
      </dsp:txBody>
      <dsp:txXfrm>
        <a:off x="4397560" y="4653906"/>
        <a:ext cx="2191130" cy="124038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DE6847-DFDE-D748-9374-FC8A6B2766B2}" type="datetimeFigureOut">
              <a:rPr lang="en-US" smtClean="0"/>
              <a:t>11/22/2020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0776A1-B8A1-594C-84D0-BA43BF98DA8C}" type="slidenum">
              <a:rPr lang="en-US" smtClean="0"/>
              <a:t>‹#›</a:t>
            </a:fld>
            <a:endParaRPr lang="en-US"/>
          </a:p>
        </p:txBody>
      </p:sp>
    </p:spTree>
    <p:extLst>
      <p:ext uri="{BB962C8B-B14F-4D97-AF65-F5344CB8AC3E}">
        <p14:creationId xmlns:p14="http://schemas.microsoft.com/office/powerpoint/2010/main" val="2640959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0776A1-B8A1-594C-84D0-BA43BF98DA8C}" type="slidenum">
              <a:rPr lang="en-US" smtClean="0"/>
              <a:t>1</a:t>
            </a:fld>
            <a:endParaRPr lang="en-US"/>
          </a:p>
        </p:txBody>
      </p:sp>
    </p:spTree>
    <p:extLst>
      <p:ext uri="{BB962C8B-B14F-4D97-AF65-F5344CB8AC3E}">
        <p14:creationId xmlns:p14="http://schemas.microsoft.com/office/powerpoint/2010/main" val="3221403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0776A1-B8A1-594C-84D0-BA43BF98DA8C}" type="slidenum">
              <a:rPr lang="en-US" smtClean="0"/>
              <a:t>10</a:t>
            </a:fld>
            <a:endParaRPr lang="en-US"/>
          </a:p>
        </p:txBody>
      </p:sp>
    </p:spTree>
    <p:extLst>
      <p:ext uri="{BB962C8B-B14F-4D97-AF65-F5344CB8AC3E}">
        <p14:creationId xmlns:p14="http://schemas.microsoft.com/office/powerpoint/2010/main" val="2026005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0776A1-B8A1-594C-84D0-BA43BF98DA8C}" type="slidenum">
              <a:rPr lang="en-US" smtClean="0"/>
              <a:t>2</a:t>
            </a:fld>
            <a:endParaRPr lang="en-US"/>
          </a:p>
        </p:txBody>
      </p:sp>
    </p:spTree>
    <p:extLst>
      <p:ext uri="{BB962C8B-B14F-4D97-AF65-F5344CB8AC3E}">
        <p14:creationId xmlns:p14="http://schemas.microsoft.com/office/powerpoint/2010/main" val="4140533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0776A1-B8A1-594C-84D0-BA43BF98DA8C}" type="slidenum">
              <a:rPr lang="en-US" smtClean="0"/>
              <a:t>3</a:t>
            </a:fld>
            <a:endParaRPr lang="en-US"/>
          </a:p>
        </p:txBody>
      </p:sp>
    </p:spTree>
    <p:extLst>
      <p:ext uri="{BB962C8B-B14F-4D97-AF65-F5344CB8AC3E}">
        <p14:creationId xmlns:p14="http://schemas.microsoft.com/office/powerpoint/2010/main" val="1952955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7150" indent="-228600">
              <a:buFont typeface="Arial" panose="020B0604020202020204" pitchFamily="34" charset="0"/>
              <a:buChar char="•"/>
            </a:pPr>
            <a:r>
              <a:rPr lang="en-US" sz="1400" dirty="0">
                <a:effectLst/>
              </a:rPr>
              <a:t>Our software allows  middle class to own  real estate in a nontraditional way, without a massive capital available for investment.</a:t>
            </a:r>
          </a:p>
          <a:p>
            <a:pPr marL="57150" indent="-228600">
              <a:buFont typeface="Arial" panose="020B0604020202020204" pitchFamily="34" charset="0"/>
              <a:buChar char="•"/>
            </a:pPr>
            <a:r>
              <a:rPr lang="en-US" sz="1400" dirty="0">
                <a:effectLst/>
              </a:rPr>
              <a:t>2)  Also, this is a saver way to keep the property for people who are </a:t>
            </a:r>
            <a:r>
              <a:rPr lang="en-US" sz="1400" u="sng" dirty="0">
                <a:effectLst/>
              </a:rPr>
              <a:t>facing foreclosure </a:t>
            </a:r>
            <a:r>
              <a:rPr lang="en-US" sz="1400" dirty="0">
                <a:effectLst/>
              </a:rPr>
              <a:t>by giving up a partial ownership of the property.</a:t>
            </a:r>
          </a:p>
          <a:p>
            <a:pPr marL="285750" indent="-228600">
              <a:buFont typeface="Arial" panose="020B0604020202020204" pitchFamily="34" charset="0"/>
              <a:buChar char="•"/>
            </a:pPr>
            <a:r>
              <a:rPr lang="en-US" sz="1400" dirty="0">
                <a:effectLst/>
              </a:rPr>
              <a:t> </a:t>
            </a:r>
          </a:p>
          <a:p>
            <a:pPr marL="285750" indent="-228600">
              <a:buFont typeface="Arial" panose="020B0604020202020204" pitchFamily="34" charset="0"/>
              <a:buChar char="•"/>
            </a:pPr>
            <a:endParaRPr lang="en-US" sz="1400" dirty="0">
              <a:effectLst/>
              <a:latin typeface="Arial" panose="020B0604020202020204" pitchFamily="34" charset="0"/>
              <a:ea typeface="Arial" panose="020B0604020202020204" pitchFamily="34" charset="0"/>
            </a:endParaRPr>
          </a:p>
          <a:p>
            <a:pPr marL="285750" indent="-228600">
              <a:buFont typeface="Arial" panose="020B0604020202020204" pitchFamily="34" charset="0"/>
              <a:buChar char="•"/>
            </a:pPr>
            <a:endParaRPr lang="en-US" dirty="0">
              <a:latin typeface="Arial" panose="020B0604020202020204" pitchFamily="34" charset="0"/>
              <a:ea typeface="Arial" panose="020B0604020202020204" pitchFamily="34" charset="0"/>
            </a:endParaRPr>
          </a:p>
          <a:p>
            <a:pPr marL="285750" indent="-228600">
              <a:buFont typeface="Arial" panose="020B0604020202020204" pitchFamily="34" charset="0"/>
              <a:buChar char="•"/>
            </a:pPr>
            <a:r>
              <a:rPr lang="en-US" sz="1400" dirty="0">
                <a:effectLst/>
                <a:latin typeface="Arial" panose="020B0604020202020204" pitchFamily="34" charset="0"/>
                <a:ea typeface="Arial" panose="020B0604020202020204" pitchFamily="34" charset="0"/>
              </a:rPr>
              <a:t> </a:t>
            </a:r>
            <a:r>
              <a:rPr lang="en-US" sz="1200" dirty="0">
                <a:effectLst/>
                <a:latin typeface="Arial" panose="020B0604020202020204" pitchFamily="34" charset="0"/>
                <a:ea typeface="Arial" panose="020B0604020202020204" pitchFamily="34" charset="0"/>
              </a:rPr>
              <a:t>consumers can </a:t>
            </a:r>
            <a:r>
              <a:rPr lang="en-US" sz="1200" dirty="0">
                <a:latin typeface="Arial" panose="020B0604020202020204" pitchFamily="34" charset="0"/>
                <a:ea typeface="Arial" panose="020B0604020202020204" pitchFamily="34" charset="0"/>
              </a:rPr>
              <a:t>buy/sell a </a:t>
            </a:r>
            <a:r>
              <a:rPr lang="en-US" sz="1200" dirty="0">
                <a:effectLst/>
                <a:latin typeface="Arial" panose="020B0604020202020204" pitchFamily="34" charset="0"/>
                <a:ea typeface="Arial" panose="020B0604020202020204" pitchFamily="34" charset="0"/>
              </a:rPr>
              <a:t>fraction of the real ( % ownership represented by tokens) without </a:t>
            </a:r>
            <a:r>
              <a:rPr lang="en-US" sz="1200" dirty="0">
                <a:latin typeface="Arial" panose="020B0604020202020204" pitchFamily="34" charset="0"/>
                <a:ea typeface="Arial" panose="020B0604020202020204" pitchFamily="34" charset="0"/>
              </a:rPr>
              <a:t>any real estate experience and therefore</a:t>
            </a:r>
            <a:r>
              <a:rPr lang="en-US" sz="1200" dirty="0">
                <a:effectLst/>
                <a:latin typeface="Arial" panose="020B0604020202020204" pitchFamily="34" charset="0"/>
                <a:ea typeface="Arial" panose="020B0604020202020204" pitchFamily="34" charset="0"/>
              </a:rPr>
              <a:t> involvement of additional (traditional) parties in buying/selling process (RE agents, title companies, lawyers, </a:t>
            </a:r>
            <a:r>
              <a:rPr lang="en-US" sz="1200" dirty="0" err="1">
                <a:effectLst/>
                <a:latin typeface="Arial" panose="020B0604020202020204" pitchFamily="34" charset="0"/>
                <a:ea typeface="Arial" panose="020B0604020202020204" pitchFamily="34" charset="0"/>
              </a:rPr>
              <a:t>etc</a:t>
            </a:r>
            <a:r>
              <a:rPr lang="en-US" sz="1200" dirty="0">
                <a:effectLst/>
                <a:latin typeface="Arial" panose="020B0604020202020204" pitchFamily="34" charset="0"/>
                <a:ea typeface="Arial" panose="020B0604020202020204" pitchFamily="34" charset="0"/>
              </a:rPr>
              <a:t>)., which eliminates the additional spending for the fees.</a:t>
            </a:r>
          </a:p>
          <a:p>
            <a:pPr marL="285750" indent="-228600">
              <a:buFont typeface="Arial" panose="020B0604020202020204" pitchFamily="34" charset="0"/>
              <a:buChar char="•"/>
            </a:pPr>
            <a:endParaRPr lang="en-US" sz="1200" dirty="0">
              <a:latin typeface="Arial" panose="020B0604020202020204" pitchFamily="34" charset="0"/>
              <a:ea typeface="Arial" panose="020B0604020202020204" pitchFamily="34" charset="0"/>
            </a:endParaRPr>
          </a:p>
          <a:p>
            <a:pPr marL="285750" indent="-228600">
              <a:buFont typeface="Arial" panose="020B0604020202020204" pitchFamily="34" charset="0"/>
              <a:buChar char="•"/>
            </a:pPr>
            <a:r>
              <a:rPr lang="en-US" sz="1200" dirty="0">
                <a:effectLst/>
                <a:latin typeface="Arial" panose="020B0604020202020204" pitchFamily="34" charset="0"/>
                <a:ea typeface="Arial" panose="020B0604020202020204" pitchFamily="34" charset="0"/>
              </a:rPr>
              <a:t>Minimal involvement in managing contract and tokens. Self – maintained contract, so to speak</a:t>
            </a:r>
          </a:p>
        </p:txBody>
      </p:sp>
      <p:sp>
        <p:nvSpPr>
          <p:cNvPr id="4" name="Slide Number Placeholder 3"/>
          <p:cNvSpPr>
            <a:spLocks noGrp="1"/>
          </p:cNvSpPr>
          <p:nvPr>
            <p:ph type="sldNum" sz="quarter" idx="5"/>
          </p:nvPr>
        </p:nvSpPr>
        <p:spPr/>
        <p:txBody>
          <a:bodyPr/>
          <a:lstStyle/>
          <a:p>
            <a:fld id="{970776A1-B8A1-594C-84D0-BA43BF98DA8C}" type="slidenum">
              <a:rPr lang="en-US" smtClean="0"/>
              <a:t>4</a:t>
            </a:fld>
            <a:endParaRPr lang="en-US"/>
          </a:p>
        </p:txBody>
      </p:sp>
    </p:spTree>
    <p:extLst>
      <p:ext uri="{BB962C8B-B14F-4D97-AF65-F5344CB8AC3E}">
        <p14:creationId xmlns:p14="http://schemas.microsoft.com/office/powerpoint/2010/main" val="3646021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highlight>
                  <a:srgbClr val="FFFF00"/>
                </a:highlight>
              </a:rPr>
              <a:t>How does this product create value? Tie the value creation to core problems you started with</a:t>
            </a:r>
            <a:r>
              <a:rPr lang="en-US" sz="1200" kern="1200" dirty="0"/>
              <a:t>?</a:t>
            </a:r>
          </a:p>
          <a:p>
            <a:pPr marL="342900" marR="0" lvl="0" indent="-342900">
              <a:spcBef>
                <a:spcPts val="0"/>
              </a:spcBef>
              <a:spcAft>
                <a:spcPts val="0"/>
              </a:spcAft>
              <a:buFont typeface="Arial" panose="020B0604020202020204" pitchFamily="34" charset="0"/>
              <a:buChar char="●"/>
            </a:pPr>
            <a:r>
              <a:rPr lang="en-US"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Complication in profit splitting for an investment property .Tokenizing fractions would make transition of ownership easier without paying additional fees effortlessly. ( NO need to pick up rent checks, deposit into bank account, calculate the split amount)</a:t>
            </a:r>
            <a:endParaRPr lang="en-US" sz="1200" dirty="0">
              <a:effectLst/>
              <a:latin typeface="Arial" panose="020B0604020202020204" pitchFamily="34" charset="0"/>
              <a:ea typeface="Courier New" panose="02070309020205020404" pitchFamily="49" charset="0"/>
              <a:cs typeface="Arial" panose="020B0604020202020204" pitchFamily="34" charset="0"/>
            </a:endParaRPr>
          </a:p>
          <a:p>
            <a:pPr marL="342900" marR="0" lvl="0" indent="-342900">
              <a:spcBef>
                <a:spcPts val="0"/>
              </a:spcBef>
              <a:spcAft>
                <a:spcPts val="0"/>
              </a:spcAft>
              <a:buFont typeface="Arial" panose="020B0604020202020204" pitchFamily="34" charset="0"/>
              <a:buChar char="●"/>
            </a:pPr>
            <a:r>
              <a:rPr lang="en-US" sz="1200" dirty="0">
                <a:solidFill>
                  <a:srgbClr val="000000"/>
                </a:solidFill>
                <a:latin typeface="Arial" panose="020B0604020202020204" pitchFamily="34" charset="0"/>
                <a:ea typeface="Noto Sans Symbols"/>
                <a:cs typeface="Arial" panose="020B0604020202020204" pitchFamily="34" charset="0"/>
              </a:rPr>
              <a:t>For potential </a:t>
            </a:r>
            <a:r>
              <a:rPr lang="en-US" sz="1200" dirty="0" err="1">
                <a:solidFill>
                  <a:srgbClr val="000000"/>
                </a:solidFill>
                <a:latin typeface="Arial" panose="020B0604020202020204" pitchFamily="34" charset="0"/>
                <a:ea typeface="Noto Sans Symbols"/>
                <a:cs typeface="Arial" panose="020B0604020202020204" pitchFamily="34" charset="0"/>
              </a:rPr>
              <a:t>foreclosurers</a:t>
            </a:r>
            <a:r>
              <a:rPr lang="en-US" sz="1200" dirty="0">
                <a:solidFill>
                  <a:srgbClr val="000000"/>
                </a:solidFill>
                <a:latin typeface="Arial" panose="020B0604020202020204" pitchFamily="34" charset="0"/>
                <a:ea typeface="Noto Sans Symbols"/>
                <a:cs typeface="Arial" panose="020B0604020202020204" pitchFamily="34" charset="0"/>
              </a:rPr>
              <a:t> this scenario gives opportunity to stay in their home by giving up a part of their ownership of the house without damaging credit history, having additional expenses from moving to another place/deposit to the apartment . They could stay in their house by paying rent (the </a:t>
            </a:r>
            <a:r>
              <a:rPr lang="en-US" sz="1200" dirty="0" err="1">
                <a:solidFill>
                  <a:srgbClr val="000000"/>
                </a:solidFill>
                <a:latin typeface="Arial" panose="020B0604020202020204" pitchFamily="34" charset="0"/>
                <a:ea typeface="Noto Sans Symbols"/>
                <a:cs typeface="Arial" panose="020B0604020202020204" pitchFamily="34" charset="0"/>
              </a:rPr>
              <a:t>foreclosurer</a:t>
            </a:r>
            <a:r>
              <a:rPr lang="en-US" sz="1200" dirty="0">
                <a:solidFill>
                  <a:srgbClr val="000000"/>
                </a:solidFill>
                <a:latin typeface="Arial" panose="020B0604020202020204" pitchFamily="34" charset="0"/>
                <a:ea typeface="Noto Sans Symbols"/>
                <a:cs typeface="Arial" panose="020B0604020202020204" pitchFamily="34" charset="0"/>
              </a:rPr>
              <a:t> could still have a fractional ownership of their property )</a:t>
            </a:r>
          </a:p>
          <a:p>
            <a:pPr marL="285750" indent="-228600">
              <a:buFont typeface="Arial" panose="020B0604020202020204" pitchFamily="34" charset="0"/>
              <a:buChar char="•"/>
            </a:pPr>
            <a:r>
              <a:rPr lang="en-US" sz="1200" dirty="0">
                <a:effectLst/>
                <a:latin typeface="Arial" panose="020B0604020202020204" pitchFamily="34" charset="0"/>
                <a:ea typeface="Arial" panose="020B0604020202020204" pitchFamily="34" charset="0"/>
              </a:rPr>
              <a:t>consumers can </a:t>
            </a:r>
            <a:r>
              <a:rPr lang="en-US" sz="1200" dirty="0">
                <a:latin typeface="Arial" panose="020B0604020202020204" pitchFamily="34" charset="0"/>
                <a:ea typeface="Arial" panose="020B0604020202020204" pitchFamily="34" charset="0"/>
              </a:rPr>
              <a:t>buy/sell a </a:t>
            </a:r>
            <a:r>
              <a:rPr lang="en-US" sz="1200" dirty="0">
                <a:effectLst/>
                <a:latin typeface="Arial" panose="020B0604020202020204" pitchFamily="34" charset="0"/>
                <a:ea typeface="Arial" panose="020B0604020202020204" pitchFamily="34" charset="0"/>
              </a:rPr>
              <a:t>fraction of the real ( % ownership represented by tokens) without </a:t>
            </a:r>
            <a:r>
              <a:rPr lang="en-US" sz="1200" dirty="0">
                <a:latin typeface="Arial" panose="020B0604020202020204" pitchFamily="34" charset="0"/>
                <a:ea typeface="Arial" panose="020B0604020202020204" pitchFamily="34" charset="0"/>
              </a:rPr>
              <a:t>any real estate experience and therefore</a:t>
            </a:r>
            <a:r>
              <a:rPr lang="en-US" sz="1200" dirty="0">
                <a:effectLst/>
                <a:latin typeface="Arial" panose="020B0604020202020204" pitchFamily="34" charset="0"/>
                <a:ea typeface="Arial" panose="020B0604020202020204" pitchFamily="34" charset="0"/>
              </a:rPr>
              <a:t> involvement of additional (traditional) parties in buying/selling process (RE agents, title companies, lawyers, </a:t>
            </a:r>
            <a:r>
              <a:rPr lang="en-US" sz="1200" dirty="0" err="1">
                <a:effectLst/>
                <a:latin typeface="Arial" panose="020B0604020202020204" pitchFamily="34" charset="0"/>
                <a:ea typeface="Arial" panose="020B0604020202020204" pitchFamily="34" charset="0"/>
              </a:rPr>
              <a:t>etc</a:t>
            </a:r>
            <a:r>
              <a:rPr lang="en-US" sz="1200" dirty="0">
                <a:effectLst/>
                <a:latin typeface="Arial" panose="020B0604020202020204" pitchFamily="34" charset="0"/>
                <a:ea typeface="Arial" panose="020B0604020202020204" pitchFamily="34" charset="0"/>
              </a:rPr>
              <a:t>)., which eliminates the additional spending for the fees.</a:t>
            </a:r>
          </a:p>
          <a:p>
            <a:endParaRPr lang="en-US" dirty="0"/>
          </a:p>
        </p:txBody>
      </p:sp>
      <p:sp>
        <p:nvSpPr>
          <p:cNvPr id="4" name="Slide Number Placeholder 3"/>
          <p:cNvSpPr>
            <a:spLocks noGrp="1"/>
          </p:cNvSpPr>
          <p:nvPr>
            <p:ph type="sldNum" sz="quarter" idx="5"/>
          </p:nvPr>
        </p:nvSpPr>
        <p:spPr/>
        <p:txBody>
          <a:bodyPr/>
          <a:lstStyle/>
          <a:p>
            <a:fld id="{970776A1-B8A1-594C-84D0-BA43BF98DA8C}" type="slidenum">
              <a:rPr lang="en-US" smtClean="0"/>
              <a:t>5</a:t>
            </a:fld>
            <a:endParaRPr lang="en-US"/>
          </a:p>
        </p:txBody>
      </p:sp>
    </p:spTree>
    <p:extLst>
      <p:ext uri="{BB962C8B-B14F-4D97-AF65-F5344CB8AC3E}">
        <p14:creationId xmlns:p14="http://schemas.microsoft.com/office/powerpoint/2010/main" val="1433732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highlight>
                  <a:srgbClr val="FFFF00"/>
                </a:highlight>
              </a:rPr>
              <a:t>Are there features of blockchain technology that influence solution design? </a:t>
            </a:r>
          </a:p>
          <a:p>
            <a:pPr marL="342900" marR="0" lvl="0" indent="-342900">
              <a:spcBef>
                <a:spcPts val="0"/>
              </a:spcBef>
              <a:spcAft>
                <a:spcPts val="0"/>
              </a:spcAft>
              <a:buFont typeface="+mj-lt"/>
              <a:buAutoNum type="arabicPeriod"/>
            </a:pPr>
            <a:r>
              <a:rPr lang="en-US" sz="1200" dirty="0">
                <a:solidFill>
                  <a:srgbClr val="000000"/>
                </a:solidFill>
                <a:effectLst/>
                <a:latin typeface="Arial" panose="020B0604020202020204" pitchFamily="34" charset="0"/>
                <a:ea typeface="Arial" panose="020B0604020202020204" pitchFamily="34" charset="0"/>
                <a:cs typeface="Arial" panose="020B0604020202020204" pitchFamily="34" charset="0"/>
              </a:rPr>
              <a:t>Validation of the ownership documents (title, mortgage) performed by government entity. Once verified, unique registration number provided and could be verified at any time, attached to the blockchain. Very Trusted validation. without title company involvement. </a:t>
            </a:r>
          </a:p>
          <a:p>
            <a:pPr marR="0" lvl="0">
              <a:spcBef>
                <a:spcPts val="0"/>
              </a:spcBef>
              <a:spcAft>
                <a:spcPts val="0"/>
              </a:spcAft>
            </a:pPr>
            <a:endParaRPr lang="en-US" sz="1200" dirty="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pPr marL="342900" marR="0" lvl="0" indent="-342900">
              <a:spcBef>
                <a:spcPts val="0"/>
              </a:spcBef>
              <a:spcAft>
                <a:spcPts val="0"/>
              </a:spcAft>
              <a:buFont typeface="+mj-lt"/>
              <a:buAutoNum type="arabicPeriod"/>
            </a:pPr>
            <a:r>
              <a:rPr lang="en-US" sz="1200" dirty="0">
                <a:solidFill>
                  <a:srgbClr val="000000"/>
                </a:solidFill>
                <a:latin typeface="Arial" panose="020B0604020202020204" pitchFamily="34" charset="0"/>
                <a:ea typeface="Arial" panose="020B0604020202020204" pitchFamily="34" charset="0"/>
                <a:cs typeface="Arial" panose="020B0604020202020204" pitchFamily="34" charset="0"/>
              </a:rPr>
              <a:t>Self – maintenance of the contract which eliminates involvement of additional parties, such as title companies, RE agents, property management. Once contract starts, the calculations and running functions will take care of the rest automatically (tokens sold, distributed and stored, profit of the rent and the distribution to the users).</a:t>
            </a:r>
            <a:r>
              <a:rPr lang="en-US" sz="1200" dirty="0">
                <a:solidFill>
                  <a:srgbClr val="000000"/>
                </a:solidFill>
                <a:effectLst/>
                <a:latin typeface="Arial" panose="020B0604020202020204" pitchFamily="34" charset="0"/>
                <a:ea typeface="Arial" panose="020B0604020202020204" pitchFamily="34" charset="0"/>
                <a:cs typeface="Arial" panose="020B0604020202020204" pitchFamily="34" charset="0"/>
              </a:rPr>
              <a:t> If there’s a disagreement, could reference the contract on the blockchain that’s been unaltered.</a:t>
            </a:r>
          </a:p>
          <a:p>
            <a:pPr marL="342900" marR="0" lvl="0" indent="-342900">
              <a:spcBef>
                <a:spcPts val="0"/>
              </a:spcBef>
              <a:spcAft>
                <a:spcPts val="0"/>
              </a:spcAft>
              <a:buFont typeface="+mj-lt"/>
              <a:buAutoNum type="arabicPeriod"/>
            </a:pPr>
            <a:r>
              <a:rPr lang="en-US" sz="1200" dirty="0">
                <a:solidFill>
                  <a:srgbClr val="000000"/>
                </a:solidFill>
                <a:effectLst/>
                <a:latin typeface="Arial" panose="020B0604020202020204" pitchFamily="34" charset="0"/>
                <a:ea typeface="Arial" panose="020B0604020202020204" pitchFamily="34" charset="0"/>
                <a:cs typeface="Arial" panose="020B0604020202020204" pitchFamily="34" charset="0"/>
              </a:rPr>
              <a:t>Trusted place to complete all the functions of the contract that couldn’t be tampered with.</a:t>
            </a:r>
          </a:p>
          <a:p>
            <a:pPr marL="342900" marR="0" lvl="0" indent="-342900">
              <a:spcBef>
                <a:spcPts val="0"/>
              </a:spcBef>
              <a:spcAft>
                <a:spcPts val="0"/>
              </a:spcAft>
              <a:buFont typeface="+mj-lt"/>
              <a:buAutoNum type="arabicPeriod"/>
            </a:pPr>
            <a:r>
              <a:rPr lang="en-US" sz="1200" dirty="0">
                <a:solidFill>
                  <a:srgbClr val="000000"/>
                </a:solidFill>
                <a:effectLst/>
                <a:latin typeface="Arial" panose="020B0604020202020204" pitchFamily="34" charset="0"/>
                <a:ea typeface="Arial" panose="020B0604020202020204" pitchFamily="34" charset="0"/>
                <a:cs typeface="Arial" panose="020B0604020202020204" pitchFamily="34" charset="0"/>
              </a:rPr>
              <a:t>A single secure place to have all the information for investment property sharing</a:t>
            </a:r>
            <a:endParaRPr lang="en-US" sz="12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eriod"/>
            </a:pPr>
            <a:r>
              <a:rPr lang="en-US" sz="1200" dirty="0">
                <a:solidFill>
                  <a:srgbClr val="000000"/>
                </a:solidFill>
                <a:effectLst/>
                <a:latin typeface="Arial" panose="020B0604020202020204" pitchFamily="34" charset="0"/>
                <a:ea typeface="Arial" panose="020B0604020202020204" pitchFamily="34" charset="0"/>
                <a:cs typeface="Arial" panose="020B0604020202020204" pitchFamily="34" charset="0"/>
              </a:rPr>
              <a:t>Peer-to-peer transactions (trustable payments methods fraud free)</a:t>
            </a:r>
            <a:endParaRPr lang="en-US" sz="12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eriod"/>
            </a:pPr>
            <a:r>
              <a:rPr lang="en-US" sz="1200" dirty="0">
                <a:solidFill>
                  <a:srgbClr val="000000"/>
                </a:solidFill>
                <a:effectLst/>
                <a:latin typeface="Arial" panose="020B0604020202020204" pitchFamily="34" charset="0"/>
                <a:ea typeface="Arial" panose="020B0604020202020204" pitchFamily="34" charset="0"/>
                <a:cs typeface="Arial" panose="020B0604020202020204" pitchFamily="34" charset="0"/>
              </a:rPr>
              <a:t>Split payment between big parties. If there’s a disagreement could reference the contract on the blockchain that’s been unaltered. Financial </a:t>
            </a:r>
            <a:endParaRPr lang="en-US" sz="12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eriod"/>
            </a:pPr>
            <a:r>
              <a:rPr lang="en-US" sz="1200" dirty="0">
                <a:solidFill>
                  <a:srgbClr val="000000"/>
                </a:solidFill>
                <a:effectLst/>
                <a:latin typeface="Arial" panose="020B0604020202020204" pitchFamily="34" charset="0"/>
                <a:ea typeface="Arial" panose="020B0604020202020204" pitchFamily="34" charset="0"/>
                <a:cs typeface="Arial" panose="020B0604020202020204" pitchFamily="34" charset="0"/>
              </a:rPr>
              <a:t>Anywhere access to application for business user</a:t>
            </a:r>
          </a:p>
          <a:p>
            <a:pPr marL="342900" indent="-342900">
              <a:buFont typeface="+mj-lt"/>
              <a:buAutoNum type="arabicPeriod"/>
            </a:pPr>
            <a:r>
              <a:rPr lang="en-US" sz="1200" dirty="0">
                <a:effectLst/>
                <a:latin typeface="Arial" panose="020B0604020202020204" pitchFamily="34" charset="0"/>
                <a:ea typeface="Arial" panose="020B0604020202020204" pitchFamily="34" charset="0"/>
              </a:rPr>
              <a:t>By using blockchain contracts, consumers can </a:t>
            </a:r>
            <a:r>
              <a:rPr lang="en-US" sz="1200" dirty="0">
                <a:latin typeface="Arial" panose="020B0604020202020204" pitchFamily="34" charset="0"/>
                <a:ea typeface="Arial" panose="020B0604020202020204" pitchFamily="34" charset="0"/>
              </a:rPr>
              <a:t>buy/sell a </a:t>
            </a:r>
            <a:r>
              <a:rPr lang="en-US" sz="1200" dirty="0">
                <a:effectLst/>
                <a:latin typeface="Arial" panose="020B0604020202020204" pitchFamily="34" charset="0"/>
                <a:ea typeface="Arial" panose="020B0604020202020204" pitchFamily="34" charset="0"/>
              </a:rPr>
              <a:t>fraction of the real ( % ownership represented by tokens) without </a:t>
            </a:r>
            <a:r>
              <a:rPr lang="en-US" sz="1200" dirty="0">
                <a:latin typeface="Arial" panose="020B0604020202020204" pitchFamily="34" charset="0"/>
                <a:ea typeface="Arial" panose="020B0604020202020204" pitchFamily="34" charset="0"/>
              </a:rPr>
              <a:t>any real estate experience and therefore</a:t>
            </a:r>
            <a:r>
              <a:rPr lang="en-US" sz="1200" dirty="0">
                <a:effectLst/>
                <a:latin typeface="Arial" panose="020B0604020202020204" pitchFamily="34" charset="0"/>
                <a:ea typeface="Arial" panose="020B0604020202020204" pitchFamily="34" charset="0"/>
              </a:rPr>
              <a:t> involvement of additional (traditional) parties in buying/selling process (RE agents, title companies, lawyers, </a:t>
            </a:r>
            <a:r>
              <a:rPr lang="en-US" sz="1200" dirty="0" err="1">
                <a:effectLst/>
                <a:latin typeface="Arial" panose="020B0604020202020204" pitchFamily="34" charset="0"/>
                <a:ea typeface="Arial" panose="020B0604020202020204" pitchFamily="34" charset="0"/>
              </a:rPr>
              <a:t>etc</a:t>
            </a:r>
            <a:r>
              <a:rPr lang="en-US" sz="1200" dirty="0">
                <a:effectLst/>
                <a:latin typeface="Arial" panose="020B0604020202020204" pitchFamily="34" charset="0"/>
                <a:ea typeface="Arial" panose="020B0604020202020204" pitchFamily="34" charset="0"/>
              </a:rPr>
              <a:t>)., which eliminates the additional spending for the fees.</a:t>
            </a:r>
          </a:p>
          <a:p>
            <a:endParaRPr lang="en-US" dirty="0"/>
          </a:p>
        </p:txBody>
      </p:sp>
      <p:sp>
        <p:nvSpPr>
          <p:cNvPr id="4" name="Slide Number Placeholder 3"/>
          <p:cNvSpPr>
            <a:spLocks noGrp="1"/>
          </p:cNvSpPr>
          <p:nvPr>
            <p:ph type="sldNum" sz="quarter" idx="5"/>
          </p:nvPr>
        </p:nvSpPr>
        <p:spPr/>
        <p:txBody>
          <a:bodyPr/>
          <a:lstStyle/>
          <a:p>
            <a:fld id="{970776A1-B8A1-594C-84D0-BA43BF98DA8C}" type="slidenum">
              <a:rPr lang="en-US" smtClean="0"/>
              <a:t>6</a:t>
            </a:fld>
            <a:endParaRPr lang="en-US"/>
          </a:p>
        </p:txBody>
      </p:sp>
    </p:spTree>
    <p:extLst>
      <p:ext uri="{BB962C8B-B14F-4D97-AF65-F5344CB8AC3E}">
        <p14:creationId xmlns:p14="http://schemas.microsoft.com/office/powerpoint/2010/main" val="1854426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0776A1-B8A1-594C-84D0-BA43BF98DA8C}" type="slidenum">
              <a:rPr lang="en-US" smtClean="0"/>
              <a:t>7</a:t>
            </a:fld>
            <a:endParaRPr lang="en-US"/>
          </a:p>
        </p:txBody>
      </p:sp>
    </p:spTree>
    <p:extLst>
      <p:ext uri="{BB962C8B-B14F-4D97-AF65-F5344CB8AC3E}">
        <p14:creationId xmlns:p14="http://schemas.microsoft.com/office/powerpoint/2010/main" val="1424713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0776A1-B8A1-594C-84D0-BA43BF98DA8C}" type="slidenum">
              <a:rPr lang="en-US" smtClean="0"/>
              <a:t>8</a:t>
            </a:fld>
            <a:endParaRPr lang="en-US"/>
          </a:p>
        </p:txBody>
      </p:sp>
    </p:spTree>
    <p:extLst>
      <p:ext uri="{BB962C8B-B14F-4D97-AF65-F5344CB8AC3E}">
        <p14:creationId xmlns:p14="http://schemas.microsoft.com/office/powerpoint/2010/main" val="2538610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0776A1-B8A1-594C-84D0-BA43BF98DA8C}" type="slidenum">
              <a:rPr lang="en-US" smtClean="0"/>
              <a:t>9</a:t>
            </a:fld>
            <a:endParaRPr lang="en-US"/>
          </a:p>
        </p:txBody>
      </p:sp>
    </p:spTree>
    <p:extLst>
      <p:ext uri="{BB962C8B-B14F-4D97-AF65-F5344CB8AC3E}">
        <p14:creationId xmlns:p14="http://schemas.microsoft.com/office/powerpoint/2010/main" val="1029576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3F5DE-4A2C-3547-9128-CBF44EBE11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4EEFE5-3ABD-A14C-9823-09B6A3434D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13FA4E-CFB5-4743-BCA7-D83A4537B95B}"/>
              </a:ext>
            </a:extLst>
          </p:cNvPr>
          <p:cNvSpPr>
            <a:spLocks noGrp="1"/>
          </p:cNvSpPr>
          <p:nvPr>
            <p:ph type="dt" sz="half" idx="10"/>
          </p:nvPr>
        </p:nvSpPr>
        <p:spPr/>
        <p:txBody>
          <a:bodyPr/>
          <a:lstStyle/>
          <a:p>
            <a:fld id="{F584BF8C-9F1B-1A4F-A9B4-DC7A945EC7BB}" type="datetimeFigureOut">
              <a:rPr lang="en-US" smtClean="0"/>
              <a:t>11/22/2020</a:t>
            </a:fld>
            <a:endParaRPr lang="en-US"/>
          </a:p>
        </p:txBody>
      </p:sp>
      <p:sp>
        <p:nvSpPr>
          <p:cNvPr id="5" name="Footer Placeholder 4">
            <a:extLst>
              <a:ext uri="{FF2B5EF4-FFF2-40B4-BE49-F238E27FC236}">
                <a16:creationId xmlns:a16="http://schemas.microsoft.com/office/drawing/2014/main" id="{EAC3E167-13AF-FB40-9843-B5D9F2339D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355D0F-CC6C-9D4E-9D19-E12F8D531572}"/>
              </a:ext>
            </a:extLst>
          </p:cNvPr>
          <p:cNvSpPr>
            <a:spLocks noGrp="1"/>
          </p:cNvSpPr>
          <p:nvPr>
            <p:ph type="sldNum" sz="quarter" idx="12"/>
          </p:nvPr>
        </p:nvSpPr>
        <p:spPr/>
        <p:txBody>
          <a:bodyPr/>
          <a:lstStyle/>
          <a:p>
            <a:fld id="{1EDA2CD1-4A1D-1241-BD80-4F074CFE9833}" type="slidenum">
              <a:rPr lang="en-US" smtClean="0"/>
              <a:t>‹#›</a:t>
            </a:fld>
            <a:endParaRPr lang="en-US"/>
          </a:p>
        </p:txBody>
      </p:sp>
    </p:spTree>
    <p:extLst>
      <p:ext uri="{BB962C8B-B14F-4D97-AF65-F5344CB8AC3E}">
        <p14:creationId xmlns:p14="http://schemas.microsoft.com/office/powerpoint/2010/main" val="3830936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9EB7F-2506-A249-964D-6708EDEFC8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F2A494-CF8E-D449-8A10-966E774BE2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0F17CF-EC78-BF45-B701-E090DE40BE89}"/>
              </a:ext>
            </a:extLst>
          </p:cNvPr>
          <p:cNvSpPr>
            <a:spLocks noGrp="1"/>
          </p:cNvSpPr>
          <p:nvPr>
            <p:ph type="dt" sz="half" idx="10"/>
          </p:nvPr>
        </p:nvSpPr>
        <p:spPr/>
        <p:txBody>
          <a:bodyPr/>
          <a:lstStyle/>
          <a:p>
            <a:fld id="{F584BF8C-9F1B-1A4F-A9B4-DC7A945EC7BB}" type="datetimeFigureOut">
              <a:rPr lang="en-US" smtClean="0"/>
              <a:t>11/22/2020</a:t>
            </a:fld>
            <a:endParaRPr lang="en-US"/>
          </a:p>
        </p:txBody>
      </p:sp>
      <p:sp>
        <p:nvSpPr>
          <p:cNvPr id="5" name="Footer Placeholder 4">
            <a:extLst>
              <a:ext uri="{FF2B5EF4-FFF2-40B4-BE49-F238E27FC236}">
                <a16:creationId xmlns:a16="http://schemas.microsoft.com/office/drawing/2014/main" id="{60D62D78-0439-0A4E-8EFC-60D5A3899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86B330-6FCB-4F47-97C8-A8EF8A54D2B7}"/>
              </a:ext>
            </a:extLst>
          </p:cNvPr>
          <p:cNvSpPr>
            <a:spLocks noGrp="1"/>
          </p:cNvSpPr>
          <p:nvPr>
            <p:ph type="sldNum" sz="quarter" idx="12"/>
          </p:nvPr>
        </p:nvSpPr>
        <p:spPr/>
        <p:txBody>
          <a:bodyPr/>
          <a:lstStyle/>
          <a:p>
            <a:fld id="{1EDA2CD1-4A1D-1241-BD80-4F074CFE9833}" type="slidenum">
              <a:rPr lang="en-US" smtClean="0"/>
              <a:t>‹#›</a:t>
            </a:fld>
            <a:endParaRPr lang="en-US"/>
          </a:p>
        </p:txBody>
      </p:sp>
    </p:spTree>
    <p:extLst>
      <p:ext uri="{BB962C8B-B14F-4D97-AF65-F5344CB8AC3E}">
        <p14:creationId xmlns:p14="http://schemas.microsoft.com/office/powerpoint/2010/main" val="3270095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9B8C0E-18CA-954D-8880-A2C16EA715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41A325-BBBD-EA47-8CE5-38EF7C685F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4E9F65-65BE-184F-9ACC-7CD36193D6F7}"/>
              </a:ext>
            </a:extLst>
          </p:cNvPr>
          <p:cNvSpPr>
            <a:spLocks noGrp="1"/>
          </p:cNvSpPr>
          <p:nvPr>
            <p:ph type="dt" sz="half" idx="10"/>
          </p:nvPr>
        </p:nvSpPr>
        <p:spPr/>
        <p:txBody>
          <a:bodyPr/>
          <a:lstStyle/>
          <a:p>
            <a:fld id="{F584BF8C-9F1B-1A4F-A9B4-DC7A945EC7BB}" type="datetimeFigureOut">
              <a:rPr lang="en-US" smtClean="0"/>
              <a:t>11/22/2020</a:t>
            </a:fld>
            <a:endParaRPr lang="en-US"/>
          </a:p>
        </p:txBody>
      </p:sp>
      <p:sp>
        <p:nvSpPr>
          <p:cNvPr id="5" name="Footer Placeholder 4">
            <a:extLst>
              <a:ext uri="{FF2B5EF4-FFF2-40B4-BE49-F238E27FC236}">
                <a16:creationId xmlns:a16="http://schemas.microsoft.com/office/drawing/2014/main" id="{A69F0A1A-70D9-C242-A5CE-54D8C65742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2477E6-4BF7-4C4F-9BB8-D0B080B85F01}"/>
              </a:ext>
            </a:extLst>
          </p:cNvPr>
          <p:cNvSpPr>
            <a:spLocks noGrp="1"/>
          </p:cNvSpPr>
          <p:nvPr>
            <p:ph type="sldNum" sz="quarter" idx="12"/>
          </p:nvPr>
        </p:nvSpPr>
        <p:spPr/>
        <p:txBody>
          <a:bodyPr/>
          <a:lstStyle/>
          <a:p>
            <a:fld id="{1EDA2CD1-4A1D-1241-BD80-4F074CFE9833}" type="slidenum">
              <a:rPr lang="en-US" smtClean="0"/>
              <a:t>‹#›</a:t>
            </a:fld>
            <a:endParaRPr lang="en-US"/>
          </a:p>
        </p:txBody>
      </p:sp>
    </p:spTree>
    <p:extLst>
      <p:ext uri="{BB962C8B-B14F-4D97-AF65-F5344CB8AC3E}">
        <p14:creationId xmlns:p14="http://schemas.microsoft.com/office/powerpoint/2010/main" val="3202875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FC1AB-713C-C046-A0A6-8C456059B0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4FDAB1-7730-9B47-BBD9-0BCEBCB6B9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48BFEC-1B01-CB40-903F-0EE09EFFACCB}"/>
              </a:ext>
            </a:extLst>
          </p:cNvPr>
          <p:cNvSpPr>
            <a:spLocks noGrp="1"/>
          </p:cNvSpPr>
          <p:nvPr>
            <p:ph type="dt" sz="half" idx="10"/>
          </p:nvPr>
        </p:nvSpPr>
        <p:spPr/>
        <p:txBody>
          <a:bodyPr/>
          <a:lstStyle/>
          <a:p>
            <a:fld id="{F584BF8C-9F1B-1A4F-A9B4-DC7A945EC7BB}" type="datetimeFigureOut">
              <a:rPr lang="en-US" smtClean="0"/>
              <a:t>11/22/2020</a:t>
            </a:fld>
            <a:endParaRPr lang="en-US"/>
          </a:p>
        </p:txBody>
      </p:sp>
      <p:sp>
        <p:nvSpPr>
          <p:cNvPr id="5" name="Footer Placeholder 4">
            <a:extLst>
              <a:ext uri="{FF2B5EF4-FFF2-40B4-BE49-F238E27FC236}">
                <a16:creationId xmlns:a16="http://schemas.microsoft.com/office/drawing/2014/main" id="{BDB40A41-E390-AC4A-95FC-0DCEC851B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C63172-7B33-E84C-94C7-3A8F9A44812C}"/>
              </a:ext>
            </a:extLst>
          </p:cNvPr>
          <p:cNvSpPr>
            <a:spLocks noGrp="1"/>
          </p:cNvSpPr>
          <p:nvPr>
            <p:ph type="sldNum" sz="quarter" idx="12"/>
          </p:nvPr>
        </p:nvSpPr>
        <p:spPr/>
        <p:txBody>
          <a:bodyPr/>
          <a:lstStyle/>
          <a:p>
            <a:fld id="{1EDA2CD1-4A1D-1241-BD80-4F074CFE9833}" type="slidenum">
              <a:rPr lang="en-US" smtClean="0"/>
              <a:t>‹#›</a:t>
            </a:fld>
            <a:endParaRPr lang="en-US"/>
          </a:p>
        </p:txBody>
      </p:sp>
    </p:spTree>
    <p:extLst>
      <p:ext uri="{BB962C8B-B14F-4D97-AF65-F5344CB8AC3E}">
        <p14:creationId xmlns:p14="http://schemas.microsoft.com/office/powerpoint/2010/main" val="2928399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78788-9C83-3941-88CB-652D53F576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260EE7-BEE4-0240-BB6F-668F8916EF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93CA8D-3D96-2C4A-B2D5-7D2AB988C8BC}"/>
              </a:ext>
            </a:extLst>
          </p:cNvPr>
          <p:cNvSpPr>
            <a:spLocks noGrp="1"/>
          </p:cNvSpPr>
          <p:nvPr>
            <p:ph type="dt" sz="half" idx="10"/>
          </p:nvPr>
        </p:nvSpPr>
        <p:spPr/>
        <p:txBody>
          <a:bodyPr/>
          <a:lstStyle/>
          <a:p>
            <a:fld id="{F584BF8C-9F1B-1A4F-A9B4-DC7A945EC7BB}" type="datetimeFigureOut">
              <a:rPr lang="en-US" smtClean="0"/>
              <a:t>11/22/2020</a:t>
            </a:fld>
            <a:endParaRPr lang="en-US"/>
          </a:p>
        </p:txBody>
      </p:sp>
      <p:sp>
        <p:nvSpPr>
          <p:cNvPr id="5" name="Footer Placeholder 4">
            <a:extLst>
              <a:ext uri="{FF2B5EF4-FFF2-40B4-BE49-F238E27FC236}">
                <a16:creationId xmlns:a16="http://schemas.microsoft.com/office/drawing/2014/main" id="{B6FAC0D8-FD46-9147-A218-2B2266050D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C3E7F-CE03-884A-B315-1705FD86CBDE}"/>
              </a:ext>
            </a:extLst>
          </p:cNvPr>
          <p:cNvSpPr>
            <a:spLocks noGrp="1"/>
          </p:cNvSpPr>
          <p:nvPr>
            <p:ph type="sldNum" sz="quarter" idx="12"/>
          </p:nvPr>
        </p:nvSpPr>
        <p:spPr/>
        <p:txBody>
          <a:bodyPr/>
          <a:lstStyle/>
          <a:p>
            <a:fld id="{1EDA2CD1-4A1D-1241-BD80-4F074CFE9833}" type="slidenum">
              <a:rPr lang="en-US" smtClean="0"/>
              <a:t>‹#›</a:t>
            </a:fld>
            <a:endParaRPr lang="en-US"/>
          </a:p>
        </p:txBody>
      </p:sp>
    </p:spTree>
    <p:extLst>
      <p:ext uri="{BB962C8B-B14F-4D97-AF65-F5344CB8AC3E}">
        <p14:creationId xmlns:p14="http://schemas.microsoft.com/office/powerpoint/2010/main" val="2679241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9951A-2E35-1B48-B1E5-BB207C5F63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F96567-CF97-B94F-8BAB-6F6E37FCE3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88F6C6-8FF3-7E40-BB44-A18FADA9F2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AF106B-1D4C-E242-92C2-51C219DA71B4}"/>
              </a:ext>
            </a:extLst>
          </p:cNvPr>
          <p:cNvSpPr>
            <a:spLocks noGrp="1"/>
          </p:cNvSpPr>
          <p:nvPr>
            <p:ph type="dt" sz="half" idx="10"/>
          </p:nvPr>
        </p:nvSpPr>
        <p:spPr/>
        <p:txBody>
          <a:bodyPr/>
          <a:lstStyle/>
          <a:p>
            <a:fld id="{F584BF8C-9F1B-1A4F-A9B4-DC7A945EC7BB}" type="datetimeFigureOut">
              <a:rPr lang="en-US" smtClean="0"/>
              <a:t>11/22/2020</a:t>
            </a:fld>
            <a:endParaRPr lang="en-US"/>
          </a:p>
        </p:txBody>
      </p:sp>
      <p:sp>
        <p:nvSpPr>
          <p:cNvPr id="6" name="Footer Placeholder 5">
            <a:extLst>
              <a:ext uri="{FF2B5EF4-FFF2-40B4-BE49-F238E27FC236}">
                <a16:creationId xmlns:a16="http://schemas.microsoft.com/office/drawing/2014/main" id="{2018838E-1F7E-B14D-95F2-03B8FAEC72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ED877-9602-9A47-9C7D-5033FC7A81A7}"/>
              </a:ext>
            </a:extLst>
          </p:cNvPr>
          <p:cNvSpPr>
            <a:spLocks noGrp="1"/>
          </p:cNvSpPr>
          <p:nvPr>
            <p:ph type="sldNum" sz="quarter" idx="12"/>
          </p:nvPr>
        </p:nvSpPr>
        <p:spPr/>
        <p:txBody>
          <a:bodyPr/>
          <a:lstStyle/>
          <a:p>
            <a:fld id="{1EDA2CD1-4A1D-1241-BD80-4F074CFE9833}" type="slidenum">
              <a:rPr lang="en-US" smtClean="0"/>
              <a:t>‹#›</a:t>
            </a:fld>
            <a:endParaRPr lang="en-US"/>
          </a:p>
        </p:txBody>
      </p:sp>
    </p:spTree>
    <p:extLst>
      <p:ext uri="{BB962C8B-B14F-4D97-AF65-F5344CB8AC3E}">
        <p14:creationId xmlns:p14="http://schemas.microsoft.com/office/powerpoint/2010/main" val="1924980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4B7EF-599D-5044-9221-F899D32893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DF9269-7327-2E45-89FB-97CC00F0AF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8F4DE-F12C-BE46-AF39-A4DF701DA8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B5F472-EBFA-1242-B736-FE0FA4B820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B4A958-085D-6B41-9D0B-77503D6E19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ECA134-3410-814D-89F6-3EF9C419CD63}"/>
              </a:ext>
            </a:extLst>
          </p:cNvPr>
          <p:cNvSpPr>
            <a:spLocks noGrp="1"/>
          </p:cNvSpPr>
          <p:nvPr>
            <p:ph type="dt" sz="half" idx="10"/>
          </p:nvPr>
        </p:nvSpPr>
        <p:spPr/>
        <p:txBody>
          <a:bodyPr/>
          <a:lstStyle/>
          <a:p>
            <a:fld id="{F584BF8C-9F1B-1A4F-A9B4-DC7A945EC7BB}" type="datetimeFigureOut">
              <a:rPr lang="en-US" smtClean="0"/>
              <a:t>11/22/2020</a:t>
            </a:fld>
            <a:endParaRPr lang="en-US"/>
          </a:p>
        </p:txBody>
      </p:sp>
      <p:sp>
        <p:nvSpPr>
          <p:cNvPr id="8" name="Footer Placeholder 7">
            <a:extLst>
              <a:ext uri="{FF2B5EF4-FFF2-40B4-BE49-F238E27FC236}">
                <a16:creationId xmlns:a16="http://schemas.microsoft.com/office/drawing/2014/main" id="{3BE98544-D7CD-3149-BFF1-BBE568F47A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4406CB-0168-B94C-A648-78B096DB5FC0}"/>
              </a:ext>
            </a:extLst>
          </p:cNvPr>
          <p:cNvSpPr>
            <a:spLocks noGrp="1"/>
          </p:cNvSpPr>
          <p:nvPr>
            <p:ph type="sldNum" sz="quarter" idx="12"/>
          </p:nvPr>
        </p:nvSpPr>
        <p:spPr/>
        <p:txBody>
          <a:bodyPr/>
          <a:lstStyle/>
          <a:p>
            <a:fld id="{1EDA2CD1-4A1D-1241-BD80-4F074CFE9833}" type="slidenum">
              <a:rPr lang="en-US" smtClean="0"/>
              <a:t>‹#›</a:t>
            </a:fld>
            <a:endParaRPr lang="en-US"/>
          </a:p>
        </p:txBody>
      </p:sp>
    </p:spTree>
    <p:extLst>
      <p:ext uri="{BB962C8B-B14F-4D97-AF65-F5344CB8AC3E}">
        <p14:creationId xmlns:p14="http://schemas.microsoft.com/office/powerpoint/2010/main" val="3067611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60697-5491-1847-B7F1-F4E76D4C30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094326-CFD3-734A-B9ED-DBAEE19928DC}"/>
              </a:ext>
            </a:extLst>
          </p:cNvPr>
          <p:cNvSpPr>
            <a:spLocks noGrp="1"/>
          </p:cNvSpPr>
          <p:nvPr>
            <p:ph type="dt" sz="half" idx="10"/>
          </p:nvPr>
        </p:nvSpPr>
        <p:spPr/>
        <p:txBody>
          <a:bodyPr/>
          <a:lstStyle/>
          <a:p>
            <a:fld id="{F584BF8C-9F1B-1A4F-A9B4-DC7A945EC7BB}" type="datetimeFigureOut">
              <a:rPr lang="en-US" smtClean="0"/>
              <a:t>11/22/2020</a:t>
            </a:fld>
            <a:endParaRPr lang="en-US"/>
          </a:p>
        </p:txBody>
      </p:sp>
      <p:sp>
        <p:nvSpPr>
          <p:cNvPr id="4" name="Footer Placeholder 3">
            <a:extLst>
              <a:ext uri="{FF2B5EF4-FFF2-40B4-BE49-F238E27FC236}">
                <a16:creationId xmlns:a16="http://schemas.microsoft.com/office/drawing/2014/main" id="{03B2EE3A-5B2F-A243-8960-5752578577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E9E279-DD25-034E-B767-BBE28FAF9364}"/>
              </a:ext>
            </a:extLst>
          </p:cNvPr>
          <p:cNvSpPr>
            <a:spLocks noGrp="1"/>
          </p:cNvSpPr>
          <p:nvPr>
            <p:ph type="sldNum" sz="quarter" idx="12"/>
          </p:nvPr>
        </p:nvSpPr>
        <p:spPr/>
        <p:txBody>
          <a:bodyPr/>
          <a:lstStyle/>
          <a:p>
            <a:fld id="{1EDA2CD1-4A1D-1241-BD80-4F074CFE9833}" type="slidenum">
              <a:rPr lang="en-US" smtClean="0"/>
              <a:t>‹#›</a:t>
            </a:fld>
            <a:endParaRPr lang="en-US"/>
          </a:p>
        </p:txBody>
      </p:sp>
    </p:spTree>
    <p:extLst>
      <p:ext uri="{BB962C8B-B14F-4D97-AF65-F5344CB8AC3E}">
        <p14:creationId xmlns:p14="http://schemas.microsoft.com/office/powerpoint/2010/main" val="3616956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B43FC2-F56A-AC44-98B5-E2EC07249871}"/>
              </a:ext>
            </a:extLst>
          </p:cNvPr>
          <p:cNvSpPr>
            <a:spLocks noGrp="1"/>
          </p:cNvSpPr>
          <p:nvPr>
            <p:ph type="dt" sz="half" idx="10"/>
          </p:nvPr>
        </p:nvSpPr>
        <p:spPr/>
        <p:txBody>
          <a:bodyPr/>
          <a:lstStyle/>
          <a:p>
            <a:fld id="{F584BF8C-9F1B-1A4F-A9B4-DC7A945EC7BB}" type="datetimeFigureOut">
              <a:rPr lang="en-US" smtClean="0"/>
              <a:t>11/22/2020</a:t>
            </a:fld>
            <a:endParaRPr lang="en-US"/>
          </a:p>
        </p:txBody>
      </p:sp>
      <p:sp>
        <p:nvSpPr>
          <p:cNvPr id="3" name="Footer Placeholder 2">
            <a:extLst>
              <a:ext uri="{FF2B5EF4-FFF2-40B4-BE49-F238E27FC236}">
                <a16:creationId xmlns:a16="http://schemas.microsoft.com/office/drawing/2014/main" id="{F7F11AD1-CAD7-A041-A832-FBBDD7FE79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D4B1B6-F87A-934D-A5BC-6DA7530E9259}"/>
              </a:ext>
            </a:extLst>
          </p:cNvPr>
          <p:cNvSpPr>
            <a:spLocks noGrp="1"/>
          </p:cNvSpPr>
          <p:nvPr>
            <p:ph type="sldNum" sz="quarter" idx="12"/>
          </p:nvPr>
        </p:nvSpPr>
        <p:spPr/>
        <p:txBody>
          <a:bodyPr/>
          <a:lstStyle/>
          <a:p>
            <a:fld id="{1EDA2CD1-4A1D-1241-BD80-4F074CFE9833}" type="slidenum">
              <a:rPr lang="en-US" smtClean="0"/>
              <a:t>‹#›</a:t>
            </a:fld>
            <a:endParaRPr lang="en-US"/>
          </a:p>
        </p:txBody>
      </p:sp>
    </p:spTree>
    <p:extLst>
      <p:ext uri="{BB962C8B-B14F-4D97-AF65-F5344CB8AC3E}">
        <p14:creationId xmlns:p14="http://schemas.microsoft.com/office/powerpoint/2010/main" val="3281375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22E0F-DC40-6B4C-84AE-5188293E5B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3B1A95-09E2-2E45-9BCA-5413891480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CC65A2-D087-5C4B-9E82-99697B3EC8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4CD156-1932-3D4F-9D48-FE2A38612A51}"/>
              </a:ext>
            </a:extLst>
          </p:cNvPr>
          <p:cNvSpPr>
            <a:spLocks noGrp="1"/>
          </p:cNvSpPr>
          <p:nvPr>
            <p:ph type="dt" sz="half" idx="10"/>
          </p:nvPr>
        </p:nvSpPr>
        <p:spPr/>
        <p:txBody>
          <a:bodyPr/>
          <a:lstStyle/>
          <a:p>
            <a:fld id="{F584BF8C-9F1B-1A4F-A9B4-DC7A945EC7BB}" type="datetimeFigureOut">
              <a:rPr lang="en-US" smtClean="0"/>
              <a:t>11/22/2020</a:t>
            </a:fld>
            <a:endParaRPr lang="en-US"/>
          </a:p>
        </p:txBody>
      </p:sp>
      <p:sp>
        <p:nvSpPr>
          <p:cNvPr id="6" name="Footer Placeholder 5">
            <a:extLst>
              <a:ext uri="{FF2B5EF4-FFF2-40B4-BE49-F238E27FC236}">
                <a16:creationId xmlns:a16="http://schemas.microsoft.com/office/drawing/2014/main" id="{0680D1A3-05D6-EF4E-A1E4-7152192959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7E7A85-2849-8644-99B4-FD9A951A2FA6}"/>
              </a:ext>
            </a:extLst>
          </p:cNvPr>
          <p:cNvSpPr>
            <a:spLocks noGrp="1"/>
          </p:cNvSpPr>
          <p:nvPr>
            <p:ph type="sldNum" sz="quarter" idx="12"/>
          </p:nvPr>
        </p:nvSpPr>
        <p:spPr/>
        <p:txBody>
          <a:bodyPr/>
          <a:lstStyle/>
          <a:p>
            <a:fld id="{1EDA2CD1-4A1D-1241-BD80-4F074CFE9833}" type="slidenum">
              <a:rPr lang="en-US" smtClean="0"/>
              <a:t>‹#›</a:t>
            </a:fld>
            <a:endParaRPr lang="en-US"/>
          </a:p>
        </p:txBody>
      </p:sp>
    </p:spTree>
    <p:extLst>
      <p:ext uri="{BB962C8B-B14F-4D97-AF65-F5344CB8AC3E}">
        <p14:creationId xmlns:p14="http://schemas.microsoft.com/office/powerpoint/2010/main" val="1524075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EE24B-D562-BE45-8DE6-6D4331FF65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D2E3FC-27C6-D947-A860-74EB28106A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C9389D-7E35-574C-9736-F614AC7032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7270A4-FFF1-1440-8A80-120A432C0197}"/>
              </a:ext>
            </a:extLst>
          </p:cNvPr>
          <p:cNvSpPr>
            <a:spLocks noGrp="1"/>
          </p:cNvSpPr>
          <p:nvPr>
            <p:ph type="dt" sz="half" idx="10"/>
          </p:nvPr>
        </p:nvSpPr>
        <p:spPr/>
        <p:txBody>
          <a:bodyPr/>
          <a:lstStyle/>
          <a:p>
            <a:fld id="{F584BF8C-9F1B-1A4F-A9B4-DC7A945EC7BB}" type="datetimeFigureOut">
              <a:rPr lang="en-US" smtClean="0"/>
              <a:t>11/22/2020</a:t>
            </a:fld>
            <a:endParaRPr lang="en-US"/>
          </a:p>
        </p:txBody>
      </p:sp>
      <p:sp>
        <p:nvSpPr>
          <p:cNvPr id="6" name="Footer Placeholder 5">
            <a:extLst>
              <a:ext uri="{FF2B5EF4-FFF2-40B4-BE49-F238E27FC236}">
                <a16:creationId xmlns:a16="http://schemas.microsoft.com/office/drawing/2014/main" id="{E7D2CB3B-7CE5-FB45-92EF-72A380D640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11A128-5229-8945-94EF-4DC21451143C}"/>
              </a:ext>
            </a:extLst>
          </p:cNvPr>
          <p:cNvSpPr>
            <a:spLocks noGrp="1"/>
          </p:cNvSpPr>
          <p:nvPr>
            <p:ph type="sldNum" sz="quarter" idx="12"/>
          </p:nvPr>
        </p:nvSpPr>
        <p:spPr/>
        <p:txBody>
          <a:bodyPr/>
          <a:lstStyle/>
          <a:p>
            <a:fld id="{1EDA2CD1-4A1D-1241-BD80-4F074CFE9833}" type="slidenum">
              <a:rPr lang="en-US" smtClean="0"/>
              <a:t>‹#›</a:t>
            </a:fld>
            <a:endParaRPr lang="en-US"/>
          </a:p>
        </p:txBody>
      </p:sp>
    </p:spTree>
    <p:extLst>
      <p:ext uri="{BB962C8B-B14F-4D97-AF65-F5344CB8AC3E}">
        <p14:creationId xmlns:p14="http://schemas.microsoft.com/office/powerpoint/2010/main" val="656330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F9D0A7-F198-7E49-A72E-AB54C46944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6205B8-B437-8E41-887B-F60BC2E091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A847D5-217E-1543-A41F-287A4700D5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84BF8C-9F1B-1A4F-A9B4-DC7A945EC7BB}" type="datetimeFigureOut">
              <a:rPr lang="en-US" smtClean="0"/>
              <a:t>11/22/2020</a:t>
            </a:fld>
            <a:endParaRPr lang="en-US"/>
          </a:p>
        </p:txBody>
      </p:sp>
      <p:sp>
        <p:nvSpPr>
          <p:cNvPr id="5" name="Footer Placeholder 4">
            <a:extLst>
              <a:ext uri="{FF2B5EF4-FFF2-40B4-BE49-F238E27FC236}">
                <a16:creationId xmlns:a16="http://schemas.microsoft.com/office/drawing/2014/main" id="{2265E970-A023-4E4F-94E2-7FC8BFA3A4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F311FD-0D61-1544-B585-AC5BEDB9BF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DA2CD1-4A1D-1241-BD80-4F074CFE9833}" type="slidenum">
              <a:rPr lang="en-US" smtClean="0"/>
              <a:t>‹#›</a:t>
            </a:fld>
            <a:endParaRPr lang="en-US"/>
          </a:p>
        </p:txBody>
      </p:sp>
    </p:spTree>
    <p:extLst>
      <p:ext uri="{BB962C8B-B14F-4D97-AF65-F5344CB8AC3E}">
        <p14:creationId xmlns:p14="http://schemas.microsoft.com/office/powerpoint/2010/main" val="1492756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0.jfi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12.jfif"/></Relationships>
</file>

<file path=ppt/slides/_rels/slide4.xml.rels><?xml version="1.0" encoding="UTF-8" standalone="yes"?>
<Relationships xmlns="http://schemas.openxmlformats.org/package/2006/relationships"><Relationship Id="rId3" Type="http://schemas.openxmlformats.org/officeDocument/2006/relationships/image" Target="../media/image13.jfif"/><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14.jfif"/></Relationships>
</file>

<file path=ppt/slides/_rels/slide5.xml.rels><?xml version="1.0" encoding="UTF-8" standalone="yes"?>
<Relationships xmlns="http://schemas.openxmlformats.org/package/2006/relationships"><Relationship Id="rId3" Type="http://schemas.openxmlformats.org/officeDocument/2006/relationships/image" Target="../media/image15.jfif"/><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6.jfif"/><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double decker bus driving down a street&#10;&#10;Description automatically generated">
            <a:extLst>
              <a:ext uri="{FF2B5EF4-FFF2-40B4-BE49-F238E27FC236}">
                <a16:creationId xmlns:a16="http://schemas.microsoft.com/office/drawing/2014/main" id="{3E03ED84-14BE-4506-AFC0-5D756C6EDE63}"/>
              </a:ext>
            </a:extLst>
          </p:cNvPr>
          <p:cNvPicPr>
            <a:picLocks noChangeAspect="1"/>
          </p:cNvPicPr>
          <p:nvPr/>
        </p:nvPicPr>
        <p:blipFill rotWithShape="1">
          <a:blip r:embed="rId3"/>
          <a:srcRect t="23391" r="9091"/>
          <a:stretch/>
        </p:blipFill>
        <p:spPr>
          <a:xfrm>
            <a:off x="20" y="10"/>
            <a:ext cx="12191981" cy="6857990"/>
          </a:xfrm>
          <a:prstGeom prst="rect">
            <a:avLst/>
          </a:prstGeom>
        </p:spPr>
      </p:pic>
      <p:sp>
        <p:nvSpPr>
          <p:cNvPr id="45" name="Rectangle 44">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457C7B0-72A7-9F44-92DE-0E4EFF7F0B2A}"/>
              </a:ext>
            </a:extLst>
          </p:cNvPr>
          <p:cNvSpPr>
            <a:spLocks noGrp="1"/>
          </p:cNvSpPr>
          <p:nvPr>
            <p:ph type="ctrTitle"/>
          </p:nvPr>
        </p:nvSpPr>
        <p:spPr>
          <a:xfrm>
            <a:off x="193537" y="125990"/>
            <a:ext cx="10228278" cy="1433179"/>
          </a:xfrm>
        </p:spPr>
        <p:txBody>
          <a:bodyPr vert="horz" lIns="91440" tIns="45720" rIns="91440" bIns="45720" rtlCol="0">
            <a:normAutofit/>
          </a:bodyPr>
          <a:lstStyle/>
          <a:p>
            <a:pPr algn="l"/>
            <a:r>
              <a:rPr lang="en-US" sz="4800" b="1" kern="1200" dirty="0">
                <a:solidFill>
                  <a:srgbClr val="7030A0"/>
                </a:solidFill>
                <a:latin typeface="+mj-lt"/>
                <a:ea typeface="+mj-ea"/>
                <a:cs typeface="+mj-cs"/>
              </a:rPr>
              <a:t>Group 2 – Project 3  </a:t>
            </a:r>
            <a:br>
              <a:rPr lang="en-US" sz="5400" b="1" kern="1200" dirty="0">
                <a:solidFill>
                  <a:srgbClr val="7030A0"/>
                </a:solidFill>
                <a:latin typeface="+mj-lt"/>
                <a:ea typeface="+mj-ea"/>
                <a:cs typeface="+mj-cs"/>
              </a:rPr>
            </a:br>
            <a:r>
              <a:rPr lang="en-US" sz="4800" b="1" kern="1200" dirty="0">
                <a:solidFill>
                  <a:srgbClr val="7030A0"/>
                </a:solidFill>
                <a:latin typeface="+mj-lt"/>
                <a:ea typeface="+mj-ea"/>
                <a:cs typeface="+mj-cs"/>
              </a:rPr>
              <a:t>Fractional Property Ownership</a:t>
            </a:r>
          </a:p>
        </p:txBody>
      </p:sp>
      <p:sp>
        <p:nvSpPr>
          <p:cNvPr id="47" name="Rectangle: Rounded Corners 46">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2326E37-32C7-6E4B-9EF6-1D9648C670E3}"/>
              </a:ext>
            </a:extLst>
          </p:cNvPr>
          <p:cNvSpPr>
            <a:spLocks noGrp="1"/>
          </p:cNvSpPr>
          <p:nvPr>
            <p:ph type="subTitle" idx="1"/>
          </p:nvPr>
        </p:nvSpPr>
        <p:spPr>
          <a:xfrm>
            <a:off x="404553" y="5624945"/>
            <a:ext cx="9078562" cy="592975"/>
          </a:xfrm>
        </p:spPr>
        <p:txBody>
          <a:bodyPr vert="horz" lIns="91440" tIns="45720" rIns="91440" bIns="45720" rtlCol="0" anchor="ctr">
            <a:noAutofit/>
          </a:bodyPr>
          <a:lstStyle/>
          <a:p>
            <a:pPr indent="-228600" algn="l">
              <a:buFont typeface="Arial" panose="020B0604020202020204" pitchFamily="34" charset="0"/>
              <a:buChar char="•"/>
            </a:pPr>
            <a:r>
              <a:rPr lang="en-US" sz="1600" b="1" dirty="0">
                <a:solidFill>
                  <a:schemeClr val="bg1"/>
                </a:solidFill>
              </a:rPr>
              <a:t>Natalia Elmowafi, </a:t>
            </a:r>
            <a:r>
              <a:rPr lang="en-US" sz="1600" b="1" dirty="0" err="1">
                <a:solidFill>
                  <a:schemeClr val="bg1"/>
                </a:solidFill>
              </a:rPr>
              <a:t>Reynoldo</a:t>
            </a:r>
            <a:r>
              <a:rPr lang="en-US" sz="1600" b="1" dirty="0">
                <a:solidFill>
                  <a:schemeClr val="bg1"/>
                </a:solidFill>
              </a:rPr>
              <a:t> Slater, Jack </a:t>
            </a:r>
            <a:r>
              <a:rPr lang="en-US" sz="1600" b="1" dirty="0" err="1">
                <a:solidFill>
                  <a:schemeClr val="bg1"/>
                </a:solidFill>
              </a:rPr>
              <a:t>Thomeer</a:t>
            </a:r>
            <a:r>
              <a:rPr lang="en-US" sz="1600" b="1" dirty="0">
                <a:solidFill>
                  <a:schemeClr val="bg1"/>
                </a:solidFill>
              </a:rPr>
              <a:t> and Vu Do</a:t>
            </a:r>
          </a:p>
          <a:p>
            <a:pPr indent="-228600" algn="l">
              <a:buFont typeface="Arial" panose="020B0604020202020204" pitchFamily="34" charset="0"/>
              <a:buChar char="•"/>
            </a:pPr>
            <a:r>
              <a:rPr lang="en-US" sz="1600" b="1" dirty="0">
                <a:solidFill>
                  <a:schemeClr val="bg1"/>
                </a:solidFill>
              </a:rPr>
              <a:t>November 23, 2020</a:t>
            </a:r>
          </a:p>
        </p:txBody>
      </p:sp>
    </p:spTree>
    <p:extLst>
      <p:ext uri="{BB962C8B-B14F-4D97-AF65-F5344CB8AC3E}">
        <p14:creationId xmlns:p14="http://schemas.microsoft.com/office/powerpoint/2010/main" val="361036386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6AC485-F5EB-C241-B6CC-128C20185990}"/>
              </a:ext>
            </a:extLst>
          </p:cNvPr>
          <p:cNvSpPr>
            <a:spLocks noGrp="1"/>
          </p:cNvSpPr>
          <p:nvPr>
            <p:ph type="title"/>
          </p:nvPr>
        </p:nvSpPr>
        <p:spPr>
          <a:xfrm>
            <a:off x="838200" y="365126"/>
            <a:ext cx="10515600" cy="519458"/>
          </a:xfrm>
        </p:spPr>
        <p:txBody>
          <a:bodyPr>
            <a:normAutofit fontScale="90000"/>
          </a:bodyPr>
          <a:lstStyle/>
          <a:p>
            <a:r>
              <a:rPr lang="en-US" dirty="0"/>
              <a:t>Workflow – </a:t>
            </a:r>
            <a:r>
              <a:rPr lang="en-US" i="1" dirty="0">
                <a:effectLst>
                  <a:outerShdw blurRad="38100" dist="38100" dir="2700000" algn="tl">
                    <a:srgbClr val="000000">
                      <a:alpha val="43137"/>
                    </a:srgbClr>
                  </a:outerShdw>
                </a:effectLst>
              </a:rPr>
              <a:t> flat Ownership in London</a:t>
            </a:r>
          </a:p>
        </p:txBody>
      </p:sp>
      <p:sp>
        <p:nvSpPr>
          <p:cNvPr id="5" name="Rounded Rectangle 4">
            <a:extLst>
              <a:ext uri="{FF2B5EF4-FFF2-40B4-BE49-F238E27FC236}">
                <a16:creationId xmlns:a16="http://schemas.microsoft.com/office/drawing/2014/main" id="{7F000F33-D590-1748-B8EB-5C689AF443C4}"/>
              </a:ext>
            </a:extLst>
          </p:cNvPr>
          <p:cNvSpPr/>
          <p:nvPr/>
        </p:nvSpPr>
        <p:spPr>
          <a:xfrm>
            <a:off x="1997765" y="1600200"/>
            <a:ext cx="1254318" cy="735496"/>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Owner Registers</a:t>
            </a:r>
          </a:p>
        </p:txBody>
      </p:sp>
      <p:sp>
        <p:nvSpPr>
          <p:cNvPr id="6" name="Rounded Rectangle 5">
            <a:extLst>
              <a:ext uri="{FF2B5EF4-FFF2-40B4-BE49-F238E27FC236}">
                <a16:creationId xmlns:a16="http://schemas.microsoft.com/office/drawing/2014/main" id="{9CC99390-E34E-DE43-AD5D-C888CF660CA6}"/>
              </a:ext>
            </a:extLst>
          </p:cNvPr>
          <p:cNvSpPr/>
          <p:nvPr/>
        </p:nvSpPr>
        <p:spPr>
          <a:xfrm>
            <a:off x="4277572" y="1600200"/>
            <a:ext cx="1254318" cy="735496"/>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Register Property</a:t>
            </a:r>
          </a:p>
        </p:txBody>
      </p:sp>
      <p:sp>
        <p:nvSpPr>
          <p:cNvPr id="8" name="Rounded Rectangle 7">
            <a:extLst>
              <a:ext uri="{FF2B5EF4-FFF2-40B4-BE49-F238E27FC236}">
                <a16:creationId xmlns:a16="http://schemas.microsoft.com/office/drawing/2014/main" id="{518B4FB4-1D86-3640-98B9-20F4EA57F7E5}"/>
              </a:ext>
            </a:extLst>
          </p:cNvPr>
          <p:cNvSpPr/>
          <p:nvPr/>
        </p:nvSpPr>
        <p:spPr>
          <a:xfrm>
            <a:off x="5259231" y="5634335"/>
            <a:ext cx="1253987" cy="73549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Rent Home</a:t>
            </a:r>
          </a:p>
        </p:txBody>
      </p:sp>
      <p:sp>
        <p:nvSpPr>
          <p:cNvPr id="9" name="TextBox 8">
            <a:extLst>
              <a:ext uri="{FF2B5EF4-FFF2-40B4-BE49-F238E27FC236}">
                <a16:creationId xmlns:a16="http://schemas.microsoft.com/office/drawing/2014/main" id="{3E1D0EFD-0A14-A646-AA94-31CB8858AE26}"/>
              </a:ext>
            </a:extLst>
          </p:cNvPr>
          <p:cNvSpPr txBox="1"/>
          <p:nvPr/>
        </p:nvSpPr>
        <p:spPr>
          <a:xfrm>
            <a:off x="644056" y="1685677"/>
            <a:ext cx="1041621" cy="646331"/>
          </a:xfrm>
          <a:prstGeom prst="rect">
            <a:avLst/>
          </a:prstGeom>
          <a:noFill/>
        </p:spPr>
        <p:txBody>
          <a:bodyPr wrap="square" rtlCol="0">
            <a:spAutoFit/>
          </a:bodyPr>
          <a:lstStyle/>
          <a:p>
            <a:r>
              <a:rPr lang="en-US" dirty="0"/>
              <a:t>Original owner</a:t>
            </a:r>
          </a:p>
        </p:txBody>
      </p:sp>
      <p:sp>
        <p:nvSpPr>
          <p:cNvPr id="10" name="TextBox 9">
            <a:extLst>
              <a:ext uri="{FF2B5EF4-FFF2-40B4-BE49-F238E27FC236}">
                <a16:creationId xmlns:a16="http://schemas.microsoft.com/office/drawing/2014/main" id="{A7F39A05-E242-F644-B480-07A3539A4628}"/>
              </a:ext>
            </a:extLst>
          </p:cNvPr>
          <p:cNvSpPr txBox="1"/>
          <p:nvPr/>
        </p:nvSpPr>
        <p:spPr>
          <a:xfrm>
            <a:off x="644055" y="3153617"/>
            <a:ext cx="1353710" cy="646331"/>
          </a:xfrm>
          <a:prstGeom prst="rect">
            <a:avLst/>
          </a:prstGeom>
          <a:noFill/>
        </p:spPr>
        <p:txBody>
          <a:bodyPr wrap="square" rtlCol="0">
            <a:spAutoFit/>
          </a:bodyPr>
          <a:lstStyle/>
          <a:p>
            <a:r>
              <a:rPr lang="en-US" dirty="0"/>
              <a:t>Fractional Owners</a:t>
            </a:r>
          </a:p>
        </p:txBody>
      </p:sp>
      <p:sp>
        <p:nvSpPr>
          <p:cNvPr id="12" name="Rounded Rectangle 11">
            <a:extLst>
              <a:ext uri="{FF2B5EF4-FFF2-40B4-BE49-F238E27FC236}">
                <a16:creationId xmlns:a16="http://schemas.microsoft.com/office/drawing/2014/main" id="{6D99E3E1-D6E6-1D4A-B29C-D70982B4EB2B}"/>
              </a:ext>
            </a:extLst>
          </p:cNvPr>
          <p:cNvSpPr/>
          <p:nvPr/>
        </p:nvSpPr>
        <p:spPr>
          <a:xfrm>
            <a:off x="7061408" y="1576290"/>
            <a:ext cx="3289212" cy="1199872"/>
          </a:xfrm>
          <a:prstGeom prst="roundRect">
            <a:avLst>
              <a:gd name="adj"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Auction of the Tokens representing the Property Ownership (100 token for 100% as an example) </a:t>
            </a:r>
          </a:p>
        </p:txBody>
      </p:sp>
      <p:cxnSp>
        <p:nvCxnSpPr>
          <p:cNvPr id="14" name="Straight Arrow Connector 13">
            <a:extLst>
              <a:ext uri="{FF2B5EF4-FFF2-40B4-BE49-F238E27FC236}">
                <a16:creationId xmlns:a16="http://schemas.microsoft.com/office/drawing/2014/main" id="{4C13C93E-7B1D-734A-AAE1-7CBB09274D85}"/>
              </a:ext>
            </a:extLst>
          </p:cNvPr>
          <p:cNvCxnSpPr>
            <a:stCxn id="5" idx="3"/>
            <a:endCxn id="6" idx="1"/>
          </p:cNvCxnSpPr>
          <p:nvPr/>
        </p:nvCxnSpPr>
        <p:spPr>
          <a:xfrm>
            <a:off x="3252083" y="1967948"/>
            <a:ext cx="10254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BF53C5D-CDA9-F045-8621-24FD883D48AE}"/>
              </a:ext>
            </a:extLst>
          </p:cNvPr>
          <p:cNvCxnSpPr>
            <a:cxnSpLocks/>
            <a:stCxn id="6" idx="3"/>
            <a:endCxn id="12" idx="1"/>
          </p:cNvCxnSpPr>
          <p:nvPr/>
        </p:nvCxnSpPr>
        <p:spPr>
          <a:xfrm>
            <a:off x="5531890" y="1967948"/>
            <a:ext cx="1529518" cy="208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292B590-28D1-774D-95C0-77F99B2A6246}"/>
              </a:ext>
            </a:extLst>
          </p:cNvPr>
          <p:cNvSpPr txBox="1"/>
          <p:nvPr/>
        </p:nvSpPr>
        <p:spPr>
          <a:xfrm>
            <a:off x="7061408" y="4685136"/>
            <a:ext cx="2996992" cy="1169551"/>
          </a:xfrm>
          <a:prstGeom prst="rect">
            <a:avLst/>
          </a:prstGeom>
          <a:solidFill>
            <a:schemeClr val="accent2"/>
          </a:solidFill>
        </p:spPr>
        <p:txBody>
          <a:bodyPr wrap="square" rtlCol="0">
            <a:spAutoFit/>
          </a:bodyPr>
          <a:lstStyle/>
          <a:p>
            <a:pPr algn="ctr"/>
            <a:r>
              <a:rPr lang="en-US" sz="1400" dirty="0"/>
              <a:t>Contract payment of the rent profit/ distribution to all fractional owners received from the renter</a:t>
            </a:r>
          </a:p>
          <a:p>
            <a:pPr algn="ctr"/>
            <a:endParaRPr lang="en-US" sz="1400" dirty="0"/>
          </a:p>
          <a:p>
            <a:pPr algn="ctr"/>
            <a:endParaRPr lang="en-US" sz="1400" dirty="0"/>
          </a:p>
        </p:txBody>
      </p:sp>
      <p:cxnSp>
        <p:nvCxnSpPr>
          <p:cNvPr id="49" name="Straight Connector 48">
            <a:extLst>
              <a:ext uri="{FF2B5EF4-FFF2-40B4-BE49-F238E27FC236}">
                <a16:creationId xmlns:a16="http://schemas.microsoft.com/office/drawing/2014/main" id="{7EF1B2EE-A0A6-1D40-81E1-4D45C614C64E}"/>
              </a:ext>
            </a:extLst>
          </p:cNvPr>
          <p:cNvCxnSpPr/>
          <p:nvPr/>
        </p:nvCxnSpPr>
        <p:spPr>
          <a:xfrm>
            <a:off x="1685675" y="2991177"/>
            <a:ext cx="9518542" cy="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93095193-FD38-274C-9CE8-E362B01A3D08}"/>
              </a:ext>
            </a:extLst>
          </p:cNvPr>
          <p:cNvCxnSpPr/>
          <p:nvPr/>
        </p:nvCxnSpPr>
        <p:spPr>
          <a:xfrm>
            <a:off x="1566158" y="5349302"/>
            <a:ext cx="9518542" cy="0"/>
          </a:xfrm>
          <a:prstGeom prst="line">
            <a:avLst/>
          </a:prstGeom>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71258FC4-AC23-4814-BF93-125B5142AD9D}"/>
              </a:ext>
            </a:extLst>
          </p:cNvPr>
          <p:cNvSpPr txBox="1"/>
          <p:nvPr/>
        </p:nvSpPr>
        <p:spPr>
          <a:xfrm>
            <a:off x="644055" y="5770650"/>
            <a:ext cx="2608028" cy="1200329"/>
          </a:xfrm>
          <a:prstGeom prst="rect">
            <a:avLst/>
          </a:prstGeom>
          <a:noFill/>
        </p:spPr>
        <p:txBody>
          <a:bodyPr wrap="square" rtlCol="0">
            <a:spAutoFit/>
          </a:bodyPr>
          <a:lstStyle/>
          <a:p>
            <a:r>
              <a:rPr lang="en-US" dirty="0"/>
              <a:t>Renter (out of scope for now due to time limitation)</a:t>
            </a:r>
          </a:p>
          <a:p>
            <a:endParaRPr lang="en-US" dirty="0"/>
          </a:p>
        </p:txBody>
      </p:sp>
      <p:sp>
        <p:nvSpPr>
          <p:cNvPr id="52" name="Rounded Rectangle 29">
            <a:extLst>
              <a:ext uri="{FF2B5EF4-FFF2-40B4-BE49-F238E27FC236}">
                <a16:creationId xmlns:a16="http://schemas.microsoft.com/office/drawing/2014/main" id="{EF3AF8A7-9B97-4F93-996D-EAC8C098BC63}"/>
              </a:ext>
            </a:extLst>
          </p:cNvPr>
          <p:cNvSpPr/>
          <p:nvPr/>
        </p:nvSpPr>
        <p:spPr>
          <a:xfrm>
            <a:off x="10392777" y="3990716"/>
            <a:ext cx="1438599" cy="694419"/>
          </a:xfrm>
          <a:prstGeom prst="roundRect">
            <a:avLst>
              <a:gd name="adj" fmla="val 50000"/>
            </a:avLst>
          </a:prstGeom>
          <a:solidFill>
            <a:srgbClr val="F2FB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Sell ALL Tokens</a:t>
            </a:r>
          </a:p>
        </p:txBody>
      </p:sp>
      <p:sp>
        <p:nvSpPr>
          <p:cNvPr id="56" name="Rounded Rectangle 29">
            <a:extLst>
              <a:ext uri="{FF2B5EF4-FFF2-40B4-BE49-F238E27FC236}">
                <a16:creationId xmlns:a16="http://schemas.microsoft.com/office/drawing/2014/main" id="{C5B4B9FC-2CA3-484F-909D-09EA9FA9D412}"/>
              </a:ext>
            </a:extLst>
          </p:cNvPr>
          <p:cNvSpPr/>
          <p:nvPr/>
        </p:nvSpPr>
        <p:spPr>
          <a:xfrm>
            <a:off x="10100614" y="3206192"/>
            <a:ext cx="1504324" cy="660627"/>
          </a:xfrm>
          <a:prstGeom prst="roundRect">
            <a:avLst>
              <a:gd name="adj" fmla="val 50000"/>
            </a:avLst>
          </a:prstGeom>
          <a:solidFill>
            <a:srgbClr val="F2FB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Sell Few owned Tokens </a:t>
            </a:r>
          </a:p>
        </p:txBody>
      </p:sp>
      <p:sp>
        <p:nvSpPr>
          <p:cNvPr id="64" name="Rounded Rectangle 5">
            <a:extLst>
              <a:ext uri="{FF2B5EF4-FFF2-40B4-BE49-F238E27FC236}">
                <a16:creationId xmlns:a16="http://schemas.microsoft.com/office/drawing/2014/main" id="{6E85D626-8BEC-4CF3-98FC-D2E946BEFAFF}"/>
              </a:ext>
            </a:extLst>
          </p:cNvPr>
          <p:cNvSpPr/>
          <p:nvPr/>
        </p:nvSpPr>
        <p:spPr>
          <a:xfrm>
            <a:off x="1955411" y="3529541"/>
            <a:ext cx="1254318" cy="735496"/>
          </a:xfrm>
          <a:prstGeom prst="roundRect">
            <a:avLst/>
          </a:prstGeom>
          <a:solidFill>
            <a:srgbClr val="ABE9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Fr. Owner Registers</a:t>
            </a:r>
          </a:p>
        </p:txBody>
      </p:sp>
      <p:sp>
        <p:nvSpPr>
          <p:cNvPr id="65" name="Rounded Rectangle 5">
            <a:extLst>
              <a:ext uri="{FF2B5EF4-FFF2-40B4-BE49-F238E27FC236}">
                <a16:creationId xmlns:a16="http://schemas.microsoft.com/office/drawing/2014/main" id="{33B82373-7CEF-481C-A328-CFA2900748EA}"/>
              </a:ext>
            </a:extLst>
          </p:cNvPr>
          <p:cNvSpPr/>
          <p:nvPr/>
        </p:nvSpPr>
        <p:spPr>
          <a:xfrm>
            <a:off x="4432607" y="3330506"/>
            <a:ext cx="1621040" cy="977283"/>
          </a:xfrm>
          <a:prstGeom prst="roundRect">
            <a:avLst/>
          </a:prstGeom>
          <a:solidFill>
            <a:srgbClr val="ABE9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Buys Tokens during auction period </a:t>
            </a:r>
          </a:p>
        </p:txBody>
      </p:sp>
      <p:cxnSp>
        <p:nvCxnSpPr>
          <p:cNvPr id="66" name="Straight Arrow Connector 65">
            <a:extLst>
              <a:ext uri="{FF2B5EF4-FFF2-40B4-BE49-F238E27FC236}">
                <a16:creationId xmlns:a16="http://schemas.microsoft.com/office/drawing/2014/main" id="{110D76C2-3EEE-48F0-8E4D-253BE8EFC0A6}"/>
              </a:ext>
            </a:extLst>
          </p:cNvPr>
          <p:cNvCxnSpPr>
            <a:cxnSpLocks/>
          </p:cNvCxnSpPr>
          <p:nvPr/>
        </p:nvCxnSpPr>
        <p:spPr>
          <a:xfrm flipH="1">
            <a:off x="6000509" y="2784664"/>
            <a:ext cx="1390143" cy="904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7E2EB1B4-2123-4556-9F61-45D9F25BF6E3}"/>
              </a:ext>
            </a:extLst>
          </p:cNvPr>
          <p:cNvCxnSpPr/>
          <p:nvPr/>
        </p:nvCxnSpPr>
        <p:spPr>
          <a:xfrm>
            <a:off x="3252083" y="3928664"/>
            <a:ext cx="10254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858280A1-360F-4B2D-8D85-FC8DACCC5404}"/>
              </a:ext>
            </a:extLst>
          </p:cNvPr>
          <p:cNvCxnSpPr>
            <a:cxnSpLocks/>
            <a:stCxn id="8" idx="3"/>
            <a:endCxn id="28" idx="1"/>
          </p:cNvCxnSpPr>
          <p:nvPr/>
        </p:nvCxnSpPr>
        <p:spPr>
          <a:xfrm flipV="1">
            <a:off x="6513218" y="5269912"/>
            <a:ext cx="548190" cy="73217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Rounded Rectangle 5">
            <a:extLst>
              <a:ext uri="{FF2B5EF4-FFF2-40B4-BE49-F238E27FC236}">
                <a16:creationId xmlns:a16="http://schemas.microsoft.com/office/drawing/2014/main" id="{4C11BDC4-717A-439F-A4E6-9D3ACDC80185}"/>
              </a:ext>
            </a:extLst>
          </p:cNvPr>
          <p:cNvSpPr/>
          <p:nvPr/>
        </p:nvSpPr>
        <p:spPr>
          <a:xfrm>
            <a:off x="7451695" y="3316946"/>
            <a:ext cx="1621039" cy="646163"/>
          </a:xfrm>
          <a:prstGeom prst="roundRect">
            <a:avLst/>
          </a:prstGeom>
          <a:solidFill>
            <a:srgbClr val="ABE9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Receives profit from rent</a:t>
            </a:r>
          </a:p>
        </p:txBody>
      </p:sp>
      <p:cxnSp>
        <p:nvCxnSpPr>
          <p:cNvPr id="79" name="Straight Arrow Connector 78">
            <a:extLst>
              <a:ext uri="{FF2B5EF4-FFF2-40B4-BE49-F238E27FC236}">
                <a16:creationId xmlns:a16="http://schemas.microsoft.com/office/drawing/2014/main" id="{23A9BBEF-5174-4939-B14F-960896E0EC2E}"/>
              </a:ext>
            </a:extLst>
          </p:cNvPr>
          <p:cNvCxnSpPr>
            <a:cxnSpLocks/>
          </p:cNvCxnSpPr>
          <p:nvPr/>
        </p:nvCxnSpPr>
        <p:spPr>
          <a:xfrm flipV="1">
            <a:off x="7994086" y="3990717"/>
            <a:ext cx="458252" cy="636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B3AEE6AE-DCFD-4AEB-A835-C48A43A95EF0}"/>
              </a:ext>
            </a:extLst>
          </p:cNvPr>
          <p:cNvCxnSpPr>
            <a:cxnSpLocks/>
            <a:stCxn id="77" idx="3"/>
            <a:endCxn id="56" idx="1"/>
          </p:cNvCxnSpPr>
          <p:nvPr/>
        </p:nvCxnSpPr>
        <p:spPr>
          <a:xfrm flipV="1">
            <a:off x="9072734" y="3536506"/>
            <a:ext cx="1027880" cy="103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C1FE4976-D21B-48F1-B593-F61FFB4D2C86}"/>
              </a:ext>
            </a:extLst>
          </p:cNvPr>
          <p:cNvCxnSpPr>
            <a:cxnSpLocks/>
            <a:endCxn id="52" idx="1"/>
          </p:cNvCxnSpPr>
          <p:nvPr/>
        </p:nvCxnSpPr>
        <p:spPr>
          <a:xfrm>
            <a:off x="9072734" y="3809018"/>
            <a:ext cx="1320043" cy="528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E56E23BA-5251-4DDE-8D8A-9ABF4B682A4B}"/>
              </a:ext>
            </a:extLst>
          </p:cNvPr>
          <p:cNvCxnSpPr>
            <a:cxnSpLocks/>
          </p:cNvCxnSpPr>
          <p:nvPr/>
        </p:nvCxnSpPr>
        <p:spPr>
          <a:xfrm flipV="1">
            <a:off x="6053647" y="3810451"/>
            <a:ext cx="1402752" cy="118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8399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person wearing a suit and tie talking on a cell phone&#10;&#10;Description automatically generated">
            <a:extLst>
              <a:ext uri="{FF2B5EF4-FFF2-40B4-BE49-F238E27FC236}">
                <a16:creationId xmlns:a16="http://schemas.microsoft.com/office/drawing/2014/main" id="{803A7059-66E7-415F-8E0C-78CD83F0CDD7}"/>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19" name="Rectangle 18">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7102FBB3-1E48-4A6C-9914-A616B376D349}"/>
              </a:ext>
            </a:extLst>
          </p:cNvPr>
          <p:cNvSpPr>
            <a:spLocks noGrp="1"/>
          </p:cNvSpPr>
          <p:nvPr>
            <p:ph type="title"/>
          </p:nvPr>
        </p:nvSpPr>
        <p:spPr>
          <a:xfrm>
            <a:off x="523875" y="5317240"/>
            <a:ext cx="11210925" cy="744836"/>
          </a:xfrm>
        </p:spPr>
        <p:txBody>
          <a:bodyPr vert="horz" lIns="91440" tIns="45720" rIns="91440" bIns="45720" rtlCol="0">
            <a:noAutofit/>
          </a:bodyPr>
          <a:lstStyle/>
          <a:p>
            <a:pPr algn="ctr"/>
            <a:r>
              <a:rPr lang="en-US" sz="5400" b="1" dirty="0">
                <a:solidFill>
                  <a:srgbClr val="C00000"/>
                </a:solidFill>
              </a:rPr>
              <a:t>Demo</a:t>
            </a:r>
          </a:p>
        </p:txBody>
      </p:sp>
      <p:cxnSp>
        <p:nvCxnSpPr>
          <p:cNvPr id="21" name="Straight Connector 20">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3919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FE0D4F-FB51-0244-BEF8-5C6D26BA6B5D}"/>
              </a:ext>
            </a:extLst>
          </p:cNvPr>
          <p:cNvSpPr>
            <a:spLocks noGrp="1"/>
          </p:cNvSpPr>
          <p:nvPr>
            <p:ph type="title"/>
          </p:nvPr>
        </p:nvSpPr>
        <p:spPr>
          <a:xfrm>
            <a:off x="594360" y="637125"/>
            <a:ext cx="3802276" cy="5256371"/>
          </a:xfrm>
        </p:spPr>
        <p:txBody>
          <a:bodyPr vert="horz" lIns="91440" tIns="45720" rIns="91440" bIns="45720" rtlCol="0" anchor="ctr">
            <a:normAutofit/>
          </a:bodyPr>
          <a:lstStyle/>
          <a:p>
            <a:pPr algn="ctr"/>
            <a:br>
              <a:rPr lang="en-US" sz="4800" b="1" kern="1200" dirty="0">
                <a:solidFill>
                  <a:schemeClr val="tx1"/>
                </a:solidFill>
                <a:latin typeface="+mj-lt"/>
                <a:ea typeface="+mj-ea"/>
                <a:cs typeface="+mj-cs"/>
              </a:rPr>
            </a:br>
            <a:br>
              <a:rPr lang="en-US" sz="4800" b="1" kern="1200" dirty="0">
                <a:solidFill>
                  <a:schemeClr val="tx1"/>
                </a:solidFill>
                <a:latin typeface="+mj-lt"/>
                <a:ea typeface="+mj-ea"/>
                <a:cs typeface="+mj-cs"/>
              </a:rPr>
            </a:br>
            <a:br>
              <a:rPr lang="en-US" sz="4800" b="1" kern="1200" dirty="0">
                <a:solidFill>
                  <a:schemeClr val="tx1"/>
                </a:solidFill>
                <a:latin typeface="+mj-lt"/>
                <a:ea typeface="+mj-ea"/>
                <a:cs typeface="+mj-cs"/>
              </a:rPr>
            </a:br>
            <a:r>
              <a:rPr lang="en-US" sz="4800" b="1" kern="1200" dirty="0">
                <a:solidFill>
                  <a:srgbClr val="002060"/>
                </a:solidFill>
                <a:latin typeface="Copperplate Gothic Light" panose="020E0507020206020404" pitchFamily="34" charset="0"/>
              </a:rPr>
              <a:t>Agenda</a:t>
            </a:r>
          </a:p>
        </p:txBody>
      </p:sp>
      <p:graphicFrame>
        <p:nvGraphicFramePr>
          <p:cNvPr id="21" name="Content Placeholder 2">
            <a:extLst>
              <a:ext uri="{FF2B5EF4-FFF2-40B4-BE49-F238E27FC236}">
                <a16:creationId xmlns:a16="http://schemas.microsoft.com/office/drawing/2014/main" id="{B7078678-FFA5-422E-8554-96F7BFB57BC6}"/>
              </a:ext>
            </a:extLst>
          </p:cNvPr>
          <p:cNvGraphicFramePr/>
          <p:nvPr>
            <p:extLst>
              <p:ext uri="{D42A27DB-BD31-4B8C-83A1-F6EECF244321}">
                <p14:modId xmlns:p14="http://schemas.microsoft.com/office/powerpoint/2010/main" val="3663213950"/>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A large city&#10;&#10;Description automatically generated">
            <a:extLst>
              <a:ext uri="{FF2B5EF4-FFF2-40B4-BE49-F238E27FC236}">
                <a16:creationId xmlns:a16="http://schemas.microsoft.com/office/drawing/2014/main" id="{A60ACA85-F886-4CE1-B880-C0E896A31A8B}"/>
              </a:ext>
            </a:extLst>
          </p:cNvPr>
          <p:cNvPicPr>
            <a:picLocks noChangeAspect="1"/>
          </p:cNvPicPr>
          <p:nvPr/>
        </p:nvPicPr>
        <p:blipFill>
          <a:blip r:embed="rId8"/>
          <a:stretch>
            <a:fillRect/>
          </a:stretch>
        </p:blipFill>
        <p:spPr>
          <a:xfrm>
            <a:off x="466174" y="657666"/>
            <a:ext cx="4079634" cy="2039817"/>
          </a:xfrm>
          <a:prstGeom prst="rect">
            <a:avLst/>
          </a:prstGeom>
        </p:spPr>
      </p:pic>
    </p:spTree>
    <p:extLst>
      <p:ext uri="{BB962C8B-B14F-4D97-AF65-F5344CB8AC3E}">
        <p14:creationId xmlns:p14="http://schemas.microsoft.com/office/powerpoint/2010/main" val="1130830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8" name="Freeform: Shape 57">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0" name="Freeform: Shape 59">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7DF8B64-890E-F24F-8235-2281615C61A3}"/>
              </a:ext>
            </a:extLst>
          </p:cNvPr>
          <p:cNvSpPr>
            <a:spLocks noGrp="1"/>
          </p:cNvSpPr>
          <p:nvPr>
            <p:ph type="title"/>
          </p:nvPr>
        </p:nvSpPr>
        <p:spPr>
          <a:xfrm>
            <a:off x="438913" y="859536"/>
            <a:ext cx="4832802" cy="1243584"/>
          </a:xfrm>
          <a:solidFill>
            <a:schemeClr val="accent4">
              <a:lumMod val="60000"/>
              <a:lumOff val="40000"/>
            </a:schemeClr>
          </a:solidFill>
        </p:spPr>
        <p:txBody>
          <a:bodyPr vert="horz" lIns="91440" tIns="45720" rIns="91440" bIns="45720" rtlCol="0" anchor="ctr">
            <a:normAutofit/>
          </a:bodyPr>
          <a:lstStyle/>
          <a:p>
            <a:pPr algn="ctr"/>
            <a:r>
              <a:rPr lang="en-US" sz="4800" dirty="0">
                <a:solidFill>
                  <a:srgbClr val="002060"/>
                </a:solidFill>
                <a:effectLst>
                  <a:outerShdw blurRad="38100" dist="38100" dir="2700000" algn="tl">
                    <a:srgbClr val="000000">
                      <a:alpha val="43137"/>
                    </a:srgbClr>
                  </a:outerShdw>
                </a:effectLst>
              </a:rPr>
              <a:t>Business Problem</a:t>
            </a:r>
          </a:p>
        </p:txBody>
      </p:sp>
      <p:sp>
        <p:nvSpPr>
          <p:cNvPr id="62" name="Rectangle 61">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4" name="Rectangle 63">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Content Placeholder 2">
            <a:extLst>
              <a:ext uri="{FF2B5EF4-FFF2-40B4-BE49-F238E27FC236}">
                <a16:creationId xmlns:a16="http://schemas.microsoft.com/office/drawing/2014/main" id="{7D465939-CAA3-BA44-B9B1-4A9B74B1FD15}"/>
              </a:ext>
            </a:extLst>
          </p:cNvPr>
          <p:cNvSpPr>
            <a:spLocks noGrp="1"/>
          </p:cNvSpPr>
          <p:nvPr>
            <p:ph type="body" sz="half" idx="2"/>
          </p:nvPr>
        </p:nvSpPr>
        <p:spPr>
          <a:xfrm>
            <a:off x="438912" y="2512611"/>
            <a:ext cx="5994161" cy="3659589"/>
          </a:xfrm>
        </p:spPr>
        <p:txBody>
          <a:bodyPr vert="horz" lIns="91440" tIns="45720" rIns="91440" bIns="45720" rtlCol="0">
            <a:normAutofit fontScale="77500" lnSpcReduction="20000"/>
          </a:bodyPr>
          <a:lstStyle/>
          <a:p>
            <a:pPr marL="342900" indent="-285750">
              <a:buFont typeface="Arial" panose="020B0604020202020204" pitchFamily="34" charset="0"/>
              <a:buChar char="•"/>
            </a:pPr>
            <a:r>
              <a:rPr lang="en-US" sz="2600" dirty="0"/>
              <a:t>Do you have some extra money you would like to </a:t>
            </a:r>
            <a:r>
              <a:rPr lang="en-US" sz="2600" u="sng" dirty="0"/>
              <a:t>invest</a:t>
            </a:r>
            <a:r>
              <a:rPr lang="en-US" sz="2600" dirty="0"/>
              <a:t> but </a:t>
            </a:r>
            <a:r>
              <a:rPr lang="en-US" sz="2600" b="1" dirty="0"/>
              <a:t>not enough </a:t>
            </a:r>
            <a:r>
              <a:rPr lang="en-US" sz="2600" dirty="0"/>
              <a:t>to buy a property?  </a:t>
            </a:r>
          </a:p>
          <a:p>
            <a:pPr marL="57150"/>
            <a:endParaRPr lang="en-US" sz="2600" dirty="0"/>
          </a:p>
          <a:p>
            <a:pPr marL="285750" indent="-228600">
              <a:buFont typeface="Arial" panose="020B0604020202020204" pitchFamily="34" charset="0"/>
              <a:buChar char="•"/>
            </a:pPr>
            <a:r>
              <a:rPr lang="en-US" sz="2600" dirty="0"/>
              <a:t>Want to buy a house but rejected for mortgage? </a:t>
            </a:r>
          </a:p>
          <a:p>
            <a:pPr marL="57150"/>
            <a:endParaRPr lang="en-US" sz="2600" dirty="0"/>
          </a:p>
          <a:p>
            <a:pPr marL="285750" indent="-228600">
              <a:buFont typeface="Arial" panose="020B0604020202020204" pitchFamily="34" charset="0"/>
              <a:buChar char="•"/>
            </a:pPr>
            <a:r>
              <a:rPr lang="en-US" sz="2600" dirty="0"/>
              <a:t>Facing foreclosure? Have a little time to solve the delayed  payments issue with bank? </a:t>
            </a:r>
          </a:p>
          <a:p>
            <a:pPr marL="57150"/>
            <a:endParaRPr lang="en-US" sz="2600" dirty="0"/>
          </a:p>
          <a:p>
            <a:pPr marL="285750" indent="-228600">
              <a:buFont typeface="Arial" panose="020B0604020202020204" pitchFamily="34" charset="0"/>
              <a:buChar char="•"/>
            </a:pPr>
            <a:r>
              <a:rPr lang="en-US" sz="2600" dirty="0"/>
              <a:t>Inherited some property and worried about</a:t>
            </a:r>
          </a:p>
          <a:p>
            <a:r>
              <a:rPr lang="en-US" sz="2600" dirty="0"/>
              <a:t>      process with all the legal parties involved? 		</a:t>
            </a:r>
          </a:p>
          <a:p>
            <a:r>
              <a:rPr lang="en-US" sz="1700" dirty="0"/>
              <a:t>	</a:t>
            </a:r>
          </a:p>
          <a:p>
            <a:pPr marL="57150" indent="-228600">
              <a:buFont typeface="Arial" panose="020B0604020202020204" pitchFamily="34" charset="0"/>
              <a:buChar char="•"/>
            </a:pPr>
            <a:endParaRPr lang="en-US" sz="1700" dirty="0"/>
          </a:p>
          <a:p>
            <a:pPr marL="57150" indent="-228600">
              <a:buFont typeface="Arial" panose="020B0604020202020204" pitchFamily="34" charset="0"/>
              <a:buChar char="•"/>
            </a:pPr>
            <a:endParaRPr lang="en-US" sz="1700" dirty="0"/>
          </a:p>
          <a:p>
            <a:pPr marL="285750" indent="-228600">
              <a:buFont typeface="Arial" panose="020B0604020202020204" pitchFamily="34" charset="0"/>
              <a:buChar char="•"/>
            </a:pPr>
            <a:endParaRPr lang="en-US" sz="1700" dirty="0"/>
          </a:p>
          <a:p>
            <a:pPr indent="-228600">
              <a:buFont typeface="Arial" panose="020B0604020202020204" pitchFamily="34" charset="0"/>
              <a:buChar char="•"/>
            </a:pPr>
            <a:endParaRPr lang="en-US" sz="1700" dirty="0"/>
          </a:p>
        </p:txBody>
      </p:sp>
      <p:pic>
        <p:nvPicPr>
          <p:cNvPr id="5" name="Picture 4" descr="A person posing for the camera&#10;&#10;Description automatically generated">
            <a:extLst>
              <a:ext uri="{FF2B5EF4-FFF2-40B4-BE49-F238E27FC236}">
                <a16:creationId xmlns:a16="http://schemas.microsoft.com/office/drawing/2014/main" id="{153687D0-A74D-470F-979A-3BF955AA65B4}"/>
              </a:ext>
            </a:extLst>
          </p:cNvPr>
          <p:cNvPicPr>
            <a:picLocks noChangeAspect="1"/>
          </p:cNvPicPr>
          <p:nvPr/>
        </p:nvPicPr>
        <p:blipFill rotWithShape="1">
          <a:blip r:embed="rId3"/>
          <a:srcRect l="25345" r="5345"/>
          <a:stretch/>
        </p:blipFill>
        <p:spPr>
          <a:xfrm>
            <a:off x="7495172" y="517600"/>
            <a:ext cx="3380110" cy="2743200"/>
          </a:xfrm>
          <a:prstGeom prst="rect">
            <a:avLst/>
          </a:prstGeom>
        </p:spPr>
      </p:pic>
      <p:pic>
        <p:nvPicPr>
          <p:cNvPr id="8" name="Picture 7" descr="A person wearing glasses&#10;&#10;Description automatically generated">
            <a:extLst>
              <a:ext uri="{FF2B5EF4-FFF2-40B4-BE49-F238E27FC236}">
                <a16:creationId xmlns:a16="http://schemas.microsoft.com/office/drawing/2014/main" id="{595721B0-1A5B-4438-80EF-134F0052007C}"/>
              </a:ext>
            </a:extLst>
          </p:cNvPr>
          <p:cNvPicPr>
            <a:picLocks noChangeAspect="1"/>
          </p:cNvPicPr>
          <p:nvPr/>
        </p:nvPicPr>
        <p:blipFill rotWithShape="1">
          <a:blip r:embed="rId4"/>
          <a:srcRect l="15879" r="40647"/>
          <a:stretch/>
        </p:blipFill>
        <p:spPr>
          <a:xfrm>
            <a:off x="7992648" y="3429000"/>
            <a:ext cx="2385158" cy="2743200"/>
          </a:xfrm>
          <a:prstGeom prst="rect">
            <a:avLst/>
          </a:prstGeom>
        </p:spPr>
      </p:pic>
    </p:spTree>
    <p:extLst>
      <p:ext uri="{BB962C8B-B14F-4D97-AF65-F5344CB8AC3E}">
        <p14:creationId xmlns:p14="http://schemas.microsoft.com/office/powerpoint/2010/main" val="765272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12C5E87-CB8A-4EB6-9DF9-90164F54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3983755" y="404258"/>
            <a:ext cx="7775429" cy="6051730"/>
          </a:xfrm>
          <a:custGeom>
            <a:avLst/>
            <a:gdLst>
              <a:gd name="connsiteX0" fmla="*/ 6757888 w 7775429"/>
              <a:gd name="connsiteY0" fmla="*/ 3123835 h 6051730"/>
              <a:gd name="connsiteX1" fmla="*/ 5223007 w 7775429"/>
              <a:gd name="connsiteY1" fmla="*/ 3123835 h 6051730"/>
              <a:gd name="connsiteX2" fmla="*/ 5003739 w 7775429"/>
              <a:gd name="connsiteY2" fmla="*/ 3001951 h 6051730"/>
              <a:gd name="connsiteX3" fmla="*/ 4236300 w 7775429"/>
              <a:gd name="connsiteY3" fmla="*/ 1688315 h 6051730"/>
              <a:gd name="connsiteX4" fmla="*/ 4236300 w 7775429"/>
              <a:gd name="connsiteY4" fmla="*/ 1435519 h 6051730"/>
              <a:gd name="connsiteX5" fmla="*/ 5003739 w 7775429"/>
              <a:gd name="connsiteY5" fmla="*/ 121884 h 6051730"/>
              <a:gd name="connsiteX6" fmla="*/ 5223007 w 7775429"/>
              <a:gd name="connsiteY6" fmla="*/ 0 h 6051730"/>
              <a:gd name="connsiteX7" fmla="*/ 6757888 w 7775429"/>
              <a:gd name="connsiteY7" fmla="*/ 0 h 6051730"/>
              <a:gd name="connsiteX8" fmla="*/ 6977155 w 7775429"/>
              <a:gd name="connsiteY8" fmla="*/ 121884 h 6051730"/>
              <a:gd name="connsiteX9" fmla="*/ 7744595 w 7775429"/>
              <a:gd name="connsiteY9" fmla="*/ 1435519 h 6051730"/>
              <a:gd name="connsiteX10" fmla="*/ 7744595 w 7775429"/>
              <a:gd name="connsiteY10" fmla="*/ 1688315 h 6051730"/>
              <a:gd name="connsiteX11" fmla="*/ 6977155 w 7775429"/>
              <a:gd name="connsiteY11" fmla="*/ 3001951 h 6051730"/>
              <a:gd name="connsiteX12" fmla="*/ 6757888 w 7775429"/>
              <a:gd name="connsiteY12" fmla="*/ 3123835 h 6051730"/>
              <a:gd name="connsiteX13" fmla="*/ 3556238 w 7775429"/>
              <a:gd name="connsiteY13" fmla="*/ 5503115 h 6051730"/>
              <a:gd name="connsiteX14" fmla="*/ 3291436 w 7775429"/>
              <a:gd name="connsiteY14" fmla="*/ 5503115 h 6051730"/>
              <a:gd name="connsiteX15" fmla="*/ 3260544 w 7775429"/>
              <a:gd name="connsiteY15" fmla="*/ 5503115 h 6051730"/>
              <a:gd name="connsiteX16" fmla="*/ 3231067 w 7775429"/>
              <a:gd name="connsiteY16" fmla="*/ 5452355 h 6051730"/>
              <a:gd name="connsiteX17" fmla="*/ 3086688 w 7775429"/>
              <a:gd name="connsiteY17" fmla="*/ 5203722 h 6051730"/>
              <a:gd name="connsiteX18" fmla="*/ 3086688 w 7775429"/>
              <a:gd name="connsiteY18" fmla="*/ 5064553 h 6051730"/>
              <a:gd name="connsiteX19" fmla="*/ 3481893 w 7775429"/>
              <a:gd name="connsiteY19" fmla="*/ 4383983 h 6051730"/>
              <a:gd name="connsiteX20" fmla="*/ 3602840 w 7775429"/>
              <a:gd name="connsiteY20" fmla="*/ 4312701 h 6051730"/>
              <a:gd name="connsiteX21" fmla="*/ 4391548 w 7775429"/>
              <a:gd name="connsiteY21" fmla="*/ 4312701 h 6051730"/>
              <a:gd name="connsiteX22" fmla="*/ 4428679 w 7775429"/>
              <a:gd name="connsiteY22" fmla="*/ 4317633 h 6051730"/>
              <a:gd name="connsiteX23" fmla="*/ 4454216 w 7775429"/>
              <a:gd name="connsiteY23" fmla="*/ 4328340 h 6051730"/>
              <a:gd name="connsiteX24" fmla="*/ 4438609 w 7775429"/>
              <a:gd name="connsiteY24" fmla="*/ 4355333 h 6051730"/>
              <a:gd name="connsiteX25" fmla="*/ 3885668 w 7775429"/>
              <a:gd name="connsiteY25" fmla="*/ 5311656 h 6051730"/>
              <a:gd name="connsiteX26" fmla="*/ 3556238 w 7775429"/>
              <a:gd name="connsiteY26" fmla="*/ 5503115 h 6051730"/>
              <a:gd name="connsiteX27" fmla="*/ 4438254 w 7775429"/>
              <a:gd name="connsiteY27" fmla="*/ 6051730 h 6051730"/>
              <a:gd name="connsiteX28" fmla="*/ 3548595 w 7775429"/>
              <a:gd name="connsiteY28" fmla="*/ 6051730 h 6051730"/>
              <a:gd name="connsiteX29" fmla="*/ 3412169 w 7775429"/>
              <a:gd name="connsiteY29" fmla="*/ 5971324 h 6051730"/>
              <a:gd name="connsiteX30" fmla="*/ 3173058 w 7775429"/>
              <a:gd name="connsiteY30" fmla="*/ 5559560 h 6051730"/>
              <a:gd name="connsiteX31" fmla="*/ 3146046 w 7775429"/>
              <a:gd name="connsiteY31" fmla="*/ 5513043 h 6051730"/>
              <a:gd name="connsiteX32" fmla="*/ 3167300 w 7775429"/>
              <a:gd name="connsiteY32" fmla="*/ 5513043 h 6051730"/>
              <a:gd name="connsiteX33" fmla="*/ 3267756 w 7775429"/>
              <a:gd name="connsiteY33" fmla="*/ 5513043 h 6051730"/>
              <a:gd name="connsiteX34" fmla="*/ 3311396 w 7775429"/>
              <a:gd name="connsiteY34" fmla="*/ 5588194 h 6051730"/>
              <a:gd name="connsiteX35" fmla="*/ 3478124 w 7775429"/>
              <a:gd name="connsiteY35" fmla="*/ 5875309 h 6051730"/>
              <a:gd name="connsiteX36" fmla="*/ 3599071 w 7775429"/>
              <a:gd name="connsiteY36" fmla="*/ 5946592 h 6051730"/>
              <a:gd name="connsiteX37" fmla="*/ 4387779 w 7775429"/>
              <a:gd name="connsiteY37" fmla="*/ 5946592 h 6051730"/>
              <a:gd name="connsiteX38" fmla="*/ 4510428 w 7775429"/>
              <a:gd name="connsiteY38" fmla="*/ 5875309 h 6051730"/>
              <a:gd name="connsiteX39" fmla="*/ 4903930 w 7775429"/>
              <a:gd name="connsiteY39" fmla="*/ 5194740 h 6051730"/>
              <a:gd name="connsiteX40" fmla="*/ 4903930 w 7775429"/>
              <a:gd name="connsiteY40" fmla="*/ 5055570 h 6051730"/>
              <a:gd name="connsiteX41" fmla="*/ 4510428 w 7775429"/>
              <a:gd name="connsiteY41" fmla="*/ 4375000 h 6051730"/>
              <a:gd name="connsiteX42" fmla="*/ 4458686 w 7775429"/>
              <a:gd name="connsiteY42" fmla="*/ 4322811 h 6051730"/>
              <a:gd name="connsiteX43" fmla="*/ 4452698 w 7775429"/>
              <a:gd name="connsiteY43" fmla="*/ 4320302 h 6051730"/>
              <a:gd name="connsiteX44" fmla="*/ 4484794 w 7775429"/>
              <a:gd name="connsiteY44" fmla="*/ 4264792 h 6051730"/>
              <a:gd name="connsiteX45" fmla="*/ 4508664 w 7775429"/>
              <a:gd name="connsiteY45" fmla="*/ 4223507 h 6051730"/>
              <a:gd name="connsiteX46" fmla="*/ 4483907 w 7775429"/>
              <a:gd name="connsiteY46" fmla="*/ 4213126 h 6051730"/>
              <a:gd name="connsiteX47" fmla="*/ 4442024 w 7775429"/>
              <a:gd name="connsiteY47" fmla="*/ 4207562 h 6051730"/>
              <a:gd name="connsiteX48" fmla="*/ 3552365 w 7775429"/>
              <a:gd name="connsiteY48" fmla="*/ 4207562 h 6051730"/>
              <a:gd name="connsiteX49" fmla="*/ 3415938 w 7775429"/>
              <a:gd name="connsiteY49" fmla="*/ 4287967 h 6051730"/>
              <a:gd name="connsiteX50" fmla="*/ 2970149 w 7775429"/>
              <a:gd name="connsiteY50" fmla="*/ 5055647 h 6051730"/>
              <a:gd name="connsiteX51" fmla="*/ 2970149 w 7775429"/>
              <a:gd name="connsiteY51" fmla="*/ 5212628 h 6051730"/>
              <a:gd name="connsiteX52" fmla="*/ 3117294 w 7775429"/>
              <a:gd name="connsiteY52" fmla="*/ 5466022 h 6051730"/>
              <a:gd name="connsiteX53" fmla="*/ 3138834 w 7775429"/>
              <a:gd name="connsiteY53" fmla="*/ 5503115 h 6051730"/>
              <a:gd name="connsiteX54" fmla="*/ 3039048 w 7775429"/>
              <a:gd name="connsiteY54" fmla="*/ 5503115 h 6051730"/>
              <a:gd name="connsiteX55" fmla="*/ 1437823 w 7775429"/>
              <a:gd name="connsiteY55" fmla="*/ 5503115 h 6051730"/>
              <a:gd name="connsiteX56" fmla="*/ 1112968 w 7775429"/>
              <a:gd name="connsiteY56" fmla="*/ 5311656 h 6051730"/>
              <a:gd name="connsiteX57" fmla="*/ 51474 w 7775429"/>
              <a:gd name="connsiteY57" fmla="*/ 3483691 h 6051730"/>
              <a:gd name="connsiteX58" fmla="*/ 51474 w 7775429"/>
              <a:gd name="connsiteY58" fmla="*/ 3109892 h 6051730"/>
              <a:gd name="connsiteX59" fmla="*/ 1112968 w 7775429"/>
              <a:gd name="connsiteY59" fmla="*/ 1281925 h 6051730"/>
              <a:gd name="connsiteX60" fmla="*/ 1437823 w 7775429"/>
              <a:gd name="connsiteY60" fmla="*/ 1090467 h 6051730"/>
              <a:gd name="connsiteX61" fmla="*/ 3556238 w 7775429"/>
              <a:gd name="connsiteY61" fmla="*/ 1090467 h 6051730"/>
              <a:gd name="connsiteX62" fmla="*/ 3885668 w 7775429"/>
              <a:gd name="connsiteY62" fmla="*/ 1281925 h 6051730"/>
              <a:gd name="connsiteX63" fmla="*/ 4942588 w 7775429"/>
              <a:gd name="connsiteY63" fmla="*/ 3109892 h 6051730"/>
              <a:gd name="connsiteX64" fmla="*/ 4942588 w 7775429"/>
              <a:gd name="connsiteY64" fmla="*/ 3483691 h 6051730"/>
              <a:gd name="connsiteX65" fmla="*/ 4550147 w 7775429"/>
              <a:gd name="connsiteY65" fmla="*/ 4162428 h 6051730"/>
              <a:gd name="connsiteX66" fmla="*/ 4517072 w 7775429"/>
              <a:gd name="connsiteY66" fmla="*/ 4219628 h 6051730"/>
              <a:gd name="connsiteX67" fmla="*/ 4518236 w 7775429"/>
              <a:gd name="connsiteY67" fmla="*/ 4220116 h 6051730"/>
              <a:gd name="connsiteX68" fmla="*/ 4576603 w 7775429"/>
              <a:gd name="connsiteY68" fmla="*/ 4278984 h 6051730"/>
              <a:gd name="connsiteX69" fmla="*/ 5020470 w 7775429"/>
              <a:gd name="connsiteY69" fmla="*/ 5046664 h 6051730"/>
              <a:gd name="connsiteX70" fmla="*/ 5020470 w 7775429"/>
              <a:gd name="connsiteY70" fmla="*/ 5203646 h 6051730"/>
              <a:gd name="connsiteX71" fmla="*/ 4576603 w 7775429"/>
              <a:gd name="connsiteY71" fmla="*/ 5971324 h 6051730"/>
              <a:gd name="connsiteX72" fmla="*/ 4438254 w 7775429"/>
              <a:gd name="connsiteY72" fmla="*/ 6051730 h 605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7775429" h="6051730">
                <a:moveTo>
                  <a:pt x="6757888" y="3123835"/>
                </a:moveTo>
                <a:cubicBezTo>
                  <a:pt x="5223007" y="3123835"/>
                  <a:pt x="5223007" y="3123835"/>
                  <a:pt x="5223007" y="3123835"/>
                </a:cubicBezTo>
                <a:cubicBezTo>
                  <a:pt x="5145351" y="3123835"/>
                  <a:pt x="5044851" y="3069664"/>
                  <a:pt x="5003739" y="3001951"/>
                </a:cubicBezTo>
                <a:cubicBezTo>
                  <a:pt x="4236300" y="1688315"/>
                  <a:pt x="4236300" y="1688315"/>
                  <a:pt x="4236300" y="1688315"/>
                </a:cubicBezTo>
                <a:cubicBezTo>
                  <a:pt x="4199755" y="1616088"/>
                  <a:pt x="4199755" y="1507747"/>
                  <a:pt x="4236300" y="1435519"/>
                </a:cubicBezTo>
                <a:cubicBezTo>
                  <a:pt x="5003739" y="121884"/>
                  <a:pt x="5003739" y="121884"/>
                  <a:pt x="5003739" y="121884"/>
                </a:cubicBezTo>
                <a:cubicBezTo>
                  <a:pt x="5044851" y="54170"/>
                  <a:pt x="5145351" y="0"/>
                  <a:pt x="5223007" y="0"/>
                </a:cubicBezTo>
                <a:lnTo>
                  <a:pt x="6757888" y="0"/>
                </a:lnTo>
                <a:cubicBezTo>
                  <a:pt x="6840113" y="0"/>
                  <a:pt x="6940611" y="54170"/>
                  <a:pt x="6977155" y="121884"/>
                </a:cubicBezTo>
                <a:cubicBezTo>
                  <a:pt x="7744595" y="1435519"/>
                  <a:pt x="7744595" y="1435519"/>
                  <a:pt x="7744595" y="1435519"/>
                </a:cubicBezTo>
                <a:cubicBezTo>
                  <a:pt x="7785708" y="1507747"/>
                  <a:pt x="7785708" y="1616088"/>
                  <a:pt x="7744595" y="1688315"/>
                </a:cubicBezTo>
                <a:cubicBezTo>
                  <a:pt x="6977155" y="3001951"/>
                  <a:pt x="6977155" y="3001951"/>
                  <a:pt x="6977155" y="3001951"/>
                </a:cubicBezTo>
                <a:cubicBezTo>
                  <a:pt x="6940611" y="3069664"/>
                  <a:pt x="6840113" y="3123835"/>
                  <a:pt x="6757888" y="3123835"/>
                </a:cubicBezTo>
                <a:close/>
                <a:moveTo>
                  <a:pt x="3556238" y="5503115"/>
                </a:moveTo>
                <a:cubicBezTo>
                  <a:pt x="3556238" y="5503115"/>
                  <a:pt x="3556238" y="5503115"/>
                  <a:pt x="3291436" y="5503115"/>
                </a:cubicBezTo>
                <a:lnTo>
                  <a:pt x="3260544" y="5503115"/>
                </a:lnTo>
                <a:lnTo>
                  <a:pt x="3231067" y="5452355"/>
                </a:lnTo>
                <a:cubicBezTo>
                  <a:pt x="3190023" y="5381674"/>
                  <a:pt x="3142263" y="5299428"/>
                  <a:pt x="3086688" y="5203722"/>
                </a:cubicBezTo>
                <a:cubicBezTo>
                  <a:pt x="3061136" y="5161292"/>
                  <a:pt x="3061136" y="5106983"/>
                  <a:pt x="3086688" y="5064553"/>
                </a:cubicBezTo>
                <a:cubicBezTo>
                  <a:pt x="3086688" y="5064553"/>
                  <a:pt x="3086688" y="5064553"/>
                  <a:pt x="3481893" y="4383983"/>
                </a:cubicBezTo>
                <a:cubicBezTo>
                  <a:pt x="3505743" y="4339856"/>
                  <a:pt x="3553439" y="4312701"/>
                  <a:pt x="3602840" y="4312701"/>
                </a:cubicBezTo>
                <a:cubicBezTo>
                  <a:pt x="3602840" y="4312701"/>
                  <a:pt x="3602840" y="4312701"/>
                  <a:pt x="4391548" y="4312701"/>
                </a:cubicBezTo>
                <a:cubicBezTo>
                  <a:pt x="4404323" y="4312701"/>
                  <a:pt x="4416781" y="4314398"/>
                  <a:pt x="4428679" y="4317633"/>
                </a:cubicBezTo>
                <a:lnTo>
                  <a:pt x="4454216" y="4328340"/>
                </a:lnTo>
                <a:lnTo>
                  <a:pt x="4438609" y="4355333"/>
                </a:lnTo>
                <a:cubicBezTo>
                  <a:pt x="4297495" y="4599392"/>
                  <a:pt x="4116869" y="4911789"/>
                  <a:pt x="3885668" y="5311656"/>
                </a:cubicBezTo>
                <a:cubicBezTo>
                  <a:pt x="3817038" y="5430178"/>
                  <a:pt x="3693500" y="5503115"/>
                  <a:pt x="3556238" y="5503115"/>
                </a:cubicBezTo>
                <a:close/>
                <a:moveTo>
                  <a:pt x="4438254" y="6051730"/>
                </a:moveTo>
                <a:cubicBezTo>
                  <a:pt x="4438254" y="6051730"/>
                  <a:pt x="4438254" y="6051730"/>
                  <a:pt x="3548595" y="6051730"/>
                </a:cubicBezTo>
                <a:cubicBezTo>
                  <a:pt x="3492871" y="6051730"/>
                  <a:pt x="3439071" y="6021098"/>
                  <a:pt x="3412169" y="5971324"/>
                </a:cubicBezTo>
                <a:cubicBezTo>
                  <a:pt x="3412169" y="5971324"/>
                  <a:pt x="3412169" y="5971324"/>
                  <a:pt x="3173058" y="5559560"/>
                </a:cubicBezTo>
                <a:lnTo>
                  <a:pt x="3146046" y="5513043"/>
                </a:lnTo>
                <a:lnTo>
                  <a:pt x="3167300" y="5513043"/>
                </a:lnTo>
                <a:lnTo>
                  <a:pt x="3267756" y="5513043"/>
                </a:lnTo>
                <a:lnTo>
                  <a:pt x="3311396" y="5588194"/>
                </a:lnTo>
                <a:cubicBezTo>
                  <a:pt x="3478124" y="5875309"/>
                  <a:pt x="3478124" y="5875309"/>
                  <a:pt x="3478124" y="5875309"/>
                </a:cubicBezTo>
                <a:cubicBezTo>
                  <a:pt x="3501973" y="5919436"/>
                  <a:pt x="3549670" y="5946592"/>
                  <a:pt x="3599071" y="5946592"/>
                </a:cubicBezTo>
                <a:cubicBezTo>
                  <a:pt x="4387779" y="5946592"/>
                  <a:pt x="4387779" y="5946592"/>
                  <a:pt x="4387779" y="5946592"/>
                </a:cubicBezTo>
                <a:cubicBezTo>
                  <a:pt x="4438882" y="5946592"/>
                  <a:pt x="4484876" y="5919436"/>
                  <a:pt x="4510428" y="5875309"/>
                </a:cubicBezTo>
                <a:cubicBezTo>
                  <a:pt x="4903930" y="5194740"/>
                  <a:pt x="4903930" y="5194740"/>
                  <a:pt x="4903930" y="5194740"/>
                </a:cubicBezTo>
                <a:cubicBezTo>
                  <a:pt x="4929483" y="5152309"/>
                  <a:pt x="4929483" y="5098000"/>
                  <a:pt x="4903930" y="5055570"/>
                </a:cubicBezTo>
                <a:cubicBezTo>
                  <a:pt x="4510428" y="4375000"/>
                  <a:pt x="4510428" y="4375000"/>
                  <a:pt x="4510428" y="4375000"/>
                </a:cubicBezTo>
                <a:cubicBezTo>
                  <a:pt x="4497651" y="4352936"/>
                  <a:pt x="4479766" y="4335115"/>
                  <a:pt x="4458686" y="4322811"/>
                </a:cubicBezTo>
                <a:lnTo>
                  <a:pt x="4452698" y="4320302"/>
                </a:lnTo>
                <a:lnTo>
                  <a:pt x="4484794" y="4264792"/>
                </a:lnTo>
                <a:lnTo>
                  <a:pt x="4508664" y="4223507"/>
                </a:lnTo>
                <a:lnTo>
                  <a:pt x="4483907" y="4213126"/>
                </a:lnTo>
                <a:cubicBezTo>
                  <a:pt x="4470485" y="4209476"/>
                  <a:pt x="4456434" y="4207562"/>
                  <a:pt x="4442024" y="4207562"/>
                </a:cubicBezTo>
                <a:cubicBezTo>
                  <a:pt x="3552365" y="4207562"/>
                  <a:pt x="3552365" y="4207562"/>
                  <a:pt x="3552365" y="4207562"/>
                </a:cubicBezTo>
                <a:cubicBezTo>
                  <a:pt x="3496641" y="4207562"/>
                  <a:pt x="3442841" y="4238192"/>
                  <a:pt x="3415938" y="4287967"/>
                </a:cubicBezTo>
                <a:cubicBezTo>
                  <a:pt x="2970149" y="5055647"/>
                  <a:pt x="2970149" y="5055647"/>
                  <a:pt x="2970149" y="5055647"/>
                </a:cubicBezTo>
                <a:cubicBezTo>
                  <a:pt x="2941326" y="5103506"/>
                  <a:pt x="2941326" y="5164767"/>
                  <a:pt x="2970149" y="5212628"/>
                </a:cubicBezTo>
                <a:cubicBezTo>
                  <a:pt x="3025872" y="5308588"/>
                  <a:pt x="3074630" y="5392553"/>
                  <a:pt x="3117294" y="5466022"/>
                </a:cubicBezTo>
                <a:lnTo>
                  <a:pt x="3138834" y="5503115"/>
                </a:lnTo>
                <a:lnTo>
                  <a:pt x="3039048" y="5503115"/>
                </a:lnTo>
                <a:cubicBezTo>
                  <a:pt x="2728732" y="5503115"/>
                  <a:pt x="2232229" y="5503115"/>
                  <a:pt x="1437823" y="5503115"/>
                </a:cubicBezTo>
                <a:cubicBezTo>
                  <a:pt x="1305136" y="5503115"/>
                  <a:pt x="1177024" y="5430178"/>
                  <a:pt x="1112968" y="5311656"/>
                </a:cubicBezTo>
                <a:cubicBezTo>
                  <a:pt x="1112968" y="5311656"/>
                  <a:pt x="1112968" y="5311656"/>
                  <a:pt x="51474" y="3483691"/>
                </a:cubicBezTo>
                <a:cubicBezTo>
                  <a:pt x="-17158" y="3369728"/>
                  <a:pt x="-17158" y="3223855"/>
                  <a:pt x="51474" y="3109892"/>
                </a:cubicBezTo>
                <a:cubicBezTo>
                  <a:pt x="51474" y="3109892"/>
                  <a:pt x="51474" y="3109892"/>
                  <a:pt x="1112968" y="1281925"/>
                </a:cubicBezTo>
                <a:cubicBezTo>
                  <a:pt x="1177024" y="1163403"/>
                  <a:pt x="1305136" y="1090467"/>
                  <a:pt x="1437823" y="1090467"/>
                </a:cubicBezTo>
                <a:cubicBezTo>
                  <a:pt x="1437823" y="1090467"/>
                  <a:pt x="1437823" y="1090467"/>
                  <a:pt x="3556238" y="1090467"/>
                </a:cubicBezTo>
                <a:cubicBezTo>
                  <a:pt x="3693500" y="1090467"/>
                  <a:pt x="3817038" y="1163403"/>
                  <a:pt x="3885668" y="1281925"/>
                </a:cubicBezTo>
                <a:cubicBezTo>
                  <a:pt x="3885668" y="1281925"/>
                  <a:pt x="3885668" y="1281925"/>
                  <a:pt x="4942588" y="3109892"/>
                </a:cubicBezTo>
                <a:cubicBezTo>
                  <a:pt x="5011220" y="3223855"/>
                  <a:pt x="5011220" y="3369728"/>
                  <a:pt x="4942588" y="3483691"/>
                </a:cubicBezTo>
                <a:cubicBezTo>
                  <a:pt x="4942588" y="3483691"/>
                  <a:pt x="4942588" y="3483691"/>
                  <a:pt x="4550147" y="4162428"/>
                </a:cubicBezTo>
                <a:lnTo>
                  <a:pt x="4517072" y="4219628"/>
                </a:lnTo>
                <a:lnTo>
                  <a:pt x="4518236" y="4220116"/>
                </a:lnTo>
                <a:cubicBezTo>
                  <a:pt x="4542015" y="4233996"/>
                  <a:pt x="4562190" y="4254096"/>
                  <a:pt x="4576603" y="4278984"/>
                </a:cubicBezTo>
                <a:cubicBezTo>
                  <a:pt x="4576603" y="4278984"/>
                  <a:pt x="4576603" y="4278984"/>
                  <a:pt x="5020470" y="5046664"/>
                </a:cubicBezTo>
                <a:cubicBezTo>
                  <a:pt x="5049294" y="5094524"/>
                  <a:pt x="5049294" y="5155785"/>
                  <a:pt x="5020470" y="5203646"/>
                </a:cubicBezTo>
                <a:cubicBezTo>
                  <a:pt x="5020470" y="5203646"/>
                  <a:pt x="5020470" y="5203646"/>
                  <a:pt x="4576603" y="5971324"/>
                </a:cubicBezTo>
                <a:cubicBezTo>
                  <a:pt x="4547780" y="6021098"/>
                  <a:pt x="4495898" y="6051730"/>
                  <a:pt x="4438254" y="605173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7DF8B64-890E-F24F-8235-2281615C61A3}"/>
              </a:ext>
            </a:extLst>
          </p:cNvPr>
          <p:cNvSpPr>
            <a:spLocks noGrp="1"/>
          </p:cNvSpPr>
          <p:nvPr>
            <p:ph type="title"/>
          </p:nvPr>
        </p:nvSpPr>
        <p:spPr>
          <a:xfrm>
            <a:off x="760715" y="527241"/>
            <a:ext cx="5147301" cy="932818"/>
          </a:xfrm>
          <a:solidFill>
            <a:schemeClr val="accent4">
              <a:lumMod val="60000"/>
              <a:lumOff val="40000"/>
            </a:schemeClr>
          </a:solidFill>
        </p:spPr>
        <p:txBody>
          <a:bodyPr vert="horz" lIns="91440" tIns="45720" rIns="91440" bIns="45720" rtlCol="0" anchor="b">
            <a:normAutofit/>
          </a:bodyPr>
          <a:lstStyle/>
          <a:p>
            <a:pPr algn="ctr"/>
            <a:r>
              <a:rPr lang="en-US" sz="4000" dirty="0">
                <a:effectLst>
                  <a:outerShdw blurRad="38100" dist="38100" dir="2700000" algn="tl">
                    <a:srgbClr val="000000">
                      <a:alpha val="43137"/>
                    </a:srgbClr>
                  </a:outerShdw>
                </a:effectLst>
              </a:rPr>
              <a:t>Product Overview</a:t>
            </a:r>
          </a:p>
        </p:txBody>
      </p:sp>
      <p:sp>
        <p:nvSpPr>
          <p:cNvPr id="13" name="TextBox 12">
            <a:extLst>
              <a:ext uri="{FF2B5EF4-FFF2-40B4-BE49-F238E27FC236}">
                <a16:creationId xmlns:a16="http://schemas.microsoft.com/office/drawing/2014/main" id="{34BD8A67-8AC0-425D-9BCE-BFBDE9BAF57C}"/>
              </a:ext>
            </a:extLst>
          </p:cNvPr>
          <p:cNvSpPr txBox="1"/>
          <p:nvPr/>
        </p:nvSpPr>
        <p:spPr>
          <a:xfrm>
            <a:off x="416140" y="1879761"/>
            <a:ext cx="6673149" cy="4112248"/>
          </a:xfrm>
          <a:prstGeom prst="rect">
            <a:avLst/>
          </a:prstGeom>
        </p:spPr>
        <p:txBody>
          <a:bodyPr vert="horz" lIns="91440" tIns="45720" rIns="91440" bIns="45720" rtlCol="0">
            <a:normAutofit fontScale="92500" lnSpcReduction="10000"/>
          </a:bodyPr>
          <a:lstStyle/>
          <a:p>
            <a:pPr marL="57150" indent="-228600">
              <a:lnSpc>
                <a:spcPct val="90000"/>
              </a:lnSpc>
              <a:spcAft>
                <a:spcPts val="600"/>
              </a:spcAft>
              <a:buFont typeface="Arial" panose="020B0604020202020204" pitchFamily="34" charset="0"/>
              <a:buChar char="•"/>
            </a:pPr>
            <a:r>
              <a:rPr lang="en-US" sz="2000" dirty="0">
                <a:effectLst/>
              </a:rPr>
              <a:t>Own a real estate or part of it, in a nontraditional way! NO massive capital for investment needed. </a:t>
            </a:r>
          </a:p>
          <a:p>
            <a:pPr indent="-228600">
              <a:lnSpc>
                <a:spcPct val="90000"/>
              </a:lnSpc>
              <a:spcAft>
                <a:spcPts val="600"/>
              </a:spcAft>
              <a:buFont typeface="Arial" panose="020B0604020202020204" pitchFamily="34" charset="0"/>
              <a:buChar char="•"/>
            </a:pPr>
            <a:endParaRPr lang="en-US" sz="2000" dirty="0">
              <a:effectLst/>
            </a:endParaRPr>
          </a:p>
          <a:p>
            <a:pPr marL="285750" indent="-228600">
              <a:lnSpc>
                <a:spcPct val="90000"/>
              </a:lnSpc>
              <a:spcAft>
                <a:spcPts val="600"/>
              </a:spcAft>
              <a:buFont typeface="Arial" panose="020B0604020202020204" pitchFamily="34" charset="0"/>
              <a:buChar char="•"/>
            </a:pPr>
            <a:r>
              <a:rPr lang="en-US" sz="2000" dirty="0"/>
              <a:t>S</a:t>
            </a:r>
            <a:r>
              <a:rPr lang="en-US" sz="2000" dirty="0">
                <a:effectLst/>
              </a:rPr>
              <a:t>afe, legal and easy way to keep the property, if </a:t>
            </a:r>
            <a:r>
              <a:rPr lang="en-US" sz="2000" u="sng" dirty="0">
                <a:effectLst/>
              </a:rPr>
              <a:t>facing foreclosure </a:t>
            </a:r>
            <a:r>
              <a:rPr lang="en-US" sz="2000" dirty="0">
                <a:effectLst/>
              </a:rPr>
              <a:t>by giving up a partial ownership of the property.</a:t>
            </a:r>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dirty="0">
                <a:effectLst/>
              </a:rPr>
              <a:t>Possibly could be used by banks on already foreclosed properties. </a:t>
            </a:r>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dirty="0">
                <a:effectLst/>
              </a:rPr>
              <a:t>No need for Real Estate license, title companies, therefore no additional spending for the fees. </a:t>
            </a:r>
          </a:p>
          <a:p>
            <a:pPr marL="57150" indent="-228600">
              <a:lnSpc>
                <a:spcPct val="90000"/>
              </a:lnSpc>
              <a:spcAft>
                <a:spcPts val="600"/>
              </a:spcAft>
              <a:buFont typeface="Arial" panose="020B0604020202020204" pitchFamily="34" charset="0"/>
              <a:buChar char="•"/>
            </a:pPr>
            <a:endParaRPr lang="en-US" sz="2000" dirty="0">
              <a:effectLst/>
            </a:endParaRPr>
          </a:p>
          <a:p>
            <a:pPr marL="285750" indent="-228600">
              <a:lnSpc>
                <a:spcPct val="90000"/>
              </a:lnSpc>
              <a:spcAft>
                <a:spcPts val="600"/>
              </a:spcAft>
              <a:buFont typeface="Arial" panose="020B0604020202020204" pitchFamily="34" charset="0"/>
              <a:buChar char="•"/>
            </a:pPr>
            <a:r>
              <a:rPr lang="en-US" sz="2000" dirty="0">
                <a:effectLst/>
              </a:rPr>
              <a:t> no previous experience needed, easy to access at any part of the Globe.</a:t>
            </a:r>
          </a:p>
          <a:p>
            <a:pPr marL="285750" indent="-228600">
              <a:lnSpc>
                <a:spcPct val="90000"/>
              </a:lnSpc>
              <a:spcAft>
                <a:spcPts val="600"/>
              </a:spcAft>
              <a:buFont typeface="Arial" panose="020B0604020202020204" pitchFamily="34" charset="0"/>
              <a:buChar char="•"/>
            </a:pPr>
            <a:endParaRPr lang="en-US" sz="2000" dirty="0">
              <a:effectLst/>
            </a:endParaRPr>
          </a:p>
          <a:p>
            <a:pPr marL="57150" indent="-228600">
              <a:lnSpc>
                <a:spcPct val="90000"/>
              </a:lnSpc>
              <a:spcAft>
                <a:spcPts val="600"/>
              </a:spcAft>
              <a:buFont typeface="Arial" panose="020B0604020202020204" pitchFamily="34" charset="0"/>
              <a:buChar char="•"/>
            </a:pPr>
            <a:endParaRPr lang="en-US" sz="1000" dirty="0"/>
          </a:p>
          <a:p>
            <a:pPr marL="285750" indent="-228600">
              <a:lnSpc>
                <a:spcPct val="90000"/>
              </a:lnSpc>
              <a:spcAft>
                <a:spcPts val="600"/>
              </a:spcAft>
              <a:buFont typeface="Arial" panose="020B0604020202020204" pitchFamily="34" charset="0"/>
              <a:buChar char="•"/>
            </a:pPr>
            <a:endParaRPr lang="en-US" sz="1000" dirty="0"/>
          </a:p>
          <a:p>
            <a:pPr marL="285750" indent="-228600">
              <a:lnSpc>
                <a:spcPct val="90000"/>
              </a:lnSpc>
              <a:spcAft>
                <a:spcPts val="600"/>
              </a:spcAft>
              <a:buFont typeface="Arial" panose="020B0604020202020204" pitchFamily="34" charset="0"/>
              <a:buChar char="•"/>
            </a:pPr>
            <a:endParaRPr lang="en-US" sz="1000" dirty="0"/>
          </a:p>
          <a:p>
            <a:pPr marL="285750" indent="-228600">
              <a:lnSpc>
                <a:spcPct val="90000"/>
              </a:lnSpc>
              <a:spcAft>
                <a:spcPts val="600"/>
              </a:spcAft>
              <a:buFont typeface="Arial" panose="020B0604020202020204" pitchFamily="34" charset="0"/>
              <a:buChar char="•"/>
            </a:pPr>
            <a:endParaRPr lang="en-US" sz="1000" dirty="0">
              <a:effectLst/>
            </a:endParaRPr>
          </a:p>
        </p:txBody>
      </p:sp>
      <p:pic>
        <p:nvPicPr>
          <p:cNvPr id="9" name="Picture 8" descr="A picture containing drawing&#10;&#10;Description automatically generated">
            <a:extLst>
              <a:ext uri="{FF2B5EF4-FFF2-40B4-BE49-F238E27FC236}">
                <a16:creationId xmlns:a16="http://schemas.microsoft.com/office/drawing/2014/main" id="{DE7405A8-F12B-47FD-AECA-37242EE25D3E}"/>
              </a:ext>
            </a:extLst>
          </p:cNvPr>
          <p:cNvPicPr>
            <a:picLocks noChangeAspect="1"/>
          </p:cNvPicPr>
          <p:nvPr/>
        </p:nvPicPr>
        <p:blipFill>
          <a:blip r:embed="rId3"/>
          <a:stretch>
            <a:fillRect/>
          </a:stretch>
        </p:blipFill>
        <p:spPr>
          <a:xfrm>
            <a:off x="7909100" y="872196"/>
            <a:ext cx="3030272" cy="2015130"/>
          </a:xfrm>
          <a:prstGeom prst="rect">
            <a:avLst/>
          </a:prstGeom>
        </p:spPr>
      </p:pic>
      <p:sp>
        <p:nvSpPr>
          <p:cNvPr id="11" name="Rectangle 10">
            <a:extLst>
              <a:ext uri="{FF2B5EF4-FFF2-40B4-BE49-F238E27FC236}">
                <a16:creationId xmlns:a16="http://schemas.microsoft.com/office/drawing/2014/main" id="{28FF10EB-60AE-4924-A9BF-BDC20BC633C5}"/>
              </a:ext>
            </a:extLst>
          </p:cNvPr>
          <p:cNvSpPr/>
          <p:nvPr/>
        </p:nvSpPr>
        <p:spPr>
          <a:xfrm>
            <a:off x="964324" y="4595628"/>
            <a:ext cx="4019501" cy="170891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pic>
        <p:nvPicPr>
          <p:cNvPr id="14" name="Picture 13" descr="A picture containing table, indoor, food, sitting&#10;&#10;Description automatically generated">
            <a:extLst>
              <a:ext uri="{FF2B5EF4-FFF2-40B4-BE49-F238E27FC236}">
                <a16:creationId xmlns:a16="http://schemas.microsoft.com/office/drawing/2014/main" id="{BD2B36E0-D5F0-48F7-9B50-944DB2E5014C}"/>
              </a:ext>
            </a:extLst>
          </p:cNvPr>
          <p:cNvPicPr>
            <a:picLocks noChangeAspect="1"/>
          </p:cNvPicPr>
          <p:nvPr/>
        </p:nvPicPr>
        <p:blipFill>
          <a:blip r:embed="rId4"/>
          <a:stretch>
            <a:fillRect/>
          </a:stretch>
        </p:blipFill>
        <p:spPr>
          <a:xfrm>
            <a:off x="8230545" y="3001924"/>
            <a:ext cx="2469154" cy="3302623"/>
          </a:xfrm>
          <a:prstGeom prst="rect">
            <a:avLst/>
          </a:prstGeom>
        </p:spPr>
      </p:pic>
    </p:spTree>
    <p:extLst>
      <p:ext uri="{BB962C8B-B14F-4D97-AF65-F5344CB8AC3E}">
        <p14:creationId xmlns:p14="http://schemas.microsoft.com/office/powerpoint/2010/main" val="1501645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F8B64-890E-F24F-8235-2281615C61A3}"/>
              </a:ext>
            </a:extLst>
          </p:cNvPr>
          <p:cNvSpPr>
            <a:spLocks noGrp="1"/>
          </p:cNvSpPr>
          <p:nvPr>
            <p:ph type="title"/>
          </p:nvPr>
        </p:nvSpPr>
        <p:spPr>
          <a:xfrm>
            <a:off x="457901" y="462579"/>
            <a:ext cx="5501834" cy="1484555"/>
          </a:xfrm>
          <a:solidFill>
            <a:schemeClr val="accent4">
              <a:lumMod val="40000"/>
              <a:lumOff val="60000"/>
            </a:schemeClr>
          </a:solidFill>
        </p:spPr>
        <p:txBody>
          <a:bodyPr vert="horz" lIns="91440" tIns="45720" rIns="91440" bIns="45720" rtlCol="0" anchor="ctr">
            <a:normAutofit/>
          </a:bodyPr>
          <a:lstStyle/>
          <a:p>
            <a:pPr algn="ctr"/>
            <a:r>
              <a:rPr lang="en-US" sz="5100" kern="1200" dirty="0">
                <a:solidFill>
                  <a:schemeClr val="tx1"/>
                </a:solidFill>
                <a:effectLst>
                  <a:outerShdw blurRad="38100" dist="38100" dir="2700000" algn="tl">
                    <a:srgbClr val="000000">
                      <a:alpha val="43137"/>
                    </a:srgbClr>
                  </a:outerShdw>
                </a:effectLst>
                <a:latin typeface="+mj-lt"/>
                <a:ea typeface="+mj-ea"/>
                <a:cs typeface="+mj-cs"/>
              </a:rPr>
              <a:t>Value</a:t>
            </a:r>
            <a:r>
              <a:rPr lang="en-US" sz="5100" kern="1200" dirty="0">
                <a:solidFill>
                  <a:schemeClr val="tx1"/>
                </a:solidFill>
                <a:latin typeface="+mj-lt"/>
                <a:ea typeface="+mj-ea"/>
                <a:cs typeface="+mj-cs"/>
              </a:rPr>
              <a:t> </a:t>
            </a:r>
            <a:r>
              <a:rPr lang="en-US" sz="5100" kern="1200" dirty="0">
                <a:solidFill>
                  <a:schemeClr val="tx1"/>
                </a:solidFill>
                <a:effectLst>
                  <a:outerShdw blurRad="38100" dist="38100" dir="2700000" algn="tl">
                    <a:srgbClr val="000000">
                      <a:alpha val="43137"/>
                    </a:srgbClr>
                  </a:outerShdw>
                </a:effectLst>
                <a:latin typeface="+mj-lt"/>
                <a:ea typeface="+mj-ea"/>
                <a:cs typeface="+mj-cs"/>
              </a:rPr>
              <a:t>Statements</a:t>
            </a:r>
          </a:p>
        </p:txBody>
      </p:sp>
      <p:grpSp>
        <p:nvGrpSpPr>
          <p:cNvPr id="4" name="Group 3">
            <a:extLst>
              <a:ext uri="{FF2B5EF4-FFF2-40B4-BE49-F238E27FC236}">
                <a16:creationId xmlns:a16="http://schemas.microsoft.com/office/drawing/2014/main" id="{FB58D483-E51A-4D7F-865C-86F5D72E5557}"/>
              </a:ext>
            </a:extLst>
          </p:cNvPr>
          <p:cNvGrpSpPr/>
          <p:nvPr/>
        </p:nvGrpSpPr>
        <p:grpSpPr>
          <a:xfrm>
            <a:off x="457901" y="1186673"/>
            <a:ext cx="8566827" cy="527302"/>
            <a:chOff x="3376434" y="2037952"/>
            <a:chExt cx="3450741" cy="885179"/>
          </a:xfrm>
        </p:grpSpPr>
        <p:sp>
          <p:nvSpPr>
            <p:cNvPr id="5" name="Rectangle 4">
              <a:extLst>
                <a:ext uri="{FF2B5EF4-FFF2-40B4-BE49-F238E27FC236}">
                  <a16:creationId xmlns:a16="http://schemas.microsoft.com/office/drawing/2014/main" id="{F481F3AB-94C2-4EE8-A51A-023682D68C73}"/>
                </a:ext>
              </a:extLst>
            </p:cNvPr>
            <p:cNvSpPr/>
            <p:nvPr/>
          </p:nvSpPr>
          <p:spPr>
            <a:xfrm>
              <a:off x="3688425" y="2037952"/>
              <a:ext cx="3138750" cy="58851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7" name="TextBox 6">
              <a:extLst>
                <a:ext uri="{FF2B5EF4-FFF2-40B4-BE49-F238E27FC236}">
                  <a16:creationId xmlns:a16="http://schemas.microsoft.com/office/drawing/2014/main" id="{7A4767C8-D545-474D-B4B3-394827A62471}"/>
                </a:ext>
              </a:extLst>
            </p:cNvPr>
            <p:cNvSpPr txBox="1"/>
            <p:nvPr/>
          </p:nvSpPr>
          <p:spPr>
            <a:xfrm>
              <a:off x="3376434" y="2334616"/>
              <a:ext cx="3138750" cy="58851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endParaRPr lang="en-US" sz="1400" kern="1200" dirty="0"/>
            </a:p>
          </p:txBody>
        </p:sp>
      </p:grpSp>
      <p:grpSp>
        <p:nvGrpSpPr>
          <p:cNvPr id="8" name="Group 7">
            <a:extLst>
              <a:ext uri="{FF2B5EF4-FFF2-40B4-BE49-F238E27FC236}">
                <a16:creationId xmlns:a16="http://schemas.microsoft.com/office/drawing/2014/main" id="{41FDDC6D-1A24-4DF6-983F-671E55CD6EEC}"/>
              </a:ext>
            </a:extLst>
          </p:cNvPr>
          <p:cNvGrpSpPr/>
          <p:nvPr/>
        </p:nvGrpSpPr>
        <p:grpSpPr>
          <a:xfrm>
            <a:off x="554552" y="1890699"/>
            <a:ext cx="9941169" cy="4768286"/>
            <a:chOff x="3657909" y="1954642"/>
            <a:chExt cx="3169266" cy="671825"/>
          </a:xfrm>
        </p:grpSpPr>
        <p:sp>
          <p:nvSpPr>
            <p:cNvPr id="9" name="Rectangle 8">
              <a:extLst>
                <a:ext uri="{FF2B5EF4-FFF2-40B4-BE49-F238E27FC236}">
                  <a16:creationId xmlns:a16="http://schemas.microsoft.com/office/drawing/2014/main" id="{93A88232-52B9-4E76-879A-7CC7C0E5569C}"/>
                </a:ext>
              </a:extLst>
            </p:cNvPr>
            <p:cNvSpPr/>
            <p:nvPr/>
          </p:nvSpPr>
          <p:spPr>
            <a:xfrm>
              <a:off x="3688425" y="2037952"/>
              <a:ext cx="3138750" cy="58851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0" name="TextBox 9">
              <a:extLst>
                <a:ext uri="{FF2B5EF4-FFF2-40B4-BE49-F238E27FC236}">
                  <a16:creationId xmlns:a16="http://schemas.microsoft.com/office/drawing/2014/main" id="{3F9B8546-392D-4217-A399-CAD4042F21BC}"/>
                </a:ext>
              </a:extLst>
            </p:cNvPr>
            <p:cNvSpPr txBox="1"/>
            <p:nvPr/>
          </p:nvSpPr>
          <p:spPr>
            <a:xfrm>
              <a:off x="3657909" y="1954642"/>
              <a:ext cx="3169266" cy="67182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R="0" lvl="0" rtl="0">
                <a:spcBef>
                  <a:spcPts val="0"/>
                </a:spcBef>
                <a:spcAft>
                  <a:spcPts val="0"/>
                </a:spcAft>
              </a:pP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Our Software used for: </a:t>
              </a:r>
            </a:p>
            <a:p>
              <a:pPr marL="342900" marR="0" lvl="0" indent="-342900" rtl="0">
                <a:spcBef>
                  <a:spcPts val="0"/>
                </a:spcBef>
                <a:spcAft>
                  <a:spcPts val="0"/>
                </a:spcAft>
                <a:buFont typeface="Arial" panose="020B0604020202020204" pitchFamily="34" charset="0"/>
                <a:buChar char="●"/>
              </a:pPr>
              <a:endParaRPr lang="en-US" sz="12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342900" marR="0" lvl="0" indent="-342900" rtl="0">
                <a:spcBef>
                  <a:spcPts val="0"/>
                </a:spcBef>
                <a:spcAft>
                  <a:spcPts val="0"/>
                </a:spcAft>
                <a:buFont typeface="Arial" panose="020B0604020202020204" pitchFamily="34" charset="0"/>
                <a:buChar char="●"/>
              </a:pPr>
              <a:endParaRPr lang="en-US"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a:spcBef>
                  <a:spcPts val="0"/>
                </a:spcBef>
                <a:spcAft>
                  <a:spcPts val="0"/>
                </a:spcAft>
                <a:buFont typeface="Arial" panose="020B0604020202020204" pitchFamily="34" charset="0"/>
                <a:buChar char="●"/>
              </a:pPr>
              <a:r>
                <a:rPr lang="en-US" sz="1900" dirty="0">
                  <a:solidFill>
                    <a:srgbClr val="000000"/>
                  </a:solidFill>
                  <a:effectLst/>
                  <a:ea typeface="Times New Roman" panose="02020603050405020304" pitchFamily="18" charset="0"/>
                  <a:cs typeface="Arial" panose="020B0604020202020204" pitchFamily="34" charset="0"/>
                </a:rPr>
                <a:t>Limited capital available for an investment property</a:t>
              </a:r>
            </a:p>
            <a:p>
              <a:pPr marL="342900" marR="0" lvl="0" indent="-342900">
                <a:spcBef>
                  <a:spcPts val="0"/>
                </a:spcBef>
                <a:spcAft>
                  <a:spcPts val="0"/>
                </a:spcAft>
                <a:buFont typeface="Arial" panose="020B0604020202020204" pitchFamily="34" charset="0"/>
                <a:buChar char="●"/>
              </a:pPr>
              <a:endParaRPr lang="en-US" sz="1900" dirty="0">
                <a:solidFill>
                  <a:srgbClr val="000000"/>
                </a:solidFill>
                <a:ea typeface="Times New Roman" panose="02020603050405020304" pitchFamily="18" charset="0"/>
                <a:cs typeface="Arial" panose="020B0604020202020204" pitchFamily="34" charset="0"/>
              </a:endParaRPr>
            </a:p>
            <a:p>
              <a:pPr marL="342900" marR="0" lvl="0" indent="-342900">
                <a:spcBef>
                  <a:spcPts val="0"/>
                </a:spcBef>
                <a:spcAft>
                  <a:spcPts val="0"/>
                </a:spcAft>
                <a:buFont typeface="Arial" panose="020B0604020202020204" pitchFamily="34" charset="0"/>
                <a:buChar char="●"/>
              </a:pPr>
              <a:r>
                <a:rPr lang="en-US" sz="1900" dirty="0">
                  <a:solidFill>
                    <a:srgbClr val="000000"/>
                  </a:solidFill>
                  <a:effectLst/>
                  <a:ea typeface="Times New Roman" panose="02020603050405020304" pitchFamily="18" charset="0"/>
                  <a:cs typeface="Arial" panose="020B0604020202020204" pitchFamily="34" charset="0"/>
                </a:rPr>
                <a:t>Easy profit split once property rented. ( NO need to pick up rent checks, deposit into bank account, calculate the split amount)</a:t>
              </a:r>
            </a:p>
            <a:p>
              <a:pPr marL="342900" marR="0" lvl="0" indent="-342900">
                <a:spcBef>
                  <a:spcPts val="0"/>
                </a:spcBef>
                <a:spcAft>
                  <a:spcPts val="0"/>
                </a:spcAft>
                <a:buFont typeface="Arial" panose="020B0604020202020204" pitchFamily="34" charset="0"/>
                <a:buChar char="●"/>
              </a:pPr>
              <a:endParaRPr lang="en-US" sz="1900" dirty="0">
                <a:effectLst/>
                <a:ea typeface="Courier New" panose="02070309020205020404" pitchFamily="49" charset="0"/>
                <a:cs typeface="Arial" panose="020B0604020202020204" pitchFamily="34" charset="0"/>
              </a:endParaRPr>
            </a:p>
            <a:p>
              <a:pPr marL="342900" marR="0" lvl="0" indent="-342900">
                <a:spcBef>
                  <a:spcPts val="0"/>
                </a:spcBef>
                <a:spcAft>
                  <a:spcPts val="0"/>
                </a:spcAft>
                <a:buFont typeface="Arial" panose="020B0604020202020204" pitchFamily="34" charset="0"/>
                <a:buChar char="●"/>
              </a:pPr>
              <a:r>
                <a:rPr lang="en-US" sz="1900" dirty="0">
                  <a:solidFill>
                    <a:srgbClr val="000000"/>
                  </a:solidFill>
                  <a:ea typeface="Noto Sans Symbols"/>
                  <a:cs typeface="Arial" panose="020B0604020202020204" pitchFamily="34" charset="0"/>
                </a:rPr>
                <a:t>Potential </a:t>
              </a:r>
              <a:r>
                <a:rPr lang="en-US" sz="1900" dirty="0" err="1">
                  <a:solidFill>
                    <a:srgbClr val="000000"/>
                  </a:solidFill>
                  <a:ea typeface="Noto Sans Symbols"/>
                  <a:cs typeface="Arial" panose="020B0604020202020204" pitchFamily="34" charset="0"/>
                </a:rPr>
                <a:t>foreclosurers</a:t>
              </a:r>
              <a:r>
                <a:rPr lang="en-US" sz="1900" dirty="0">
                  <a:solidFill>
                    <a:srgbClr val="000000"/>
                  </a:solidFill>
                  <a:ea typeface="Noto Sans Symbols"/>
                  <a:cs typeface="Arial" panose="020B0604020202020204" pitchFamily="34" charset="0"/>
                </a:rPr>
                <a:t>   - safe and quick way to solve delayed payment on mortgage issues without additional expenses (moving to another place/deposit to the apartment .</a:t>
              </a:r>
            </a:p>
            <a:p>
              <a:pPr marL="342900" marR="0" lvl="0" indent="-342900">
                <a:spcBef>
                  <a:spcPts val="0"/>
                </a:spcBef>
                <a:spcAft>
                  <a:spcPts val="0"/>
                </a:spcAft>
                <a:buFont typeface="Arial" panose="020B0604020202020204" pitchFamily="34" charset="0"/>
                <a:buChar char="●"/>
              </a:pPr>
              <a:endParaRPr lang="en-US" sz="1900" dirty="0">
                <a:solidFill>
                  <a:srgbClr val="000000"/>
                </a:solidFill>
                <a:effectLst/>
                <a:ea typeface="Arial" panose="020B0604020202020204" pitchFamily="34" charset="0"/>
                <a:cs typeface="Arial" panose="020B0604020202020204" pitchFamily="34" charset="0"/>
              </a:endParaRPr>
            </a:p>
            <a:p>
              <a:pPr marL="342900" marR="0" lvl="0" indent="-342900">
                <a:spcBef>
                  <a:spcPts val="0"/>
                </a:spcBef>
                <a:spcAft>
                  <a:spcPts val="0"/>
                </a:spcAft>
                <a:buFont typeface="Arial" panose="020B0604020202020204" pitchFamily="34" charset="0"/>
                <a:buChar char="●"/>
              </a:pPr>
              <a:r>
                <a:rPr lang="en-US" sz="1900" dirty="0">
                  <a:ea typeface="Arial" panose="020B0604020202020204" pitchFamily="34" charset="0"/>
                </a:rPr>
                <a:t>C</a:t>
              </a:r>
              <a:r>
                <a:rPr lang="en-US" sz="1900" dirty="0">
                  <a:effectLst/>
                  <a:ea typeface="Arial" panose="020B0604020202020204" pitchFamily="34" charset="0"/>
                </a:rPr>
                <a:t>onsumers can </a:t>
              </a:r>
              <a:r>
                <a:rPr lang="en-US" sz="1900" dirty="0">
                  <a:ea typeface="Arial" panose="020B0604020202020204" pitchFamily="34" charset="0"/>
                </a:rPr>
                <a:t>buy/sell a </a:t>
              </a:r>
              <a:r>
                <a:rPr lang="en-US" sz="1900" dirty="0">
                  <a:effectLst/>
                  <a:ea typeface="Arial" panose="020B0604020202020204" pitchFamily="34" charset="0"/>
                </a:rPr>
                <a:t>fraction of the real ( % ownership represented by tokens) without </a:t>
              </a:r>
              <a:r>
                <a:rPr lang="en-US" sz="1900" dirty="0">
                  <a:ea typeface="Arial" panose="020B0604020202020204" pitchFamily="34" charset="0"/>
                </a:rPr>
                <a:t>any real estate experience or </a:t>
              </a:r>
              <a:r>
                <a:rPr lang="en-US" sz="1900" dirty="0">
                  <a:effectLst/>
                  <a:ea typeface="Arial" panose="020B0604020202020204" pitchFamily="34" charset="0"/>
                </a:rPr>
                <a:t>involvement of additional (traditional) parties in buying/selling process (RE agents, title companies, lawyers, </a:t>
              </a:r>
              <a:r>
                <a:rPr lang="en-US" sz="1900" dirty="0" err="1">
                  <a:effectLst/>
                  <a:ea typeface="Arial" panose="020B0604020202020204" pitchFamily="34" charset="0"/>
                </a:rPr>
                <a:t>etc</a:t>
              </a:r>
              <a:r>
                <a:rPr lang="en-US" sz="1900" dirty="0">
                  <a:effectLst/>
                  <a:ea typeface="Arial" panose="020B0604020202020204" pitchFamily="34" charset="0"/>
                </a:rPr>
                <a:t>). That eliminates the additional spending for the fees.</a:t>
              </a:r>
            </a:p>
            <a:p>
              <a:pPr marL="342900" marR="0" lvl="0" indent="-342900">
                <a:spcBef>
                  <a:spcPts val="0"/>
                </a:spcBef>
                <a:spcAft>
                  <a:spcPts val="0"/>
                </a:spcAft>
                <a:buFont typeface="Arial" panose="020B0604020202020204" pitchFamily="34" charset="0"/>
                <a:buChar char="●"/>
              </a:pPr>
              <a:endParaRPr lang="en-US" sz="1900" dirty="0">
                <a:ea typeface="Arial" panose="020B0604020202020204" pitchFamily="34" charset="0"/>
              </a:endParaRPr>
            </a:p>
            <a:p>
              <a:pPr marL="342900" marR="0" lvl="0" indent="-342900">
                <a:spcBef>
                  <a:spcPts val="0"/>
                </a:spcBef>
                <a:spcAft>
                  <a:spcPts val="0"/>
                </a:spcAft>
                <a:buFont typeface="Arial" panose="020B0604020202020204" pitchFamily="34" charset="0"/>
                <a:buChar char="●"/>
              </a:pPr>
              <a:r>
                <a:rPr lang="en-US" sz="1900" dirty="0">
                  <a:effectLst/>
                  <a:ea typeface="Arial" panose="020B0604020202020204" pitchFamily="34" charset="0"/>
                </a:rPr>
                <a:t>Minimal involvement in managing contract, tokens and property. </a:t>
              </a:r>
              <a:endParaRPr lang="en-US" sz="1900" dirty="0">
                <a:ea typeface="Arial" panose="020B0604020202020204" pitchFamily="34" charset="0"/>
              </a:endParaRPr>
            </a:p>
            <a:p>
              <a:pPr marL="342900" marR="0" lvl="0" indent="-342900">
                <a:spcBef>
                  <a:spcPts val="0"/>
                </a:spcBef>
                <a:spcAft>
                  <a:spcPts val="0"/>
                </a:spcAft>
                <a:buFont typeface="Arial" panose="020B0604020202020204" pitchFamily="34" charset="0"/>
                <a:buChar char="●"/>
              </a:pPr>
              <a:endParaRPr lang="en-US" sz="1900" dirty="0">
                <a:solidFill>
                  <a:srgbClr val="000000"/>
                </a:solidFill>
                <a:latin typeface="Arial" panose="020B0604020202020204" pitchFamily="34" charset="0"/>
                <a:ea typeface="Noto Sans Symbols"/>
                <a:cs typeface="Arial" panose="020B0604020202020204" pitchFamily="34" charset="0"/>
              </a:endParaRPr>
            </a:p>
            <a:p>
              <a:pPr marR="0" lvl="0">
                <a:spcBef>
                  <a:spcPts val="0"/>
                </a:spcBef>
                <a:spcAft>
                  <a:spcPts val="0"/>
                </a:spcAft>
              </a:pPr>
              <a:r>
                <a:rPr lang="en-US" sz="1400" dirty="0">
                  <a:solidFill>
                    <a:srgbClr val="000000"/>
                  </a:solidFill>
                  <a:effectLst/>
                  <a:latin typeface="Arial" panose="020B0604020202020204" pitchFamily="34" charset="0"/>
                  <a:ea typeface="Noto Sans Symbols"/>
                  <a:cs typeface="Arial" panose="020B0604020202020204" pitchFamily="34" charset="0"/>
                </a:rPr>
                <a:t>	</a:t>
              </a:r>
              <a:endParaRPr lang="en-US" sz="1400" dirty="0">
                <a:effectLst/>
                <a:latin typeface="Arial" panose="020B0604020202020204" pitchFamily="34" charset="0"/>
                <a:ea typeface="Noto Sans Symbols"/>
                <a:cs typeface="Arial" panose="020B0604020202020204" pitchFamily="34" charset="0"/>
              </a:endParaRPr>
            </a:p>
          </p:txBody>
        </p:sp>
      </p:grpSp>
      <p:pic>
        <p:nvPicPr>
          <p:cNvPr id="12" name="Picture 11" descr="A picture containing cake, table, sitting, chocolate&#10;&#10;Description automatically generated">
            <a:extLst>
              <a:ext uri="{FF2B5EF4-FFF2-40B4-BE49-F238E27FC236}">
                <a16:creationId xmlns:a16="http://schemas.microsoft.com/office/drawing/2014/main" id="{33134810-9E9D-4740-A1E1-6F9449E5DB7E}"/>
              </a:ext>
            </a:extLst>
          </p:cNvPr>
          <p:cNvPicPr>
            <a:picLocks noChangeAspect="1"/>
          </p:cNvPicPr>
          <p:nvPr/>
        </p:nvPicPr>
        <p:blipFill>
          <a:blip r:embed="rId3"/>
          <a:stretch>
            <a:fillRect/>
          </a:stretch>
        </p:blipFill>
        <p:spPr>
          <a:xfrm>
            <a:off x="6815759" y="575829"/>
            <a:ext cx="4514850" cy="1876425"/>
          </a:xfrm>
          <a:prstGeom prst="rect">
            <a:avLst/>
          </a:prstGeom>
        </p:spPr>
      </p:pic>
    </p:spTree>
    <p:extLst>
      <p:ext uri="{BB962C8B-B14F-4D97-AF65-F5344CB8AC3E}">
        <p14:creationId xmlns:p14="http://schemas.microsoft.com/office/powerpoint/2010/main" val="426542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11A5A3A-35B6-43CB-AE25-EF8A441214E1}"/>
              </a:ext>
            </a:extLst>
          </p:cNvPr>
          <p:cNvGrpSpPr/>
          <p:nvPr/>
        </p:nvGrpSpPr>
        <p:grpSpPr>
          <a:xfrm>
            <a:off x="506889" y="923950"/>
            <a:ext cx="6036379" cy="594872"/>
            <a:chOff x="0" y="857390"/>
            <a:chExt cx="6036379" cy="594872"/>
          </a:xfrm>
        </p:grpSpPr>
        <p:sp>
          <p:nvSpPr>
            <p:cNvPr id="7" name="Rectangle 6">
              <a:extLst>
                <a:ext uri="{FF2B5EF4-FFF2-40B4-BE49-F238E27FC236}">
                  <a16:creationId xmlns:a16="http://schemas.microsoft.com/office/drawing/2014/main" id="{237387AB-4B20-4121-A176-C71B41252D3A}"/>
                </a:ext>
              </a:extLst>
            </p:cNvPr>
            <p:cNvSpPr/>
            <p:nvPr/>
          </p:nvSpPr>
          <p:spPr>
            <a:xfrm>
              <a:off x="0" y="857390"/>
              <a:ext cx="6036379" cy="59487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8" name="TextBox 7">
              <a:extLst>
                <a:ext uri="{FF2B5EF4-FFF2-40B4-BE49-F238E27FC236}">
                  <a16:creationId xmlns:a16="http://schemas.microsoft.com/office/drawing/2014/main" id="{59A73FD9-7119-4DE4-945B-B6E59DD7C1D7}"/>
                </a:ext>
              </a:extLst>
            </p:cNvPr>
            <p:cNvSpPr txBox="1"/>
            <p:nvPr/>
          </p:nvSpPr>
          <p:spPr>
            <a:xfrm>
              <a:off x="0" y="857390"/>
              <a:ext cx="6036379" cy="59487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highlight>
                    <a:srgbClr val="FFFF00"/>
                  </a:highlight>
                </a:rPr>
                <a:t> </a:t>
              </a:r>
            </a:p>
          </p:txBody>
        </p:sp>
      </p:grpSp>
      <p:sp>
        <p:nvSpPr>
          <p:cNvPr id="9" name="TextBox 8">
            <a:extLst>
              <a:ext uri="{FF2B5EF4-FFF2-40B4-BE49-F238E27FC236}">
                <a16:creationId xmlns:a16="http://schemas.microsoft.com/office/drawing/2014/main" id="{6D62D2F1-F9AC-4827-A1C2-16ECED667BC7}"/>
              </a:ext>
            </a:extLst>
          </p:cNvPr>
          <p:cNvSpPr txBox="1"/>
          <p:nvPr/>
        </p:nvSpPr>
        <p:spPr>
          <a:xfrm>
            <a:off x="333487" y="1739290"/>
            <a:ext cx="11230984" cy="502726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R="0" lvl="0">
              <a:spcBef>
                <a:spcPts val="0"/>
              </a:spcBef>
              <a:spcAft>
                <a:spcPts val="0"/>
              </a:spcAft>
            </a:pPr>
            <a:endParaRPr lang="en-US" sz="1400" dirty="0">
              <a:solidFill>
                <a:srgbClr val="000000"/>
              </a:solidFill>
              <a:latin typeface="Arial" panose="020B0604020202020204" pitchFamily="34" charset="0"/>
              <a:ea typeface="Arial" panose="020B0604020202020204" pitchFamily="34" charset="0"/>
              <a:cs typeface="Arial" panose="020B0604020202020204" pitchFamily="34" charset="0"/>
            </a:endParaRPr>
          </a:p>
          <a:p>
            <a:pPr marL="285750" marR="0" lvl="0" indent="-285750">
              <a:spcBef>
                <a:spcPts val="0"/>
              </a:spcBef>
              <a:spcAft>
                <a:spcPts val="0"/>
              </a:spcAft>
              <a:buFont typeface="Arial" panose="020B0604020202020204" pitchFamily="34" charset="0"/>
              <a:buChar char="•"/>
            </a:pPr>
            <a:r>
              <a:rPr lang="en-US" sz="1900" dirty="0">
                <a:solidFill>
                  <a:srgbClr val="000000"/>
                </a:solidFill>
                <a:effectLst/>
                <a:ea typeface="Arial" panose="020B0604020202020204" pitchFamily="34" charset="0"/>
                <a:cs typeface="Arial" panose="020B0604020202020204" pitchFamily="34" charset="0"/>
              </a:rPr>
              <a:t>Trusted validation without title company involvement</a:t>
            </a:r>
            <a:r>
              <a:rPr lang="en-US" sz="1900" dirty="0">
                <a:solidFill>
                  <a:srgbClr val="000000"/>
                </a:solidFill>
                <a:ea typeface="Arial" panose="020B0604020202020204" pitchFamily="34" charset="0"/>
                <a:cs typeface="Arial" panose="020B0604020202020204" pitchFamily="34" charset="0"/>
              </a:rPr>
              <a:t> (confirmation available to view) </a:t>
            </a:r>
            <a:endParaRPr lang="en-US" sz="1900" dirty="0">
              <a:solidFill>
                <a:srgbClr val="000000"/>
              </a:solidFill>
              <a:effectLst/>
              <a:ea typeface="Arial" panose="020B0604020202020204" pitchFamily="34" charset="0"/>
              <a:cs typeface="Arial" panose="020B0604020202020204" pitchFamily="34" charset="0"/>
            </a:endParaRPr>
          </a:p>
          <a:p>
            <a:pPr marL="285750" marR="0" lvl="0" indent="-285750">
              <a:spcBef>
                <a:spcPts val="0"/>
              </a:spcBef>
              <a:spcAft>
                <a:spcPts val="0"/>
              </a:spcAft>
              <a:buFont typeface="Arial" panose="020B0604020202020204" pitchFamily="34" charset="0"/>
              <a:buChar char="•"/>
            </a:pPr>
            <a:endParaRPr lang="en-US" sz="1900" dirty="0">
              <a:solidFill>
                <a:srgbClr val="000000"/>
              </a:solidFill>
              <a:effectLst/>
              <a:ea typeface="Arial" panose="020B0604020202020204" pitchFamily="34" charset="0"/>
              <a:cs typeface="Arial" panose="020B0604020202020204" pitchFamily="34" charset="0"/>
            </a:endParaRPr>
          </a:p>
          <a:p>
            <a:pPr marL="342900" marR="0" lvl="0" indent="-342900">
              <a:spcBef>
                <a:spcPts val="0"/>
              </a:spcBef>
              <a:spcAft>
                <a:spcPts val="0"/>
              </a:spcAft>
              <a:buFont typeface="Arial" panose="020B0604020202020204" pitchFamily="34" charset="0"/>
              <a:buChar char="•"/>
            </a:pPr>
            <a:r>
              <a:rPr lang="en-US" sz="1900" dirty="0">
                <a:solidFill>
                  <a:srgbClr val="000000"/>
                </a:solidFill>
                <a:ea typeface="Arial" panose="020B0604020202020204" pitchFamily="34" charset="0"/>
                <a:cs typeface="Arial" panose="020B0604020202020204" pitchFamily="34" charset="0"/>
              </a:rPr>
              <a:t>Self – maintenance of the contract which eliminates involvement of additional parties (expenses) .</a:t>
            </a:r>
          </a:p>
          <a:p>
            <a:pPr marL="342900" marR="0" lvl="0" indent="-342900">
              <a:spcBef>
                <a:spcPts val="0"/>
              </a:spcBef>
              <a:spcAft>
                <a:spcPts val="0"/>
              </a:spcAft>
              <a:buFont typeface="Arial" panose="020B0604020202020204" pitchFamily="34" charset="0"/>
              <a:buChar char="•"/>
            </a:pPr>
            <a:endParaRPr lang="en-US" sz="1900" dirty="0">
              <a:solidFill>
                <a:srgbClr val="000000"/>
              </a:solidFill>
              <a:effectLst/>
              <a:ea typeface="Arial" panose="020B0604020202020204" pitchFamily="34" charset="0"/>
              <a:cs typeface="Arial" panose="020B0604020202020204" pitchFamily="34" charset="0"/>
            </a:endParaRPr>
          </a:p>
          <a:p>
            <a:pPr marL="342900" marR="0" lvl="0" indent="-342900">
              <a:spcBef>
                <a:spcPts val="0"/>
              </a:spcBef>
              <a:spcAft>
                <a:spcPts val="0"/>
              </a:spcAft>
              <a:buFont typeface="Arial" panose="020B0604020202020204" pitchFamily="34" charset="0"/>
              <a:buChar char="•"/>
            </a:pPr>
            <a:r>
              <a:rPr lang="en-US" sz="1900" dirty="0">
                <a:solidFill>
                  <a:srgbClr val="000000"/>
                </a:solidFill>
                <a:effectLst/>
                <a:ea typeface="Arial" panose="020B0604020202020204" pitchFamily="34" charset="0"/>
                <a:cs typeface="Arial" panose="020B0604020202020204" pitchFamily="34" charset="0"/>
              </a:rPr>
              <a:t>Trusted place to complete all the functions of the contract that couldn’t be tampered with.</a:t>
            </a:r>
          </a:p>
          <a:p>
            <a:pPr marL="285750" marR="0" lvl="0" indent="-285750">
              <a:spcBef>
                <a:spcPts val="0"/>
              </a:spcBef>
              <a:spcAft>
                <a:spcPts val="0"/>
              </a:spcAft>
              <a:buFont typeface="Arial" panose="020B0604020202020204" pitchFamily="34" charset="0"/>
              <a:buChar char="•"/>
            </a:pPr>
            <a:endParaRPr lang="en-US" sz="1900" dirty="0">
              <a:solidFill>
                <a:srgbClr val="000000"/>
              </a:solidFill>
              <a:effectLst/>
              <a:ea typeface="Arial" panose="020B0604020202020204" pitchFamily="34" charset="0"/>
              <a:cs typeface="Arial" panose="020B0604020202020204" pitchFamily="34" charset="0"/>
            </a:endParaRPr>
          </a:p>
          <a:p>
            <a:pPr marL="342900" marR="0" lvl="0" indent="-342900">
              <a:spcBef>
                <a:spcPts val="0"/>
              </a:spcBef>
              <a:spcAft>
                <a:spcPts val="0"/>
              </a:spcAft>
              <a:buFont typeface="Arial" panose="020B0604020202020204" pitchFamily="34" charset="0"/>
              <a:buChar char="•"/>
            </a:pPr>
            <a:r>
              <a:rPr lang="en-US" sz="1900" dirty="0">
                <a:solidFill>
                  <a:srgbClr val="000000"/>
                </a:solidFill>
                <a:effectLst/>
                <a:ea typeface="Arial" panose="020B0604020202020204" pitchFamily="34" charset="0"/>
                <a:cs typeface="Arial" panose="020B0604020202020204" pitchFamily="34" charset="0"/>
              </a:rPr>
              <a:t>A single secure place to have all the information for investment property sharing.</a:t>
            </a:r>
          </a:p>
          <a:p>
            <a:pPr marR="0" lvl="0">
              <a:spcBef>
                <a:spcPts val="0"/>
              </a:spcBef>
              <a:spcAft>
                <a:spcPts val="0"/>
              </a:spcAft>
            </a:pPr>
            <a:endParaRPr lang="en-US" sz="1900" dirty="0">
              <a:solidFill>
                <a:srgbClr val="000000"/>
              </a:solidFill>
              <a:effectLst/>
              <a:ea typeface="Calibri" panose="020F0502020204030204" pitchFamily="34" charset="0"/>
              <a:cs typeface="Arial" panose="020B0604020202020204" pitchFamily="34" charset="0"/>
            </a:endParaRPr>
          </a:p>
          <a:p>
            <a:pPr marL="342900" marR="0" lvl="0" indent="-342900">
              <a:spcBef>
                <a:spcPts val="0"/>
              </a:spcBef>
              <a:spcAft>
                <a:spcPts val="0"/>
              </a:spcAft>
              <a:buFont typeface="Arial" panose="020B0604020202020204" pitchFamily="34" charset="0"/>
              <a:buChar char="•"/>
            </a:pPr>
            <a:r>
              <a:rPr lang="en-US" sz="1900" dirty="0">
                <a:solidFill>
                  <a:srgbClr val="000000"/>
                </a:solidFill>
                <a:effectLst/>
                <a:ea typeface="Arial" panose="020B0604020202020204" pitchFamily="34" charset="0"/>
                <a:cs typeface="Arial" panose="020B0604020202020204" pitchFamily="34" charset="0"/>
              </a:rPr>
              <a:t>Peer-to-peer transactions (trustable payments methods fraud free)</a:t>
            </a:r>
          </a:p>
          <a:p>
            <a:pPr marL="342900" marR="0" lvl="0" indent="-342900">
              <a:spcBef>
                <a:spcPts val="0"/>
              </a:spcBef>
              <a:spcAft>
                <a:spcPts val="0"/>
              </a:spcAft>
              <a:buFont typeface="Arial" panose="020B0604020202020204" pitchFamily="34" charset="0"/>
              <a:buChar char="•"/>
            </a:pPr>
            <a:endParaRPr lang="en-US" sz="1900" dirty="0">
              <a:solidFill>
                <a:srgbClr val="000000"/>
              </a:solidFill>
              <a:effectLst/>
              <a:ea typeface="Calibri" panose="020F0502020204030204" pitchFamily="34" charset="0"/>
              <a:cs typeface="Arial" panose="020B0604020202020204" pitchFamily="34" charset="0"/>
            </a:endParaRPr>
          </a:p>
          <a:p>
            <a:pPr marL="342900" marR="0" lvl="0" indent="-342900">
              <a:spcBef>
                <a:spcPts val="0"/>
              </a:spcBef>
              <a:spcAft>
                <a:spcPts val="0"/>
              </a:spcAft>
              <a:buFont typeface="Arial" panose="020B0604020202020204" pitchFamily="34" charset="0"/>
              <a:buChar char="•"/>
            </a:pPr>
            <a:r>
              <a:rPr lang="en-US" sz="1900" dirty="0">
                <a:solidFill>
                  <a:srgbClr val="000000"/>
                </a:solidFill>
                <a:effectLst/>
                <a:ea typeface="Arial" panose="020B0604020202020204" pitchFamily="34" charset="0"/>
                <a:cs typeface="Arial" panose="020B0604020202020204" pitchFamily="34" charset="0"/>
              </a:rPr>
              <a:t>Split payment between big parties. If there’s a disagreement could reference the contract on the blockchain that’s been unaltered. </a:t>
            </a:r>
          </a:p>
          <a:p>
            <a:pPr marL="342900" marR="0" lvl="0" indent="-342900">
              <a:spcBef>
                <a:spcPts val="0"/>
              </a:spcBef>
              <a:spcAft>
                <a:spcPts val="0"/>
              </a:spcAft>
              <a:buFont typeface="Arial" panose="020B0604020202020204" pitchFamily="34" charset="0"/>
              <a:buChar char="•"/>
            </a:pPr>
            <a:endParaRPr lang="en-US" sz="1900" dirty="0">
              <a:solidFill>
                <a:srgbClr val="000000"/>
              </a:solidFill>
              <a:effectLst/>
              <a:ea typeface="Calibri" panose="020F0502020204030204" pitchFamily="34" charset="0"/>
              <a:cs typeface="Arial" panose="020B0604020202020204" pitchFamily="34" charset="0"/>
            </a:endParaRPr>
          </a:p>
          <a:p>
            <a:pPr marL="342900" marR="0" lvl="0" indent="-342900">
              <a:spcBef>
                <a:spcPts val="0"/>
              </a:spcBef>
              <a:spcAft>
                <a:spcPts val="0"/>
              </a:spcAft>
              <a:buFont typeface="Arial" panose="020B0604020202020204" pitchFamily="34" charset="0"/>
              <a:buChar char="•"/>
            </a:pPr>
            <a:r>
              <a:rPr lang="en-US" sz="1900" dirty="0">
                <a:solidFill>
                  <a:srgbClr val="000000"/>
                </a:solidFill>
                <a:effectLst/>
                <a:ea typeface="Arial" panose="020B0604020202020204" pitchFamily="34" charset="0"/>
                <a:cs typeface="Arial" panose="020B0604020202020204" pitchFamily="34" charset="0"/>
              </a:rPr>
              <a:t>Anywhere access to application for business user. Solely digital.</a:t>
            </a:r>
          </a:p>
          <a:p>
            <a:pPr marL="342900" marR="0" lvl="0" indent="-342900">
              <a:spcBef>
                <a:spcPts val="0"/>
              </a:spcBef>
              <a:spcAft>
                <a:spcPts val="0"/>
              </a:spcAft>
              <a:buFont typeface="Arial" panose="020B0604020202020204" pitchFamily="34" charset="0"/>
              <a:buChar char="•"/>
            </a:pPr>
            <a:endParaRPr lang="en-US" sz="1900" dirty="0">
              <a:solidFill>
                <a:srgbClr val="000000"/>
              </a:solidFill>
              <a:effectLst/>
              <a:ea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900" b="1" dirty="0">
                <a:effectLst/>
                <a:ea typeface="Arial" panose="020B0604020202020204" pitchFamily="34" charset="0"/>
              </a:rPr>
              <a:t>No</a:t>
            </a:r>
            <a:r>
              <a:rPr lang="en-US" sz="1900" dirty="0">
                <a:effectLst/>
                <a:ea typeface="Arial" panose="020B0604020202020204" pitchFamily="34" charset="0"/>
              </a:rPr>
              <a:t> experience or specialized licenses </a:t>
            </a:r>
            <a:r>
              <a:rPr lang="en-US" sz="1900" b="1" dirty="0">
                <a:effectLst/>
                <a:ea typeface="Arial" panose="020B0604020202020204" pitchFamily="34" charset="0"/>
              </a:rPr>
              <a:t>needed.</a:t>
            </a:r>
          </a:p>
          <a:p>
            <a:pPr marL="342900" marR="0" lvl="0" indent="-342900">
              <a:spcBef>
                <a:spcPts val="0"/>
              </a:spcBef>
              <a:spcAft>
                <a:spcPts val="0"/>
              </a:spcAft>
              <a:buFont typeface="+mj-lt"/>
              <a:buAutoNum type="arabicPeriod"/>
            </a:pPr>
            <a:endPar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10" name="Title 1">
            <a:extLst>
              <a:ext uri="{FF2B5EF4-FFF2-40B4-BE49-F238E27FC236}">
                <a16:creationId xmlns:a16="http://schemas.microsoft.com/office/drawing/2014/main" id="{062D3275-04A7-48B0-8DD5-16B847918D32}"/>
              </a:ext>
            </a:extLst>
          </p:cNvPr>
          <p:cNvSpPr>
            <a:spLocks noGrp="1"/>
          </p:cNvSpPr>
          <p:nvPr>
            <p:ph type="title"/>
          </p:nvPr>
        </p:nvSpPr>
        <p:spPr>
          <a:xfrm>
            <a:off x="506889" y="204395"/>
            <a:ext cx="8303623" cy="1314427"/>
          </a:xfrm>
          <a:solidFill>
            <a:schemeClr val="accent4">
              <a:lumMod val="60000"/>
              <a:lumOff val="40000"/>
            </a:schemeClr>
          </a:solidFill>
        </p:spPr>
        <p:txBody>
          <a:bodyPr vert="horz" lIns="91440" tIns="45720" rIns="91440" bIns="45720" rtlCol="0" anchor="b">
            <a:normAutofit/>
          </a:bodyPr>
          <a:lstStyle/>
          <a:p>
            <a:pPr algn="ctr"/>
            <a:r>
              <a:rPr lang="en-US" sz="4000" kern="1200" dirty="0">
                <a:solidFill>
                  <a:schemeClr val="tx1"/>
                </a:solidFill>
                <a:effectLst>
                  <a:outerShdw blurRad="38100" dist="38100" dir="2700000" algn="tl">
                    <a:srgbClr val="000000">
                      <a:alpha val="43137"/>
                    </a:srgbClr>
                  </a:outerShdw>
                </a:effectLst>
                <a:latin typeface="+mj-lt"/>
                <a:ea typeface="+mj-ea"/>
                <a:cs typeface="+mj-cs"/>
              </a:rPr>
              <a:t>Value</a:t>
            </a:r>
            <a:r>
              <a:rPr lang="en-US" sz="4000" kern="1200" dirty="0">
                <a:solidFill>
                  <a:schemeClr val="tx1"/>
                </a:solidFill>
                <a:latin typeface="+mj-lt"/>
                <a:ea typeface="+mj-ea"/>
                <a:cs typeface="+mj-cs"/>
              </a:rPr>
              <a:t> </a:t>
            </a:r>
            <a:r>
              <a:rPr lang="en-US" sz="4000" kern="1200" dirty="0">
                <a:solidFill>
                  <a:schemeClr val="tx1"/>
                </a:solidFill>
                <a:effectLst>
                  <a:outerShdw blurRad="38100" dist="38100" dir="2700000" algn="tl">
                    <a:srgbClr val="000000">
                      <a:alpha val="43137"/>
                    </a:srgbClr>
                  </a:outerShdw>
                </a:effectLst>
                <a:latin typeface="+mj-lt"/>
                <a:ea typeface="+mj-ea"/>
                <a:cs typeface="+mj-cs"/>
              </a:rPr>
              <a:t>Statements – using new technology </a:t>
            </a:r>
            <a:endParaRPr lang="en-US" sz="4000" dirty="0">
              <a:effectLst>
                <a:outerShdw blurRad="38100" dist="38100" dir="2700000" algn="tl">
                  <a:srgbClr val="000000">
                    <a:alpha val="43137"/>
                  </a:srgbClr>
                </a:outerShdw>
              </a:effectLst>
            </a:endParaRPr>
          </a:p>
        </p:txBody>
      </p:sp>
      <p:pic>
        <p:nvPicPr>
          <p:cNvPr id="11" name="Picture 10" descr="A picture containing chain&#10;&#10;Description automatically generated">
            <a:extLst>
              <a:ext uri="{FF2B5EF4-FFF2-40B4-BE49-F238E27FC236}">
                <a16:creationId xmlns:a16="http://schemas.microsoft.com/office/drawing/2014/main" id="{E9505C1C-D9AC-4BFC-BA9E-63D5CB6FDAC0}"/>
              </a:ext>
            </a:extLst>
          </p:cNvPr>
          <p:cNvPicPr>
            <a:picLocks noChangeAspect="1"/>
          </p:cNvPicPr>
          <p:nvPr/>
        </p:nvPicPr>
        <p:blipFill>
          <a:blip r:embed="rId3"/>
          <a:stretch>
            <a:fillRect/>
          </a:stretch>
        </p:blipFill>
        <p:spPr>
          <a:xfrm>
            <a:off x="9337637" y="345085"/>
            <a:ext cx="2347473" cy="1173737"/>
          </a:xfrm>
          <a:prstGeom prst="rect">
            <a:avLst/>
          </a:prstGeom>
        </p:spPr>
      </p:pic>
    </p:spTree>
    <p:extLst>
      <p:ext uri="{BB962C8B-B14F-4D97-AF65-F5344CB8AC3E}">
        <p14:creationId xmlns:p14="http://schemas.microsoft.com/office/powerpoint/2010/main" val="690646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33C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Chart, diagram&#10;&#10;Description automatically generated">
            <a:extLst>
              <a:ext uri="{FF2B5EF4-FFF2-40B4-BE49-F238E27FC236}">
                <a16:creationId xmlns:a16="http://schemas.microsoft.com/office/drawing/2014/main" id="{A05E886A-34A9-4DBE-BCC1-D0BD869DFF57}"/>
              </a:ext>
            </a:extLst>
          </p:cNvPr>
          <p:cNvPicPr>
            <a:picLocks noChangeAspect="1"/>
          </p:cNvPicPr>
          <p:nvPr/>
        </p:nvPicPr>
        <p:blipFill>
          <a:blip r:embed="rId3"/>
          <a:stretch>
            <a:fillRect/>
          </a:stretch>
        </p:blipFill>
        <p:spPr>
          <a:xfrm>
            <a:off x="1969283" y="643467"/>
            <a:ext cx="8253433" cy="5571066"/>
          </a:xfrm>
          <a:prstGeom prst="rect">
            <a:avLst/>
          </a:prstGeom>
        </p:spPr>
      </p:pic>
    </p:spTree>
    <p:extLst>
      <p:ext uri="{BB962C8B-B14F-4D97-AF65-F5344CB8AC3E}">
        <p14:creationId xmlns:p14="http://schemas.microsoft.com/office/powerpoint/2010/main" val="245207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236284-54A4-0340-8621-9C6D34B99123}"/>
              </a:ext>
            </a:extLst>
          </p:cNvPr>
          <p:cNvSpPr>
            <a:spLocks noGrp="1"/>
          </p:cNvSpPr>
          <p:nvPr>
            <p:ph type="title"/>
          </p:nvPr>
        </p:nvSpPr>
        <p:spPr>
          <a:xfrm>
            <a:off x="1908338" y="461150"/>
            <a:ext cx="2439680" cy="1101356"/>
          </a:xfrm>
        </p:spPr>
        <p:txBody>
          <a:bodyPr vert="horz" lIns="91440" tIns="45720" rIns="91440" bIns="45720" rtlCol="0" anchor="b">
            <a:normAutofit/>
          </a:bodyPr>
          <a:lstStyle/>
          <a:p>
            <a:pPr indent="-228600"/>
            <a:r>
              <a:rPr lang="en-US" sz="3600" b="1" i="0" dirty="0">
                <a:effectLst>
                  <a:outerShdw blurRad="38100" dist="38100" dir="2700000" algn="tl">
                    <a:srgbClr val="000000">
                      <a:alpha val="43137"/>
                    </a:srgbClr>
                  </a:outerShdw>
                </a:effectLst>
              </a:rPr>
              <a:t>Property Seller</a:t>
            </a:r>
          </a:p>
        </p:txBody>
      </p:sp>
      <p:grpSp>
        <p:nvGrpSpPr>
          <p:cNvPr id="13" name="Group 12">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518649"/>
            <a:ext cx="1128382" cy="847206"/>
            <a:chOff x="8183879" y="1000124"/>
            <a:chExt cx="1562267" cy="1172973"/>
          </a:xfrm>
        </p:grpSpPr>
        <p:sp>
          <p:nvSpPr>
            <p:cNvPr id="14"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6F4BBD79-86D8-FC4B-892B-B387FA13B652}"/>
              </a:ext>
            </a:extLst>
          </p:cNvPr>
          <p:cNvSpPr>
            <a:spLocks noGrp="1"/>
          </p:cNvSpPr>
          <p:nvPr>
            <p:ph type="body" sz="half" idx="2"/>
          </p:nvPr>
        </p:nvSpPr>
        <p:spPr>
          <a:xfrm>
            <a:off x="118323" y="1617682"/>
            <a:ext cx="5583241" cy="5159636"/>
          </a:xfrm>
        </p:spPr>
        <p:txBody>
          <a:bodyPr vert="horz" lIns="91440" tIns="45720" rIns="91440" bIns="45720" rtlCol="0" anchor="t">
            <a:noAutofit/>
          </a:bodyPr>
          <a:lstStyle/>
          <a:p>
            <a:pPr marL="342900" indent="-228600">
              <a:buFont typeface="Arial" panose="020B0604020202020204" pitchFamily="34" charset="0"/>
              <a:buChar char="•"/>
            </a:pPr>
            <a:r>
              <a:rPr lang="en-US" sz="2000" b="1" i="1" dirty="0">
                <a:solidFill>
                  <a:srgbClr val="C00000"/>
                </a:solidFill>
                <a:effectLst/>
              </a:rPr>
              <a:t>Who is that persona?</a:t>
            </a:r>
          </a:p>
          <a:p>
            <a:pPr marL="114300"/>
            <a:endParaRPr lang="en-US" b="0" i="0" dirty="0">
              <a:effectLst/>
            </a:endParaRPr>
          </a:p>
          <a:p>
            <a:pPr marL="342900" indent="-228600">
              <a:buFont typeface="Arial" panose="020B0604020202020204" pitchFamily="34" charset="0"/>
              <a:buChar char="•"/>
            </a:pPr>
            <a:r>
              <a:rPr lang="en-US" sz="1800" b="0" i="0" dirty="0">
                <a:effectLst/>
              </a:rPr>
              <a:t>to liquidate their property without additional expenses and for as much value as possible;</a:t>
            </a:r>
          </a:p>
          <a:p>
            <a:pPr marL="342900" indent="-228600">
              <a:buFont typeface="Arial" panose="020B0604020202020204" pitchFamily="34" charset="0"/>
              <a:buChar char="•"/>
            </a:pPr>
            <a:r>
              <a:rPr lang="en-US" sz="1800" b="0" i="0" dirty="0">
                <a:effectLst/>
              </a:rPr>
              <a:t>A person inheriting a property;</a:t>
            </a:r>
          </a:p>
          <a:p>
            <a:pPr indent="-228600">
              <a:buFont typeface="Arial" panose="020B0604020202020204" pitchFamily="34" charset="0"/>
              <a:buChar char="•"/>
            </a:pPr>
            <a:endParaRPr lang="en-US" dirty="0"/>
          </a:p>
          <a:p>
            <a:r>
              <a:rPr lang="en-US" sz="2000" b="1" i="1" dirty="0">
                <a:solidFill>
                  <a:srgbClr val="C00000"/>
                </a:solidFill>
                <a:effectLst/>
              </a:rPr>
              <a:t>What would this persona find novel?</a:t>
            </a:r>
          </a:p>
          <a:p>
            <a:pPr marL="342900" indent="-228600">
              <a:buFont typeface="Arial" panose="020B0604020202020204" pitchFamily="34" charset="0"/>
              <a:buChar char="•"/>
            </a:pPr>
            <a:r>
              <a:rPr lang="en-US" b="0" i="0" dirty="0">
                <a:effectLst/>
              </a:rPr>
              <a:t> </a:t>
            </a:r>
            <a:r>
              <a:rPr lang="en-US" sz="1800" b="0" i="0" dirty="0">
                <a:effectLst/>
              </a:rPr>
              <a:t>Ability to list their property to a broader market of people – sell faster;</a:t>
            </a:r>
          </a:p>
          <a:p>
            <a:pPr marL="342900" indent="-228600">
              <a:buFont typeface="Arial" panose="020B0604020202020204" pitchFamily="34" charset="0"/>
              <a:buChar char="•"/>
            </a:pPr>
            <a:r>
              <a:rPr lang="en-US" sz="1800" b="0" i="0" dirty="0">
                <a:effectLst/>
              </a:rPr>
              <a:t> Ability to list </a:t>
            </a:r>
            <a:r>
              <a:rPr lang="en-US" sz="1800" dirty="0"/>
              <a:t>their property for full asking price within a certain time range</a:t>
            </a:r>
            <a:r>
              <a:rPr lang="en-US" sz="1800" b="0" i="0" dirty="0">
                <a:effectLst/>
              </a:rPr>
              <a:t>;</a:t>
            </a:r>
          </a:p>
          <a:p>
            <a:pPr marL="400050" indent="-285750">
              <a:buFont typeface="Arial" panose="020B0604020202020204" pitchFamily="34" charset="0"/>
              <a:buChar char="•"/>
            </a:pPr>
            <a:r>
              <a:rPr lang="en-US" sz="1800" b="0" i="0" dirty="0">
                <a:effectLst/>
              </a:rPr>
              <a:t>Ability to divide a property into shares;</a:t>
            </a:r>
          </a:p>
          <a:p>
            <a:pPr marL="400050" indent="-285750">
              <a:buFont typeface="Arial" panose="020B0604020202020204" pitchFamily="34" charset="0"/>
              <a:buChar char="•"/>
            </a:pPr>
            <a:r>
              <a:rPr lang="en-US" sz="1800" dirty="0"/>
              <a:t>No need to involvement of licensed professionals (no fees);</a:t>
            </a:r>
          </a:p>
          <a:p>
            <a:pPr marL="400050" indent="-285750">
              <a:buFont typeface="Arial" panose="020B0604020202020204" pitchFamily="34" charset="0"/>
              <a:buChar char="•"/>
            </a:pPr>
            <a:r>
              <a:rPr lang="en-US" sz="1800" dirty="0">
                <a:highlight>
                  <a:srgbClr val="FFFF00"/>
                </a:highlight>
              </a:rPr>
              <a:t>Solely digital interaction</a:t>
            </a:r>
            <a:r>
              <a:rPr lang="en-US" sz="1800" dirty="0"/>
              <a:t>;</a:t>
            </a:r>
            <a:br>
              <a:rPr lang="en-US" sz="1800" dirty="0"/>
            </a:br>
            <a:r>
              <a:rPr lang="en-US" sz="1800" b="0" i="0" dirty="0">
                <a:effectLst/>
              </a:rPr>
              <a:t>   </a:t>
            </a:r>
            <a:br>
              <a:rPr lang="en-US" dirty="0"/>
            </a:br>
            <a:endParaRPr lang="en-US" dirty="0"/>
          </a:p>
        </p:txBody>
      </p:sp>
      <p:pic>
        <p:nvPicPr>
          <p:cNvPr id="6" name="Picture 5" descr="A person in a green field&#10;&#10;Description automatically generated">
            <a:extLst>
              <a:ext uri="{FF2B5EF4-FFF2-40B4-BE49-F238E27FC236}">
                <a16:creationId xmlns:a16="http://schemas.microsoft.com/office/drawing/2014/main" id="{03A27367-9D8E-472C-B85F-5932A350077E}"/>
              </a:ext>
            </a:extLst>
          </p:cNvPr>
          <p:cNvPicPr>
            <a:picLocks noChangeAspect="1"/>
          </p:cNvPicPr>
          <p:nvPr/>
        </p:nvPicPr>
        <p:blipFill rotWithShape="1">
          <a:blip r:embed="rId3"/>
          <a:srcRect t="4196" r="2" b="2"/>
          <a:stretch/>
        </p:blipFill>
        <p:spPr>
          <a:xfrm>
            <a:off x="5819887" y="10"/>
            <a:ext cx="6372113" cy="6857990"/>
          </a:xfrm>
          <a:prstGeom prst="rect">
            <a:avLst/>
          </a:prstGeom>
        </p:spPr>
      </p:pic>
      <p:sp>
        <p:nvSpPr>
          <p:cNvPr id="5" name="Content Placeholder 2">
            <a:extLst>
              <a:ext uri="{FF2B5EF4-FFF2-40B4-BE49-F238E27FC236}">
                <a16:creationId xmlns:a16="http://schemas.microsoft.com/office/drawing/2014/main" id="{7E9426A5-7322-DB45-A67B-0C5CBF5E4E27}"/>
              </a:ext>
            </a:extLst>
          </p:cNvPr>
          <p:cNvSpPr txBox="1">
            <a:spLocks/>
          </p:cNvSpPr>
          <p:nvPr/>
        </p:nvSpPr>
        <p:spPr>
          <a:xfrm>
            <a:off x="6255056" y="3245896"/>
            <a:ext cx="5818621" cy="2683124"/>
          </a:xfrm>
          <a:prstGeom prst="rect">
            <a:avLst/>
          </a:prstGeom>
        </p:spPr>
        <p:txBody>
          <a:bodyPr vert="horz" wrap="square"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en-US" sz="2000" dirty="0">
              <a:solidFill>
                <a:schemeClr val="accent5">
                  <a:lumMod val="75000"/>
                </a:schemeClr>
              </a:solidFill>
            </a:endParaRPr>
          </a:p>
        </p:txBody>
      </p:sp>
    </p:spTree>
    <p:extLst>
      <p:ext uri="{BB962C8B-B14F-4D97-AF65-F5344CB8AC3E}">
        <p14:creationId xmlns:p14="http://schemas.microsoft.com/office/powerpoint/2010/main" val="1441298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4BBD79-86D8-FC4B-892B-B387FA13B652}"/>
              </a:ext>
            </a:extLst>
          </p:cNvPr>
          <p:cNvSpPr>
            <a:spLocks noGrp="1"/>
          </p:cNvSpPr>
          <p:nvPr>
            <p:ph type="body" sz="half" idx="2"/>
          </p:nvPr>
        </p:nvSpPr>
        <p:spPr>
          <a:xfrm>
            <a:off x="5278200" y="479249"/>
            <a:ext cx="5851947" cy="5944081"/>
          </a:xfrm>
          <a:noFill/>
          <a:ln>
            <a:noFill/>
          </a:ln>
        </p:spPr>
        <p:txBody>
          <a:bodyPr vert="horz" lIns="91440" tIns="45720" rIns="91440" bIns="45720" rtlCol="0" anchor="ctr">
            <a:normAutofit fontScale="85000" lnSpcReduction="20000"/>
          </a:bodyPr>
          <a:lstStyle/>
          <a:p>
            <a:r>
              <a:rPr lang="en-US" sz="4800" b="0" i="0" dirty="0">
                <a:solidFill>
                  <a:srgbClr val="1D1C1D"/>
                </a:solidFill>
                <a:effectLst>
                  <a:outerShdw blurRad="38100" dist="38100" dir="2700000" algn="tl">
                    <a:srgbClr val="000000">
                      <a:alpha val="43137"/>
                    </a:srgbClr>
                  </a:outerShdw>
                </a:effectLst>
              </a:rPr>
              <a:t>Property Fractional Owner</a:t>
            </a:r>
            <a:endParaRPr lang="en-US" sz="2000" b="0" i="0" dirty="0">
              <a:solidFill>
                <a:srgbClr val="1D1C1D"/>
              </a:solidFill>
              <a:effectLst>
                <a:outerShdw blurRad="38100" dist="38100" dir="2700000" algn="tl">
                  <a:srgbClr val="000000">
                    <a:alpha val="43137"/>
                  </a:srgbClr>
                </a:outerShdw>
              </a:effectLst>
            </a:endParaRPr>
          </a:p>
          <a:p>
            <a:pPr marL="342900" indent="-342900">
              <a:buFont typeface="Arial" panose="020B0604020202020204" pitchFamily="34" charset="0"/>
              <a:buChar char="•"/>
            </a:pPr>
            <a:endParaRPr lang="en-US" sz="2000" b="0" i="0" dirty="0">
              <a:solidFill>
                <a:srgbClr val="1D1C1D"/>
              </a:solidFill>
              <a:effectLst/>
              <a:latin typeface="Slack-Lato"/>
            </a:endParaRPr>
          </a:p>
          <a:p>
            <a:r>
              <a:rPr lang="en-US" sz="2200" b="1" i="1" dirty="0">
                <a:solidFill>
                  <a:srgbClr val="C00000"/>
                </a:solidFill>
                <a:effectLst/>
                <a:latin typeface="Slack-Lato"/>
              </a:rPr>
              <a:t>Who is that persona?</a:t>
            </a:r>
          </a:p>
          <a:p>
            <a:pPr marL="342900" indent="-342900">
              <a:buFont typeface="Arial" panose="020B0604020202020204" pitchFamily="34" charset="0"/>
              <a:buChar char="•"/>
            </a:pPr>
            <a:r>
              <a:rPr lang="en-US" sz="2100" b="0" i="0" dirty="0">
                <a:solidFill>
                  <a:srgbClr val="1D1C1D"/>
                </a:solidFill>
                <a:effectLst/>
              </a:rPr>
              <a:t>middle class professional who would like to invest in a safe long term passive income</a:t>
            </a:r>
          </a:p>
          <a:p>
            <a:pPr marL="342900" indent="-342900">
              <a:buFont typeface="Arial" panose="020B0604020202020204" pitchFamily="34" charset="0"/>
              <a:buChar char="•"/>
            </a:pPr>
            <a:endParaRPr lang="en-US" sz="2000" dirty="0">
              <a:solidFill>
                <a:srgbClr val="1D1C1D"/>
              </a:solidFill>
              <a:latin typeface="Slack-Lato"/>
            </a:endParaRPr>
          </a:p>
          <a:p>
            <a:r>
              <a:rPr lang="en-US" sz="2400" b="1" i="1" dirty="0">
                <a:solidFill>
                  <a:srgbClr val="C00000"/>
                </a:solidFill>
                <a:effectLst/>
                <a:latin typeface="Slack-Lato"/>
              </a:rPr>
              <a:t>What would this persona find novel?</a:t>
            </a:r>
          </a:p>
          <a:p>
            <a:endParaRPr lang="en-US" sz="2000" b="0" i="1" dirty="0">
              <a:solidFill>
                <a:srgbClr val="C00000"/>
              </a:solidFill>
              <a:effectLst/>
              <a:latin typeface="Slack-Lato"/>
            </a:endParaRPr>
          </a:p>
          <a:p>
            <a:pPr marL="342900" indent="-342900">
              <a:buFont typeface="Arial" panose="020B0604020202020204" pitchFamily="34" charset="0"/>
              <a:buChar char="•"/>
            </a:pPr>
            <a:r>
              <a:rPr lang="en-US" sz="2000" b="0" i="0" dirty="0">
                <a:solidFill>
                  <a:srgbClr val="1D1C1D"/>
                </a:solidFill>
                <a:effectLst/>
                <a:latin typeface="Slack-Lato"/>
              </a:rPr>
              <a:t> </a:t>
            </a:r>
            <a:r>
              <a:rPr lang="en-US" sz="2100" b="0" i="0" dirty="0">
                <a:solidFill>
                  <a:srgbClr val="1D1C1D"/>
                </a:solidFill>
                <a:effectLst/>
              </a:rPr>
              <a:t>Ability to buy a fraction of the property with the capital they have without any loans, additional fees;</a:t>
            </a:r>
          </a:p>
          <a:p>
            <a:pPr marL="342900" indent="-342900">
              <a:buFont typeface="Arial" panose="020B0604020202020204" pitchFamily="34" charset="0"/>
              <a:buChar char="•"/>
            </a:pPr>
            <a:r>
              <a:rPr lang="en-US" sz="2100" b="0" i="0" dirty="0">
                <a:solidFill>
                  <a:srgbClr val="1D1C1D"/>
                </a:solidFill>
                <a:effectLst/>
              </a:rPr>
              <a:t> Ability to receive a profit from rent with minimum involvement and without additional parties(less fees, more profit);</a:t>
            </a:r>
          </a:p>
          <a:p>
            <a:pPr marL="342900" indent="-342900">
              <a:buFont typeface="Arial" panose="020B0604020202020204" pitchFamily="34" charset="0"/>
              <a:buChar char="•"/>
            </a:pPr>
            <a:r>
              <a:rPr lang="en-US" sz="2100" b="0" i="0" dirty="0">
                <a:solidFill>
                  <a:srgbClr val="1D1C1D"/>
                </a:solidFill>
                <a:effectLst/>
              </a:rPr>
              <a:t>Ability to resale a property fraction;</a:t>
            </a:r>
          </a:p>
          <a:p>
            <a:pPr marL="342900" indent="-342900">
              <a:buFont typeface="Arial" panose="020B0604020202020204" pitchFamily="34" charset="0"/>
              <a:buChar char="•"/>
            </a:pPr>
            <a:r>
              <a:rPr lang="en-US" sz="2100" dirty="0"/>
              <a:t>Ability to buy fractions of the several properties in a high desired locations;</a:t>
            </a:r>
          </a:p>
          <a:p>
            <a:pPr marL="342900" indent="-342900">
              <a:buFont typeface="Arial" panose="020B0604020202020204" pitchFamily="34" charset="0"/>
              <a:buChar char="•"/>
            </a:pPr>
            <a:r>
              <a:rPr lang="en-US" sz="2400" dirty="0">
                <a:highlight>
                  <a:srgbClr val="FFFF00"/>
                </a:highlight>
              </a:rPr>
              <a:t>Solely digital interaction</a:t>
            </a:r>
            <a:r>
              <a:rPr lang="en-US" sz="2400" dirty="0"/>
              <a:t>;</a:t>
            </a:r>
            <a:br>
              <a:rPr lang="en-US" sz="2100" dirty="0"/>
            </a:br>
            <a:br>
              <a:rPr lang="en-US" sz="2100" dirty="0"/>
            </a:br>
            <a:r>
              <a:rPr lang="en-US" sz="2000" b="0" i="0" dirty="0">
                <a:solidFill>
                  <a:srgbClr val="1D1C1D"/>
                </a:solidFill>
                <a:effectLst/>
                <a:latin typeface="Slack-Lato"/>
              </a:rPr>
              <a:t>   </a:t>
            </a:r>
            <a:br>
              <a:rPr lang="en-US" sz="2000" dirty="0"/>
            </a:br>
            <a:endParaRPr lang="en-US" sz="1800" dirty="0">
              <a:solidFill>
                <a:schemeClr val="accent5">
                  <a:lumMod val="75000"/>
                </a:schemeClr>
              </a:solidFill>
            </a:endParaRPr>
          </a:p>
        </p:txBody>
      </p:sp>
      <p:sp>
        <p:nvSpPr>
          <p:cNvPr id="5" name="Content Placeholder 2">
            <a:extLst>
              <a:ext uri="{FF2B5EF4-FFF2-40B4-BE49-F238E27FC236}">
                <a16:creationId xmlns:a16="http://schemas.microsoft.com/office/drawing/2014/main" id="{7E9426A5-7322-DB45-A67B-0C5CBF5E4E27}"/>
              </a:ext>
            </a:extLst>
          </p:cNvPr>
          <p:cNvSpPr txBox="1">
            <a:spLocks/>
          </p:cNvSpPr>
          <p:nvPr/>
        </p:nvSpPr>
        <p:spPr>
          <a:xfrm>
            <a:off x="6255056" y="3245896"/>
            <a:ext cx="5818621" cy="2683124"/>
          </a:xfrm>
          <a:prstGeom prst="rect">
            <a:avLst/>
          </a:prstGeom>
        </p:spPr>
        <p:txBody>
          <a:bodyPr vert="horz" wrap="square"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en-US" sz="2000" dirty="0">
              <a:solidFill>
                <a:schemeClr val="accent5">
                  <a:lumMod val="75000"/>
                </a:schemeClr>
              </a:solidFill>
            </a:endParaRPr>
          </a:p>
        </p:txBody>
      </p:sp>
      <p:pic>
        <p:nvPicPr>
          <p:cNvPr id="6" name="Picture 5" descr="Shape&#10;&#10;Description automatically generated">
            <a:extLst>
              <a:ext uri="{FF2B5EF4-FFF2-40B4-BE49-F238E27FC236}">
                <a16:creationId xmlns:a16="http://schemas.microsoft.com/office/drawing/2014/main" id="{7507A81D-6E05-4FF9-A56D-0824C5E0D52B}"/>
              </a:ext>
            </a:extLst>
          </p:cNvPr>
          <p:cNvPicPr>
            <a:picLocks noChangeAspect="1"/>
          </p:cNvPicPr>
          <p:nvPr/>
        </p:nvPicPr>
        <p:blipFill>
          <a:blip r:embed="rId3"/>
          <a:stretch>
            <a:fillRect/>
          </a:stretch>
        </p:blipFill>
        <p:spPr>
          <a:xfrm>
            <a:off x="556601" y="796066"/>
            <a:ext cx="3778069" cy="3177814"/>
          </a:xfrm>
          <a:prstGeom prst="rect">
            <a:avLst/>
          </a:prstGeom>
        </p:spPr>
      </p:pic>
    </p:spTree>
    <p:extLst>
      <p:ext uri="{BB962C8B-B14F-4D97-AF65-F5344CB8AC3E}">
        <p14:creationId xmlns:p14="http://schemas.microsoft.com/office/powerpoint/2010/main" val="1353372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1302</Words>
  <Application>Microsoft Office PowerPoint</Application>
  <PresentationFormat>Widescreen</PresentationFormat>
  <Paragraphs>140</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Copperplate Gothic Light</vt:lpstr>
      <vt:lpstr>Slack-Lato</vt:lpstr>
      <vt:lpstr>Office Theme</vt:lpstr>
      <vt:lpstr>Group 2 – Project 3   Fractional Property Ownership</vt:lpstr>
      <vt:lpstr>   Agenda</vt:lpstr>
      <vt:lpstr>Business Problem</vt:lpstr>
      <vt:lpstr>Product Overview</vt:lpstr>
      <vt:lpstr>Value Statements</vt:lpstr>
      <vt:lpstr>Value Statements – using new technology </vt:lpstr>
      <vt:lpstr>PowerPoint Presentation</vt:lpstr>
      <vt:lpstr>Property Seller</vt:lpstr>
      <vt:lpstr>PowerPoint Presentation</vt:lpstr>
      <vt:lpstr>Workflow –  flat Ownership in London</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2 – Project 3   Fractional Property Ownership</dc:title>
  <dc:creator>ahmed</dc:creator>
  <cp:lastModifiedBy>ahmed</cp:lastModifiedBy>
  <cp:revision>16</cp:revision>
  <dcterms:created xsi:type="dcterms:W3CDTF">2020-11-23T01:23:39Z</dcterms:created>
  <dcterms:modified xsi:type="dcterms:W3CDTF">2020-11-23T05:36:38Z</dcterms:modified>
</cp:coreProperties>
</file>