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9" r:id="rId5"/>
    <p:sldId id="258" r:id="rId6"/>
    <p:sldId id="265" r:id="rId7"/>
    <p:sldId id="261" r:id="rId8"/>
    <p:sldId id="266" r:id="rId9"/>
    <p:sldId id="260" r:id="rId10"/>
    <p:sldId id="263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ed" initials="a" lastIdx="1" clrIdx="0">
    <p:extLst>
      <p:ext uri="{19B8F6BF-5375-455C-9EA6-DF929625EA0E}">
        <p15:presenceInfo xmlns:p15="http://schemas.microsoft.com/office/powerpoint/2012/main" userId="0ffc3977f75d0e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17" autoAdjust="0"/>
    <p:restoredTop sz="94618" autoAdjust="0"/>
  </p:normalViewPr>
  <p:slideViewPr>
    <p:cSldViewPr>
      <p:cViewPr varScale="1">
        <p:scale>
          <a:sx n="80" d="100"/>
          <a:sy n="80" d="100"/>
        </p:scale>
        <p:origin x="79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>
            <a:extLst>
              <a:ext uri="{FF2B5EF4-FFF2-40B4-BE49-F238E27FC236}">
                <a16:creationId xmlns:a16="http://schemas.microsoft.com/office/drawing/2014/main" id="{6EF990C0-4D86-4C3F-8D7B-26E3950D185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FA1E8D10-2DAE-4ABB-8C83-F2594668871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55332" name="Rectangle 4">
            <a:extLst>
              <a:ext uri="{FF2B5EF4-FFF2-40B4-BE49-F238E27FC236}">
                <a16:creationId xmlns:a16="http://schemas.microsoft.com/office/drawing/2014/main" id="{2891B534-5BE6-4890-BD5F-DF69AB12273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5333" name="Rectangle 5">
            <a:extLst>
              <a:ext uri="{FF2B5EF4-FFF2-40B4-BE49-F238E27FC236}">
                <a16:creationId xmlns:a16="http://schemas.microsoft.com/office/drawing/2014/main" id="{8306D5F7-2040-43AA-9770-DC6E120DC54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55334" name="Rectangle 6">
            <a:extLst>
              <a:ext uri="{FF2B5EF4-FFF2-40B4-BE49-F238E27FC236}">
                <a16:creationId xmlns:a16="http://schemas.microsoft.com/office/drawing/2014/main" id="{4351DF99-FC5E-4801-901D-C1DFFBF5C6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55335" name="Rectangle 7">
            <a:extLst>
              <a:ext uri="{FF2B5EF4-FFF2-40B4-BE49-F238E27FC236}">
                <a16:creationId xmlns:a16="http://schemas.microsoft.com/office/drawing/2014/main" id="{84746E55-8746-40E7-B978-6FF4D2B7E0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1767A9-6E66-4B9B-83AF-8EEA7DD0A57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040810E-AFA3-41D0-B59E-8CAA0A6A4B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3E256E-1E7D-4FBB-9215-24B0EBC4B9C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56354" name="Rectangle 2">
            <a:extLst>
              <a:ext uri="{FF2B5EF4-FFF2-40B4-BE49-F238E27FC236}">
                <a16:creationId xmlns:a16="http://schemas.microsoft.com/office/drawing/2014/main" id="{0056DA26-C0F0-426A-AD54-610D93ABFC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1B856F9B-7624-40D3-80E8-B31EB2F8E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28F4CF5-01BB-4D11-81BD-0EC2AF7C3DE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47813" y="404813"/>
            <a:ext cx="6048375" cy="750887"/>
          </a:xfrm>
        </p:spPr>
        <p:txBody>
          <a:bodyPr/>
          <a:lstStyle>
            <a:lvl1pPr algn="ctr">
              <a:defRPr sz="2800" b="1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8E4FDB0-66EE-42BE-BC33-0BB71394874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47813" y="1125538"/>
            <a:ext cx="6048375" cy="503237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rgbClr val="080808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BC9E-201E-4BC3-B025-1085645D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B252A-6265-4372-A3F0-1DB254457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506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5DFB2-D2C8-43EC-86B0-0A0C0FC6F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80175" y="115888"/>
            <a:ext cx="1908175" cy="6335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69EE4-C527-4B52-89FD-B426F3E5F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5650" y="115888"/>
            <a:ext cx="5572125" cy="6335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43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AF5D-B2CB-469C-AA37-F45453A26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0FD22-CC00-4A1C-8195-28F76FC67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F1831-183D-46C0-953A-DED0735D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C85F-9788-421B-B1B3-00002B4AC2E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E0AF8-79B5-43EA-8A02-E517DBF6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8FF83-DFF5-40E0-85F5-47558966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1683-0B91-4415-9449-4FA172EF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02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E98D-38E9-404B-94AA-D291A8EB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C054A-D8D0-488B-91B5-2260F3753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E0A2B-C06C-436A-A750-36EF8FFAB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C85F-9788-421B-B1B3-00002B4AC2E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17DDC-A869-467F-89DF-E2BF91F2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E37D0-F513-4817-94B6-E6F16D64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1683-0B91-4415-9449-4FA172EF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36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8C56-FD73-4940-B5FC-54D1EBDCC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A8BF7-440C-4CE4-A262-8895DC066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E5493-1B2F-48B5-8448-7FE0792C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C85F-9788-421B-B1B3-00002B4AC2E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ABB2-2CA0-49D3-98AF-A57CB10F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B0FC4-C737-4E46-9495-3AD44A58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1683-0B91-4415-9449-4FA172EF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72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F83EE-D5BC-4351-A647-6FE4CACC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CCFD6-A1AE-43FC-8B31-D81C819FB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48C21-6C21-46FB-B876-573F9F673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11C6B-79A2-4EE4-AD8B-B1D4B4E9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C85F-9788-421B-B1B3-00002B4AC2E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AB0B5-2379-4EF5-BEB1-44F0CFEE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07E7A-4C20-4013-BB6E-AA4C6EAC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1683-0B91-4415-9449-4FA172EF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69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FA3B-BA74-4E9C-B361-1422A2AD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DA691-5307-4E4E-8ACC-F24A9993E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2E1E7-CAF3-43C5-8579-F5D454741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006F3-3D01-457A-9F5B-DA93634B4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30E99-39CC-41D7-8632-FC09D8AB8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8329C-D6AF-411C-BCC2-A52BE454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C85F-9788-421B-B1B3-00002B4AC2E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C4F14-39B5-4DA2-ACE1-303EAE2B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0B82E-2D2A-4E00-BCD2-58B3E7F0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1683-0B91-4415-9449-4FA172EF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97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9DA2-C5F4-4BD9-ADF9-AAC4656C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E2E07-9586-45C4-A2C2-075A00B3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C85F-9788-421B-B1B3-00002B4AC2E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2ED36-6B10-4374-B462-775D4AE9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AF563-17A0-49FF-B07B-8C50F3B6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1683-0B91-4415-9449-4FA172EF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62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FA5C2-506B-4E98-81A3-95D439D4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C85F-9788-421B-B1B3-00002B4AC2E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6D430-993B-4B2B-BB00-4E8895E1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89DCE-44FA-4EF7-8660-237C060D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1683-0B91-4415-9449-4FA172EF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39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9CA9-A8F4-44C8-B17C-E950734B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F73D1-8F8D-4F4F-A47E-C983FF0A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B0B7C-55D3-4559-B5EC-12A0213B2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D42DE-7EE7-4BDF-9D79-DFC23E8A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C85F-9788-421B-B1B3-00002B4AC2E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F0177-2B59-4236-8137-3B2F010D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4D7A2-FA33-45E6-BB69-19F4BFF1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1683-0B91-4415-9449-4FA172EF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5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F965-4B4B-4577-86CB-6A1A6556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32E4C-3F57-491C-80C7-BCB8C9B9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673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C634-4FCC-4925-8B90-E54365CF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667E1-1187-4532-AEB0-ACE0C2EF1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31B6A-E1C2-4CFE-A313-55B703936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7BA2E-F516-4AD8-943D-7EF6C6CD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C85F-9788-421B-B1B3-00002B4AC2E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CDECE-C609-4276-9847-9B632EF3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0C2B3-5255-4EBA-AA29-78A4174F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1683-0B91-4415-9449-4FA172EF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53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2726-60AA-4C3B-9C4A-4BDACEC6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C6734-4282-42D8-9C11-D9F8D818F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E0576-5051-44E5-B0EC-D2C0B6BA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C85F-9788-421B-B1B3-00002B4AC2E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13E6C-5105-4C5F-B40A-0947BF41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BCE5B-6C66-41E9-B67B-C902291C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1683-0B91-4415-9449-4FA172EF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48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1226FC-8F87-464C-BE6C-BAB5B76D9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6DEAE-9CA7-4AD0-AEB9-C9FC345B9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06EAC-A172-4E08-8050-F000403C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C85F-9788-421B-B1B3-00002B4AC2E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6DB63-5E77-416F-8A1F-05071898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06009-F085-488A-ABCA-650C92DB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1683-0B91-4415-9449-4FA172EF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0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CCBE-0EC1-4661-B0DC-BD8CD255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4F4D0-4510-47BB-9A45-021376186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404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5313-319D-48BE-B649-E508C02B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038F-0325-4594-A629-89710609A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7088" y="836613"/>
            <a:ext cx="3667125" cy="5614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FEF8C-D870-49EB-AC39-7C9BCD243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836613"/>
            <a:ext cx="3668712" cy="5614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749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EB4D-4CE9-4720-9044-970A4403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0CF6B-EFAB-4CE6-B5C9-036B4EF01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A0EBD-0A1F-4B99-92C0-8F3650F86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CD96E-FB11-48C1-88E8-5DA9A21E8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A7AA8B-27F0-4E56-8125-F6E5E79B2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209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91DD-78C1-48E8-A4C4-F38BB407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326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62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15BB-8066-4558-BF0E-766D54812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33A82-9D9B-436A-97FF-99F80C848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69C21-50DE-40E4-9D1A-2C0D79FB2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313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C544-6B7F-4EC3-B147-C7D4BA0F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D50CD-135F-49AA-876C-4133E450D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7FFC3-7958-4D8B-815C-FD84CA939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52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7148205-5D8B-4FFA-84B6-53CC38BBB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15888"/>
            <a:ext cx="76327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AB307A8-6509-4E17-A6BA-40AEBD9E1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836613"/>
            <a:ext cx="7488237" cy="561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8080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75492-5417-444B-A8DE-9F325F576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336C1-2302-423B-9AD2-6A78AC5CF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D6FB8-9C2E-4159-9C58-66587A77A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EC85F-9788-421B-B1B3-00002B4AC2E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4CBA6-47A6-4BB2-AF7F-C1D0385AE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6F957-6017-45A9-8976-72C12C8BF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61683-0B91-4415-9449-4FA172EF7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3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94D587F-01A3-465F-BE97-96CAB3C951D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038600" y="5410200"/>
            <a:ext cx="4804129" cy="647700"/>
          </a:xfrm>
          <a:noFill/>
        </p:spPr>
        <p:txBody>
          <a:bodyPr/>
          <a:lstStyle/>
          <a:p>
            <a:r>
              <a:rPr lang="en-US" altLang="en-US" sz="4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Feeling Lucky?</a:t>
            </a:r>
            <a:r>
              <a:rPr lang="ru-RU" altLang="en-US" sz="4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 </a:t>
            </a:r>
            <a:endParaRPr lang="uk-UA" altLang="en-US" sz="4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56E86A8-E661-4E66-94A9-8F81C0540C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6164263"/>
            <a:ext cx="7619999" cy="693737"/>
          </a:xfrm>
        </p:spPr>
        <p:txBody>
          <a:bodyPr/>
          <a:lstStyle/>
          <a:p>
            <a:r>
              <a:rPr lang="en-US" sz="1600" dirty="0"/>
              <a:t>Vu Do, </a:t>
            </a:r>
            <a:r>
              <a:rPr lang="en-US" sz="1600" dirty="0" err="1"/>
              <a:t>Reynoldo</a:t>
            </a:r>
            <a:r>
              <a:rPr lang="en-US" sz="1600" dirty="0"/>
              <a:t> Slater, Natalia Elmowafi, Jack </a:t>
            </a:r>
            <a:r>
              <a:rPr lang="en-US" sz="1600" dirty="0" err="1"/>
              <a:t>Thomeer</a:t>
            </a:r>
            <a:r>
              <a:rPr lang="en-US" sz="1600" dirty="0"/>
              <a:t> </a:t>
            </a:r>
          </a:p>
          <a:p>
            <a:r>
              <a:rPr lang="en-US" sz="1600" dirty="0"/>
              <a:t>[10/5/2020]</a:t>
            </a:r>
          </a:p>
          <a:p>
            <a:pPr>
              <a:lnSpc>
                <a:spcPct val="90000"/>
              </a:lnSpc>
            </a:pPr>
            <a:endParaRPr lang="uk-UA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A6BD9C7-D49C-4F10-B672-34A619628E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259"/>
          <a:stretch/>
        </p:blipFill>
        <p:spPr>
          <a:xfrm>
            <a:off x="781834" y="3886200"/>
            <a:ext cx="2274528" cy="2274528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0" name="Picture 9" descr="A baseball player throwing a ball&#10;&#10;Description automatically generated">
            <a:extLst>
              <a:ext uri="{FF2B5EF4-FFF2-40B4-BE49-F238E27FC236}">
                <a16:creationId xmlns:a16="http://schemas.microsoft.com/office/drawing/2014/main" id="{1BAEC133-C5CB-475F-BA0D-7B6A363ED5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64" b="2"/>
          <a:stretch/>
        </p:blipFill>
        <p:spPr>
          <a:xfrm>
            <a:off x="28195" y="6058"/>
            <a:ext cx="3945364" cy="3319992"/>
          </a:xfrm>
          <a:custGeom>
            <a:avLst/>
            <a:gdLst/>
            <a:ahLst/>
            <a:cxnLst/>
            <a:rect l="l" t="t" r="r" b="b"/>
            <a:pathLst>
              <a:path w="3943111" h="3318096">
                <a:moveTo>
                  <a:pt x="73119" y="0"/>
                </a:moveTo>
                <a:lnTo>
                  <a:pt x="3572026" y="0"/>
                </a:lnTo>
                <a:lnTo>
                  <a:pt x="3580957" y="11944"/>
                </a:lnTo>
                <a:cubicBezTo>
                  <a:pt x="3809602" y="350384"/>
                  <a:pt x="3943111" y="758379"/>
                  <a:pt x="3943111" y="1197557"/>
                </a:cubicBezTo>
                <a:cubicBezTo>
                  <a:pt x="3943111" y="2368699"/>
                  <a:pt x="2993714" y="3318096"/>
                  <a:pt x="1822572" y="3318096"/>
                </a:cubicBezTo>
                <a:cubicBezTo>
                  <a:pt x="1090609" y="3318096"/>
                  <a:pt x="445264" y="2947238"/>
                  <a:pt x="64188" y="2383171"/>
                </a:cubicBezTo>
                <a:lnTo>
                  <a:pt x="0" y="2277515"/>
                </a:lnTo>
                <a:lnTo>
                  <a:pt x="0" y="117600"/>
                </a:lnTo>
                <a:lnTo>
                  <a:pt x="64188" y="11944"/>
                </a:lnTo>
                <a:close/>
              </a:path>
            </a:pathLst>
          </a:custGeom>
          <a:effectLst>
            <a:softEdge rad="0"/>
          </a:effec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CE26C0C-AD50-4436-8F46-A1DBA848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188" y="434829"/>
            <a:ext cx="6184900" cy="508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Findings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AE019B-3190-420A-A316-9ADB69B52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3559" y="1371600"/>
            <a:ext cx="4865641" cy="4876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By using different types of Machine Learning Models, we were able to correctly predict </a:t>
            </a:r>
            <a:r>
              <a:rPr lang="en-US" sz="1600" b="1" dirty="0"/>
              <a:t> </a:t>
            </a:r>
            <a:r>
              <a:rPr lang="en-US" sz="1600" b="1" dirty="0" err="1"/>
              <a:t>Astros’s</a:t>
            </a:r>
            <a:r>
              <a:rPr lang="en-US" sz="1600" b="1" dirty="0"/>
              <a:t> </a:t>
            </a:r>
            <a:r>
              <a:rPr lang="en-US" sz="1600" u="sng" dirty="0"/>
              <a:t>Wins</a:t>
            </a:r>
            <a:r>
              <a:rPr lang="en-US" sz="1600" dirty="0"/>
              <a:t> or </a:t>
            </a:r>
            <a:r>
              <a:rPr lang="en-US" sz="1600" u="sng" dirty="0"/>
              <a:t>Losses </a:t>
            </a:r>
            <a:r>
              <a:rPr lang="en-US" sz="1600" dirty="0"/>
              <a:t>in the upcoming games (were not able to predict the score though).</a:t>
            </a:r>
          </a:p>
          <a:p>
            <a:pPr marL="0" indent="0">
              <a:buNone/>
            </a:pPr>
            <a:endParaRPr lang="en-US" sz="16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0" dirty="0"/>
              <a:t>In a small sample size, </a:t>
            </a:r>
            <a:r>
              <a:rPr lang="en-US" sz="1600" b="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 out of 4</a:t>
            </a:r>
            <a:r>
              <a:rPr lang="en-US" sz="1600" b="0" dirty="0"/>
              <a:t> Astros games were accurately predicted so far</a:t>
            </a:r>
          </a:p>
          <a:p>
            <a:pPr marL="457200" lvl="1" indent="0">
              <a:buNone/>
            </a:pPr>
            <a:endParaRPr lang="en-US" sz="1600" b="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0" dirty="0"/>
              <a:t>historical data from 2013-2019 of the pitching metrics, hitting metrics and distance traveled (for the opposing team and Astros) were used for testing/training the model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600" b="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0" dirty="0"/>
              <a:t>5 different ML models were used; however the most accurate prediction was made by Logistic Regression model.</a:t>
            </a:r>
          </a:p>
          <a:p>
            <a:pPr marL="0" indent="0">
              <a:buNone/>
            </a:pPr>
            <a:r>
              <a:rPr lang="en-US" sz="1400" dirty="0"/>
              <a:t>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22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aseball player swinging a bat at a baseball game&#10;&#10;Description automatically generated">
            <a:extLst>
              <a:ext uri="{FF2B5EF4-FFF2-40B4-BE49-F238E27FC236}">
                <a16:creationId xmlns:a16="http://schemas.microsoft.com/office/drawing/2014/main" id="{27480517-09D2-4505-9197-449C431AF8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7" r="20167" b="1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50794-9FCA-B84D-8E7B-7880AD77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86080"/>
            <a:ext cx="2971800" cy="1442720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Acquisition / Cleanse / Preparation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E63E-560F-6946-BD44-08DF2D20E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610" y="1981200"/>
            <a:ext cx="4177190" cy="41910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</a:rPr>
              <a:t>Data Sources </a:t>
            </a:r>
          </a:p>
          <a:p>
            <a:pPr marL="557213" lvl="1" indent="-228600" defTabSz="914400">
              <a:buFont typeface="Arial" panose="020B0604020202020204" pitchFamily="34" charset="0"/>
              <a:buChar char="•"/>
            </a:pPr>
            <a:r>
              <a:rPr lang="en-US" sz="1600" dirty="0"/>
              <a:t>www.Baseball-Reference.com  www.baseballcube.com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</a:rPr>
              <a:t>Data Preparation</a:t>
            </a:r>
            <a:r>
              <a:rPr lang="en-US" sz="1600" b="1" dirty="0"/>
              <a:t>	</a:t>
            </a:r>
          </a:p>
          <a:p>
            <a:pPr marL="900113" lvl="2" indent="-228600" defTabSz="914400">
              <a:buFont typeface="Arial" panose="020B0604020202020204" pitchFamily="34" charset="0"/>
              <a:buChar char="•"/>
            </a:pPr>
            <a:r>
              <a:rPr lang="en-US" sz="1600" dirty="0"/>
              <a:t>Uploaded yearly csv files for pitching, hitting and schedule data</a:t>
            </a:r>
          </a:p>
          <a:p>
            <a:pPr marL="685800" lvl="2" indent="-228600" defTabSz="9144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900113" lvl="2" indent="-228600" defTabSz="914400">
              <a:buFont typeface="Arial" panose="020B0604020202020204" pitchFamily="34" charset="0"/>
              <a:buChar char="•"/>
            </a:pPr>
            <a:r>
              <a:rPr lang="en-US" sz="1600" dirty="0"/>
              <a:t>Combined all data into one usable </a:t>
            </a:r>
            <a:r>
              <a:rPr lang="en-US" sz="1600" dirty="0" err="1"/>
              <a:t>Dataframe</a:t>
            </a:r>
            <a:endParaRPr lang="en-US" sz="1600" dirty="0"/>
          </a:p>
          <a:p>
            <a:pPr marL="900113" lvl="2" indent="-228600" defTabSz="9144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900113" lvl="2" indent="-228600" defTabSz="914400">
              <a:buFont typeface="Arial" panose="020B0604020202020204" pitchFamily="34" charset="0"/>
              <a:buChar char="•"/>
            </a:pPr>
            <a:r>
              <a:rPr lang="en-US" sz="1600" dirty="0"/>
              <a:t>Created functions in order to match starting pitching data, team hitting data and distance data to match the schedule data.</a:t>
            </a:r>
          </a:p>
          <a:p>
            <a:pPr marL="685800" lvl="2" indent="-228600" defTabSz="9144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900113" lvl="2" indent="-228600" defTabSz="914400">
              <a:buFont typeface="Arial" panose="020B0604020202020204" pitchFamily="34" charset="0"/>
              <a:buChar char="•"/>
            </a:pPr>
            <a:r>
              <a:rPr lang="en-US" sz="1600" dirty="0"/>
              <a:t>Utilized a library called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uszipcode</a:t>
            </a:r>
            <a:r>
              <a:rPr lang="en-US" sz="1600" dirty="0"/>
              <a:t> to define the distance between stadiums using latitude/longitude using </a:t>
            </a:r>
            <a:r>
              <a:rPr lang="en-US" sz="1600" b="1" dirty="0" err="1"/>
              <a:t>haversine_distance</a:t>
            </a:r>
            <a:r>
              <a:rPr lang="en-US" sz="1600" b="1" dirty="0"/>
              <a:t> </a:t>
            </a:r>
            <a:r>
              <a:rPr lang="en-US" sz="1600" dirty="0"/>
              <a:t>function </a:t>
            </a:r>
          </a:p>
          <a:p>
            <a:pPr marL="557213" lvl="1" indent="-228600" defTabSz="914400">
              <a:buFont typeface="Arial" panose="020B0604020202020204" pitchFamily="34" charset="0"/>
              <a:buChar char="•"/>
            </a:pPr>
            <a:endParaRPr lang="en-US" sz="800" dirty="0">
              <a:highlight>
                <a:srgbClr val="FFFF00"/>
              </a:highlight>
            </a:endParaRPr>
          </a:p>
          <a:p>
            <a:pPr marL="342900" lvl="1" indent="-228600" defTabSz="914400">
              <a:buFont typeface="Arial" panose="020B0604020202020204" pitchFamily="34" charset="0"/>
              <a:buChar char="•"/>
            </a:pPr>
            <a:endParaRPr lang="en-US" sz="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520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037E-BC9C-4388-9584-EFAB6565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304800"/>
            <a:ext cx="22098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6E347-00DC-4CCB-8F5E-2ABA15C6C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981200"/>
            <a:ext cx="8001000" cy="17525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Our assumptions were that </a:t>
            </a:r>
            <a:r>
              <a:rPr lang="en-US" sz="1600" u="sng" dirty="0"/>
              <a:t>following values</a:t>
            </a:r>
            <a:r>
              <a:rPr lang="en-US" sz="1600" dirty="0"/>
              <a:t> would have the greatest effect on the outcome of the model:</a:t>
            </a:r>
          </a:p>
          <a:p>
            <a:pPr marL="457200" lvl="1" indent="0">
              <a:buNone/>
            </a:pPr>
            <a:r>
              <a:rPr lang="en-US" sz="1600" dirty="0"/>
              <a:t>SP ERA, SP FIP,  Team Runs/Game, Team Batting Average, Team OBP</a:t>
            </a:r>
          </a:p>
          <a:p>
            <a:pPr marL="57150" lvl="1" indent="0">
              <a:buNone/>
            </a:pPr>
            <a:r>
              <a:rPr lang="en-US" sz="1600" b="0" dirty="0"/>
              <a:t>However, Random Forest importance values results were a bit different.</a:t>
            </a:r>
            <a:endParaRPr lang="en-US" sz="1600" b="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79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B88A4B-EA73-AD46-B35B-947F6ED99F1D}"/>
              </a:ext>
            </a:extLst>
          </p:cNvPr>
          <p:cNvSpPr txBox="1"/>
          <p:nvPr/>
        </p:nvSpPr>
        <p:spPr>
          <a:xfrm>
            <a:off x="5715000" y="304800"/>
            <a:ext cx="2590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Distance - # of miles between stadiums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Innings – unit of play, 9 innings are played every game (two frames per inning in which team must record 3 outs) (rounds)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ERA – Earned Run Average (per 9 innings pitched)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IP – innings pitched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WHIP – Walks/Hits per inning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ERA+ - ERA adjusted for ballpark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FIP – fielding Independent Pitching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BB9 – bases on balls per 9 innings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SO9 – strikeouts per 9 innings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HR9 – homeruns per 9 innings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LOB – batters left on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WHIP – walks and hits given per inning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BateAge</a:t>
            </a:r>
            <a:r>
              <a:rPr lang="en-US" sz="1200" dirty="0"/>
              <a:t> – average age of batters on a team</a:t>
            </a:r>
          </a:p>
        </p:txBody>
      </p:sp>
      <p:pic>
        <p:nvPicPr>
          <p:cNvPr id="4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2D029042-74EE-9149-9812-DDC821882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0500"/>
            <a:ext cx="510877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2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EBE2-5BEC-4DBD-A8DA-7AACF3291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895600"/>
            <a:ext cx="7924800" cy="76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kumimoji="0" lang="en-US" sz="2800" u="none" strike="noStrike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Models, Evaluation &amp; Performance</a:t>
            </a:r>
            <a:endParaRPr lang="en-US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E27F3-5FB6-45E7-931C-C956A4DC5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581400"/>
            <a:ext cx="8343900" cy="29717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We used following </a:t>
            </a:r>
            <a:r>
              <a:rPr lang="en-US" sz="2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models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in order to predict games outcomes: 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Forest, Decision Tree, XCBG, K-Neighbors, Logistic Regression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>
              <a:lnSpc>
                <a:spcPct val="90000"/>
              </a:lnSpc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6" name="Picture 5" descr="A picture containing baseball, game&#10;&#10;Description automatically generated">
            <a:extLst>
              <a:ext uri="{FF2B5EF4-FFF2-40B4-BE49-F238E27FC236}">
                <a16:creationId xmlns:a16="http://schemas.microsoft.com/office/drawing/2014/main" id="{01318F48-4067-40C3-AC77-50A6506846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44"/>
          <a:stretch/>
        </p:blipFill>
        <p:spPr>
          <a:xfrm>
            <a:off x="0" y="10"/>
            <a:ext cx="9144000" cy="3105147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547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F5E8DE2-DB42-4642-BF40-B93FA698A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733800"/>
            <a:ext cx="6982799" cy="3038899"/>
          </a:xfrm>
          <a:prstGeom prst="rect">
            <a:avLst/>
          </a:prstGeom>
        </p:spPr>
      </p:pic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ED91CD3D-1B51-4A31-9856-20DCE92F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75785"/>
            <a:ext cx="7039957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94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C9B9DA5-B23B-AC4D-A297-0D1B3A849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82" y="152400"/>
            <a:ext cx="6570636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26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standing in front of a crowd&#10;&#10;Description automatically generated">
            <a:extLst>
              <a:ext uri="{FF2B5EF4-FFF2-40B4-BE49-F238E27FC236}">
                <a16:creationId xmlns:a16="http://schemas.microsoft.com/office/drawing/2014/main" id="{7E99666F-74E3-4D99-BA41-49C75126E6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2C6C9C9-83BF-4A6C-A1BF-C1735C61B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2393" y="1"/>
            <a:ext cx="5471607" cy="6853457"/>
          </a:xfrm>
          <a:custGeom>
            <a:avLst/>
            <a:gdLst>
              <a:gd name="connsiteX0" fmla="*/ 2113864 w 7295477"/>
              <a:gd name="connsiteY0" fmla="*/ 0 h 6853457"/>
              <a:gd name="connsiteX1" fmla="*/ 5731689 w 7295477"/>
              <a:gd name="connsiteY1" fmla="*/ 0 h 6853457"/>
              <a:gd name="connsiteX2" fmla="*/ 5792604 w 7295477"/>
              <a:gd name="connsiteY2" fmla="*/ 31199 h 6853457"/>
              <a:gd name="connsiteX3" fmla="*/ 7277638 w 7295477"/>
              <a:gd name="connsiteY3" fmla="*/ 1446415 h 6853457"/>
              <a:gd name="connsiteX4" fmla="*/ 7295477 w 7295477"/>
              <a:gd name="connsiteY4" fmla="*/ 1478103 h 6853457"/>
              <a:gd name="connsiteX5" fmla="*/ 7295477 w 7295477"/>
              <a:gd name="connsiteY5" fmla="*/ 5482224 h 6853457"/>
              <a:gd name="connsiteX6" fmla="*/ 7195301 w 7295477"/>
              <a:gd name="connsiteY6" fmla="*/ 5644337 h 6853457"/>
              <a:gd name="connsiteX7" fmla="*/ 5956878 w 7295477"/>
              <a:gd name="connsiteY7" fmla="*/ 6835380 h 6853457"/>
              <a:gd name="connsiteX8" fmla="*/ 5925438 w 7295477"/>
              <a:gd name="connsiteY8" fmla="*/ 6853457 h 6853457"/>
              <a:gd name="connsiteX9" fmla="*/ 1920114 w 7295477"/>
              <a:gd name="connsiteY9" fmla="*/ 6853457 h 6853457"/>
              <a:gd name="connsiteX10" fmla="*/ 1888674 w 7295477"/>
              <a:gd name="connsiteY10" fmla="*/ 6835380 h 6853457"/>
              <a:gd name="connsiteX11" fmla="*/ 0 w 7295477"/>
              <a:gd name="connsiteY11" fmla="*/ 3480517 h 6853457"/>
              <a:gd name="connsiteX12" fmla="*/ 2052949 w 7295477"/>
              <a:gd name="connsiteY12" fmla="*/ 31199 h 68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95477" h="6853457">
                <a:moveTo>
                  <a:pt x="2113864" y="0"/>
                </a:moveTo>
                <a:lnTo>
                  <a:pt x="5731689" y="0"/>
                </a:lnTo>
                <a:lnTo>
                  <a:pt x="5792604" y="31199"/>
                </a:lnTo>
                <a:cubicBezTo>
                  <a:pt x="6404018" y="363339"/>
                  <a:pt x="6917255" y="853303"/>
                  <a:pt x="7277638" y="1446415"/>
                </a:cubicBezTo>
                <a:lnTo>
                  <a:pt x="7295477" y="1478103"/>
                </a:lnTo>
                <a:lnTo>
                  <a:pt x="7295477" y="5482224"/>
                </a:lnTo>
                <a:lnTo>
                  <a:pt x="7195301" y="5644337"/>
                </a:lnTo>
                <a:cubicBezTo>
                  <a:pt x="6875688" y="6126745"/>
                  <a:pt x="6452261" y="6534378"/>
                  <a:pt x="5956878" y="6835380"/>
                </a:cubicBezTo>
                <a:lnTo>
                  <a:pt x="5925438" y="6853457"/>
                </a:lnTo>
                <a:lnTo>
                  <a:pt x="1920114" y="6853457"/>
                </a:lnTo>
                <a:lnTo>
                  <a:pt x="1888674" y="6835380"/>
                </a:lnTo>
                <a:cubicBezTo>
                  <a:pt x="756370" y="6147375"/>
                  <a:pt x="0" y="4902276"/>
                  <a:pt x="0" y="3480517"/>
                </a:cubicBezTo>
                <a:cubicBezTo>
                  <a:pt x="0" y="1991056"/>
                  <a:pt x="830121" y="695479"/>
                  <a:pt x="2052949" y="3119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Placeholder 5" descr="A person standing on a stage&#10;&#10;Description automatically generated">
            <a:extLst>
              <a:ext uri="{FF2B5EF4-FFF2-40B4-BE49-F238E27FC236}">
                <a16:creationId xmlns:a16="http://schemas.microsoft.com/office/drawing/2014/main" id="{24327E97-DC32-4FAB-B2DC-110BDF50731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7" r="25443" b="1"/>
          <a:stretch/>
        </p:blipFill>
        <p:spPr>
          <a:xfrm>
            <a:off x="3797316" y="1"/>
            <a:ext cx="5346685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78903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391</Words>
  <Application>Microsoft Office PowerPoint</Application>
  <PresentationFormat>On-screen Show (4:3)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Tahoma</vt:lpstr>
      <vt:lpstr>template</vt:lpstr>
      <vt:lpstr>Office Theme</vt:lpstr>
      <vt:lpstr>Feeling Lucky? </vt:lpstr>
      <vt:lpstr>Key Findings</vt:lpstr>
      <vt:lpstr>Data Acquisition / Cleanse / Preparation</vt:lpstr>
      <vt:lpstr>Hypothesis</vt:lpstr>
      <vt:lpstr>PowerPoint Presentation</vt:lpstr>
      <vt:lpstr>Models, Evaluation &amp; Performance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Feeling Lucky? </dc:title>
  <dc:creator>ahmed</dc:creator>
  <cp:lastModifiedBy>Vu Do</cp:lastModifiedBy>
  <cp:revision>26</cp:revision>
  <dcterms:created xsi:type="dcterms:W3CDTF">2020-10-03T05:26:24Z</dcterms:created>
  <dcterms:modified xsi:type="dcterms:W3CDTF">2020-10-05T19:39:37Z</dcterms:modified>
</cp:coreProperties>
</file>