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C70"/>
    <a:srgbClr val="121303"/>
    <a:srgbClr val="151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6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38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5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6C1D-CF54-4975-B31E-ED2D085443D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E95F-437D-44BC-9508-D62C6E5E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6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source.microsoft.com/" TargetMode="External"/><Relationship Id="rId2" Type="http://schemas.openxmlformats.org/officeDocument/2006/relationships/hyperlink" Target="https://github.com/icsharpcode/ILSpy/releas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BB17-F7F1-4AA1-8E04-FF9231367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764" y="2601119"/>
            <a:ext cx="7878617" cy="1655762"/>
          </a:xfrm>
        </p:spPr>
        <p:txBody>
          <a:bodyPr/>
          <a:lstStyle/>
          <a:p>
            <a:r>
              <a:rPr lang="en-US" cap="none" dirty="0"/>
              <a:t>Using reflection to get over the “untestable” code hump	</a:t>
            </a:r>
          </a:p>
        </p:txBody>
      </p:sp>
    </p:spTree>
    <p:extLst>
      <p:ext uri="{BB962C8B-B14F-4D97-AF65-F5344CB8AC3E}">
        <p14:creationId xmlns:p14="http://schemas.microsoft.com/office/powerpoint/2010/main" val="222831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7DAD-670F-4B14-ACFB-FA5B3658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Poking at the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DA8FB1-8816-4E1C-B01F-42A5F517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Reflection can be used to access non-public members</a:t>
            </a:r>
          </a:p>
          <a:p>
            <a:pPr lvl="1"/>
            <a:r>
              <a:rPr lang="en-US" dirty="0"/>
              <a:t>Read and write fields or properties</a:t>
            </a:r>
          </a:p>
          <a:p>
            <a:pPr lvl="1"/>
            <a:r>
              <a:rPr lang="en-US" dirty="0"/>
              <a:t>Execute functions</a:t>
            </a:r>
          </a:p>
          <a:p>
            <a:pPr lvl="1"/>
            <a:r>
              <a:rPr lang="en-US" dirty="0"/>
              <a:t>Instantiate types</a:t>
            </a:r>
          </a:p>
        </p:txBody>
      </p:sp>
    </p:spTree>
    <p:extLst>
      <p:ext uri="{BB962C8B-B14F-4D97-AF65-F5344CB8AC3E}">
        <p14:creationId xmlns:p14="http://schemas.microsoft.com/office/powerpoint/2010/main" val="372990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83D1-B1AA-4FF6-AE27-140E473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write some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7B32-59BB-4089-8F32-194BDE69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enough tests to support refactoring</a:t>
            </a:r>
          </a:p>
          <a:p>
            <a:r>
              <a:rPr lang="en-US" dirty="0"/>
              <a:t>Refactor for testability</a:t>
            </a:r>
          </a:p>
          <a:p>
            <a:r>
              <a:rPr lang="en-US" dirty="0"/>
              <a:t>Write further tests to assert all</a:t>
            </a:r>
            <a:r>
              <a:rPr lang="en-US" b="1" dirty="0"/>
              <a:t> </a:t>
            </a:r>
            <a:r>
              <a:rPr lang="en-US" dirty="0"/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406657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80D6-67DF-4990-800B-FDCF5D61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CF19D-5B22-4C0C-AA11-1B998A46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(or impossible) and time consuming to do</a:t>
            </a:r>
          </a:p>
          <a:p>
            <a:pPr lvl="1"/>
            <a:r>
              <a:rPr lang="en-US" dirty="0"/>
              <a:t>Possibly subject to code security (security-critical members not accessible)</a:t>
            </a:r>
          </a:p>
          <a:p>
            <a:r>
              <a:rPr lang="en-US" dirty="0"/>
              <a:t>Tightly coupled, fragile</a:t>
            </a:r>
          </a:p>
          <a:p>
            <a:r>
              <a:rPr lang="en-US" dirty="0"/>
              <a:t>Resulting code is hard to read (depends on external code)</a:t>
            </a:r>
          </a:p>
        </p:txBody>
      </p:sp>
    </p:spTree>
    <p:extLst>
      <p:ext uri="{BB962C8B-B14F-4D97-AF65-F5344CB8AC3E}">
        <p14:creationId xmlns:p14="http://schemas.microsoft.com/office/powerpoint/2010/main" val="223947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9608-023D-4195-ACF4-C38C38B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65E3-2E9B-496D-A643-99EE5F5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help you get un-stuck</a:t>
            </a:r>
          </a:p>
          <a:p>
            <a:r>
              <a:rPr lang="en-US" dirty="0"/>
              <a:t>Reflection is another tool in your kit</a:t>
            </a:r>
          </a:p>
          <a:p>
            <a:pPr lvl="1"/>
            <a:r>
              <a:rPr lang="en-US" dirty="0"/>
              <a:t>Please use responsibly</a:t>
            </a:r>
          </a:p>
          <a:p>
            <a:r>
              <a:rPr lang="en-US" dirty="0"/>
              <a:t>Deeper understanding of .NET</a:t>
            </a:r>
          </a:p>
          <a:p>
            <a:r>
              <a:rPr lang="en-US" dirty="0"/>
              <a:t>This approach to refactoring legacy code can be applied with commercial mocking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57109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D61B-9D75-43BF-BB17-4A1038E3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1DB5-4165-4F01-B9E8-4F14451A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Questions? Comments? </a:t>
            </a:r>
            <a:r>
              <a:rPr lang="en-US"/>
              <a:t>Lauds? </a:t>
            </a:r>
            <a:r>
              <a:rPr lang="en-US" dirty="0"/>
              <a:t>Flames?</a:t>
            </a:r>
          </a:p>
        </p:txBody>
      </p:sp>
    </p:spTree>
    <p:extLst>
      <p:ext uri="{BB962C8B-B14F-4D97-AF65-F5344CB8AC3E}">
        <p14:creationId xmlns:p14="http://schemas.microsoft.com/office/powerpoint/2010/main" val="282287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036D-457C-4ACD-9694-B5278080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3FB3-C2D8-4880-A941-A52F5122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Jack Alvrus - AIS</a:t>
            </a:r>
          </a:p>
          <a:p>
            <a:r>
              <a:rPr lang="en-US" dirty="0"/>
              <a:t>Full stack developer, occasional architect</a:t>
            </a:r>
          </a:p>
          <a:p>
            <a:r>
              <a:rPr lang="en-US" dirty="0"/>
              <a:t>Automated testing evangelist</a:t>
            </a:r>
          </a:p>
        </p:txBody>
      </p:sp>
    </p:spTree>
    <p:extLst>
      <p:ext uri="{BB962C8B-B14F-4D97-AF65-F5344CB8AC3E}">
        <p14:creationId xmlns:p14="http://schemas.microsoft.com/office/powerpoint/2010/main" val="39493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A7D-88A1-4266-B1BD-256975CB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conversation about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0343-8850-4A8A-94E0-DA15D023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9676"/>
            <a:ext cx="10115474" cy="883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Adam:	I’m working with an existing code base and I have a class I want to write tests for, </a:t>
            </a:r>
            <a:br>
              <a:rPr lang="en-US" sz="2000" dirty="0"/>
            </a:br>
            <a:r>
              <a:rPr lang="en-US" sz="2000" dirty="0"/>
              <a:t>	but it calls </a:t>
            </a:r>
            <a:r>
              <a:rPr lang="en-US" sz="2000" dirty="0" err="1"/>
              <a:t>HostingEnvironment.MapPath</a:t>
            </a:r>
            <a:r>
              <a:rPr lang="en-US" sz="2000" dirty="0"/>
              <a:t> and I can’t find a way to mock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F52A5A-1984-4AF6-BDF0-AE97C2E7B1B2}"/>
              </a:ext>
            </a:extLst>
          </p:cNvPr>
          <p:cNvSpPr txBox="1">
            <a:spLocks/>
          </p:cNvSpPr>
          <p:nvPr/>
        </p:nvSpPr>
        <p:spPr>
          <a:xfrm>
            <a:off x="1141413" y="3032911"/>
            <a:ext cx="10115474" cy="88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57200">
              <a:buFont typeface="Arial" panose="020B0604020202020204" pitchFamily="34" charset="0"/>
              <a:buNone/>
            </a:pPr>
            <a:r>
              <a:rPr lang="en-US" sz="2000" dirty="0"/>
              <a:t>Jack:	Just extract a wrapper class that calls </a:t>
            </a:r>
            <a:r>
              <a:rPr lang="en-US" sz="2000" dirty="0" err="1"/>
              <a:t>HostingEnvironment.MapPath</a:t>
            </a:r>
            <a:r>
              <a:rPr lang="en-US" sz="2000" dirty="0"/>
              <a:t> and inject it into </a:t>
            </a:r>
            <a:br>
              <a:rPr lang="en-US" sz="2000" dirty="0"/>
            </a:br>
            <a:r>
              <a:rPr lang="en-US" sz="2000" dirty="0"/>
              <a:t>	the class you want to test.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5979D4-BA49-4333-95F5-77511F21D5C6}"/>
              </a:ext>
            </a:extLst>
          </p:cNvPr>
          <p:cNvSpPr txBox="1">
            <a:spLocks/>
          </p:cNvSpPr>
          <p:nvPr/>
        </p:nvSpPr>
        <p:spPr>
          <a:xfrm>
            <a:off x="1141413" y="3916146"/>
            <a:ext cx="10115474" cy="54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Adam:	But I don’t want to modify the class and risk breaking it just to write a test for it.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57CE7A-47D3-448E-ABC7-8224778FA7EF}"/>
              </a:ext>
            </a:extLst>
          </p:cNvPr>
          <p:cNvSpPr txBox="1">
            <a:spLocks/>
          </p:cNvSpPr>
          <p:nvPr/>
        </p:nvSpPr>
        <p:spPr>
          <a:xfrm>
            <a:off x="1141413" y="4527305"/>
            <a:ext cx="10115474" cy="54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Jack:	Fair point.</a:t>
            </a:r>
          </a:p>
        </p:txBody>
      </p:sp>
    </p:spTree>
    <p:extLst>
      <p:ext uri="{BB962C8B-B14F-4D97-AF65-F5344CB8AC3E}">
        <p14:creationId xmlns:p14="http://schemas.microsoft.com/office/powerpoint/2010/main" val="373237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9A16-2321-46D6-881F-5862CEF5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282"/>
            <a:ext cx="9905998" cy="1478570"/>
          </a:xfrm>
        </p:spPr>
        <p:txBody>
          <a:bodyPr/>
          <a:lstStyle/>
          <a:p>
            <a:r>
              <a:rPr lang="en-US" dirty="0"/>
              <a:t>Why write tests for “legacy”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1788-375D-4DC9-ACD5-891FD314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Code: existing code that is already in production; “untestable”</a:t>
            </a:r>
          </a:p>
          <a:p>
            <a:r>
              <a:rPr lang="en-US" dirty="0"/>
              <a:t>In general, don’t add developer tests without a good reason</a:t>
            </a:r>
          </a:p>
          <a:p>
            <a:r>
              <a:rPr lang="en-US" dirty="0"/>
              <a:t>But when you need to modify it, the calculus changes</a:t>
            </a:r>
          </a:p>
          <a:p>
            <a:r>
              <a:rPr lang="en-US" dirty="0"/>
              <a:t>Red, Green, Refactor</a:t>
            </a:r>
          </a:p>
          <a:p>
            <a:r>
              <a:rPr lang="en-US" dirty="0"/>
              <a:t>Confidence to refactor code to be “testable”</a:t>
            </a:r>
          </a:p>
          <a:p>
            <a:r>
              <a:rPr lang="en-US" dirty="0"/>
              <a:t>Confidence to modify the behavior without introducing bugs</a:t>
            </a:r>
          </a:p>
        </p:txBody>
      </p:sp>
    </p:spTree>
    <p:extLst>
      <p:ext uri="{BB962C8B-B14F-4D97-AF65-F5344CB8AC3E}">
        <p14:creationId xmlns:p14="http://schemas.microsoft.com/office/powerpoint/2010/main" val="13774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07F6-555F-4217-B057-24314564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226A-273F-46B7-B877-7BC56F4E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57516" cy="564734"/>
          </a:xfrm>
        </p:spPr>
        <p:txBody>
          <a:bodyPr>
            <a:normAutofit/>
          </a:bodyPr>
          <a:lstStyle/>
          <a:p>
            <a:r>
              <a:rPr lang="en-US" dirty="0"/>
              <a:t>Current developer testing practices require code to be written to be “testable”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926228-96F5-49E9-8DD8-F844EB77E55D}"/>
              </a:ext>
            </a:extLst>
          </p:cNvPr>
          <p:cNvSpPr txBox="1">
            <a:spLocks/>
          </p:cNvSpPr>
          <p:nvPr/>
        </p:nvSpPr>
        <p:spPr>
          <a:xfrm>
            <a:off x="1141408" y="2864265"/>
            <a:ext cx="9905999" cy="956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under test can be decoupled from its runtime environment and that environment simulated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F8EA90-A299-4998-9776-6D0C295FA698}"/>
              </a:ext>
            </a:extLst>
          </p:cNvPr>
          <p:cNvSpPr txBox="1">
            <a:spLocks/>
          </p:cNvSpPr>
          <p:nvPr/>
        </p:nvSpPr>
        <p:spPr>
          <a:xfrm>
            <a:off x="1141408" y="4192696"/>
            <a:ext cx="9905999" cy="95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Legacy code often can not be decoupled from its runtime environment and/or its runtime environment can’t be simulated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436442-EB44-4215-B31C-5A287938A7F0}"/>
              </a:ext>
            </a:extLst>
          </p:cNvPr>
          <p:cNvSpPr txBox="1">
            <a:spLocks/>
          </p:cNvSpPr>
          <p:nvPr/>
        </p:nvSpPr>
        <p:spPr>
          <a:xfrm>
            <a:off x="1141408" y="3700987"/>
            <a:ext cx="9905999" cy="49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Typically done using dependency injection and mocking</a:t>
            </a:r>
          </a:p>
        </p:txBody>
      </p:sp>
    </p:spTree>
    <p:extLst>
      <p:ext uri="{BB962C8B-B14F-4D97-AF65-F5344CB8AC3E}">
        <p14:creationId xmlns:p14="http://schemas.microsoft.com/office/powerpoint/2010/main" val="148427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10CE-B1E5-4EA5-B940-55263ED1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DBF3-E9CD-4999-B307-CC78B917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8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Commercial mocking frameworks that can modify compiled code at test time</a:t>
            </a:r>
          </a:p>
          <a:p>
            <a:r>
              <a:rPr lang="en-US" dirty="0"/>
              <a:t>“Shims” in Microsoft Fakes</a:t>
            </a:r>
          </a:p>
          <a:p>
            <a:r>
              <a:rPr lang="en-US" dirty="0" err="1"/>
              <a:t>TypeMock</a:t>
            </a:r>
            <a:r>
              <a:rPr lang="en-US" dirty="0"/>
              <a:t> Isolator</a:t>
            </a:r>
          </a:p>
          <a:p>
            <a:r>
              <a:rPr lang="en-US" dirty="0"/>
              <a:t>Telerik </a:t>
            </a:r>
            <a:r>
              <a:rPr lang="en-US" dirty="0" err="1"/>
              <a:t>JustMock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BAD2A9-3E6A-4DE6-8DC3-9BEF013B001C}"/>
              </a:ext>
            </a:extLst>
          </p:cNvPr>
          <p:cNvSpPr txBox="1">
            <a:spLocks/>
          </p:cNvSpPr>
          <p:nvPr/>
        </p:nvSpPr>
        <p:spPr>
          <a:xfrm>
            <a:off x="1141411" y="4629665"/>
            <a:ext cx="9905999" cy="105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commercial products that require a license,</a:t>
            </a:r>
            <a:br>
              <a:rPr lang="en-US" dirty="0"/>
            </a:br>
            <a:r>
              <a:rPr lang="en-US" dirty="0"/>
              <a:t>so they may not be available to you.</a:t>
            </a:r>
          </a:p>
        </p:txBody>
      </p:sp>
    </p:spTree>
    <p:extLst>
      <p:ext uri="{BB962C8B-B14F-4D97-AF65-F5344CB8AC3E}">
        <p14:creationId xmlns:p14="http://schemas.microsoft.com/office/powerpoint/2010/main" val="191721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879B7-24C8-47E2-99DD-7071537CE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17" y="1136606"/>
            <a:ext cx="5057786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8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10A2-7806-4C37-B042-BA247A44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Legacy </a:t>
            </a:r>
            <a:r>
              <a:rPr lang="en-US"/>
              <a:t>Code to test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299C-6ABE-4D00-B179-B8A682A4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5255" y="4193695"/>
            <a:ext cx="9692156" cy="2045787"/>
          </a:xfrm>
        </p:spPr>
        <p:txBody>
          <a:bodyPr>
            <a:normAutofit/>
          </a:bodyPr>
          <a:lstStyle/>
          <a:p>
            <a:r>
              <a:rPr lang="en-US" dirty="0" err="1"/>
              <a:t>MapPath</a:t>
            </a:r>
            <a:r>
              <a:rPr lang="en-US" dirty="0"/>
              <a:t> converts </a:t>
            </a:r>
            <a:r>
              <a:rPr lang="en-US" u="sng" dirty="0">
                <a:solidFill>
                  <a:srgbClr val="A0EC70"/>
                </a:solidFill>
              </a:rPr>
              <a:t>/foo/bar.txt</a:t>
            </a:r>
            <a:r>
              <a:rPr lang="en-US" dirty="0"/>
              <a:t> into </a:t>
            </a:r>
            <a:r>
              <a:rPr lang="en-US" u="sng" dirty="0">
                <a:solidFill>
                  <a:srgbClr val="A0EC70"/>
                </a:solidFill>
              </a:rPr>
              <a:t>c:\wwwroot\site\foo\bar.txt</a:t>
            </a:r>
            <a:r>
              <a:rPr lang="en-US" dirty="0"/>
              <a:t> </a:t>
            </a:r>
          </a:p>
          <a:p>
            <a:r>
              <a:rPr lang="en-US" dirty="0"/>
              <a:t>Peek at the code</a:t>
            </a:r>
          </a:p>
          <a:p>
            <a:r>
              <a:rPr lang="en-US" dirty="0"/>
              <a:t>Poke at the state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922B911-D75F-4B35-90C0-D74CA7FA0B48}"/>
              </a:ext>
            </a:extLst>
          </p:cNvPr>
          <p:cNvGrpSpPr/>
          <p:nvPr/>
        </p:nvGrpSpPr>
        <p:grpSpPr>
          <a:xfrm>
            <a:off x="1355255" y="2097088"/>
            <a:ext cx="5188943" cy="1755820"/>
            <a:chOff x="1309511" y="2097090"/>
            <a:chExt cx="5188943" cy="1755820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9252FB8C-D1E7-4327-8415-0823BF55175A}"/>
                </a:ext>
              </a:extLst>
            </p:cNvPr>
            <p:cNvSpPr/>
            <p:nvPr/>
          </p:nvSpPr>
          <p:spPr>
            <a:xfrm>
              <a:off x="1309511" y="2097090"/>
              <a:ext cx="5188943" cy="1755820"/>
            </a:xfrm>
            <a:prstGeom prst="round2DiagRect">
              <a:avLst/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5E7FA80-DC35-4F68-9DFA-4AD07FA0A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53" y="2249486"/>
              <a:ext cx="4886325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1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D11A-3C2A-4623-809A-91231BBD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PeEking</a:t>
            </a:r>
            <a:r>
              <a:rPr lang="en-US" dirty="0"/>
              <a:t> at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32CD-2E30-498B-AFA3-8CF8EA80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9" cy="3541714"/>
          </a:xfrm>
        </p:spPr>
        <p:txBody>
          <a:bodyPr/>
          <a:lstStyle/>
          <a:p>
            <a:r>
              <a:rPr lang="en-US" dirty="0" err="1"/>
              <a:t>Decompiler</a:t>
            </a:r>
            <a:endParaRPr lang="en-US" dirty="0"/>
          </a:p>
          <a:p>
            <a:pPr lvl="1"/>
            <a:r>
              <a:rPr lang="en-US" dirty="0" err="1"/>
              <a:t>ILSpy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https://github.com/icsharpcode/ILSpy/releases</a:t>
            </a:r>
            <a:endParaRPr lang="en-US" dirty="0"/>
          </a:p>
          <a:p>
            <a:r>
              <a:rPr lang="en-US" dirty="0"/>
              <a:t>Microsoft Reference Source</a:t>
            </a:r>
          </a:p>
          <a:p>
            <a:pPr lvl="1"/>
            <a:r>
              <a:rPr lang="en-US" dirty="0"/>
              <a:t>.NET Framework - </a:t>
            </a:r>
            <a:r>
              <a:rPr lang="en-US" dirty="0">
                <a:hlinkClick r:id="rId3"/>
              </a:rPr>
              <a:t>https://referencesource.microsoft.com/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391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Using reflection to get over the “untestable” code hump </vt:lpstr>
      <vt:lpstr>About me</vt:lpstr>
      <vt:lpstr>A conversation about testing</vt:lpstr>
      <vt:lpstr>Why write tests for “legacy” code?</vt:lpstr>
      <vt:lpstr>So what’s the problem?</vt:lpstr>
      <vt:lpstr>So what’s the solution?</vt:lpstr>
      <vt:lpstr>PowerPoint Presentation</vt:lpstr>
      <vt:lpstr>Legacy Code to test</vt:lpstr>
      <vt:lpstr>PeEking at the code</vt:lpstr>
      <vt:lpstr>Poking at the state</vt:lpstr>
      <vt:lpstr>Time to write some code!</vt:lpstr>
      <vt:lpstr>Drawbacks</vt:lpstr>
      <vt:lpstr>Benefits</vt:lpstr>
      <vt:lpstr>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reflection to get over the “untestable” code hump </dc:title>
  <dc:creator>Alvrus, Jack</dc:creator>
  <cp:lastModifiedBy>Alvrus, Jack</cp:lastModifiedBy>
  <cp:revision>54</cp:revision>
  <dcterms:created xsi:type="dcterms:W3CDTF">2019-05-12T02:17:47Z</dcterms:created>
  <dcterms:modified xsi:type="dcterms:W3CDTF">2019-05-22T16:16:53Z</dcterms:modified>
</cp:coreProperties>
</file>