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01"/>
    <a:srgbClr val="7FFBFE"/>
    <a:srgbClr val="57C8E1"/>
    <a:srgbClr val="66FFCC"/>
    <a:srgbClr val="4B4BC3"/>
    <a:srgbClr val="623AC6"/>
    <a:srgbClr val="8031C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489B-E330-43A7-831F-F5EE330B7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43575"/>
          </a:xfrm>
        </p:spPr>
        <p:txBody>
          <a:bodyPr/>
          <a:lstStyle/>
          <a:p>
            <a:pPr algn="ctr"/>
            <a:r>
              <a:rPr lang="en-US" dirty="0"/>
              <a:t>A Crash course in SQL Server Query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F26C-8C9D-49A3-B523-D87EEADF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026" y="3053862"/>
            <a:ext cx="8553973" cy="26171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What they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How to get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</a:rPr>
              <a:t>What they can tell you</a:t>
            </a:r>
          </a:p>
        </p:txBody>
      </p:sp>
    </p:spTree>
    <p:extLst>
      <p:ext uri="{BB962C8B-B14F-4D97-AF65-F5344CB8AC3E}">
        <p14:creationId xmlns:p14="http://schemas.microsoft.com/office/powerpoint/2010/main" val="243793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E5B9-BC8C-4D3B-9280-CEDF9E82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BB6F-675E-4294-A9C1-81BFF9F0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by optimizer to understand distribution of values</a:t>
            </a:r>
          </a:p>
          <a:p>
            <a:r>
              <a:rPr lang="en-US" sz="2800" dirty="0"/>
              <a:t>Incorrect statistics are a major cause of performance problems</a:t>
            </a:r>
          </a:p>
          <a:p>
            <a:r>
              <a:rPr lang="en-US" sz="2800" dirty="0"/>
              <a:t>When analyzing queries on </a:t>
            </a:r>
            <a:r>
              <a:rPr lang="en-US" sz="2800"/>
              <a:t>a test system, </a:t>
            </a:r>
            <a:r>
              <a:rPr lang="en-US" sz="2800" dirty="0"/>
              <a:t>it is critical to use data that realistically represents production</a:t>
            </a:r>
          </a:p>
          <a:p>
            <a:pPr lvl="1"/>
            <a:r>
              <a:rPr lang="en-US" sz="2400" dirty="0"/>
              <a:t>Amount</a:t>
            </a:r>
          </a:p>
          <a:p>
            <a:pPr lvl="1"/>
            <a:r>
              <a:rPr lang="en-US" sz="2400" dirty="0"/>
              <a:t>Distribution of values</a:t>
            </a:r>
          </a:p>
        </p:txBody>
      </p:sp>
    </p:spTree>
    <p:extLst>
      <p:ext uri="{BB962C8B-B14F-4D97-AF65-F5344CB8AC3E}">
        <p14:creationId xmlns:p14="http://schemas.microsoft.com/office/powerpoint/2010/main" val="197029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B90C-5006-43D2-A297-73FD9A74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4090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F398-3D37-4C86-A8E5-FA1913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3F5F-B0E4-47AA-A7FA-B5ED85E8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Statistics, Statistics, Statistics</a:t>
            </a:r>
          </a:p>
          <a:p>
            <a:r>
              <a:rPr lang="en-US" sz="2800" dirty="0"/>
              <a:t>Go forth </a:t>
            </a:r>
            <a:r>
              <a:rPr lang="en-US" sz="2800"/>
              <a:t>and explore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92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F315-1E1A-42B7-B5E5-54DE06AB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15EA-3D27-472E-B412-04B3C1A8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Jack Alvrus – AIS</a:t>
            </a:r>
          </a:p>
          <a:p>
            <a:pPr marL="0" indent="0">
              <a:buNone/>
            </a:pPr>
            <a:r>
              <a:rPr lang="en-US" dirty="0"/>
              <a:t>Full stack developer, occasional architect</a:t>
            </a:r>
          </a:p>
          <a:p>
            <a:pPr marL="0" indent="0">
              <a:buNone/>
            </a:pPr>
            <a:r>
              <a:rPr lang="en-US" dirty="0"/>
              <a:t>Have used SQL Server since version 6.5</a:t>
            </a:r>
          </a:p>
          <a:p>
            <a:pPr marL="0" indent="0">
              <a:buNone/>
            </a:pPr>
            <a:r>
              <a:rPr lang="en-US" dirty="0"/>
              <a:t>Forced by circumstances to be come SQL query tuning expert</a:t>
            </a:r>
          </a:p>
        </p:txBody>
      </p:sp>
    </p:spTree>
    <p:extLst>
      <p:ext uri="{BB962C8B-B14F-4D97-AF65-F5344CB8AC3E}">
        <p14:creationId xmlns:p14="http://schemas.microsoft.com/office/powerpoint/2010/main" val="247090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A7F3-0B94-4D9C-B2BC-AFE93A7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3779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sql</a:t>
            </a:r>
            <a:r>
              <a:rPr lang="en-US" dirty="0"/>
              <a:t>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F6E21-1227-4987-996C-ECD99611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74" y="1838424"/>
            <a:ext cx="3495675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BDE5A-5859-4514-97E4-329A5755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7" y="4967156"/>
            <a:ext cx="4562475" cy="1181100"/>
          </a:xfrm>
          <a:prstGeom prst="rect">
            <a:avLst/>
          </a:prstGeom>
        </p:spPr>
      </p:pic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16318AE-14AE-433D-AE13-C64025493522}"/>
              </a:ext>
            </a:extLst>
          </p:cNvPr>
          <p:cNvSpPr/>
          <p:nvPr/>
        </p:nvSpPr>
        <p:spPr>
          <a:xfrm>
            <a:off x="6400474" y="1166071"/>
            <a:ext cx="3952636" cy="2963902"/>
          </a:xfrm>
          <a:prstGeom prst="irregularSeal2">
            <a:avLst/>
          </a:prstGeom>
          <a:solidFill>
            <a:srgbClr val="FFD5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800"/>
              </a:lnSpc>
            </a:pPr>
            <a:r>
              <a:rPr lang="en-US" sz="4800" b="1" dirty="0">
                <a:solidFill>
                  <a:srgbClr val="4B4BC3"/>
                </a:solidFill>
                <a:latin typeface="Freestyle Script" panose="030804020302050B0404" pitchFamily="66" charset="0"/>
                <a:cs typeface="DilleniaUPC" panose="020B0502040204020203" pitchFamily="18" charset="-34"/>
              </a:rPr>
              <a:t>Magic Happens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C143F3-F04B-4D67-B62C-99E7B238D7CB}"/>
              </a:ext>
            </a:extLst>
          </p:cNvPr>
          <p:cNvSpPr/>
          <p:nvPr/>
        </p:nvSpPr>
        <p:spPr>
          <a:xfrm>
            <a:off x="4924337" y="2580599"/>
            <a:ext cx="1409351" cy="296826"/>
          </a:xfrm>
          <a:prstGeom prst="rightArrow">
            <a:avLst/>
          </a:prstGeom>
          <a:solidFill>
            <a:srgbClr val="7FFB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AAC3D4-09D3-4397-B592-C99E9178DC45}"/>
              </a:ext>
            </a:extLst>
          </p:cNvPr>
          <p:cNvSpPr/>
          <p:nvPr/>
        </p:nvSpPr>
        <p:spPr>
          <a:xfrm rot="5400000">
            <a:off x="7939011" y="4274139"/>
            <a:ext cx="875562" cy="296826"/>
          </a:xfrm>
          <a:prstGeom prst="rightArrow">
            <a:avLst/>
          </a:prstGeom>
          <a:solidFill>
            <a:srgbClr val="7FFB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42B8CC-10F2-4B68-AC0E-50C95B7B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query plan and </a:t>
            </a:r>
            <a:br>
              <a:rPr lang="en-US" dirty="0"/>
            </a:br>
            <a:r>
              <a:rPr lang="en-US" dirty="0"/>
              <a:t>why do you need to know?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C4A85-04C4-4CDF-AF80-2BFB41E5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What?</a:t>
            </a:r>
          </a:p>
          <a:p>
            <a:pPr lvl="1"/>
            <a:r>
              <a:rPr lang="en-US" sz="2800" dirty="0"/>
              <a:t>The operations that are used to execute a SQL statement</a:t>
            </a:r>
          </a:p>
          <a:p>
            <a:r>
              <a:rPr lang="en-US" sz="2800" dirty="0"/>
              <a:t>Why?</a:t>
            </a:r>
          </a:p>
          <a:p>
            <a:pPr lvl="1"/>
            <a:r>
              <a:rPr lang="en-US" sz="2800" dirty="0"/>
              <a:t>Improve performance</a:t>
            </a:r>
          </a:p>
          <a:p>
            <a:pPr lvl="1"/>
            <a:r>
              <a:rPr lang="en-US" sz="2800" dirty="0"/>
              <a:t>Diagnose functional problems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0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FC6-786A-458F-9E85-4A47AF4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query plan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7C3C-E121-4700-8ACD-D4E859C1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Created by the query optimizer</a:t>
            </a:r>
          </a:p>
          <a:p>
            <a:pPr lvl="1"/>
            <a:r>
              <a:rPr lang="en-US" sz="2800" dirty="0"/>
              <a:t>Tries to come up with the “best” plan</a:t>
            </a:r>
          </a:p>
          <a:p>
            <a:r>
              <a:rPr lang="en-US" sz="2800" dirty="0"/>
              <a:t>Resulting plan influenced by</a:t>
            </a:r>
          </a:p>
          <a:p>
            <a:pPr lvl="1"/>
            <a:r>
              <a:rPr lang="en-US" sz="2800" dirty="0"/>
              <a:t>The database schema (tables, indexes, foreign keys, etc.)</a:t>
            </a:r>
          </a:p>
          <a:p>
            <a:pPr lvl="1"/>
            <a:r>
              <a:rPr lang="en-US" sz="2800" dirty="0"/>
              <a:t>The distribution of values in data (“density”, “cardinality”)</a:t>
            </a:r>
          </a:p>
          <a:p>
            <a:pPr lvl="2"/>
            <a:r>
              <a:rPr lang="en-US" sz="2600" dirty="0"/>
              <a:t>Determined using statistics</a:t>
            </a:r>
          </a:p>
        </p:txBody>
      </p:sp>
    </p:spTree>
    <p:extLst>
      <p:ext uri="{BB962C8B-B14F-4D97-AF65-F5344CB8AC3E}">
        <p14:creationId xmlns:p14="http://schemas.microsoft.com/office/powerpoint/2010/main" val="351994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766F-026F-42A3-8391-C8B88035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query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73AF-D65F-4BAD-933E-3F466CCA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0830"/>
            <a:ext cx="9905999" cy="4200303"/>
          </a:xfrm>
        </p:spPr>
        <p:txBody>
          <a:bodyPr>
            <a:normAutofit/>
          </a:bodyPr>
          <a:lstStyle/>
          <a:p>
            <a:r>
              <a:rPr lang="en-US" sz="2800" dirty="0"/>
              <a:t>Permission is required (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showplan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[user]</a:t>
            </a:r>
            <a:r>
              <a:rPr lang="en-US" sz="2800" dirty="0"/>
              <a:t>)</a:t>
            </a:r>
          </a:p>
          <a:p>
            <a:r>
              <a:rPr lang="en-US" sz="2800" dirty="0"/>
              <a:t>Management Studio (SSMS)</a:t>
            </a:r>
          </a:p>
          <a:p>
            <a:pPr lvl="1"/>
            <a:r>
              <a:rPr lang="en-US" sz="2400" dirty="0"/>
              <a:t>Query Window</a:t>
            </a:r>
          </a:p>
          <a:p>
            <a:pPr lvl="1"/>
            <a:r>
              <a:rPr lang="en-US" sz="2400" dirty="0"/>
              <a:t>Activity Monitor - Recent Expensive Queries</a:t>
            </a:r>
          </a:p>
          <a:p>
            <a:r>
              <a:rPr lang="en-US" sz="2800" dirty="0"/>
              <a:t>SQL Server Profiler / SQL Trace / Extended Events</a:t>
            </a:r>
          </a:p>
          <a:p>
            <a:r>
              <a:rPr lang="en-US" sz="2800" dirty="0"/>
              <a:t>Dynamic management view </a:t>
            </a: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sys.dm_exec_query_plan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Get from plan cache or a running query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6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E5E1-AFA9-40C3-A186-07ECBED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a Query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4FD8-27AD-43BE-8AEA-95C81882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Serialized as XML, so can be saved as a file</a:t>
            </a:r>
          </a:p>
          <a:p>
            <a:r>
              <a:rPr lang="en-US" sz="2800" dirty="0"/>
              <a:t>View XML directly</a:t>
            </a:r>
          </a:p>
          <a:p>
            <a:r>
              <a:rPr lang="en-US" sz="2800" dirty="0"/>
              <a:t>SSMS graphical viewer</a:t>
            </a:r>
          </a:p>
          <a:p>
            <a:pPr lvl="1"/>
            <a:r>
              <a:rPr lang="en-US" sz="2400" dirty="0"/>
              <a:t>Generate plan from SQL in query window (connection required)</a:t>
            </a:r>
          </a:p>
          <a:p>
            <a:pPr lvl="1"/>
            <a:r>
              <a:rPr lang="en-US" sz="2400" dirty="0"/>
              <a:t>Load XML files into viewer (connection not required)</a:t>
            </a:r>
          </a:p>
          <a:p>
            <a:r>
              <a:rPr lang="en-US" sz="2800" dirty="0"/>
              <a:t>Use a third-party tool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300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094-CEB1-4A81-AFF2-92C249DA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7013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695-681B-43E0-9D59-6E27B461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in Query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6005-EC93-44EA-9385-8DA45F704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5276"/>
          </a:xfrm>
        </p:spPr>
        <p:txBody>
          <a:bodyPr>
            <a:normAutofit/>
          </a:bodyPr>
          <a:lstStyle/>
          <a:p>
            <a:r>
              <a:rPr lang="en-US" sz="2800" dirty="0"/>
              <a:t>Unit-less number which does not represent any physical quantity</a:t>
            </a:r>
          </a:p>
          <a:p>
            <a:r>
              <a:rPr lang="en-US" sz="2800" dirty="0"/>
              <a:t>Separate quantities for I/O and CPU</a:t>
            </a:r>
          </a:p>
          <a:p>
            <a:r>
              <a:rPr lang="en-US" sz="2800" dirty="0"/>
              <a:t>Used by the optimizer to select “best” query plan</a:t>
            </a:r>
          </a:p>
          <a:p>
            <a:r>
              <a:rPr lang="en-US" sz="2800" dirty="0"/>
              <a:t>Determined based on statistics and assumptions made by optimizer</a:t>
            </a:r>
          </a:p>
          <a:p>
            <a:r>
              <a:rPr lang="en-US" sz="2800" dirty="0"/>
              <a:t>Best uses:</a:t>
            </a:r>
          </a:p>
          <a:p>
            <a:pPr lvl="1"/>
            <a:r>
              <a:rPr lang="en-US" sz="2400" dirty="0"/>
              <a:t>Quickly find performance-critical nodes</a:t>
            </a:r>
          </a:p>
          <a:p>
            <a:pPr lvl="1"/>
            <a:r>
              <a:rPr lang="en-US" sz="2400" dirty="0"/>
              <a:t>Understand what the optimizer is thinking</a:t>
            </a:r>
          </a:p>
        </p:txBody>
      </p:sp>
    </p:spTree>
    <p:extLst>
      <p:ext uri="{BB962C8B-B14F-4D97-AF65-F5344CB8AC3E}">
        <p14:creationId xmlns:p14="http://schemas.microsoft.com/office/powerpoint/2010/main" val="4140751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62204</TotalTime>
  <Words>348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Freestyle Script</vt:lpstr>
      <vt:lpstr>Tw Cen MT</vt:lpstr>
      <vt:lpstr>Circuit</vt:lpstr>
      <vt:lpstr>A Crash course in SQL Server Query Plans</vt:lpstr>
      <vt:lpstr>About me</vt:lpstr>
      <vt:lpstr>How sql works</vt:lpstr>
      <vt:lpstr>What is a query plan and  why do you need to know?</vt:lpstr>
      <vt:lpstr>How is a query plan created?</vt:lpstr>
      <vt:lpstr>How to get a query plan</vt:lpstr>
      <vt:lpstr>How to View a Query Plan</vt:lpstr>
      <vt:lpstr>Examples</vt:lpstr>
      <vt:lpstr>Cost in Query Plans</vt:lpstr>
      <vt:lpstr>A Note about Statistics</vt:lpstr>
      <vt:lpstr>Examples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Alvrus, Jack</cp:lastModifiedBy>
  <cp:revision>122</cp:revision>
  <dcterms:created xsi:type="dcterms:W3CDTF">2018-10-24T22:24:08Z</dcterms:created>
  <dcterms:modified xsi:type="dcterms:W3CDTF">2019-08-28T02:24:27Z</dcterms:modified>
</cp:coreProperties>
</file>