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522" r:id="rId2"/>
    <p:sldId id="529" r:id="rId3"/>
    <p:sldId id="530" r:id="rId4"/>
    <p:sldId id="531" r:id="rId5"/>
    <p:sldId id="528" r:id="rId6"/>
    <p:sldId id="535" r:id="rId7"/>
    <p:sldId id="539" r:id="rId8"/>
    <p:sldId id="540" r:id="rId9"/>
    <p:sldId id="532" r:id="rId10"/>
    <p:sldId id="538" r:id="rId11"/>
    <p:sldId id="536" r:id="rId12"/>
    <p:sldId id="537" r:id="rId13"/>
    <p:sldId id="49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DB"/>
    <a:srgbClr val="9A2B17"/>
    <a:srgbClr val="5F6062"/>
    <a:srgbClr val="EC881D"/>
    <a:srgbClr val="DC7B1F"/>
    <a:srgbClr val="000000"/>
    <a:srgbClr val="FFFFFF"/>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8" autoAdjust="0"/>
    <p:restoredTop sz="80899" autoAdjust="0"/>
  </p:normalViewPr>
  <p:slideViewPr>
    <p:cSldViewPr snapToGrid="0" snapToObjects="1">
      <p:cViewPr>
        <p:scale>
          <a:sx n="75" d="100"/>
          <a:sy n="75" d="100"/>
        </p:scale>
        <p:origin x="-1188" y="-340"/>
      </p:cViewPr>
      <p:guideLst>
        <p:guide orient="horz" pos="1620"/>
        <p:guide pos="2880"/>
        <p:guide pos="776"/>
        <p:guide pos="1764"/>
      </p:guideLst>
    </p:cSldViewPr>
  </p:slideViewPr>
  <p:outlineViewPr>
    <p:cViewPr>
      <p:scale>
        <a:sx n="33" d="100"/>
        <a:sy n="33" d="100"/>
      </p:scale>
      <p:origin x="0" y="21792"/>
    </p:cViewPr>
  </p:outlineViewPr>
  <p:notesTextViewPr>
    <p:cViewPr>
      <p:scale>
        <a:sx n="1" d="1"/>
        <a:sy n="1" d="1"/>
      </p:scale>
      <p:origin x="0" y="0"/>
    </p:cViewPr>
  </p:notesTextViewPr>
  <p:sorterViewPr>
    <p:cViewPr>
      <p:scale>
        <a:sx n="163" d="100"/>
        <a:sy n="163" d="100"/>
      </p:scale>
      <p:origin x="0" y="4184"/>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10C0E-43C4-4C6B-ADC3-72FEA0A55427}" type="datetimeFigureOut">
              <a:rPr lang="en-US" smtClean="0"/>
              <a:pPr/>
              <a:t>6/9/2017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2014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EA1FF-4A34-4477-ABDE-9C72F8F54362}" type="datetimeFigureOut">
              <a:rPr lang="en-US" smtClean="0"/>
              <a:pPr/>
              <a:t>6/9/2017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2014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the introduction to big data apps and </a:t>
            </a:r>
            <a:r>
              <a:rPr lang="en-US" sz="1200" kern="1200" dirty="0" err="1" smtClean="0">
                <a:solidFill>
                  <a:schemeClr val="tx1"/>
                </a:solidFill>
                <a:effectLst/>
                <a:latin typeface="+mn-lt"/>
                <a:ea typeface="+mn-ea"/>
                <a:cs typeface="+mn-cs"/>
              </a:rPr>
              <a:t>Appcenter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Today, we’ll cover relevant information pertaining to the launch scheduled this month.  This is intended to be sales training/introduction and we will not drill into technical content.  R&amp;D is developing KTS (mid Feb) that will cover the details of AppCenter.</a:t>
            </a:r>
          </a:p>
          <a:p>
            <a:r>
              <a:rPr lang="en-US" sz="1200" kern="1200" dirty="0" smtClean="0">
                <a:solidFill>
                  <a:schemeClr val="tx1"/>
                </a:solidFill>
                <a:effectLst/>
                <a:latin typeface="+mn-lt"/>
                <a:ea typeface="+mn-ea"/>
                <a:cs typeface="+mn-cs"/>
              </a:rPr>
              <a:t>Been working with the field organization to refine the messages and to build a program that helps you sell more Aster.</a:t>
            </a:r>
          </a:p>
          <a:p>
            <a:pPr marL="0" indent="0">
              <a:buNone/>
            </a:pPr>
            <a:endParaRPr lang="en-US" dirty="0" smtClean="0"/>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02843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78843"/>
            <a:ext cx="9144000" cy="1585819"/>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14722" y="777240"/>
            <a:ext cx="5629278" cy="9144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6" name="Picture Placeholder 4"/>
          <p:cNvSpPr>
            <a:spLocks noGrp="1"/>
          </p:cNvSpPr>
          <p:nvPr>
            <p:ph type="pic" sz="quarter" idx="14"/>
          </p:nvPr>
        </p:nvSpPr>
        <p:spPr>
          <a:xfrm>
            <a:off x="0" y="0"/>
            <a:ext cx="2971800" cy="5143500"/>
          </a:xfrm>
        </p:spPr>
        <p:txBody>
          <a:bodyPr anchor="t">
            <a:normAutofit/>
          </a:bodyPr>
          <a:lstStyle>
            <a:lvl1pPr marL="0" indent="0" algn="ctr">
              <a:buFontTx/>
              <a:buNone/>
              <a:defRPr sz="1600"/>
            </a:lvl1pPr>
          </a:lstStyle>
          <a:p>
            <a:endParaRPr lang="en-US" dirty="0"/>
          </a:p>
        </p:txBody>
      </p:sp>
      <p:sp>
        <p:nvSpPr>
          <p:cNvPr id="10" name="Content Placeholder 2"/>
          <p:cNvSpPr>
            <a:spLocks noGrp="1"/>
          </p:cNvSpPr>
          <p:nvPr>
            <p:ph idx="12"/>
          </p:nvPr>
        </p:nvSpPr>
        <p:spPr bwMode="gray">
          <a:xfrm>
            <a:off x="3511296" y="1878314"/>
            <a:ext cx="5146943" cy="2783250"/>
          </a:xfrm>
        </p:spPr>
        <p:txBody>
          <a:bodyPr>
            <a:normAutofit/>
          </a:bodyPr>
          <a:lstStyle>
            <a:lvl1pPr>
              <a:spcBef>
                <a:spcPts val="400"/>
              </a:spcBef>
              <a:spcAft>
                <a:spcPts val="200"/>
              </a:spcAft>
              <a:defRPr sz="1800"/>
            </a:lvl1pPr>
            <a:lvl2pPr marL="515938" indent="-230188">
              <a:spcBef>
                <a:spcPts val="200"/>
              </a:spcBef>
              <a:spcAft>
                <a:spcPts val="200"/>
              </a:spcAft>
              <a:defRPr sz="1600"/>
            </a:lvl2pPr>
            <a:lvl3pPr marL="687388" indent="-171450">
              <a:spcBef>
                <a:spcPts val="200"/>
              </a:spcBef>
              <a:spcAft>
                <a:spcPts val="200"/>
              </a:spcAft>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4" name="Picture Placeholder 3"/>
          <p:cNvSpPr>
            <a:spLocks noGrp="1"/>
          </p:cNvSpPr>
          <p:nvPr>
            <p:ph type="pic" sz="quarter" idx="18"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
        <p:nvSpPr>
          <p:cNvPr id="12" name="Footer Placeholder 24"/>
          <p:cNvSpPr>
            <a:spLocks noGrp="1"/>
          </p:cNvSpPr>
          <p:nvPr>
            <p:ph type="ftr" sz="quarter" idx="3"/>
          </p:nvPr>
        </p:nvSpPr>
        <p:spPr>
          <a:xfrm>
            <a:off x="457201" y="4857864"/>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sp>
        <p:nvSpPr>
          <p:cNvPr id="16" name="Text Placeholder 15"/>
          <p:cNvSpPr>
            <a:spLocks noGrp="1"/>
          </p:cNvSpPr>
          <p:nvPr>
            <p:ph type="body" sz="quarter" idx="21" hasCustomPrompt="1"/>
          </p:nvPr>
        </p:nvSpPr>
        <p:spPr bwMode="gray">
          <a:xfrm>
            <a:off x="1600200" y="4855464"/>
            <a:ext cx="1371600"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5307" y="128016"/>
            <a:ext cx="5648693" cy="9144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6" name="Picture Placeholder 4"/>
          <p:cNvSpPr>
            <a:spLocks noGrp="1"/>
          </p:cNvSpPr>
          <p:nvPr>
            <p:ph type="pic" sz="quarter" idx="14"/>
          </p:nvPr>
        </p:nvSpPr>
        <p:spPr>
          <a:xfrm>
            <a:off x="0" y="0"/>
            <a:ext cx="2971800" cy="5143500"/>
          </a:xfrm>
        </p:spPr>
        <p:txBody>
          <a:bodyPr anchor="t">
            <a:normAutofit/>
          </a:bodyPr>
          <a:lstStyle>
            <a:lvl1pPr marL="0" indent="0" algn="ctr">
              <a:buFontTx/>
              <a:buNone/>
              <a:defRPr sz="1600"/>
            </a:lvl1pPr>
          </a:lstStyle>
          <a:p>
            <a:endParaRPr lang="en-US" dirty="0"/>
          </a:p>
        </p:txBody>
      </p:sp>
      <p:sp>
        <p:nvSpPr>
          <p:cNvPr id="10" name="Content Placeholder 2"/>
          <p:cNvSpPr>
            <a:spLocks noGrp="1"/>
          </p:cNvSpPr>
          <p:nvPr>
            <p:ph idx="12"/>
          </p:nvPr>
        </p:nvSpPr>
        <p:spPr bwMode="gray">
          <a:xfrm>
            <a:off x="3511296" y="1152143"/>
            <a:ext cx="5164694" cy="3511296"/>
          </a:xfrm>
        </p:spPr>
        <p:txBody>
          <a:bodyPr>
            <a:normAutofit/>
          </a:bodyPr>
          <a:lstStyle>
            <a:lvl1pPr>
              <a:spcBef>
                <a:spcPts val="400"/>
              </a:spcBef>
              <a:spcAft>
                <a:spcPts val="200"/>
              </a:spcAft>
              <a:defRPr sz="2000"/>
            </a:lvl1pPr>
            <a:lvl2pPr marL="515938" indent="-230188">
              <a:spcBef>
                <a:spcPts val="200"/>
              </a:spcBef>
              <a:spcAft>
                <a:spcPts val="200"/>
              </a:spcAft>
              <a:defRPr sz="1800"/>
            </a:lvl2pPr>
            <a:lvl3pPr marL="687388" indent="-171450">
              <a:spcBef>
                <a:spcPts val="200"/>
              </a:spcBef>
              <a:spcAft>
                <a:spcPts val="200"/>
              </a:spcAft>
              <a:defRPr sz="16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Footer Placeholder 24"/>
          <p:cNvSpPr txBox="1">
            <a:spLocks/>
          </p:cNvSpPr>
          <p:nvPr userDrawn="1"/>
        </p:nvSpPr>
        <p:spPr>
          <a:xfrm>
            <a:off x="457201" y="4857864"/>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8" name="Text Placeholder 15"/>
          <p:cNvSpPr>
            <a:spLocks noGrp="1"/>
          </p:cNvSpPr>
          <p:nvPr>
            <p:ph type="body" sz="quarter" idx="21" hasCustomPrompt="1"/>
          </p:nvPr>
        </p:nvSpPr>
        <p:spPr bwMode="gray">
          <a:xfrm>
            <a:off x="1600200" y="4855464"/>
            <a:ext cx="1371600" cy="106186"/>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t>© 2014 Teradata</a:t>
            </a:r>
            <a:endParaRPr lang="en-US" dirty="0"/>
          </a:p>
        </p:txBody>
      </p:sp>
      <p:sp>
        <p:nvSpPr>
          <p:cNvPr id="7" name="Text Placeholder 9"/>
          <p:cNvSpPr>
            <a:spLocks noGrp="1"/>
          </p:cNvSpPr>
          <p:nvPr>
            <p:ph type="body" sz="quarter" idx="11" hasCustomPrompt="1"/>
          </p:nvPr>
        </p:nvSpPr>
        <p:spPr bwMode="gray">
          <a:xfrm>
            <a:off x="0" y="2342217"/>
            <a:ext cx="9144000" cy="459100"/>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2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54" y="483717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4855464"/>
            <a:ext cx="2658930"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457201" y="4855464"/>
            <a:ext cx="928914" cy="107722"/>
          </a:xfrm>
        </p:spPr>
        <p:txBody>
          <a:bodyPr/>
          <a:lstStyle/>
          <a:p>
            <a:r>
              <a:rPr lang="en-US" dirty="0" smtClean="0"/>
              <a:t>© 2014 Teradata</a:t>
            </a:r>
            <a:endParaRPr lang="en-US" dirty="0"/>
          </a:p>
        </p:txBody>
      </p:sp>
      <p:sp>
        <p:nvSpPr>
          <p:cNvPr id="9" name="TextBox 8"/>
          <p:cNvSpPr txBox="1"/>
          <p:nvPr userDrawn="1"/>
        </p:nvSpPr>
        <p:spPr>
          <a:xfrm>
            <a:off x="171052" y="4837176"/>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8"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0" name="TextBox 9"/>
          <p:cNvSpPr txBox="1"/>
          <p:nvPr userDrawn="1"/>
        </p:nvSpPr>
        <p:spPr>
          <a:xfrm>
            <a:off x="153254" y="4837176"/>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2"/>
            <a:ext cx="3886200" cy="3349777"/>
          </a:xfrm>
        </p:spPr>
        <p:txBody>
          <a:bodyPr>
            <a:normAutofit/>
          </a:bodyPr>
          <a:lstStyle>
            <a:lvl1pPr>
              <a:defRPr sz="1800">
                <a:solidFill>
                  <a:schemeClr val="tx1"/>
                </a:solidFill>
              </a:defRPr>
            </a:lvl1pPr>
            <a:lvl2pPr marL="515938" indent="-230188">
              <a:spcBef>
                <a:spcPts val="200"/>
              </a:spcBef>
              <a:defRPr sz="1600">
                <a:solidFill>
                  <a:schemeClr val="tx1"/>
                </a:solidFill>
              </a:defRPr>
            </a:lvl2pPr>
            <a:lvl3pPr marL="687388" indent="-171450">
              <a:spcBef>
                <a:spcPts val="200"/>
              </a:spcBef>
              <a:defRPr sz="1400">
                <a:solidFill>
                  <a:schemeClr val="tx1"/>
                </a:solidFill>
              </a:defRPr>
            </a:lvl3pPr>
            <a:lvl4pPr>
              <a:spcBef>
                <a:spcPts val="600"/>
              </a:spcBef>
              <a:spcAft>
                <a:spcPts val="200"/>
              </a:spcAft>
              <a:defRPr sz="1800">
                <a:solidFill>
                  <a:schemeClr val="tx1"/>
                </a:solidFill>
              </a:defRPr>
            </a:lvl4pPr>
            <a:lvl5pPr>
              <a:spcBef>
                <a:spcPts val="600"/>
              </a:spcBef>
              <a:spcAft>
                <a:spcPts val="200"/>
              </a:spcAf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800600" y="263385"/>
            <a:ext cx="3886200" cy="704088"/>
          </a:xfrm>
          <a:prstGeom prst="rect">
            <a:avLst/>
          </a:prstGeom>
        </p:spPr>
        <p:txBody>
          <a:bodyPr/>
          <a:lstStyle>
            <a:lvl1pPr>
              <a:lnSpc>
                <a:spcPct val="90000"/>
              </a:lnSpc>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58087"/>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a:noFill/>
        </p:spPr>
        <p:txBody>
          <a:bodyPr anchor="t">
            <a:normAutofit/>
          </a:bodyPr>
          <a:lstStyle>
            <a:lvl1pPr marL="0" indent="0" algn="ctr">
              <a:buFontTx/>
              <a:buNone/>
              <a:defRPr sz="1200"/>
            </a:lvl1pPr>
          </a:lstStyle>
          <a:p>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457200" y="1216152"/>
            <a:ext cx="8229600" cy="3344033"/>
          </a:xfrm>
        </p:spPr>
        <p:txBody>
          <a:bodyPr>
            <a:normAutofit/>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078271" y="4855464"/>
            <a:ext cx="4196219"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baseline="0" dirty="0">
                <a:solidFill>
                  <a:schemeClr val="tx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Teradata Confidential:  Do not distribute or repurpose content</a:t>
            </a:r>
            <a:endParaRPr lang="en-US" dirty="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3069714"/>
          </a:xfrm>
        </p:spPr>
        <p:txBody>
          <a:bodyPr>
            <a:normAutofit/>
          </a:bodyPr>
          <a:lstStyle>
            <a:lvl1pPr>
              <a:defRPr sz="1800"/>
            </a:lvl1pPr>
          </a:lstStyle>
          <a:p>
            <a:endParaRPr lang="en-US" dirty="0"/>
          </a:p>
        </p:txBody>
      </p:sp>
      <p:sp>
        <p:nvSpPr>
          <p:cNvPr id="3" name="Content Placeholder 2"/>
          <p:cNvSpPr>
            <a:spLocks noGrp="1"/>
          </p:cNvSpPr>
          <p:nvPr>
            <p:ph idx="1"/>
          </p:nvPr>
        </p:nvSpPr>
        <p:spPr bwMode="gray">
          <a:xfrm>
            <a:off x="457200" y="1216152"/>
            <a:ext cx="3886200" cy="3350596"/>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188"/>
            <a:ext cx="3886200" cy="3343998"/>
          </a:xfrm>
        </p:spPr>
        <p:txBody>
          <a:bodyPr>
            <a:normAutofit/>
          </a:bodyPr>
          <a:lstStyle>
            <a:lvl1pPr>
              <a:defRPr sz="1800"/>
            </a:lvl1pPr>
            <a:lvl2pPr>
              <a:defRPr sz="1600"/>
            </a:lvl2pPr>
            <a:lvl3pPr marL="687388" indent="-16986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216152"/>
            <a:ext cx="3886200" cy="3344436"/>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3735"/>
            <a:ext cx="8229600" cy="7000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152"/>
            <a:ext cx="24384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1"/>
          </p:nvPr>
        </p:nvSpPr>
        <p:spPr bwMode="gray">
          <a:xfrm>
            <a:off x="3352800" y="1216152"/>
            <a:ext cx="24384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2"/>
          </p:nvPr>
        </p:nvSpPr>
        <p:spPr bwMode="gray">
          <a:xfrm>
            <a:off x="6248400" y="1216152"/>
            <a:ext cx="24384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3"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8"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16152"/>
            <a:ext cx="2438400" cy="3068356"/>
          </a:xfrm>
        </p:spPr>
        <p:txBody>
          <a:bodyPr>
            <a:normAutofit/>
          </a:bodyPr>
          <a:lstStyle>
            <a:lvl1pPr>
              <a:defRPr sz="1800"/>
            </a:lvl1pPr>
          </a:lstStyle>
          <a:p>
            <a:endParaRPr lang="en-US"/>
          </a:p>
        </p:txBody>
      </p:sp>
      <p:sp>
        <p:nvSpPr>
          <p:cNvPr id="3" name="Content Placeholder 2"/>
          <p:cNvSpPr>
            <a:spLocks noGrp="1"/>
          </p:cNvSpPr>
          <p:nvPr>
            <p:ph idx="1"/>
          </p:nvPr>
        </p:nvSpPr>
        <p:spPr bwMode="gray">
          <a:xfrm>
            <a:off x="457200" y="1216152"/>
            <a:ext cx="5334000" cy="3344035"/>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52"/>
            <a:ext cx="2438400" cy="3070129"/>
          </a:xfrm>
        </p:spPr>
        <p:txBody>
          <a:bodyPr>
            <a:normAutofit/>
          </a:bodyPr>
          <a:lstStyle>
            <a:lvl1pPr>
              <a:defRPr sz="1800"/>
            </a:lvl1pPr>
          </a:lstStyle>
          <a:p>
            <a:endParaRPr lang="en-US"/>
          </a:p>
        </p:txBody>
      </p:sp>
      <p:sp>
        <p:nvSpPr>
          <p:cNvPr id="15" name="Content Placeholder 2"/>
          <p:cNvSpPr>
            <a:spLocks noGrp="1"/>
          </p:cNvSpPr>
          <p:nvPr>
            <p:ph idx="12"/>
          </p:nvPr>
        </p:nvSpPr>
        <p:spPr bwMode="gray">
          <a:xfrm>
            <a:off x="3352800" y="1216152"/>
            <a:ext cx="5334000" cy="3344034"/>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3736"/>
            <a:ext cx="8229600"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6372"/>
            <a:ext cx="8229600" cy="3340559"/>
          </a:xfrm>
          <a:prstGeom prst="rect">
            <a:avLst/>
          </a:prstGeom>
        </p:spPr>
        <p:txBody>
          <a:bodyPr vert="horz" lIns="0" tIns="0" rIns="0" bIns="0" rtlCol="0">
            <a:norm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sp>
        <p:nvSpPr>
          <p:cNvPr id="25" name="Footer Placeholder 24"/>
          <p:cNvSpPr>
            <a:spLocks noGrp="1"/>
          </p:cNvSpPr>
          <p:nvPr>
            <p:ph type="ftr" sz="quarter" idx="3"/>
          </p:nvPr>
        </p:nvSpPr>
        <p:spPr>
          <a:xfrm>
            <a:off x="457201" y="4857864"/>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54" y="4835592"/>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4592"/>
            <a:ext cx="8229600" cy="704088"/>
          </a:xfrm>
          <a:prstGeom prst="rect">
            <a:avLst/>
          </a:prstGeom>
        </p:spPr>
        <p:txBody>
          <a:bodyPr vert="horz" lIns="0" tIns="0" rIns="0" bIns="0" rtlCol="0" anchor="b" anchorCtr="0">
            <a:noAutofit/>
          </a:bodyPr>
          <a:lstStyle/>
          <a:p>
            <a:r>
              <a:rPr lang="en-US" dirty="0" smtClean="0"/>
              <a:t>Click To Edit Master Title Style</a:t>
            </a:r>
            <a:endParaRPr lang="en-US" dirty="0"/>
          </a:p>
        </p:txBody>
      </p:sp>
      <p:grpSp>
        <p:nvGrpSpPr>
          <p:cNvPr id="41" name="Group 40"/>
          <p:cNvGrpSpPr>
            <a:grpSpLocks noChangeAspect="1"/>
          </p:cNvGrpSpPr>
          <p:nvPr/>
        </p:nvGrpSpPr>
        <p:grpSpPr bwMode="auto">
          <a:xfrm>
            <a:off x="7772401" y="4762918"/>
            <a:ext cx="914400" cy="204717"/>
            <a:chOff x="5137" y="4139"/>
            <a:chExt cx="335" cy="75"/>
          </a:xfrm>
          <a:solidFill>
            <a:schemeClr val="accent1"/>
          </a:solidFill>
        </p:grpSpPr>
        <p:sp>
          <p:nvSpPr>
            <p:cNvPr id="4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1"/>
          <p:cNvSpPr/>
          <p:nvPr/>
        </p:nvSpPr>
        <p:spPr>
          <a:xfrm>
            <a:off x="1085850" y="4835592"/>
            <a:ext cx="7076590" cy="276999"/>
          </a:xfrm>
          <a:prstGeom prst="rect">
            <a:avLst/>
          </a:prstGeom>
          <a:noFill/>
        </p:spPr>
        <p:txBody>
          <a:bodyPr wrap="square" lIns="91440" tIns="45720" rIns="91440" bIns="45720">
            <a:spAutoFit/>
          </a:bodyPr>
          <a:lstStyle/>
          <a:p>
            <a:pPr algn="ctr"/>
            <a:r>
              <a:rPr lang="en-US" sz="1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Teradata Confidential</a:t>
            </a:r>
            <a:endParaRPr lang="en-US" sz="1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667" r:id="rId2"/>
    <p:sldLayoutId id="2147483650" r:id="rId3"/>
    <p:sldLayoutId id="2147483658" r:id="rId4"/>
    <p:sldLayoutId id="2147483709" r:id="rId5"/>
    <p:sldLayoutId id="2147483659" r:id="rId6"/>
    <p:sldLayoutId id="2147483662" r:id="rId7"/>
    <p:sldLayoutId id="2147483663" r:id="rId8"/>
    <p:sldLayoutId id="2147483654" r:id="rId9"/>
    <p:sldLayoutId id="2147483655" r:id="rId10"/>
    <p:sldLayoutId id="2147483670" r:id="rId11"/>
    <p:sldLayoutId id="2147483710" r:id="rId12"/>
    <p:sldLayoutId id="2147483660" r:id="rId13"/>
    <p:sldLayoutId id="2147483661" r:id="rId14"/>
  </p:sldLayoutIdLst>
  <p:transition spd="med">
    <p:fade/>
  </p:transition>
  <p:timing>
    <p:tnLst>
      <p:par>
        <p:cTn id="1" dur="indefinite" restart="never" nodeType="tmRoot"/>
      </p:par>
    </p:tnLst>
  </p:timing>
  <p:hf sldNum="0" hdr="0" dt="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568325" indent="-111125"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TyT-oHoivA" TargetMode="External"/><Relationship Id="rId2" Type="http://schemas.openxmlformats.org/officeDocument/2006/relationships/hyperlink" Target="https://www.youtube.com/watch?v=vfnxKO2rMq4" TargetMode="External"/><Relationship Id="rId1" Type="http://schemas.openxmlformats.org/officeDocument/2006/relationships/slideLayout" Target="../slideLayouts/slideLayout9.xml"/><Relationship Id="rId5" Type="http://schemas.openxmlformats.org/officeDocument/2006/relationships/hyperlink" Target="http://docs.h2o.ai/h2o/latest-stable/h2o-py/docs/frame.html" TargetMode="External"/><Relationship Id="rId4" Type="http://schemas.openxmlformats.org/officeDocument/2006/relationships/hyperlink" Target="https://www.slideshare.net/turi-inc/anomaly-detection-using-isolation-fores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N-1010-H_16-9ppt.jpg"/>
          <p:cNvPicPr>
            <a:picLocks noChangeAspect="1"/>
          </p:cNvPicPr>
          <p:nvPr/>
        </p:nvPicPr>
        <p:blipFill>
          <a:blip r:embed="rId3"/>
          <a:stretch>
            <a:fillRect/>
          </a:stretch>
        </p:blipFill>
        <p:spPr>
          <a:xfrm>
            <a:off x="-4572" y="-5583"/>
            <a:ext cx="9153144" cy="5154666"/>
          </a:xfrm>
          <a:prstGeom prst="rect">
            <a:avLst/>
          </a:prstGeom>
        </p:spPr>
      </p:pic>
      <p:sp>
        <p:nvSpPr>
          <p:cNvPr id="3" name="Text Placeholder 2"/>
          <p:cNvSpPr>
            <a:spLocks noGrp="1"/>
          </p:cNvSpPr>
          <p:nvPr>
            <p:ph type="body" sz="quarter" idx="10"/>
          </p:nvPr>
        </p:nvSpPr>
        <p:spPr>
          <a:xfrm>
            <a:off x="-4572" y="2289369"/>
            <a:ext cx="9144000" cy="564770"/>
          </a:xfrm>
        </p:spPr>
        <p:txBody>
          <a:bodyPr/>
          <a:lstStyle/>
          <a:p>
            <a:r>
              <a:rPr lang="en-US" dirty="0" smtClean="0"/>
              <a:t>Anomaly Detection</a:t>
            </a:r>
            <a:endParaRPr lang="en-US" sz="1800" dirty="0"/>
          </a:p>
        </p:txBody>
      </p:sp>
      <p:sp>
        <p:nvSpPr>
          <p:cNvPr id="4" name="Rectangle 3"/>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a:grpSpLocks noChangeAspect="1"/>
          </p:cNvGrpSpPr>
          <p:nvPr/>
        </p:nvGrpSpPr>
        <p:grpSpPr bwMode="auto">
          <a:xfrm>
            <a:off x="994117" y="305466"/>
            <a:ext cx="1362335" cy="305001"/>
            <a:chOff x="5137" y="4139"/>
            <a:chExt cx="335" cy="75"/>
          </a:xfrm>
          <a:solidFill>
            <a:schemeClr val="bg1"/>
          </a:solidFill>
        </p:grpSpPr>
        <p:sp>
          <p:nvSpPr>
            <p:cNvPr id="6" name="Freeform 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673429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Auto-encoders</a:t>
            </a:r>
            <a:endParaRPr lang="en-US" dirty="0"/>
          </a:p>
        </p:txBody>
      </p:sp>
      <p:sp>
        <p:nvSpPr>
          <p:cNvPr id="7" name="TextBox 6"/>
          <p:cNvSpPr txBox="1"/>
          <p:nvPr/>
        </p:nvSpPr>
        <p:spPr>
          <a:xfrm>
            <a:off x="516467" y="990600"/>
            <a:ext cx="4224865" cy="2723823"/>
          </a:xfrm>
          <a:prstGeom prst="rect">
            <a:avLst/>
          </a:prstGeom>
          <a:noFill/>
        </p:spPr>
        <p:txBody>
          <a:bodyPr wrap="square" rtlCol="0">
            <a:spAutoFit/>
          </a:bodyPr>
          <a:lstStyle/>
          <a:p>
            <a:pPr>
              <a:lnSpc>
                <a:spcPct val="95000"/>
              </a:lnSpc>
              <a:spcBef>
                <a:spcPts val="400"/>
              </a:spcBef>
            </a:pPr>
            <a:r>
              <a:rPr lang="en-IN" dirty="0" smtClean="0"/>
              <a:t>Feed forward neural network containing only one hidden layer. Basically output regenerates its inputs by encoding them first and then decoding. This way it collates (encodes) all the information in the short space (Hidden layers) in the process keeps important properties which is seen overall in the dataset and throws out unimportant ones.  </a:t>
            </a:r>
            <a:endParaRPr lang="en-IN" dirty="0" smtClean="0">
              <a:solidFill>
                <a:srgbClr val="231F20"/>
              </a:solidFill>
            </a:endParaRP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36" t="2534" r="44792" b="4692"/>
          <a:stretch/>
        </p:blipFill>
        <p:spPr bwMode="auto">
          <a:xfrm>
            <a:off x="5113866" y="453136"/>
            <a:ext cx="3488267" cy="3959763"/>
          </a:xfrm>
          <a:prstGeom prst="rect">
            <a:avLst/>
          </a:prstGeom>
          <a:noFill/>
          <a:ln w="158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3144831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4" name="Title 3"/>
          <p:cNvSpPr>
            <a:spLocks noGrp="1"/>
          </p:cNvSpPr>
          <p:nvPr>
            <p:ph type="title"/>
          </p:nvPr>
        </p:nvSpPr>
        <p:spPr/>
        <p:txBody>
          <a:bodyPr/>
          <a:lstStyle/>
          <a:p>
            <a:r>
              <a:rPr lang="en-IN" dirty="0" smtClean="0"/>
              <a:t>Applications</a:t>
            </a:r>
            <a:endParaRPr lang="en-US" dirty="0"/>
          </a:p>
        </p:txBody>
      </p:sp>
      <p:sp>
        <p:nvSpPr>
          <p:cNvPr id="5" name="TextBox 4"/>
          <p:cNvSpPr txBox="1"/>
          <p:nvPr/>
        </p:nvSpPr>
        <p:spPr>
          <a:xfrm>
            <a:off x="457201" y="1032933"/>
            <a:ext cx="6502399" cy="1298817"/>
          </a:xfrm>
          <a:prstGeom prst="rect">
            <a:avLst/>
          </a:prstGeom>
          <a:noFill/>
        </p:spPr>
        <p:txBody>
          <a:bodyPr wrap="square" rtlCol="0">
            <a:spAutoFit/>
          </a:bodyPr>
          <a:lstStyle/>
          <a:p>
            <a:pPr marL="342900" indent="-342900">
              <a:lnSpc>
                <a:spcPct val="95000"/>
              </a:lnSpc>
              <a:spcBef>
                <a:spcPts val="400"/>
              </a:spcBef>
              <a:buFont typeface="+mj-lt"/>
              <a:buAutoNum type="arabicPeriod"/>
            </a:pPr>
            <a:r>
              <a:rPr lang="en-IN" dirty="0" smtClean="0">
                <a:solidFill>
                  <a:srgbClr val="231F20"/>
                </a:solidFill>
              </a:rPr>
              <a:t>Machine failure/abnormality detection</a:t>
            </a:r>
          </a:p>
          <a:p>
            <a:pPr marL="342900" indent="-342900">
              <a:lnSpc>
                <a:spcPct val="95000"/>
              </a:lnSpc>
              <a:spcBef>
                <a:spcPts val="400"/>
              </a:spcBef>
              <a:buFont typeface="+mj-lt"/>
              <a:buAutoNum type="arabicPeriod"/>
            </a:pPr>
            <a:r>
              <a:rPr lang="en-IN" dirty="0" smtClean="0">
                <a:solidFill>
                  <a:srgbClr val="231F20"/>
                </a:solidFill>
              </a:rPr>
              <a:t>Security threat / Virus detection</a:t>
            </a:r>
          </a:p>
          <a:p>
            <a:pPr marL="342900" indent="-342900">
              <a:lnSpc>
                <a:spcPct val="95000"/>
              </a:lnSpc>
              <a:spcBef>
                <a:spcPts val="400"/>
              </a:spcBef>
              <a:buFont typeface="+mj-lt"/>
              <a:buAutoNum type="arabicPeriod"/>
            </a:pPr>
            <a:r>
              <a:rPr lang="en-IN" dirty="0" smtClean="0">
                <a:solidFill>
                  <a:srgbClr val="231F20"/>
                </a:solidFill>
              </a:rPr>
              <a:t>Invalid transaction/Fraud detection</a:t>
            </a:r>
          </a:p>
          <a:p>
            <a:pPr marL="342900" indent="-342900">
              <a:lnSpc>
                <a:spcPct val="95000"/>
              </a:lnSpc>
              <a:spcBef>
                <a:spcPts val="400"/>
              </a:spcBef>
              <a:buFont typeface="+mj-lt"/>
              <a:buAutoNum type="arabicPeriod"/>
            </a:pPr>
            <a:r>
              <a:rPr lang="en-IN" dirty="0" smtClean="0">
                <a:solidFill>
                  <a:srgbClr val="231F20"/>
                </a:solidFill>
              </a:rPr>
              <a:t>And many more…</a:t>
            </a:r>
            <a:endParaRPr lang="en-US" dirty="0" err="1" smtClean="0">
              <a:solidFill>
                <a:srgbClr val="231F20"/>
              </a:solidFill>
            </a:endParaRPr>
          </a:p>
        </p:txBody>
      </p:sp>
    </p:spTree>
    <p:extLst>
      <p:ext uri="{BB962C8B-B14F-4D97-AF65-F5344CB8AC3E}">
        <p14:creationId xmlns:p14="http://schemas.microsoft.com/office/powerpoint/2010/main" val="298851594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Reference links</a:t>
            </a:r>
            <a:endParaRPr lang="en-US" dirty="0"/>
          </a:p>
        </p:txBody>
      </p:sp>
      <p:sp>
        <p:nvSpPr>
          <p:cNvPr id="7" name="TextBox 6"/>
          <p:cNvSpPr txBox="1"/>
          <p:nvPr/>
        </p:nvSpPr>
        <p:spPr>
          <a:xfrm>
            <a:off x="516467" y="990600"/>
            <a:ext cx="7882466" cy="2768450"/>
          </a:xfrm>
          <a:prstGeom prst="rect">
            <a:avLst/>
          </a:prstGeom>
          <a:noFill/>
        </p:spPr>
        <p:txBody>
          <a:bodyPr wrap="square" rtlCol="0">
            <a:spAutoFit/>
          </a:bodyPr>
          <a:lstStyle/>
          <a:p>
            <a:pPr>
              <a:lnSpc>
                <a:spcPct val="95000"/>
              </a:lnSpc>
              <a:spcBef>
                <a:spcPts val="400"/>
              </a:spcBef>
            </a:pPr>
            <a:r>
              <a:rPr lang="en-IN" dirty="0" smtClean="0"/>
              <a:t>Auto encoders: </a:t>
            </a:r>
            <a:r>
              <a:rPr lang="en-IN" dirty="0" smtClean="0">
                <a:hlinkClick r:id="rId2"/>
              </a:rPr>
              <a:t>https</a:t>
            </a:r>
            <a:r>
              <a:rPr lang="en-IN" dirty="0">
                <a:hlinkClick r:id="rId2"/>
              </a:rPr>
              <a:t>://</a:t>
            </a:r>
            <a:r>
              <a:rPr lang="en-IN" dirty="0" smtClean="0">
                <a:hlinkClick r:id="rId2"/>
              </a:rPr>
              <a:t>www.youtube.com/watch?v=vfnxKO2rMq4</a:t>
            </a:r>
            <a:endParaRPr lang="en-IN" dirty="0" smtClean="0"/>
          </a:p>
          <a:p>
            <a:pPr>
              <a:lnSpc>
                <a:spcPct val="95000"/>
              </a:lnSpc>
              <a:spcBef>
                <a:spcPts val="400"/>
              </a:spcBef>
            </a:pPr>
            <a:endParaRPr lang="en-IN" dirty="0" smtClean="0"/>
          </a:p>
          <a:p>
            <a:pPr>
              <a:lnSpc>
                <a:spcPct val="95000"/>
              </a:lnSpc>
              <a:spcBef>
                <a:spcPts val="400"/>
              </a:spcBef>
            </a:pPr>
            <a:r>
              <a:rPr lang="en-IN" dirty="0">
                <a:solidFill>
                  <a:srgbClr val="231F20"/>
                </a:solidFill>
              </a:rPr>
              <a:t>SVM: </a:t>
            </a:r>
            <a:r>
              <a:rPr lang="en-IN" dirty="0">
                <a:solidFill>
                  <a:srgbClr val="231F20"/>
                </a:solidFill>
                <a:hlinkClick r:id="rId3"/>
              </a:rPr>
              <a:t>https://</a:t>
            </a:r>
            <a:r>
              <a:rPr lang="en-IN" dirty="0" smtClean="0">
                <a:solidFill>
                  <a:srgbClr val="231F20"/>
                </a:solidFill>
                <a:hlinkClick r:id="rId3"/>
              </a:rPr>
              <a:t>www.youtube.com/watch?v=mTyT-oHoivA</a:t>
            </a:r>
            <a:r>
              <a:rPr lang="en-IN" dirty="0" smtClean="0">
                <a:solidFill>
                  <a:srgbClr val="231F20"/>
                </a:solidFill>
              </a:rPr>
              <a:t> </a:t>
            </a:r>
          </a:p>
          <a:p>
            <a:pPr>
              <a:lnSpc>
                <a:spcPct val="95000"/>
              </a:lnSpc>
              <a:spcBef>
                <a:spcPts val="400"/>
              </a:spcBef>
            </a:pPr>
            <a:endParaRPr lang="en-IN" dirty="0" smtClean="0">
              <a:solidFill>
                <a:srgbClr val="231F20"/>
              </a:solidFill>
            </a:endParaRPr>
          </a:p>
          <a:p>
            <a:pPr>
              <a:lnSpc>
                <a:spcPct val="95000"/>
              </a:lnSpc>
              <a:spcBef>
                <a:spcPts val="400"/>
              </a:spcBef>
            </a:pPr>
            <a:r>
              <a:rPr lang="en-IN" dirty="0" smtClean="0">
                <a:solidFill>
                  <a:srgbClr val="231F20"/>
                </a:solidFill>
              </a:rPr>
              <a:t>Isolation Forest</a:t>
            </a:r>
            <a:r>
              <a:rPr lang="en-IN" dirty="0">
                <a:solidFill>
                  <a:srgbClr val="231F20"/>
                </a:solidFill>
              </a:rPr>
              <a:t>: </a:t>
            </a:r>
            <a:r>
              <a:rPr lang="en-IN" dirty="0">
                <a:solidFill>
                  <a:srgbClr val="231F20"/>
                </a:solidFill>
                <a:hlinkClick r:id="rId4"/>
              </a:rPr>
              <a:t>https://</a:t>
            </a:r>
            <a:r>
              <a:rPr lang="en-IN" dirty="0" smtClean="0">
                <a:solidFill>
                  <a:srgbClr val="231F20"/>
                </a:solidFill>
                <a:hlinkClick r:id="rId4"/>
              </a:rPr>
              <a:t>www.slideshare.net/turi-inc/anomaly-detection-using-isolation-forests</a:t>
            </a:r>
            <a:r>
              <a:rPr lang="en-IN" dirty="0" smtClean="0">
                <a:solidFill>
                  <a:srgbClr val="231F20"/>
                </a:solidFill>
              </a:rPr>
              <a:t> </a:t>
            </a:r>
          </a:p>
          <a:p>
            <a:pPr>
              <a:lnSpc>
                <a:spcPct val="95000"/>
              </a:lnSpc>
              <a:spcBef>
                <a:spcPts val="400"/>
              </a:spcBef>
            </a:pPr>
            <a:endParaRPr lang="en-IN" dirty="0" smtClean="0">
              <a:solidFill>
                <a:srgbClr val="231F20"/>
              </a:solidFill>
            </a:endParaRPr>
          </a:p>
          <a:p>
            <a:pPr>
              <a:lnSpc>
                <a:spcPct val="95000"/>
              </a:lnSpc>
              <a:spcBef>
                <a:spcPts val="400"/>
              </a:spcBef>
            </a:pPr>
            <a:r>
              <a:rPr lang="en-IN" dirty="0">
                <a:solidFill>
                  <a:srgbClr val="231F20"/>
                </a:solidFill>
              </a:rPr>
              <a:t>H2o </a:t>
            </a:r>
            <a:r>
              <a:rPr lang="en-IN" dirty="0" smtClean="0">
                <a:solidFill>
                  <a:srgbClr val="231F20"/>
                </a:solidFill>
              </a:rPr>
              <a:t>documentation: </a:t>
            </a:r>
            <a:r>
              <a:rPr lang="en-IN" dirty="0">
                <a:solidFill>
                  <a:srgbClr val="231F20"/>
                </a:solidFill>
                <a:hlinkClick r:id="rId5"/>
              </a:rPr>
              <a:t>http://</a:t>
            </a:r>
            <a:r>
              <a:rPr lang="en-IN" dirty="0" smtClean="0">
                <a:solidFill>
                  <a:srgbClr val="231F20"/>
                </a:solidFill>
                <a:hlinkClick r:id="rId5"/>
              </a:rPr>
              <a:t>docs.h2o.ai/h2o/latest-stable/h2o-py/docs/frame.html</a:t>
            </a:r>
            <a:r>
              <a:rPr lang="en-IN" dirty="0" smtClean="0">
                <a:solidFill>
                  <a:srgbClr val="231F20"/>
                </a:solidFill>
              </a:rPr>
              <a:t> </a:t>
            </a: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125420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Tree>
    <p:extLst>
      <p:ext uri="{BB962C8B-B14F-4D97-AF65-F5344CB8AC3E}">
        <p14:creationId xmlns:p14="http://schemas.microsoft.com/office/powerpoint/2010/main" val="335646424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Agenda</a:t>
            </a:r>
            <a:endParaRPr lang="en-US" dirty="0"/>
          </a:p>
        </p:txBody>
      </p:sp>
      <p:sp>
        <p:nvSpPr>
          <p:cNvPr id="7" name="TextBox 6"/>
          <p:cNvSpPr txBox="1"/>
          <p:nvPr/>
        </p:nvSpPr>
        <p:spPr>
          <a:xfrm>
            <a:off x="516467" y="990600"/>
            <a:ext cx="7636933" cy="2717154"/>
          </a:xfrm>
          <a:prstGeom prst="rect">
            <a:avLst/>
          </a:prstGeom>
          <a:noFill/>
        </p:spPr>
        <p:txBody>
          <a:bodyPr wrap="square" rtlCol="0">
            <a:spAutoFit/>
          </a:bodyPr>
          <a:lstStyle/>
          <a:p>
            <a:pPr>
              <a:lnSpc>
                <a:spcPct val="95000"/>
              </a:lnSpc>
              <a:spcBef>
                <a:spcPts val="400"/>
              </a:spcBef>
            </a:pPr>
            <a:r>
              <a:rPr lang="en-IN" dirty="0" smtClean="0">
                <a:solidFill>
                  <a:srgbClr val="231F20"/>
                </a:solidFill>
              </a:rPr>
              <a:t>Anomaly detection Introduction</a:t>
            </a:r>
          </a:p>
          <a:p>
            <a:pPr>
              <a:lnSpc>
                <a:spcPct val="95000"/>
              </a:lnSpc>
              <a:spcBef>
                <a:spcPts val="400"/>
              </a:spcBef>
            </a:pPr>
            <a:endParaRPr lang="en-IN" dirty="0" smtClean="0">
              <a:solidFill>
                <a:srgbClr val="231F20"/>
              </a:solidFill>
            </a:endParaRPr>
          </a:p>
          <a:p>
            <a:pPr>
              <a:lnSpc>
                <a:spcPct val="95000"/>
              </a:lnSpc>
              <a:spcBef>
                <a:spcPts val="400"/>
              </a:spcBef>
            </a:pPr>
            <a:r>
              <a:rPr lang="en-IN" dirty="0" smtClean="0">
                <a:solidFill>
                  <a:srgbClr val="231F20"/>
                </a:solidFill>
              </a:rPr>
              <a:t>Different algorithms in Anomaly detection in un-supervised learning </a:t>
            </a:r>
            <a:r>
              <a:rPr lang="en-IN" dirty="0">
                <a:solidFill>
                  <a:srgbClr val="231F20"/>
                </a:solidFill>
              </a:rPr>
              <a:t>space </a:t>
            </a:r>
            <a:r>
              <a:rPr lang="en-IN" dirty="0" smtClean="0">
                <a:solidFill>
                  <a:srgbClr val="231F20"/>
                </a:solidFill>
              </a:rPr>
              <a:t>(its brief </a:t>
            </a:r>
            <a:r>
              <a:rPr lang="en-IN" dirty="0">
                <a:solidFill>
                  <a:srgbClr val="231F20"/>
                </a:solidFill>
              </a:rPr>
              <a:t>overview of algorithms used, for in detail </a:t>
            </a:r>
            <a:r>
              <a:rPr lang="en-IN" dirty="0" smtClean="0">
                <a:solidFill>
                  <a:srgbClr val="231F20"/>
                </a:solidFill>
              </a:rPr>
              <a:t>functionality please </a:t>
            </a:r>
            <a:r>
              <a:rPr lang="en-IN" dirty="0">
                <a:solidFill>
                  <a:srgbClr val="231F20"/>
                </a:solidFill>
              </a:rPr>
              <a:t>check out reference </a:t>
            </a:r>
            <a:r>
              <a:rPr lang="en-IN" dirty="0" smtClean="0">
                <a:solidFill>
                  <a:srgbClr val="231F20"/>
                </a:solidFill>
              </a:rPr>
              <a:t>links)</a:t>
            </a:r>
          </a:p>
          <a:p>
            <a:pPr>
              <a:lnSpc>
                <a:spcPct val="95000"/>
              </a:lnSpc>
              <a:spcBef>
                <a:spcPts val="400"/>
              </a:spcBef>
            </a:pPr>
            <a:endParaRPr lang="en-IN" dirty="0" smtClean="0">
              <a:solidFill>
                <a:srgbClr val="231F20"/>
              </a:solidFill>
            </a:endParaRPr>
          </a:p>
          <a:p>
            <a:pPr>
              <a:lnSpc>
                <a:spcPct val="95000"/>
              </a:lnSpc>
              <a:spcBef>
                <a:spcPts val="400"/>
              </a:spcBef>
            </a:pPr>
            <a:r>
              <a:rPr lang="en-IN" dirty="0" smtClean="0">
                <a:solidFill>
                  <a:srgbClr val="231F20"/>
                </a:solidFill>
              </a:rPr>
              <a:t>Implementation of Anomaly detection (Go through on implementation in Jupiter notebook)</a:t>
            </a:r>
            <a:endParaRPr lang="en-IN" dirty="0">
              <a:solidFill>
                <a:srgbClr val="231F20"/>
              </a:solidFill>
            </a:endParaRPr>
          </a:p>
          <a:p>
            <a:pPr>
              <a:lnSpc>
                <a:spcPct val="95000"/>
              </a:lnSpc>
              <a:spcBef>
                <a:spcPts val="400"/>
              </a:spcBef>
            </a:pPr>
            <a:r>
              <a:rPr lang="en-IN" dirty="0" smtClean="0">
                <a:solidFill>
                  <a:srgbClr val="231F20"/>
                </a:solidFill>
              </a:rPr>
              <a:t>	</a:t>
            </a:r>
            <a:endParaRPr lang="en-US" dirty="0" err="1" smtClean="0">
              <a:solidFill>
                <a:srgbClr val="231F20"/>
              </a:solidFill>
            </a:endParaRPr>
          </a:p>
        </p:txBody>
      </p:sp>
    </p:spTree>
    <p:extLst>
      <p:ext uri="{BB962C8B-B14F-4D97-AF65-F5344CB8AC3E}">
        <p14:creationId xmlns:p14="http://schemas.microsoft.com/office/powerpoint/2010/main" val="241292818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What is Anomaly Detection and how it is different from Outlier?</a:t>
            </a:r>
            <a:endParaRPr lang="en-US" dirty="0"/>
          </a:p>
        </p:txBody>
      </p:sp>
      <p:sp>
        <p:nvSpPr>
          <p:cNvPr id="7" name="TextBox 6"/>
          <p:cNvSpPr txBox="1"/>
          <p:nvPr/>
        </p:nvSpPr>
        <p:spPr>
          <a:xfrm>
            <a:off x="516467" y="990600"/>
            <a:ext cx="7636933" cy="3981603"/>
          </a:xfrm>
          <a:prstGeom prst="rect">
            <a:avLst/>
          </a:prstGeom>
          <a:noFill/>
        </p:spPr>
        <p:txBody>
          <a:bodyPr wrap="square" rtlCol="0">
            <a:spAutoFit/>
          </a:bodyPr>
          <a:lstStyle/>
          <a:p>
            <a:pPr>
              <a:lnSpc>
                <a:spcPct val="95000"/>
              </a:lnSpc>
              <a:spcBef>
                <a:spcPts val="400"/>
              </a:spcBef>
            </a:pPr>
            <a:r>
              <a:rPr lang="en-IN" dirty="0" smtClean="0"/>
              <a:t>The </a:t>
            </a:r>
            <a:r>
              <a:rPr lang="en-IN" dirty="0"/>
              <a:t>terms are largely used in an interchangeable way. "</a:t>
            </a:r>
            <a:r>
              <a:rPr lang="en-IN" b="1" dirty="0"/>
              <a:t>Outlier</a:t>
            </a:r>
            <a:r>
              <a:rPr lang="en-IN" dirty="0"/>
              <a:t>" refers to something lying outside the norm - so it is "</a:t>
            </a:r>
            <a:r>
              <a:rPr lang="en-IN" b="1" dirty="0"/>
              <a:t>anomalous</a:t>
            </a:r>
            <a:r>
              <a:rPr lang="en-IN" dirty="0" smtClean="0"/>
              <a:t>".</a:t>
            </a:r>
          </a:p>
          <a:p>
            <a:pPr>
              <a:lnSpc>
                <a:spcPct val="95000"/>
              </a:lnSpc>
              <a:spcBef>
                <a:spcPts val="400"/>
              </a:spcBef>
            </a:pPr>
            <a:r>
              <a:rPr lang="en-IN" dirty="0" smtClean="0"/>
              <a:t>An outlier is far away data point that’s far away from the mean or median in a distribution. It may be unusual but still within realm of reality. An anomaly is </a:t>
            </a:r>
            <a:r>
              <a:rPr lang="en-IN" b="1" dirty="0" smtClean="0"/>
              <a:t>illegitimate</a:t>
            </a:r>
            <a:r>
              <a:rPr lang="en-IN" dirty="0" smtClean="0"/>
              <a:t> data point that is generated from a different process than whatever generated rest of the data. </a:t>
            </a:r>
            <a:endParaRPr lang="en-IN" dirty="0"/>
          </a:p>
          <a:p>
            <a:pPr>
              <a:lnSpc>
                <a:spcPct val="95000"/>
              </a:lnSpc>
              <a:spcBef>
                <a:spcPts val="400"/>
              </a:spcBef>
            </a:pPr>
            <a:r>
              <a:rPr lang="en-IN" dirty="0" smtClean="0"/>
              <a:t> </a:t>
            </a:r>
            <a:r>
              <a:rPr lang="en-IN" dirty="0"/>
              <a:t>But I have the </a:t>
            </a:r>
            <a:r>
              <a:rPr lang="en-IN" dirty="0" smtClean="0"/>
              <a:t>impression </a:t>
            </a:r>
            <a:r>
              <a:rPr lang="en-IN" dirty="0"/>
              <a:t>that "</a:t>
            </a:r>
            <a:r>
              <a:rPr lang="en-IN" b="1" dirty="0"/>
              <a:t>outlier</a:t>
            </a:r>
            <a:r>
              <a:rPr lang="en-IN" dirty="0"/>
              <a:t>" is usually used for very rare observations. In statistics, on a normal distribution, you would consider three sigma to be </a:t>
            </a:r>
            <a:r>
              <a:rPr lang="en-IN" b="1" dirty="0"/>
              <a:t>outliers</a:t>
            </a:r>
            <a:r>
              <a:rPr lang="en-IN" dirty="0" smtClean="0"/>
              <a:t>.</a:t>
            </a:r>
          </a:p>
          <a:p>
            <a:pPr>
              <a:lnSpc>
                <a:spcPct val="95000"/>
              </a:lnSpc>
              <a:spcBef>
                <a:spcPts val="400"/>
              </a:spcBef>
            </a:pPr>
            <a:r>
              <a:rPr lang="en-IN" dirty="0" smtClean="0"/>
              <a:t>When </a:t>
            </a:r>
            <a:r>
              <a:rPr lang="en-IN" dirty="0"/>
              <a:t>we talk about outliers, we typically mean an unusual data point </a:t>
            </a:r>
            <a:r>
              <a:rPr lang="en-IN" i="1" dirty="0"/>
              <a:t>in the data used to fit our model</a:t>
            </a:r>
            <a:r>
              <a:rPr lang="en-IN" dirty="0"/>
              <a:t>, where as an anomaly is usually meant as an unusual data point </a:t>
            </a:r>
            <a:r>
              <a:rPr lang="en-IN" i="1" dirty="0"/>
              <a:t>in a dataset outside of the data used to fit our model</a:t>
            </a:r>
            <a:r>
              <a:rPr lang="en-IN" dirty="0" smtClean="0"/>
              <a:t>.</a:t>
            </a:r>
          </a:p>
          <a:p>
            <a:pPr>
              <a:lnSpc>
                <a:spcPct val="95000"/>
              </a:lnSpc>
              <a:spcBef>
                <a:spcPts val="400"/>
              </a:spcBef>
            </a:pPr>
            <a:endParaRPr lang="en-US" dirty="0" err="1" smtClean="0">
              <a:solidFill>
                <a:srgbClr val="231F20"/>
              </a:solidFill>
            </a:endParaRPr>
          </a:p>
        </p:txBody>
      </p:sp>
    </p:spTree>
    <p:extLst>
      <p:ext uri="{BB962C8B-B14F-4D97-AF65-F5344CB8AC3E}">
        <p14:creationId xmlns:p14="http://schemas.microsoft.com/office/powerpoint/2010/main" val="236618701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Anomaly Detection for Univariate Variable (Unsupervised)</a:t>
            </a:r>
            <a:endParaRPr lang="en-US" dirty="0"/>
          </a:p>
        </p:txBody>
      </p:sp>
      <p:sp>
        <p:nvSpPr>
          <p:cNvPr id="7" name="TextBox 6"/>
          <p:cNvSpPr txBox="1"/>
          <p:nvPr/>
        </p:nvSpPr>
        <p:spPr>
          <a:xfrm>
            <a:off x="1202267" y="1025585"/>
            <a:ext cx="2302933" cy="984372"/>
          </a:xfrm>
          <a:prstGeom prst="rect">
            <a:avLst/>
          </a:prstGeom>
          <a:noFill/>
        </p:spPr>
        <p:txBody>
          <a:bodyPr wrap="square" rtlCol="0">
            <a:spAutoFit/>
          </a:bodyPr>
          <a:lstStyle/>
          <a:p>
            <a:pPr>
              <a:lnSpc>
                <a:spcPct val="95000"/>
              </a:lnSpc>
              <a:spcBef>
                <a:spcPts val="400"/>
              </a:spcBef>
            </a:pPr>
            <a:endParaRPr lang="en-IN" dirty="0">
              <a:solidFill>
                <a:srgbClr val="231F20"/>
              </a:solidFill>
            </a:endParaRPr>
          </a:p>
          <a:p>
            <a:pPr>
              <a:lnSpc>
                <a:spcPct val="95000"/>
              </a:lnSpc>
              <a:spcBef>
                <a:spcPts val="400"/>
              </a:spcBef>
            </a:pPr>
            <a:r>
              <a:rPr lang="en-IN" b="1" dirty="0" smtClean="0">
                <a:solidFill>
                  <a:srgbClr val="231F20"/>
                </a:solidFill>
              </a:rPr>
              <a:t>Normal Distribution</a:t>
            </a:r>
            <a:endParaRPr lang="en-IN" b="1" dirty="0">
              <a:solidFill>
                <a:srgbClr val="231F20"/>
              </a:solidFill>
            </a:endParaRPr>
          </a:p>
          <a:p>
            <a:pPr>
              <a:lnSpc>
                <a:spcPct val="95000"/>
              </a:lnSpc>
              <a:spcBef>
                <a:spcPts val="400"/>
              </a:spcBef>
            </a:pPr>
            <a:endParaRPr lang="en-IN" dirty="0" smtClean="0">
              <a:solidFill>
                <a:srgbClr val="231F2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708" t="34321" r="54723" b="30567"/>
          <a:stretch/>
        </p:blipFill>
        <p:spPr bwMode="auto">
          <a:xfrm>
            <a:off x="643465" y="1690039"/>
            <a:ext cx="3630802" cy="2601105"/>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070145" y="1334558"/>
            <a:ext cx="1570794" cy="355482"/>
          </a:xfrm>
          <a:prstGeom prst="rect">
            <a:avLst/>
          </a:prstGeom>
          <a:noFill/>
        </p:spPr>
        <p:txBody>
          <a:bodyPr wrap="square" rtlCol="0">
            <a:spAutoFit/>
          </a:bodyPr>
          <a:lstStyle/>
          <a:p>
            <a:pPr>
              <a:lnSpc>
                <a:spcPct val="95000"/>
              </a:lnSpc>
              <a:spcBef>
                <a:spcPts val="400"/>
              </a:spcBef>
            </a:pPr>
            <a:r>
              <a:rPr lang="en-IN" b="1" dirty="0" smtClean="0">
                <a:solidFill>
                  <a:srgbClr val="231F20"/>
                </a:solidFill>
              </a:rPr>
              <a:t>Box plot</a:t>
            </a:r>
            <a:endParaRPr lang="en-IN" b="1" dirty="0">
              <a:solidFill>
                <a:srgbClr val="231F20"/>
              </a:solidFill>
            </a:endParaRPr>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751" t="35432" r="22222" b="10740"/>
          <a:stretch/>
        </p:blipFill>
        <p:spPr bwMode="auto">
          <a:xfrm>
            <a:off x="4919134" y="1690040"/>
            <a:ext cx="3352799" cy="260110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9924949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Major Techniques – Unsupervised Anomaly detection</a:t>
            </a:r>
            <a:endParaRPr lang="en-US" dirty="0"/>
          </a:p>
        </p:txBody>
      </p:sp>
      <p:sp>
        <p:nvSpPr>
          <p:cNvPr id="7" name="TextBox 6"/>
          <p:cNvSpPr txBox="1"/>
          <p:nvPr/>
        </p:nvSpPr>
        <p:spPr>
          <a:xfrm>
            <a:off x="516467" y="990600"/>
            <a:ext cx="7636933" cy="2190856"/>
          </a:xfrm>
          <a:prstGeom prst="rect">
            <a:avLst/>
          </a:prstGeom>
          <a:noFill/>
        </p:spPr>
        <p:txBody>
          <a:bodyPr wrap="square" rtlCol="0">
            <a:spAutoFit/>
          </a:bodyPr>
          <a:lstStyle/>
          <a:p>
            <a:pPr>
              <a:lnSpc>
                <a:spcPct val="95000"/>
              </a:lnSpc>
              <a:spcBef>
                <a:spcPts val="400"/>
              </a:spcBef>
            </a:pPr>
            <a:r>
              <a:rPr lang="en-IN" b="1" dirty="0">
                <a:solidFill>
                  <a:srgbClr val="231F20"/>
                </a:solidFill>
              </a:rPr>
              <a:t>Isolation Forest</a:t>
            </a:r>
          </a:p>
          <a:p>
            <a:pPr>
              <a:lnSpc>
                <a:spcPct val="95000"/>
              </a:lnSpc>
              <a:spcBef>
                <a:spcPts val="400"/>
              </a:spcBef>
            </a:pPr>
            <a:r>
              <a:rPr lang="en-IN" b="1" dirty="0" smtClean="0">
                <a:solidFill>
                  <a:srgbClr val="231F20"/>
                </a:solidFill>
              </a:rPr>
              <a:t>One </a:t>
            </a:r>
            <a:r>
              <a:rPr lang="en-IN" b="1" dirty="0" smtClean="0">
                <a:solidFill>
                  <a:srgbClr val="231F20"/>
                </a:solidFill>
              </a:rPr>
              <a:t>Class SVM</a:t>
            </a:r>
          </a:p>
          <a:p>
            <a:pPr>
              <a:lnSpc>
                <a:spcPct val="95000"/>
              </a:lnSpc>
              <a:spcBef>
                <a:spcPts val="400"/>
              </a:spcBef>
            </a:pPr>
            <a:r>
              <a:rPr lang="en-IN" b="1" dirty="0" smtClean="0">
                <a:solidFill>
                  <a:srgbClr val="231F20"/>
                </a:solidFill>
              </a:rPr>
              <a:t>Auto </a:t>
            </a:r>
            <a:r>
              <a:rPr lang="en-IN" b="1" dirty="0" smtClean="0">
                <a:solidFill>
                  <a:srgbClr val="231F20"/>
                </a:solidFill>
              </a:rPr>
              <a:t>encoder</a:t>
            </a:r>
          </a:p>
          <a:p>
            <a:pPr>
              <a:lnSpc>
                <a:spcPct val="95000"/>
              </a:lnSpc>
              <a:spcBef>
                <a:spcPts val="400"/>
              </a:spcBef>
            </a:pPr>
            <a:r>
              <a:rPr lang="en-IN" b="1" dirty="0">
                <a:solidFill>
                  <a:srgbClr val="231F20"/>
                </a:solidFill>
              </a:rPr>
              <a:t>Box plot </a:t>
            </a:r>
            <a:r>
              <a:rPr lang="en-IN" b="1" dirty="0" smtClean="0">
                <a:solidFill>
                  <a:srgbClr val="231F20"/>
                </a:solidFill>
              </a:rPr>
              <a:t>outliers</a:t>
            </a:r>
          </a:p>
          <a:p>
            <a:pPr>
              <a:lnSpc>
                <a:spcPct val="95000"/>
              </a:lnSpc>
              <a:spcBef>
                <a:spcPts val="400"/>
              </a:spcBef>
            </a:pPr>
            <a:r>
              <a:rPr lang="en-IN" dirty="0" smtClean="0">
                <a:solidFill>
                  <a:srgbClr val="231F20"/>
                </a:solidFill>
              </a:rPr>
              <a:t>DBscan </a:t>
            </a:r>
            <a:r>
              <a:rPr lang="en-IN" dirty="0" smtClean="0">
                <a:solidFill>
                  <a:srgbClr val="231F20"/>
                </a:solidFill>
              </a:rPr>
              <a:t>(Density based clustering as opposed to Distance based like Euclidean Distance)</a:t>
            </a:r>
          </a:p>
          <a:p>
            <a:pPr>
              <a:lnSpc>
                <a:spcPct val="95000"/>
              </a:lnSpc>
              <a:spcBef>
                <a:spcPts val="400"/>
              </a:spcBef>
            </a:pPr>
            <a:r>
              <a:rPr lang="en-IN" dirty="0" smtClean="0">
                <a:solidFill>
                  <a:srgbClr val="231F20"/>
                </a:solidFill>
              </a:rPr>
              <a:t>Kalman Filter</a:t>
            </a:r>
          </a:p>
        </p:txBody>
      </p:sp>
    </p:spTree>
    <p:extLst>
      <p:ext uri="{BB962C8B-B14F-4D97-AF65-F5344CB8AC3E}">
        <p14:creationId xmlns:p14="http://schemas.microsoft.com/office/powerpoint/2010/main" val="148804488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4" name="Title 3"/>
          <p:cNvSpPr>
            <a:spLocks noGrp="1"/>
          </p:cNvSpPr>
          <p:nvPr>
            <p:ph type="title"/>
          </p:nvPr>
        </p:nvSpPr>
        <p:spPr/>
        <p:txBody>
          <a:bodyPr/>
          <a:lstStyle/>
          <a:p>
            <a:r>
              <a:rPr lang="en-IN" dirty="0" smtClean="0"/>
              <a:t>Algorithm Control in Unsupervised Anomaly Detection - Threshold</a:t>
            </a:r>
            <a:endParaRPr lang="en-US" dirty="0"/>
          </a:p>
        </p:txBody>
      </p:sp>
      <p:sp>
        <p:nvSpPr>
          <p:cNvPr id="5" name="TextBox 4"/>
          <p:cNvSpPr txBox="1"/>
          <p:nvPr/>
        </p:nvSpPr>
        <p:spPr>
          <a:xfrm>
            <a:off x="457200" y="869357"/>
            <a:ext cx="7230533" cy="4340675"/>
          </a:xfrm>
          <a:prstGeom prst="rect">
            <a:avLst/>
          </a:prstGeom>
          <a:noFill/>
        </p:spPr>
        <p:txBody>
          <a:bodyPr wrap="square" rtlCol="0">
            <a:spAutoFit/>
          </a:bodyPr>
          <a:lstStyle/>
          <a:p>
            <a:pPr>
              <a:lnSpc>
                <a:spcPct val="95000"/>
              </a:lnSpc>
              <a:spcBef>
                <a:spcPts val="400"/>
              </a:spcBef>
            </a:pPr>
            <a:r>
              <a:rPr lang="en-IN" sz="1400" dirty="0" smtClean="0"/>
              <a:t>Why </a:t>
            </a:r>
            <a:r>
              <a:rPr lang="en-IN" sz="1400" dirty="0"/>
              <a:t>Threshold? Cant use - Precision and </a:t>
            </a:r>
            <a:r>
              <a:rPr lang="en-IN" sz="1400" dirty="0" smtClean="0"/>
              <a:t>Recall like in Supervised learning</a:t>
            </a:r>
          </a:p>
          <a:p>
            <a:pPr>
              <a:lnSpc>
                <a:spcPct val="95000"/>
              </a:lnSpc>
              <a:spcBef>
                <a:spcPts val="400"/>
              </a:spcBef>
            </a:pPr>
            <a:r>
              <a:rPr lang="en-IN" sz="1400" dirty="0" smtClean="0">
                <a:solidFill>
                  <a:srgbClr val="231F20"/>
                </a:solidFill>
              </a:rPr>
              <a:t>Let say we have 100 data points and 20 Anomalies in the same.</a:t>
            </a:r>
          </a:p>
          <a:p>
            <a:pPr>
              <a:lnSpc>
                <a:spcPct val="95000"/>
              </a:lnSpc>
              <a:spcBef>
                <a:spcPts val="400"/>
              </a:spcBef>
            </a:pPr>
            <a:r>
              <a:rPr lang="en-IN" sz="1400" dirty="0">
                <a:solidFill>
                  <a:srgbClr val="231F20"/>
                </a:solidFill>
              </a:rPr>
              <a:t>if we predicted 25 as anomalies but out of 25, 15 are </a:t>
            </a:r>
            <a:r>
              <a:rPr lang="en-IN" sz="1400" b="1" dirty="0">
                <a:solidFill>
                  <a:srgbClr val="231F20"/>
                </a:solidFill>
              </a:rPr>
              <a:t>actually</a:t>
            </a:r>
            <a:r>
              <a:rPr lang="en-IN" sz="1400" dirty="0">
                <a:solidFill>
                  <a:srgbClr val="231F20"/>
                </a:solidFill>
              </a:rPr>
              <a:t> </a:t>
            </a:r>
            <a:r>
              <a:rPr lang="en-IN" sz="1400" dirty="0" smtClean="0">
                <a:solidFill>
                  <a:srgbClr val="231F20"/>
                </a:solidFill>
              </a:rPr>
              <a:t>anomalies and rest 10 are errors</a:t>
            </a:r>
          </a:p>
          <a:p>
            <a:pPr>
              <a:lnSpc>
                <a:spcPct val="95000"/>
              </a:lnSpc>
              <a:spcBef>
                <a:spcPts val="400"/>
              </a:spcBef>
            </a:pPr>
            <a:r>
              <a:rPr lang="en-IN" sz="1400" dirty="0" smtClean="0">
                <a:solidFill>
                  <a:srgbClr val="231F20"/>
                </a:solidFill>
              </a:rPr>
              <a:t>Precision –then </a:t>
            </a:r>
            <a:r>
              <a:rPr lang="en-IN" sz="1400" dirty="0">
                <a:solidFill>
                  <a:srgbClr val="231F20"/>
                </a:solidFill>
              </a:rPr>
              <a:t>your </a:t>
            </a:r>
            <a:r>
              <a:rPr lang="en-IN" sz="1400" dirty="0" smtClean="0">
                <a:solidFill>
                  <a:srgbClr val="231F20"/>
                </a:solidFill>
              </a:rPr>
              <a:t>precision </a:t>
            </a:r>
            <a:r>
              <a:rPr lang="en-IN" sz="1400" dirty="0">
                <a:solidFill>
                  <a:srgbClr val="231F20"/>
                </a:solidFill>
              </a:rPr>
              <a:t>is </a:t>
            </a:r>
            <a:r>
              <a:rPr lang="en-IN" sz="1400" dirty="0" smtClean="0">
                <a:solidFill>
                  <a:srgbClr val="231F20"/>
                </a:solidFill>
              </a:rPr>
              <a:t>15/25 </a:t>
            </a:r>
            <a:r>
              <a:rPr lang="en-IN" sz="1400" dirty="0">
                <a:solidFill>
                  <a:srgbClr val="231F20"/>
                </a:solidFill>
              </a:rPr>
              <a:t>= </a:t>
            </a:r>
            <a:r>
              <a:rPr lang="en-IN" sz="1400" dirty="0" smtClean="0">
                <a:solidFill>
                  <a:srgbClr val="231F20"/>
                </a:solidFill>
              </a:rPr>
              <a:t>0.60</a:t>
            </a:r>
          </a:p>
          <a:p>
            <a:pPr>
              <a:lnSpc>
                <a:spcPct val="95000"/>
              </a:lnSpc>
              <a:spcBef>
                <a:spcPts val="400"/>
              </a:spcBef>
            </a:pPr>
            <a:endParaRPr lang="en-IN" sz="1400" dirty="0" smtClean="0">
              <a:solidFill>
                <a:srgbClr val="231F20"/>
              </a:solidFill>
            </a:endParaRPr>
          </a:p>
          <a:p>
            <a:pPr>
              <a:lnSpc>
                <a:spcPct val="95000"/>
              </a:lnSpc>
              <a:spcBef>
                <a:spcPts val="400"/>
              </a:spcBef>
            </a:pPr>
            <a:r>
              <a:rPr lang="en-IN" sz="1400" dirty="0" smtClean="0">
                <a:solidFill>
                  <a:srgbClr val="231F20"/>
                </a:solidFill>
              </a:rPr>
              <a:t>Recall – then </a:t>
            </a:r>
            <a:r>
              <a:rPr lang="en-IN" sz="1400" dirty="0">
                <a:solidFill>
                  <a:srgbClr val="231F20"/>
                </a:solidFill>
              </a:rPr>
              <a:t>your </a:t>
            </a:r>
            <a:r>
              <a:rPr lang="en-IN" sz="1400" dirty="0" smtClean="0">
                <a:solidFill>
                  <a:srgbClr val="231F20"/>
                </a:solidFill>
              </a:rPr>
              <a:t>recall </a:t>
            </a:r>
            <a:r>
              <a:rPr lang="en-IN" sz="1400" dirty="0">
                <a:solidFill>
                  <a:srgbClr val="231F20"/>
                </a:solidFill>
              </a:rPr>
              <a:t>is </a:t>
            </a:r>
            <a:r>
              <a:rPr lang="en-IN" sz="1400" dirty="0" smtClean="0">
                <a:solidFill>
                  <a:srgbClr val="231F20"/>
                </a:solidFill>
              </a:rPr>
              <a:t>15/20 </a:t>
            </a:r>
            <a:r>
              <a:rPr lang="en-IN" sz="1400" dirty="0">
                <a:solidFill>
                  <a:srgbClr val="231F20"/>
                </a:solidFill>
              </a:rPr>
              <a:t>= </a:t>
            </a:r>
            <a:r>
              <a:rPr lang="en-IN" sz="1400" dirty="0" smtClean="0">
                <a:solidFill>
                  <a:srgbClr val="231F20"/>
                </a:solidFill>
              </a:rPr>
              <a:t>0.75</a:t>
            </a:r>
            <a:endParaRPr lang="en-IN" sz="1400" dirty="0">
              <a:solidFill>
                <a:srgbClr val="231F20"/>
              </a:solidFill>
            </a:endParaRPr>
          </a:p>
          <a:p>
            <a:pPr>
              <a:lnSpc>
                <a:spcPct val="95000"/>
              </a:lnSpc>
              <a:spcBef>
                <a:spcPts val="400"/>
              </a:spcBef>
            </a:pPr>
            <a:endParaRPr lang="en-IN" sz="1400" dirty="0" smtClean="0">
              <a:solidFill>
                <a:srgbClr val="231F20"/>
              </a:solidFill>
            </a:endParaRPr>
          </a:p>
          <a:p>
            <a:pPr>
              <a:lnSpc>
                <a:spcPct val="95000"/>
              </a:lnSpc>
              <a:spcBef>
                <a:spcPts val="400"/>
              </a:spcBef>
            </a:pPr>
            <a:r>
              <a:rPr lang="en-IN" sz="1400" dirty="0" smtClean="0">
                <a:solidFill>
                  <a:srgbClr val="231F20"/>
                </a:solidFill>
              </a:rPr>
              <a:t>If we predicted all 100 as anomalies then your recall will be 100% but Precision will be 15/100 =  .15</a:t>
            </a:r>
          </a:p>
          <a:p>
            <a:pPr>
              <a:lnSpc>
                <a:spcPct val="95000"/>
              </a:lnSpc>
              <a:spcBef>
                <a:spcPts val="400"/>
              </a:spcBef>
            </a:pPr>
            <a:r>
              <a:rPr lang="en-IN" sz="1400" dirty="0" smtClean="0"/>
              <a:t>Precision </a:t>
            </a:r>
            <a:r>
              <a:rPr lang="en-IN" sz="1400" dirty="0"/>
              <a:t>is "how useful the search results are", and recall is "how complete the results are</a:t>
            </a:r>
            <a:r>
              <a:rPr lang="en-IN" sz="1400" dirty="0" smtClean="0"/>
              <a:t>". We have to strike balance between the two.</a:t>
            </a:r>
          </a:p>
          <a:p>
            <a:pPr>
              <a:lnSpc>
                <a:spcPct val="95000"/>
              </a:lnSpc>
              <a:spcBef>
                <a:spcPts val="400"/>
              </a:spcBef>
            </a:pPr>
            <a:endParaRPr lang="en-IN" sz="1400" dirty="0">
              <a:solidFill>
                <a:srgbClr val="231F20"/>
              </a:solidFill>
            </a:endParaRPr>
          </a:p>
          <a:p>
            <a:pPr>
              <a:lnSpc>
                <a:spcPct val="95000"/>
              </a:lnSpc>
              <a:spcBef>
                <a:spcPts val="400"/>
              </a:spcBef>
            </a:pPr>
            <a:r>
              <a:rPr lang="en-IN" sz="1400" dirty="0" smtClean="0">
                <a:solidFill>
                  <a:srgbClr val="231F20"/>
                </a:solidFill>
              </a:rPr>
              <a:t>In Unsupervised learning, since we don’t have label data above measures can’t be calculated so to control the algorithm we use a cut-off point/Threshold which helps us keep tab on no of anomalies detected. Threshold help us control how much % of the total dataset to be classified </a:t>
            </a:r>
            <a:r>
              <a:rPr lang="en-IN" sz="1400" dirty="0">
                <a:solidFill>
                  <a:srgbClr val="231F20"/>
                </a:solidFill>
              </a:rPr>
              <a:t>a</a:t>
            </a:r>
            <a:r>
              <a:rPr lang="en-IN" sz="1400" dirty="0" smtClean="0">
                <a:solidFill>
                  <a:srgbClr val="231F20"/>
                </a:solidFill>
              </a:rPr>
              <a:t>s anomalies.</a:t>
            </a:r>
            <a:endParaRPr lang="en-IN" sz="1400" dirty="0">
              <a:solidFill>
                <a:srgbClr val="231F20"/>
              </a:solidFill>
            </a:endParaRPr>
          </a:p>
          <a:p>
            <a:pPr>
              <a:lnSpc>
                <a:spcPct val="95000"/>
              </a:lnSpc>
              <a:spcBef>
                <a:spcPts val="400"/>
              </a:spcBef>
            </a:pPr>
            <a:endParaRPr lang="en-US" sz="1400" dirty="0" err="1" smtClean="0">
              <a:solidFill>
                <a:srgbClr val="231F20"/>
              </a:solidFill>
            </a:endParaRPr>
          </a:p>
        </p:txBody>
      </p:sp>
    </p:spTree>
    <p:extLst>
      <p:ext uri="{BB962C8B-B14F-4D97-AF65-F5344CB8AC3E}">
        <p14:creationId xmlns:p14="http://schemas.microsoft.com/office/powerpoint/2010/main" val="206051144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Isolation Forest</a:t>
            </a:r>
            <a:endParaRPr lang="en-US" dirty="0"/>
          </a:p>
        </p:txBody>
      </p:sp>
      <p:sp>
        <p:nvSpPr>
          <p:cNvPr id="7" name="TextBox 6"/>
          <p:cNvSpPr txBox="1"/>
          <p:nvPr/>
        </p:nvSpPr>
        <p:spPr>
          <a:xfrm>
            <a:off x="516467" y="990600"/>
            <a:ext cx="4433027" cy="4247317"/>
          </a:xfrm>
          <a:prstGeom prst="rect">
            <a:avLst/>
          </a:prstGeom>
          <a:noFill/>
        </p:spPr>
        <p:txBody>
          <a:bodyPr wrap="square" rtlCol="0">
            <a:spAutoFit/>
          </a:bodyPr>
          <a:lstStyle/>
          <a:p>
            <a:r>
              <a:rPr lang="en-IN" dirty="0" smtClean="0"/>
              <a:t>The </a:t>
            </a:r>
            <a:r>
              <a:rPr lang="en-IN" dirty="0"/>
              <a:t>Isolation Forest algorithm isolates observations by randomly selecting a feature and then randomly selecting a split value between the maximum and minimum values of the selected feature. The logic arguments goes: isolating anomaly observations is easier as only a few conditions are needed to separate those cases from the normal observations. On the other hand, isolating normal observations require more conditions. Therefore, an anomaly score can be calculated as the number of conditions required to separate a given observation.</a:t>
            </a: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486" t="38395" r="48681" b="16914"/>
          <a:stretch/>
        </p:blipFill>
        <p:spPr bwMode="auto">
          <a:xfrm>
            <a:off x="4881761" y="1193800"/>
            <a:ext cx="4194506" cy="2582333"/>
          </a:xfrm>
          <a:prstGeom prst="rect">
            <a:avLst/>
          </a:prstGeom>
          <a:noFill/>
          <a:ln w="158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3728278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Isolation Forest</a:t>
            </a:r>
            <a:endParaRPr lang="en-US" dirty="0"/>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14" t="29259" r="38750" b="25516"/>
          <a:stretch/>
        </p:blipFill>
        <p:spPr bwMode="auto">
          <a:xfrm>
            <a:off x="155575" y="1216492"/>
            <a:ext cx="4419939" cy="3060702"/>
          </a:xfrm>
          <a:prstGeom prst="rect">
            <a:avLst/>
          </a:prstGeom>
          <a:noFill/>
          <a:ln w="158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375" t="29013" r="38472" b="25000"/>
          <a:stretch/>
        </p:blipFill>
        <p:spPr bwMode="auto">
          <a:xfrm>
            <a:off x="4621094" y="1216492"/>
            <a:ext cx="4395907" cy="3060702"/>
          </a:xfrm>
          <a:prstGeom prst="rect">
            <a:avLst/>
          </a:prstGeom>
          <a:noFill/>
          <a:ln w="158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5968512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One class SVM</a:t>
            </a:r>
            <a:endParaRPr lang="en-US" dirty="0"/>
          </a:p>
        </p:txBody>
      </p:sp>
      <p:sp>
        <p:nvSpPr>
          <p:cNvPr id="7" name="TextBox 6"/>
          <p:cNvSpPr txBox="1"/>
          <p:nvPr/>
        </p:nvSpPr>
        <p:spPr>
          <a:xfrm>
            <a:off x="516467" y="990600"/>
            <a:ext cx="4224865" cy="4039567"/>
          </a:xfrm>
          <a:prstGeom prst="rect">
            <a:avLst/>
          </a:prstGeom>
          <a:noFill/>
        </p:spPr>
        <p:txBody>
          <a:bodyPr wrap="square" rtlCol="0">
            <a:spAutoFit/>
          </a:bodyPr>
          <a:lstStyle/>
          <a:p>
            <a:pPr>
              <a:lnSpc>
                <a:spcPct val="95000"/>
              </a:lnSpc>
              <a:spcBef>
                <a:spcPts val="400"/>
              </a:spcBef>
            </a:pPr>
            <a:r>
              <a:rPr lang="en-IN" dirty="0" smtClean="0"/>
              <a:t>Basically </a:t>
            </a:r>
            <a:r>
              <a:rPr lang="en-IN" dirty="0"/>
              <a:t>separates all the data points from the origin (in feature space </a:t>
            </a:r>
            <a:r>
              <a:rPr lang="en-IN" i="1" dirty="0"/>
              <a:t>F</a:t>
            </a:r>
            <a:r>
              <a:rPr lang="en-IN" dirty="0"/>
              <a:t>) and maximizes the distance from this </a:t>
            </a:r>
            <a:r>
              <a:rPr lang="en-IN" dirty="0" smtClean="0"/>
              <a:t>hyper-plane </a:t>
            </a:r>
            <a:r>
              <a:rPr lang="en-IN" dirty="0"/>
              <a:t>to the origin. This results in a binary function which captures regions in the input space where the probability density of the data lives. Thus the function returns +1 in a “small” region (capturing the training data points) and −1 elsewhere</a:t>
            </a:r>
            <a:r>
              <a:rPr lang="en-IN" dirty="0" smtClean="0"/>
              <a:t>. In Unsupervised learning the vectors which are close to origin form one class and which are away from it becomes another class</a:t>
            </a:r>
            <a:endParaRPr lang="en-IN" dirty="0" smtClean="0">
              <a:solidFill>
                <a:srgbClr val="231F20"/>
              </a:solidFill>
            </a:endParaRPr>
          </a:p>
        </p:txBody>
      </p:sp>
      <p:sp>
        <p:nvSpPr>
          <p:cNvPr id="2" name="AutoShape 2" descr="Image result for support vector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descr="C:\Prashant\Teradata\Analytics\IOT\Waseem\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268" y="643681"/>
            <a:ext cx="3429000" cy="2790166"/>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681" t="30864" r="53194" b="49260"/>
          <a:stretch/>
        </p:blipFill>
        <p:spPr bwMode="auto">
          <a:xfrm>
            <a:off x="5139268" y="3433847"/>
            <a:ext cx="3429001" cy="136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09602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radata 2014">
  <a:themeElements>
    <a:clrScheme name="Custom 7">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21198</TotalTime>
  <Words>820</Words>
  <Application>Microsoft Office PowerPoint</Application>
  <PresentationFormat>On-screen Show (16:9)</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Teradata 2014</vt:lpstr>
      <vt:lpstr>PowerPoint Presentation</vt:lpstr>
      <vt:lpstr>Agenda</vt:lpstr>
      <vt:lpstr>What is Anomaly Detection and how it is different from Outlier?</vt:lpstr>
      <vt:lpstr>Anomaly Detection for Univariate Variable (Unsupervised)</vt:lpstr>
      <vt:lpstr>Major Techniques – Unsupervised Anomaly detection</vt:lpstr>
      <vt:lpstr>Algorithm Control in Unsupervised Anomaly Detection - Threshold</vt:lpstr>
      <vt:lpstr>Isolation Forest</vt:lpstr>
      <vt:lpstr>Isolation Forest</vt:lpstr>
      <vt:lpstr>One class SVM</vt:lpstr>
      <vt:lpstr>Auto-encoders</vt:lpstr>
      <vt:lpstr>Applications</vt:lpstr>
      <vt:lpstr>Reference links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Desai, Prashant</cp:lastModifiedBy>
  <cp:revision>685</cp:revision>
  <cp:lastPrinted>2015-02-05T15:46:55Z</cp:lastPrinted>
  <dcterms:created xsi:type="dcterms:W3CDTF">2014-09-26T23:01:50Z</dcterms:created>
  <dcterms:modified xsi:type="dcterms:W3CDTF">2017-06-09T05:00:08Z</dcterms:modified>
</cp:coreProperties>
</file>