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ABB35-177B-415C-A6CB-91137289D5AB}" v="22" dt="2021-02-23T13:13:41.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Ambery" userId="fb00d5ba-693e-43f5-ad02-73db26cd6cd7" providerId="ADAL" clId="{E66ABB35-177B-415C-A6CB-91137289D5AB}"/>
    <pc:docChg chg="custSel addSld modSld">
      <pc:chgData name="John Ambery" userId="fb00d5ba-693e-43f5-ad02-73db26cd6cd7" providerId="ADAL" clId="{E66ABB35-177B-415C-A6CB-91137289D5AB}" dt="2021-02-23T13:19:36.476" v="2292" actId="404"/>
      <pc:docMkLst>
        <pc:docMk/>
      </pc:docMkLst>
      <pc:sldChg chg="modSp mod">
        <pc:chgData name="John Ambery" userId="fb00d5ba-693e-43f5-ad02-73db26cd6cd7" providerId="ADAL" clId="{E66ABB35-177B-415C-A6CB-91137289D5AB}" dt="2021-02-23T12:22:46.684" v="11" actId="20577"/>
        <pc:sldMkLst>
          <pc:docMk/>
          <pc:sldMk cId="613522706" sldId="257"/>
        </pc:sldMkLst>
        <pc:spChg chg="mod">
          <ac:chgData name="John Ambery" userId="fb00d5ba-693e-43f5-ad02-73db26cd6cd7" providerId="ADAL" clId="{E66ABB35-177B-415C-A6CB-91137289D5AB}" dt="2021-02-23T12:22:46.684" v="11" actId="20577"/>
          <ac:spMkLst>
            <pc:docMk/>
            <pc:sldMk cId="613522706" sldId="257"/>
            <ac:spMk id="10" creationId="{C2F7078F-B3FE-4F71-8B4E-C2AE707CA085}"/>
          </ac:spMkLst>
        </pc:spChg>
      </pc:sldChg>
      <pc:sldChg chg="addSp modSp new mod">
        <pc:chgData name="John Ambery" userId="fb00d5ba-693e-43f5-ad02-73db26cd6cd7" providerId="ADAL" clId="{E66ABB35-177B-415C-A6CB-91137289D5AB}" dt="2021-02-23T12:49:46.273" v="1483" actId="1076"/>
        <pc:sldMkLst>
          <pc:docMk/>
          <pc:sldMk cId="986134857" sldId="259"/>
        </pc:sldMkLst>
        <pc:spChg chg="mod">
          <ac:chgData name="John Ambery" userId="fb00d5ba-693e-43f5-ad02-73db26cd6cd7" providerId="ADAL" clId="{E66ABB35-177B-415C-A6CB-91137289D5AB}" dt="2021-02-23T12:28:47.117" v="32" actId="313"/>
          <ac:spMkLst>
            <pc:docMk/>
            <pc:sldMk cId="986134857" sldId="259"/>
            <ac:spMk id="2" creationId="{215F77D5-0D01-443C-80AD-C40425487A3C}"/>
          </ac:spMkLst>
        </pc:spChg>
        <pc:spChg chg="mod">
          <ac:chgData name="John Ambery" userId="fb00d5ba-693e-43f5-ad02-73db26cd6cd7" providerId="ADAL" clId="{E66ABB35-177B-415C-A6CB-91137289D5AB}" dt="2021-02-23T12:46:45.620" v="1454" actId="27636"/>
          <ac:spMkLst>
            <pc:docMk/>
            <pc:sldMk cId="986134857" sldId="259"/>
            <ac:spMk id="3" creationId="{79DC208C-6505-40C1-95FE-0B63D4C94AC3}"/>
          </ac:spMkLst>
        </pc:spChg>
        <pc:spChg chg="add mod">
          <ac:chgData name="John Ambery" userId="fb00d5ba-693e-43f5-ad02-73db26cd6cd7" providerId="ADAL" clId="{E66ABB35-177B-415C-A6CB-91137289D5AB}" dt="2021-02-23T12:49:43.499" v="1482" actId="20577"/>
          <ac:spMkLst>
            <pc:docMk/>
            <pc:sldMk cId="986134857" sldId="259"/>
            <ac:spMk id="4" creationId="{6563617F-7C13-4BD0-AE7A-4E3E584C3B28}"/>
          </ac:spMkLst>
        </pc:spChg>
        <pc:picChg chg="add mod">
          <ac:chgData name="John Ambery" userId="fb00d5ba-693e-43f5-ad02-73db26cd6cd7" providerId="ADAL" clId="{E66ABB35-177B-415C-A6CB-91137289D5AB}" dt="2021-02-23T12:49:16.065" v="1468" actId="1076"/>
          <ac:picMkLst>
            <pc:docMk/>
            <pc:sldMk cId="986134857" sldId="259"/>
            <ac:picMk id="1026" creationId="{2F9A4D44-0198-4AD6-95DD-5253D599DFD4}"/>
          </ac:picMkLst>
        </pc:picChg>
        <pc:picChg chg="add mod">
          <ac:chgData name="John Ambery" userId="fb00d5ba-693e-43f5-ad02-73db26cd6cd7" providerId="ADAL" clId="{E66ABB35-177B-415C-A6CB-91137289D5AB}" dt="2021-02-23T12:49:46.273" v="1483" actId="1076"/>
          <ac:picMkLst>
            <pc:docMk/>
            <pc:sldMk cId="986134857" sldId="259"/>
            <ac:picMk id="1028" creationId="{52AF75DC-1B21-44C0-A8AA-80A7302D73C9}"/>
          </ac:picMkLst>
        </pc:picChg>
      </pc:sldChg>
      <pc:sldChg chg="modSp new mod">
        <pc:chgData name="John Ambery" userId="fb00d5ba-693e-43f5-ad02-73db26cd6cd7" providerId="ADAL" clId="{E66ABB35-177B-415C-A6CB-91137289D5AB}" dt="2021-02-23T13:19:36.476" v="2292" actId="404"/>
        <pc:sldMkLst>
          <pc:docMk/>
          <pc:sldMk cId="1528861910" sldId="260"/>
        </pc:sldMkLst>
        <pc:spChg chg="mod">
          <ac:chgData name="John Ambery" userId="fb00d5ba-693e-43f5-ad02-73db26cd6cd7" providerId="ADAL" clId="{E66ABB35-177B-415C-A6CB-91137289D5AB}" dt="2021-02-23T13:19:21.211" v="2289" actId="20577"/>
          <ac:spMkLst>
            <pc:docMk/>
            <pc:sldMk cId="1528861910" sldId="260"/>
            <ac:spMk id="2" creationId="{DDB70C6F-5B9F-41A2-A0D0-9E26FAFA9A0C}"/>
          </ac:spMkLst>
        </pc:spChg>
        <pc:spChg chg="mod">
          <ac:chgData name="John Ambery" userId="fb00d5ba-693e-43f5-ad02-73db26cd6cd7" providerId="ADAL" clId="{E66ABB35-177B-415C-A6CB-91137289D5AB}" dt="2021-02-23T13:19:36.476" v="2292" actId="404"/>
          <ac:spMkLst>
            <pc:docMk/>
            <pc:sldMk cId="1528861910" sldId="260"/>
            <ac:spMk id="3" creationId="{421D4D94-3A7B-441C-943D-B1F557DD4FF4}"/>
          </ac:spMkLst>
        </pc:spChg>
      </pc:sldChg>
      <pc:sldChg chg="addSp modSp new mod">
        <pc:chgData name="John Ambery" userId="fb00d5ba-693e-43f5-ad02-73db26cd6cd7" providerId="ADAL" clId="{E66ABB35-177B-415C-A6CB-91137289D5AB}" dt="2021-02-23T12:44:58.100" v="1288" actId="27636"/>
        <pc:sldMkLst>
          <pc:docMk/>
          <pc:sldMk cId="3981986370" sldId="261"/>
        </pc:sldMkLst>
        <pc:spChg chg="mod">
          <ac:chgData name="John Ambery" userId="fb00d5ba-693e-43f5-ad02-73db26cd6cd7" providerId="ADAL" clId="{E66ABB35-177B-415C-A6CB-91137289D5AB}" dt="2021-02-23T12:37:54.467" v="708" actId="14100"/>
          <ac:spMkLst>
            <pc:docMk/>
            <pc:sldMk cId="3981986370" sldId="261"/>
            <ac:spMk id="2" creationId="{377C38B5-7C63-4B17-8AFC-BDD387634508}"/>
          </ac:spMkLst>
        </pc:spChg>
        <pc:spChg chg="mod">
          <ac:chgData name="John Ambery" userId="fb00d5ba-693e-43f5-ad02-73db26cd6cd7" providerId="ADAL" clId="{E66ABB35-177B-415C-A6CB-91137289D5AB}" dt="2021-02-23T12:44:58.100" v="1288" actId="27636"/>
          <ac:spMkLst>
            <pc:docMk/>
            <pc:sldMk cId="3981986370" sldId="261"/>
            <ac:spMk id="3" creationId="{ACECD557-531E-474F-9297-E29F9D5CAFF5}"/>
          </ac:spMkLst>
        </pc:spChg>
        <pc:picChg chg="add mod">
          <ac:chgData name="John Ambery" userId="fb00d5ba-693e-43f5-ad02-73db26cd6cd7" providerId="ADAL" clId="{E66ABB35-177B-415C-A6CB-91137289D5AB}" dt="2021-02-23T12:43:32.114" v="1254" actId="1076"/>
          <ac:picMkLst>
            <pc:docMk/>
            <pc:sldMk cId="3981986370" sldId="261"/>
            <ac:picMk id="4" creationId="{F026DDF7-2B01-4E97-AD50-BDCBD0FC1CB2}"/>
          </ac:picMkLst>
        </pc:picChg>
      </pc:sldChg>
      <pc:sldChg chg="modSp new mod">
        <pc:chgData name="John Ambery" userId="fb00d5ba-693e-43f5-ad02-73db26cd6cd7" providerId="ADAL" clId="{E66ABB35-177B-415C-A6CB-91137289D5AB}" dt="2021-02-23T12:57:58.339" v="1938" actId="20577"/>
        <pc:sldMkLst>
          <pc:docMk/>
          <pc:sldMk cId="4077650205" sldId="262"/>
        </pc:sldMkLst>
        <pc:spChg chg="mod">
          <ac:chgData name="John Ambery" userId="fb00d5ba-693e-43f5-ad02-73db26cd6cd7" providerId="ADAL" clId="{E66ABB35-177B-415C-A6CB-91137289D5AB}" dt="2021-02-23T12:51:03.928" v="1523" actId="20577"/>
          <ac:spMkLst>
            <pc:docMk/>
            <pc:sldMk cId="4077650205" sldId="262"/>
            <ac:spMk id="2" creationId="{64B1B8E1-512C-4A01-B8C2-4AC0C06767AB}"/>
          </ac:spMkLst>
        </pc:spChg>
        <pc:spChg chg="mod">
          <ac:chgData name="John Ambery" userId="fb00d5ba-693e-43f5-ad02-73db26cd6cd7" providerId="ADAL" clId="{E66ABB35-177B-415C-A6CB-91137289D5AB}" dt="2021-02-23T12:57:58.339" v="1938" actId="20577"/>
          <ac:spMkLst>
            <pc:docMk/>
            <pc:sldMk cId="4077650205" sldId="262"/>
            <ac:spMk id="3" creationId="{62C308B9-193C-4B25-9423-B886E3005A63}"/>
          </ac:spMkLst>
        </pc:spChg>
      </pc:sldChg>
      <pc:sldChg chg="modSp new mod">
        <pc:chgData name="John Ambery" userId="fb00d5ba-693e-43f5-ad02-73db26cd6cd7" providerId="ADAL" clId="{E66ABB35-177B-415C-A6CB-91137289D5AB}" dt="2021-02-23T13:13:43.142" v="2237" actId="20577"/>
        <pc:sldMkLst>
          <pc:docMk/>
          <pc:sldMk cId="4091342431" sldId="263"/>
        </pc:sldMkLst>
        <pc:spChg chg="mod">
          <ac:chgData name="John Ambery" userId="fb00d5ba-693e-43f5-ad02-73db26cd6cd7" providerId="ADAL" clId="{E66ABB35-177B-415C-A6CB-91137289D5AB}" dt="2021-02-23T12:58:22.629" v="1957" actId="20577"/>
          <ac:spMkLst>
            <pc:docMk/>
            <pc:sldMk cId="4091342431" sldId="263"/>
            <ac:spMk id="2" creationId="{05EAAFDB-C7E5-41F0-B169-34D7CDEEDF0D}"/>
          </ac:spMkLst>
        </pc:spChg>
        <pc:spChg chg="mod">
          <ac:chgData name="John Ambery" userId="fb00d5ba-693e-43f5-ad02-73db26cd6cd7" providerId="ADAL" clId="{E66ABB35-177B-415C-A6CB-91137289D5AB}" dt="2021-02-23T13:13:43.142" v="2237" actId="20577"/>
          <ac:spMkLst>
            <pc:docMk/>
            <pc:sldMk cId="4091342431" sldId="263"/>
            <ac:spMk id="3" creationId="{D562A9B8-EEE7-4C7D-9861-2C5166A523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244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280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48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212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843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64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349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838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454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580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925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2/23/2021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917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2/23/2021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769132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opyright.gov/circs/circ1a.html#:~:text=The%20owner%20of%20copyright%20has,others%20to%20engage%20in%20the" TargetMode="External"/><Relationship Id="rId2" Type="http://schemas.openxmlformats.org/officeDocument/2006/relationships/hyperlink" Target="https://copyrightalliance.org/copyright-cases/oracle-america-v-goog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ometric shapes on a wooden background">
            <a:extLst>
              <a:ext uri="{FF2B5EF4-FFF2-40B4-BE49-F238E27FC236}">
                <a16:creationId xmlns:a16="http://schemas.microsoft.com/office/drawing/2014/main" id="{45F99A41-BD16-4DDF-8C39-487805C30DD4}"/>
              </a:ext>
            </a:extLst>
          </p:cNvPr>
          <p:cNvPicPr>
            <a:picLocks noChangeAspect="1"/>
          </p:cNvPicPr>
          <p:nvPr/>
        </p:nvPicPr>
        <p:blipFill rotWithShape="1">
          <a:blip r:embed="rId2"/>
          <a:srcRect t="2519" b="13212"/>
          <a:stretch/>
        </p:blipFill>
        <p:spPr>
          <a:xfrm>
            <a:off x="20" y="10"/>
            <a:ext cx="12191980" cy="6857990"/>
          </a:xfrm>
          <a:prstGeom prst="rect">
            <a:avLst/>
          </a:prstGeom>
        </p:spPr>
      </p:pic>
      <p:sp useBgFill="1">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B61120-6620-4AB8-8F55-506D747C91F7}"/>
              </a:ext>
            </a:extLst>
          </p:cNvPr>
          <p:cNvSpPr>
            <a:spLocks noGrp="1"/>
          </p:cNvSpPr>
          <p:nvPr>
            <p:ph type="ctrTitle"/>
          </p:nvPr>
        </p:nvSpPr>
        <p:spPr>
          <a:xfrm>
            <a:off x="7887696" y="2688503"/>
            <a:ext cx="3768917" cy="1606163"/>
          </a:xfrm>
        </p:spPr>
        <p:txBody>
          <a:bodyPr>
            <a:normAutofit/>
          </a:bodyPr>
          <a:lstStyle/>
          <a:p>
            <a:r>
              <a:rPr lang="en-US" sz="3400" dirty="0"/>
              <a:t>Intellectual Property and Copyright Issues</a:t>
            </a:r>
          </a:p>
        </p:txBody>
      </p:sp>
      <p:sp>
        <p:nvSpPr>
          <p:cNvPr id="3" name="Subtitle 2">
            <a:extLst>
              <a:ext uri="{FF2B5EF4-FFF2-40B4-BE49-F238E27FC236}">
                <a16:creationId xmlns:a16="http://schemas.microsoft.com/office/drawing/2014/main" id="{F62C993D-3614-45C7-AF21-C12B6F1C7F3B}"/>
              </a:ext>
            </a:extLst>
          </p:cNvPr>
          <p:cNvSpPr>
            <a:spLocks noGrp="1"/>
          </p:cNvSpPr>
          <p:nvPr>
            <p:ph type="subTitle" idx="1"/>
          </p:nvPr>
        </p:nvSpPr>
        <p:spPr>
          <a:xfrm>
            <a:off x="7991063" y="4410468"/>
            <a:ext cx="3665550" cy="981844"/>
          </a:xfrm>
        </p:spPr>
        <p:txBody>
          <a:bodyPr>
            <a:normAutofit/>
          </a:bodyPr>
          <a:lstStyle/>
          <a:p>
            <a:pPr>
              <a:lnSpc>
                <a:spcPct val="90000"/>
              </a:lnSpc>
            </a:pPr>
            <a:r>
              <a:rPr lang="en-US" sz="1200" dirty="0"/>
              <a:t>Chapter 28</a:t>
            </a:r>
          </a:p>
          <a:p>
            <a:pPr>
              <a:lnSpc>
                <a:spcPct val="90000"/>
              </a:lnSpc>
            </a:pPr>
            <a:r>
              <a:rPr lang="en-US" sz="1200" dirty="0"/>
              <a:t>Student Presentations</a:t>
            </a:r>
          </a:p>
          <a:p>
            <a:pPr>
              <a:lnSpc>
                <a:spcPct val="90000"/>
              </a:lnSpc>
            </a:pPr>
            <a:r>
              <a:rPr lang="en-US" sz="1200" dirty="0"/>
              <a:t>Jack Ambery</a:t>
            </a:r>
          </a:p>
        </p:txBody>
      </p:sp>
    </p:spTree>
    <p:extLst>
      <p:ext uri="{BB962C8B-B14F-4D97-AF65-F5344CB8AC3E}">
        <p14:creationId xmlns:p14="http://schemas.microsoft.com/office/powerpoint/2010/main" val="346893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2300-DB31-450B-BC3A-8C4E9D90291E}"/>
              </a:ext>
            </a:extLst>
          </p:cNvPr>
          <p:cNvSpPr>
            <a:spLocks noGrp="1"/>
          </p:cNvSpPr>
          <p:nvPr>
            <p:ph type="title"/>
          </p:nvPr>
        </p:nvSpPr>
        <p:spPr>
          <a:xfrm>
            <a:off x="839788" y="365125"/>
            <a:ext cx="10515600" cy="1481963"/>
          </a:xfrm>
        </p:spPr>
        <p:txBody>
          <a:bodyPr/>
          <a:lstStyle/>
          <a:p>
            <a:r>
              <a:rPr lang="en-US" u="sng" dirty="0"/>
              <a:t>Intellectual Property: What is the Issue?</a:t>
            </a:r>
            <a:br>
              <a:rPr lang="en-US" dirty="0"/>
            </a:br>
            <a:r>
              <a:rPr lang="en-US" sz="2400" dirty="0"/>
              <a:t>The debate is over whether Internet users have the right to copy and swap music, videos, and books.</a:t>
            </a:r>
            <a:endParaRPr lang="en-US" dirty="0"/>
          </a:p>
        </p:txBody>
      </p:sp>
      <p:sp>
        <p:nvSpPr>
          <p:cNvPr id="4" name="Text Placeholder 3">
            <a:extLst>
              <a:ext uri="{FF2B5EF4-FFF2-40B4-BE49-F238E27FC236}">
                <a16:creationId xmlns:a16="http://schemas.microsoft.com/office/drawing/2014/main" id="{DCB00572-1E50-486D-A8A0-39DD74A2C0BF}"/>
              </a:ext>
            </a:extLst>
          </p:cNvPr>
          <p:cNvSpPr>
            <a:spLocks noGrp="1"/>
          </p:cNvSpPr>
          <p:nvPr>
            <p:ph type="body" idx="1"/>
          </p:nvPr>
        </p:nvSpPr>
        <p:spPr>
          <a:xfrm>
            <a:off x="839788" y="2011680"/>
            <a:ext cx="4937760" cy="657379"/>
          </a:xfrm>
        </p:spPr>
        <p:txBody>
          <a:bodyPr/>
          <a:lstStyle/>
          <a:p>
            <a:r>
              <a:rPr lang="en-US" dirty="0"/>
              <a:t>Recording Artists Opinion</a:t>
            </a:r>
          </a:p>
        </p:txBody>
      </p:sp>
      <p:sp>
        <p:nvSpPr>
          <p:cNvPr id="5" name="Content Placeholder 4">
            <a:extLst>
              <a:ext uri="{FF2B5EF4-FFF2-40B4-BE49-F238E27FC236}">
                <a16:creationId xmlns:a16="http://schemas.microsoft.com/office/drawing/2014/main" id="{DCA3E686-F31A-4587-85DF-29D80EBC9D35}"/>
              </a:ext>
            </a:extLst>
          </p:cNvPr>
          <p:cNvSpPr>
            <a:spLocks noGrp="1"/>
          </p:cNvSpPr>
          <p:nvPr>
            <p:ph sz="half" idx="2"/>
          </p:nvPr>
        </p:nvSpPr>
        <p:spPr>
          <a:xfrm>
            <a:off x="839788" y="2833651"/>
            <a:ext cx="4937760" cy="2043149"/>
          </a:xfrm>
        </p:spPr>
        <p:txBody>
          <a:bodyPr/>
          <a:lstStyle/>
          <a:p>
            <a:r>
              <a:rPr lang="en-US" dirty="0"/>
              <a:t>Recording artists, engineers, and producers should get credit for their work</a:t>
            </a:r>
          </a:p>
        </p:txBody>
      </p:sp>
      <p:sp>
        <p:nvSpPr>
          <p:cNvPr id="6" name="Text Placeholder 5">
            <a:extLst>
              <a:ext uri="{FF2B5EF4-FFF2-40B4-BE49-F238E27FC236}">
                <a16:creationId xmlns:a16="http://schemas.microsoft.com/office/drawing/2014/main" id="{E050C4D9-4103-444F-B944-51356B4AA8B5}"/>
              </a:ext>
            </a:extLst>
          </p:cNvPr>
          <p:cNvSpPr>
            <a:spLocks noGrp="1"/>
          </p:cNvSpPr>
          <p:nvPr>
            <p:ph type="body" sz="quarter" idx="3"/>
          </p:nvPr>
        </p:nvSpPr>
        <p:spPr>
          <a:xfrm>
            <a:off x="6419088" y="2011680"/>
            <a:ext cx="4937760" cy="657379"/>
          </a:xfrm>
        </p:spPr>
        <p:txBody>
          <a:bodyPr/>
          <a:lstStyle/>
          <a:p>
            <a:r>
              <a:rPr lang="en-US" dirty="0"/>
              <a:t>User Opinions</a:t>
            </a:r>
          </a:p>
        </p:txBody>
      </p:sp>
      <p:sp>
        <p:nvSpPr>
          <p:cNvPr id="7" name="Content Placeholder 6">
            <a:extLst>
              <a:ext uri="{FF2B5EF4-FFF2-40B4-BE49-F238E27FC236}">
                <a16:creationId xmlns:a16="http://schemas.microsoft.com/office/drawing/2014/main" id="{37BA5E5C-FA57-42A7-B832-649C087C9EA8}"/>
              </a:ext>
            </a:extLst>
          </p:cNvPr>
          <p:cNvSpPr>
            <a:spLocks noGrp="1"/>
          </p:cNvSpPr>
          <p:nvPr>
            <p:ph sz="quarter" idx="4"/>
          </p:nvPr>
        </p:nvSpPr>
        <p:spPr>
          <a:xfrm>
            <a:off x="6419088" y="2833651"/>
            <a:ext cx="4937760" cy="3356837"/>
          </a:xfrm>
        </p:spPr>
        <p:txBody>
          <a:bodyPr/>
          <a:lstStyle/>
          <a:p>
            <a:r>
              <a:rPr lang="en-US" dirty="0"/>
              <a:t>Music fans should be able to listen to the media as they please</a:t>
            </a:r>
          </a:p>
          <a:p>
            <a:r>
              <a:rPr lang="en-US" dirty="0"/>
              <a:t>This promotes the music, helps small artists, and ultimately increases sales</a:t>
            </a:r>
          </a:p>
        </p:txBody>
      </p:sp>
      <p:sp>
        <p:nvSpPr>
          <p:cNvPr id="10" name="TextBox 9">
            <a:extLst>
              <a:ext uri="{FF2B5EF4-FFF2-40B4-BE49-F238E27FC236}">
                <a16:creationId xmlns:a16="http://schemas.microsoft.com/office/drawing/2014/main" id="{C2F7078F-B3FE-4F71-8B4E-C2AE707CA085}"/>
              </a:ext>
            </a:extLst>
          </p:cNvPr>
          <p:cNvSpPr txBox="1"/>
          <p:nvPr/>
        </p:nvSpPr>
        <p:spPr>
          <a:xfrm>
            <a:off x="835153" y="5041392"/>
            <a:ext cx="4937760" cy="1200329"/>
          </a:xfrm>
          <a:prstGeom prst="rect">
            <a:avLst/>
          </a:prstGeom>
          <a:solidFill>
            <a:schemeClr val="accent4"/>
          </a:solidFill>
        </p:spPr>
        <p:txBody>
          <a:bodyPr wrap="square" rtlCol="0">
            <a:spAutoFit/>
          </a:bodyPr>
          <a:lstStyle/>
          <a:p>
            <a:r>
              <a:rPr lang="en-US" dirty="0"/>
              <a:t>Term to Know!</a:t>
            </a:r>
          </a:p>
          <a:p>
            <a:r>
              <a:rPr lang="en-US" dirty="0"/>
              <a:t>Peer-to-peer networks - platforms in which users can download and swag music freely (ex. SoundCloud and </a:t>
            </a:r>
            <a:r>
              <a:rPr lang="en-US" dirty="0" err="1"/>
              <a:t>Github</a:t>
            </a:r>
            <a:r>
              <a:rPr lang="en-US" dirty="0"/>
              <a:t>)</a:t>
            </a:r>
          </a:p>
        </p:txBody>
      </p:sp>
    </p:spTree>
    <p:extLst>
      <p:ext uri="{BB962C8B-B14F-4D97-AF65-F5344CB8AC3E}">
        <p14:creationId xmlns:p14="http://schemas.microsoft.com/office/powerpoint/2010/main" val="61352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21133C-96C3-4D7C-B214-48C146EBAE99}"/>
              </a:ext>
            </a:extLst>
          </p:cNvPr>
          <p:cNvSpPr>
            <a:spLocks noGrp="1"/>
          </p:cNvSpPr>
          <p:nvPr>
            <p:ph type="title"/>
          </p:nvPr>
        </p:nvSpPr>
        <p:spPr/>
        <p:txBody>
          <a:bodyPr/>
          <a:lstStyle/>
          <a:p>
            <a:r>
              <a:rPr lang="en-US" dirty="0"/>
              <a:t>Copyright</a:t>
            </a:r>
          </a:p>
        </p:txBody>
      </p:sp>
      <p:sp>
        <p:nvSpPr>
          <p:cNvPr id="8" name="Content Placeholder 7">
            <a:extLst>
              <a:ext uri="{FF2B5EF4-FFF2-40B4-BE49-F238E27FC236}">
                <a16:creationId xmlns:a16="http://schemas.microsoft.com/office/drawing/2014/main" id="{D17D717A-310A-41EA-A7F8-7B83649C9040}"/>
              </a:ext>
            </a:extLst>
          </p:cNvPr>
          <p:cNvSpPr>
            <a:spLocks noGrp="1"/>
          </p:cNvSpPr>
          <p:nvPr>
            <p:ph idx="1"/>
          </p:nvPr>
        </p:nvSpPr>
        <p:spPr>
          <a:xfrm>
            <a:off x="838200" y="1690687"/>
            <a:ext cx="10515600" cy="4802187"/>
          </a:xfrm>
        </p:spPr>
        <p:txBody>
          <a:bodyPr>
            <a:normAutofit lnSpcReduction="10000"/>
          </a:bodyPr>
          <a:lstStyle/>
          <a:p>
            <a:r>
              <a:rPr lang="en-US" dirty="0"/>
              <a:t>It makes sense that copyright laws should protect artists’ work</a:t>
            </a:r>
          </a:p>
          <a:p>
            <a:r>
              <a:rPr lang="en-US" dirty="0"/>
              <a:t>Bigger record companies recently have been taking peer-to-peer networks to court and have had successes</a:t>
            </a:r>
          </a:p>
          <a:p>
            <a:r>
              <a:rPr lang="en-US" dirty="0"/>
              <a:t>Issues arise when:</a:t>
            </a:r>
          </a:p>
          <a:p>
            <a:pPr lvl="1"/>
            <a:r>
              <a:rPr lang="en-US" dirty="0"/>
              <a:t>Users get content in countries that have not yet joined the international convention on copyright protection</a:t>
            </a:r>
          </a:p>
          <a:p>
            <a:r>
              <a:rPr lang="en-US" dirty="0"/>
              <a:t>Solutions to these kind of problems usually end up in compromises</a:t>
            </a:r>
          </a:p>
          <a:p>
            <a:pPr lvl="1"/>
            <a:r>
              <a:rPr lang="en-US" dirty="0"/>
              <a:t>Music companies don’t want to lose their best customers </a:t>
            </a:r>
          </a:p>
          <a:p>
            <a:pPr lvl="1"/>
            <a:r>
              <a:rPr lang="en-US" dirty="0"/>
              <a:t>Listeners can not keep breaking the </a:t>
            </a:r>
            <a:r>
              <a:rPr lang="en-US"/>
              <a:t>law forever</a:t>
            </a:r>
            <a:endParaRPr lang="en-US" dirty="0"/>
          </a:p>
        </p:txBody>
      </p:sp>
    </p:spTree>
    <p:extLst>
      <p:ext uri="{BB962C8B-B14F-4D97-AF65-F5344CB8AC3E}">
        <p14:creationId xmlns:p14="http://schemas.microsoft.com/office/powerpoint/2010/main" val="387635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77D5-0D01-443C-80AD-C40425487A3C}"/>
              </a:ext>
            </a:extLst>
          </p:cNvPr>
          <p:cNvSpPr>
            <a:spLocks noGrp="1"/>
          </p:cNvSpPr>
          <p:nvPr>
            <p:ph type="title"/>
          </p:nvPr>
        </p:nvSpPr>
        <p:spPr/>
        <p:txBody>
          <a:bodyPr/>
          <a:lstStyle/>
          <a:p>
            <a:r>
              <a:rPr lang="en-US" dirty="0"/>
              <a:t>Software Licensing</a:t>
            </a:r>
          </a:p>
        </p:txBody>
      </p:sp>
      <p:sp>
        <p:nvSpPr>
          <p:cNvPr id="3" name="Content Placeholder 2">
            <a:extLst>
              <a:ext uri="{FF2B5EF4-FFF2-40B4-BE49-F238E27FC236}">
                <a16:creationId xmlns:a16="http://schemas.microsoft.com/office/drawing/2014/main" id="{79DC208C-6505-40C1-95FE-0B63D4C94AC3}"/>
              </a:ext>
            </a:extLst>
          </p:cNvPr>
          <p:cNvSpPr>
            <a:spLocks noGrp="1"/>
          </p:cNvSpPr>
          <p:nvPr>
            <p:ph idx="1"/>
          </p:nvPr>
        </p:nvSpPr>
        <p:spPr>
          <a:xfrm>
            <a:off x="838200" y="1690688"/>
            <a:ext cx="10515600" cy="4083579"/>
          </a:xfrm>
        </p:spPr>
        <p:txBody>
          <a:bodyPr>
            <a:normAutofit lnSpcReduction="10000"/>
          </a:bodyPr>
          <a:lstStyle/>
          <a:p>
            <a:r>
              <a:rPr lang="en-US" dirty="0"/>
              <a:t>When it comes to software, policies can range from open-source to super long user agreements (Terms &amp; Conditions)</a:t>
            </a:r>
          </a:p>
          <a:p>
            <a:r>
              <a:rPr lang="en-US" dirty="0"/>
              <a:t>Open-source software has saved individuals and companies money </a:t>
            </a:r>
          </a:p>
          <a:p>
            <a:r>
              <a:rPr lang="en-US" dirty="0"/>
              <a:t>User agreements work because most people do not really read them, issues come up when people violate the terms, say “I didn’t know,” but were responsible for reading the terms and conditions</a:t>
            </a:r>
          </a:p>
        </p:txBody>
      </p:sp>
      <p:pic>
        <p:nvPicPr>
          <p:cNvPr id="1026" name="Picture 2" descr="What is Git and GitHub? And how to use GitHub? - DEV Community">
            <a:extLst>
              <a:ext uri="{FF2B5EF4-FFF2-40B4-BE49-F238E27FC236}">
                <a16:creationId xmlns:a16="http://schemas.microsoft.com/office/drawing/2014/main" id="{2F9A4D44-0198-4AD6-95DD-5253D599D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84" b="16322"/>
          <a:stretch/>
        </p:blipFill>
        <p:spPr bwMode="auto">
          <a:xfrm>
            <a:off x="6688667" y="5548905"/>
            <a:ext cx="2857500" cy="1003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killshare and Getting Global — Getting Global">
            <a:extLst>
              <a:ext uri="{FF2B5EF4-FFF2-40B4-BE49-F238E27FC236}">
                <a16:creationId xmlns:a16="http://schemas.microsoft.com/office/drawing/2014/main" id="{52AF75DC-1B21-44C0-A8AA-80A7302D73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020" b="23952"/>
          <a:stretch/>
        </p:blipFill>
        <p:spPr bwMode="auto">
          <a:xfrm>
            <a:off x="1876024" y="5602320"/>
            <a:ext cx="3509962" cy="11217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63617F-7C13-4BD0-AE7A-4E3E584C3B28}"/>
              </a:ext>
            </a:extLst>
          </p:cNvPr>
          <p:cNvSpPr txBox="1"/>
          <p:nvPr/>
        </p:nvSpPr>
        <p:spPr>
          <a:xfrm>
            <a:off x="5385986" y="5727357"/>
            <a:ext cx="748923" cy="646331"/>
          </a:xfrm>
          <a:prstGeom prst="rect">
            <a:avLst/>
          </a:prstGeom>
          <a:noFill/>
        </p:spPr>
        <p:txBody>
          <a:bodyPr wrap="none" rtlCol="0">
            <a:spAutoFit/>
          </a:bodyPr>
          <a:lstStyle/>
          <a:p>
            <a:r>
              <a:rPr lang="en-US" sz="3600" dirty="0"/>
              <a:t>vs.</a:t>
            </a:r>
          </a:p>
        </p:txBody>
      </p:sp>
    </p:spTree>
    <p:extLst>
      <p:ext uri="{BB962C8B-B14F-4D97-AF65-F5344CB8AC3E}">
        <p14:creationId xmlns:p14="http://schemas.microsoft.com/office/powerpoint/2010/main" val="98613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38B5-7C63-4B17-8AFC-BDD387634508}"/>
              </a:ext>
            </a:extLst>
          </p:cNvPr>
          <p:cNvSpPr>
            <a:spLocks noGrp="1"/>
          </p:cNvSpPr>
          <p:nvPr>
            <p:ph type="title"/>
          </p:nvPr>
        </p:nvSpPr>
        <p:spPr>
          <a:xfrm>
            <a:off x="838200" y="365126"/>
            <a:ext cx="10515600" cy="1091142"/>
          </a:xfrm>
        </p:spPr>
        <p:txBody>
          <a:bodyPr/>
          <a:lstStyle/>
          <a:p>
            <a:r>
              <a:rPr lang="en-US" dirty="0"/>
              <a:t>Creative Commons</a:t>
            </a:r>
          </a:p>
        </p:txBody>
      </p:sp>
      <p:sp>
        <p:nvSpPr>
          <p:cNvPr id="3" name="Content Placeholder 2">
            <a:extLst>
              <a:ext uri="{FF2B5EF4-FFF2-40B4-BE49-F238E27FC236}">
                <a16:creationId xmlns:a16="http://schemas.microsoft.com/office/drawing/2014/main" id="{ACECD557-531E-474F-9297-E29F9D5CAFF5}"/>
              </a:ext>
            </a:extLst>
          </p:cNvPr>
          <p:cNvSpPr>
            <a:spLocks noGrp="1"/>
          </p:cNvSpPr>
          <p:nvPr>
            <p:ph idx="1"/>
          </p:nvPr>
        </p:nvSpPr>
        <p:spPr>
          <a:xfrm>
            <a:off x="838200" y="1456267"/>
            <a:ext cx="10515600" cy="5155139"/>
          </a:xfrm>
        </p:spPr>
        <p:txBody>
          <a:bodyPr>
            <a:normAutofit/>
          </a:bodyPr>
          <a:lstStyle/>
          <a:p>
            <a:r>
              <a:rPr lang="en-US" dirty="0"/>
              <a:t>The book mentions the “Creative Commons” initiative as a major advance in this debate</a:t>
            </a:r>
          </a:p>
          <a:p>
            <a:r>
              <a:rPr lang="en-US" dirty="0"/>
              <a:t>From their website, “Creative Commons is a non-profit organization that helps overcome legal obstacles to the sharing of knowledge  and creativity to address the world’s pressing challenges.”</a:t>
            </a:r>
          </a:p>
          <a:p>
            <a:r>
              <a:rPr lang="en-US" dirty="0"/>
              <a:t>They help provide licenses and tools to help creators produce what they would like while making sure it follows the necessary laws</a:t>
            </a:r>
          </a:p>
          <a:p>
            <a:r>
              <a:rPr lang="en-US" dirty="0"/>
              <a:t>Free to use, no account needed</a:t>
            </a:r>
          </a:p>
        </p:txBody>
      </p:sp>
      <p:pic>
        <p:nvPicPr>
          <p:cNvPr id="4" name="Picture 3">
            <a:extLst>
              <a:ext uri="{FF2B5EF4-FFF2-40B4-BE49-F238E27FC236}">
                <a16:creationId xmlns:a16="http://schemas.microsoft.com/office/drawing/2014/main" id="{F026DDF7-2B01-4E97-AD50-BDCBD0FC1CB2}"/>
              </a:ext>
            </a:extLst>
          </p:cNvPr>
          <p:cNvPicPr>
            <a:picLocks noChangeAspect="1"/>
          </p:cNvPicPr>
          <p:nvPr/>
        </p:nvPicPr>
        <p:blipFill>
          <a:blip r:embed="rId2"/>
          <a:stretch>
            <a:fillRect/>
          </a:stretch>
        </p:blipFill>
        <p:spPr>
          <a:xfrm>
            <a:off x="6939273" y="5209676"/>
            <a:ext cx="4943949" cy="1401731"/>
          </a:xfrm>
          <a:prstGeom prst="rect">
            <a:avLst/>
          </a:prstGeom>
        </p:spPr>
      </p:pic>
    </p:spTree>
    <p:extLst>
      <p:ext uri="{BB962C8B-B14F-4D97-AF65-F5344CB8AC3E}">
        <p14:creationId xmlns:p14="http://schemas.microsoft.com/office/powerpoint/2010/main" val="398198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B8E1-512C-4A01-B8C2-4AC0C06767AB}"/>
              </a:ext>
            </a:extLst>
          </p:cNvPr>
          <p:cNvSpPr>
            <a:spLocks noGrp="1"/>
          </p:cNvSpPr>
          <p:nvPr>
            <p:ph type="title"/>
          </p:nvPr>
        </p:nvSpPr>
        <p:spPr/>
        <p:txBody>
          <a:bodyPr/>
          <a:lstStyle/>
          <a:p>
            <a:r>
              <a:rPr lang="en-US" dirty="0"/>
              <a:t>Digital Rights Management (DRM)</a:t>
            </a:r>
          </a:p>
        </p:txBody>
      </p:sp>
      <p:sp>
        <p:nvSpPr>
          <p:cNvPr id="3" name="Content Placeholder 2">
            <a:extLst>
              <a:ext uri="{FF2B5EF4-FFF2-40B4-BE49-F238E27FC236}">
                <a16:creationId xmlns:a16="http://schemas.microsoft.com/office/drawing/2014/main" id="{62C308B9-193C-4B25-9423-B886E3005A63}"/>
              </a:ext>
            </a:extLst>
          </p:cNvPr>
          <p:cNvSpPr>
            <a:spLocks noGrp="1"/>
          </p:cNvSpPr>
          <p:nvPr>
            <p:ph idx="1"/>
          </p:nvPr>
        </p:nvSpPr>
        <p:spPr/>
        <p:txBody>
          <a:bodyPr/>
          <a:lstStyle/>
          <a:p>
            <a:r>
              <a:rPr lang="en-US" dirty="0"/>
              <a:t>DRM refers to the different ways companies and people can go about publishing their work and how open they want to make it</a:t>
            </a:r>
          </a:p>
          <a:p>
            <a:r>
              <a:rPr lang="en-US" dirty="0"/>
              <a:t>We have talked about some of the more general techniques for this</a:t>
            </a:r>
          </a:p>
          <a:p>
            <a:r>
              <a:rPr lang="en-US" dirty="0"/>
              <a:t>Here is more information on DRM and some different methods that can be used:</a:t>
            </a:r>
          </a:p>
          <a:p>
            <a:pPr lvl="1"/>
            <a:r>
              <a:rPr lang="en-US" dirty="0"/>
              <a:t>https://www.widen.com/blog/digital-rights-management</a:t>
            </a:r>
          </a:p>
        </p:txBody>
      </p:sp>
    </p:spTree>
    <p:extLst>
      <p:ext uri="{BB962C8B-B14F-4D97-AF65-F5344CB8AC3E}">
        <p14:creationId xmlns:p14="http://schemas.microsoft.com/office/powerpoint/2010/main" val="407765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AFDB-C7E5-41F0-B169-34D7CDEEDF0D}"/>
              </a:ext>
            </a:extLst>
          </p:cNvPr>
          <p:cNvSpPr>
            <a:spLocks noGrp="1"/>
          </p:cNvSpPr>
          <p:nvPr>
            <p:ph type="title"/>
          </p:nvPr>
        </p:nvSpPr>
        <p:spPr/>
        <p:txBody>
          <a:bodyPr/>
          <a:lstStyle/>
          <a:p>
            <a:r>
              <a:rPr lang="en-US" dirty="0"/>
              <a:t>More information</a:t>
            </a:r>
          </a:p>
        </p:txBody>
      </p:sp>
      <p:sp>
        <p:nvSpPr>
          <p:cNvPr id="3" name="Content Placeholder 2">
            <a:extLst>
              <a:ext uri="{FF2B5EF4-FFF2-40B4-BE49-F238E27FC236}">
                <a16:creationId xmlns:a16="http://schemas.microsoft.com/office/drawing/2014/main" id="{D562A9B8-EEE7-4C7D-9861-2C5166A5236A}"/>
              </a:ext>
            </a:extLst>
          </p:cNvPr>
          <p:cNvSpPr>
            <a:spLocks noGrp="1"/>
          </p:cNvSpPr>
          <p:nvPr>
            <p:ph idx="1"/>
          </p:nvPr>
        </p:nvSpPr>
        <p:spPr/>
        <p:txBody>
          <a:bodyPr/>
          <a:lstStyle/>
          <a:p>
            <a:r>
              <a:rPr lang="en-US" dirty="0"/>
              <a:t>Court case of Oracle v. Google</a:t>
            </a:r>
          </a:p>
          <a:p>
            <a:pPr lvl="1"/>
            <a:r>
              <a:rPr lang="en-US" dirty="0"/>
              <a:t>Was to decide how much Google could use Oracle’s Java APIs specifically in their android platform</a:t>
            </a:r>
          </a:p>
          <a:p>
            <a:pPr lvl="1"/>
            <a:r>
              <a:rPr lang="en-US" dirty="0">
                <a:hlinkClick r:id="rId2"/>
              </a:rPr>
              <a:t>https://copyrightalliance.org/copyright-cases/oracle-america-v-google/</a:t>
            </a:r>
            <a:endParaRPr lang="en-US" dirty="0"/>
          </a:p>
          <a:p>
            <a:r>
              <a:rPr lang="en-US" dirty="0"/>
              <a:t>US Copyright Office History and Responsibilities</a:t>
            </a:r>
          </a:p>
          <a:p>
            <a:pPr lvl="1"/>
            <a:r>
              <a:rPr lang="en-US" dirty="0">
                <a:hlinkClick r:id="rId3"/>
              </a:rPr>
              <a:t>https://www.copyright.gov/circs/circ1a.html#:~:text=The%20owner%20of%20copyright%20has,others%20to%20engage%20in%20the</a:t>
            </a:r>
            <a:endParaRPr lang="en-US" dirty="0"/>
          </a:p>
        </p:txBody>
      </p:sp>
    </p:spTree>
    <p:extLst>
      <p:ext uri="{BB962C8B-B14F-4D97-AF65-F5344CB8AC3E}">
        <p14:creationId xmlns:p14="http://schemas.microsoft.com/office/powerpoint/2010/main" val="409134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0C6F-5B9F-41A2-A0D0-9E26FAFA9A0C}"/>
              </a:ext>
            </a:extLst>
          </p:cNvPr>
          <p:cNvSpPr>
            <a:spLocks noGrp="1"/>
          </p:cNvSpPr>
          <p:nvPr>
            <p:ph type="title"/>
          </p:nvPr>
        </p:nvSpPr>
        <p:spPr/>
        <p:txBody>
          <a:bodyPr/>
          <a:lstStyle/>
          <a:p>
            <a:r>
              <a:rPr lang="en-US" dirty="0"/>
              <a:t>Questions to think about (that don’t really have right/wrong answers):</a:t>
            </a:r>
          </a:p>
        </p:txBody>
      </p:sp>
      <p:sp>
        <p:nvSpPr>
          <p:cNvPr id="3" name="Content Placeholder 2">
            <a:extLst>
              <a:ext uri="{FF2B5EF4-FFF2-40B4-BE49-F238E27FC236}">
                <a16:creationId xmlns:a16="http://schemas.microsoft.com/office/drawing/2014/main" id="{421D4D94-3A7B-441C-943D-B1F557DD4FF4}"/>
              </a:ext>
            </a:extLst>
          </p:cNvPr>
          <p:cNvSpPr>
            <a:spLocks noGrp="1"/>
          </p:cNvSpPr>
          <p:nvPr>
            <p:ph idx="1"/>
          </p:nvPr>
        </p:nvSpPr>
        <p:spPr>
          <a:xfrm>
            <a:off x="838200" y="1690688"/>
            <a:ext cx="10515600" cy="4481512"/>
          </a:xfrm>
        </p:spPr>
        <p:txBody>
          <a:bodyPr/>
          <a:lstStyle/>
          <a:p>
            <a:r>
              <a:rPr lang="en-US" dirty="0"/>
              <a:t>Are peer-to-peer networks legal? </a:t>
            </a:r>
          </a:p>
          <a:p>
            <a:r>
              <a:rPr lang="en-US" dirty="0"/>
              <a:t>Do you think they are ethical?</a:t>
            </a:r>
          </a:p>
          <a:p>
            <a:r>
              <a:rPr lang="en-US" dirty="0"/>
              <a:t>If you created a song or piece of software, would you protect it or just publish it open source?</a:t>
            </a:r>
          </a:p>
          <a:p>
            <a:endParaRPr lang="en-US" dirty="0"/>
          </a:p>
        </p:txBody>
      </p:sp>
    </p:spTree>
    <p:extLst>
      <p:ext uri="{BB962C8B-B14F-4D97-AF65-F5344CB8AC3E}">
        <p14:creationId xmlns:p14="http://schemas.microsoft.com/office/powerpoint/2010/main" val="1528861910"/>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412425"/>
      </a:dk2>
      <a:lt2>
        <a:srgbClr val="E8E2E4"/>
      </a:lt2>
      <a:accent1>
        <a:srgbClr val="75AB94"/>
      </a:accent1>
      <a:accent2>
        <a:srgbClr val="82AC89"/>
      </a:accent2>
      <a:accent3>
        <a:srgbClr val="80A9A9"/>
      </a:accent3>
      <a:accent4>
        <a:srgbClr val="BA7FA8"/>
      </a:accent4>
      <a:accent5>
        <a:srgbClr val="C492A0"/>
      </a:accent5>
      <a:accent6>
        <a:srgbClr val="BA877F"/>
      </a:accent6>
      <a:hlink>
        <a:srgbClr val="AE6986"/>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80</TotalTime>
  <Words>520</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BrushVTI</vt:lpstr>
      <vt:lpstr>Intellectual Property and Copyright Issues</vt:lpstr>
      <vt:lpstr>Intellectual Property: What is the Issue? The debate is over whether Internet users have the right to copy and swap music, videos, and books.</vt:lpstr>
      <vt:lpstr>Copyright</vt:lpstr>
      <vt:lpstr>Software Licensing</vt:lpstr>
      <vt:lpstr>Creative Commons</vt:lpstr>
      <vt:lpstr>Digital Rights Management (DRM)</vt:lpstr>
      <vt:lpstr>More information</vt:lpstr>
      <vt:lpstr>Questions to think about (that don’t really have right/wrong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and Copyright Issues</dc:title>
  <dc:creator>Joe Ambery</dc:creator>
  <cp:lastModifiedBy>Joe Ambery</cp:lastModifiedBy>
  <cp:revision>3</cp:revision>
  <dcterms:created xsi:type="dcterms:W3CDTF">2021-02-23T06:03:05Z</dcterms:created>
  <dcterms:modified xsi:type="dcterms:W3CDTF">2021-02-23T13:19:42Z</dcterms:modified>
</cp:coreProperties>
</file>