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 id="2147483684" r:id="rId3"/>
  </p:sldMasterIdLst>
  <p:notesMasterIdLst>
    <p:notesMasterId r:id="rId19"/>
  </p:notesMasterIdLst>
  <p:sldIdLst>
    <p:sldId id="256" r:id="rId4"/>
    <p:sldId id="257" r:id="rId5"/>
    <p:sldId id="268" r:id="rId6"/>
    <p:sldId id="258" r:id="rId7"/>
    <p:sldId id="259" r:id="rId8"/>
    <p:sldId id="260" r:id="rId9"/>
    <p:sldId id="261" r:id="rId10"/>
    <p:sldId id="262" r:id="rId11"/>
    <p:sldId id="263" r:id="rId12"/>
    <p:sldId id="264" r:id="rId13"/>
    <p:sldId id="265" r:id="rId14"/>
    <p:sldId id="266" r:id="rId15"/>
    <p:sldId id="267" r:id="rId16"/>
    <p:sldId id="269" r:id="rId17"/>
    <p:sldId id="270"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21" autoAdjust="0"/>
  </p:normalViewPr>
  <p:slideViewPr>
    <p:cSldViewPr>
      <p:cViewPr varScale="1">
        <p:scale>
          <a:sx n="87" d="100"/>
          <a:sy n="87" d="100"/>
        </p:scale>
        <p:origin x="133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3E0F23-7647-4B36-9C97-19CCD522EF7A}" type="datetimeFigureOut">
              <a:rPr lang="zh-CN" altLang="en-US" smtClean="0"/>
              <a:pPr/>
              <a:t>2020/7/27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69DCB-FF39-4F68-98DD-2F5951AA3DA6}" type="slidenum">
              <a:rPr lang="zh-CN" altLang="en-US" smtClean="0"/>
              <a:pPr/>
              <a:t>‹#›</a:t>
            </a:fld>
            <a:endParaRPr lang="zh-CN" altLang="en-US"/>
          </a:p>
        </p:txBody>
      </p:sp>
    </p:spTree>
    <p:extLst>
      <p:ext uri="{BB962C8B-B14F-4D97-AF65-F5344CB8AC3E}">
        <p14:creationId xmlns:p14="http://schemas.microsoft.com/office/powerpoint/2010/main" val="356748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9555152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10316288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25501441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22391555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40614705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189814651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85367272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9085981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20056" y="719756"/>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a:xfrm>
            <a:off x="68194" y="6457807"/>
            <a:ext cx="1123132" cy="227149"/>
          </a:xfrm>
        </p:spPr>
        <p:txBody>
          <a:bodyPr/>
          <a:lstStyle>
            <a:lvl1pPr>
              <a:defRPr sz="1400" b="1">
                <a:solidFill>
                  <a:schemeClr val="bg1"/>
                </a:solidFill>
              </a:defRPr>
            </a:lvl1pPr>
          </a:lstStyle>
          <a:p>
            <a:r>
              <a:rPr lang="en-US" altLang="zh-CN" smtClean="0"/>
              <a:t>2016/2/5</a:t>
            </a:r>
            <a:endParaRPr lang="zh-CN" alt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820" y="44624"/>
            <a:ext cx="430724" cy="431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userDrawn="1"/>
        </p:nvSpPr>
        <p:spPr>
          <a:xfrm>
            <a:off x="539259" y="44624"/>
            <a:ext cx="1800493" cy="369332"/>
          </a:xfrm>
          <a:prstGeom prst="rect">
            <a:avLst/>
          </a:prstGeom>
        </p:spPr>
        <p:txBody>
          <a:bodyPr wrap="none">
            <a:spAutoFit/>
          </a:bodyPr>
          <a:lstStyle/>
          <a:p>
            <a:r>
              <a:rPr lang="zh-CN" altLang="en-US" i="1" dirty="0" smtClean="0">
                <a:latin typeface="方正舒体" panose="02010601030101010101" pitchFamily="2" charset="-122"/>
                <a:ea typeface="方正舒体" panose="02010601030101010101" pitchFamily="2" charset="-122"/>
              </a:rPr>
              <a:t>数据结构与算法</a:t>
            </a:r>
            <a:endParaRPr lang="zh-CN" altLang="en-US" i="1"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6"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400403801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365316176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2020/7/27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173311913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extLst>
      <p:ext uri="{BB962C8B-B14F-4D97-AF65-F5344CB8AC3E}">
        <p14:creationId xmlns:p14="http://schemas.microsoft.com/office/powerpoint/2010/main" val="298063271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20056" y="719756"/>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a:xfrm>
            <a:off x="68194" y="6457807"/>
            <a:ext cx="1123132" cy="227149"/>
          </a:xfrm>
        </p:spPr>
        <p:txBody>
          <a:bodyPr/>
          <a:lstStyle>
            <a:lvl1pPr>
              <a:defRPr sz="1400" b="1">
                <a:solidFill>
                  <a:schemeClr val="bg1"/>
                </a:solidFill>
              </a:defRPr>
            </a:lvl1pPr>
          </a:lstStyle>
          <a:p>
            <a:r>
              <a:rPr lang="en-US" altLang="zh-CN" smtClean="0"/>
              <a:t>2016/2/5</a:t>
            </a:r>
            <a:endParaRPr lang="zh-CN" alt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820" y="44624"/>
            <a:ext cx="430724" cy="431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userDrawn="1"/>
        </p:nvSpPr>
        <p:spPr>
          <a:xfrm>
            <a:off x="539259" y="44624"/>
            <a:ext cx="1800493" cy="369332"/>
          </a:xfrm>
          <a:prstGeom prst="rect">
            <a:avLst/>
          </a:prstGeom>
        </p:spPr>
        <p:txBody>
          <a:bodyPr wrap="none">
            <a:spAutoFit/>
          </a:bodyPr>
          <a:lstStyle/>
          <a:p>
            <a:r>
              <a:rPr lang="zh-CN" altLang="en-US" i="1" dirty="0" smtClean="0">
                <a:latin typeface="方正舒体" panose="02010601030101010101" pitchFamily="2" charset="-122"/>
                <a:ea typeface="方正舒体" panose="02010601030101010101" pitchFamily="2" charset="-122"/>
              </a:rPr>
              <a:t>数据结构与算法</a:t>
            </a:r>
            <a:endParaRPr lang="zh-CN" altLang="en-US" i="1"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Tree>
    <p:extLst>
      <p:ext uri="{BB962C8B-B14F-4D97-AF65-F5344CB8AC3E}">
        <p14:creationId xmlns:p14="http://schemas.microsoft.com/office/powerpoint/2010/main" val="64196316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extLst>
      <p:ext uri="{BB962C8B-B14F-4D97-AF65-F5344CB8AC3E}">
        <p14:creationId xmlns:p14="http://schemas.microsoft.com/office/powerpoint/2010/main" val="1071991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47968507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2016/2/5</a:t>
            </a:r>
            <a:endParaRPr lang="zh-CN" altLang="en-US"/>
          </a:p>
        </p:txBody>
      </p:sp>
      <p:sp>
        <p:nvSpPr>
          <p:cNvPr id="8" name="Footer Placeholder 7"/>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42398423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en-US" altLang="zh-CN" smtClean="0"/>
              <a:t>2016/2/5</a:t>
            </a:r>
            <a:endParaRPr lang="zh-CN" altLang="en-US"/>
          </a:p>
        </p:txBody>
      </p:sp>
      <p:sp>
        <p:nvSpPr>
          <p:cNvPr id="4" name="Footer Placeholder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53693157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2016/2/5</a:t>
            </a:r>
            <a:endParaRPr lang="zh-CN" altLang="en-US"/>
          </a:p>
        </p:txBody>
      </p:sp>
      <p:sp>
        <p:nvSpPr>
          <p:cNvPr id="3" name="Footer Placeholder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787434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10" name="TextBox 15"/>
          <p:cNvSpPr txBox="1"/>
          <p:nvPr userDrawn="1"/>
        </p:nvSpPr>
        <p:spPr>
          <a:xfrm>
            <a:off x="8243984" y="6444044"/>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extLst>
      <p:ext uri="{BB962C8B-B14F-4D97-AF65-F5344CB8AC3E}">
        <p14:creationId xmlns:p14="http://schemas.microsoft.com/office/powerpoint/2010/main" val="78618725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extLst>
      <p:ext uri="{BB962C8B-B14F-4D97-AF65-F5344CB8AC3E}">
        <p14:creationId xmlns:p14="http://schemas.microsoft.com/office/powerpoint/2010/main" val="314245937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86413097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811260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2016/2/5</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0"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en-US" altLang="zh-CN" smtClean="0"/>
              <a:t>2016/2/5</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6"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2016/2/5</a:t>
            </a:r>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5"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r>
              <a:rPr lang="en-US" altLang="zh-CN" dirty="0" smtClean="0"/>
              <a:t>/51</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406159"/>
            <a:ext cx="3574257" cy="45184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406159"/>
            <a:ext cx="9146380" cy="45184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36512" y="6485577"/>
            <a:ext cx="1123132" cy="227149"/>
          </a:xfrm>
          <a:prstGeom prst="rect">
            <a:avLst/>
          </a:prstGeom>
        </p:spPr>
        <p:txBody>
          <a:bodyPr vert="horz" lIns="91440" tIns="45720" rIns="91440" bIns="45720" rtlCol="0" anchor="ctr"/>
          <a:lstStyle>
            <a:lvl1pPr algn="l">
              <a:defRPr sz="1200">
                <a:solidFill>
                  <a:srgbClr val="FFFFFF"/>
                </a:solidFill>
              </a:defRPr>
            </a:lvl1pPr>
          </a:lstStyle>
          <a:p>
            <a:r>
              <a:rPr lang="en-US" altLang="zh-CN" smtClean="0"/>
              <a:t>2016/2/5</a:t>
            </a:r>
            <a:endParaRPr lang="zh-CN" altLang="en-US"/>
          </a:p>
        </p:txBody>
      </p:sp>
      <p:sp>
        <p:nvSpPr>
          <p:cNvPr id="5" name="Footer Placeholder 4"/>
          <p:cNvSpPr>
            <a:spLocks noGrp="1"/>
          </p:cNvSpPr>
          <p:nvPr>
            <p:ph type="ftr" sz="quarter" idx="3"/>
          </p:nvPr>
        </p:nvSpPr>
        <p:spPr>
          <a:xfrm>
            <a:off x="3517514" y="6539056"/>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01038" y="6382464"/>
            <a:ext cx="502920" cy="502920"/>
          </a:xfrm>
          <a:prstGeom prst="ellipse">
            <a:avLst/>
          </a:prstGeom>
          <a:ln w="19050">
            <a:solidFill>
              <a:srgbClr val="FFFFFF"/>
            </a:solidFill>
          </a:ln>
        </p:spPr>
        <p:txBody>
          <a:bodyPr vert="horz" lIns="9144" tIns="9144" rIns="9144" bIns="9144" rtlCol="0" anchor="ctr">
            <a:normAutofit/>
          </a:bodyPr>
          <a:lstStyle>
            <a:lvl1pPr algn="ctr">
              <a:defRPr sz="1000">
                <a:solidFill>
                  <a:srgbClr val="FFFFFF"/>
                </a:solidFill>
              </a:defRPr>
            </a:lvl1pPr>
          </a:lstStyle>
          <a:p>
            <a:fld id="{0C913308-F349-4B6D-A68A-DD1791B4A57B}" type="slidenum">
              <a:rPr lang="zh-CN" altLang="en-US" smtClean="0"/>
              <a:pPr/>
              <a:t>‹#›</a:t>
            </a:fld>
            <a:r>
              <a:rPr lang="en-US" altLang="zh-CN" dirty="0" smtClean="0"/>
              <a:t>/51</a:t>
            </a:r>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BC88B-86D0-4C5A-8106-4E1D2EEFBB48}" type="datetimeFigureOut">
              <a:rPr lang="zh-CN" altLang="en-US" smtClean="0"/>
              <a:pPr/>
              <a:t>2020/7/27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FCB47-DC5A-497A-8E18-9628600860A7}" type="slidenum">
              <a:rPr lang="zh-CN" altLang="en-US" smtClean="0"/>
              <a:pPr/>
              <a:t>‹#›</a:t>
            </a:fld>
            <a:r>
              <a:rPr lang="en-US" altLang="zh-CN" dirty="0" smtClean="0"/>
              <a:t>/15</a:t>
            </a:r>
            <a:endParaRPr lang="zh-CN" altLang="en-US" dirty="0"/>
          </a:p>
        </p:txBody>
      </p:sp>
    </p:spTree>
    <p:extLst>
      <p:ext uri="{BB962C8B-B14F-4D97-AF65-F5344CB8AC3E}">
        <p14:creationId xmlns:p14="http://schemas.microsoft.com/office/powerpoint/2010/main" val="35860306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406159"/>
            <a:ext cx="3574257" cy="45184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406159"/>
            <a:ext cx="9146380" cy="45184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36512" y="6485577"/>
            <a:ext cx="1123132" cy="227149"/>
          </a:xfrm>
          <a:prstGeom prst="rect">
            <a:avLst/>
          </a:prstGeom>
        </p:spPr>
        <p:txBody>
          <a:bodyPr vert="horz" lIns="91440" tIns="45720" rIns="91440" bIns="45720" rtlCol="0" anchor="ctr"/>
          <a:lstStyle>
            <a:lvl1pPr algn="l">
              <a:defRPr sz="1200">
                <a:solidFill>
                  <a:srgbClr val="FFFFFF"/>
                </a:solidFill>
              </a:defRPr>
            </a:lvl1pPr>
          </a:lstStyle>
          <a:p>
            <a:r>
              <a:rPr lang="en-US" altLang="zh-CN" smtClean="0"/>
              <a:t>2016/2/5</a:t>
            </a:r>
            <a:endParaRPr lang="zh-CN" altLang="en-US"/>
          </a:p>
        </p:txBody>
      </p:sp>
      <p:sp>
        <p:nvSpPr>
          <p:cNvPr id="5" name="Footer Placeholder 4"/>
          <p:cNvSpPr>
            <a:spLocks noGrp="1"/>
          </p:cNvSpPr>
          <p:nvPr>
            <p:ph type="ftr" sz="quarter" idx="3"/>
          </p:nvPr>
        </p:nvSpPr>
        <p:spPr>
          <a:xfrm>
            <a:off x="3517514" y="6539056"/>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9"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r>
              <a:rPr lang="en-US" altLang="zh-CN" dirty="0" smtClean="0">
                <a:solidFill>
                  <a:schemeClr val="bg1"/>
                </a:solidFill>
              </a:rPr>
              <a:t>/15</a:t>
            </a:r>
            <a:endParaRPr lang="zh-CN" altLang="en-US" dirty="0">
              <a:solidFill>
                <a:schemeClr val="bg1"/>
              </a:solidFill>
            </a:endParaRPr>
          </a:p>
        </p:txBody>
      </p:sp>
    </p:spTree>
    <p:extLst>
      <p:ext uri="{BB962C8B-B14F-4D97-AF65-F5344CB8AC3E}">
        <p14:creationId xmlns:p14="http://schemas.microsoft.com/office/powerpoint/2010/main" val="37475803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楷体" panose="02010609060101010101" pitchFamily="49" charset="-122"/>
          <a:ea typeface="楷体" panose="02010609060101010101" pitchFamily="49" charset="-122"/>
          <a:cs typeface="+mn-cs"/>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2897" y="1484784"/>
            <a:ext cx="5429288" cy="1214446"/>
          </a:xfrm>
        </p:spPr>
        <p:txBody>
          <a:bodyPr/>
          <a:lstStyle/>
          <a:p>
            <a:pPr>
              <a:lnSpc>
                <a:spcPct val="150000"/>
              </a:lnSpc>
            </a:pPr>
            <a:r>
              <a:rPr lang="zh-CN" altLang="en-US" sz="4800" dirty="0" smtClean="0">
                <a:latin typeface="Times New Roman" panose="02020603050405020304" pitchFamily="18" charset="0"/>
                <a:ea typeface="+mn-ea"/>
                <a:cs typeface="Times New Roman" panose="02020603050405020304" pitchFamily="18" charset="0"/>
              </a:rPr>
              <a:t>绪论</a:t>
            </a:r>
            <a:endParaRPr lang="zh-CN" altLang="en-US" sz="4400" dirty="0">
              <a:effectLst>
                <a:outerShdw blurRad="38100" dist="38100" dir="2700000" algn="tl">
                  <a:srgbClr val="000000">
                    <a:alpha val="43137"/>
                  </a:srgbClr>
                </a:outerShdw>
              </a:effectLst>
            </a:endParaRPr>
          </a:p>
        </p:txBody>
      </p:sp>
      <p:sp>
        <p:nvSpPr>
          <p:cNvPr id="3" name="副标题 2"/>
          <p:cNvSpPr>
            <a:spLocks noGrp="1"/>
          </p:cNvSpPr>
          <p:nvPr>
            <p:ph type="subTitle" idx="1"/>
          </p:nvPr>
        </p:nvSpPr>
        <p:spPr>
          <a:xfrm>
            <a:off x="3092199" y="6376972"/>
            <a:ext cx="5976664" cy="432048"/>
          </a:xfrm>
        </p:spPr>
        <p:txBody>
          <a:bodyPr>
            <a:normAutofit/>
          </a:body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endParaRPr lang="en-US" altLang="zh-CN" sz="1800" i="1" dirty="0" smtClean="0">
              <a:latin typeface="华文行楷" panose="02010800040101010101" pitchFamily="2" charset="-122"/>
              <a:ea typeface="华文行楷" panose="02010800040101010101" pitchFamily="2"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5" name="文本框 4"/>
          <p:cNvSpPr txBox="1"/>
          <p:nvPr/>
        </p:nvSpPr>
        <p:spPr>
          <a:xfrm>
            <a:off x="2339752" y="4077072"/>
            <a:ext cx="6264696" cy="646331"/>
          </a:xfrm>
          <a:prstGeom prst="rect">
            <a:avLst/>
          </a:prstGeom>
          <a:noFill/>
        </p:spPr>
        <p:txBody>
          <a:bodyPr wrap="square" rtlCol="0">
            <a:spAutoFit/>
          </a:bodyPr>
          <a:lstStyle/>
          <a:p>
            <a:r>
              <a:rPr lang="zh-CN" altLang="en-US" sz="3600" dirty="0" smtClean="0">
                <a:solidFill>
                  <a:srgbClr val="C00000"/>
                </a:solidFill>
              </a:rPr>
              <a:t>数据结构与算法的重要性！！！</a:t>
            </a:r>
            <a:endParaRPr lang="zh-CN" altLang="en-US" sz="3600" dirty="0">
              <a:solidFill>
                <a:srgbClr val="C00000"/>
              </a:solidFill>
            </a:endParaRPr>
          </a:p>
        </p:txBody>
      </p:sp>
    </p:spTree>
    <p:extLst>
      <p:ext uri="{BB962C8B-B14F-4D97-AF65-F5344CB8AC3E}">
        <p14:creationId xmlns:p14="http://schemas.microsoft.com/office/powerpoint/2010/main" val="955276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611560" y="1285328"/>
            <a:ext cx="799288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r>
              <a:rPr lang="zh-CN" altLang="en-US" sz="2000" dirty="0"/>
              <a:t>数据结构和算法非常有用</a:t>
            </a:r>
            <a:br>
              <a:rPr lang="zh-CN" altLang="en-US" sz="2000" dirty="0"/>
            </a:br>
            <a:r>
              <a:rPr lang="zh-CN" altLang="en-US" sz="2000" dirty="0"/>
              <a:t>如果你不学这些，你依然可以靠拼接别人的示范代码过活。可是，那样的话别人的代码对你来说就都是黑盒子，知其然而不知其所以然。尤其如果你的程序速度慢的时候，你会完全不知道为什么慢，然后完全没法调整。同样，要对程序进行改造的时候，没有这些功底，你同样也会彻底抓瞎。</a:t>
            </a:r>
          </a:p>
          <a:p>
            <a:r>
              <a:rPr lang="zh-CN" altLang="en-US" sz="2000" dirty="0"/>
              <a:t>有些东西不是学了就能立竿见影的看出效果的，但它会影响你之后所做的一切。算法和数据结构就是这样的东西。</a:t>
            </a:r>
          </a:p>
          <a:p>
            <a:r>
              <a:rPr lang="zh-CN" altLang="en-US" sz="2000" dirty="0"/>
              <a:t/>
            </a:r>
            <a:br>
              <a:rPr lang="zh-CN" altLang="en-US" sz="2000" dirty="0"/>
            </a:br>
            <a:r>
              <a:rPr lang="zh-CN" altLang="en-US" sz="2000" dirty="0"/>
              <a:t/>
            </a:r>
            <a:br>
              <a:rPr lang="zh-CN" altLang="en-US" sz="2000" dirty="0"/>
            </a:br>
            <a:r>
              <a:rPr lang="zh-CN" altLang="en-US" sz="1400" dirty="0"/>
              <a:t>作者：毛草</a:t>
            </a:r>
            <a:br>
              <a:rPr lang="zh-CN" altLang="en-US" sz="1400" dirty="0"/>
            </a:br>
            <a:r>
              <a:rPr lang="zh-CN" altLang="en-US" sz="1400" dirty="0"/>
              <a:t>链接：</a:t>
            </a:r>
            <a:r>
              <a:rPr lang="en-US" altLang="zh-CN" sz="1400" dirty="0"/>
              <a:t>https://www.zhihu.com/question/29587605/answer/44927522</a:t>
            </a:r>
            <a:br>
              <a:rPr lang="en-US" altLang="zh-CN" sz="1400" dirty="0"/>
            </a:br>
            <a:r>
              <a:rPr lang="zh-CN" altLang="en-US" sz="1400" dirty="0"/>
              <a:t>来源：知乎</a:t>
            </a:r>
            <a:br>
              <a:rPr lang="zh-CN" altLang="en-US" sz="1400" dirty="0"/>
            </a:br>
            <a:r>
              <a:rPr lang="zh-CN" altLang="en-US" sz="1400" dirty="0"/>
              <a:t>著作权归作者所有。商业转载请联系作者获得授权，非商业转载请注明出处。</a:t>
            </a:r>
          </a:p>
          <a:p>
            <a:pPr marL="0" marR="0" lvl="0" indent="266700" algn="l" defTabSz="914400" rtl="0" eaLnBrk="1" fontAlgn="base" latinLnBrk="0" hangingPunct="1">
              <a:lnSpc>
                <a:spcPct val="120000"/>
              </a:lnSpc>
              <a:spcBef>
                <a:spcPct val="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24851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980728"/>
            <a:ext cx="7848872" cy="2308324"/>
          </a:xfrm>
          <a:prstGeom prst="rect">
            <a:avLst/>
          </a:prstGeom>
        </p:spPr>
        <p:txBody>
          <a:bodyPr wrap="square">
            <a:spAutoFit/>
          </a:bodyPr>
          <a:lstStyle/>
          <a:p>
            <a:pPr>
              <a:lnSpc>
                <a:spcPct val="120000"/>
              </a:lnSpc>
            </a:pPr>
            <a:r>
              <a:rPr lang="zh-CN" altLang="en-US" sz="2400" dirty="0"/>
              <a:t>一句话，</a:t>
            </a:r>
            <a:r>
              <a:rPr lang="zh-CN" altLang="en-US" sz="2400" dirty="0">
                <a:solidFill>
                  <a:srgbClr val="C00000"/>
                </a:solidFill>
              </a:rPr>
              <a:t>数据结构统领计算机世界，是打开计算机专业的大门，是计算机专业的立科之本</a:t>
            </a:r>
            <a:r>
              <a:rPr lang="zh-CN" altLang="en-US" sz="2400" dirty="0"/>
              <a:t>，其内涵数学物理，外延操作系统，计算机组成原理等一切计算机基本方向，为软硬件设计提供强大逻辑思想基础和实用工具基础，句号结束。</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79545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124744"/>
            <a:ext cx="8280920" cy="4555093"/>
          </a:xfrm>
          <a:prstGeom prst="rect">
            <a:avLst/>
          </a:prstGeom>
        </p:spPr>
        <p:txBody>
          <a:bodyPr wrap="square">
            <a:spAutoFit/>
          </a:bodyPr>
          <a:lstStyle/>
          <a:p>
            <a:r>
              <a:rPr lang="zh-CN" altLang="en-US" sz="2000" dirty="0" smtClean="0"/>
              <a:t>就</a:t>
            </a:r>
            <a:r>
              <a:rPr lang="zh-CN" altLang="en-US" sz="2000" dirty="0"/>
              <a:t>那数据结构来说，你开始可能认为这个东西看了半天写不了任何应用，没什么实际价值。可事实上，</a:t>
            </a:r>
            <a:r>
              <a:rPr lang="zh-CN" altLang="en-US" sz="2000" dirty="0">
                <a:solidFill>
                  <a:srgbClr val="C00000"/>
                </a:solidFill>
              </a:rPr>
              <a:t>它的价值远超你任何一门程序设计语言的语法</a:t>
            </a:r>
            <a:r>
              <a:rPr lang="zh-CN" altLang="en-US" sz="2000" dirty="0"/>
              <a:t>。</a:t>
            </a:r>
          </a:p>
          <a:p>
            <a:r>
              <a:rPr lang="zh-CN" altLang="en-US" sz="2000" dirty="0"/>
              <a:t>你可以精通</a:t>
            </a:r>
            <a:r>
              <a:rPr lang="en-US" altLang="zh-CN" sz="2000" dirty="0"/>
              <a:t>10</a:t>
            </a:r>
            <a:r>
              <a:rPr lang="zh-CN" altLang="en-US" sz="2000" dirty="0"/>
              <a:t>门语言，了解各种设计模式，各种框架，但是少了数据结构，你就永远走不远，像一个握有几百种民房设计图纸的建筑设计师一样，你也不可能能设计的出迪拜塔。</a:t>
            </a:r>
          </a:p>
          <a:p>
            <a:r>
              <a:rPr lang="zh-CN" altLang="en-US" sz="2000" dirty="0"/>
              <a:t>很多人以为本科生做两个小项目，接几个外包，做几个</a:t>
            </a:r>
            <a:r>
              <a:rPr lang="en-US" altLang="zh-CN" sz="2000" dirty="0"/>
              <a:t>App</a:t>
            </a:r>
            <a:r>
              <a:rPr lang="zh-CN" altLang="en-US" sz="2000" dirty="0"/>
              <a:t>，搞搞自己的博客就很厉害，其实，如果你就被这点东西迷惑，那么，你的水平也就到这里了。</a:t>
            </a:r>
          </a:p>
          <a:p>
            <a:r>
              <a:rPr lang="zh-CN" altLang="en-US" sz="2000" dirty="0"/>
              <a:t>工程师不是随便动动手就能当的，本科不是培训学校。</a:t>
            </a:r>
          </a:p>
          <a:p>
            <a:r>
              <a:rPr lang="zh-CN" altLang="en-US" sz="2000" dirty="0"/>
              <a:t/>
            </a:r>
            <a:br>
              <a:rPr lang="zh-CN" altLang="en-US" sz="2000" dirty="0"/>
            </a:br>
            <a:r>
              <a:rPr lang="zh-CN" altLang="en-US" sz="1400" dirty="0"/>
              <a:t/>
            </a:r>
            <a:br>
              <a:rPr lang="zh-CN" altLang="en-US" sz="1400" dirty="0"/>
            </a:br>
            <a:r>
              <a:rPr lang="zh-CN" altLang="en-US" sz="1400" dirty="0"/>
              <a:t>作者：</a:t>
            </a:r>
            <a:r>
              <a:rPr lang="en-US" altLang="zh-CN" sz="1400" dirty="0" err="1"/>
              <a:t>DreamPiggy</a:t>
            </a:r>
            <a:r>
              <a:rPr lang="en-US" altLang="zh-CN" sz="1400" dirty="0"/>
              <a:t/>
            </a:r>
            <a:br>
              <a:rPr lang="en-US" altLang="zh-CN" sz="1400" dirty="0"/>
            </a:br>
            <a:r>
              <a:rPr lang="zh-CN" altLang="en-US" sz="1400" dirty="0"/>
              <a:t>链接：</a:t>
            </a:r>
            <a:r>
              <a:rPr lang="en-US" altLang="zh-CN" sz="1400" dirty="0"/>
              <a:t>https://www.zhihu.com/question/29587605/answer/45762502</a:t>
            </a:r>
            <a:br>
              <a:rPr lang="en-US" altLang="zh-CN" sz="1400" dirty="0"/>
            </a:br>
            <a:r>
              <a:rPr lang="zh-CN" altLang="en-US" sz="1400" dirty="0"/>
              <a:t>来源：知乎</a:t>
            </a:r>
            <a:br>
              <a:rPr lang="zh-CN" altLang="en-US" sz="1400" dirty="0"/>
            </a:br>
            <a:r>
              <a:rPr lang="zh-CN" altLang="en-US" sz="1400" dirty="0"/>
              <a:t>著作权归作者所有。商业转载请联系作者获得授权，非商业转载请注明出处。</a:t>
            </a:r>
          </a:p>
        </p:txBody>
      </p:sp>
    </p:spTree>
    <p:extLst>
      <p:ext uri="{BB962C8B-B14F-4D97-AF65-F5344CB8AC3E}">
        <p14:creationId xmlns:p14="http://schemas.microsoft.com/office/powerpoint/2010/main" val="2476738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476672"/>
            <a:ext cx="8929718" cy="6555641"/>
          </a:xfrm>
          <a:prstGeom prst="rect">
            <a:avLst/>
          </a:prstGeom>
        </p:spPr>
        <p:txBody>
          <a:bodyPr wrap="square">
            <a:spAutoFit/>
          </a:bodyPr>
          <a:lstStyle/>
          <a:p>
            <a:r>
              <a:rPr lang="zh-CN" altLang="en-US" sz="2000" dirty="0" smtClean="0"/>
              <a:t>等你学了</a:t>
            </a:r>
            <a:r>
              <a:rPr lang="en-US" altLang="zh-CN" sz="2000" dirty="0" smtClean="0"/>
              <a:t>Java</a:t>
            </a:r>
            <a:r>
              <a:rPr lang="zh-CN" altLang="en-US" sz="2000" dirty="0" smtClean="0"/>
              <a:t>等语言后，你肯定还会问，花时间学数据结构干什么，</a:t>
            </a:r>
            <a:r>
              <a:rPr lang="en-US" altLang="zh-CN" sz="2000" dirty="0" smtClean="0"/>
              <a:t>Java</a:t>
            </a:r>
            <a:r>
              <a:rPr lang="zh-CN" altLang="en-US" sz="2000" dirty="0" smtClean="0"/>
              <a:t>类库中有工业级的实现，会用就可以了。</a:t>
            </a:r>
            <a:br>
              <a:rPr lang="zh-CN" altLang="en-US" sz="2000" dirty="0" smtClean="0"/>
            </a:br>
            <a:r>
              <a:rPr lang="zh-CN" altLang="en-US" sz="2000" dirty="0" smtClean="0"/>
              <a:t>我的回答就是，普通程序员你能熟练使用</a:t>
            </a:r>
            <a:r>
              <a:rPr lang="en-US" altLang="zh-CN" sz="2000" dirty="0" smtClean="0"/>
              <a:t>Java</a:t>
            </a:r>
            <a:r>
              <a:rPr lang="zh-CN" altLang="en-US" sz="2000" dirty="0" smtClean="0"/>
              <a:t>中各种集合类，就可以了。但如果你想成为优秀的程序员，那你一定要学好数据结构，知其所以然。</a:t>
            </a:r>
            <a:br>
              <a:rPr lang="zh-CN" altLang="en-US" sz="2000" dirty="0" smtClean="0"/>
            </a:br>
            <a:r>
              <a:rPr lang="zh-CN" altLang="en-US" sz="2000" dirty="0" smtClean="0"/>
              <a:t>最大差距就在于，面对一个问题，普通程序员可能根本意识不到，还有更好更高效的数据结构、算法可以解决问题，意识不到自己有问题，才是最大的问题！ </a:t>
            </a:r>
            <a:br>
              <a:rPr lang="zh-CN" altLang="en-US" sz="2000" dirty="0" smtClean="0"/>
            </a:br>
            <a:r>
              <a:rPr lang="zh-CN" altLang="en-US" sz="2000" dirty="0" smtClean="0"/>
              <a:t>一般很多已有的问题，用什么数据结构合适都很清楚，一般的程序员按照别人的吩咐也能很高效的解决问题，但如果有一个新问题，</a:t>
            </a:r>
            <a:r>
              <a:rPr lang="zh-CN" altLang="en-US" sz="2000" dirty="0" smtClean="0">
                <a:solidFill>
                  <a:srgbClr val="C00000"/>
                </a:solidFill>
              </a:rPr>
              <a:t>精通数据结构的程序员，会根据用户的实际需求，数据大小，类型选择最合适的结构</a:t>
            </a:r>
            <a:r>
              <a:rPr lang="zh-CN" altLang="en-US" sz="2000" dirty="0" smtClean="0"/>
              <a:t>。 </a:t>
            </a:r>
            <a:br>
              <a:rPr lang="zh-CN" altLang="en-US" sz="2000" dirty="0" smtClean="0"/>
            </a:br>
            <a:r>
              <a:rPr lang="zh-CN" altLang="en-US" sz="2000" dirty="0" smtClean="0"/>
              <a:t>数据结构的作用不会很直接的体现出来，但这往往是很多科班出身，和培训机构速成的差距（培训机构也有很多自学数据结构、算法、操作系统、计算机网络的大神，这里这是举个例子，没有其他意思）。 坚实的基础才会让你有建造摩天大楼的可能。</a:t>
            </a:r>
            <a:endParaRPr lang="en-US" altLang="zh-CN" sz="2000" dirty="0" smtClean="0"/>
          </a:p>
          <a:p>
            <a:r>
              <a:rPr lang="zh-CN" altLang="en-US" sz="2000" dirty="0" smtClean="0"/>
              <a:t/>
            </a:r>
            <a:br>
              <a:rPr lang="zh-CN" altLang="en-US" sz="2000" dirty="0" smtClean="0"/>
            </a:br>
            <a:r>
              <a:rPr lang="zh-CN" altLang="en-US" sz="4000" b="1" dirty="0" smtClean="0">
                <a:solidFill>
                  <a:srgbClr val="FF0000"/>
                </a:solidFill>
              </a:rPr>
              <a:t>好好学吧，数据结构真的很重要！！！</a:t>
            </a:r>
          </a:p>
          <a:p>
            <a:r>
              <a:rPr lang="zh-CN" altLang="en-US" sz="2000" dirty="0" smtClean="0"/>
              <a:t/>
            </a:r>
            <a:br>
              <a:rPr lang="zh-CN" altLang="en-US" sz="2000" dirty="0" smtClean="0"/>
            </a:br>
            <a:r>
              <a:rPr lang="zh-CN" altLang="en-US" sz="1400" dirty="0" smtClean="0"/>
              <a:t>作者：李俊管</a:t>
            </a:r>
            <a:br>
              <a:rPr lang="zh-CN" altLang="en-US" sz="1400" dirty="0" smtClean="0"/>
            </a:br>
            <a:r>
              <a:rPr lang="zh-CN" altLang="en-US" sz="1400" dirty="0" smtClean="0"/>
              <a:t>链接：</a:t>
            </a:r>
            <a:r>
              <a:rPr lang="en-US" altLang="zh-CN" sz="1400" dirty="0" smtClean="0"/>
              <a:t>https://www.zhihu.com/question/29587605/answer/51516147</a:t>
            </a:r>
            <a:br>
              <a:rPr lang="en-US" altLang="zh-CN" sz="1400" dirty="0" smtClean="0"/>
            </a:br>
            <a:r>
              <a:rPr lang="zh-CN" altLang="en-US" sz="1400" dirty="0" smtClean="0"/>
              <a:t>来源：知乎</a:t>
            </a:r>
            <a:br>
              <a:rPr lang="zh-CN" altLang="en-US" sz="1400" dirty="0" smtClean="0"/>
            </a:br>
            <a:r>
              <a:rPr lang="zh-CN" altLang="en-US" sz="1400" dirty="0" smtClean="0"/>
              <a:t>著作权归作者所有。商业转载请联系作者获得授权，非商业转载请注明出处。</a:t>
            </a:r>
          </a:p>
          <a:p>
            <a:pPr>
              <a:lnSpc>
                <a:spcPct val="120000"/>
              </a:lnSpc>
            </a:pP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77968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929718" cy="7171194"/>
          </a:xfrm>
          <a:prstGeom prst="rect">
            <a:avLst/>
          </a:prstGeom>
        </p:spPr>
        <p:txBody>
          <a:bodyPr wrap="square">
            <a:spAutoFit/>
          </a:bodyPr>
          <a:lstStyle/>
          <a:p>
            <a:pPr>
              <a:lnSpc>
                <a:spcPct val="200000"/>
              </a:lnSpc>
            </a:pPr>
            <a:r>
              <a:rPr lang="zh-CN" altLang="en-US" sz="2000" dirty="0" smtClean="0">
                <a:latin typeface="Times New Roman" panose="02020603050405020304" pitchFamily="18" charset="0"/>
                <a:cs typeface="Times New Roman" panose="02020603050405020304" pitchFamily="18" charset="0"/>
              </a:rPr>
              <a:t>课程说明：</a:t>
            </a:r>
            <a:endParaRPr lang="en-US" altLang="zh-CN" sz="2000" dirty="0" smtClean="0">
              <a:latin typeface="Times New Roman" panose="02020603050405020304" pitchFamily="18" charset="0"/>
              <a:cs typeface="Times New Roman" panose="02020603050405020304" pitchFamily="18" charset="0"/>
            </a:endParaRPr>
          </a:p>
          <a:p>
            <a:pPr>
              <a:lnSpc>
                <a:spcPct val="200000"/>
              </a:lnSpc>
            </a:pPr>
            <a:r>
              <a:rPr lang="en-US" altLang="zh-CN" sz="2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）教材</a:t>
            </a:r>
            <a:r>
              <a:rPr lang="en-US" altLang="zh-CN" sz="2000" dirty="0" smtClean="0">
                <a:latin typeface="Times New Roman" panose="02020603050405020304" pitchFamily="18" charset="0"/>
                <a:cs typeface="Times New Roman" panose="02020603050405020304" pitchFamily="18" charset="0"/>
              </a:rPr>
              <a:t>: &lt;</a:t>
            </a:r>
            <a:r>
              <a:rPr lang="zh-CN" altLang="en-US" sz="2000" dirty="0" smtClean="0">
                <a:latin typeface="Times New Roman" panose="02020603050405020304" pitchFamily="18" charset="0"/>
                <a:cs typeface="Times New Roman" panose="02020603050405020304" pitchFamily="18" charset="0"/>
              </a:rPr>
              <a:t>数据结构与算法</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第一版，赵仲孟等编著，高等教育出版社</a:t>
            </a:r>
            <a:endParaRPr lang="en-US" altLang="zh-CN" sz="2000" dirty="0" smtClean="0">
              <a:latin typeface="Times New Roman" panose="02020603050405020304" pitchFamily="18" charset="0"/>
              <a:cs typeface="Times New Roman" panose="02020603050405020304" pitchFamily="18" charset="0"/>
            </a:endParaRPr>
          </a:p>
          <a:p>
            <a:pPr>
              <a:lnSpc>
                <a:spcPct val="200000"/>
              </a:lnSpc>
            </a:pPr>
            <a:r>
              <a:rPr lang="zh-CN" altLang="en-US" sz="2000" dirty="0" smtClean="0">
                <a:latin typeface="Times New Roman" panose="02020603050405020304" pitchFamily="18" charset="0"/>
                <a:cs typeface="Times New Roman" panose="02020603050405020304" pitchFamily="18" charset="0"/>
              </a:rPr>
              <a:t>      参考书：</a:t>
            </a:r>
            <a:r>
              <a:rPr lang="en-US" altLang="zh-CN" sz="2000" dirty="0" smtClean="0">
                <a:latin typeface="Times New Roman" panose="02020603050405020304" pitchFamily="18" charset="0"/>
                <a:cs typeface="Times New Roman" panose="02020603050405020304" pitchFamily="18" charset="0"/>
              </a:rPr>
              <a:t>A Practical Introduction to Data Structures and Algorithm Analysis 		(C++ Edition), Second Edition</a:t>
            </a:r>
          </a:p>
          <a:p>
            <a:pPr>
              <a:lnSpc>
                <a:spcPct val="200000"/>
              </a:lnSpc>
            </a:pPr>
            <a:r>
              <a:rPr lang="en-US" altLang="zh-CN" sz="2000" dirty="0" smtClean="0">
                <a:latin typeface="Times New Roman" panose="02020603050405020304" pitchFamily="18" charset="0"/>
                <a:cs typeface="Times New Roman" panose="02020603050405020304" pitchFamily="18" charset="0"/>
              </a:rPr>
              <a:t>2) </a:t>
            </a:r>
            <a:r>
              <a:rPr lang="zh-CN" altLang="en-US" sz="2000" dirty="0" smtClean="0">
                <a:latin typeface="Times New Roman" panose="02020603050405020304" pitchFamily="18" charset="0"/>
                <a:cs typeface="Times New Roman" panose="02020603050405020304" pitchFamily="18" charset="0"/>
              </a:rPr>
              <a:t>课程形式： 混合式教学 </a:t>
            </a:r>
            <a:r>
              <a:rPr lang="en-US" altLang="zh-CN" sz="2000" dirty="0" smtClean="0">
                <a:latin typeface="Times New Roman" panose="02020603050405020304" pitchFamily="18" charset="0"/>
                <a:cs typeface="Times New Roman" panose="02020603050405020304" pitchFamily="18" charset="0"/>
              </a:rPr>
              <a:t>36</a:t>
            </a:r>
            <a:r>
              <a:rPr lang="zh-CN" altLang="en-US" sz="2000" dirty="0" smtClean="0">
                <a:latin typeface="Times New Roman" panose="02020603050405020304" pitchFamily="18" charset="0"/>
                <a:cs typeface="Times New Roman" panose="02020603050405020304" pitchFamily="18" charset="0"/>
              </a:rPr>
              <a:t>学时课堂教学</a:t>
            </a:r>
            <a:r>
              <a:rPr lang="en-US" altLang="zh-CN" sz="2000" dirty="0" smtClean="0">
                <a:latin typeface="Times New Roman" panose="02020603050405020304" pitchFamily="18" charset="0"/>
                <a:cs typeface="Times New Roman" panose="02020603050405020304" pitchFamily="18" charset="0"/>
              </a:rPr>
              <a:t>+20</a:t>
            </a:r>
            <a:r>
              <a:rPr lang="zh-CN" altLang="en-US" sz="2000" dirty="0" smtClean="0">
                <a:latin typeface="Times New Roman" panose="02020603050405020304" pitchFamily="18" charset="0"/>
                <a:cs typeface="Times New Roman" panose="02020603050405020304" pitchFamily="18" charset="0"/>
              </a:rPr>
              <a:t>学时线上自学</a:t>
            </a:r>
            <a:endParaRPr lang="en-US" altLang="zh-CN" sz="2000" dirty="0" smtClean="0">
              <a:latin typeface="Times New Roman" panose="02020603050405020304" pitchFamily="18" charset="0"/>
              <a:cs typeface="Times New Roman" panose="02020603050405020304" pitchFamily="18" charset="0"/>
            </a:endParaRPr>
          </a:p>
          <a:p>
            <a:pPr>
              <a:lnSpc>
                <a:spcPct val="200000"/>
              </a:lnSpc>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线上学习方法说明</a:t>
            </a:r>
            <a:endParaRPr lang="en-US" altLang="zh-CN" sz="2000" dirty="0" smtClean="0">
              <a:latin typeface="Times New Roman" panose="02020603050405020304" pitchFamily="18" charset="0"/>
              <a:cs typeface="Times New Roman" panose="02020603050405020304" pitchFamily="18" charset="0"/>
            </a:endParaRPr>
          </a:p>
          <a:p>
            <a:pPr>
              <a:lnSpc>
                <a:spcPct val="200000"/>
              </a:lnSpc>
            </a:pPr>
            <a:r>
              <a:rPr lang="en-US" altLang="zh-CN" sz="2000" dirty="0" smtClean="0">
                <a:latin typeface="Times New Roman" panose="02020603050405020304" pitchFamily="18" charset="0"/>
                <a:cs typeface="Times New Roman" panose="02020603050405020304" pitchFamily="18" charset="0"/>
              </a:rPr>
              <a:t>3) </a:t>
            </a:r>
            <a:r>
              <a:rPr lang="zh-CN" altLang="en-US" sz="2000" dirty="0" smtClean="0">
                <a:latin typeface="Times New Roman" panose="02020603050405020304" pitchFamily="18" charset="0"/>
                <a:cs typeface="Times New Roman" panose="02020603050405020304" pitchFamily="18" charset="0"/>
              </a:rPr>
              <a:t>考核方式：</a:t>
            </a:r>
            <a:r>
              <a:rPr lang="en-US" altLang="zh-CN" sz="2000" dirty="0" smtClean="0">
                <a:latin typeface="Times New Roman" panose="02020603050405020304" pitchFamily="18" charset="0"/>
                <a:cs typeface="Times New Roman" panose="02020603050405020304" pitchFamily="18" charset="0"/>
              </a:rPr>
              <a:t>30%</a:t>
            </a:r>
            <a:r>
              <a:rPr lang="zh-CN" altLang="en-US" sz="2000" dirty="0" smtClean="0">
                <a:latin typeface="Times New Roman" panose="02020603050405020304" pitchFamily="18" charset="0"/>
                <a:cs typeface="Times New Roman" panose="02020603050405020304" pitchFamily="18" charset="0"/>
              </a:rPr>
              <a:t>平时成绩</a:t>
            </a:r>
            <a:r>
              <a:rPr lang="en-US" altLang="zh-CN" sz="2000" dirty="0" smtClean="0">
                <a:latin typeface="Times New Roman" panose="02020603050405020304" pitchFamily="18" charset="0"/>
                <a:cs typeface="Times New Roman" panose="02020603050405020304" pitchFamily="18" charset="0"/>
              </a:rPr>
              <a:t>+70%</a:t>
            </a:r>
            <a:r>
              <a:rPr lang="zh-CN" altLang="en-US" sz="2000" dirty="0" smtClean="0">
                <a:latin typeface="Times New Roman" panose="02020603050405020304" pitchFamily="18" charset="0"/>
                <a:cs typeface="Times New Roman" panose="02020603050405020304" pitchFamily="18" charset="0"/>
              </a:rPr>
              <a:t>期末考试成绩</a:t>
            </a:r>
            <a:endParaRPr lang="en-US" altLang="zh-CN" sz="2000" dirty="0" smtClean="0">
              <a:latin typeface="Times New Roman" panose="02020603050405020304" pitchFamily="18" charset="0"/>
              <a:cs typeface="Times New Roman" panose="02020603050405020304" pitchFamily="18" charset="0"/>
            </a:endParaRPr>
          </a:p>
          <a:p>
            <a:pPr>
              <a:lnSpc>
                <a:spcPct val="200000"/>
              </a:lnSpc>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平时成绩包括：考勤，线上学习，作业，测验</a:t>
            </a:r>
            <a:endParaRPr lang="en-US" altLang="zh-CN" sz="2000" dirty="0" smtClean="0">
              <a:latin typeface="Times New Roman" panose="02020603050405020304" pitchFamily="18" charset="0"/>
              <a:cs typeface="Times New Roman" panose="02020603050405020304" pitchFamily="18" charset="0"/>
            </a:endParaRPr>
          </a:p>
          <a:p>
            <a:pPr>
              <a:lnSpc>
                <a:spcPct val="200000"/>
              </a:lnSpc>
            </a:pPr>
            <a:r>
              <a:rPr lang="en-US" altLang="zh-CN" sz="2000" dirty="0" smtClean="0">
                <a:latin typeface="Times New Roman" panose="02020603050405020304" pitchFamily="18" charset="0"/>
                <a:cs typeface="Times New Roman" panose="02020603050405020304" pitchFamily="18" charset="0"/>
              </a:rPr>
              <a:t>4) </a:t>
            </a:r>
            <a:r>
              <a:rPr lang="zh-CN" altLang="en-US" sz="2000" dirty="0" smtClean="0">
                <a:latin typeface="Times New Roman" panose="02020603050405020304" pitchFamily="18" charset="0"/>
                <a:cs typeface="Times New Roman" panose="02020603050405020304" pitchFamily="18" charset="0"/>
              </a:rPr>
              <a:t>助教</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200000"/>
              </a:lnSpc>
            </a:pPr>
            <a:r>
              <a:rPr lang="en-US" altLang="zh-CN" sz="2000" dirty="0" smtClean="0">
                <a:latin typeface="Times New Roman" panose="02020603050405020304" pitchFamily="18" charset="0"/>
                <a:cs typeface="Times New Roman" panose="02020603050405020304" pitchFamily="18" charset="0"/>
              </a:rPr>
              <a:t>5</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答疑：随堂、邮件、办公室</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endParaRPr lang="zh-CN" altLang="en-US" sz="2000" dirty="0" smtClean="0">
              <a:latin typeface="Times New Roman" panose="02020603050405020304" pitchFamily="18" charset="0"/>
              <a:cs typeface="Times New Roman" panose="02020603050405020304" pitchFamily="18" charset="0"/>
            </a:endParaRPr>
          </a:p>
          <a:p>
            <a:pPr>
              <a:lnSpc>
                <a:spcPct val="150000"/>
              </a:lnSpc>
            </a:pPr>
            <a:endParaRPr lang="zh-CN"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65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fade">
                                      <p:cBhvr>
                                        <p:cTn id="18" dur="500"/>
                                        <p:tgtEl>
                                          <p:spTgt spid="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fade">
                                      <p:cBhvr>
                                        <p:cTn id="23" dur="500"/>
                                        <p:tgtEl>
                                          <p:spTgt spid="4">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7784" y="2276872"/>
            <a:ext cx="3888432" cy="2435988"/>
          </a:xfrm>
          <a:prstGeom prst="rect">
            <a:avLst/>
          </a:prstGeom>
        </p:spPr>
        <p:txBody>
          <a:bodyPr wrap="square">
            <a:spAutoFit/>
          </a:bodyPr>
          <a:lstStyle/>
          <a:p>
            <a:pPr algn="ctr">
              <a:lnSpc>
                <a:spcPct val="150000"/>
              </a:lnSpc>
            </a:pPr>
            <a:r>
              <a:rPr lang="en-US" altLang="zh-CN" sz="5400" dirty="0" smtClean="0">
                <a:latin typeface="Times New Roman" panose="02020603050405020304" pitchFamily="18" charset="0"/>
                <a:cs typeface="Times New Roman" panose="02020603050405020304" pitchFamily="18" charset="0"/>
              </a:rPr>
              <a:t>Questions</a:t>
            </a:r>
            <a:r>
              <a:rPr lang="zh-CN" altLang="en-US" sz="5400" dirty="0" smtClean="0">
                <a:latin typeface="Times New Roman" panose="02020603050405020304" pitchFamily="18" charset="0"/>
                <a:cs typeface="Times New Roman" panose="02020603050405020304" pitchFamily="18" charset="0"/>
              </a:rPr>
              <a:t>？</a:t>
            </a:r>
          </a:p>
          <a:p>
            <a:pPr algn="ctr">
              <a:lnSpc>
                <a:spcPct val="150000"/>
              </a:lnSpc>
            </a:pPr>
            <a:endParaRPr lang="zh-CN" altLang="zh-C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701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p:nvSpPr>
        <p:spPr>
          <a:xfrm>
            <a:off x="683568" y="1628800"/>
            <a:ext cx="7776864" cy="4185761"/>
          </a:xfrm>
          <a:prstGeom prst="rect">
            <a:avLst/>
          </a:prstGeom>
        </p:spPr>
        <p:txBody>
          <a:bodyPr wrap="square">
            <a:spAutoFit/>
          </a:bodyPr>
          <a:lstStyle/>
          <a:p>
            <a:r>
              <a:rPr lang="zh-CN" altLang="en-US" sz="2800" b="1" dirty="0" smtClean="0">
                <a:solidFill>
                  <a:srgbClr val="7030A0"/>
                </a:solidFill>
                <a:latin typeface="楷体" pitchFamily="49" charset="-122"/>
                <a:ea typeface="楷体" pitchFamily="49" charset="-122"/>
              </a:rPr>
              <a:t>蔺杰  </a:t>
            </a:r>
            <a:r>
              <a:rPr lang="zh-CN" altLang="en-US" sz="2800" b="1" dirty="0" smtClean="0">
                <a:solidFill>
                  <a:srgbClr val="7030A0"/>
                </a:solidFill>
                <a:latin typeface="楷体" pitchFamily="49" charset="-122"/>
                <a:ea typeface="楷体" pitchFamily="49" charset="-122"/>
              </a:rPr>
              <a:t>副教授</a:t>
            </a:r>
            <a:r>
              <a:rPr lang="zh-CN" altLang="en-US" sz="2800" b="1" dirty="0" smtClean="0">
                <a:solidFill>
                  <a:srgbClr val="7030A0"/>
                </a:solidFill>
                <a:latin typeface="楷体" pitchFamily="49" charset="-122"/>
                <a:ea typeface="楷体" pitchFamily="49" charset="-122"/>
              </a:rPr>
              <a:t>，博士生导师</a:t>
            </a:r>
            <a:endParaRPr lang="en-US" altLang="zh-CN" sz="2800" b="1" dirty="0" smtClean="0">
              <a:solidFill>
                <a:srgbClr val="7030A0"/>
              </a:solidFill>
              <a:latin typeface="楷体" pitchFamily="49" charset="-122"/>
              <a:ea typeface="楷体" pitchFamily="49" charset="-122"/>
            </a:endParaRPr>
          </a:p>
          <a:p>
            <a:pPr algn="ctr"/>
            <a:endParaRPr lang="en-US" altLang="zh-CN" sz="2800" b="1" dirty="0" smtClean="0">
              <a:latin typeface="楷体" pitchFamily="49" charset="-122"/>
              <a:ea typeface="楷体" pitchFamily="49" charset="-122"/>
            </a:endParaRPr>
          </a:p>
          <a:p>
            <a:pPr>
              <a:lnSpc>
                <a:spcPct val="150000"/>
              </a:lnSpc>
            </a:pPr>
            <a:r>
              <a:rPr lang="zh-CN" altLang="en-US" sz="2800" b="1" dirty="0">
                <a:latin typeface="楷体" pitchFamily="49" charset="-122"/>
                <a:ea typeface="楷体" pitchFamily="49" charset="-122"/>
                <a:cs typeface="Times New Roman" pitchFamily="18" charset="0"/>
              </a:rPr>
              <a:t>主讲</a:t>
            </a:r>
            <a:r>
              <a:rPr lang="zh-CN" altLang="en-US" sz="2800" b="1" dirty="0" smtClean="0">
                <a:latin typeface="楷体" pitchFamily="49" charset="-122"/>
                <a:ea typeface="楷体" pitchFamily="49" charset="-122"/>
                <a:cs typeface="Times New Roman" pitchFamily="18" charset="0"/>
              </a:rPr>
              <a:t>课程</a:t>
            </a:r>
            <a:endParaRPr lang="en-US" altLang="zh-CN" sz="2800" b="1" dirty="0" smtClean="0">
              <a:latin typeface="楷体" pitchFamily="49" charset="-122"/>
              <a:ea typeface="楷体" pitchFamily="49" charset="-122"/>
              <a:cs typeface="Times New Roman" pitchFamily="18" charset="0"/>
            </a:endParaRPr>
          </a:p>
          <a:p>
            <a:pPr>
              <a:lnSpc>
                <a:spcPct val="150000"/>
              </a:lnSpc>
            </a:pPr>
            <a:r>
              <a:rPr lang="en-US" altLang="zh-CN" sz="2800" b="1" dirty="0" smtClean="0">
                <a:latin typeface="楷体" pitchFamily="49" charset="-122"/>
                <a:ea typeface="楷体" pitchFamily="49" charset="-122"/>
                <a:cs typeface="Times New Roman" pitchFamily="18" charset="0"/>
              </a:rPr>
              <a:t>	</a:t>
            </a:r>
            <a:r>
              <a:rPr lang="zh-CN" altLang="en-US" sz="2800" b="1" dirty="0" smtClean="0">
                <a:latin typeface="楷体" pitchFamily="49" charset="-122"/>
                <a:ea typeface="楷体" pitchFamily="49" charset="-122"/>
                <a:cs typeface="Times New Roman" pitchFamily="18" charset="0"/>
              </a:rPr>
              <a:t>本科生 数据结构与算法</a:t>
            </a:r>
            <a:endParaRPr lang="en-US" altLang="zh-CN" sz="2800" b="1" dirty="0" smtClean="0">
              <a:latin typeface="楷体" pitchFamily="49" charset="-122"/>
              <a:ea typeface="楷体" pitchFamily="49" charset="-122"/>
              <a:cs typeface="Times New Roman" pitchFamily="18" charset="0"/>
            </a:endParaRPr>
          </a:p>
          <a:p>
            <a:pPr>
              <a:lnSpc>
                <a:spcPct val="150000"/>
              </a:lnSpc>
            </a:pPr>
            <a:r>
              <a:rPr lang="en-US" altLang="zh-CN" sz="2800" b="1" dirty="0" smtClean="0">
                <a:latin typeface="楷体" pitchFamily="49" charset="-122"/>
                <a:ea typeface="楷体" pitchFamily="49" charset="-122"/>
                <a:cs typeface="Times New Roman" pitchFamily="18" charset="0"/>
              </a:rPr>
              <a:t>	</a:t>
            </a:r>
            <a:r>
              <a:rPr lang="zh-CN" altLang="en-US" sz="2800" b="1" dirty="0" smtClean="0">
                <a:latin typeface="楷体" pitchFamily="49" charset="-122"/>
                <a:ea typeface="楷体" pitchFamily="49" charset="-122"/>
                <a:cs typeface="Times New Roman" pitchFamily="18" charset="0"/>
              </a:rPr>
              <a:t>本科生 组合数学</a:t>
            </a:r>
            <a:endParaRPr lang="en-US" altLang="zh-CN" sz="2800" b="1" dirty="0" smtClean="0">
              <a:latin typeface="楷体" pitchFamily="49" charset="-122"/>
              <a:ea typeface="楷体" pitchFamily="49" charset="-122"/>
              <a:cs typeface="Times New Roman" pitchFamily="18" charset="0"/>
            </a:endParaRPr>
          </a:p>
          <a:p>
            <a:pPr>
              <a:lnSpc>
                <a:spcPct val="150000"/>
              </a:lnSpc>
            </a:pPr>
            <a:endParaRPr lang="en-US" altLang="zh-CN" sz="2800" b="1" dirty="0" smtClean="0">
              <a:latin typeface="楷体" pitchFamily="49" charset="-122"/>
              <a:ea typeface="楷体" pitchFamily="49" charset="-122"/>
              <a:cs typeface="Times New Roman" pitchFamily="18" charset="0"/>
            </a:endParaRPr>
          </a:p>
          <a:p>
            <a:pPr>
              <a:lnSpc>
                <a:spcPct val="150000"/>
              </a:lnSpc>
            </a:pPr>
            <a:r>
              <a:rPr lang="zh-CN" altLang="en-US" sz="2800" b="1" dirty="0">
                <a:latin typeface="楷体" pitchFamily="49" charset="-122"/>
                <a:ea typeface="楷体" pitchFamily="49" charset="-122"/>
                <a:cs typeface="Times New Roman" pitchFamily="18" charset="0"/>
              </a:rPr>
              <a:t>联系</a:t>
            </a:r>
            <a:r>
              <a:rPr lang="zh-CN" altLang="en-US" sz="2800" b="1" dirty="0" smtClean="0">
                <a:latin typeface="楷体" pitchFamily="49" charset="-122"/>
                <a:ea typeface="楷体" pitchFamily="49" charset="-122"/>
                <a:cs typeface="Times New Roman" pitchFamily="18" charset="0"/>
              </a:rPr>
              <a:t>方式 </a:t>
            </a:r>
            <a:r>
              <a:rPr lang="en-US" altLang="zh-CN" sz="2800" u="sng" dirty="0" smtClean="0">
                <a:latin typeface="Times New Roman" pitchFamily="18" charset="0"/>
                <a:ea typeface="楷体" pitchFamily="49" charset="-122"/>
                <a:cs typeface="Times New Roman" pitchFamily="18" charset="0"/>
              </a:rPr>
              <a:t>jielin@mail.xjtu.edu.cn</a:t>
            </a:r>
            <a:endParaRPr lang="en-US" altLang="zh-CN" sz="2800" u="sng" dirty="0">
              <a:latin typeface="Times New Roman" pitchFamily="18" charset="0"/>
              <a:ea typeface="楷体" pitchFamily="49" charset="-122"/>
              <a:cs typeface="Times New Roman" pitchFamily="18" charset="0"/>
            </a:endParaRPr>
          </a:p>
        </p:txBody>
      </p:sp>
      <p:sp>
        <p:nvSpPr>
          <p:cNvPr id="2" name="文本框 1"/>
          <p:cNvSpPr txBox="1"/>
          <p:nvPr/>
        </p:nvSpPr>
        <p:spPr>
          <a:xfrm>
            <a:off x="179512" y="620688"/>
            <a:ext cx="6912768" cy="461665"/>
          </a:xfrm>
          <a:prstGeom prst="rect">
            <a:avLst/>
          </a:prstGeom>
          <a:noFill/>
        </p:spPr>
        <p:txBody>
          <a:bodyPr wrap="square" rtlCol="0">
            <a:spAutoFit/>
          </a:bodyPr>
          <a:lstStyle/>
          <a:p>
            <a:r>
              <a:rPr lang="zh-CN" altLang="en-US" sz="2400" dirty="0" smtClean="0">
                <a:solidFill>
                  <a:srgbClr val="00B050"/>
                </a:solidFill>
              </a:rPr>
              <a:t>主讲教师介绍</a:t>
            </a:r>
            <a:endParaRPr lang="zh-CN" altLang="en-US" sz="2400" dirty="0">
              <a:solidFill>
                <a:srgbClr val="00B050"/>
              </a:solidFill>
            </a:endParaRPr>
          </a:p>
        </p:txBody>
      </p:sp>
    </p:spTree>
    <p:extLst>
      <p:ext uri="{BB962C8B-B14F-4D97-AF65-F5344CB8AC3E}">
        <p14:creationId xmlns:p14="http://schemas.microsoft.com/office/powerpoint/2010/main" val="4032502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548680"/>
            <a:ext cx="8712968" cy="6832640"/>
          </a:xfrm>
          <a:prstGeom prst="rect">
            <a:avLst/>
          </a:prstGeom>
        </p:spPr>
        <p:txBody>
          <a:bodyPr wrap="square">
            <a:spAutoFit/>
          </a:bodyPr>
          <a:lstStyle/>
          <a:p>
            <a:pPr algn="just" latinLnBrk="1"/>
            <a:endParaRPr lang="en-US" altLang="zh-CN" sz="2200" b="1" dirty="0" smtClean="0">
              <a:solidFill>
                <a:srgbClr val="0070C0"/>
              </a:solidFill>
              <a:latin typeface="-apple-system"/>
            </a:endParaRPr>
          </a:p>
          <a:p>
            <a:pPr algn="just" latinLnBrk="1"/>
            <a:r>
              <a:rPr lang="zh-CN" altLang="en-US" sz="2200" b="1" dirty="0" smtClean="0">
                <a:solidFill>
                  <a:srgbClr val="4F4F4F"/>
                </a:solidFill>
                <a:latin typeface="-apple-system"/>
              </a:rPr>
              <a:t>    那一年，大</a:t>
            </a:r>
            <a:r>
              <a:rPr lang="zh-CN" altLang="en-US" sz="2200" b="1" dirty="0">
                <a:solidFill>
                  <a:srgbClr val="4F4F4F"/>
                </a:solidFill>
                <a:latin typeface="-apple-system"/>
              </a:rPr>
              <a:t>二</a:t>
            </a:r>
            <a:r>
              <a:rPr lang="zh-CN" altLang="en-US" sz="2200" b="1" dirty="0" smtClean="0">
                <a:solidFill>
                  <a:srgbClr val="4F4F4F"/>
                </a:solidFill>
                <a:latin typeface="-apple-system"/>
              </a:rPr>
              <a:t>，老师</a:t>
            </a:r>
            <a:r>
              <a:rPr lang="zh-CN" altLang="en-US" sz="2200" b="1" dirty="0">
                <a:solidFill>
                  <a:srgbClr val="4F4F4F"/>
                </a:solidFill>
                <a:latin typeface="-apple-system"/>
              </a:rPr>
              <a:t>为了讲数据结构而讲数据结构</a:t>
            </a:r>
            <a:r>
              <a:rPr lang="zh-CN" altLang="en-US" sz="2200" b="1" dirty="0" smtClean="0">
                <a:solidFill>
                  <a:srgbClr val="4F4F4F"/>
                </a:solidFill>
                <a:latin typeface="-apple-system"/>
              </a:rPr>
              <a:t>，学</a:t>
            </a:r>
            <a:r>
              <a:rPr lang="zh-CN" altLang="en-US" sz="2200" b="1" dirty="0">
                <a:solidFill>
                  <a:srgbClr val="4F4F4F"/>
                </a:solidFill>
                <a:latin typeface="-apple-system"/>
              </a:rPr>
              <a:t>完了， 我真的是啥也不懂</a:t>
            </a:r>
            <a:r>
              <a:rPr lang="zh-CN" altLang="en-US" sz="2200" b="1" dirty="0" smtClean="0">
                <a:solidFill>
                  <a:srgbClr val="4F4F4F"/>
                </a:solidFill>
                <a:latin typeface="-apple-system"/>
              </a:rPr>
              <a:t>。根本</a:t>
            </a:r>
            <a:r>
              <a:rPr lang="zh-CN" altLang="en-US" sz="2200" b="1" dirty="0">
                <a:solidFill>
                  <a:srgbClr val="4F4F4F"/>
                </a:solidFill>
                <a:latin typeface="-apple-system"/>
              </a:rPr>
              <a:t>就不知道这门课有啥用</a:t>
            </a:r>
            <a:r>
              <a:rPr lang="zh-CN" altLang="en-US" sz="2200" b="1" dirty="0" smtClean="0">
                <a:solidFill>
                  <a:srgbClr val="4F4F4F"/>
                </a:solidFill>
                <a:latin typeface="-apple-system"/>
              </a:rPr>
              <a:t>。后来，通过</a:t>
            </a:r>
            <a:r>
              <a:rPr lang="zh-CN" altLang="en-US" sz="2200" b="1" dirty="0">
                <a:solidFill>
                  <a:srgbClr val="4F4F4F"/>
                </a:solidFill>
                <a:latin typeface="-apple-system"/>
              </a:rPr>
              <a:t>自学， 逐渐了解并入门了数据结构</a:t>
            </a:r>
            <a:r>
              <a:rPr lang="zh-CN" altLang="en-US" sz="2200" b="1" dirty="0" smtClean="0">
                <a:solidFill>
                  <a:srgbClr val="4F4F4F"/>
                </a:solidFill>
                <a:latin typeface="-apple-system"/>
              </a:rPr>
              <a:t>，一</a:t>
            </a:r>
            <a:r>
              <a:rPr lang="zh-CN" altLang="en-US" sz="2200" b="1" dirty="0">
                <a:solidFill>
                  <a:srgbClr val="4F4F4F"/>
                </a:solidFill>
                <a:latin typeface="-apple-system"/>
              </a:rPr>
              <a:t>个简单的</a:t>
            </a:r>
            <a:r>
              <a:rPr lang="en-US" altLang="zh-CN" sz="2200" b="1" dirty="0">
                <a:solidFill>
                  <a:srgbClr val="4F4F4F"/>
                </a:solidFill>
                <a:latin typeface="-apple-system"/>
              </a:rPr>
              <a:t>Josephus</a:t>
            </a:r>
            <a:r>
              <a:rPr lang="zh-CN" altLang="en-US" sz="2200" b="1" dirty="0">
                <a:solidFill>
                  <a:srgbClr val="4F4F4F"/>
                </a:solidFill>
                <a:latin typeface="-apple-system"/>
              </a:rPr>
              <a:t>环让我对数据结构产生了好感</a:t>
            </a:r>
            <a:r>
              <a:rPr lang="zh-CN" altLang="en-US" sz="2200" b="1" dirty="0" smtClean="0">
                <a:solidFill>
                  <a:srgbClr val="4F4F4F"/>
                </a:solidFill>
                <a:latin typeface="-apple-system"/>
              </a:rPr>
              <a:t>。那</a:t>
            </a:r>
            <a:r>
              <a:rPr lang="zh-CN" altLang="en-US" sz="2200" b="1" dirty="0">
                <a:solidFill>
                  <a:srgbClr val="4F4F4F"/>
                </a:solidFill>
                <a:latin typeface="-apple-system"/>
              </a:rPr>
              <a:t>数据结构到底有什么用呢</a:t>
            </a:r>
            <a:r>
              <a:rPr lang="zh-CN" altLang="en-US" sz="2200" b="1" dirty="0" smtClean="0">
                <a:solidFill>
                  <a:srgbClr val="4F4F4F"/>
                </a:solidFill>
                <a:latin typeface="-apple-system"/>
              </a:rPr>
              <a:t>？这</a:t>
            </a:r>
            <a:r>
              <a:rPr lang="zh-CN" altLang="en-US" sz="2200" b="1" dirty="0">
                <a:solidFill>
                  <a:srgbClr val="4F4F4F"/>
                </a:solidFill>
                <a:latin typeface="-apple-system"/>
              </a:rPr>
              <a:t>就是本文要扯淡的话题。</a:t>
            </a:r>
            <a:endParaRPr lang="en-US" altLang="zh-CN" sz="2200" b="1" dirty="0">
              <a:solidFill>
                <a:srgbClr val="4F4F4F"/>
              </a:solidFill>
              <a:latin typeface="-apple-system"/>
            </a:endParaRPr>
          </a:p>
          <a:p>
            <a:pPr algn="just" latinLnBrk="1"/>
            <a:r>
              <a:rPr lang="zh-CN" altLang="en-US" sz="2200" b="1" dirty="0" smtClean="0">
                <a:solidFill>
                  <a:srgbClr val="4F4F4F"/>
                </a:solidFill>
                <a:latin typeface="-apple-system"/>
              </a:rPr>
              <a:t>    本文</a:t>
            </a:r>
            <a:r>
              <a:rPr lang="zh-CN" altLang="en-US" sz="2200" b="1" dirty="0">
                <a:solidFill>
                  <a:srgbClr val="4F4F4F"/>
                </a:solidFill>
                <a:latin typeface="-apple-system"/>
              </a:rPr>
              <a:t>尽量不深入讨论计算机科学中的数据结构</a:t>
            </a:r>
            <a:r>
              <a:rPr lang="zh-CN" altLang="en-US" sz="2200" b="1" dirty="0" smtClean="0">
                <a:solidFill>
                  <a:srgbClr val="4F4F4F"/>
                </a:solidFill>
                <a:latin typeface="-apple-system"/>
              </a:rPr>
              <a:t>，而是</a:t>
            </a:r>
            <a:r>
              <a:rPr lang="zh-CN" altLang="en-US" sz="2200" b="1" dirty="0">
                <a:solidFill>
                  <a:srgbClr val="4F4F4F"/>
                </a:solidFill>
                <a:latin typeface="-apple-system"/>
              </a:rPr>
              <a:t>专门来扯淡生活与工作中的数据结构。</a:t>
            </a:r>
            <a:endParaRPr lang="en-US" altLang="zh-CN" sz="2200" b="1" dirty="0">
              <a:solidFill>
                <a:srgbClr val="4F4F4F"/>
              </a:solidFill>
              <a:latin typeface="-apple-system"/>
            </a:endParaRPr>
          </a:p>
          <a:p>
            <a:pPr algn="just" latinLnBrk="1"/>
            <a:r>
              <a:rPr lang="en-US" altLang="zh-CN" sz="2200" b="1" dirty="0">
                <a:solidFill>
                  <a:srgbClr val="4F4F4F"/>
                </a:solidFill>
                <a:latin typeface="-apple-system"/>
              </a:rPr>
              <a:t> </a:t>
            </a:r>
            <a:r>
              <a:rPr lang="en-US" altLang="zh-CN" sz="2200" b="1" dirty="0" smtClean="0">
                <a:solidFill>
                  <a:srgbClr val="4F4F4F"/>
                </a:solidFill>
                <a:latin typeface="-apple-system"/>
              </a:rPr>
              <a:t>   </a:t>
            </a:r>
            <a:r>
              <a:rPr lang="zh-CN" altLang="en-US" sz="2200" b="1" dirty="0" smtClean="0">
                <a:solidFill>
                  <a:srgbClr val="4F4F4F"/>
                </a:solidFill>
                <a:latin typeface="-apple-system"/>
              </a:rPr>
              <a:t>什么</a:t>
            </a:r>
            <a:r>
              <a:rPr lang="zh-CN" altLang="en-US" sz="2200" b="1" dirty="0">
                <a:solidFill>
                  <a:srgbClr val="4F4F4F"/>
                </a:solidFill>
                <a:latin typeface="-apple-system"/>
              </a:rPr>
              <a:t>是数据呢</a:t>
            </a:r>
            <a:r>
              <a:rPr lang="zh-CN" altLang="en-US" sz="2200" b="1" dirty="0" smtClean="0">
                <a:solidFill>
                  <a:srgbClr val="4F4F4F"/>
                </a:solidFill>
                <a:latin typeface="-apple-system"/>
              </a:rPr>
              <a:t>？你</a:t>
            </a:r>
            <a:r>
              <a:rPr lang="zh-CN" altLang="en-US" sz="2200" b="1" dirty="0">
                <a:solidFill>
                  <a:srgbClr val="4F4F4F"/>
                </a:solidFill>
                <a:latin typeface="-apple-system"/>
              </a:rPr>
              <a:t>的钥匙</a:t>
            </a:r>
            <a:r>
              <a:rPr lang="zh-CN" altLang="en-US" sz="2200" b="1" dirty="0" smtClean="0">
                <a:solidFill>
                  <a:srgbClr val="4F4F4F"/>
                </a:solidFill>
                <a:latin typeface="-apple-system"/>
              </a:rPr>
              <a:t>，你</a:t>
            </a:r>
            <a:r>
              <a:rPr lang="zh-CN" altLang="en-US" sz="2200" b="1" dirty="0">
                <a:solidFill>
                  <a:srgbClr val="4F4F4F"/>
                </a:solidFill>
                <a:latin typeface="-apple-system"/>
              </a:rPr>
              <a:t>的工卡</a:t>
            </a:r>
            <a:r>
              <a:rPr lang="zh-CN" altLang="en-US" sz="2200" b="1" dirty="0" smtClean="0">
                <a:solidFill>
                  <a:srgbClr val="4F4F4F"/>
                </a:solidFill>
                <a:latin typeface="-apple-system"/>
              </a:rPr>
              <a:t>，你</a:t>
            </a:r>
            <a:r>
              <a:rPr lang="zh-CN" altLang="en-US" sz="2200" b="1" dirty="0">
                <a:solidFill>
                  <a:srgbClr val="4F4F4F"/>
                </a:solidFill>
                <a:latin typeface="-apple-system"/>
              </a:rPr>
              <a:t>的银行卡</a:t>
            </a:r>
            <a:r>
              <a:rPr lang="zh-CN" altLang="en-US" sz="2200" b="1" dirty="0" smtClean="0">
                <a:solidFill>
                  <a:srgbClr val="4F4F4F"/>
                </a:solidFill>
                <a:latin typeface="-apple-system"/>
              </a:rPr>
              <a:t>，这些</a:t>
            </a:r>
            <a:r>
              <a:rPr lang="zh-CN" altLang="en-US" sz="2200" b="1" dirty="0">
                <a:solidFill>
                  <a:srgbClr val="4F4F4F"/>
                </a:solidFill>
                <a:latin typeface="-apple-system"/>
              </a:rPr>
              <a:t>物品都可以看做是数据</a:t>
            </a:r>
            <a:r>
              <a:rPr lang="zh-CN" altLang="en-US" sz="2200" b="1" dirty="0" smtClean="0">
                <a:solidFill>
                  <a:srgbClr val="4F4F4F"/>
                </a:solidFill>
                <a:latin typeface="-apple-system"/>
              </a:rPr>
              <a:t>。从</a:t>
            </a:r>
            <a:r>
              <a:rPr lang="zh-CN" altLang="en-US" sz="2200" b="1" dirty="0">
                <a:solidFill>
                  <a:srgbClr val="4F4F4F"/>
                </a:solidFill>
                <a:latin typeface="-apple-system"/>
              </a:rPr>
              <a:t>这个意义上来讲</a:t>
            </a:r>
            <a:r>
              <a:rPr lang="zh-CN" altLang="en-US" sz="2200" b="1" dirty="0" smtClean="0">
                <a:solidFill>
                  <a:srgbClr val="4F4F4F"/>
                </a:solidFill>
                <a:latin typeface="-apple-system"/>
              </a:rPr>
              <a:t>，</a:t>
            </a:r>
            <a:r>
              <a:rPr lang="zh-CN" altLang="en-US" sz="2200" b="1" dirty="0" smtClean="0">
                <a:solidFill>
                  <a:srgbClr val="FF0000"/>
                </a:solidFill>
                <a:latin typeface="-apple-system"/>
              </a:rPr>
              <a:t>数据结构</a:t>
            </a:r>
            <a:r>
              <a:rPr lang="zh-CN" altLang="en-US" sz="2200" b="1" dirty="0">
                <a:solidFill>
                  <a:srgbClr val="FF0000"/>
                </a:solidFill>
                <a:latin typeface="-apple-system"/>
              </a:rPr>
              <a:t>就是这些物品的摆放和存储方式</a:t>
            </a:r>
            <a:r>
              <a:rPr lang="zh-CN" altLang="en-US" sz="2200" b="1" dirty="0">
                <a:solidFill>
                  <a:srgbClr val="4F4F4F"/>
                </a:solidFill>
                <a:latin typeface="-apple-system"/>
              </a:rPr>
              <a:t>。</a:t>
            </a:r>
          </a:p>
          <a:p>
            <a:pPr algn="just" latinLnBrk="1"/>
            <a:r>
              <a:rPr lang="zh-CN" altLang="en-US" sz="2200" b="1" dirty="0">
                <a:solidFill>
                  <a:srgbClr val="4F4F4F"/>
                </a:solidFill>
                <a:latin typeface="-apple-system"/>
              </a:rPr>
              <a:t>    </a:t>
            </a:r>
            <a:r>
              <a:rPr lang="zh-CN" altLang="en-US" sz="2200" b="1" dirty="0" smtClean="0">
                <a:solidFill>
                  <a:srgbClr val="4F4F4F"/>
                </a:solidFill>
                <a:latin typeface="-apple-system"/>
              </a:rPr>
              <a:t>我</a:t>
            </a:r>
            <a:r>
              <a:rPr lang="zh-CN" altLang="en-US" sz="2200" b="1" dirty="0">
                <a:solidFill>
                  <a:srgbClr val="4F4F4F"/>
                </a:solidFill>
                <a:latin typeface="-apple-system"/>
              </a:rPr>
              <a:t>有个不好的习惯</a:t>
            </a:r>
            <a:r>
              <a:rPr lang="zh-CN" altLang="en-US" sz="2200" b="1" dirty="0" smtClean="0">
                <a:solidFill>
                  <a:srgbClr val="4F4F4F"/>
                </a:solidFill>
                <a:latin typeface="-apple-system"/>
              </a:rPr>
              <a:t>，喜欢</a:t>
            </a:r>
            <a:r>
              <a:rPr lang="zh-CN" altLang="en-US" sz="2200" b="1" dirty="0">
                <a:solidFill>
                  <a:srgbClr val="4F4F4F"/>
                </a:solidFill>
                <a:latin typeface="-apple-system"/>
              </a:rPr>
              <a:t>乱摆放东西</a:t>
            </a:r>
            <a:r>
              <a:rPr lang="zh-CN" altLang="en-US" sz="2200" b="1" dirty="0" smtClean="0">
                <a:solidFill>
                  <a:srgbClr val="4F4F4F"/>
                </a:solidFill>
                <a:latin typeface="-apple-system"/>
              </a:rPr>
              <a:t>，这</a:t>
            </a:r>
            <a:r>
              <a:rPr lang="zh-CN" altLang="en-US" sz="2200" b="1" dirty="0">
                <a:solidFill>
                  <a:srgbClr val="4F4F4F"/>
                </a:solidFill>
                <a:latin typeface="-apple-system"/>
              </a:rPr>
              <a:t>件事已经被老伴骂过多次</a:t>
            </a:r>
            <a:r>
              <a:rPr lang="zh-CN" altLang="en-US" sz="2200" b="1" dirty="0" smtClean="0">
                <a:solidFill>
                  <a:srgbClr val="4F4F4F"/>
                </a:solidFill>
                <a:latin typeface="-apple-system"/>
              </a:rPr>
              <a:t>。某</a:t>
            </a:r>
            <a:r>
              <a:rPr lang="zh-CN" altLang="en-US" sz="2200" b="1" dirty="0">
                <a:solidFill>
                  <a:srgbClr val="4F4F4F"/>
                </a:solidFill>
                <a:latin typeface="-apple-system"/>
              </a:rPr>
              <a:t>天找工卡一直找不到</a:t>
            </a:r>
            <a:r>
              <a:rPr lang="zh-CN" altLang="en-US" sz="2200" b="1" dirty="0" smtClean="0">
                <a:solidFill>
                  <a:srgbClr val="4F4F4F"/>
                </a:solidFill>
                <a:latin typeface="-apple-system"/>
              </a:rPr>
              <a:t>，浪费</a:t>
            </a:r>
            <a:r>
              <a:rPr lang="zh-CN" altLang="en-US" sz="2200" b="1" dirty="0">
                <a:solidFill>
                  <a:srgbClr val="4F4F4F"/>
                </a:solidFill>
                <a:latin typeface="-apple-system"/>
              </a:rPr>
              <a:t>大半天时间</a:t>
            </a:r>
            <a:r>
              <a:rPr lang="zh-CN" altLang="en-US" sz="2200" b="1" dirty="0" smtClean="0">
                <a:solidFill>
                  <a:srgbClr val="4F4F4F"/>
                </a:solidFill>
                <a:latin typeface="-apple-system"/>
              </a:rPr>
              <a:t>。最近</a:t>
            </a:r>
            <a:r>
              <a:rPr lang="zh-CN" altLang="en-US" sz="2200" b="1" dirty="0">
                <a:solidFill>
                  <a:srgbClr val="4F4F4F"/>
                </a:solidFill>
                <a:latin typeface="-apple-system"/>
              </a:rPr>
              <a:t>又在找某张卡</a:t>
            </a:r>
            <a:r>
              <a:rPr lang="zh-CN" altLang="en-US" sz="2200" b="1" dirty="0" smtClean="0">
                <a:solidFill>
                  <a:srgbClr val="4F4F4F"/>
                </a:solidFill>
                <a:latin typeface="-apple-system"/>
              </a:rPr>
              <a:t>，到处</a:t>
            </a:r>
            <a:r>
              <a:rPr lang="zh-CN" altLang="en-US" sz="2200" b="1" dirty="0">
                <a:solidFill>
                  <a:srgbClr val="4F4F4F"/>
                </a:solidFill>
                <a:latin typeface="-apple-system"/>
              </a:rPr>
              <a:t>找</a:t>
            </a:r>
            <a:r>
              <a:rPr lang="zh-CN" altLang="en-US" sz="2200" b="1" dirty="0" smtClean="0">
                <a:solidFill>
                  <a:srgbClr val="4F4F4F"/>
                </a:solidFill>
                <a:latin typeface="-apple-system"/>
              </a:rPr>
              <a:t>，又</a:t>
            </a:r>
            <a:r>
              <a:rPr lang="zh-CN" altLang="en-US" sz="2200" b="1" dirty="0">
                <a:solidFill>
                  <a:srgbClr val="4F4F4F"/>
                </a:solidFill>
                <a:latin typeface="-apple-system"/>
              </a:rPr>
              <a:t>找不到</a:t>
            </a:r>
            <a:r>
              <a:rPr lang="zh-CN" altLang="en-US" sz="2200" b="1" dirty="0" smtClean="0">
                <a:solidFill>
                  <a:srgbClr val="4F4F4F"/>
                </a:solidFill>
                <a:latin typeface="-apple-system"/>
              </a:rPr>
              <a:t>。经过</a:t>
            </a:r>
            <a:r>
              <a:rPr lang="zh-CN" altLang="en-US" sz="2200" b="1" dirty="0">
                <a:solidFill>
                  <a:srgbClr val="4F4F4F"/>
                </a:solidFill>
                <a:latin typeface="-apple-system"/>
              </a:rPr>
              <a:t>反思</a:t>
            </a:r>
            <a:r>
              <a:rPr lang="zh-CN" altLang="en-US" sz="2200" b="1" dirty="0" smtClean="0">
                <a:solidFill>
                  <a:srgbClr val="4F4F4F"/>
                </a:solidFill>
                <a:latin typeface="-apple-system"/>
              </a:rPr>
              <a:t>，我</a:t>
            </a:r>
            <a:r>
              <a:rPr lang="zh-CN" altLang="en-US" sz="2200" b="1" dirty="0">
                <a:solidFill>
                  <a:srgbClr val="4F4F4F"/>
                </a:solidFill>
                <a:latin typeface="-apple-system"/>
              </a:rPr>
              <a:t>发现这些数据（钥匙</a:t>
            </a:r>
            <a:r>
              <a:rPr lang="zh-CN" altLang="en-US" sz="2200" b="1" dirty="0" smtClean="0">
                <a:solidFill>
                  <a:srgbClr val="4F4F4F"/>
                </a:solidFill>
                <a:latin typeface="-apple-system"/>
              </a:rPr>
              <a:t>，工</a:t>
            </a:r>
            <a:r>
              <a:rPr lang="zh-CN" altLang="en-US" sz="2200" b="1" dirty="0">
                <a:solidFill>
                  <a:srgbClr val="4F4F4F"/>
                </a:solidFill>
                <a:latin typeface="-apple-system"/>
              </a:rPr>
              <a:t>卡</a:t>
            </a:r>
            <a:r>
              <a:rPr lang="zh-CN" altLang="en-US" sz="2200" b="1" dirty="0" smtClean="0">
                <a:solidFill>
                  <a:srgbClr val="4F4F4F"/>
                </a:solidFill>
                <a:latin typeface="-apple-system"/>
              </a:rPr>
              <a:t>，银行</a:t>
            </a:r>
            <a:r>
              <a:rPr lang="zh-CN" altLang="en-US" sz="2200" b="1" dirty="0">
                <a:solidFill>
                  <a:srgbClr val="4F4F4F"/>
                </a:solidFill>
                <a:latin typeface="-apple-system"/>
              </a:rPr>
              <a:t>卡）的结构（放置方式）太糟糕了</a:t>
            </a:r>
            <a:r>
              <a:rPr lang="zh-CN" altLang="en-US" sz="2200" b="1" dirty="0" smtClean="0">
                <a:solidFill>
                  <a:srgbClr val="4F4F4F"/>
                </a:solidFill>
                <a:latin typeface="-apple-system"/>
              </a:rPr>
              <a:t>，东边</a:t>
            </a:r>
            <a:r>
              <a:rPr lang="zh-CN" altLang="en-US" sz="2200" b="1" dirty="0">
                <a:solidFill>
                  <a:srgbClr val="4F4F4F"/>
                </a:solidFill>
                <a:latin typeface="-apple-system"/>
              </a:rPr>
              <a:t>一个</a:t>
            </a:r>
            <a:r>
              <a:rPr lang="zh-CN" altLang="en-US" sz="2200" b="1" dirty="0" smtClean="0">
                <a:solidFill>
                  <a:srgbClr val="4F4F4F"/>
                </a:solidFill>
                <a:latin typeface="-apple-system"/>
              </a:rPr>
              <a:t>，西边</a:t>
            </a:r>
            <a:r>
              <a:rPr lang="zh-CN" altLang="en-US" sz="2200" b="1" dirty="0">
                <a:solidFill>
                  <a:srgbClr val="4F4F4F"/>
                </a:solidFill>
                <a:latin typeface="-apple-system"/>
              </a:rPr>
              <a:t>一个</a:t>
            </a:r>
            <a:r>
              <a:rPr lang="zh-CN" altLang="en-US" sz="2200" b="1" dirty="0" smtClean="0">
                <a:solidFill>
                  <a:srgbClr val="4F4F4F"/>
                </a:solidFill>
                <a:latin typeface="-apple-system"/>
              </a:rPr>
              <a:t>，要</a:t>
            </a:r>
            <a:r>
              <a:rPr lang="zh-CN" altLang="en-US" sz="2200" b="1" dirty="0">
                <a:solidFill>
                  <a:srgbClr val="4F4F4F"/>
                </a:solidFill>
                <a:latin typeface="-apple-system"/>
              </a:rPr>
              <a:t>找它们的时候</a:t>
            </a:r>
            <a:r>
              <a:rPr lang="zh-CN" altLang="en-US" sz="2200" b="1" dirty="0" smtClean="0">
                <a:solidFill>
                  <a:srgbClr val="4F4F4F"/>
                </a:solidFill>
                <a:latin typeface="-apple-system"/>
              </a:rPr>
              <a:t>，像</a:t>
            </a:r>
            <a:r>
              <a:rPr lang="zh-CN" altLang="en-US" sz="2200" b="1" dirty="0">
                <a:solidFill>
                  <a:srgbClr val="4F4F4F"/>
                </a:solidFill>
                <a:latin typeface="-apple-system"/>
              </a:rPr>
              <a:t>个无头苍蝇。</a:t>
            </a:r>
          </a:p>
          <a:p>
            <a:pPr algn="just" latinLnBrk="1"/>
            <a:r>
              <a:rPr lang="zh-CN" altLang="en-US" dirty="0">
                <a:solidFill>
                  <a:srgbClr val="4F4F4F"/>
                </a:solidFill>
                <a:latin typeface="-apple-system"/>
              </a:rPr>
              <a:t/>
            </a:r>
            <a:br>
              <a:rPr lang="zh-CN" altLang="en-US" dirty="0">
                <a:solidFill>
                  <a:srgbClr val="4F4F4F"/>
                </a:solidFill>
                <a:latin typeface="-apple-system"/>
              </a:rPr>
            </a:br>
            <a:endParaRPr lang="zh-CN" altLang="en-US" dirty="0">
              <a:solidFill>
                <a:srgbClr val="4F4F4F"/>
              </a:solidFill>
              <a:latin typeface="-apple-system"/>
            </a:endParaRPr>
          </a:p>
          <a:p>
            <a:pPr algn="just" latinLnBrk="1"/>
            <a:r>
              <a:rPr lang="zh-CN" altLang="en-US" dirty="0">
                <a:solidFill>
                  <a:srgbClr val="4F4F4F"/>
                </a:solidFill>
                <a:latin typeface="-apple-system"/>
              </a:rPr>
              <a:t>       </a:t>
            </a:r>
          </a:p>
          <a:p>
            <a:pPr algn="just" latinLnBrk="1"/>
            <a:r>
              <a:rPr lang="zh-CN" altLang="en-US" dirty="0">
                <a:solidFill>
                  <a:srgbClr val="4F4F4F"/>
                </a:solidFill>
                <a:latin typeface="-apple-system"/>
              </a:rPr>
              <a:t>      </a:t>
            </a:r>
          </a:p>
          <a:p>
            <a:pPr algn="just" latinLnBrk="1"/>
            <a:r>
              <a:rPr lang="zh-CN" altLang="en-US" dirty="0">
                <a:solidFill>
                  <a:srgbClr val="4F4F4F"/>
                </a:solidFill>
                <a:latin typeface="-apple-system"/>
              </a:rPr>
              <a:t>     </a:t>
            </a:r>
          </a:p>
          <a:p>
            <a:pPr algn="just" latinLnBrk="1"/>
            <a:r>
              <a:rPr lang="zh-CN" altLang="en-US" dirty="0">
                <a:solidFill>
                  <a:srgbClr val="4F4F4F"/>
                </a:solidFill>
                <a:latin typeface="-apple-system"/>
              </a:rPr>
              <a:t>       </a:t>
            </a:r>
            <a:endParaRPr lang="zh-CN" altLang="en-US" b="0" i="0" dirty="0">
              <a:solidFill>
                <a:srgbClr val="4F4F4F"/>
              </a:solidFill>
              <a:effectLst/>
              <a:latin typeface="-apple-system"/>
            </a:endParaRPr>
          </a:p>
        </p:txBody>
      </p:sp>
    </p:spTree>
    <p:extLst>
      <p:ext uri="{BB962C8B-B14F-4D97-AF65-F5344CB8AC3E}">
        <p14:creationId xmlns:p14="http://schemas.microsoft.com/office/powerpoint/2010/main" val="302017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07504" y="908720"/>
            <a:ext cx="8928992" cy="5520676"/>
          </a:xfrm>
        </p:spPr>
        <p:txBody>
          <a:bodyPr>
            <a:normAutofit/>
          </a:bodyPr>
          <a:lstStyle/>
          <a:p>
            <a:pPr algn="just" latinLnBrk="1"/>
            <a:r>
              <a:rPr lang="zh-CN" altLang="en-US" sz="2400" dirty="0" smtClean="0">
                <a:solidFill>
                  <a:srgbClr val="4F4F4F"/>
                </a:solidFill>
                <a:latin typeface="-apple-system"/>
              </a:rPr>
              <a:t>      其实，何不</a:t>
            </a:r>
            <a:r>
              <a:rPr lang="zh-CN" altLang="en-US" sz="2400" dirty="0">
                <a:solidFill>
                  <a:srgbClr val="4F4F4F"/>
                </a:solidFill>
                <a:latin typeface="-apple-system"/>
              </a:rPr>
              <a:t>想想计算机科学中的数据结构呢</a:t>
            </a:r>
            <a:r>
              <a:rPr lang="zh-CN" altLang="en-US" sz="2400" dirty="0" smtClean="0">
                <a:solidFill>
                  <a:srgbClr val="4F4F4F"/>
                </a:solidFill>
                <a:latin typeface="-apple-system"/>
              </a:rPr>
              <a:t>？根据</a:t>
            </a:r>
            <a:r>
              <a:rPr lang="zh-CN" altLang="en-US" sz="2400" dirty="0">
                <a:solidFill>
                  <a:srgbClr val="4F4F4F"/>
                </a:solidFill>
                <a:latin typeface="-apple-system"/>
              </a:rPr>
              <a:t>需要</a:t>
            </a:r>
            <a:r>
              <a:rPr lang="zh-CN" altLang="en-US" sz="2400" dirty="0" smtClean="0">
                <a:solidFill>
                  <a:srgbClr val="4F4F4F"/>
                </a:solidFill>
                <a:latin typeface="-apple-system"/>
              </a:rPr>
              <a:t>，数据</a:t>
            </a:r>
            <a:r>
              <a:rPr lang="zh-CN" altLang="en-US" sz="2400" dirty="0">
                <a:solidFill>
                  <a:srgbClr val="4F4F4F"/>
                </a:solidFill>
                <a:latin typeface="-apple-system"/>
              </a:rPr>
              <a:t>有条理地存放着</a:t>
            </a:r>
            <a:r>
              <a:rPr lang="zh-CN" altLang="en-US" sz="2400" dirty="0" smtClean="0">
                <a:solidFill>
                  <a:srgbClr val="4F4F4F"/>
                </a:solidFill>
                <a:latin typeface="-apple-system"/>
              </a:rPr>
              <a:t>，需要</a:t>
            </a:r>
            <a:r>
              <a:rPr lang="zh-CN" altLang="en-US" sz="2400" dirty="0">
                <a:solidFill>
                  <a:srgbClr val="4F4F4F"/>
                </a:solidFill>
                <a:latin typeface="-apple-system"/>
              </a:rPr>
              <a:t>访问、取用它们的时候</a:t>
            </a:r>
            <a:r>
              <a:rPr lang="zh-CN" altLang="en-US" sz="2400" dirty="0" smtClean="0">
                <a:solidFill>
                  <a:srgbClr val="4F4F4F"/>
                </a:solidFill>
                <a:latin typeface="-apple-system"/>
              </a:rPr>
              <a:t>，自然</a:t>
            </a:r>
            <a:r>
              <a:rPr lang="zh-CN" altLang="en-US" sz="2400" dirty="0">
                <a:solidFill>
                  <a:srgbClr val="4F4F4F"/>
                </a:solidFill>
                <a:latin typeface="-apple-system"/>
              </a:rPr>
              <a:t>方便多了。 说白了：</a:t>
            </a:r>
          </a:p>
          <a:p>
            <a:pPr algn="just" latinLnBrk="1"/>
            <a:r>
              <a:rPr lang="zh-CN" altLang="en-US" sz="2400" dirty="0">
                <a:solidFill>
                  <a:srgbClr val="4F4F4F"/>
                </a:solidFill>
                <a:latin typeface="-apple-system"/>
              </a:rPr>
              <a:t>      </a:t>
            </a:r>
            <a:r>
              <a:rPr lang="zh-CN" altLang="en-US" sz="2400" dirty="0" smtClean="0">
                <a:solidFill>
                  <a:srgbClr val="FF0000"/>
                </a:solidFill>
                <a:latin typeface="-apple-system"/>
              </a:rPr>
              <a:t>数据结构</a:t>
            </a:r>
            <a:r>
              <a:rPr lang="zh-CN" altLang="en-US" sz="2400" dirty="0">
                <a:solidFill>
                  <a:srgbClr val="FF0000"/>
                </a:solidFill>
                <a:latin typeface="-apple-system"/>
              </a:rPr>
              <a:t>就是</a:t>
            </a:r>
            <a:r>
              <a:rPr lang="zh-CN" altLang="en-US" sz="2400" dirty="0" smtClean="0">
                <a:solidFill>
                  <a:srgbClr val="FF0000"/>
                </a:solidFill>
                <a:latin typeface="-apple-system"/>
              </a:rPr>
              <a:t>：钥匙</a:t>
            </a:r>
            <a:r>
              <a:rPr lang="zh-CN" altLang="en-US" sz="2400" dirty="0">
                <a:solidFill>
                  <a:srgbClr val="FF0000"/>
                </a:solidFill>
                <a:latin typeface="-apple-system"/>
              </a:rPr>
              <a:t>、工卡、银行卡等物品的存储摆放方法</a:t>
            </a:r>
            <a:r>
              <a:rPr lang="zh-CN" altLang="en-US" sz="2400" dirty="0" smtClean="0">
                <a:solidFill>
                  <a:srgbClr val="FF0000"/>
                </a:solidFill>
                <a:latin typeface="-apple-system"/>
              </a:rPr>
              <a:t>。做到</a:t>
            </a:r>
            <a:r>
              <a:rPr lang="zh-CN" altLang="en-US" sz="2400" dirty="0">
                <a:solidFill>
                  <a:srgbClr val="FF0000"/>
                </a:solidFill>
                <a:latin typeface="-apple-system"/>
              </a:rPr>
              <a:t>井井有条可以方便后续查找和使用。</a:t>
            </a:r>
          </a:p>
          <a:p>
            <a:pPr algn="just" latinLnBrk="1"/>
            <a:r>
              <a:rPr lang="zh-CN" altLang="en-US" sz="2400" dirty="0">
                <a:solidFill>
                  <a:srgbClr val="FF0000"/>
                </a:solidFill>
                <a:latin typeface="-apple-system"/>
              </a:rPr>
              <a:t>      </a:t>
            </a:r>
            <a:r>
              <a:rPr lang="zh-CN" altLang="en-US" sz="2400" dirty="0" smtClean="0">
                <a:solidFill>
                  <a:srgbClr val="FF0000"/>
                </a:solidFill>
                <a:latin typeface="-apple-system"/>
              </a:rPr>
              <a:t>算法</a:t>
            </a:r>
            <a:r>
              <a:rPr lang="zh-CN" altLang="en-US" sz="2400" dirty="0">
                <a:solidFill>
                  <a:srgbClr val="FF0000"/>
                </a:solidFill>
                <a:latin typeface="-apple-system"/>
              </a:rPr>
              <a:t>就是</a:t>
            </a:r>
            <a:r>
              <a:rPr lang="zh-CN" altLang="en-US" sz="2400" dirty="0" smtClean="0">
                <a:solidFill>
                  <a:srgbClr val="FF0000"/>
                </a:solidFill>
                <a:latin typeface="-apple-system"/>
              </a:rPr>
              <a:t>：查找</a:t>
            </a:r>
            <a:r>
              <a:rPr lang="zh-CN" altLang="en-US" sz="2400" dirty="0">
                <a:solidFill>
                  <a:srgbClr val="FF0000"/>
                </a:solidFill>
                <a:latin typeface="-apple-system"/>
              </a:rPr>
              <a:t>、获取、使用上述物品的</a:t>
            </a:r>
            <a:r>
              <a:rPr lang="zh-CN" altLang="en-US" sz="2400" dirty="0" smtClean="0">
                <a:solidFill>
                  <a:srgbClr val="FF0000"/>
                </a:solidFill>
                <a:latin typeface="-apple-system"/>
              </a:rPr>
              <a:t>方法。</a:t>
            </a:r>
          </a:p>
          <a:p>
            <a:pPr algn="just" latinLnBrk="1"/>
            <a:r>
              <a:rPr lang="zh-CN" altLang="en-US" sz="2400" dirty="0">
                <a:solidFill>
                  <a:srgbClr val="4F4F4F"/>
                </a:solidFill>
                <a:latin typeface="-apple-system"/>
              </a:rPr>
              <a:t>      </a:t>
            </a:r>
            <a:r>
              <a:rPr lang="zh-CN" altLang="en-US" sz="2400" dirty="0" smtClean="0">
                <a:solidFill>
                  <a:srgbClr val="4F4F4F"/>
                </a:solidFill>
                <a:latin typeface="-apple-system"/>
              </a:rPr>
              <a:t>很多</a:t>
            </a:r>
            <a:r>
              <a:rPr lang="zh-CN" altLang="en-US" sz="2400" dirty="0">
                <a:solidFill>
                  <a:srgbClr val="4F4F4F"/>
                </a:solidFill>
                <a:latin typeface="-apple-system"/>
              </a:rPr>
              <a:t>时候</a:t>
            </a:r>
            <a:r>
              <a:rPr lang="zh-CN" altLang="en-US" sz="2400" dirty="0" smtClean="0">
                <a:solidFill>
                  <a:srgbClr val="4F4F4F"/>
                </a:solidFill>
                <a:latin typeface="-apple-system"/>
              </a:rPr>
              <a:t>，数据结构</a:t>
            </a:r>
            <a:r>
              <a:rPr lang="zh-CN" altLang="en-US" sz="2400" dirty="0">
                <a:solidFill>
                  <a:srgbClr val="4F4F4F"/>
                </a:solidFill>
                <a:latin typeface="-apple-system"/>
              </a:rPr>
              <a:t>定了</a:t>
            </a:r>
            <a:r>
              <a:rPr lang="zh-CN" altLang="en-US" sz="2400" dirty="0" smtClean="0">
                <a:solidFill>
                  <a:srgbClr val="4F4F4F"/>
                </a:solidFill>
                <a:latin typeface="-apple-system"/>
              </a:rPr>
              <a:t>，其</a:t>
            </a:r>
            <a:r>
              <a:rPr lang="zh-CN" altLang="en-US" sz="2400" dirty="0">
                <a:solidFill>
                  <a:srgbClr val="4F4F4F"/>
                </a:solidFill>
                <a:latin typeface="-apple-system"/>
              </a:rPr>
              <a:t>对应的算法集基本上就定了。 所以</a:t>
            </a:r>
            <a:r>
              <a:rPr lang="zh-CN" altLang="en-US" sz="2400" dirty="0" smtClean="0">
                <a:solidFill>
                  <a:srgbClr val="4F4F4F"/>
                </a:solidFill>
                <a:latin typeface="-apple-system"/>
              </a:rPr>
              <a:t>，在</a:t>
            </a:r>
            <a:r>
              <a:rPr lang="zh-CN" altLang="en-US" sz="2400" dirty="0">
                <a:solidFill>
                  <a:srgbClr val="4F4F4F"/>
                </a:solidFill>
                <a:latin typeface="-apple-system"/>
              </a:rPr>
              <a:t>编码中</a:t>
            </a:r>
            <a:r>
              <a:rPr lang="zh-CN" altLang="en-US" sz="2400" dirty="0" smtClean="0">
                <a:solidFill>
                  <a:srgbClr val="4F4F4F"/>
                </a:solidFill>
                <a:latin typeface="-apple-system"/>
              </a:rPr>
              <a:t>，根据</a:t>
            </a:r>
            <a:r>
              <a:rPr lang="zh-CN" altLang="en-US" sz="2400" dirty="0">
                <a:solidFill>
                  <a:srgbClr val="4F4F4F"/>
                </a:solidFill>
                <a:latin typeface="-apple-system"/>
              </a:rPr>
              <a:t>实际需求</a:t>
            </a:r>
            <a:r>
              <a:rPr lang="zh-CN" altLang="en-US" sz="2400" dirty="0" smtClean="0">
                <a:solidFill>
                  <a:srgbClr val="4F4F4F"/>
                </a:solidFill>
                <a:latin typeface="-apple-system"/>
              </a:rPr>
              <a:t>，选择</a:t>
            </a:r>
            <a:r>
              <a:rPr lang="zh-CN" altLang="en-US" sz="2400" dirty="0">
                <a:solidFill>
                  <a:srgbClr val="4F4F4F"/>
                </a:solidFill>
                <a:latin typeface="-apple-system"/>
              </a:rPr>
              <a:t>合适的数据结构尤为重要</a:t>
            </a:r>
            <a:r>
              <a:rPr lang="zh-CN" altLang="en-US" sz="2400" dirty="0" smtClean="0">
                <a:solidFill>
                  <a:srgbClr val="4F4F4F"/>
                </a:solidFill>
                <a:latin typeface="-apple-system"/>
              </a:rPr>
              <a:t>。而</a:t>
            </a:r>
            <a:r>
              <a:rPr lang="zh-CN" altLang="en-US" sz="2400" dirty="0">
                <a:solidFill>
                  <a:srgbClr val="4F4F4F"/>
                </a:solidFill>
                <a:latin typeface="-apple-system"/>
              </a:rPr>
              <a:t>在实际生活中</a:t>
            </a:r>
            <a:r>
              <a:rPr lang="zh-CN" altLang="en-US" sz="2400" dirty="0" smtClean="0">
                <a:solidFill>
                  <a:srgbClr val="4F4F4F"/>
                </a:solidFill>
                <a:latin typeface="-apple-system"/>
              </a:rPr>
              <a:t>，让</a:t>
            </a:r>
            <a:r>
              <a:rPr lang="zh-CN" altLang="en-US" sz="2400" dirty="0">
                <a:solidFill>
                  <a:srgbClr val="4F4F4F"/>
                </a:solidFill>
                <a:latin typeface="-apple-system"/>
              </a:rPr>
              <a:t>自己的物品井井有条</a:t>
            </a:r>
            <a:r>
              <a:rPr lang="zh-CN" altLang="en-US" sz="2400" dirty="0" smtClean="0">
                <a:solidFill>
                  <a:srgbClr val="4F4F4F"/>
                </a:solidFill>
                <a:latin typeface="-apple-system"/>
              </a:rPr>
              <a:t>，用</a:t>
            </a:r>
            <a:r>
              <a:rPr lang="zh-CN" altLang="en-US" sz="2400" dirty="0">
                <a:solidFill>
                  <a:srgbClr val="4F4F4F"/>
                </a:solidFill>
                <a:latin typeface="-apple-system"/>
              </a:rPr>
              <a:t>起来自然方便而容易</a:t>
            </a:r>
            <a:r>
              <a:rPr lang="zh-CN" altLang="en-US" sz="2400" dirty="0" smtClean="0">
                <a:solidFill>
                  <a:srgbClr val="4F4F4F"/>
                </a:solidFill>
                <a:latin typeface="-apple-system"/>
              </a:rPr>
              <a:t>，提高</a:t>
            </a:r>
            <a:r>
              <a:rPr lang="zh-CN" altLang="en-US" sz="2400" dirty="0">
                <a:solidFill>
                  <a:srgbClr val="4F4F4F"/>
                </a:solidFill>
                <a:latin typeface="-apple-system"/>
              </a:rPr>
              <a:t>了效率。</a:t>
            </a:r>
          </a:p>
          <a:p>
            <a:pPr algn="just" latinLnBrk="1"/>
            <a:r>
              <a:rPr lang="zh-CN" altLang="en-US" sz="2400" dirty="0">
                <a:solidFill>
                  <a:srgbClr val="4F4F4F"/>
                </a:solidFill>
                <a:latin typeface="-apple-system"/>
              </a:rPr>
              <a:t>      </a:t>
            </a:r>
            <a:r>
              <a:rPr lang="zh-CN" altLang="en-US" sz="2400" dirty="0" smtClean="0">
                <a:solidFill>
                  <a:srgbClr val="4F4F4F"/>
                </a:solidFill>
                <a:latin typeface="-apple-system"/>
              </a:rPr>
              <a:t>好</a:t>
            </a:r>
            <a:r>
              <a:rPr lang="zh-CN" altLang="en-US" sz="2400" dirty="0">
                <a:solidFill>
                  <a:srgbClr val="4F4F4F"/>
                </a:solidFill>
                <a:latin typeface="-apple-system"/>
              </a:rPr>
              <a:t>吧</a:t>
            </a:r>
            <a:r>
              <a:rPr lang="zh-CN" altLang="en-US" sz="2400" dirty="0" smtClean="0">
                <a:solidFill>
                  <a:srgbClr val="4F4F4F"/>
                </a:solidFill>
                <a:latin typeface="-apple-system"/>
              </a:rPr>
              <a:t>，本文</a:t>
            </a:r>
            <a:r>
              <a:rPr lang="zh-CN" altLang="en-US" sz="2400" dirty="0">
                <a:solidFill>
                  <a:srgbClr val="4F4F4F"/>
                </a:solidFill>
                <a:latin typeface="-apple-system"/>
              </a:rPr>
              <a:t>就扯到这里</a:t>
            </a:r>
            <a:r>
              <a:rPr lang="zh-CN" altLang="en-US" sz="2400" dirty="0" smtClean="0">
                <a:solidFill>
                  <a:srgbClr val="4F4F4F"/>
                </a:solidFill>
                <a:latin typeface="-apple-system"/>
              </a:rPr>
              <a:t>。以后</a:t>
            </a:r>
            <a:r>
              <a:rPr lang="zh-CN" altLang="en-US" sz="2400" dirty="0">
                <a:solidFill>
                  <a:srgbClr val="4F4F4F"/>
                </a:solidFill>
                <a:latin typeface="-apple-system"/>
              </a:rPr>
              <a:t>我要把自己的数据放好</a:t>
            </a:r>
            <a:r>
              <a:rPr lang="zh-CN" altLang="en-US" sz="2400" dirty="0" smtClean="0">
                <a:solidFill>
                  <a:srgbClr val="4F4F4F"/>
                </a:solidFill>
                <a:latin typeface="-apple-system"/>
              </a:rPr>
              <a:t>，使得</a:t>
            </a:r>
            <a:r>
              <a:rPr lang="zh-CN" altLang="en-US" sz="2400" dirty="0">
                <a:solidFill>
                  <a:srgbClr val="4F4F4F"/>
                </a:solidFill>
                <a:latin typeface="-apple-system"/>
              </a:rPr>
              <a:t>它们井然有序</a:t>
            </a:r>
            <a:r>
              <a:rPr lang="zh-CN" altLang="en-US" sz="2400" dirty="0" smtClean="0">
                <a:solidFill>
                  <a:srgbClr val="4F4F4F"/>
                </a:solidFill>
                <a:latin typeface="-apple-system"/>
              </a:rPr>
              <a:t>。当</a:t>
            </a:r>
            <a:r>
              <a:rPr lang="zh-CN" altLang="en-US" sz="2400" dirty="0">
                <a:solidFill>
                  <a:srgbClr val="4F4F4F"/>
                </a:solidFill>
                <a:latin typeface="-apple-system"/>
              </a:rPr>
              <a:t>数据结构被破坏后</a:t>
            </a:r>
            <a:r>
              <a:rPr lang="zh-CN" altLang="en-US" sz="2400" dirty="0" smtClean="0">
                <a:solidFill>
                  <a:srgbClr val="4F4F4F"/>
                </a:solidFill>
                <a:latin typeface="-apple-system"/>
              </a:rPr>
              <a:t>，要</a:t>
            </a:r>
            <a:r>
              <a:rPr lang="zh-CN" altLang="en-US" sz="2400" dirty="0">
                <a:solidFill>
                  <a:srgbClr val="4F4F4F"/>
                </a:solidFill>
                <a:latin typeface="-apple-system"/>
              </a:rPr>
              <a:t>及时修补</a:t>
            </a:r>
            <a:endParaRPr lang="zh-CN" altLang="en-US" sz="24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86527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07504" y="332656"/>
            <a:ext cx="8607330" cy="5616624"/>
          </a:xfrm>
        </p:spPr>
        <p:txBody>
          <a:bodyPr>
            <a:noAutofit/>
          </a:bodyPr>
          <a:lstStyle/>
          <a:p>
            <a:r>
              <a:rPr lang="zh-CN" altLang="en-US" sz="1400" dirty="0" smtClean="0"/>
              <a:t>作者</a:t>
            </a:r>
            <a:r>
              <a:rPr lang="zh-CN" altLang="en-US" sz="1400" dirty="0"/>
              <a:t>：</a:t>
            </a:r>
            <a:r>
              <a:rPr lang="en-US" altLang="zh-CN" sz="1400" dirty="0" err="1"/>
              <a:t>darkhorse</a:t>
            </a:r>
            <a:r>
              <a:rPr lang="en-US" altLang="zh-CN" sz="1400" dirty="0"/>
              <a:t> </a:t>
            </a:r>
            <a:r>
              <a:rPr lang="en-US" altLang="zh-CN" sz="1400" dirty="0" err="1"/>
              <a:t>pxf</a:t>
            </a:r>
            <a:r>
              <a:rPr lang="en-US" altLang="zh-CN" sz="1400" dirty="0"/>
              <a:t/>
            </a:r>
            <a:br>
              <a:rPr lang="en-US" altLang="zh-CN" sz="1400" dirty="0"/>
            </a:br>
            <a:r>
              <a:rPr lang="zh-CN" altLang="en-US" sz="1400" dirty="0"/>
              <a:t>链接：</a:t>
            </a:r>
            <a:r>
              <a:rPr lang="en-US" altLang="zh-CN" sz="1400" dirty="0"/>
              <a:t>https://www.zhihu.com/question/29587605/answer/44895115</a:t>
            </a:r>
            <a:br>
              <a:rPr lang="en-US" altLang="zh-CN" sz="1400" dirty="0"/>
            </a:br>
            <a:r>
              <a:rPr lang="zh-CN" altLang="en-US" sz="1400" dirty="0"/>
              <a:t>来源：知乎</a:t>
            </a:r>
            <a:br>
              <a:rPr lang="zh-CN" altLang="en-US" sz="1400" dirty="0"/>
            </a:br>
            <a:r>
              <a:rPr lang="zh-CN" altLang="en-US" sz="1400" dirty="0"/>
              <a:t>著作权归作者所有。商业转载请联系作者获得授权，非商业转载请注明出处。</a:t>
            </a:r>
            <a:r>
              <a:rPr lang="zh-CN" altLang="en-US" sz="2000" dirty="0"/>
              <a:t/>
            </a:r>
            <a:br>
              <a:rPr lang="zh-CN" altLang="en-US" sz="2000" dirty="0"/>
            </a:br>
            <a:r>
              <a:rPr lang="zh-CN" altLang="en-US" sz="2000" dirty="0"/>
              <a:t/>
            </a:r>
            <a:br>
              <a:rPr lang="zh-CN" altLang="en-US" sz="2000" dirty="0"/>
            </a:br>
            <a:r>
              <a:rPr lang="zh-CN" altLang="en-US" sz="2000" dirty="0"/>
              <a:t>个人认为</a:t>
            </a:r>
            <a:r>
              <a:rPr lang="zh-CN" altLang="en-US" sz="2000" dirty="0">
                <a:solidFill>
                  <a:srgbClr val="C00000"/>
                </a:solidFill>
              </a:rPr>
              <a:t>数据结构是编程最重要的基本功没有之一</a:t>
            </a:r>
            <a:r>
              <a:rPr lang="zh-CN" altLang="en-US" sz="2000" dirty="0"/>
              <a:t>！</a:t>
            </a:r>
          </a:p>
          <a:p>
            <a:r>
              <a:rPr lang="en-US" altLang="zh-CN" sz="2000" dirty="0" smtClean="0"/>
              <a:t>	</a:t>
            </a:r>
            <a:r>
              <a:rPr lang="zh-CN" altLang="en-US" sz="2000" dirty="0" smtClean="0"/>
              <a:t>学</a:t>
            </a:r>
            <a:r>
              <a:rPr lang="zh-CN" altLang="en-US" sz="2000" dirty="0"/>
              <a:t>了顺序表和链表，你就知道，在查询操作更多的程序中，你应该用顺序表；而修改操作更多的程序中，你要使用链表；而单向链表不方便怎么办，每次都从头到尾好麻烦啊，怎么办？你这时就会想到双向链表</a:t>
            </a:r>
            <a:r>
              <a:rPr lang="en-US" altLang="zh-CN" sz="2000" dirty="0"/>
              <a:t>or</a:t>
            </a:r>
            <a:r>
              <a:rPr lang="zh-CN" altLang="en-US" sz="2000" dirty="0"/>
              <a:t>循环链表。</a:t>
            </a:r>
          </a:p>
          <a:p>
            <a:r>
              <a:rPr lang="en-US" altLang="zh-CN" sz="2000" dirty="0" smtClean="0"/>
              <a:t>	</a:t>
            </a:r>
            <a:r>
              <a:rPr lang="zh-CN" altLang="en-US" sz="2000" dirty="0" smtClean="0"/>
              <a:t>学</a:t>
            </a:r>
            <a:r>
              <a:rPr lang="zh-CN" altLang="en-US" sz="2000" dirty="0"/>
              <a:t>了栈之后，你就知道，很多涉及后入先出的问题，例如函数递归就是个栈模型、</a:t>
            </a:r>
            <a:r>
              <a:rPr lang="en-US" altLang="zh-CN" sz="2000" dirty="0"/>
              <a:t>Android</a:t>
            </a:r>
            <a:r>
              <a:rPr lang="zh-CN" altLang="en-US" sz="2000" dirty="0"/>
              <a:t>的屏幕跳转就用到栈，很多类似的东西，你就会第一时间想到：我会用这</a:t>
            </a:r>
            <a:r>
              <a:rPr lang="zh-CN" altLang="en-US" sz="2000" dirty="0" smtClean="0"/>
              <a:t>东西去</a:t>
            </a:r>
            <a:r>
              <a:rPr lang="zh-CN" altLang="en-US" sz="2000" dirty="0"/>
              <a:t>写算法实现这个功能。</a:t>
            </a:r>
          </a:p>
          <a:p>
            <a:r>
              <a:rPr lang="en-US" altLang="zh-CN" sz="2000" dirty="0" smtClean="0"/>
              <a:t>	</a:t>
            </a:r>
            <a:r>
              <a:rPr lang="zh-CN" altLang="en-US" sz="2000" dirty="0" smtClean="0"/>
              <a:t>学</a:t>
            </a:r>
            <a:r>
              <a:rPr lang="zh-CN" altLang="en-US" sz="2000" dirty="0"/>
              <a:t>了队列之后，你就知道，对于先入先出要排队的问题，你就要用到队列，例如多个网络下载任务，我该怎么去调度它们去获得网络资源呢？再例如操作系统的进程（</a:t>
            </a:r>
            <a:r>
              <a:rPr lang="en-US" altLang="zh-CN" sz="2000" dirty="0"/>
              <a:t>or</a:t>
            </a:r>
            <a:r>
              <a:rPr lang="zh-CN" altLang="en-US" sz="2000" dirty="0"/>
              <a:t>线程）调度，我该怎么去分配资源（像</a:t>
            </a:r>
            <a:r>
              <a:rPr lang="en-US" altLang="zh-CN" sz="2000" dirty="0"/>
              <a:t>CPU</a:t>
            </a:r>
            <a:r>
              <a:rPr lang="zh-CN" altLang="en-US" sz="2000" dirty="0"/>
              <a:t>）给多个任务呢？肯定不能全部一起拥有的，资源只有一个，那就要排队！那么怎么排队呢？用普通的队列？但是对于那些优先级高的线程怎么办？那也太共产主义了吧，这时，你就会想到了优先队列，优先队列怎么实现？用堆，然后你就有疑问了，堆是啥玩意？自己查吧，敲累了</a:t>
            </a:r>
            <a:r>
              <a:rPr lang="zh-CN" altLang="en-US" sz="2000" dirty="0" smtClean="0"/>
              <a:t>。</a:t>
            </a:r>
            <a:endParaRPr lang="zh-CN" altLang="en-US" sz="2000" dirty="0"/>
          </a:p>
        </p:txBody>
      </p:sp>
    </p:spTree>
    <p:extLst>
      <p:ext uri="{BB962C8B-B14F-4D97-AF65-F5344CB8AC3E}">
        <p14:creationId xmlns:p14="http://schemas.microsoft.com/office/powerpoint/2010/main" val="3486854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544" y="836712"/>
            <a:ext cx="7920880" cy="5184576"/>
          </a:xfrm>
        </p:spPr>
        <p:txBody>
          <a:bodyPr>
            <a:normAutofit/>
          </a:bodyPr>
          <a:lstStyle/>
          <a:p>
            <a:r>
              <a:rPr lang="en-US" altLang="zh-CN" sz="2400" dirty="0" smtClean="0"/>
              <a:t>	</a:t>
            </a:r>
            <a:r>
              <a:rPr lang="zh-CN" altLang="en-US" sz="2400" dirty="0" smtClean="0"/>
              <a:t>总之</a:t>
            </a:r>
            <a:r>
              <a:rPr lang="zh-CN" altLang="en-US" sz="2400" dirty="0"/>
              <a:t>好好学数据结构就对了。我觉得数据结构就相当于：我塞牙了，那么就要</a:t>
            </a:r>
            <a:r>
              <a:rPr lang="zh-CN" altLang="en-US" sz="2400" dirty="0" smtClean="0"/>
              <a:t>用到牙签</a:t>
            </a:r>
            <a:r>
              <a:rPr lang="zh-CN" altLang="en-US" sz="2400" dirty="0"/>
              <a:t>这“数据结构”，当然你用指甲也行，只不过“性能”没那么好；我要拧螺母，肯定用扳手这个“数据结构”，当然你用钳子也行，只不过也没那么好用。学习数据结构，就是为了了解以后在</a:t>
            </a:r>
            <a:r>
              <a:rPr lang="en-US" altLang="zh-CN" sz="2400" dirty="0"/>
              <a:t>IT</a:t>
            </a:r>
            <a:r>
              <a:rPr lang="zh-CN" altLang="en-US" sz="2400" dirty="0"/>
              <a:t>行业里搬砖需要用到什么工具，这些工具有什么利弊，应用于什么场景。以后用的过程中，你会发现这些基础的“工具”也存在着一些缺陷，你不满足于此工具，此时，你就开始自己在这些数据结构的基础上加以改造，这就叫做自定义数据结构。而且，你以后还会造出很多其他应用于实际场景的数据结构</a:t>
            </a:r>
            <a:r>
              <a:rPr lang="zh-CN" altLang="en-US" sz="2400" dirty="0" smtClean="0"/>
              <a:t>。你</a:t>
            </a:r>
            <a:r>
              <a:rPr lang="zh-CN" altLang="en-US" sz="2400" dirty="0"/>
              <a:t>用这些数据结构去造轮子，不知不觉，你成了又一个轮子哥。</a:t>
            </a:r>
          </a:p>
          <a:p>
            <a:endParaRPr lang="zh-CN" altLang="en-US" sz="2400" b="0" dirty="0">
              <a:solidFill>
                <a:schemeClr val="accent3"/>
              </a:solidFill>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192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476672"/>
            <a:ext cx="8424936" cy="4924425"/>
          </a:xfrm>
          <a:prstGeom prst="rect">
            <a:avLst/>
          </a:prstGeom>
        </p:spPr>
        <p:txBody>
          <a:bodyPr wrap="square">
            <a:spAutoFit/>
          </a:bodyPr>
          <a:lstStyle/>
          <a:p>
            <a:r>
              <a:rPr lang="en-US" altLang="zh-CN" sz="2000" dirty="0"/>
              <a:t>《</a:t>
            </a:r>
            <a:r>
              <a:rPr lang="zh-CN" altLang="en-US" sz="2000" dirty="0"/>
              <a:t>数据结构</a:t>
            </a:r>
            <a:r>
              <a:rPr lang="en-US" altLang="zh-CN" sz="2000" dirty="0"/>
              <a:t>》</a:t>
            </a:r>
            <a:r>
              <a:rPr lang="zh-CN" altLang="en-US" sz="2000" dirty="0"/>
              <a:t>是计算机专业的一门必修课， 可是很多学生学完以后，觉得用处不大， 还不如学个</a:t>
            </a:r>
            <a:r>
              <a:rPr lang="en-US" altLang="zh-CN" sz="2000" dirty="0" smtClean="0"/>
              <a:t>C</a:t>
            </a:r>
            <a:r>
              <a:rPr lang="zh-CN" altLang="en-US" sz="2000" dirty="0" smtClean="0"/>
              <a:t>，</a:t>
            </a:r>
            <a:r>
              <a:rPr lang="en-US" altLang="zh-CN" sz="2000" dirty="0" smtClean="0"/>
              <a:t>Java</a:t>
            </a:r>
            <a:r>
              <a:rPr lang="zh-CN" altLang="en-US" sz="2000" dirty="0"/>
              <a:t>来的直接一点。</a:t>
            </a:r>
          </a:p>
          <a:p>
            <a:r>
              <a:rPr lang="zh-CN" altLang="en-US" sz="2000" dirty="0"/>
              <a:t>等到工作了以后做业务系统开发，发现根本就用不到那些书</a:t>
            </a:r>
            <a:r>
              <a:rPr lang="zh-CN" altLang="en-US" sz="2000" dirty="0" smtClean="0"/>
              <a:t>中讲</a:t>
            </a:r>
            <a:r>
              <a:rPr lang="zh-CN" altLang="en-US" sz="2000" dirty="0"/>
              <a:t>的二叉树、图、排序算法， 更加觉得这门课是在浪费时间了。</a:t>
            </a:r>
          </a:p>
          <a:p>
            <a:r>
              <a:rPr lang="zh-CN" altLang="en-US" sz="2000" dirty="0"/>
              <a:t>这种想法实际上是错误的。</a:t>
            </a:r>
          </a:p>
          <a:p>
            <a:r>
              <a:rPr lang="zh-CN" altLang="en-US" sz="2000" dirty="0"/>
              <a:t/>
            </a:r>
            <a:br>
              <a:rPr lang="zh-CN" altLang="en-US" sz="2000" dirty="0"/>
            </a:br>
            <a:r>
              <a:rPr lang="zh-CN" altLang="en-US" sz="2000" dirty="0"/>
              <a:t>学习数据结构，并不仅仅是学习其中现成的那些队列，堆栈，二叉树，图等经典结构， 也不仅仅是学习其中的那些快速排序、冒泡排序等算法。</a:t>
            </a:r>
          </a:p>
          <a:p>
            <a:r>
              <a:rPr lang="zh-CN" altLang="en-US" sz="2000" dirty="0"/>
              <a:t>更重要的是你要学习一种思想：</a:t>
            </a:r>
            <a:r>
              <a:rPr lang="zh-CN" altLang="en-US" sz="2000" dirty="0">
                <a:solidFill>
                  <a:srgbClr val="C00000"/>
                </a:solidFill>
              </a:rPr>
              <a:t>如何把现实问题转化为计算机语言的表示。</a:t>
            </a:r>
          </a:p>
          <a:p>
            <a:r>
              <a:rPr lang="zh-CN" altLang="en-US" sz="2000" dirty="0"/>
              <a:t/>
            </a:r>
            <a:br>
              <a:rPr lang="zh-CN" altLang="en-US" sz="2000" dirty="0"/>
            </a:br>
            <a:r>
              <a:rPr lang="zh-CN" altLang="en-US" sz="2000" dirty="0" smtClean="0"/>
              <a:t>计算机其实是一种很笨，很机械的机器，只会按照预定的指令一步步执行， 而计算机语言的特点就是精确、无二意， 它的本质语言是二进制的， 即使是</a:t>
            </a:r>
            <a:r>
              <a:rPr lang="en-US" altLang="zh-CN" sz="2000" dirty="0" err="1" smtClean="0"/>
              <a:t>C,Java</a:t>
            </a:r>
            <a:r>
              <a:rPr lang="zh-CN" altLang="en-US" sz="2000" dirty="0" smtClean="0"/>
              <a:t>等高级一点的语言也只不过是包装而已， 它的表达能力并没有本质的提升， 仍然停留在很低的层次。</a:t>
            </a:r>
          </a:p>
          <a:p>
            <a:r>
              <a:rPr lang="zh-CN" altLang="en-US" sz="2000" dirty="0" smtClean="0"/>
              <a:t/>
            </a:r>
            <a:br>
              <a:rPr lang="zh-CN" altLang="en-US" sz="2000" dirty="0" smtClean="0"/>
            </a:br>
            <a:endParaRPr lang="zh-CN" altLang="en-US" sz="1400" dirty="0"/>
          </a:p>
        </p:txBody>
      </p:sp>
    </p:spTree>
    <p:extLst>
      <p:ext uri="{BB962C8B-B14F-4D97-AF65-F5344CB8AC3E}">
        <p14:creationId xmlns:p14="http://schemas.microsoft.com/office/powerpoint/2010/main" val="2236819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548680"/>
            <a:ext cx="8712968" cy="4647426"/>
          </a:xfrm>
          <a:prstGeom prst="rect">
            <a:avLst/>
          </a:prstGeom>
        </p:spPr>
        <p:txBody>
          <a:bodyPr wrap="square">
            <a:spAutoFit/>
          </a:bodyPr>
          <a:lstStyle/>
          <a:p>
            <a:r>
              <a:rPr lang="zh-CN" altLang="en-US" sz="2000" dirty="0"/>
              <a:t/>
            </a:r>
            <a:br>
              <a:rPr lang="zh-CN" altLang="en-US" sz="2000" dirty="0"/>
            </a:br>
            <a:r>
              <a:rPr lang="zh-CN" altLang="en-US" sz="2000" dirty="0"/>
              <a:t>而我们用的自然语言则是典型的模糊</a:t>
            </a:r>
            <a:r>
              <a:rPr lang="zh-CN" altLang="en-US" sz="2000" dirty="0" smtClean="0"/>
              <a:t>的，不</a:t>
            </a:r>
            <a:r>
              <a:rPr lang="zh-CN" altLang="en-US" sz="2000" dirty="0"/>
              <a:t>精确的</a:t>
            </a:r>
            <a:r>
              <a:rPr lang="zh-CN" altLang="en-US" sz="2000" dirty="0" smtClean="0"/>
              <a:t>，程序员</a:t>
            </a:r>
            <a:r>
              <a:rPr lang="zh-CN" altLang="en-US" sz="2000" dirty="0"/>
              <a:t>面临的一个重要问题</a:t>
            </a:r>
            <a:r>
              <a:rPr lang="zh-CN" altLang="en-US" sz="2000" dirty="0" smtClean="0"/>
              <a:t>，或者</a:t>
            </a:r>
            <a:r>
              <a:rPr lang="zh-CN" altLang="en-US" sz="2000" dirty="0"/>
              <a:t>是我们的主要工作就是怎么把自然语言描述的问题转化为计算机语言的表示。</a:t>
            </a:r>
          </a:p>
          <a:p>
            <a:r>
              <a:rPr lang="zh-CN" altLang="en-US" sz="2000" dirty="0"/>
              <a:t>到底该怎么转化</a:t>
            </a:r>
            <a:r>
              <a:rPr lang="zh-CN" altLang="en-US" sz="2000" dirty="0" smtClean="0"/>
              <a:t>，</a:t>
            </a:r>
            <a:r>
              <a:rPr lang="en-US" altLang="zh-CN" sz="2000" dirty="0" smtClean="0"/>
              <a:t>《</a:t>
            </a:r>
            <a:r>
              <a:rPr lang="zh-CN" altLang="en-US" sz="2000" dirty="0"/>
              <a:t>数据结构</a:t>
            </a:r>
            <a:r>
              <a:rPr lang="en-US" altLang="zh-CN" sz="2000" dirty="0"/>
              <a:t>》</a:t>
            </a:r>
            <a:r>
              <a:rPr lang="zh-CN" altLang="en-US" sz="2000" dirty="0"/>
              <a:t>已经给出了指引</a:t>
            </a:r>
            <a:r>
              <a:rPr lang="zh-CN" altLang="en-US" sz="2000" dirty="0" smtClean="0"/>
              <a:t>：设计</a:t>
            </a:r>
            <a:r>
              <a:rPr lang="zh-CN" altLang="en-US" sz="2000" dirty="0"/>
              <a:t>出数据结构</a:t>
            </a:r>
            <a:r>
              <a:rPr lang="zh-CN" altLang="en-US" sz="2000" dirty="0" smtClean="0"/>
              <a:t>，</a:t>
            </a:r>
            <a:r>
              <a:rPr lang="zh-CN" altLang="en-US" sz="2000" dirty="0"/>
              <a:t>再</a:t>
            </a:r>
            <a:r>
              <a:rPr lang="zh-CN" altLang="en-US" sz="2000" dirty="0" smtClean="0"/>
              <a:t>施加</a:t>
            </a:r>
            <a:r>
              <a:rPr lang="zh-CN" altLang="en-US" sz="2000" dirty="0"/>
              <a:t>以算法就行了</a:t>
            </a:r>
            <a:r>
              <a:rPr lang="zh-CN" altLang="en-US" sz="2000" dirty="0" smtClean="0"/>
              <a:t>，当然</a:t>
            </a:r>
            <a:r>
              <a:rPr lang="zh-CN" altLang="en-US" sz="2000" dirty="0"/>
              <a:t>现实问题会更复杂， 需要框架，类库，模式等支撑。</a:t>
            </a:r>
          </a:p>
          <a:p>
            <a:r>
              <a:rPr lang="zh-CN" altLang="en-US" sz="2000" dirty="0"/>
              <a:t>这是一种非常重要的逻辑思维能力的锻炼</a:t>
            </a:r>
            <a:r>
              <a:rPr lang="zh-CN" altLang="en-US" sz="2000" dirty="0" smtClean="0"/>
              <a:t>，也</a:t>
            </a:r>
            <a:r>
              <a:rPr lang="zh-CN" altLang="en-US" sz="2000" dirty="0"/>
              <a:t>是程序员入门的条件。</a:t>
            </a:r>
          </a:p>
          <a:p>
            <a:r>
              <a:rPr lang="zh-CN" altLang="en-US" sz="2000" dirty="0"/>
              <a:t/>
            </a:r>
            <a:br>
              <a:rPr lang="zh-CN" altLang="en-US" sz="2000" dirty="0"/>
            </a:br>
            <a:r>
              <a:rPr lang="zh-CN" altLang="en-US" sz="2000" dirty="0"/>
              <a:t>很多半路出家的人</a:t>
            </a:r>
            <a:r>
              <a:rPr lang="zh-CN" altLang="en-US" sz="2000" dirty="0" smtClean="0"/>
              <a:t>，仅仅</a:t>
            </a:r>
            <a:r>
              <a:rPr lang="zh-CN" altLang="en-US" sz="2000" dirty="0"/>
              <a:t>上了个培训班后参加工作</a:t>
            </a:r>
            <a:r>
              <a:rPr lang="zh-CN" altLang="en-US" sz="2000" dirty="0" smtClean="0"/>
              <a:t>，写出</a:t>
            </a:r>
            <a:r>
              <a:rPr lang="zh-CN" altLang="en-US" sz="2000" dirty="0"/>
              <a:t>的代码实在是惨不忍睹</a:t>
            </a:r>
            <a:r>
              <a:rPr lang="zh-CN" altLang="en-US" sz="2000" dirty="0" smtClean="0"/>
              <a:t>，很</a:t>
            </a:r>
            <a:r>
              <a:rPr lang="zh-CN" altLang="en-US" sz="2000" dirty="0"/>
              <a:t>明显只掌握了工具，逻辑思维的训练远远不足。</a:t>
            </a:r>
          </a:p>
          <a:p>
            <a:r>
              <a:rPr lang="zh-CN" altLang="en-US" sz="2000" dirty="0"/>
              <a:t/>
            </a:r>
            <a:br>
              <a:rPr lang="zh-CN" altLang="en-US" sz="2000" dirty="0"/>
            </a:br>
            <a:r>
              <a:rPr lang="zh-CN" altLang="en-US" sz="2000" dirty="0"/>
              <a:t/>
            </a:r>
            <a:br>
              <a:rPr lang="zh-CN" altLang="en-US" sz="2000" dirty="0"/>
            </a:br>
            <a:r>
              <a:rPr lang="zh-CN" altLang="en-US" sz="1400" dirty="0"/>
              <a:t>作者：刘欣</a:t>
            </a:r>
            <a:br>
              <a:rPr lang="zh-CN" altLang="en-US" sz="1400" dirty="0"/>
            </a:br>
            <a:r>
              <a:rPr lang="zh-CN" altLang="en-US" sz="1400" dirty="0"/>
              <a:t>链接：</a:t>
            </a:r>
            <a:r>
              <a:rPr lang="en-US" altLang="zh-CN" sz="1400" dirty="0"/>
              <a:t>https://www.zhihu.com/question/29587605/answer/147424220</a:t>
            </a:r>
            <a:br>
              <a:rPr lang="en-US" altLang="zh-CN" sz="1400" dirty="0"/>
            </a:br>
            <a:r>
              <a:rPr lang="zh-CN" altLang="en-US" sz="1400" dirty="0"/>
              <a:t>来源：知乎</a:t>
            </a:r>
            <a:br>
              <a:rPr lang="zh-CN" altLang="en-US" sz="1400" dirty="0"/>
            </a:br>
            <a:r>
              <a:rPr lang="zh-CN" altLang="en-US" sz="1400" dirty="0"/>
              <a:t>著作权归作者所有。商业转载请联系作者获得授权，非商业转载请注明出处。</a:t>
            </a:r>
          </a:p>
        </p:txBody>
      </p:sp>
    </p:spTree>
    <p:extLst>
      <p:ext uri="{BB962C8B-B14F-4D97-AF65-F5344CB8AC3E}">
        <p14:creationId xmlns:p14="http://schemas.microsoft.com/office/powerpoint/2010/main" val="4286193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764704"/>
            <a:ext cx="7056784" cy="4955203"/>
          </a:xfrm>
          <a:prstGeom prst="rect">
            <a:avLst/>
          </a:prstGeom>
        </p:spPr>
        <p:txBody>
          <a:bodyPr wrap="square">
            <a:spAutoFit/>
          </a:bodyPr>
          <a:lstStyle/>
          <a:p>
            <a:r>
              <a:rPr lang="zh-CN" altLang="en-US" sz="2000" dirty="0"/>
              <a:t>数据结构和算法，就好比兵法，懂排兵布阵的将军，要比不懂的要更能把控战争的赢面。有没有必要学习，这个不用讨论了吧？</a:t>
            </a:r>
          </a:p>
          <a:p>
            <a:r>
              <a:rPr lang="zh-CN" altLang="en-US" sz="2000" dirty="0"/>
              <a:t>学会数据结构和算法会扩展你的视野，比如，你平时编程中用到数组，不懂数据结构和算法，你只能认识到数组就只是存储一系列有序元素的集合而已，但是你懂了数据结构，你会对数组的认识更加深刻。</a:t>
            </a:r>
          </a:p>
          <a:p>
            <a:r>
              <a:rPr lang="zh-CN" altLang="en-US" sz="2000" dirty="0"/>
              <a:t>平时的工作中，你觉得你用不着数据结构和算法，很有可能是你没有这种思想意识，所以你感觉自己没有用到，但实际上你用到了，你不一定要每天去写新的算法，但是</a:t>
            </a:r>
            <a:r>
              <a:rPr lang="zh-CN" altLang="en-US" sz="2000" dirty="0">
                <a:solidFill>
                  <a:srgbClr val="C00000"/>
                </a:solidFill>
              </a:rPr>
              <a:t>你写的</a:t>
            </a:r>
            <a:r>
              <a:rPr lang="en-US" altLang="zh-CN" sz="2000" dirty="0">
                <a:solidFill>
                  <a:srgbClr val="C00000"/>
                </a:solidFill>
              </a:rPr>
              <a:t>80%</a:t>
            </a:r>
            <a:r>
              <a:rPr lang="zh-CN" altLang="en-US" sz="2000" dirty="0">
                <a:solidFill>
                  <a:srgbClr val="C00000"/>
                </a:solidFill>
              </a:rPr>
              <a:t>的程序，背后都会有数据结构和算法的影子</a:t>
            </a:r>
            <a:r>
              <a:rPr lang="zh-CN" altLang="en-US" sz="2000" dirty="0"/>
              <a:t>。</a:t>
            </a:r>
          </a:p>
          <a:p>
            <a:r>
              <a:rPr lang="zh-CN" altLang="en-US" sz="2000" dirty="0"/>
              <a:t/>
            </a:r>
            <a:br>
              <a:rPr lang="zh-CN" altLang="en-US" sz="2000" dirty="0"/>
            </a:br>
            <a:r>
              <a:rPr lang="zh-CN" altLang="en-US" sz="2000" dirty="0"/>
              <a:t/>
            </a:r>
            <a:br>
              <a:rPr lang="zh-CN" altLang="en-US" sz="2000" dirty="0"/>
            </a:br>
            <a:r>
              <a:rPr lang="zh-CN" altLang="en-US" sz="1400" dirty="0"/>
              <a:t>作者：知乎用户</a:t>
            </a:r>
            <a:br>
              <a:rPr lang="zh-CN" altLang="en-US" sz="1400" dirty="0"/>
            </a:br>
            <a:r>
              <a:rPr lang="zh-CN" altLang="en-US" sz="1400" dirty="0"/>
              <a:t>链接：</a:t>
            </a:r>
            <a:r>
              <a:rPr lang="en-US" altLang="zh-CN" sz="1400" dirty="0"/>
              <a:t>https://www.zhihu.com/question/29587605/answer/115374301</a:t>
            </a:r>
            <a:br>
              <a:rPr lang="en-US" altLang="zh-CN" sz="1400" dirty="0"/>
            </a:br>
            <a:r>
              <a:rPr lang="zh-CN" altLang="en-US" sz="1400" dirty="0"/>
              <a:t>来源：知乎</a:t>
            </a:r>
            <a:br>
              <a:rPr lang="zh-CN" altLang="en-US" sz="1400" dirty="0"/>
            </a:br>
            <a:r>
              <a:rPr lang="zh-CN" altLang="en-US" sz="1400" dirty="0"/>
              <a:t>著作权归作者所有。商业转载请联系作者获得授权，非商业转载请注明出处。</a:t>
            </a:r>
          </a:p>
        </p:txBody>
      </p:sp>
    </p:spTree>
    <p:extLst>
      <p:ext uri="{BB962C8B-B14F-4D97-AF65-F5344CB8AC3E}">
        <p14:creationId xmlns:p14="http://schemas.microsoft.com/office/powerpoint/2010/main" val="386405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Austin</Template>
  <TotalTime>3468</TotalTime>
  <Words>2393</Words>
  <Application>Microsoft Office PowerPoint</Application>
  <PresentationFormat>全屏显示(4:3)</PresentationFormat>
  <Paragraphs>70</Paragraphs>
  <Slides>15</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15</vt:i4>
      </vt:variant>
    </vt:vector>
  </HeadingPairs>
  <TitlesOfParts>
    <vt:vector size="34" baseType="lpstr">
      <vt:lpstr>-apple-system</vt:lpstr>
      <vt:lpstr>Tunga</vt:lpstr>
      <vt:lpstr>方正舒体</vt:lpstr>
      <vt:lpstr>黑体</vt:lpstr>
      <vt:lpstr>华文行楷</vt:lpstr>
      <vt:lpstr>楷体</vt:lpstr>
      <vt:lpstr>隶书</vt:lpstr>
      <vt:lpstr>宋体</vt:lpstr>
      <vt:lpstr>微软雅黑</vt:lpstr>
      <vt:lpstr>Arial</vt:lpstr>
      <vt:lpstr>Calibri</vt:lpstr>
      <vt:lpstr>Calibri Light</vt:lpstr>
      <vt:lpstr>Franklin Gothic Book</vt:lpstr>
      <vt:lpstr>Franklin Gothic Medium</vt:lpstr>
      <vt:lpstr>Times New Roman</vt:lpstr>
      <vt:lpstr>Wingdings</vt:lpstr>
      <vt:lpstr>角度</vt:lpstr>
      <vt:lpstr>自定义设计方案</vt:lpstr>
      <vt:lpstr>1_角度</vt:lpstr>
      <vt:lpstr>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数据结构与  算法设计</dc:title>
  <dc:creator>Admin</dc:creator>
  <cp:lastModifiedBy>admin</cp:lastModifiedBy>
  <cp:revision>151</cp:revision>
  <dcterms:created xsi:type="dcterms:W3CDTF">2016-02-05T04:04:20Z</dcterms:created>
  <dcterms:modified xsi:type="dcterms:W3CDTF">2020-07-27T07:34:26Z</dcterms:modified>
</cp:coreProperties>
</file>