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 id="2147483684" r:id="rId3"/>
  </p:sldMasterIdLst>
  <p:notesMasterIdLst>
    <p:notesMasterId r:id="rId66"/>
  </p:notesMasterIdLst>
  <p:sldIdLst>
    <p:sldId id="256" r:id="rId4"/>
    <p:sldId id="257" r:id="rId5"/>
    <p:sldId id="258" r:id="rId6"/>
    <p:sldId id="259" r:id="rId7"/>
    <p:sldId id="260" r:id="rId8"/>
    <p:sldId id="261" r:id="rId9"/>
    <p:sldId id="262" r:id="rId10"/>
    <p:sldId id="308" r:id="rId11"/>
    <p:sldId id="263" r:id="rId12"/>
    <p:sldId id="264" r:id="rId13"/>
    <p:sldId id="265" r:id="rId14"/>
    <p:sldId id="266" r:id="rId15"/>
    <p:sldId id="267" r:id="rId16"/>
    <p:sldId id="268" r:id="rId17"/>
    <p:sldId id="269" r:id="rId18"/>
    <p:sldId id="333" r:id="rId19"/>
    <p:sldId id="270" r:id="rId20"/>
    <p:sldId id="334" r:id="rId21"/>
    <p:sldId id="327" r:id="rId22"/>
    <p:sldId id="323" r:id="rId23"/>
    <p:sldId id="324" r:id="rId24"/>
    <p:sldId id="325" r:id="rId25"/>
    <p:sldId id="326" r:id="rId26"/>
    <p:sldId id="272" r:id="rId27"/>
    <p:sldId id="314" r:id="rId28"/>
    <p:sldId id="328" r:id="rId29"/>
    <p:sldId id="329" r:id="rId30"/>
    <p:sldId id="330" r:id="rId31"/>
    <p:sldId id="322" r:id="rId32"/>
    <p:sldId id="278" r:id="rId33"/>
    <p:sldId id="279" r:id="rId34"/>
    <p:sldId id="280" r:id="rId35"/>
    <p:sldId id="281" r:id="rId36"/>
    <p:sldId id="282" r:id="rId37"/>
    <p:sldId id="283" r:id="rId38"/>
    <p:sldId id="316" r:id="rId39"/>
    <p:sldId id="284" r:id="rId40"/>
    <p:sldId id="285" r:id="rId41"/>
    <p:sldId id="286" r:id="rId42"/>
    <p:sldId id="287" r:id="rId43"/>
    <p:sldId id="331"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21" r:id="rId59"/>
    <p:sldId id="307" r:id="rId60"/>
    <p:sldId id="302" r:id="rId61"/>
    <p:sldId id="303" r:id="rId62"/>
    <p:sldId id="304" r:id="rId63"/>
    <p:sldId id="305" r:id="rId64"/>
    <p:sldId id="306"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21" autoAdjust="0"/>
  </p:normalViewPr>
  <p:slideViewPr>
    <p:cSldViewPr>
      <p:cViewPr varScale="1">
        <p:scale>
          <a:sx n="87" d="100"/>
          <a:sy n="87" d="100"/>
        </p:scale>
        <p:origin x="1330"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3E0F23-7647-4B36-9C97-19CCD522EF7A}" type="datetimeFigureOut">
              <a:rPr lang="zh-CN" altLang="en-US" smtClean="0"/>
              <a:pPr/>
              <a:t>2019/9/6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69DCB-FF39-4F68-98DD-2F5951AA3DA6}" type="slidenum">
              <a:rPr lang="zh-CN" altLang="en-US" smtClean="0"/>
              <a:pPr/>
              <a:t>‹#›</a:t>
            </a:fld>
            <a:endParaRPr lang="zh-CN" altLang="en-US"/>
          </a:p>
        </p:txBody>
      </p:sp>
    </p:spTree>
    <p:extLst>
      <p:ext uri="{BB962C8B-B14F-4D97-AF65-F5344CB8AC3E}">
        <p14:creationId xmlns:p14="http://schemas.microsoft.com/office/powerpoint/2010/main" val="356748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8D460B-FCBF-4F68-A559-8E415D1DDEDB}" type="slidenum">
              <a:rPr lang="zh-CN" altLang="en-US" smtClean="0"/>
              <a:pPr/>
              <a:t>47</a:t>
            </a:fld>
            <a:endParaRPr lang="zh-CN" altLang="en-US"/>
          </a:p>
        </p:txBody>
      </p:sp>
    </p:spTree>
    <p:extLst>
      <p:ext uri="{BB962C8B-B14F-4D97-AF65-F5344CB8AC3E}">
        <p14:creationId xmlns:p14="http://schemas.microsoft.com/office/powerpoint/2010/main" val="341968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/62</a:t>
            </a:r>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3E3AB8F-AC7A-4AF5-A466-F4B2985A8AD8}" type="datetime1">
              <a:rPr lang="zh-CN" altLang="en-US" smtClean="0">
                <a:solidFill>
                  <a:schemeClr val="bg1"/>
                </a:solidFill>
                <a:latin typeface="黑体" panose="02010609060101010101" pitchFamily="49" charset="-122"/>
                <a:ea typeface="黑体" panose="02010609060101010101" pitchFamily="49" charset="-122"/>
              </a:rPr>
              <a:pPr/>
              <a:t>2019/9/6</a:t>
            </a:fld>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35880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9555152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10316288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25501441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223915553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40614705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18981465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8536727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20056" y="719756"/>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a:xfrm>
            <a:off x="68194" y="6457807"/>
            <a:ext cx="1123132" cy="227149"/>
          </a:xfrm>
        </p:spPr>
        <p:txBody>
          <a:bodyPr/>
          <a:lstStyle>
            <a:lvl1pPr>
              <a:defRPr sz="1400" b="1">
                <a:solidFill>
                  <a:schemeClr val="bg1"/>
                </a:solidFill>
              </a:defRPr>
            </a:lvl1pPr>
          </a:lstStyle>
          <a:p>
            <a:r>
              <a:rPr lang="en-US" altLang="zh-CN" smtClean="0"/>
              <a:t>2016/2/5</a:t>
            </a:r>
            <a:endParaRPr lang="zh-CN" alt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820" y="44624"/>
            <a:ext cx="430724" cy="431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userDrawn="1"/>
        </p:nvSpPr>
        <p:spPr>
          <a:xfrm>
            <a:off x="539259" y="44624"/>
            <a:ext cx="1800493" cy="369332"/>
          </a:xfrm>
          <a:prstGeom prst="rect">
            <a:avLst/>
          </a:prstGeom>
        </p:spPr>
        <p:txBody>
          <a:bodyPr wrap="none">
            <a:spAutoFit/>
          </a:bodyPr>
          <a:lstStyle/>
          <a:p>
            <a:r>
              <a:rPr lang="zh-CN" altLang="en-US" i="1" dirty="0" smtClean="0">
                <a:latin typeface="方正舒体" panose="02010601030101010101" pitchFamily="2" charset="-122"/>
                <a:ea typeface="方正舒体" panose="02010601030101010101" pitchFamily="2" charset="-122"/>
              </a:rPr>
              <a:t>数据结构与算法</a:t>
            </a:r>
            <a:endParaRPr lang="zh-CN" altLang="en-US" i="1"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6"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/62</a:t>
            </a:r>
            <a:endParaRPr lang="zh-CN" altLang="en-US" dirty="0">
              <a:solidFill>
                <a:schemeClr val="bg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9085981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40040380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365316176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17331191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5" name="Footer Placeholder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98063271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20056" y="719756"/>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820" y="44624"/>
            <a:ext cx="430724" cy="431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userDrawn="1"/>
        </p:nvSpPr>
        <p:spPr>
          <a:xfrm>
            <a:off x="539259" y="44624"/>
            <a:ext cx="1800493" cy="369332"/>
          </a:xfrm>
          <a:prstGeom prst="rect">
            <a:avLst/>
          </a:prstGeom>
        </p:spPr>
        <p:txBody>
          <a:bodyPr wrap="none">
            <a:spAutoFit/>
          </a:bodyPr>
          <a:lstStyle/>
          <a:p>
            <a:r>
              <a:rPr lang="zh-CN" altLang="en-US" i="1" dirty="0" smtClean="0">
                <a:latin typeface="方正舒体" panose="02010601030101010101" pitchFamily="2" charset="-122"/>
                <a:ea typeface="方正舒体" panose="02010601030101010101" pitchFamily="2" charset="-122"/>
              </a:rPr>
              <a:t>数据结构与算法</a:t>
            </a:r>
            <a:endParaRPr lang="zh-CN" altLang="en-US" i="1"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6" name="TextBox 15"/>
          <p:cNvSpPr txBox="1"/>
          <p:nvPr userDrawn="1"/>
        </p:nvSpPr>
        <p:spPr>
          <a:xfrm>
            <a:off x="8240996" y="6441217"/>
            <a:ext cx="795500"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/62</a:t>
            </a:r>
            <a:endParaRPr lang="zh-CN" altLang="en-US" dirty="0">
              <a:solidFill>
                <a:schemeClr val="bg1"/>
              </a:solidFill>
            </a:endParaRPr>
          </a:p>
        </p:txBody>
      </p:sp>
    </p:spTree>
    <p:extLst>
      <p:ext uri="{BB962C8B-B14F-4D97-AF65-F5344CB8AC3E}">
        <p14:creationId xmlns:p14="http://schemas.microsoft.com/office/powerpoint/2010/main" val="6419631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userDrawn="1"/>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Footer Placeholder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0719912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47968507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342398423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r>
              <a:rPr lang="en-US" altLang="zh-CN" dirty="0" smtClean="0"/>
              <a:t>/51</a:t>
            </a:r>
            <a:endParaRPr lang="zh-CN" altLang="en-US" dirty="0"/>
          </a:p>
        </p:txBody>
      </p:sp>
    </p:spTree>
    <p:extLst>
      <p:ext uri="{BB962C8B-B14F-4D97-AF65-F5344CB8AC3E}">
        <p14:creationId xmlns:p14="http://schemas.microsoft.com/office/powerpoint/2010/main" val="25369315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r>
              <a:rPr lang="en-US" altLang="zh-CN" dirty="0" smtClean="0"/>
              <a:t>/51</a:t>
            </a:r>
            <a:endParaRPr lang="zh-CN" altLang="en-US" dirty="0"/>
          </a:p>
        </p:txBody>
      </p:sp>
    </p:spTree>
    <p:extLst>
      <p:ext uri="{BB962C8B-B14F-4D97-AF65-F5344CB8AC3E}">
        <p14:creationId xmlns:p14="http://schemas.microsoft.com/office/powerpoint/2010/main" val="178743483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r>
              <a:rPr lang="en-US" altLang="zh-CN" dirty="0" smtClean="0"/>
              <a:t>/51</a:t>
            </a:r>
            <a:endParaRPr lang="zh-CN" altLang="en-US" dirty="0"/>
          </a:p>
        </p:txBody>
      </p:sp>
    </p:spTree>
    <p:extLst>
      <p:ext uri="{BB962C8B-B14F-4D97-AF65-F5344CB8AC3E}">
        <p14:creationId xmlns:p14="http://schemas.microsoft.com/office/powerpoint/2010/main" val="78618725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314245937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286413097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42811260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2016/2/5</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en-US" altLang="zh-CN" smtClean="0"/>
              <a:t>2016/2/5</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userDrawn="1"/>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r>
              <a:rPr lang="en-US" altLang="zh-CN" dirty="0" smtClean="0"/>
              <a:t>/62</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r>
              <a:rPr lang="en-US" altLang="zh-CN" dirty="0" smtClean="0"/>
              <a:t>/62</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406159"/>
            <a:ext cx="3574257" cy="45184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406159"/>
            <a:ext cx="9146380" cy="45184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36512" y="6485577"/>
            <a:ext cx="1123132" cy="227149"/>
          </a:xfrm>
          <a:prstGeom prst="rect">
            <a:avLst/>
          </a:prstGeom>
        </p:spPr>
        <p:txBody>
          <a:bodyPr vert="horz" lIns="91440" tIns="45720" rIns="91440" bIns="45720" rtlCol="0" anchor="ctr"/>
          <a:lstStyle>
            <a:lvl1pPr algn="l">
              <a:defRPr sz="1200">
                <a:solidFill>
                  <a:srgbClr val="FFFFFF"/>
                </a:solidFill>
              </a:defRPr>
            </a:lvl1pPr>
          </a:lstStyle>
          <a:p>
            <a:r>
              <a:rPr lang="en-US" altLang="zh-CN" smtClean="0"/>
              <a:t>2016/2/5</a:t>
            </a:r>
            <a:endParaRPr lang="zh-CN" altLang="en-US"/>
          </a:p>
        </p:txBody>
      </p:sp>
      <p:sp>
        <p:nvSpPr>
          <p:cNvPr id="5" name="Footer Placeholder 4"/>
          <p:cNvSpPr>
            <a:spLocks noGrp="1"/>
          </p:cNvSpPr>
          <p:nvPr>
            <p:ph type="ftr" sz="quarter" idx="3"/>
          </p:nvPr>
        </p:nvSpPr>
        <p:spPr>
          <a:xfrm>
            <a:off x="3517514" y="6539056"/>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01038" y="6382464"/>
            <a:ext cx="502920" cy="502920"/>
          </a:xfrm>
          <a:prstGeom prst="ellipse">
            <a:avLst/>
          </a:prstGeom>
          <a:ln w="19050">
            <a:solidFill>
              <a:srgbClr val="FFFFFF"/>
            </a:solidFill>
          </a:ln>
        </p:spPr>
        <p:txBody>
          <a:bodyPr vert="horz" lIns="9144" tIns="9144" rIns="9144" bIns="9144" rtlCol="0" anchor="ctr">
            <a:normAutofit/>
          </a:bodyPr>
          <a:lstStyle>
            <a:lvl1pPr algn="ctr">
              <a:defRPr sz="1000">
                <a:solidFill>
                  <a:srgbClr val="FFFFFF"/>
                </a:solidFill>
              </a:defRPr>
            </a:lvl1pPr>
          </a:lstStyle>
          <a:p>
            <a:fld id="{0C913308-F349-4B6D-A68A-DD1791B4A57B}" type="slidenum">
              <a:rPr lang="zh-CN" altLang="en-US" smtClean="0"/>
              <a:pPr/>
              <a:t>‹#›</a:t>
            </a:fld>
            <a:r>
              <a:rPr lang="en-US" altLang="zh-CN" dirty="0" smtClean="0"/>
              <a:t>/51</a:t>
            </a:r>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08" r:id="rId12"/>
  </p:sldLayoutIdLst>
  <p:timing>
    <p:tnLst>
      <p:par>
        <p:cTn id="1" dur="indefinite" restart="never" nodeType="tmRoot"/>
      </p:par>
    </p:tnLst>
  </p:timing>
  <p:hf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BC88B-86D0-4C5A-8106-4E1D2EEFBB48}" type="datetimeFigureOut">
              <a:rPr lang="zh-CN" altLang="en-US" smtClean="0"/>
              <a:pPr/>
              <a:t>2019/9/6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FCB47-DC5A-497A-8E18-9628600860A7}"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35860306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406159"/>
            <a:ext cx="3574257" cy="45184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406159"/>
            <a:ext cx="9146380" cy="45184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Footer Placeholder 4"/>
          <p:cNvSpPr>
            <a:spLocks noGrp="1"/>
          </p:cNvSpPr>
          <p:nvPr>
            <p:ph type="ftr" sz="quarter" idx="3"/>
          </p:nvPr>
        </p:nvSpPr>
        <p:spPr>
          <a:xfrm>
            <a:off x="3517514" y="6539056"/>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01038" y="6382464"/>
            <a:ext cx="502920" cy="502920"/>
          </a:xfrm>
          <a:prstGeom prst="ellipse">
            <a:avLst/>
          </a:prstGeom>
          <a:ln w="19050">
            <a:solidFill>
              <a:srgbClr val="FFFFFF"/>
            </a:solidFill>
          </a:ln>
        </p:spPr>
        <p:txBody>
          <a:bodyPr vert="horz" lIns="9144" tIns="9144" rIns="9144" bIns="9144" rtlCol="0" anchor="ctr">
            <a:normAutofit/>
          </a:bodyPr>
          <a:lstStyle>
            <a:lvl1pPr algn="ctr">
              <a:defRPr sz="1000">
                <a:solidFill>
                  <a:srgbClr val="FFFFFF"/>
                </a:solidFill>
              </a:defRPr>
            </a:lvl1pPr>
          </a:lstStyle>
          <a:p>
            <a:fld id="{0C913308-F349-4B6D-A68A-DD1791B4A57B}" type="slidenum">
              <a:rPr lang="zh-CN" altLang="en-US" smtClean="0"/>
              <a:pPr/>
              <a:t>‹#›</a:t>
            </a:fld>
            <a:r>
              <a:rPr lang="en-US" altLang="zh-CN" dirty="0" smtClean="0"/>
              <a:t>/62</a:t>
            </a:r>
            <a:endParaRPr lang="zh-CN" altLang="en-US" dirty="0"/>
          </a:p>
        </p:txBody>
      </p:sp>
    </p:spTree>
    <p:extLst>
      <p:ext uri="{BB962C8B-B14F-4D97-AF65-F5344CB8AC3E}">
        <p14:creationId xmlns:p14="http://schemas.microsoft.com/office/powerpoint/2010/main" val="37475803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楷体" panose="02010609060101010101" pitchFamily="49" charset="-122"/>
          <a:ea typeface="楷体" panose="02010609060101010101" pitchFamily="49" charset="-122"/>
          <a:cs typeface="+mn-cs"/>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85852" y="500042"/>
            <a:ext cx="5429288" cy="1214446"/>
          </a:xfrm>
        </p:spPr>
        <p:txBody>
          <a:bodyPr/>
          <a:lstStyle/>
          <a:p>
            <a:pPr>
              <a:lnSpc>
                <a:spcPct val="150000"/>
              </a:lnSpc>
            </a:pPr>
            <a:r>
              <a:rPr lang="zh-CN" altLang="zh-CN" sz="4800" dirty="0" smtClean="0">
                <a:latin typeface="Times New Roman" panose="02020603050405020304" pitchFamily="18" charset="0"/>
                <a:ea typeface="+mn-ea"/>
                <a:cs typeface="Times New Roman" panose="02020603050405020304" pitchFamily="18" charset="0"/>
              </a:rPr>
              <a:t>第</a:t>
            </a:r>
            <a:r>
              <a:rPr lang="en-US" altLang="zh-CN" sz="4800" dirty="0" smtClean="0">
                <a:latin typeface="Times New Roman" panose="02020603050405020304" pitchFamily="18" charset="0"/>
                <a:ea typeface="+mn-ea"/>
                <a:cs typeface="Times New Roman" panose="02020603050405020304" pitchFamily="18" charset="0"/>
              </a:rPr>
              <a:t>1</a:t>
            </a:r>
            <a:r>
              <a:rPr lang="zh-CN" altLang="zh-CN" sz="4800" dirty="0" smtClean="0">
                <a:latin typeface="Times New Roman" panose="02020603050405020304" pitchFamily="18" charset="0"/>
                <a:ea typeface="+mn-ea"/>
                <a:cs typeface="Times New Roman" panose="02020603050405020304" pitchFamily="18" charset="0"/>
              </a:rPr>
              <a:t>章 </a:t>
            </a:r>
            <a:r>
              <a:rPr lang="zh-CN" altLang="zh-CN" sz="4800" dirty="0">
                <a:latin typeface="Times New Roman" panose="02020603050405020304" pitchFamily="18" charset="0"/>
                <a:ea typeface="+mn-ea"/>
                <a:cs typeface="Times New Roman" panose="02020603050405020304" pitchFamily="18" charset="0"/>
              </a:rPr>
              <a:t>基础</a:t>
            </a:r>
            <a:r>
              <a:rPr lang="zh-CN" altLang="zh-CN" sz="4800" dirty="0" smtClean="0">
                <a:latin typeface="Times New Roman" panose="02020603050405020304" pitchFamily="18" charset="0"/>
                <a:ea typeface="+mn-ea"/>
                <a:cs typeface="Times New Roman" panose="02020603050405020304" pitchFamily="18" charset="0"/>
              </a:rPr>
              <a:t>知识</a:t>
            </a:r>
            <a:endParaRPr lang="zh-CN" altLang="en-US" sz="4400" dirty="0">
              <a:effectLst>
                <a:outerShdw blurRad="38100" dist="38100" dir="2700000" algn="tl">
                  <a:srgbClr val="000000">
                    <a:alpha val="43137"/>
                  </a:srgbClr>
                </a:outerShdw>
              </a:effectLst>
            </a:endParaRPr>
          </a:p>
        </p:txBody>
      </p:sp>
      <p:sp>
        <p:nvSpPr>
          <p:cNvPr id="3" name="副标题 2"/>
          <p:cNvSpPr>
            <a:spLocks noGrp="1"/>
          </p:cNvSpPr>
          <p:nvPr>
            <p:ph type="subTitle" idx="1"/>
          </p:nvPr>
        </p:nvSpPr>
        <p:spPr>
          <a:xfrm>
            <a:off x="3167336" y="6425952"/>
            <a:ext cx="5976664" cy="432048"/>
          </a:xfrm>
        </p:spPr>
        <p:txBody>
          <a:bodyPr>
            <a:normAutofit/>
          </a:body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endParaRPr lang="en-US" altLang="zh-CN" sz="1800" i="1" dirty="0" smtClean="0">
              <a:latin typeface="华文行楷" panose="02010800040101010101" pitchFamily="2" charset="-122"/>
              <a:ea typeface="华文行楷" panose="02010800040101010101" pitchFamily="2"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5" name="圆角矩形 4"/>
          <p:cNvSpPr/>
          <p:nvPr/>
        </p:nvSpPr>
        <p:spPr>
          <a:xfrm>
            <a:off x="3923928" y="2996952"/>
            <a:ext cx="5220072" cy="2376264"/>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r>
              <a:rPr lang="zh-CN" altLang="zh-CN" b="1" dirty="0" smtClean="0">
                <a:effectLst>
                  <a:outerShdw blurRad="38100" dist="38100" dir="2700000" algn="tl">
                    <a:srgbClr val="000000">
                      <a:alpha val="43137"/>
                    </a:srgbClr>
                  </a:outerShdw>
                </a:effectLst>
              </a:rPr>
              <a:t>知识要点</a:t>
            </a:r>
            <a:endParaRPr lang="en-US" altLang="zh-CN" dirty="0" smtClean="0"/>
          </a:p>
          <a:p>
            <a:r>
              <a:rPr lang="en-US" altLang="zh-CN" dirty="0" smtClean="0"/>
              <a:t>(</a:t>
            </a:r>
            <a:r>
              <a:rPr lang="en-US" altLang="zh-CN" dirty="0"/>
              <a:t>1) </a:t>
            </a:r>
            <a:r>
              <a:rPr lang="zh-CN" altLang="zh-CN" dirty="0"/>
              <a:t>理解数据结构的</a:t>
            </a:r>
            <a:r>
              <a:rPr lang="zh-CN" altLang="zh-CN" dirty="0">
                <a:latin typeface="+mn-ea"/>
              </a:rPr>
              <a:t>基本术语</a:t>
            </a:r>
          </a:p>
          <a:p>
            <a:r>
              <a:rPr lang="en-US" altLang="zh-CN" dirty="0"/>
              <a:t>(2) </a:t>
            </a:r>
            <a:r>
              <a:rPr lang="zh-CN" altLang="zh-CN" dirty="0"/>
              <a:t>掌握抽象数据类型与数据结构的关系</a:t>
            </a:r>
          </a:p>
          <a:p>
            <a:r>
              <a:rPr lang="en-US" altLang="zh-CN" dirty="0"/>
              <a:t>(3) </a:t>
            </a:r>
            <a:r>
              <a:rPr lang="zh-CN" altLang="zh-CN" dirty="0"/>
              <a:t>能够描述数据结构的逻辑</a:t>
            </a:r>
            <a:r>
              <a:rPr lang="zh-CN" altLang="zh-CN" dirty="0" smtClean="0"/>
              <a:t>结构</a:t>
            </a:r>
            <a:endParaRPr lang="en-US" altLang="zh-CN" dirty="0" smtClean="0"/>
          </a:p>
          <a:p>
            <a:r>
              <a:rPr lang="en-US" altLang="zh-CN" dirty="0" smtClean="0"/>
              <a:t>(4) </a:t>
            </a:r>
            <a:r>
              <a:rPr lang="zh-CN" altLang="zh-CN" dirty="0"/>
              <a:t>了解算法增长率的概念；</a:t>
            </a:r>
          </a:p>
          <a:p>
            <a:r>
              <a:rPr lang="en-US" altLang="zh-CN" dirty="0" smtClean="0"/>
              <a:t>(5) </a:t>
            </a:r>
            <a:r>
              <a:rPr lang="zh-CN" altLang="zh-CN" dirty="0"/>
              <a:t>掌握渐近分析的表示方法； </a:t>
            </a:r>
          </a:p>
          <a:p>
            <a:r>
              <a:rPr lang="en-US" altLang="zh-CN" dirty="0" smtClean="0"/>
              <a:t>(6) </a:t>
            </a:r>
            <a:r>
              <a:rPr lang="zh-CN" altLang="zh-CN" dirty="0"/>
              <a:t>能够对程序、算法或问题的上下限作出估算；</a:t>
            </a:r>
          </a:p>
          <a:p>
            <a:r>
              <a:rPr lang="en-US" altLang="zh-CN" dirty="0" smtClean="0"/>
              <a:t>(7) </a:t>
            </a:r>
            <a:r>
              <a:rPr lang="zh-CN" altLang="zh-CN" dirty="0"/>
              <a:t>掌握时间复杂度与空间复杂度的分析方法</a:t>
            </a:r>
            <a:r>
              <a:rPr lang="zh-CN" altLang="zh-CN" dirty="0" smtClean="0"/>
              <a:t>；</a:t>
            </a:r>
            <a:endParaRPr lang="zh-CN" altLang="zh-CN" dirty="0"/>
          </a:p>
        </p:txBody>
      </p:sp>
    </p:spTree>
    <p:extLst>
      <p:ext uri="{BB962C8B-B14F-4D97-AF65-F5344CB8AC3E}">
        <p14:creationId xmlns:p14="http://schemas.microsoft.com/office/powerpoint/2010/main" val="95527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611560" y="632842"/>
            <a:ext cx="7992888" cy="570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2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数据在计算机中的存放有四种基本的存储方法</a:t>
            </a:r>
            <a:r>
              <a:rPr kumimoji="0" lang="en-US" altLang="zh-CN" sz="2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zh-CN" sz="2000" b="0"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顺序(Sequential)存储方法</a:t>
            </a: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：就是把每个数据元素，按某种顺序存放在一段连续的存储单元中。其局限性：一是需要足够大的连续存储空间，不能有效利用零碎小块；二是事先无法得知所需存储空间的大小，预留过大过小都不合理。</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zh-CN" sz="2000" b="0"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链式(Linked)存储方法</a:t>
            </a: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就是把每个数据元素，按结点结构可以分别零散地存放在存储单元中。这种方法就是将结点所占的存储单元分为两部分：一部分存放结点本身的元素信息，另一部分存放此结点的逻辑前驱或后继结点所对应的存储地址，称为指针项。指针项也可以有多个。</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a:t>
            </a:r>
            <a:r>
              <a:rPr kumimoji="0" lang="zh-CN" altLang="zh-CN" sz="2000" b="0"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索引(Index)存储方法</a:t>
            </a: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：按关键字段建立索引表，用结点的索引号来确定结点的存储地址，而把每个结点的元素数据按一定规律顺序存放在存储单元中。</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（4）</a:t>
            </a:r>
            <a:r>
              <a:rPr kumimoji="0" lang="zh-CN" altLang="zh-CN" sz="2000" b="0"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散列(Hash)存储方法</a:t>
            </a: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：设计散列函数，每个结点的存储单元位置通过设计的散列函数计算得到。</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2485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fade">
                                      <p:cBhvr>
                                        <p:cTn id="11" dur="500"/>
                                        <p:tgtEl>
                                          <p:spTgt spid="6">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764704"/>
            <a:ext cx="7848872" cy="4967514"/>
          </a:xfrm>
          <a:prstGeom prst="rect">
            <a:avLst/>
          </a:prstGeom>
        </p:spPr>
        <p:txBody>
          <a:bodyPr wrap="square">
            <a:spAutoFit/>
          </a:bodyPr>
          <a:lstStyle/>
          <a:p>
            <a:pPr>
              <a:lnSpc>
                <a:spcPct val="120000"/>
              </a:lnSpc>
            </a:pP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当为解决实际问题而选择一个数据结构时需以下三步</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endParaRPr lang="zh-CN"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分析问题，确定解决问题需满足的资源限制。</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一种算法如能在所需求的资源限制内将问题解决好，则称该算法是有效率的</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确定满足资源限制的基本操作</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，例如对数据结构中的数据元素进行插入、删除、查找和定位等</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选择满足需求的数据结构</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，每个数据结构都与代价和效益紧密相联，每一个问题都有时间和空间资源的限制。</a:t>
            </a:r>
          </a:p>
        </p:txBody>
      </p:sp>
    </p:spTree>
    <p:extLst>
      <p:ext uri="{BB962C8B-B14F-4D97-AF65-F5344CB8AC3E}">
        <p14:creationId xmlns:p14="http://schemas.microsoft.com/office/powerpoint/2010/main" val="3079545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 </a:t>
            </a:r>
            <a:r>
              <a:rPr lang="zh-CN" altLang="zh-CN" b="1" dirty="0" smtClean="0"/>
              <a:t>抽象数据类型</a:t>
            </a:r>
            <a:endParaRPr lang="zh-CN" altLang="en-US" dirty="0"/>
          </a:p>
        </p:txBody>
      </p:sp>
      <p:sp>
        <p:nvSpPr>
          <p:cNvPr id="4" name="矩形 3"/>
          <p:cNvSpPr/>
          <p:nvPr/>
        </p:nvSpPr>
        <p:spPr>
          <a:xfrm>
            <a:off x="357158" y="4143380"/>
            <a:ext cx="8572560" cy="1938992"/>
          </a:xfrm>
          <a:prstGeom prst="rect">
            <a:avLst/>
          </a:prstGeom>
        </p:spPr>
        <p:txBody>
          <a:bodyPr wrap="square">
            <a:spAutoFit/>
          </a:bodyPr>
          <a:lstStyle/>
          <a:p>
            <a:pPr>
              <a:lnSpc>
                <a:spcPct val="120000"/>
              </a:lnSpc>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ADT的表示和实现概括起来应该有三种情况：</a:t>
            </a:r>
          </a:p>
          <a:p>
            <a:pPr marL="342900" indent="-342900">
              <a:lnSpc>
                <a:spcPct val="120000"/>
              </a:lnSpc>
              <a:buFont typeface="Wingdings" panose="05000000000000000000" pitchFamily="2" charset="2"/>
              <a:buChar char="ü"/>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第一种情况是面向过程的表示和实现</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，C</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语言。 </a:t>
            </a:r>
          </a:p>
          <a:p>
            <a:pPr marL="342900" indent="-342900">
              <a:lnSpc>
                <a:spcPct val="120000"/>
              </a:lnSpc>
              <a:buFont typeface="Wingdings" panose="05000000000000000000" pitchFamily="2" charset="2"/>
              <a:buChar char="ü"/>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第二种情况是面向模块结构的表示和实现，如Turbo Pascal4.0版中的Unit。</a:t>
            </a:r>
          </a:p>
          <a:p>
            <a:pPr marL="342900" indent="-342900">
              <a:lnSpc>
                <a:spcPct val="120000"/>
              </a:lnSpc>
              <a:buFont typeface="Wingdings" panose="05000000000000000000" pitchFamily="2" charset="2"/>
              <a:buChar char="ü"/>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第三种情况是面向对象技术的表示和实现，如Visual C++、Visual Basic、Java等。</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3438" y="428604"/>
            <a:ext cx="4228546" cy="3042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572132" y="3429000"/>
            <a:ext cx="3096344" cy="646331"/>
          </a:xfrm>
          <a:prstGeom prst="rect">
            <a:avLst/>
          </a:prstGeom>
        </p:spPr>
        <p:txBody>
          <a:bodyPr wrap="square">
            <a:spAutoFit/>
          </a:bodyPr>
          <a:lstStyle/>
          <a:p>
            <a:r>
              <a:rPr lang="zh-CN" altLang="zh-CN" dirty="0">
                <a:latin typeface="楷体" panose="02010609060101010101" pitchFamily="49" charset="-122"/>
                <a:ea typeface="楷体" panose="02010609060101010101" pitchFamily="49" charset="-122"/>
              </a:rPr>
              <a:t>图1-3 数据项、抽象数据类型和数据结构之间的关系</a:t>
            </a:r>
          </a:p>
        </p:txBody>
      </p:sp>
    </p:spTree>
    <p:extLst>
      <p:ext uri="{BB962C8B-B14F-4D97-AF65-F5344CB8AC3E}">
        <p14:creationId xmlns:p14="http://schemas.microsoft.com/office/powerpoint/2010/main" val="2476738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20688"/>
            <a:ext cx="8534182" cy="5410712"/>
          </a:xfrm>
          <a:prstGeom prst="rect">
            <a:avLst/>
          </a:prstGeom>
        </p:spPr>
        <p:txBody>
          <a:bodyPr wrap="square">
            <a:spAutoFit/>
          </a:bodyPr>
          <a:lstStyle/>
          <a:p>
            <a:pPr>
              <a:lnSpc>
                <a:spcPct val="120000"/>
              </a:lnSpc>
            </a:pP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抽象数据类型</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可用以下三元组表示：</a:t>
            </a: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(D，R，P)</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其中：</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D</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表示数据对象，R是D上的关系，P是对D的基本操作集。</a:t>
            </a:r>
          </a:p>
          <a:p>
            <a:pPr>
              <a:lnSpc>
                <a:spcPct val="120000"/>
              </a:lnSpc>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ADT抽象数据类型名｛</a:t>
            </a:r>
          </a:p>
          <a:p>
            <a:pPr>
              <a:lnSpc>
                <a:spcPct val="120000"/>
              </a:lnSpc>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数据对象：〈数据对象的定义〉</a:t>
            </a:r>
          </a:p>
          <a:p>
            <a:pPr>
              <a:lnSpc>
                <a:spcPct val="120000"/>
              </a:lnSpc>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数据关系：〈数据关系的定义〉</a:t>
            </a:r>
          </a:p>
          <a:p>
            <a:pPr>
              <a:lnSpc>
                <a:spcPct val="120000"/>
              </a:lnSpc>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基本操作：〈基本操作的定义〉</a:t>
            </a:r>
          </a:p>
          <a:p>
            <a:pPr>
              <a:lnSpc>
                <a:spcPct val="120000"/>
              </a:lnSpc>
            </a:pPr>
            <a:r>
              <a:rPr lang="zh-CN"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｝ADT抽象数据类型名</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其中数据对象和数据关系的定义用伪码描述，基本操作的定义格式为：</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基本操作名（参数表）</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初始条件</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：〈初始条件描述〉</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操作结构：〈操作结构的功能描述〉</a:t>
            </a:r>
          </a:p>
        </p:txBody>
      </p:sp>
    </p:spTree>
    <p:extLst>
      <p:ext uri="{BB962C8B-B14F-4D97-AF65-F5344CB8AC3E}">
        <p14:creationId xmlns:p14="http://schemas.microsoft.com/office/powerpoint/2010/main" val="3677968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636912"/>
            <a:ext cx="6588224" cy="3719736"/>
          </a:xfrm>
          <a:prstGeom prst="rect">
            <a:avLst/>
          </a:prstGeom>
        </p:spPr>
        <p:txBody>
          <a:bodyPr wrap="square">
            <a:spAutoFit/>
          </a:bodyPr>
          <a:lstStyle/>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手机通讯录的抽象数据类型描述如下：</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ADT Address_list{</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数据对象： D={a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∈ElemSet，i=1，2，…，n；n≥0}</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数据关系： R={&lt;a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&gt;| 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∈D，i=1，2，…，n}</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基本操作： 添加新联系人（指定人）；</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删除</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联系人（指定人）；</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排序</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联系人（指定数据项）；</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修改</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联系人（指定人）；</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查询</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联系人（指定数据项）；</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等等</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}ADT Address_list</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7942" y="31642"/>
            <a:ext cx="6362700" cy="269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285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157" y="511555"/>
            <a:ext cx="7520940" cy="548640"/>
          </a:xfrm>
        </p:spPr>
        <p:txBody>
          <a:bodyPr/>
          <a:lstStyle/>
          <a:p>
            <a:r>
              <a:rPr lang="en-US" altLang="zh-CN" b="1" dirty="0"/>
              <a:t>1.3 </a:t>
            </a:r>
            <a:r>
              <a:rPr lang="zh-CN" altLang="zh-CN" b="1" dirty="0"/>
              <a:t>问题、算法和</a:t>
            </a:r>
            <a:r>
              <a:rPr lang="zh-CN" altLang="zh-CN" b="1" dirty="0" smtClean="0"/>
              <a:t>程序</a:t>
            </a:r>
            <a:endParaRPr lang="zh-CN" altLang="en-US" dirty="0"/>
          </a:p>
        </p:txBody>
      </p:sp>
      <p:sp>
        <p:nvSpPr>
          <p:cNvPr id="4" name="矩形 3"/>
          <p:cNvSpPr/>
          <p:nvPr/>
        </p:nvSpPr>
        <p:spPr>
          <a:xfrm>
            <a:off x="323528" y="3366316"/>
            <a:ext cx="8854433" cy="535531"/>
          </a:xfrm>
          <a:prstGeom prst="rect">
            <a:avLst/>
          </a:prstGeom>
        </p:spPr>
        <p:txBody>
          <a:bodyPr wrap="square">
            <a:spAutoFit/>
          </a:bodyPr>
          <a:lstStyle/>
          <a:p>
            <a:pPr marL="342900" indent="-342900">
              <a:lnSpc>
                <a:spcPct val="120000"/>
              </a:lnSpc>
              <a:buFont typeface="Wingdings" panose="05000000000000000000" pitchFamily="2" charset="2"/>
              <a:buChar char="n"/>
            </a:pP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问题</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problem</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）是一种计算机需要完成的任务</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矩形 2"/>
          <p:cNvSpPr/>
          <p:nvPr/>
        </p:nvSpPr>
        <p:spPr>
          <a:xfrm>
            <a:off x="501505" y="1251122"/>
            <a:ext cx="7831193" cy="2015936"/>
          </a:xfrm>
          <a:prstGeom prst="rect">
            <a:avLst/>
          </a:prstGeom>
        </p:spPr>
        <p:txBody>
          <a:bodyPr wrap="square">
            <a:spAutoFit/>
          </a:bodyPr>
          <a:lstStyle/>
          <a:p>
            <a:pPr>
              <a:lnSpc>
                <a:spcPct val="125000"/>
              </a:lnSpc>
              <a:spcAft>
                <a:spcPts val="600"/>
              </a:spcAft>
            </a:pPr>
            <a:r>
              <a:rPr lang="zh-CN" altLang="zh-CN" sz="2400" b="1" dirty="0">
                <a:solidFill>
                  <a:srgbClr val="0070C0"/>
                </a:solidFill>
                <a:latin typeface="+mn-ea"/>
                <a:cs typeface="Times New Roman" panose="02020603050405020304" pitchFamily="18" charset="0"/>
              </a:rPr>
              <a:t>解决实际问题</a:t>
            </a:r>
            <a:r>
              <a:rPr lang="zh-CN" altLang="en-US" sz="2400" b="1" dirty="0">
                <a:solidFill>
                  <a:srgbClr val="0070C0"/>
                </a:solidFill>
                <a:latin typeface="+mn-ea"/>
                <a:cs typeface="Times New Roman" panose="02020603050405020304" pitchFamily="18" charset="0"/>
              </a:rPr>
              <a:t>的一般过程</a:t>
            </a:r>
            <a:endParaRPr lang="en-US" altLang="zh-CN" sz="2400" b="1" dirty="0">
              <a:solidFill>
                <a:srgbClr val="0070C0"/>
              </a:solidFill>
              <a:latin typeface="+mn-ea"/>
              <a:cs typeface="Times New Roman" panose="02020603050405020304" pitchFamily="18" charset="0"/>
            </a:endParaRPr>
          </a:p>
          <a:p>
            <a:pPr>
              <a:lnSpc>
                <a:spcPct val="125000"/>
              </a:lnSpc>
            </a:pPr>
            <a:r>
              <a:rPr lang="zh-CN" altLang="zh-CN" sz="2400" dirty="0">
                <a:latin typeface="+mn-ea"/>
                <a:cs typeface="Times New Roman" panose="02020603050405020304" pitchFamily="18" charset="0"/>
              </a:rPr>
              <a:t>首先要从</a:t>
            </a:r>
            <a:r>
              <a:rPr lang="en-US" altLang="zh-CN" sz="2400" dirty="0">
                <a:latin typeface="+mn-ea"/>
                <a:cs typeface="Times New Roman" panose="02020603050405020304" pitchFamily="18" charset="0"/>
              </a:rPr>
              <a:t>“</a:t>
            </a:r>
            <a:r>
              <a:rPr lang="zh-CN" altLang="zh-CN" sz="2400" dirty="0">
                <a:latin typeface="+mn-ea"/>
                <a:cs typeface="Times New Roman" panose="02020603050405020304" pitchFamily="18" charset="0"/>
              </a:rPr>
              <a:t>问题</a:t>
            </a:r>
            <a:r>
              <a:rPr lang="en-US" altLang="zh-CN" sz="2400" dirty="0">
                <a:latin typeface="+mn-ea"/>
                <a:cs typeface="Times New Roman" panose="02020603050405020304" pitchFamily="18" charset="0"/>
              </a:rPr>
              <a:t>”</a:t>
            </a:r>
            <a:r>
              <a:rPr lang="zh-CN" altLang="zh-CN" sz="2400" dirty="0">
                <a:latin typeface="+mn-ea"/>
                <a:cs typeface="Times New Roman" panose="02020603050405020304" pitchFamily="18" charset="0"/>
              </a:rPr>
              <a:t>中抽象出数学模型</a:t>
            </a:r>
            <a:r>
              <a:rPr lang="zh-CN" altLang="en-US" sz="2400" dirty="0">
                <a:latin typeface="+mn-ea"/>
                <a:cs typeface="Times New Roman" panose="02020603050405020304" pitchFamily="18" charset="0"/>
              </a:rPr>
              <a:t>；</a:t>
            </a:r>
            <a:r>
              <a:rPr lang="zh-CN" altLang="zh-CN" sz="2400" dirty="0">
                <a:latin typeface="+mn-ea"/>
                <a:cs typeface="Times New Roman" panose="02020603050405020304" pitchFamily="18" charset="0"/>
              </a:rPr>
              <a:t>然后设计一个求解此数学模型的</a:t>
            </a:r>
            <a:r>
              <a:rPr lang="en-US" altLang="zh-CN" sz="2400" dirty="0">
                <a:latin typeface="+mn-ea"/>
                <a:cs typeface="Times New Roman" panose="02020603050405020304" pitchFamily="18" charset="0"/>
              </a:rPr>
              <a:t>“</a:t>
            </a:r>
            <a:r>
              <a:rPr lang="zh-CN" altLang="zh-CN" sz="2400" dirty="0">
                <a:latin typeface="+mn-ea"/>
                <a:cs typeface="Times New Roman" panose="02020603050405020304" pitchFamily="18" charset="0"/>
              </a:rPr>
              <a:t>算法</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a:t>
            </a:r>
            <a:r>
              <a:rPr lang="zh-CN" altLang="zh-CN" sz="2400" dirty="0">
                <a:latin typeface="+mn-ea"/>
                <a:cs typeface="Times New Roman" panose="02020603050405020304" pitchFamily="18" charset="0"/>
              </a:rPr>
              <a:t>选择合适的数据结构，最后编出</a:t>
            </a:r>
            <a:r>
              <a:rPr lang="en-US" altLang="zh-CN" sz="2400" dirty="0">
                <a:latin typeface="+mn-ea"/>
                <a:cs typeface="Times New Roman" panose="02020603050405020304" pitchFamily="18" charset="0"/>
              </a:rPr>
              <a:t>“</a:t>
            </a:r>
            <a:r>
              <a:rPr lang="zh-CN" altLang="zh-CN" sz="2400" dirty="0">
                <a:latin typeface="+mn-ea"/>
                <a:cs typeface="Times New Roman" panose="02020603050405020304" pitchFamily="18" charset="0"/>
              </a:rPr>
              <a:t>程序</a:t>
            </a:r>
            <a:r>
              <a:rPr lang="en-US" altLang="zh-CN" sz="2400" dirty="0">
                <a:latin typeface="+mn-ea"/>
                <a:cs typeface="Times New Roman" panose="02020603050405020304" pitchFamily="18" charset="0"/>
              </a:rPr>
              <a:t>”</a:t>
            </a:r>
            <a:r>
              <a:rPr lang="zh-CN" altLang="zh-CN" sz="2400" dirty="0">
                <a:latin typeface="+mn-ea"/>
                <a:cs typeface="Times New Roman" panose="02020603050405020304" pitchFamily="18" charset="0"/>
              </a:rPr>
              <a:t>，进行调试直至得出解答</a:t>
            </a:r>
            <a:r>
              <a:rPr lang="zh-CN" altLang="zh-CN" sz="2400" dirty="0" smtClean="0">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p:txBody>
      </p:sp>
      <p:sp>
        <p:nvSpPr>
          <p:cNvPr id="5" name="矩形 4"/>
          <p:cNvSpPr/>
          <p:nvPr/>
        </p:nvSpPr>
        <p:spPr>
          <a:xfrm>
            <a:off x="322252" y="4795345"/>
            <a:ext cx="8856984" cy="1400383"/>
          </a:xfrm>
          <a:prstGeom prst="rect">
            <a:avLst/>
          </a:prstGeom>
        </p:spPr>
        <p:txBody>
          <a:bodyPr wrap="square">
            <a:spAutoFit/>
          </a:bodyPr>
          <a:lstStyle/>
          <a:p>
            <a:pPr>
              <a:lnSpc>
                <a:spcPct val="125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任何算法可以用自然语言、伪代码或者某种计算机语言来描述。</a:t>
            </a:r>
          </a:p>
          <a:p>
            <a:pPr marL="342900" indent="-342900">
              <a:lnSpc>
                <a:spcPct val="125000"/>
              </a:lnSpc>
              <a:buFont typeface="Wingdings" panose="05000000000000000000" pitchFamily="2" charset="2"/>
              <a:buChar char="n"/>
            </a:pP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程序</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program</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是指一组指示计算机每一步动作的指令序列，通常用某种程序设计语言编写，运行于某种目标体系结构上</a:t>
            </a:r>
            <a:r>
              <a:rPr lang="zh-CN" altLang="en-US" sz="2400" dirty="0"/>
              <a:t>。</a:t>
            </a:r>
            <a:endParaRPr lang="en-US" altLang="zh-CN" sz="2400" dirty="0"/>
          </a:p>
        </p:txBody>
      </p:sp>
      <p:sp>
        <p:nvSpPr>
          <p:cNvPr id="6" name="矩形 5"/>
          <p:cNvSpPr/>
          <p:nvPr/>
        </p:nvSpPr>
        <p:spPr>
          <a:xfrm>
            <a:off x="323528" y="3919650"/>
            <a:ext cx="8352928" cy="978729"/>
          </a:xfrm>
          <a:prstGeom prst="rect">
            <a:avLst/>
          </a:prstGeom>
        </p:spPr>
        <p:txBody>
          <a:bodyPr wrap="square">
            <a:spAutoFit/>
          </a:bodyPr>
          <a:lstStyle/>
          <a:p>
            <a:pPr marL="342900" indent="-342900">
              <a:lnSpc>
                <a:spcPct val="120000"/>
              </a:lnSpc>
              <a:buFont typeface="Wingdings" panose="05000000000000000000" pitchFamily="2" charset="2"/>
              <a:buChar char="n"/>
            </a:pP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algorithm</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）是计算机对特定问题求解步骤的一种描述，它是指令的有限序列</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8554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indent="-342900">
              <a:lnSpc>
                <a:spcPct val="120000"/>
              </a:lnSpc>
              <a:buFont typeface="Wingdings" panose="05000000000000000000" pitchFamily="2" charset="2"/>
              <a:buChar char="n"/>
            </a:pPr>
            <a:r>
              <a:rPr lang="zh-CN" altLang="zh-CN" b="1" dirty="0">
                <a:latin typeface="Times New Roman" panose="02020603050405020304" pitchFamily="18" charset="0"/>
                <a:ea typeface="楷体" panose="02010609060101010101" pitchFamily="49" charset="-122"/>
                <a:cs typeface="Times New Roman" panose="02020603050405020304" pitchFamily="18" charset="0"/>
              </a:rPr>
              <a:t>算法</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a:t>
            </a:r>
            <a:r>
              <a:rPr lang="zh-CN" altLang="zh-CN" b="1" dirty="0">
                <a:latin typeface="Times New Roman" panose="02020603050405020304" pitchFamily="18" charset="0"/>
                <a:ea typeface="楷体" panose="02010609060101010101" pitchFamily="49" charset="-122"/>
                <a:cs typeface="Times New Roman" panose="02020603050405020304" pitchFamily="18" charset="0"/>
              </a:rPr>
              <a:t>特性：</a:t>
            </a:r>
            <a:endParaRPr lang="zh-CN"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323528" y="1700808"/>
            <a:ext cx="8676456" cy="4616648"/>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有穷性</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：对任何合法的输入值，一个算法的执行步骤是</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有限的</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，且每一步都可在有穷时间内完成。</a:t>
            </a:r>
          </a:p>
          <a:p>
            <a:pPr>
              <a:lnSpc>
                <a:spcPct val="150000"/>
              </a:lnSpc>
            </a:pP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确定性</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：算法中的每个步骤都应明确，算法的每一条</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指令必须</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有确切的含义，使读者理解时不会产生歧义。而且，算法</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在给定</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输入条件下都有且只有一条实际的执行路径，即相同的</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输入下</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得到相同的输出</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可行性</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：指令可以在现在的计算技术基础上实现，即算法是有效的。</a:t>
            </a:r>
            <a:endParaRPr lang="zh-CN" altLang="zh-CN" sz="22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19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80728"/>
            <a:ext cx="8280920" cy="3647152"/>
          </a:xfrm>
          <a:prstGeom prst="rect">
            <a:avLst/>
          </a:prstGeom>
        </p:spPr>
        <p:txBody>
          <a:bodyPr wrap="square">
            <a:spAutoFit/>
          </a:bodyPr>
          <a:lstStyle/>
          <a:p>
            <a:pPr>
              <a:lnSpc>
                <a:spcPct val="150000"/>
              </a:lnSpc>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输入</a:t>
            </a:r>
            <a:r>
              <a:rPr lang="en-US" altLang="zh-CN" sz="22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输出</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：任何算法都是对输入数据加工的过程，</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最后给</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出输出结果</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5</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通用性</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：算法要具有一般性，对一般的数据集合都要成立。</a:t>
            </a:r>
          </a:p>
          <a:p>
            <a:pPr>
              <a:lnSpc>
                <a:spcPct val="150000"/>
              </a:lnSpc>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6</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可读性</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：具备良好可读性的算法有利于查错和理解。</a:t>
            </a:r>
          </a:p>
          <a:p>
            <a:pPr>
              <a:lnSpc>
                <a:spcPct val="150000"/>
              </a:lnSpc>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7</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健壮性</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：当输入数据非法时，算法能适当的处理并作出</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反应</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，而不应出现死机状况或输出异常结果。</a:t>
            </a:r>
            <a:endParaRPr lang="en-US" altLang="zh-CN" sz="22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4651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8280920" cy="2400657"/>
          </a:xfrm>
          <a:prstGeom prst="rect">
            <a:avLst/>
          </a:prstGeom>
        </p:spPr>
        <p:txBody>
          <a:bodyPr wrap="square">
            <a:spAutoFit/>
          </a:bodyPr>
          <a:lstStyle/>
          <a:p>
            <a:pPr>
              <a:lnSpc>
                <a:spcPct val="125000"/>
              </a:lnSpc>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算法的</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两个重要因素</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25000"/>
              </a:lnSpc>
              <a:buFont typeface="Wingdings" pitchFamily="2" charset="2"/>
              <a:buChar char="ü"/>
            </a:pP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时间</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复杂度</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：如何使算法执行速度尽可能快，所需时间尽可能短；</a:t>
            </a:r>
          </a:p>
          <a:p>
            <a:pPr marL="342900" indent="-342900">
              <a:lnSpc>
                <a:spcPct val="125000"/>
              </a:lnSpc>
              <a:buFont typeface="Wingdings" pitchFamily="2" charset="2"/>
              <a:buChar char="ü"/>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空间复杂度</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：如何使执行算法运行所需的存储量尽可能小。</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02571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611560" y="1556792"/>
            <a:ext cx="7887820" cy="3579849"/>
          </a:xfrm>
          <a:prstGeom prst="rect">
            <a:avLst/>
          </a:prstGeom>
        </p:spPr>
        <p:txBody>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altLang="zh-CN" sz="2400" b="0" dirty="0" smtClean="0">
                <a:latin typeface="楷体" panose="02010609060101010101" pitchFamily="49" charset="-122"/>
                <a:ea typeface="楷体" panose="02010609060101010101" pitchFamily="49" charset="-122"/>
              </a:rPr>
              <a:t>     </a:t>
            </a:r>
            <a:r>
              <a:rPr lang="zh-CN" altLang="zh-CN" sz="2400" b="0" dirty="0" smtClean="0">
                <a:latin typeface="楷体" panose="02010609060101010101" pitchFamily="49" charset="-122"/>
                <a:ea typeface="楷体" panose="02010609060101010101" pitchFamily="49" charset="-122"/>
              </a:rPr>
              <a:t>一个用高级程序语言编写的程序在计算机上运行时所消耗的时间取决于下列因素：</a:t>
            </a:r>
          </a:p>
          <a:p>
            <a:r>
              <a:rPr lang="zh-CN" altLang="zh-CN" sz="2400" b="0" dirty="0" smtClean="0">
                <a:latin typeface="楷体" panose="02010609060101010101" pitchFamily="49" charset="-122"/>
                <a:ea typeface="楷体" panose="02010609060101010101" pitchFamily="49" charset="-122"/>
              </a:rPr>
              <a:t>	（1）算法采用的</a:t>
            </a:r>
            <a:r>
              <a:rPr lang="zh-CN" altLang="zh-CN" sz="2400" b="0" u="sng" dirty="0" smtClean="0">
                <a:latin typeface="楷体" panose="02010609060101010101" pitchFamily="49" charset="-122"/>
                <a:ea typeface="楷体" panose="02010609060101010101" pitchFamily="49" charset="-122"/>
              </a:rPr>
              <a:t>策略</a:t>
            </a:r>
            <a:r>
              <a:rPr lang="zh-CN" altLang="zh-CN" sz="2400" b="0" dirty="0" smtClean="0">
                <a:latin typeface="楷体" panose="02010609060101010101" pitchFamily="49" charset="-122"/>
                <a:ea typeface="楷体" panose="02010609060101010101" pitchFamily="49" charset="-122"/>
              </a:rPr>
              <a:t>；</a:t>
            </a:r>
          </a:p>
          <a:p>
            <a:r>
              <a:rPr lang="zh-CN" altLang="zh-CN" sz="2400" b="0" dirty="0" smtClean="0">
                <a:latin typeface="楷体" panose="02010609060101010101" pitchFamily="49" charset="-122"/>
                <a:ea typeface="楷体" panose="02010609060101010101" pitchFamily="49" charset="-122"/>
              </a:rPr>
              <a:t>	（2）问题的</a:t>
            </a:r>
            <a:r>
              <a:rPr lang="zh-CN" altLang="zh-CN" sz="2400" b="0" u="sng" dirty="0" smtClean="0">
                <a:latin typeface="楷体" panose="02010609060101010101" pitchFamily="49" charset="-122"/>
                <a:ea typeface="楷体" panose="02010609060101010101" pitchFamily="49" charset="-122"/>
              </a:rPr>
              <a:t>规模</a:t>
            </a:r>
            <a:r>
              <a:rPr lang="zh-CN" altLang="zh-CN" sz="2400" b="0" dirty="0" smtClean="0">
                <a:latin typeface="楷体" panose="02010609060101010101" pitchFamily="49" charset="-122"/>
                <a:ea typeface="楷体" panose="02010609060101010101" pitchFamily="49" charset="-122"/>
              </a:rPr>
              <a:t>；</a:t>
            </a:r>
          </a:p>
          <a:p>
            <a:r>
              <a:rPr lang="zh-CN" altLang="zh-CN" sz="2400" b="0" dirty="0" smtClean="0">
                <a:latin typeface="楷体" panose="02010609060101010101" pitchFamily="49" charset="-122"/>
                <a:ea typeface="楷体" panose="02010609060101010101" pitchFamily="49" charset="-122"/>
              </a:rPr>
              <a:t>	（3）编写程序所采用的计算机</a:t>
            </a:r>
            <a:r>
              <a:rPr lang="zh-CN" altLang="zh-CN" sz="2400" b="0" u="sng" dirty="0" smtClean="0">
                <a:latin typeface="楷体" panose="02010609060101010101" pitchFamily="49" charset="-122"/>
                <a:ea typeface="楷体" panose="02010609060101010101" pitchFamily="49" charset="-122"/>
              </a:rPr>
              <a:t>语言</a:t>
            </a:r>
            <a:r>
              <a:rPr lang="zh-CN" altLang="zh-CN" sz="2400" b="0" dirty="0" smtClean="0">
                <a:latin typeface="楷体" panose="02010609060101010101" pitchFamily="49" charset="-122"/>
                <a:ea typeface="楷体" panose="02010609060101010101" pitchFamily="49" charset="-122"/>
              </a:rPr>
              <a:t>，通常，实现语言的级别越高，执行效率就越低；</a:t>
            </a:r>
          </a:p>
          <a:p>
            <a:r>
              <a:rPr lang="zh-CN" altLang="zh-CN" sz="2400" b="0" dirty="0" smtClean="0">
                <a:latin typeface="楷体" panose="02010609060101010101" pitchFamily="49" charset="-122"/>
                <a:ea typeface="楷体" panose="02010609060101010101" pitchFamily="49" charset="-122"/>
              </a:rPr>
              <a:t>	（4）编译和运行</a:t>
            </a:r>
            <a:r>
              <a:rPr lang="zh-CN" altLang="zh-CN" sz="2400" b="0" u="sng" dirty="0" smtClean="0">
                <a:latin typeface="楷体" panose="02010609060101010101" pitchFamily="49" charset="-122"/>
                <a:ea typeface="楷体" panose="02010609060101010101" pitchFamily="49" charset="-122"/>
              </a:rPr>
              <a:t>环境</a:t>
            </a:r>
            <a:r>
              <a:rPr lang="zh-CN" altLang="zh-CN" sz="2400" b="0" dirty="0" smtClean="0">
                <a:latin typeface="楷体" panose="02010609060101010101" pitchFamily="49" charset="-122"/>
                <a:ea typeface="楷体" panose="02010609060101010101" pitchFamily="49" charset="-122"/>
              </a:rPr>
              <a:t>。</a:t>
            </a:r>
          </a:p>
          <a:p>
            <a:endParaRPr lang="zh-CN" altLang="en-US" sz="24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3948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928670"/>
            <a:ext cx="7520940" cy="548640"/>
          </a:xfrm>
        </p:spPr>
        <p:txBody>
          <a:bodyPr/>
          <a:lstStyle/>
          <a:p>
            <a:r>
              <a:rPr lang="en-US" altLang="zh-CN" dirty="0">
                <a:latin typeface="黑体" panose="02010609060101010101" pitchFamily="49" charset="-122"/>
                <a:ea typeface="黑体" panose="02010609060101010101" pitchFamily="49" charset="-122"/>
              </a:rPr>
              <a:t>1.1 </a:t>
            </a:r>
            <a:r>
              <a:rPr lang="zh-CN" altLang="zh-CN" dirty="0">
                <a:latin typeface="黑体" panose="02010609060101010101" pitchFamily="49" charset="-122"/>
                <a:ea typeface="黑体" panose="02010609060101010101" pitchFamily="49" charset="-122"/>
              </a:rPr>
              <a:t>数据结构的基本</a:t>
            </a:r>
            <a:r>
              <a:rPr lang="zh-CN" altLang="zh-CN" dirty="0" smtClean="0">
                <a:latin typeface="黑体" panose="02010609060101010101" pitchFamily="49" charset="-122"/>
                <a:ea typeface="黑体" panose="02010609060101010101" pitchFamily="49" charset="-122"/>
              </a:rPr>
              <a:t>概念</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4294967295"/>
          </p:nvPr>
        </p:nvSpPr>
        <p:spPr>
          <a:xfrm>
            <a:off x="1000100" y="2071678"/>
            <a:ext cx="7520940" cy="3579849"/>
          </a:xfrm>
        </p:spPr>
        <p:txBody>
          <a:bodyPr/>
          <a:lstStyle/>
          <a:p>
            <a:pPr>
              <a:lnSpc>
                <a:spcPct val="120000"/>
              </a:lnSpc>
            </a:pPr>
            <a:r>
              <a:rPr lang="zh-CN" altLang="zh-CN" sz="2400" b="0" dirty="0">
                <a:latin typeface="楷体" panose="02010609060101010101" pitchFamily="49" charset="-122"/>
                <a:ea typeface="楷体" panose="02010609060101010101" pitchFamily="49" charset="-122"/>
              </a:rPr>
              <a:t>使用计算机解决实际问题，大致需要以下三个步骤： </a:t>
            </a:r>
          </a:p>
          <a:p>
            <a:pPr>
              <a:lnSpc>
                <a:spcPct val="120000"/>
              </a:lnSpc>
            </a:pPr>
            <a:r>
              <a:rPr lang="zh-CN" altLang="zh-CN" sz="2400" b="0" dirty="0">
                <a:latin typeface="楷体" panose="02010609060101010101" pitchFamily="49" charset="-122"/>
                <a:ea typeface="楷体" panose="02010609060101010101" pitchFamily="49" charset="-122"/>
              </a:rPr>
              <a:t>（1）分析实际问题，抽象出一个适当的数学模型。</a:t>
            </a:r>
          </a:p>
          <a:p>
            <a:pPr>
              <a:lnSpc>
                <a:spcPct val="120000"/>
              </a:lnSpc>
            </a:pPr>
            <a:r>
              <a:rPr lang="zh-CN" altLang="zh-CN" sz="2400" b="0" dirty="0">
                <a:latin typeface="楷体" panose="02010609060101010101" pitchFamily="49" charset="-122"/>
                <a:ea typeface="楷体" panose="02010609060101010101" pitchFamily="49" charset="-122"/>
              </a:rPr>
              <a:t>（2）为此数学模型设计一个合适的数据结构。</a:t>
            </a:r>
          </a:p>
          <a:p>
            <a:pPr>
              <a:lnSpc>
                <a:spcPct val="120000"/>
              </a:lnSpc>
            </a:pPr>
            <a:r>
              <a:rPr lang="zh-CN" altLang="zh-CN" sz="2400" b="0" dirty="0" smtClean="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3）设计和实现具体操作的算法。</a:t>
            </a:r>
          </a:p>
          <a:p>
            <a:endParaRPr lang="zh-CN" altLang="en-US" dirty="0"/>
          </a:p>
        </p:txBody>
      </p:sp>
    </p:spTree>
    <p:extLst>
      <p:ext uri="{BB962C8B-B14F-4D97-AF65-F5344CB8AC3E}">
        <p14:creationId xmlns:p14="http://schemas.microsoft.com/office/powerpoint/2010/main" val="4032502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64705"/>
            <a:ext cx="5040560" cy="720079"/>
          </a:xfrm>
        </p:spPr>
        <p:txBody>
          <a:bodyPr>
            <a:normAutofit/>
          </a:bodyPr>
          <a:lstStyle/>
          <a:p>
            <a:r>
              <a:rPr lang="zh-CN" altLang="en-US" dirty="0" smtClean="0"/>
              <a:t>运行时间评估</a:t>
            </a:r>
            <a:endParaRPr lang="zh-CN" altLang="en-US" b="0" dirty="0"/>
          </a:p>
        </p:txBody>
      </p:sp>
      <p:sp>
        <p:nvSpPr>
          <p:cNvPr id="8" name="Text Box 3"/>
          <p:cNvSpPr txBox="1">
            <a:spLocks noChangeArrowheads="1"/>
          </p:cNvSpPr>
          <p:nvPr/>
        </p:nvSpPr>
        <p:spPr bwMode="auto">
          <a:xfrm>
            <a:off x="323849" y="1376735"/>
            <a:ext cx="8689993"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spcAft>
                <a:spcPct val="25000"/>
              </a:spcAft>
              <a:buClr>
                <a:schemeClr val="folHlink"/>
              </a:buClr>
              <a:buSzPct val="80000"/>
              <a:buFont typeface="Wingdings" pitchFamily="2" charset="2"/>
              <a:buNone/>
            </a:pPr>
            <a:r>
              <a:rPr kumimoji="1" lang="zh-CN" altLang="en-US" sz="2400" dirty="0">
                <a:solidFill>
                  <a:schemeClr val="folHlink"/>
                </a:solidFill>
                <a:latin typeface="+mn-ea"/>
              </a:rPr>
              <a:t>    </a:t>
            </a:r>
            <a:r>
              <a:rPr kumimoji="1" lang="zh-CN" altLang="en-US" sz="2400" dirty="0">
                <a:latin typeface="+mn-ea"/>
                <a:cs typeface="Simplified Arabic" panose="02020603050405020304" pitchFamily="18" charset="-78"/>
              </a:rPr>
              <a:t>假设目前的硬件一秒钟可以处理</a:t>
            </a:r>
            <a:r>
              <a:rPr kumimoji="1" lang="en-US" altLang="zh-CN" sz="2400" dirty="0">
                <a:latin typeface="+mn-ea"/>
                <a:cs typeface="Simplified Arabic" panose="02020603050405020304" pitchFamily="18" charset="-78"/>
              </a:rPr>
              <a:t>10</a:t>
            </a:r>
            <a:r>
              <a:rPr kumimoji="1" lang="en-US" altLang="zh-CN" sz="2400" baseline="30000" dirty="0">
                <a:latin typeface="+mn-ea"/>
                <a:cs typeface="Simplified Arabic" panose="02020603050405020304" pitchFamily="18" charset="-78"/>
              </a:rPr>
              <a:t>6</a:t>
            </a:r>
            <a:r>
              <a:rPr kumimoji="1" lang="en-US" altLang="zh-CN" sz="2400" dirty="0">
                <a:latin typeface="+mn-ea"/>
                <a:cs typeface="Simplified Arabic" panose="02020603050405020304" pitchFamily="18" charset="-78"/>
              </a:rPr>
              <a:t> </a:t>
            </a:r>
            <a:r>
              <a:rPr kumimoji="1" lang="zh-CN" altLang="en-US" sz="2400" dirty="0">
                <a:latin typeface="+mn-ea"/>
                <a:cs typeface="Simplified Arabic" panose="02020603050405020304" pitchFamily="18" charset="-78"/>
              </a:rPr>
              <a:t>条指令</a:t>
            </a:r>
            <a:r>
              <a:rPr kumimoji="1" lang="en-US" altLang="zh-CN" sz="2400" dirty="0">
                <a:latin typeface="+mn-ea"/>
                <a:cs typeface="Simplified Arabic" panose="02020603050405020304" pitchFamily="18" charset="-78"/>
              </a:rPr>
              <a:t>. </a:t>
            </a:r>
            <a:r>
              <a:rPr kumimoji="1" lang="zh-CN" altLang="en-US" sz="2400" dirty="0">
                <a:latin typeface="+mn-ea"/>
                <a:cs typeface="Simplified Arabic" panose="02020603050405020304" pitchFamily="18" charset="-78"/>
              </a:rPr>
              <a:t>假设</a:t>
            </a:r>
            <a:r>
              <a:rPr kumimoji="1" lang="zh-CN" altLang="en-US" sz="2400" dirty="0" smtClean="0">
                <a:latin typeface="+mn-ea"/>
                <a:cs typeface="Simplified Arabic" panose="02020603050405020304" pitchFamily="18" charset="-78"/>
              </a:rPr>
              <a:t>算法复杂</a:t>
            </a:r>
            <a:r>
              <a:rPr kumimoji="1" lang="zh-CN" altLang="en-US" sz="2400" dirty="0">
                <a:latin typeface="+mn-ea"/>
                <a:cs typeface="Simplified Arabic" panose="02020603050405020304" pitchFamily="18" charset="-78"/>
              </a:rPr>
              <a:t>度函数为</a:t>
            </a:r>
            <a:r>
              <a:rPr kumimoji="1" lang="en-US" altLang="zh-CN" sz="2400" dirty="0">
                <a:latin typeface="+mn-ea"/>
                <a:cs typeface="Simplified Arabic" panose="02020603050405020304" pitchFamily="18" charset="-78"/>
              </a:rPr>
              <a:t>: T(n)=2n</a:t>
            </a:r>
            <a:r>
              <a:rPr kumimoji="1" lang="en-US" altLang="zh-CN" sz="2400" baseline="30000" dirty="0">
                <a:latin typeface="+mn-ea"/>
                <a:cs typeface="Simplified Arabic" panose="02020603050405020304" pitchFamily="18" charset="-78"/>
              </a:rPr>
              <a:t>2</a:t>
            </a:r>
            <a:r>
              <a:rPr kumimoji="1" lang="en-US" altLang="zh-CN" sz="2400" dirty="0">
                <a:latin typeface="+mn-ea"/>
                <a:cs typeface="Simplified Arabic" panose="02020603050405020304" pitchFamily="18" charset="-78"/>
              </a:rPr>
              <a:t> , </a:t>
            </a:r>
            <a:r>
              <a:rPr kumimoji="1" lang="zh-CN" altLang="en-US" sz="2400" dirty="0">
                <a:latin typeface="+mn-ea"/>
                <a:cs typeface="Simplified Arabic" panose="02020603050405020304" pitchFamily="18" charset="-78"/>
              </a:rPr>
              <a:t>计算处理输入规模</a:t>
            </a:r>
            <a:r>
              <a:rPr kumimoji="1" lang="en-US" altLang="zh-CN" sz="2400" dirty="0">
                <a:latin typeface="+mn-ea"/>
                <a:cs typeface="Simplified Arabic" panose="02020603050405020304" pitchFamily="18" charset="-78"/>
              </a:rPr>
              <a:t>n = 10</a:t>
            </a:r>
            <a:r>
              <a:rPr kumimoji="1" lang="en-US" altLang="zh-CN" sz="2400" baseline="30000" dirty="0">
                <a:latin typeface="+mn-ea"/>
                <a:cs typeface="Simplified Arabic" panose="02020603050405020304" pitchFamily="18" charset="-78"/>
              </a:rPr>
              <a:t>8</a:t>
            </a:r>
            <a:r>
              <a:rPr kumimoji="1" lang="zh-CN" altLang="en-US" sz="2400" dirty="0">
                <a:latin typeface="+mn-ea"/>
                <a:cs typeface="Simplified Arabic" panose="02020603050405020304" pitchFamily="18" charset="-78"/>
              </a:rPr>
              <a:t>需多长时间</a:t>
            </a:r>
            <a:r>
              <a:rPr kumimoji="1" lang="en-US" altLang="zh-CN" sz="2400" dirty="0">
                <a:latin typeface="+mn-ea"/>
                <a:cs typeface="Simplified Arabic" panose="02020603050405020304" pitchFamily="18" charset="-78"/>
              </a:rPr>
              <a:t>?</a:t>
            </a:r>
          </a:p>
        </p:txBody>
      </p:sp>
      <p:sp>
        <p:nvSpPr>
          <p:cNvPr id="9" name="TextBox 1"/>
          <p:cNvSpPr txBox="1"/>
          <p:nvPr/>
        </p:nvSpPr>
        <p:spPr>
          <a:xfrm>
            <a:off x="611560" y="2420888"/>
            <a:ext cx="7597629" cy="938719"/>
          </a:xfrm>
          <a:prstGeom prst="rect">
            <a:avLst/>
          </a:prstGeom>
          <a:solidFill>
            <a:srgbClr val="FFFFD9"/>
          </a:solidFill>
        </p:spPr>
        <p:txBody>
          <a:bodyPr wrap="square" rtlCol="0">
            <a:spAutoFit/>
          </a:bodyPr>
          <a:lstStyle/>
          <a:p>
            <a:pPr>
              <a:spcBef>
                <a:spcPct val="50000"/>
              </a:spcBef>
              <a:buClr>
                <a:schemeClr val="folHlink"/>
              </a:buClr>
              <a:buSzPct val="80000"/>
              <a:buFont typeface="Wingdings" pitchFamily="2" charset="2"/>
              <a:buNone/>
            </a:pPr>
            <a:r>
              <a:rPr kumimoji="1" lang="zh-CN" altLang="en-US" sz="2200" dirty="0" smtClean="0">
                <a:latin typeface="TimesNewRoman" charset="0"/>
                <a:ea typeface="宋体" pitchFamily="2" charset="-122"/>
              </a:rPr>
              <a:t>需执行的指令数为：</a:t>
            </a:r>
            <a:endParaRPr kumimoji="1" lang="en-US" altLang="zh-CN" sz="2200" dirty="0" smtClean="0">
              <a:latin typeface="TimesNewRoman" charset="0"/>
              <a:ea typeface="宋体" pitchFamily="2" charset="-122"/>
            </a:endParaRPr>
          </a:p>
          <a:p>
            <a:pPr>
              <a:spcBef>
                <a:spcPct val="50000"/>
              </a:spcBef>
              <a:buClr>
                <a:schemeClr val="folHlink"/>
              </a:buClr>
              <a:buSzPct val="80000"/>
              <a:buFont typeface="Wingdings" pitchFamily="2" charset="2"/>
              <a:buNone/>
            </a:pPr>
            <a:r>
              <a:rPr kumimoji="1" lang="en-US" altLang="zh-CN" sz="2200" dirty="0">
                <a:solidFill>
                  <a:srgbClr val="C00000"/>
                </a:solidFill>
                <a:latin typeface="TimesNewRoman" charset="0"/>
                <a:ea typeface="宋体" pitchFamily="2" charset="-122"/>
              </a:rPr>
              <a:t>	T(10</a:t>
            </a:r>
            <a:r>
              <a:rPr kumimoji="1" lang="en-US" altLang="zh-CN" sz="2200" baseline="30000" dirty="0">
                <a:solidFill>
                  <a:srgbClr val="C00000"/>
                </a:solidFill>
                <a:latin typeface="TimesNewRoman" charset="0"/>
                <a:ea typeface="宋体" pitchFamily="2" charset="-122"/>
              </a:rPr>
              <a:t>8</a:t>
            </a:r>
            <a:r>
              <a:rPr kumimoji="1" lang="en-US" altLang="zh-CN" sz="2200" dirty="0">
                <a:solidFill>
                  <a:srgbClr val="C00000"/>
                </a:solidFill>
                <a:latin typeface="TimesNewRoman" charset="0"/>
                <a:ea typeface="宋体" pitchFamily="2" charset="-122"/>
              </a:rPr>
              <a:t>)=2*(</a:t>
            </a:r>
            <a:r>
              <a:rPr kumimoji="1" lang="en-US" altLang="zh-CN" sz="2200" dirty="0" smtClean="0">
                <a:solidFill>
                  <a:srgbClr val="C00000"/>
                </a:solidFill>
                <a:latin typeface="TimesNewRoman" charset="0"/>
                <a:ea typeface="宋体" pitchFamily="2" charset="-122"/>
              </a:rPr>
              <a:t>10</a:t>
            </a:r>
            <a:r>
              <a:rPr kumimoji="1" lang="en-US" altLang="zh-CN" sz="2200" baseline="30000" dirty="0" smtClean="0">
                <a:solidFill>
                  <a:srgbClr val="C00000"/>
                </a:solidFill>
                <a:latin typeface="TimesNewRoman" charset="0"/>
                <a:ea typeface="宋体" pitchFamily="2" charset="-122"/>
              </a:rPr>
              <a:t>8</a:t>
            </a:r>
            <a:r>
              <a:rPr kumimoji="1" lang="en-US" altLang="zh-CN" sz="2200" dirty="0" smtClean="0">
                <a:solidFill>
                  <a:srgbClr val="C00000"/>
                </a:solidFill>
                <a:latin typeface="TimesNewRoman" charset="0"/>
                <a:ea typeface="宋体" pitchFamily="2" charset="-122"/>
              </a:rPr>
              <a:t>)</a:t>
            </a:r>
            <a:r>
              <a:rPr kumimoji="1" lang="en-US" altLang="zh-CN" sz="2200" baseline="30000" dirty="0" smtClean="0">
                <a:solidFill>
                  <a:srgbClr val="C00000"/>
                </a:solidFill>
                <a:latin typeface="TimesNewRoman" charset="0"/>
                <a:ea typeface="宋体" pitchFamily="2" charset="-122"/>
              </a:rPr>
              <a:t>2</a:t>
            </a:r>
            <a:r>
              <a:rPr kumimoji="1" lang="en-US" altLang="zh-CN" sz="2200" dirty="0" smtClean="0">
                <a:solidFill>
                  <a:srgbClr val="C00000"/>
                </a:solidFill>
                <a:latin typeface="TimesNewRoman" charset="0"/>
                <a:ea typeface="宋体" pitchFamily="2" charset="-122"/>
              </a:rPr>
              <a:t>=2*10</a:t>
            </a:r>
            <a:r>
              <a:rPr kumimoji="1" lang="en-US" altLang="zh-CN" sz="2200" baseline="30000" dirty="0" smtClean="0">
                <a:solidFill>
                  <a:srgbClr val="C00000"/>
                </a:solidFill>
                <a:latin typeface="TimesNewRoman" charset="0"/>
                <a:ea typeface="宋体" pitchFamily="2" charset="-122"/>
              </a:rPr>
              <a:t>16</a:t>
            </a:r>
            <a:endParaRPr lang="zh-CN" altLang="en-US" dirty="0"/>
          </a:p>
        </p:txBody>
      </p:sp>
      <p:sp>
        <p:nvSpPr>
          <p:cNvPr id="10" name="TextBox 4"/>
          <p:cNvSpPr txBox="1"/>
          <p:nvPr/>
        </p:nvSpPr>
        <p:spPr>
          <a:xfrm>
            <a:off x="657854" y="3710120"/>
            <a:ext cx="7632848" cy="871008"/>
          </a:xfrm>
          <a:prstGeom prst="rect">
            <a:avLst/>
          </a:prstGeom>
          <a:solidFill>
            <a:srgbClr val="FFFFD9"/>
          </a:solidFill>
        </p:spPr>
        <p:txBody>
          <a:bodyPr wrap="square" rtlCol="0">
            <a:spAutoFit/>
          </a:bodyPr>
          <a:lstStyle/>
          <a:p>
            <a:pPr>
              <a:lnSpc>
                <a:spcPct val="90000"/>
              </a:lnSpc>
              <a:spcBef>
                <a:spcPct val="50000"/>
              </a:spcBef>
              <a:buClr>
                <a:schemeClr val="folHlink"/>
              </a:buClr>
              <a:buSzPct val="80000"/>
              <a:buFont typeface="Wingdings" pitchFamily="2" charset="2"/>
              <a:buNone/>
            </a:pPr>
            <a:r>
              <a:rPr kumimoji="1" lang="zh-CN" altLang="en-US" sz="2200" dirty="0" smtClean="0">
                <a:latin typeface="TimesNewRoman" charset="0"/>
                <a:ea typeface="宋体" pitchFamily="2" charset="-122"/>
              </a:rPr>
              <a:t>所需时间为</a:t>
            </a:r>
            <a:endParaRPr kumimoji="1" lang="en-US" altLang="zh-CN" sz="2200" dirty="0" smtClean="0">
              <a:latin typeface="TimesNewRoman" charset="0"/>
              <a:ea typeface="宋体" pitchFamily="2" charset="-122"/>
            </a:endParaRPr>
          </a:p>
          <a:p>
            <a:pPr>
              <a:lnSpc>
                <a:spcPct val="90000"/>
              </a:lnSpc>
              <a:spcBef>
                <a:spcPct val="50000"/>
              </a:spcBef>
              <a:buClr>
                <a:schemeClr val="folHlink"/>
              </a:buClr>
              <a:buSzPct val="80000"/>
              <a:buFont typeface="Wingdings" pitchFamily="2" charset="2"/>
              <a:buNone/>
            </a:pPr>
            <a:r>
              <a:rPr kumimoji="1" lang="en-US" altLang="zh-CN" sz="2200" dirty="0" smtClean="0">
                <a:solidFill>
                  <a:srgbClr val="C00000"/>
                </a:solidFill>
                <a:latin typeface="TimesNewRoman" charset="0"/>
                <a:ea typeface="宋体" pitchFamily="2" charset="-122"/>
              </a:rPr>
              <a:t>           T(10</a:t>
            </a:r>
            <a:r>
              <a:rPr kumimoji="1" lang="en-US" altLang="zh-CN" sz="2200" baseline="30000" dirty="0" smtClean="0">
                <a:solidFill>
                  <a:srgbClr val="C00000"/>
                </a:solidFill>
                <a:latin typeface="TimesNewRoman" charset="0"/>
                <a:ea typeface="宋体" pitchFamily="2" charset="-122"/>
              </a:rPr>
              <a:t>8</a:t>
            </a:r>
            <a:r>
              <a:rPr kumimoji="1" lang="en-US" altLang="zh-CN" sz="2200" dirty="0">
                <a:solidFill>
                  <a:srgbClr val="C00000"/>
                </a:solidFill>
                <a:latin typeface="TimesNewRoman" charset="0"/>
                <a:ea typeface="宋体" pitchFamily="2" charset="-122"/>
              </a:rPr>
              <a:t>)/10</a:t>
            </a:r>
            <a:r>
              <a:rPr kumimoji="1" lang="en-US" altLang="zh-CN" sz="2200" baseline="30000" dirty="0">
                <a:solidFill>
                  <a:srgbClr val="C00000"/>
                </a:solidFill>
                <a:latin typeface="TimesNewRoman" charset="0"/>
                <a:ea typeface="宋体" pitchFamily="2" charset="-122"/>
              </a:rPr>
              <a:t>6 </a:t>
            </a:r>
          </a:p>
        </p:txBody>
      </p:sp>
      <p:sp>
        <p:nvSpPr>
          <p:cNvPr id="11" name="TextBox 5"/>
          <p:cNvSpPr txBox="1"/>
          <p:nvPr/>
        </p:nvSpPr>
        <p:spPr>
          <a:xfrm>
            <a:off x="718787" y="4911434"/>
            <a:ext cx="7597629" cy="1181862"/>
          </a:xfrm>
          <a:prstGeom prst="rect">
            <a:avLst/>
          </a:prstGeom>
          <a:solidFill>
            <a:srgbClr val="FFFFD9"/>
          </a:solidFill>
        </p:spPr>
        <p:txBody>
          <a:bodyPr wrap="square" rtlCol="0">
            <a:spAutoFit/>
          </a:bodyPr>
          <a:lstStyle/>
          <a:p>
            <a:pPr>
              <a:spcBef>
                <a:spcPct val="50000"/>
              </a:spcBef>
              <a:buClr>
                <a:schemeClr val="folHlink"/>
              </a:buClr>
              <a:buSzPct val="80000"/>
              <a:buFont typeface="Wingdings" pitchFamily="2" charset="2"/>
              <a:buNone/>
            </a:pPr>
            <a:r>
              <a:rPr kumimoji="1" lang="zh-CN" altLang="en-US" sz="2200" dirty="0" smtClean="0">
                <a:latin typeface="TimesNewRoman" charset="0"/>
                <a:ea typeface="宋体" pitchFamily="2" charset="-122"/>
              </a:rPr>
              <a:t>那么</a:t>
            </a:r>
            <a:r>
              <a:rPr kumimoji="1" lang="en-US" altLang="zh-CN" sz="2200" dirty="0" smtClean="0">
                <a:latin typeface="TimesNewRoman" charset="0"/>
                <a:ea typeface="宋体" pitchFamily="2" charset="-122"/>
              </a:rPr>
              <a:t>:    </a:t>
            </a:r>
            <a:r>
              <a:rPr kumimoji="1" lang="zh-CN" altLang="en-US" sz="2200" dirty="0" smtClean="0">
                <a:latin typeface="TimesNewRoman" charset="0"/>
                <a:ea typeface="宋体" pitchFamily="2" charset="-122"/>
              </a:rPr>
              <a:t>运行时间 </a:t>
            </a:r>
            <a:r>
              <a:rPr kumimoji="1" lang="en-US" altLang="zh-CN" sz="2200" dirty="0" smtClean="0">
                <a:latin typeface="TimesNewRoman" charset="0"/>
                <a:ea typeface="宋体" pitchFamily="2" charset="-122"/>
              </a:rPr>
              <a:t>= </a:t>
            </a:r>
            <a:r>
              <a:rPr kumimoji="1" lang="en-US" altLang="zh-CN" sz="2200" dirty="0" smtClean="0">
                <a:solidFill>
                  <a:srgbClr val="C00000"/>
                </a:solidFill>
                <a:latin typeface="TimesNewRoman" charset="0"/>
                <a:ea typeface="宋体" pitchFamily="2" charset="-122"/>
              </a:rPr>
              <a:t>2*10</a:t>
            </a:r>
            <a:r>
              <a:rPr kumimoji="1" lang="en-US" altLang="zh-CN" sz="2200" baseline="30000" dirty="0" smtClean="0">
                <a:solidFill>
                  <a:srgbClr val="C00000"/>
                </a:solidFill>
                <a:latin typeface="TimesNewRoman" charset="0"/>
                <a:ea typeface="宋体" pitchFamily="2" charset="-122"/>
              </a:rPr>
              <a:t>16</a:t>
            </a:r>
            <a:r>
              <a:rPr kumimoji="1" lang="en-US" altLang="zh-CN" sz="2200" dirty="0" smtClean="0">
                <a:solidFill>
                  <a:srgbClr val="C00000"/>
                </a:solidFill>
                <a:latin typeface="TimesNewRoman" charset="0"/>
                <a:ea typeface="宋体" pitchFamily="2" charset="-122"/>
              </a:rPr>
              <a:t>/10</a:t>
            </a:r>
            <a:r>
              <a:rPr kumimoji="1" lang="en-US" altLang="zh-CN" sz="2200" baseline="30000" dirty="0" smtClean="0">
                <a:solidFill>
                  <a:srgbClr val="C00000"/>
                </a:solidFill>
                <a:latin typeface="TimesNewRoman" charset="0"/>
                <a:ea typeface="宋体" pitchFamily="2" charset="-122"/>
              </a:rPr>
              <a:t>6</a:t>
            </a:r>
            <a:r>
              <a:rPr kumimoji="1" lang="en-US" altLang="zh-CN" sz="2200" dirty="0" smtClean="0">
                <a:solidFill>
                  <a:srgbClr val="C00000"/>
                </a:solidFill>
                <a:latin typeface="TimesNewRoman" charset="0"/>
                <a:ea typeface="宋体" pitchFamily="2" charset="-122"/>
              </a:rPr>
              <a:t> </a:t>
            </a:r>
            <a:r>
              <a:rPr kumimoji="1" lang="en-US" altLang="zh-CN" sz="2200" dirty="0">
                <a:solidFill>
                  <a:srgbClr val="C00000"/>
                </a:solidFill>
                <a:latin typeface="TimesNewRoman" charset="0"/>
                <a:ea typeface="宋体" pitchFamily="2" charset="-122"/>
              </a:rPr>
              <a:t>= 2*10</a:t>
            </a:r>
            <a:r>
              <a:rPr kumimoji="1" lang="en-US" altLang="zh-CN" sz="2200" baseline="30000" dirty="0">
                <a:solidFill>
                  <a:srgbClr val="C00000"/>
                </a:solidFill>
                <a:latin typeface="TimesNewRoman" charset="0"/>
                <a:ea typeface="宋体" pitchFamily="2" charset="-122"/>
              </a:rPr>
              <a:t>10</a:t>
            </a:r>
          </a:p>
          <a:p>
            <a:pPr>
              <a:lnSpc>
                <a:spcPct val="90000"/>
              </a:lnSpc>
              <a:spcBef>
                <a:spcPct val="50000"/>
              </a:spcBef>
              <a:buClr>
                <a:schemeClr val="folHlink"/>
              </a:buClr>
              <a:buSzPct val="80000"/>
              <a:buFont typeface="Wingdings" pitchFamily="2" charset="2"/>
              <a:buNone/>
            </a:pPr>
            <a:r>
              <a:rPr kumimoji="1" lang="en-US" altLang="zh-CN" sz="2200" dirty="0" smtClean="0">
                <a:latin typeface="TimesNewRoman" charset="0"/>
                <a:ea typeface="宋体" pitchFamily="2" charset="-122"/>
              </a:rPr>
              <a:t> </a:t>
            </a:r>
            <a:r>
              <a:rPr kumimoji="1" lang="zh-CN" altLang="en-US" sz="2200" dirty="0" smtClean="0">
                <a:latin typeface="TimesNewRoman" charset="0"/>
                <a:ea typeface="宋体" pitchFamily="2" charset="-122"/>
              </a:rPr>
              <a:t>一天有</a:t>
            </a:r>
            <a:r>
              <a:rPr kumimoji="1" lang="en-US" altLang="zh-CN" sz="2200" dirty="0" smtClean="0">
                <a:latin typeface="TimesNewRoman" charset="0"/>
                <a:ea typeface="宋体" pitchFamily="2" charset="-122"/>
              </a:rPr>
              <a:t>86,400</a:t>
            </a:r>
            <a:r>
              <a:rPr kumimoji="1" lang="zh-CN" altLang="en-US" sz="2200" dirty="0" smtClean="0">
                <a:latin typeface="TimesNewRoman" charset="0"/>
                <a:ea typeface="宋体" pitchFamily="2" charset="-122"/>
              </a:rPr>
              <a:t>秒，</a:t>
            </a:r>
            <a:r>
              <a:rPr kumimoji="1" lang="en-US" altLang="zh-CN" sz="2200" dirty="0" smtClean="0">
                <a:latin typeface="TimesNewRoman" charset="0"/>
                <a:ea typeface="宋体" pitchFamily="2" charset="-122"/>
              </a:rPr>
              <a:t> </a:t>
            </a:r>
            <a:r>
              <a:rPr kumimoji="1" lang="zh-CN" altLang="en-US" sz="2200" dirty="0" smtClean="0">
                <a:latin typeface="TimesNewRoman" charset="0"/>
                <a:ea typeface="宋体" pitchFamily="2" charset="-122"/>
              </a:rPr>
              <a:t>因此一共需要约</a:t>
            </a:r>
            <a:r>
              <a:rPr kumimoji="1" lang="en-US" altLang="zh-CN" sz="2200" dirty="0" smtClean="0">
                <a:latin typeface="TimesNewRoman" charset="0"/>
                <a:ea typeface="宋体" pitchFamily="2" charset="-122"/>
              </a:rPr>
              <a:t>231,480</a:t>
            </a:r>
            <a:r>
              <a:rPr kumimoji="1" lang="zh-CN" altLang="en-US" sz="2200" dirty="0" smtClean="0">
                <a:latin typeface="TimesNewRoman" charset="0"/>
                <a:ea typeface="宋体" pitchFamily="2" charset="-122"/>
              </a:rPr>
              <a:t>天</a:t>
            </a:r>
            <a:r>
              <a:rPr kumimoji="1" lang="en-US" altLang="zh-CN" sz="2200" dirty="0" smtClean="0">
                <a:latin typeface="TimesNewRoman" charset="0"/>
                <a:ea typeface="宋体" pitchFamily="2" charset="-122"/>
              </a:rPr>
              <a:t> </a:t>
            </a:r>
            <a:r>
              <a:rPr kumimoji="1" lang="en-US" altLang="zh-CN" sz="2200" dirty="0">
                <a:latin typeface="TimesNewRoman" charset="0"/>
                <a:ea typeface="宋体" pitchFamily="2" charset="-122"/>
              </a:rPr>
              <a:t>(</a:t>
            </a:r>
            <a:r>
              <a:rPr kumimoji="1" lang="en-US" altLang="zh-CN" sz="2200" dirty="0" smtClean="0">
                <a:latin typeface="TimesNewRoman" charset="0"/>
                <a:ea typeface="宋体" pitchFamily="2" charset="-122"/>
              </a:rPr>
              <a:t>634</a:t>
            </a:r>
            <a:r>
              <a:rPr kumimoji="1" lang="zh-CN" altLang="en-US" sz="2200" dirty="0" smtClean="0">
                <a:latin typeface="TimesNewRoman" charset="0"/>
                <a:ea typeface="宋体" pitchFamily="2" charset="-122"/>
              </a:rPr>
              <a:t>年</a:t>
            </a:r>
            <a:r>
              <a:rPr kumimoji="1" lang="en-US" altLang="zh-CN" sz="2200" dirty="0" smtClean="0">
                <a:latin typeface="TimesNewRoman" charset="0"/>
                <a:ea typeface="宋体" pitchFamily="2" charset="-122"/>
              </a:rPr>
              <a:t>).</a:t>
            </a:r>
            <a:endParaRPr kumimoji="1" lang="en-US" altLang="zh-CN" sz="2200" dirty="0">
              <a:latin typeface="TimesNewRoman" charset="0"/>
              <a:ea typeface="宋体" pitchFamily="2" charset="-122"/>
            </a:endParaRPr>
          </a:p>
          <a:p>
            <a:endParaRPr lang="zh-CN" altLang="en-US" dirty="0"/>
          </a:p>
        </p:txBody>
      </p:sp>
    </p:spTree>
    <p:extLst>
      <p:ext uri="{BB962C8B-B14F-4D97-AF65-F5344CB8AC3E}">
        <p14:creationId xmlns:p14="http://schemas.microsoft.com/office/powerpoint/2010/main" val="309110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64705"/>
            <a:ext cx="5040560" cy="720079"/>
          </a:xfrm>
        </p:spPr>
        <p:txBody>
          <a:bodyPr>
            <a:normAutofit/>
          </a:bodyPr>
          <a:lstStyle/>
          <a:p>
            <a:r>
              <a:rPr lang="zh-CN" altLang="en-US" dirty="0" smtClean="0"/>
              <a:t>运行时间评估</a:t>
            </a:r>
            <a:endParaRPr lang="zh-CN" altLang="en-US" b="0" dirty="0"/>
          </a:p>
        </p:txBody>
      </p:sp>
      <p:sp>
        <p:nvSpPr>
          <p:cNvPr id="8" name="Text Box 3"/>
          <p:cNvSpPr txBox="1">
            <a:spLocks noChangeArrowheads="1"/>
          </p:cNvSpPr>
          <p:nvPr/>
        </p:nvSpPr>
        <p:spPr bwMode="auto">
          <a:xfrm>
            <a:off x="323849" y="1376735"/>
            <a:ext cx="8689993"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spcAft>
                <a:spcPct val="25000"/>
              </a:spcAft>
              <a:buClr>
                <a:schemeClr val="folHlink"/>
              </a:buClr>
              <a:buSzPct val="80000"/>
              <a:buFont typeface="Wingdings" pitchFamily="2" charset="2"/>
              <a:buNone/>
            </a:pPr>
            <a:r>
              <a:rPr kumimoji="1" lang="zh-CN" altLang="en-US" sz="2400" dirty="0">
                <a:solidFill>
                  <a:schemeClr val="folHlink"/>
                </a:solidFill>
                <a:latin typeface="+mn-ea"/>
              </a:rPr>
              <a:t>    </a:t>
            </a:r>
            <a:r>
              <a:rPr kumimoji="1" lang="zh-CN" altLang="en-US" sz="2400" dirty="0" smtClean="0">
                <a:latin typeface="+mn-ea"/>
                <a:cs typeface="Simplified Arabic" panose="02020603050405020304" pitchFamily="18" charset="-78"/>
              </a:rPr>
              <a:t>如果使用另一算法，复杂</a:t>
            </a:r>
            <a:r>
              <a:rPr kumimoji="1" lang="zh-CN" altLang="en-US" sz="2400" dirty="0">
                <a:latin typeface="+mn-ea"/>
                <a:cs typeface="Simplified Arabic" panose="02020603050405020304" pitchFamily="18" charset="-78"/>
              </a:rPr>
              <a:t>度函数为</a:t>
            </a:r>
            <a:r>
              <a:rPr kumimoji="1" lang="en-US" altLang="zh-CN" sz="2400" dirty="0">
                <a:latin typeface="+mn-ea"/>
                <a:cs typeface="Simplified Arabic" panose="02020603050405020304" pitchFamily="18" charset="-78"/>
              </a:rPr>
              <a:t>: T(n</a:t>
            </a:r>
            <a:r>
              <a:rPr kumimoji="1" lang="en-US" altLang="zh-CN" sz="2400" dirty="0" smtClean="0">
                <a:latin typeface="+mn-ea"/>
                <a:cs typeface="Simplified Arabic" panose="02020603050405020304" pitchFamily="18" charset="-78"/>
              </a:rPr>
              <a:t>)=</a:t>
            </a:r>
            <a:r>
              <a:rPr kumimoji="1" lang="en-US" altLang="zh-CN" sz="2400" dirty="0" err="1" smtClean="0">
                <a:latin typeface="+mn-ea"/>
                <a:cs typeface="Simplified Arabic" panose="02020603050405020304" pitchFamily="18" charset="-78"/>
              </a:rPr>
              <a:t>nlogn</a:t>
            </a:r>
            <a:r>
              <a:rPr kumimoji="1" lang="en-US" altLang="zh-CN" sz="2400" dirty="0" smtClean="0">
                <a:latin typeface="+mn-ea"/>
                <a:cs typeface="Simplified Arabic" panose="02020603050405020304" pitchFamily="18" charset="-78"/>
              </a:rPr>
              <a:t> </a:t>
            </a:r>
            <a:r>
              <a:rPr kumimoji="1" lang="en-US" altLang="zh-CN" sz="2400" dirty="0">
                <a:latin typeface="+mn-ea"/>
                <a:cs typeface="Simplified Arabic" panose="02020603050405020304" pitchFamily="18" charset="-78"/>
              </a:rPr>
              <a:t>, </a:t>
            </a:r>
            <a:r>
              <a:rPr kumimoji="1" lang="zh-CN" altLang="en-US" sz="2400" dirty="0">
                <a:latin typeface="+mn-ea"/>
                <a:cs typeface="Simplified Arabic" panose="02020603050405020304" pitchFamily="18" charset="-78"/>
              </a:rPr>
              <a:t>计算处理输入规模</a:t>
            </a:r>
            <a:r>
              <a:rPr kumimoji="1" lang="en-US" altLang="zh-CN" sz="2400" dirty="0">
                <a:latin typeface="+mn-ea"/>
                <a:cs typeface="Simplified Arabic" panose="02020603050405020304" pitchFamily="18" charset="-78"/>
              </a:rPr>
              <a:t>n = 10</a:t>
            </a:r>
            <a:r>
              <a:rPr kumimoji="1" lang="en-US" altLang="zh-CN" sz="2400" baseline="30000" dirty="0">
                <a:latin typeface="+mn-ea"/>
                <a:cs typeface="Simplified Arabic" panose="02020603050405020304" pitchFamily="18" charset="-78"/>
              </a:rPr>
              <a:t>8</a:t>
            </a:r>
            <a:r>
              <a:rPr kumimoji="1" lang="zh-CN" altLang="en-US" sz="2400" dirty="0">
                <a:latin typeface="+mn-ea"/>
                <a:cs typeface="Simplified Arabic" panose="02020603050405020304" pitchFamily="18" charset="-78"/>
              </a:rPr>
              <a:t>需多长时间</a:t>
            </a:r>
            <a:r>
              <a:rPr kumimoji="1" lang="en-US" altLang="zh-CN" sz="2400" dirty="0">
                <a:latin typeface="+mn-ea"/>
                <a:cs typeface="Simplified Arabic" panose="02020603050405020304" pitchFamily="18" charset="-78"/>
              </a:rPr>
              <a:t>?</a:t>
            </a:r>
          </a:p>
        </p:txBody>
      </p:sp>
      <p:sp>
        <p:nvSpPr>
          <p:cNvPr id="9" name="TextBox 1"/>
          <p:cNvSpPr txBox="1"/>
          <p:nvPr/>
        </p:nvSpPr>
        <p:spPr>
          <a:xfrm>
            <a:off x="611560" y="2492896"/>
            <a:ext cx="7597629" cy="837152"/>
          </a:xfrm>
          <a:prstGeom prst="rect">
            <a:avLst/>
          </a:prstGeom>
          <a:solidFill>
            <a:srgbClr val="FFFFD9"/>
          </a:solidFill>
        </p:spPr>
        <p:txBody>
          <a:bodyPr wrap="square" rtlCol="0">
            <a:spAutoFit/>
          </a:bodyPr>
          <a:lstStyle/>
          <a:p>
            <a:pPr>
              <a:spcBef>
                <a:spcPct val="50000"/>
              </a:spcBef>
              <a:buClr>
                <a:schemeClr val="folHlink"/>
              </a:buClr>
              <a:buSzPct val="80000"/>
              <a:buFont typeface="Wingdings" pitchFamily="2" charset="2"/>
              <a:buNone/>
            </a:pPr>
            <a:r>
              <a:rPr kumimoji="1" lang="zh-CN" altLang="en-US" sz="2200" dirty="0" smtClean="0">
                <a:latin typeface="TimesNewRoman" charset="0"/>
                <a:ea typeface="宋体" pitchFamily="2" charset="-122"/>
              </a:rPr>
              <a:t>需执行的指令数为：</a:t>
            </a:r>
            <a:endParaRPr kumimoji="1" lang="en-US" altLang="zh-CN" sz="2200" dirty="0" smtClean="0">
              <a:latin typeface="TimesNewRoman" charset="0"/>
              <a:ea typeface="宋体" pitchFamily="2" charset="-122"/>
            </a:endParaRPr>
          </a:p>
          <a:p>
            <a:pPr>
              <a:lnSpc>
                <a:spcPct val="90000"/>
              </a:lnSpc>
              <a:spcBef>
                <a:spcPct val="30000"/>
              </a:spcBef>
              <a:spcAft>
                <a:spcPct val="25000"/>
              </a:spcAft>
              <a:buClr>
                <a:schemeClr val="folHlink"/>
              </a:buClr>
              <a:buSzPct val="80000"/>
              <a:buFont typeface="Wingdings" pitchFamily="2" charset="2"/>
              <a:buNone/>
            </a:pPr>
            <a:r>
              <a:rPr kumimoji="1" lang="en-US" altLang="zh-CN" sz="2200" dirty="0">
                <a:solidFill>
                  <a:srgbClr val="C00000"/>
                </a:solidFill>
                <a:latin typeface="TimesNewRoman" charset="0"/>
                <a:ea typeface="宋体" pitchFamily="2" charset="-122"/>
              </a:rPr>
              <a:t>	</a:t>
            </a:r>
            <a:r>
              <a:rPr kumimoji="1" lang="en-US" altLang="zh-CN" sz="2200" dirty="0">
                <a:solidFill>
                  <a:srgbClr val="C00000"/>
                </a:solidFill>
                <a:ea typeface="SymbolMT" charset="-122"/>
              </a:rPr>
              <a:t>T(10</a:t>
            </a:r>
            <a:r>
              <a:rPr kumimoji="1" lang="en-US" altLang="zh-CN" sz="2200" baseline="30000" dirty="0">
                <a:solidFill>
                  <a:srgbClr val="C00000"/>
                </a:solidFill>
                <a:ea typeface="SymbolMT" charset="-122"/>
              </a:rPr>
              <a:t>8</a:t>
            </a:r>
            <a:r>
              <a:rPr kumimoji="1" lang="en-US" altLang="zh-CN" sz="2200" dirty="0">
                <a:solidFill>
                  <a:srgbClr val="C00000"/>
                </a:solidFill>
                <a:ea typeface="SymbolMT" charset="-122"/>
              </a:rPr>
              <a:t>)= </a:t>
            </a:r>
            <a:r>
              <a:rPr kumimoji="1" lang="en-US" altLang="zh-CN" sz="2200" dirty="0">
                <a:solidFill>
                  <a:srgbClr val="C00000"/>
                </a:solidFill>
                <a:latin typeface="TimesNewRoman" charset="0"/>
              </a:rPr>
              <a:t>10</a:t>
            </a:r>
            <a:r>
              <a:rPr kumimoji="1" lang="en-US" altLang="zh-CN" sz="2200" baseline="30000" dirty="0">
                <a:solidFill>
                  <a:srgbClr val="C00000"/>
                </a:solidFill>
                <a:latin typeface="TimesNewRoman" charset="0"/>
              </a:rPr>
              <a:t>8</a:t>
            </a:r>
            <a:r>
              <a:rPr kumimoji="1" lang="en-US" altLang="zh-CN" sz="2200" i="1" dirty="0">
                <a:solidFill>
                  <a:srgbClr val="C00000"/>
                </a:solidFill>
                <a:latin typeface="TimesNewRoman" charset="0"/>
              </a:rPr>
              <a:t> </a:t>
            </a:r>
            <a:r>
              <a:rPr kumimoji="1" lang="en-US" altLang="zh-CN" sz="2200" dirty="0">
                <a:solidFill>
                  <a:srgbClr val="C00000"/>
                </a:solidFill>
                <a:latin typeface="TimesNewRoman" charset="0"/>
              </a:rPr>
              <a:t>log(10</a:t>
            </a:r>
            <a:r>
              <a:rPr kumimoji="1" lang="en-US" altLang="zh-CN" sz="2200" baseline="30000" dirty="0">
                <a:solidFill>
                  <a:srgbClr val="C00000"/>
                </a:solidFill>
                <a:latin typeface="TimesNewRoman" charset="0"/>
              </a:rPr>
              <a:t>8</a:t>
            </a:r>
            <a:r>
              <a:rPr kumimoji="1" lang="en-US" altLang="zh-CN" sz="2200" dirty="0">
                <a:solidFill>
                  <a:srgbClr val="C00000"/>
                </a:solidFill>
                <a:latin typeface="TimesNewRoman" charset="0"/>
              </a:rPr>
              <a:t>) </a:t>
            </a:r>
            <a:r>
              <a:rPr kumimoji="1" lang="en-US" altLang="zh-CN" sz="2200" dirty="0">
                <a:solidFill>
                  <a:srgbClr val="C00000"/>
                </a:solidFill>
                <a:latin typeface="TimesNewRoman" charset="0"/>
                <a:sym typeface="Symbol" pitchFamily="18" charset="2"/>
              </a:rPr>
              <a:t> 2.66*10</a:t>
            </a:r>
            <a:r>
              <a:rPr kumimoji="1" lang="en-US" altLang="zh-CN" sz="2200" baseline="30000" dirty="0">
                <a:solidFill>
                  <a:srgbClr val="C00000"/>
                </a:solidFill>
                <a:latin typeface="TimesNewRoman" charset="0"/>
                <a:sym typeface="Symbol" pitchFamily="18" charset="2"/>
              </a:rPr>
              <a:t>9</a:t>
            </a:r>
            <a:endParaRPr kumimoji="1" lang="en-US" altLang="zh-CN" sz="2200" baseline="30000" dirty="0">
              <a:solidFill>
                <a:srgbClr val="C00000"/>
              </a:solidFill>
              <a:latin typeface="TimesNewRoman" charset="0"/>
            </a:endParaRPr>
          </a:p>
        </p:txBody>
      </p:sp>
      <p:sp>
        <p:nvSpPr>
          <p:cNvPr id="10" name="TextBox 4"/>
          <p:cNvSpPr txBox="1"/>
          <p:nvPr/>
        </p:nvSpPr>
        <p:spPr>
          <a:xfrm>
            <a:off x="657854" y="3705823"/>
            <a:ext cx="7632848" cy="803297"/>
          </a:xfrm>
          <a:prstGeom prst="rect">
            <a:avLst/>
          </a:prstGeom>
          <a:solidFill>
            <a:srgbClr val="FFFFD9"/>
          </a:solidFill>
        </p:spPr>
        <p:txBody>
          <a:bodyPr wrap="square" rtlCol="0">
            <a:spAutoFit/>
          </a:bodyPr>
          <a:lstStyle/>
          <a:p>
            <a:pPr>
              <a:lnSpc>
                <a:spcPct val="90000"/>
              </a:lnSpc>
              <a:spcBef>
                <a:spcPct val="50000"/>
              </a:spcBef>
              <a:buClr>
                <a:schemeClr val="folHlink"/>
              </a:buClr>
              <a:buSzPct val="80000"/>
              <a:buFont typeface="Wingdings" pitchFamily="2" charset="2"/>
              <a:buNone/>
            </a:pPr>
            <a:r>
              <a:rPr kumimoji="1" lang="zh-CN" altLang="en-US" sz="2200" dirty="0" smtClean="0">
                <a:latin typeface="TimesNewRoman" charset="0"/>
                <a:ea typeface="宋体" pitchFamily="2" charset="-122"/>
              </a:rPr>
              <a:t>所需时间为</a:t>
            </a:r>
            <a:endParaRPr kumimoji="1" lang="en-US" altLang="zh-CN" sz="2200" dirty="0" smtClean="0">
              <a:latin typeface="TimesNewRoman" charset="0"/>
              <a:ea typeface="宋体" pitchFamily="2" charset="-122"/>
            </a:endParaRPr>
          </a:p>
          <a:p>
            <a:pPr>
              <a:lnSpc>
                <a:spcPct val="90000"/>
              </a:lnSpc>
              <a:spcBef>
                <a:spcPct val="30000"/>
              </a:spcBef>
              <a:buClr>
                <a:schemeClr val="folHlink"/>
              </a:buClr>
              <a:buSzPct val="80000"/>
              <a:buFont typeface="Wingdings" pitchFamily="2" charset="2"/>
              <a:buNone/>
            </a:pPr>
            <a:r>
              <a:rPr kumimoji="1" lang="en-US" altLang="zh-CN" sz="2200" dirty="0" smtClean="0">
                <a:solidFill>
                  <a:srgbClr val="C00000"/>
                </a:solidFill>
              </a:rPr>
              <a:t>      T(</a:t>
            </a:r>
            <a:r>
              <a:rPr kumimoji="1" lang="en-US" altLang="zh-CN" sz="2200" dirty="0" smtClean="0">
                <a:solidFill>
                  <a:srgbClr val="C00000"/>
                </a:solidFill>
                <a:latin typeface="TimesNewRoman" charset="0"/>
              </a:rPr>
              <a:t>10</a:t>
            </a:r>
            <a:r>
              <a:rPr kumimoji="1" lang="en-US" altLang="zh-CN" sz="2200" baseline="30000" dirty="0" smtClean="0">
                <a:solidFill>
                  <a:srgbClr val="C00000"/>
                </a:solidFill>
                <a:latin typeface="TimesNewRoman" charset="0"/>
              </a:rPr>
              <a:t>8</a:t>
            </a:r>
            <a:r>
              <a:rPr kumimoji="1" lang="en-US" altLang="zh-CN" sz="2200" dirty="0" smtClean="0">
                <a:solidFill>
                  <a:srgbClr val="C00000"/>
                </a:solidFill>
              </a:rPr>
              <a:t>)/10</a:t>
            </a:r>
            <a:r>
              <a:rPr kumimoji="1" lang="en-US" altLang="zh-CN" sz="2200" baseline="30000" dirty="0" smtClean="0">
                <a:solidFill>
                  <a:srgbClr val="C00000"/>
                </a:solidFill>
              </a:rPr>
              <a:t>6</a:t>
            </a:r>
            <a:endParaRPr kumimoji="1" lang="en-US" altLang="zh-CN" sz="2200" baseline="30000" dirty="0">
              <a:solidFill>
                <a:srgbClr val="C00000"/>
              </a:solidFill>
              <a:latin typeface="TimesNewRoman" charset="0"/>
              <a:sym typeface="Symbol" pitchFamily="18" charset="2"/>
            </a:endParaRPr>
          </a:p>
        </p:txBody>
      </p:sp>
      <p:sp>
        <p:nvSpPr>
          <p:cNvPr id="11" name="TextBox 5"/>
          <p:cNvSpPr txBox="1"/>
          <p:nvPr/>
        </p:nvSpPr>
        <p:spPr>
          <a:xfrm>
            <a:off x="718787" y="4839426"/>
            <a:ext cx="7597629" cy="1181862"/>
          </a:xfrm>
          <a:prstGeom prst="rect">
            <a:avLst/>
          </a:prstGeom>
          <a:solidFill>
            <a:srgbClr val="FFFFD9"/>
          </a:solidFill>
        </p:spPr>
        <p:txBody>
          <a:bodyPr wrap="square" rtlCol="0">
            <a:spAutoFit/>
          </a:bodyPr>
          <a:lstStyle/>
          <a:p>
            <a:pPr>
              <a:spcBef>
                <a:spcPct val="50000"/>
              </a:spcBef>
              <a:buClr>
                <a:schemeClr val="folHlink"/>
              </a:buClr>
              <a:buSzPct val="80000"/>
              <a:buFont typeface="Wingdings" pitchFamily="2" charset="2"/>
              <a:buNone/>
            </a:pPr>
            <a:r>
              <a:rPr kumimoji="1" lang="zh-CN" altLang="en-US" sz="2200" dirty="0" smtClean="0">
                <a:latin typeface="TimesNewRoman" charset="0"/>
                <a:ea typeface="宋体" pitchFamily="2" charset="-122"/>
              </a:rPr>
              <a:t>那么</a:t>
            </a:r>
            <a:r>
              <a:rPr kumimoji="1" lang="en-US" altLang="zh-CN" sz="2200" dirty="0" smtClean="0">
                <a:latin typeface="TimesNewRoman" charset="0"/>
                <a:ea typeface="宋体" pitchFamily="2" charset="-122"/>
              </a:rPr>
              <a:t>:    </a:t>
            </a:r>
            <a:r>
              <a:rPr kumimoji="1" lang="zh-CN" altLang="en-US" sz="2200" dirty="0" smtClean="0">
                <a:latin typeface="TimesNewRoman" charset="0"/>
                <a:ea typeface="宋体" pitchFamily="2" charset="-122"/>
              </a:rPr>
              <a:t>运行时间 </a:t>
            </a:r>
            <a:r>
              <a:rPr kumimoji="1" lang="en-US" altLang="zh-CN" sz="2200" dirty="0" smtClean="0">
                <a:latin typeface="TimesNewRoman" charset="0"/>
                <a:ea typeface="宋体" pitchFamily="2" charset="-122"/>
              </a:rPr>
              <a:t>= </a:t>
            </a:r>
            <a:r>
              <a:rPr kumimoji="1" lang="en-US" altLang="zh-CN" sz="2200" dirty="0" smtClean="0">
                <a:solidFill>
                  <a:srgbClr val="C00000"/>
                </a:solidFill>
                <a:latin typeface="TimesNewRoman" charset="0"/>
                <a:ea typeface="宋体" pitchFamily="2" charset="-122"/>
              </a:rPr>
              <a:t>2.66*10</a:t>
            </a:r>
            <a:r>
              <a:rPr kumimoji="1" lang="en-US" altLang="zh-CN" sz="2200" baseline="30000" dirty="0">
                <a:solidFill>
                  <a:srgbClr val="C00000"/>
                </a:solidFill>
                <a:latin typeface="TimesNewRoman" charset="0"/>
                <a:ea typeface="宋体" pitchFamily="2" charset="-122"/>
              </a:rPr>
              <a:t>9</a:t>
            </a:r>
            <a:r>
              <a:rPr kumimoji="1" lang="en-US" altLang="zh-CN" sz="2200" dirty="0" smtClean="0">
                <a:solidFill>
                  <a:srgbClr val="C00000"/>
                </a:solidFill>
                <a:latin typeface="TimesNewRoman" charset="0"/>
                <a:ea typeface="宋体" pitchFamily="2" charset="-122"/>
              </a:rPr>
              <a:t>/10</a:t>
            </a:r>
            <a:r>
              <a:rPr kumimoji="1" lang="en-US" altLang="zh-CN" sz="2200" baseline="30000" dirty="0" smtClean="0">
                <a:solidFill>
                  <a:srgbClr val="C00000"/>
                </a:solidFill>
                <a:latin typeface="TimesNewRoman" charset="0"/>
                <a:ea typeface="宋体" pitchFamily="2" charset="-122"/>
              </a:rPr>
              <a:t>6</a:t>
            </a:r>
            <a:r>
              <a:rPr kumimoji="1" lang="en-US" altLang="zh-CN" sz="2200" dirty="0" smtClean="0">
                <a:solidFill>
                  <a:srgbClr val="C00000"/>
                </a:solidFill>
                <a:latin typeface="TimesNewRoman" charset="0"/>
                <a:ea typeface="宋体" pitchFamily="2" charset="-122"/>
              </a:rPr>
              <a:t> </a:t>
            </a:r>
            <a:r>
              <a:rPr kumimoji="1" lang="en-US" altLang="zh-CN" sz="2200" dirty="0">
                <a:solidFill>
                  <a:srgbClr val="C00000"/>
                </a:solidFill>
                <a:latin typeface="TimesNewRoman" charset="0"/>
                <a:ea typeface="宋体" pitchFamily="2" charset="-122"/>
              </a:rPr>
              <a:t>= </a:t>
            </a:r>
            <a:r>
              <a:rPr kumimoji="1" lang="en-US" altLang="zh-CN" sz="2200" dirty="0" smtClean="0">
                <a:solidFill>
                  <a:srgbClr val="C00000"/>
                </a:solidFill>
                <a:latin typeface="TimesNewRoman" charset="0"/>
                <a:ea typeface="宋体" pitchFamily="2" charset="-122"/>
              </a:rPr>
              <a:t>2.66*10</a:t>
            </a:r>
            <a:r>
              <a:rPr kumimoji="1" lang="en-US" altLang="zh-CN" sz="2200" baseline="30000" dirty="0">
                <a:solidFill>
                  <a:srgbClr val="C00000"/>
                </a:solidFill>
                <a:latin typeface="TimesNewRoman" charset="0"/>
                <a:ea typeface="宋体" pitchFamily="2" charset="-122"/>
              </a:rPr>
              <a:t>3</a:t>
            </a:r>
          </a:p>
          <a:p>
            <a:pPr>
              <a:lnSpc>
                <a:spcPct val="90000"/>
              </a:lnSpc>
              <a:spcBef>
                <a:spcPct val="50000"/>
              </a:spcBef>
              <a:buClr>
                <a:schemeClr val="folHlink"/>
              </a:buClr>
              <a:buSzPct val="80000"/>
              <a:buFont typeface="Wingdings" pitchFamily="2" charset="2"/>
              <a:buNone/>
            </a:pPr>
            <a:r>
              <a:rPr kumimoji="1" lang="en-US" altLang="zh-CN" sz="2200" dirty="0" smtClean="0">
                <a:latin typeface="TimesNewRoman" charset="0"/>
                <a:ea typeface="宋体" pitchFamily="2" charset="-122"/>
              </a:rPr>
              <a:t> </a:t>
            </a:r>
            <a:r>
              <a:rPr kumimoji="1" lang="zh-CN" altLang="en-US" sz="2200" dirty="0" smtClean="0">
                <a:latin typeface="TimesNewRoman" charset="0"/>
                <a:ea typeface="宋体" pitchFamily="2" charset="-122"/>
              </a:rPr>
              <a:t>约</a:t>
            </a:r>
            <a:r>
              <a:rPr kumimoji="1" lang="en-US" altLang="zh-CN" sz="2200" dirty="0" smtClean="0">
                <a:latin typeface="TimesNewRoman" charset="0"/>
                <a:ea typeface="宋体" pitchFamily="2" charset="-122"/>
              </a:rPr>
              <a:t>44.33</a:t>
            </a:r>
            <a:r>
              <a:rPr kumimoji="1" lang="zh-CN" altLang="en-US" sz="2200" dirty="0" smtClean="0">
                <a:latin typeface="TimesNewRoman" charset="0"/>
                <a:ea typeface="宋体" pitchFamily="2" charset="-122"/>
              </a:rPr>
              <a:t>分钟</a:t>
            </a:r>
            <a:endParaRPr kumimoji="1" lang="en-US" altLang="zh-CN" sz="2200" dirty="0">
              <a:latin typeface="TimesNewRoman" charset="0"/>
              <a:ea typeface="宋体" pitchFamily="2" charset="-122"/>
            </a:endParaRPr>
          </a:p>
          <a:p>
            <a:endParaRPr lang="zh-CN" altLang="en-US" dirty="0"/>
          </a:p>
        </p:txBody>
      </p:sp>
    </p:spTree>
    <p:extLst>
      <p:ext uri="{BB962C8B-B14F-4D97-AF65-F5344CB8AC3E}">
        <p14:creationId xmlns:p14="http://schemas.microsoft.com/office/powerpoint/2010/main" val="55208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2627784" y="650651"/>
            <a:ext cx="3281167" cy="569913"/>
          </a:xfrm>
        </p:spPr>
        <p:txBody>
          <a:bodyPr>
            <a:normAutofit/>
          </a:bodyPr>
          <a:lstStyle/>
          <a:p>
            <a:pPr algn="l"/>
            <a:r>
              <a:rPr lang="zh-CN" altLang="en-US" dirty="0" smtClean="0">
                <a:solidFill>
                  <a:srgbClr val="FF0000"/>
                </a:solidFill>
                <a:effectLst>
                  <a:outerShdw blurRad="38100" dist="38100" dir="2700000" algn="tl">
                    <a:srgbClr val="C0C0C0"/>
                  </a:outerShdw>
                </a:effectLst>
                <a:ea typeface="宋体" pitchFamily="2" charset="-122"/>
              </a:rPr>
              <a:t>最大问题规模</a:t>
            </a:r>
            <a:r>
              <a:rPr lang="en-US" altLang="zh-CN" dirty="0" smtClean="0">
                <a:solidFill>
                  <a:srgbClr val="FF0000"/>
                </a:solidFill>
                <a:effectLst>
                  <a:outerShdw blurRad="38100" dist="38100" dir="2700000" algn="tl">
                    <a:srgbClr val="C0C0C0"/>
                  </a:outerShdw>
                </a:effectLst>
                <a:ea typeface="宋体" pitchFamily="2" charset="-122"/>
              </a:rPr>
              <a:t>?</a:t>
            </a:r>
            <a:endParaRPr lang="en-US" altLang="zh-CN" dirty="0">
              <a:solidFill>
                <a:srgbClr val="FF0000"/>
              </a:solidFill>
              <a:effectLst>
                <a:outerShdw blurRad="38100" dist="38100" dir="2700000" algn="tl">
                  <a:srgbClr val="C0C0C0"/>
                </a:outerShdw>
              </a:effectLst>
              <a:ea typeface="宋体" pitchFamily="2" charset="-122"/>
            </a:endParaRPr>
          </a:p>
        </p:txBody>
      </p:sp>
      <p:sp>
        <p:nvSpPr>
          <p:cNvPr id="13" name="Text Box 3"/>
          <p:cNvSpPr txBox="1">
            <a:spLocks noChangeArrowheads="1"/>
          </p:cNvSpPr>
          <p:nvPr/>
        </p:nvSpPr>
        <p:spPr bwMode="auto">
          <a:xfrm>
            <a:off x="683568" y="1377548"/>
            <a:ext cx="82296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folHlink"/>
              </a:buClr>
              <a:buSzPct val="80000"/>
              <a:buFont typeface="Wingdings" pitchFamily="2" charset="2"/>
              <a:buNone/>
            </a:pPr>
            <a:r>
              <a:rPr kumimoji="1" lang="zh-CN" altLang="en-US" sz="2400" dirty="0">
                <a:latin typeface="Ebrima" panose="02000000000000000000" pitchFamily="2" charset="0"/>
                <a:ea typeface="宋体" pitchFamily="2" charset="-122"/>
                <a:cs typeface="Ebrima" panose="02000000000000000000" pitchFamily="2" charset="0"/>
              </a:rPr>
              <a:t>    另外一</a:t>
            </a:r>
            <a:r>
              <a:rPr kumimoji="1" lang="zh-CN" altLang="en-US" sz="2400" dirty="0" smtClean="0">
                <a:latin typeface="Ebrima" panose="02000000000000000000" pitchFamily="2" charset="0"/>
                <a:ea typeface="宋体" pitchFamily="2" charset="-122"/>
                <a:cs typeface="Ebrima" panose="02000000000000000000" pitchFamily="2" charset="0"/>
              </a:rPr>
              <a:t>种处理该问题的方法是分析在给定算法复杂度函数和硬件速度的条件下，算法在给定时间内能处理的最大问题规模。</a:t>
            </a:r>
            <a:endParaRPr kumimoji="1" lang="en-US" altLang="zh-CN" sz="2400" dirty="0">
              <a:latin typeface="Ebrima" panose="02000000000000000000" pitchFamily="2" charset="0"/>
              <a:ea typeface="Ebrima" panose="02000000000000000000" pitchFamily="2" charset="0"/>
              <a:cs typeface="Ebrima" panose="02000000000000000000" pitchFamily="2" charset="0"/>
            </a:endParaRPr>
          </a:p>
        </p:txBody>
      </p:sp>
      <p:sp>
        <p:nvSpPr>
          <p:cNvPr id="14" name="TextBox 1"/>
          <p:cNvSpPr txBox="1"/>
          <p:nvPr/>
        </p:nvSpPr>
        <p:spPr>
          <a:xfrm>
            <a:off x="395536" y="2503137"/>
            <a:ext cx="8350363" cy="827919"/>
          </a:xfrm>
          <a:prstGeom prst="rect">
            <a:avLst/>
          </a:prstGeom>
          <a:solidFill>
            <a:srgbClr val="D8EEC0"/>
          </a:solidFill>
        </p:spPr>
        <p:txBody>
          <a:bodyPr wrap="none" rtlCol="0">
            <a:spAutoFit/>
          </a:bodyPr>
          <a:lstStyle/>
          <a:p>
            <a:pPr>
              <a:lnSpc>
                <a:spcPct val="90000"/>
              </a:lnSpc>
              <a:spcBef>
                <a:spcPct val="50000"/>
              </a:spcBef>
              <a:buClr>
                <a:schemeClr val="folHlink"/>
              </a:buClr>
              <a:buSzPct val="80000"/>
              <a:buFont typeface="Wingdings" pitchFamily="2" charset="2"/>
              <a:buNone/>
            </a:pPr>
            <a:r>
              <a:rPr kumimoji="1" lang="en-US" altLang="zh-CN" sz="2200" dirty="0">
                <a:latin typeface="TimesNewRoman" charset="0"/>
                <a:ea typeface="宋体" pitchFamily="2" charset="-122"/>
              </a:rPr>
              <a:t> </a:t>
            </a:r>
            <a:r>
              <a:rPr kumimoji="1" lang="zh-CN" altLang="en-US" sz="2200" dirty="0" smtClean="0">
                <a:latin typeface="TimesNewRoman" charset="0"/>
                <a:ea typeface="宋体" pitchFamily="2" charset="-122"/>
              </a:rPr>
              <a:t>假设硬件速度为</a:t>
            </a:r>
            <a:r>
              <a:rPr kumimoji="1" lang="zh-CN" altLang="en-US" sz="2000" dirty="0">
                <a:latin typeface="+mn-ea"/>
                <a:cs typeface="Simplified Arabic" panose="02020603050405020304" pitchFamily="18" charset="-78"/>
              </a:rPr>
              <a:t>一秒钟可以处理</a:t>
            </a:r>
            <a:r>
              <a:rPr kumimoji="1" lang="en-US" altLang="zh-CN" sz="2000" dirty="0">
                <a:latin typeface="+mn-ea"/>
                <a:cs typeface="Simplified Arabic" panose="02020603050405020304" pitchFamily="18" charset="-78"/>
              </a:rPr>
              <a:t>10</a:t>
            </a:r>
            <a:r>
              <a:rPr kumimoji="1" lang="en-US" altLang="zh-CN" sz="2000" baseline="30000" dirty="0">
                <a:latin typeface="+mn-ea"/>
                <a:cs typeface="Simplified Arabic" panose="02020603050405020304" pitchFamily="18" charset="-78"/>
              </a:rPr>
              <a:t>6</a:t>
            </a:r>
            <a:r>
              <a:rPr kumimoji="1" lang="en-US" altLang="zh-CN" sz="2000" dirty="0">
                <a:latin typeface="+mn-ea"/>
                <a:cs typeface="Simplified Arabic" panose="02020603050405020304" pitchFamily="18" charset="-78"/>
              </a:rPr>
              <a:t> </a:t>
            </a:r>
            <a:r>
              <a:rPr kumimoji="1" lang="zh-CN" altLang="en-US" sz="2000" dirty="0">
                <a:latin typeface="+mn-ea"/>
                <a:cs typeface="Simplified Arabic" panose="02020603050405020304" pitchFamily="18" charset="-78"/>
              </a:rPr>
              <a:t>条</a:t>
            </a:r>
            <a:r>
              <a:rPr kumimoji="1" lang="zh-CN" altLang="en-US" sz="2000" dirty="0" smtClean="0">
                <a:latin typeface="+mn-ea"/>
                <a:cs typeface="Simplified Arabic" panose="02020603050405020304" pitchFamily="18" charset="-78"/>
              </a:rPr>
              <a:t>指令，那么在一个小时内能处理</a:t>
            </a:r>
            <a:endParaRPr kumimoji="1" lang="en-US" altLang="zh-CN" sz="2000" dirty="0" smtClean="0">
              <a:latin typeface="+mn-ea"/>
              <a:cs typeface="Simplified Arabic" panose="02020603050405020304" pitchFamily="18" charset="-78"/>
            </a:endParaRPr>
          </a:p>
          <a:p>
            <a:pPr>
              <a:lnSpc>
                <a:spcPct val="90000"/>
              </a:lnSpc>
              <a:spcBef>
                <a:spcPct val="50000"/>
              </a:spcBef>
              <a:buClr>
                <a:schemeClr val="folHlink"/>
              </a:buClr>
              <a:buSzPct val="80000"/>
              <a:buFont typeface="Wingdings" pitchFamily="2" charset="2"/>
              <a:buNone/>
            </a:pPr>
            <a:r>
              <a:rPr kumimoji="1" lang="zh-CN" altLang="en-US" sz="2000" dirty="0" smtClean="0">
                <a:latin typeface="+mn-ea"/>
                <a:cs typeface="Simplified Arabic" panose="02020603050405020304" pitchFamily="18" charset="-78"/>
              </a:rPr>
              <a:t>的最大问题</a:t>
            </a:r>
            <a:r>
              <a:rPr kumimoji="1" lang="zh-CN" altLang="en-US" sz="2000" dirty="0" smtClean="0">
                <a:latin typeface="+mn-ea"/>
                <a:ea typeface="宋体" pitchFamily="2" charset="-122"/>
                <a:cs typeface="Simplified Arabic" panose="02020603050405020304" pitchFamily="18" charset="-78"/>
              </a:rPr>
              <a:t>规模是多少？</a:t>
            </a:r>
            <a:endParaRPr kumimoji="1" lang="en-US" altLang="zh-CN" sz="2200" dirty="0">
              <a:latin typeface="TimesNewRoman" charset="0"/>
              <a:ea typeface="宋体" pitchFamily="2" charset="-122"/>
            </a:endParaRPr>
          </a:p>
        </p:txBody>
      </p:sp>
      <p:sp>
        <p:nvSpPr>
          <p:cNvPr id="15" name="TextBox 2"/>
          <p:cNvSpPr txBox="1"/>
          <p:nvPr/>
        </p:nvSpPr>
        <p:spPr>
          <a:xfrm>
            <a:off x="395536" y="3645024"/>
            <a:ext cx="8350363" cy="1074140"/>
          </a:xfrm>
          <a:prstGeom prst="rect">
            <a:avLst/>
          </a:prstGeom>
          <a:solidFill>
            <a:srgbClr val="FFFFD9"/>
          </a:solidFill>
        </p:spPr>
        <p:txBody>
          <a:bodyPr wrap="square" rtlCol="0">
            <a:spAutoFit/>
          </a:bodyPr>
          <a:lstStyle/>
          <a:p>
            <a:pPr>
              <a:lnSpc>
                <a:spcPct val="90000"/>
              </a:lnSpc>
              <a:spcBef>
                <a:spcPct val="50000"/>
              </a:spcBef>
              <a:buClr>
                <a:schemeClr val="folHlink"/>
              </a:buClr>
              <a:buSzPct val="80000"/>
              <a:buFont typeface="Wingdings" pitchFamily="2" charset="2"/>
              <a:buNone/>
            </a:pPr>
            <a:r>
              <a:rPr kumimoji="1" lang="en-US" altLang="zh-CN" sz="2200" dirty="0">
                <a:latin typeface="TimesNewRoman" charset="0"/>
                <a:ea typeface="宋体" pitchFamily="2" charset="-122"/>
              </a:rPr>
              <a:t> </a:t>
            </a:r>
            <a:r>
              <a:rPr kumimoji="1" lang="zh-CN" altLang="en-US" sz="2200" dirty="0" smtClean="0">
                <a:latin typeface="TimesNewRoman" charset="0"/>
                <a:ea typeface="宋体" pitchFamily="2" charset="-122"/>
              </a:rPr>
              <a:t>如果复杂度函数是 </a:t>
            </a:r>
            <a:r>
              <a:rPr kumimoji="1" lang="en-US" altLang="zh-CN" sz="2200" b="1" dirty="0" smtClean="0">
                <a:solidFill>
                  <a:schemeClr val="folHlink"/>
                </a:solidFill>
                <a:latin typeface="TimesNewRoman" charset="0"/>
                <a:ea typeface="宋体" pitchFamily="2" charset="-122"/>
              </a:rPr>
              <a:t>T(n</a:t>
            </a:r>
            <a:r>
              <a:rPr kumimoji="1" lang="en-US" altLang="zh-CN" sz="2200" b="1" dirty="0">
                <a:solidFill>
                  <a:schemeClr val="folHlink"/>
                </a:solidFill>
                <a:latin typeface="TimesNewRoman" charset="0"/>
                <a:ea typeface="宋体" pitchFamily="2" charset="-122"/>
              </a:rPr>
              <a:t>)=2n</a:t>
            </a:r>
            <a:r>
              <a:rPr kumimoji="1" lang="en-US" altLang="zh-CN" sz="2200" b="1" baseline="30000" dirty="0">
                <a:solidFill>
                  <a:schemeClr val="folHlink"/>
                </a:solidFill>
                <a:latin typeface="TimesNewRoman" charset="0"/>
                <a:ea typeface="宋体" pitchFamily="2" charset="-122"/>
              </a:rPr>
              <a:t>2</a:t>
            </a:r>
            <a:r>
              <a:rPr kumimoji="1" lang="en-US" altLang="zh-CN" sz="2200" baseline="30000" dirty="0">
                <a:latin typeface="TimesNewRoman" charset="0"/>
                <a:ea typeface="宋体" pitchFamily="2" charset="-122"/>
              </a:rPr>
              <a:t> </a:t>
            </a:r>
            <a:r>
              <a:rPr kumimoji="1" lang="en-US" altLang="zh-CN" sz="2200" dirty="0">
                <a:latin typeface="TimesNewRoman" charset="0"/>
                <a:ea typeface="宋体" pitchFamily="2" charset="-122"/>
              </a:rPr>
              <a:t>, </a:t>
            </a:r>
            <a:r>
              <a:rPr kumimoji="1" lang="zh-CN" altLang="en-US" sz="2200" dirty="0" smtClean="0">
                <a:latin typeface="TimesNewRoman" charset="0"/>
                <a:ea typeface="宋体" pitchFamily="2" charset="-122"/>
              </a:rPr>
              <a:t>那么</a:t>
            </a:r>
            <a:r>
              <a:rPr kumimoji="1" lang="en-US" altLang="zh-CN" sz="2200" dirty="0" smtClean="0">
                <a:latin typeface="TimesNewRoman" charset="0"/>
                <a:ea typeface="宋体" pitchFamily="2" charset="-122"/>
              </a:rPr>
              <a:t>:</a:t>
            </a:r>
            <a:endParaRPr kumimoji="1" lang="en-US" altLang="zh-CN" sz="2200" dirty="0">
              <a:latin typeface="TimesNewRoman" charset="0"/>
              <a:ea typeface="宋体" pitchFamily="2" charset="-122"/>
            </a:endParaRPr>
          </a:p>
          <a:p>
            <a:pPr>
              <a:lnSpc>
                <a:spcPct val="90000"/>
              </a:lnSpc>
              <a:spcBef>
                <a:spcPct val="10000"/>
              </a:spcBef>
              <a:buClr>
                <a:schemeClr val="folHlink"/>
              </a:buClr>
              <a:buSzPct val="80000"/>
              <a:buFont typeface="Wingdings" pitchFamily="2" charset="2"/>
              <a:buNone/>
            </a:pPr>
            <a:r>
              <a:rPr kumimoji="1" lang="en-US" altLang="zh-CN" sz="2200" dirty="0">
                <a:latin typeface="TimesNewRoman" charset="0"/>
                <a:ea typeface="宋体" pitchFamily="2" charset="-122"/>
              </a:rPr>
              <a:t>	 2n</a:t>
            </a:r>
            <a:r>
              <a:rPr kumimoji="1" lang="en-US" altLang="zh-CN" sz="2200" baseline="30000" dirty="0">
                <a:latin typeface="TimesNewRoman" charset="0"/>
                <a:ea typeface="宋体" pitchFamily="2" charset="-122"/>
              </a:rPr>
              <a:t>2</a:t>
            </a:r>
            <a:r>
              <a:rPr kumimoji="1" lang="en-US" altLang="zh-CN" sz="2200" dirty="0">
                <a:latin typeface="TimesNewRoman" charset="0"/>
                <a:ea typeface="宋体" pitchFamily="2" charset="-122"/>
              </a:rPr>
              <a:t> </a:t>
            </a:r>
            <a:r>
              <a:rPr kumimoji="1" lang="en-US" altLang="zh-CN" sz="2200" dirty="0">
                <a:latin typeface="TimesNewRoman" charset="0"/>
                <a:ea typeface="宋体" pitchFamily="2" charset="-122"/>
                <a:sym typeface="Symbol" pitchFamily="18" charset="2"/>
              </a:rPr>
              <a:t> 3600*10</a:t>
            </a:r>
            <a:r>
              <a:rPr kumimoji="1" lang="en-US" altLang="zh-CN" sz="2200" baseline="30000" dirty="0">
                <a:latin typeface="TimesNewRoman" charset="0"/>
                <a:ea typeface="宋体" pitchFamily="2" charset="-122"/>
                <a:sym typeface="Symbol" pitchFamily="18" charset="2"/>
              </a:rPr>
              <a:t>6</a:t>
            </a:r>
            <a:endParaRPr kumimoji="1" lang="en-US" altLang="zh-CN" sz="2200" baseline="30000" dirty="0">
              <a:latin typeface="TimesNewRoman" charset="0"/>
              <a:ea typeface="宋体" pitchFamily="2" charset="-122"/>
            </a:endParaRPr>
          </a:p>
          <a:p>
            <a:pPr>
              <a:lnSpc>
                <a:spcPct val="90000"/>
              </a:lnSpc>
              <a:spcBef>
                <a:spcPct val="10000"/>
              </a:spcBef>
              <a:buClr>
                <a:schemeClr val="folHlink"/>
              </a:buClr>
              <a:buSzPct val="80000"/>
              <a:buFont typeface="Wingdings" pitchFamily="2" charset="2"/>
              <a:buNone/>
            </a:pPr>
            <a:r>
              <a:rPr kumimoji="1" lang="en-US" altLang="zh-CN" sz="2200" dirty="0">
                <a:latin typeface="TimesNewRoman" charset="0"/>
                <a:ea typeface="宋体" pitchFamily="2" charset="-122"/>
              </a:rPr>
              <a:t>   </a:t>
            </a:r>
            <a:r>
              <a:rPr kumimoji="1" lang="zh-CN" altLang="en-US" sz="2200" dirty="0" smtClean="0">
                <a:latin typeface="TimesNewRoman" charset="0"/>
                <a:ea typeface="宋体" pitchFamily="2" charset="-122"/>
              </a:rPr>
              <a:t>可得</a:t>
            </a:r>
            <a:r>
              <a:rPr kumimoji="1" lang="en-US" altLang="zh-CN" sz="2200" dirty="0" smtClean="0">
                <a:latin typeface="TimesNewRoman" charset="0"/>
                <a:ea typeface="宋体" pitchFamily="2" charset="-122"/>
              </a:rPr>
              <a:t>:  </a:t>
            </a:r>
            <a:r>
              <a:rPr kumimoji="1" lang="en-US" altLang="zh-CN" sz="2200" dirty="0">
                <a:latin typeface="TimesNewRoman" charset="0"/>
                <a:ea typeface="宋体" pitchFamily="2" charset="-122"/>
              </a:rPr>
              <a:t>n </a:t>
            </a:r>
            <a:r>
              <a:rPr kumimoji="1" lang="en-US" altLang="zh-CN" sz="2200" dirty="0">
                <a:latin typeface="TimesNewRoman" charset="0"/>
                <a:ea typeface="宋体" pitchFamily="2" charset="-122"/>
                <a:sym typeface="Symbol" pitchFamily="18" charset="2"/>
              </a:rPr>
              <a:t> </a:t>
            </a:r>
            <a:r>
              <a:rPr kumimoji="1" lang="en-US" altLang="zh-CN" sz="2200" dirty="0" smtClean="0">
                <a:latin typeface="TimesNewRoman" charset="0"/>
                <a:ea typeface="宋体" pitchFamily="2" charset="-122"/>
                <a:sym typeface="Symbol" pitchFamily="18" charset="2"/>
              </a:rPr>
              <a:t>42426</a:t>
            </a:r>
            <a:endParaRPr kumimoji="1" lang="en-US" altLang="zh-CN" sz="2200" dirty="0">
              <a:latin typeface="TimesNewRoman" charset="0"/>
              <a:ea typeface="宋体" pitchFamily="2" charset="-122"/>
            </a:endParaRPr>
          </a:p>
        </p:txBody>
      </p:sp>
      <p:sp>
        <p:nvSpPr>
          <p:cNvPr id="16" name="TextBox 5"/>
          <p:cNvSpPr txBox="1"/>
          <p:nvPr/>
        </p:nvSpPr>
        <p:spPr>
          <a:xfrm>
            <a:off x="378060" y="5033132"/>
            <a:ext cx="8341161" cy="1074140"/>
          </a:xfrm>
          <a:prstGeom prst="rect">
            <a:avLst/>
          </a:prstGeom>
          <a:solidFill>
            <a:srgbClr val="FFFFD9"/>
          </a:solidFill>
        </p:spPr>
        <p:txBody>
          <a:bodyPr wrap="square" rtlCol="0">
            <a:spAutoFit/>
          </a:bodyPr>
          <a:lstStyle/>
          <a:p>
            <a:pPr>
              <a:lnSpc>
                <a:spcPct val="90000"/>
              </a:lnSpc>
              <a:spcBef>
                <a:spcPct val="50000"/>
              </a:spcBef>
              <a:buClr>
                <a:schemeClr val="folHlink"/>
              </a:buClr>
              <a:buSzPct val="80000"/>
              <a:buFont typeface="Wingdings" pitchFamily="2" charset="2"/>
              <a:buNone/>
            </a:pPr>
            <a:r>
              <a:rPr kumimoji="1" lang="zh-CN" altLang="en-US" sz="2200" dirty="0" smtClean="0">
                <a:latin typeface="TimesNewRoman" charset="0"/>
                <a:ea typeface="宋体" pitchFamily="2" charset="-122"/>
              </a:rPr>
              <a:t>如果复杂度函数是 </a:t>
            </a:r>
            <a:r>
              <a:rPr kumimoji="1" lang="en-US" altLang="zh-CN" sz="2200" b="1" dirty="0" smtClean="0">
                <a:solidFill>
                  <a:schemeClr val="folHlink"/>
                </a:solidFill>
                <a:latin typeface="TimesNewRoman" charset="0"/>
                <a:ea typeface="宋体" pitchFamily="2" charset="-122"/>
              </a:rPr>
              <a:t>T(n</a:t>
            </a:r>
            <a:r>
              <a:rPr kumimoji="1" lang="en-US" altLang="zh-CN" sz="2200" b="1" dirty="0">
                <a:solidFill>
                  <a:schemeClr val="folHlink"/>
                </a:solidFill>
                <a:latin typeface="TimesNewRoman" charset="0"/>
                <a:ea typeface="宋体" pitchFamily="2" charset="-122"/>
              </a:rPr>
              <a:t>)= </a:t>
            </a:r>
            <a:r>
              <a:rPr kumimoji="1" lang="en-US" altLang="zh-CN" sz="2200" b="1" i="1" dirty="0">
                <a:solidFill>
                  <a:schemeClr val="folHlink"/>
                </a:solidFill>
                <a:latin typeface="TimesNewRoman" charset="0"/>
                <a:ea typeface="宋体" pitchFamily="2" charset="-122"/>
              </a:rPr>
              <a:t>n </a:t>
            </a:r>
            <a:r>
              <a:rPr kumimoji="1" lang="en-US" altLang="zh-CN" sz="2200" b="1" dirty="0">
                <a:solidFill>
                  <a:schemeClr val="folHlink"/>
                </a:solidFill>
                <a:latin typeface="TimesNewRoman" charset="0"/>
                <a:ea typeface="宋体" pitchFamily="2" charset="-122"/>
              </a:rPr>
              <a:t>log </a:t>
            </a:r>
            <a:r>
              <a:rPr kumimoji="1" lang="en-US" altLang="zh-CN" sz="2200" b="1" i="1" dirty="0">
                <a:solidFill>
                  <a:schemeClr val="folHlink"/>
                </a:solidFill>
                <a:latin typeface="TimesNewRoman" charset="0"/>
                <a:ea typeface="宋体" pitchFamily="2" charset="-122"/>
              </a:rPr>
              <a:t>n</a:t>
            </a:r>
            <a:r>
              <a:rPr kumimoji="1" lang="en-US" altLang="zh-CN" sz="2200" dirty="0">
                <a:latin typeface="TimesNewRoman" charset="0"/>
                <a:ea typeface="宋体" pitchFamily="2" charset="-122"/>
              </a:rPr>
              <a:t>, </a:t>
            </a:r>
            <a:r>
              <a:rPr kumimoji="1" lang="zh-CN" altLang="en-US" sz="2200" dirty="0" smtClean="0">
                <a:latin typeface="TimesNewRoman" charset="0"/>
                <a:ea typeface="宋体" pitchFamily="2" charset="-122"/>
              </a:rPr>
              <a:t>那么</a:t>
            </a:r>
            <a:r>
              <a:rPr kumimoji="1" lang="en-US" altLang="zh-CN" sz="2200" dirty="0" smtClean="0">
                <a:latin typeface="TimesNewRoman" charset="0"/>
                <a:ea typeface="宋体" pitchFamily="2" charset="-122"/>
              </a:rPr>
              <a:t>:</a:t>
            </a:r>
            <a:endParaRPr kumimoji="1" lang="en-US" altLang="zh-CN" sz="2200" dirty="0">
              <a:latin typeface="TimesNewRoman" charset="0"/>
              <a:ea typeface="宋体" pitchFamily="2" charset="-122"/>
            </a:endParaRPr>
          </a:p>
          <a:p>
            <a:pPr>
              <a:lnSpc>
                <a:spcPct val="90000"/>
              </a:lnSpc>
              <a:spcBef>
                <a:spcPct val="10000"/>
              </a:spcBef>
              <a:buClr>
                <a:schemeClr val="folHlink"/>
              </a:buClr>
              <a:buSzPct val="80000"/>
              <a:buFont typeface="Wingdings" pitchFamily="2" charset="2"/>
              <a:buNone/>
            </a:pPr>
            <a:r>
              <a:rPr kumimoji="1" lang="en-US" altLang="zh-CN" sz="2200" dirty="0">
                <a:latin typeface="TimesNewRoman" charset="0"/>
                <a:ea typeface="宋体" pitchFamily="2" charset="-122"/>
              </a:rPr>
              <a:t>	 </a:t>
            </a:r>
            <a:r>
              <a:rPr kumimoji="1" lang="en-US" altLang="zh-CN" sz="2200" i="1" dirty="0">
                <a:latin typeface="TimesNewRoman" charset="0"/>
                <a:ea typeface="宋体" pitchFamily="2" charset="-122"/>
              </a:rPr>
              <a:t>n </a:t>
            </a:r>
            <a:r>
              <a:rPr kumimoji="1" lang="en-US" altLang="zh-CN" sz="2200" dirty="0">
                <a:latin typeface="TimesNewRoman" charset="0"/>
                <a:ea typeface="宋体" pitchFamily="2" charset="-122"/>
              </a:rPr>
              <a:t>log </a:t>
            </a:r>
            <a:r>
              <a:rPr kumimoji="1" lang="en-US" altLang="zh-CN" sz="2200" i="1" dirty="0">
                <a:latin typeface="TimesNewRoman" charset="0"/>
                <a:ea typeface="宋体" pitchFamily="2" charset="-122"/>
              </a:rPr>
              <a:t>n</a:t>
            </a:r>
            <a:r>
              <a:rPr kumimoji="1" lang="en-US" altLang="zh-CN" sz="2200" dirty="0">
                <a:latin typeface="TimesNewRoman" charset="0"/>
                <a:ea typeface="宋体" pitchFamily="2" charset="-122"/>
              </a:rPr>
              <a:t> </a:t>
            </a:r>
            <a:r>
              <a:rPr kumimoji="1" lang="en-US" altLang="zh-CN" sz="2200" dirty="0">
                <a:latin typeface="TimesNewRoman" charset="0"/>
                <a:ea typeface="宋体" pitchFamily="2" charset="-122"/>
                <a:sym typeface="Symbol" pitchFamily="18" charset="2"/>
              </a:rPr>
              <a:t> 3600*10</a:t>
            </a:r>
            <a:r>
              <a:rPr kumimoji="1" lang="en-US" altLang="zh-CN" sz="2200" baseline="30000" dirty="0">
                <a:latin typeface="TimesNewRoman" charset="0"/>
                <a:ea typeface="宋体" pitchFamily="2" charset="-122"/>
                <a:sym typeface="Symbol" pitchFamily="18" charset="2"/>
              </a:rPr>
              <a:t>6</a:t>
            </a:r>
            <a:endParaRPr kumimoji="1" lang="en-US" altLang="zh-CN" sz="2200" baseline="30000" dirty="0">
              <a:latin typeface="TimesNewRoman" charset="0"/>
              <a:ea typeface="宋体" pitchFamily="2" charset="-122"/>
            </a:endParaRPr>
          </a:p>
          <a:p>
            <a:pPr>
              <a:lnSpc>
                <a:spcPct val="90000"/>
              </a:lnSpc>
              <a:spcBef>
                <a:spcPct val="10000"/>
              </a:spcBef>
              <a:buClr>
                <a:schemeClr val="folHlink"/>
              </a:buClr>
              <a:buSzPct val="80000"/>
              <a:buFont typeface="Wingdings" pitchFamily="2" charset="2"/>
              <a:buNone/>
            </a:pPr>
            <a:r>
              <a:rPr kumimoji="1" lang="en-US" altLang="zh-CN" sz="2200" dirty="0">
                <a:latin typeface="TimesNewRoman" charset="0"/>
                <a:ea typeface="宋体" pitchFamily="2" charset="-122"/>
              </a:rPr>
              <a:t>  </a:t>
            </a:r>
            <a:r>
              <a:rPr kumimoji="1" lang="zh-CN" altLang="en-US" sz="2200" dirty="0" smtClean="0">
                <a:latin typeface="TimesNewRoman" charset="0"/>
                <a:ea typeface="宋体" pitchFamily="2" charset="-122"/>
              </a:rPr>
              <a:t>可得</a:t>
            </a:r>
            <a:r>
              <a:rPr kumimoji="1" lang="en-US" altLang="zh-CN" sz="2200" dirty="0" smtClean="0">
                <a:latin typeface="TimesNewRoman" charset="0"/>
                <a:ea typeface="宋体" pitchFamily="2" charset="-122"/>
              </a:rPr>
              <a:t>:  </a:t>
            </a:r>
            <a:r>
              <a:rPr kumimoji="1" lang="en-US" altLang="zh-CN" sz="2200" dirty="0">
                <a:latin typeface="TimesNewRoman" charset="0"/>
                <a:ea typeface="宋体" pitchFamily="2" charset="-122"/>
              </a:rPr>
              <a:t>n </a:t>
            </a:r>
            <a:r>
              <a:rPr kumimoji="1" lang="en-US" altLang="zh-CN" sz="2200" dirty="0">
                <a:latin typeface="TimesNewRoman" charset="0"/>
                <a:ea typeface="宋体" pitchFamily="2" charset="-122"/>
                <a:sym typeface="Symbol" pitchFamily="18" charset="2"/>
              </a:rPr>
              <a:t> 133800000</a:t>
            </a:r>
            <a:endParaRPr lang="zh-CN" altLang="en-US" sz="2200" dirty="0"/>
          </a:p>
        </p:txBody>
      </p:sp>
    </p:spTree>
    <p:extLst>
      <p:ext uri="{BB962C8B-B14F-4D97-AF65-F5344CB8AC3E}">
        <p14:creationId xmlns:p14="http://schemas.microsoft.com/office/powerpoint/2010/main" val="98506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2483768" y="848463"/>
            <a:ext cx="4613275" cy="563563"/>
          </a:xfrm>
        </p:spPr>
        <p:txBody>
          <a:bodyPr>
            <a:normAutofit/>
          </a:bodyPr>
          <a:lstStyle/>
          <a:p>
            <a:pPr algn="l"/>
            <a:r>
              <a:rPr lang="zh-CN" altLang="en-US" dirty="0" smtClean="0">
                <a:effectLst>
                  <a:outerShdw blurRad="38100" dist="38100" dir="2700000" algn="tl">
                    <a:srgbClr val="C0C0C0"/>
                  </a:outerShdw>
                </a:effectLst>
                <a:ea typeface="宋体" pitchFamily="2" charset="-122"/>
              </a:rPr>
              <a:t>提高硬件速度</a:t>
            </a:r>
            <a:r>
              <a:rPr lang="en-US" altLang="zh-CN" dirty="0" smtClean="0">
                <a:effectLst>
                  <a:outerShdw blurRad="38100" dist="38100" dir="2700000" algn="tl">
                    <a:srgbClr val="C0C0C0"/>
                  </a:outerShdw>
                </a:effectLst>
                <a:ea typeface="宋体" pitchFamily="2" charset="-122"/>
              </a:rPr>
              <a:t>?</a:t>
            </a:r>
            <a:endParaRPr lang="en-US" altLang="zh-CN" dirty="0">
              <a:effectLst>
                <a:outerShdw blurRad="38100" dist="38100" dir="2700000" algn="tl">
                  <a:srgbClr val="C0C0C0"/>
                </a:outerShdw>
              </a:effectLst>
              <a:ea typeface="宋体" pitchFamily="2" charset="-122"/>
            </a:endParaRPr>
          </a:p>
        </p:txBody>
      </p:sp>
      <p:sp>
        <p:nvSpPr>
          <p:cNvPr id="13" name="Text Box 3"/>
          <p:cNvSpPr txBox="1">
            <a:spLocks noChangeArrowheads="1"/>
          </p:cNvSpPr>
          <p:nvPr/>
        </p:nvSpPr>
        <p:spPr bwMode="auto">
          <a:xfrm>
            <a:off x="468313" y="1628775"/>
            <a:ext cx="7632700" cy="93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folHlink"/>
              </a:buClr>
              <a:buSzPct val="80000"/>
              <a:buFont typeface="Wingdings" pitchFamily="2" charset="2"/>
              <a:buNone/>
            </a:pPr>
            <a:r>
              <a:rPr kumimoji="1" lang="zh-CN" altLang="en-US" sz="2400" dirty="0">
                <a:ea typeface="宋体" pitchFamily="2" charset="-122"/>
              </a:rPr>
              <a:t>   </a:t>
            </a:r>
            <a:r>
              <a:rPr kumimoji="1" lang="zh-CN" altLang="en-US" sz="2400" dirty="0" smtClean="0">
                <a:ea typeface="宋体" pitchFamily="2" charset="-122"/>
              </a:rPr>
              <a:t>假设现在我们可以找到一种新的硬件比之前的快</a:t>
            </a:r>
            <a:r>
              <a:rPr kumimoji="1" lang="en-US" altLang="zh-CN" sz="2400" dirty="0" smtClean="0">
                <a:ea typeface="宋体" pitchFamily="2" charset="-122"/>
              </a:rPr>
              <a:t>100</a:t>
            </a:r>
            <a:r>
              <a:rPr kumimoji="1" lang="zh-CN" altLang="en-US" sz="2400" dirty="0" smtClean="0">
                <a:ea typeface="宋体" pitchFamily="2" charset="-122"/>
              </a:rPr>
              <a:t>倍，也就是说新硬件每秒钟可以处理</a:t>
            </a:r>
            <a:r>
              <a:rPr kumimoji="1" lang="en-US" altLang="zh-CN" sz="2400" b="1" dirty="0" smtClean="0">
                <a:latin typeface="TimesNewRoman" charset="0"/>
                <a:ea typeface="宋体" pitchFamily="2" charset="-122"/>
              </a:rPr>
              <a:t>10</a:t>
            </a:r>
            <a:r>
              <a:rPr kumimoji="1" lang="en-US" altLang="zh-CN" sz="2400" b="1" baseline="30000" dirty="0" smtClean="0">
                <a:latin typeface="TimesNewRoman" charset="0"/>
                <a:ea typeface="宋体" pitchFamily="2" charset="-122"/>
              </a:rPr>
              <a:t>8</a:t>
            </a:r>
            <a:r>
              <a:rPr kumimoji="1" lang="en-US" altLang="zh-CN" sz="2400" b="1" dirty="0" smtClean="0">
                <a:latin typeface="TimesNewRoman" charset="0"/>
                <a:ea typeface="宋体" pitchFamily="2" charset="-122"/>
              </a:rPr>
              <a:t> </a:t>
            </a:r>
            <a:r>
              <a:rPr kumimoji="1" lang="zh-CN" altLang="en-US" sz="2400" dirty="0" smtClean="0">
                <a:latin typeface="TimesNewRoman" charset="0"/>
                <a:ea typeface="宋体" pitchFamily="2" charset="-122"/>
              </a:rPr>
              <a:t>条指令</a:t>
            </a:r>
            <a:endParaRPr kumimoji="1" lang="en-US" altLang="zh-CN" sz="2400" dirty="0">
              <a:latin typeface="TimesNewRoman" charset="0"/>
              <a:ea typeface="宋体" pitchFamily="2" charset="-122"/>
            </a:endParaRPr>
          </a:p>
        </p:txBody>
      </p:sp>
      <p:graphicFrame>
        <p:nvGraphicFramePr>
          <p:cNvPr id="14" name="Group 40"/>
          <p:cNvGraphicFramePr>
            <a:graphicFrameLocks/>
          </p:cNvGraphicFramePr>
          <p:nvPr>
            <p:extLst/>
          </p:nvPr>
        </p:nvGraphicFramePr>
        <p:xfrm>
          <a:off x="206551" y="2996952"/>
          <a:ext cx="8928992" cy="2520281"/>
        </p:xfrm>
        <a:graphic>
          <a:graphicData uri="http://schemas.openxmlformats.org/drawingml/2006/table">
            <a:tbl>
              <a:tblPr/>
              <a:tblGrid>
                <a:gridCol w="1029018">
                  <a:extLst>
                    <a:ext uri="{9D8B030D-6E8A-4147-A177-3AD203B41FA5}">
                      <a16:colId xmlns:a16="http://schemas.microsoft.com/office/drawing/2014/main" val="20000"/>
                    </a:ext>
                  </a:extLst>
                </a:gridCol>
                <a:gridCol w="1862455">
                  <a:extLst>
                    <a:ext uri="{9D8B030D-6E8A-4147-A177-3AD203B41FA5}">
                      <a16:colId xmlns:a16="http://schemas.microsoft.com/office/drawing/2014/main" val="20001"/>
                    </a:ext>
                  </a:extLst>
                </a:gridCol>
                <a:gridCol w="1975168">
                  <a:extLst>
                    <a:ext uri="{9D8B030D-6E8A-4147-A177-3AD203B41FA5}">
                      <a16:colId xmlns:a16="http://schemas.microsoft.com/office/drawing/2014/main" val="20002"/>
                    </a:ext>
                  </a:extLst>
                </a:gridCol>
                <a:gridCol w="2022793">
                  <a:extLst>
                    <a:ext uri="{9D8B030D-6E8A-4147-A177-3AD203B41FA5}">
                      <a16:colId xmlns:a16="http://schemas.microsoft.com/office/drawing/2014/main" val="20003"/>
                    </a:ext>
                  </a:extLst>
                </a:gridCol>
                <a:gridCol w="2039558">
                  <a:extLst>
                    <a:ext uri="{9D8B030D-6E8A-4147-A177-3AD203B41FA5}">
                      <a16:colId xmlns:a16="http://schemas.microsoft.com/office/drawing/2014/main" val="20004"/>
                    </a:ext>
                  </a:extLst>
                </a:gridCol>
              </a:tblGrid>
              <a:tr h="874203">
                <a:tc>
                  <a:txBody>
                    <a:bodyPr/>
                    <a:lstStyle>
                      <a:lvl1pPr>
                        <a:spcBef>
                          <a:spcPct val="20000"/>
                        </a:spcBef>
                        <a:buClr>
                          <a:schemeClr val="hlink"/>
                        </a:buClr>
                        <a:buFont typeface="Wingdings" pitchFamily="2" charset="2"/>
                        <a:defRPr sz="2400" b="1">
                          <a:solidFill>
                            <a:schemeClr val="folHlink"/>
                          </a:solidFill>
                          <a:latin typeface="Verdana" pitchFamily="34" charset="0"/>
                        </a:defRPr>
                      </a:lvl1pPr>
                      <a:lvl2pPr>
                        <a:spcBef>
                          <a:spcPct val="20000"/>
                        </a:spcBef>
                        <a:buClr>
                          <a:schemeClr val="accent1"/>
                        </a:buClr>
                        <a:buFont typeface="Wingdings" pitchFamily="2" charset="2"/>
                        <a:defRPr sz="20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time for n=10</a:t>
                      </a:r>
                      <a:r>
                        <a:rPr kumimoji="0" lang="en-US" altLang="zh-CN" sz="2200" b="0" i="0" u="none" strike="noStrike" cap="none" normalizeH="0" baseline="30000" dirty="0" smtClean="0">
                          <a:ln>
                            <a:noFill/>
                          </a:ln>
                          <a:solidFill>
                            <a:schemeClr val="tx1"/>
                          </a:solidFill>
                          <a:effectLst/>
                          <a:latin typeface="Times New Roman" pitchFamily="18"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buClr>
                          <a:schemeClr val="hlink"/>
                        </a:buClr>
                        <a:buFont typeface="Wingdings" pitchFamily="2" charset="2"/>
                        <a:defRPr sz="2400" b="1">
                          <a:solidFill>
                            <a:schemeClr val="folHlink"/>
                          </a:solidFill>
                          <a:latin typeface="Verdana" pitchFamily="34" charset="0"/>
                        </a:defRPr>
                      </a:lvl1pPr>
                      <a:lvl2pPr>
                        <a:spcBef>
                          <a:spcPct val="20000"/>
                        </a:spcBef>
                        <a:buClr>
                          <a:schemeClr val="accent1"/>
                        </a:buClr>
                        <a:buFont typeface="Wingdings" pitchFamily="2" charset="2"/>
                        <a:defRPr sz="20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time for n=10</a:t>
                      </a:r>
                      <a:r>
                        <a:rPr kumimoji="0" lang="en-US" altLang="zh-CN" sz="2200" b="0" i="0" u="none" strike="noStrike" cap="none" normalizeH="0" baseline="30000" dirty="0" smtClean="0">
                          <a:ln>
                            <a:noFill/>
                          </a:ln>
                          <a:solidFill>
                            <a:schemeClr val="tx1"/>
                          </a:solidFill>
                          <a:effectLst/>
                          <a:latin typeface="Times New Roman" pitchFamily="18" charset="0"/>
                          <a:ea typeface="宋体" pitchFamily="2" charset="-122"/>
                        </a:rPr>
                        <a:t>8</a:t>
                      </a:r>
                      <a:endPar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max n in 1 hour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buClr>
                          <a:schemeClr val="hlink"/>
                        </a:buClr>
                        <a:buFont typeface="Wingdings" pitchFamily="2" charset="2"/>
                        <a:defRPr sz="2400" b="1">
                          <a:solidFill>
                            <a:schemeClr val="folHlink"/>
                          </a:solidFill>
                          <a:latin typeface="Verdana" pitchFamily="34" charset="0"/>
                        </a:defRPr>
                      </a:lvl1pPr>
                      <a:lvl2pPr>
                        <a:spcBef>
                          <a:spcPct val="20000"/>
                        </a:spcBef>
                        <a:buClr>
                          <a:schemeClr val="accent1"/>
                        </a:buClr>
                        <a:buFont typeface="Wingdings" pitchFamily="2" charset="2"/>
                        <a:defRPr sz="20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max n in 1 hour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16986">
                <a:tc>
                  <a:txBody>
                    <a:bodyPr/>
                    <a:lstStyle>
                      <a:lvl1pPr>
                        <a:spcBef>
                          <a:spcPct val="20000"/>
                        </a:spcBef>
                        <a:buClr>
                          <a:schemeClr val="hlink"/>
                        </a:buClr>
                        <a:buFont typeface="Wingdings" pitchFamily="2" charset="2"/>
                        <a:defRPr sz="2400" b="1">
                          <a:solidFill>
                            <a:schemeClr val="folHlink"/>
                          </a:solidFill>
                          <a:latin typeface="Verdana" pitchFamily="34" charset="0"/>
                        </a:defRPr>
                      </a:lvl1pPr>
                      <a:lvl2pPr>
                        <a:spcBef>
                          <a:spcPct val="20000"/>
                        </a:spcBef>
                        <a:buClr>
                          <a:schemeClr val="accent1"/>
                        </a:buClr>
                        <a:buFont typeface="Wingdings" pitchFamily="2" charset="2"/>
                        <a:defRPr sz="20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n log 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44.33 minutes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hlink"/>
                        </a:buClr>
                        <a:buFont typeface="Wingdings" pitchFamily="2" charset="2"/>
                        <a:defRPr sz="2400" b="1">
                          <a:solidFill>
                            <a:schemeClr val="folHlink"/>
                          </a:solidFill>
                          <a:latin typeface="Verdana" pitchFamily="34" charset="0"/>
                        </a:defRPr>
                      </a:lvl1pPr>
                      <a:lvl2pPr>
                        <a:spcBef>
                          <a:spcPct val="20000"/>
                        </a:spcBef>
                        <a:buClr>
                          <a:schemeClr val="accent1"/>
                        </a:buClr>
                        <a:buFont typeface="Wingdings" pitchFamily="2" charset="2"/>
                        <a:defRPr sz="20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0.4429 minutes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0" lang="en-US" altLang="zh-CN" sz="2200" b="0" i="0" u="none" strike="noStrike" kern="1200" cap="none" normalizeH="0" baseline="0" dirty="0" smtClean="0">
                          <a:ln>
                            <a:noFill/>
                          </a:ln>
                          <a:solidFill>
                            <a:schemeClr val="tx1"/>
                          </a:solidFill>
                          <a:effectLst/>
                          <a:latin typeface="Times New Roman" pitchFamily="18" charset="0"/>
                          <a:ea typeface="宋体" pitchFamily="2" charset="-122"/>
                          <a:cs typeface="+mn-cs"/>
                        </a:rPr>
                        <a:t>~0.</a:t>
                      </a:r>
                      <a:r>
                        <a:rPr kumimoji="0" lang="en-US" altLang="zh-CN" sz="2200" b="0" i="0" u="none" strike="noStrike" kern="1200" cap="none" normalizeH="0" baseline="0" dirty="0" smtClean="0">
                          <a:ln>
                            <a:noFill/>
                          </a:ln>
                          <a:solidFill>
                            <a:schemeClr val="tx1"/>
                          </a:solidFill>
                          <a:effectLst/>
                          <a:latin typeface="Times New Roman" pitchFamily="18" charset="0"/>
                          <a:ea typeface="宋体" pitchFamily="2" charset="-122"/>
                          <a:cs typeface="+mn-cs"/>
                          <a:sym typeface="Symbol" pitchFamily="18" charset="2"/>
                        </a:rPr>
                        <a:t>1338 billion</a:t>
                      </a:r>
                      <a:endParaRPr kumimoji="0" lang="en-US" altLang="zh-CN" sz="2200" b="0" i="0" u="none" strike="noStrike" kern="1200" cap="none" normalizeH="0" baseline="0" dirty="0" smtClean="0">
                        <a:ln>
                          <a:noFill/>
                        </a:ln>
                        <a:solidFill>
                          <a:schemeClr val="tx1"/>
                        </a:solidFill>
                        <a:effectLst/>
                        <a:latin typeface="Times New Roman" pitchFamily="18"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hlink"/>
                        </a:buClr>
                        <a:buFont typeface="Wingdings" pitchFamily="2" charset="2"/>
                        <a:defRPr sz="2400" b="1">
                          <a:solidFill>
                            <a:schemeClr val="folHlink"/>
                          </a:solidFill>
                          <a:latin typeface="Verdana" pitchFamily="34" charset="0"/>
                        </a:defRPr>
                      </a:lvl1pPr>
                      <a:lvl2pPr>
                        <a:spcBef>
                          <a:spcPct val="20000"/>
                        </a:spcBef>
                        <a:buClr>
                          <a:schemeClr val="accent1"/>
                        </a:buClr>
                        <a:buFont typeface="Wingdings" pitchFamily="2" charset="2"/>
                        <a:defRPr sz="20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~10 billion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729092">
                <a:tc>
                  <a:txBody>
                    <a:bodyPr/>
                    <a:lstStyle>
                      <a:lvl1pPr>
                        <a:spcBef>
                          <a:spcPct val="20000"/>
                        </a:spcBef>
                        <a:buClr>
                          <a:schemeClr val="hlink"/>
                        </a:buClr>
                        <a:buFont typeface="Wingdings" pitchFamily="2" charset="2"/>
                        <a:defRPr sz="2400" b="1">
                          <a:solidFill>
                            <a:schemeClr val="folHlink"/>
                          </a:solidFill>
                          <a:latin typeface="Verdana" pitchFamily="34" charset="0"/>
                        </a:defRPr>
                      </a:lvl1pPr>
                      <a:lvl2pPr>
                        <a:spcBef>
                          <a:spcPct val="20000"/>
                        </a:spcBef>
                        <a:buClr>
                          <a:schemeClr val="accent1"/>
                        </a:buClr>
                        <a:buFont typeface="Wingdings" pitchFamily="2" charset="2"/>
                        <a:defRPr sz="20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2n</a:t>
                      </a:r>
                      <a:r>
                        <a:rPr kumimoji="0" lang="en-US" altLang="zh-CN" sz="2200" b="0" i="0" u="none" strike="noStrike" cap="none" normalizeH="0" baseline="30000" dirty="0" smtClean="0">
                          <a:ln>
                            <a:noFill/>
                          </a:ln>
                          <a:solidFill>
                            <a:schemeClr val="tx1"/>
                          </a:solidFill>
                          <a:effectLst/>
                          <a:latin typeface="Times New Roman" pitchFamily="18" charset="0"/>
                          <a:ea typeface="宋体" pitchFamily="2" charset="-122"/>
                        </a:rPr>
                        <a:t>2</a:t>
                      </a:r>
                      <a:endPar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634 years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hlink"/>
                        </a:buClr>
                        <a:buFont typeface="Wingdings" pitchFamily="2" charset="2"/>
                        <a:defRPr sz="2400" b="1">
                          <a:solidFill>
                            <a:schemeClr val="folHlink"/>
                          </a:solidFill>
                          <a:latin typeface="Verdana" pitchFamily="34" charset="0"/>
                        </a:defRPr>
                      </a:lvl1pPr>
                      <a:lvl2pPr>
                        <a:spcBef>
                          <a:spcPct val="20000"/>
                        </a:spcBef>
                        <a:buClr>
                          <a:schemeClr val="accent1"/>
                        </a:buClr>
                        <a:buFont typeface="Wingdings" pitchFamily="2" charset="2"/>
                        <a:defRPr sz="20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6.34 years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~42426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hlink"/>
                        </a:buClr>
                        <a:buFont typeface="Wingdings" pitchFamily="2" charset="2"/>
                        <a:defRPr sz="2400" b="1">
                          <a:solidFill>
                            <a:schemeClr val="folHlink"/>
                          </a:solidFill>
                          <a:latin typeface="Verdana" pitchFamily="34" charset="0"/>
                        </a:defRPr>
                      </a:lvl1pPr>
                      <a:lvl2pPr>
                        <a:spcBef>
                          <a:spcPct val="20000"/>
                        </a:spcBef>
                        <a:buClr>
                          <a:schemeClr val="accent1"/>
                        </a:buClr>
                        <a:buFont typeface="Wingdings" pitchFamily="2" charset="2"/>
                        <a:defRPr sz="20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rPr>
                        <a:t>~424260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9071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 </a:t>
            </a:r>
            <a:r>
              <a:rPr lang="zh-CN" altLang="en-US" b="1" dirty="0" smtClean="0"/>
              <a:t>算法分析</a:t>
            </a:r>
            <a:r>
              <a:rPr lang="zh-CN" altLang="zh-CN" b="1" dirty="0" smtClean="0"/>
              <a:t>概述</a:t>
            </a:r>
            <a:endParaRPr lang="zh-CN" altLang="en-US" dirty="0"/>
          </a:p>
        </p:txBody>
      </p:sp>
      <p:sp>
        <p:nvSpPr>
          <p:cNvPr id="4" name="文本框 3"/>
          <p:cNvSpPr txBox="1"/>
          <p:nvPr/>
        </p:nvSpPr>
        <p:spPr>
          <a:xfrm>
            <a:off x="971600" y="2060848"/>
            <a:ext cx="7488832" cy="1969770"/>
          </a:xfrm>
          <a:prstGeom prst="rect">
            <a:avLst/>
          </a:prstGeom>
          <a:noFill/>
        </p:spPr>
        <p:txBody>
          <a:bodyPr wrap="square" rtlCol="0">
            <a:spAutoFit/>
          </a:bodyPr>
          <a:lstStyle/>
          <a:p>
            <a:r>
              <a:rPr lang="en-US" altLang="zh-CN" sz="2800" dirty="0" smtClean="0">
                <a:solidFill>
                  <a:srgbClr val="0070C0"/>
                </a:solidFill>
                <a:latin typeface="Times New Roman" panose="02020603050405020304" pitchFamily="18" charset="0"/>
                <a:cs typeface="Times New Roman" panose="02020603050405020304" pitchFamily="18" charset="0"/>
              </a:rPr>
              <a:t>To measure is to know. </a:t>
            </a:r>
          </a:p>
          <a:p>
            <a:pPr>
              <a:spcAft>
                <a:spcPts val="600"/>
              </a:spcAft>
            </a:pPr>
            <a:r>
              <a:rPr lang="en-US" altLang="zh-CN" sz="2800" dirty="0" smtClean="0">
                <a:solidFill>
                  <a:srgbClr val="0070C0"/>
                </a:solidFill>
                <a:latin typeface="Times New Roman" panose="02020603050405020304" pitchFamily="18" charset="0"/>
                <a:cs typeface="Times New Roman" panose="02020603050405020304" pitchFamily="18" charset="0"/>
              </a:rPr>
              <a:t>If you can not measure it, you can not improve it</a:t>
            </a:r>
            <a:r>
              <a:rPr lang="en-US" altLang="zh-CN" sz="2800" dirty="0" smtClean="0">
                <a:solidFill>
                  <a:srgbClr val="0070C0"/>
                </a:solidFill>
                <a:latin typeface="Times New Roman" panose="02020603050405020304" pitchFamily="18" charset="0"/>
                <a:cs typeface="Times New Roman" panose="02020603050405020304" pitchFamily="18" charset="0"/>
              </a:rPr>
              <a:t>.</a:t>
            </a:r>
          </a:p>
          <a:p>
            <a:pPr>
              <a:spcAft>
                <a:spcPts val="600"/>
              </a:spcAft>
            </a:pPr>
            <a:endParaRPr lang="en-US" altLang="zh-CN" sz="2800" dirty="0" smtClean="0">
              <a:solidFill>
                <a:srgbClr val="0070C0"/>
              </a:solidFill>
              <a:latin typeface="Times New Roman" panose="02020603050405020304" pitchFamily="18" charset="0"/>
              <a:cs typeface="Times New Roman" panose="02020603050405020304" pitchFamily="18" charset="0"/>
            </a:endParaRPr>
          </a:p>
          <a:p>
            <a:r>
              <a:rPr lang="en-US" altLang="zh-CN" sz="2800" dirty="0" smtClean="0">
                <a:solidFill>
                  <a:srgbClr val="7030A0"/>
                </a:solidFill>
                <a:latin typeface="Times New Roman" panose="02020603050405020304" pitchFamily="18" charset="0"/>
                <a:cs typeface="Times New Roman" panose="02020603050405020304" pitchFamily="18" charset="0"/>
              </a:rPr>
              <a:t>- Lord Kelvin</a:t>
            </a:r>
            <a:endParaRPr lang="zh-CN" altLang="en-US"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274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71600" y="1052736"/>
            <a:ext cx="7776864" cy="5632311"/>
          </a:xfrm>
          <a:prstGeom prst="rect">
            <a:avLst/>
          </a:prstGeom>
        </p:spPr>
        <p:txBody>
          <a:bodyPr wrap="square">
            <a:spAutoFit/>
          </a:bodyPr>
          <a:lstStyle/>
          <a:p>
            <a:pPr>
              <a:lnSpc>
                <a:spcPct val="150000"/>
              </a:lnSpc>
            </a:pP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渐近算法分析</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（asymptotic algorithm analysis），简称算法分析（algorithm analysis）</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是一种估算方法，可以估算</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出</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随着问题规模的增大，计算成本如何增长</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注意，这里更关心足够大的问题</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渐近时间复杂度</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（asymptotic time complexity）是指评估算法编制完成程序后，在计算机中运行所消耗的时间函数。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p>
          <a:p>
            <a:pPr>
              <a:lnSpc>
                <a:spcPct val="150000"/>
              </a:lnSpc>
            </a:pP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2223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64705"/>
            <a:ext cx="7920880" cy="2808312"/>
          </a:xfrm>
        </p:spPr>
        <p:txBody>
          <a:bodyPr>
            <a:normAutofit/>
          </a:bodyPr>
          <a:lstStyle/>
          <a:p>
            <a:r>
              <a:rPr lang="en-US" altLang="zh-CN" dirty="0" smtClean="0"/>
              <a:t>	</a:t>
            </a:r>
            <a:r>
              <a:rPr lang="zh-CN" altLang="zh-CN" dirty="0" smtClean="0">
                <a:solidFill>
                  <a:srgbClr val="FF0000"/>
                </a:solidFill>
              </a:rPr>
              <a:t>算法</a:t>
            </a:r>
            <a:r>
              <a:rPr lang="zh-CN" altLang="zh-CN" dirty="0">
                <a:solidFill>
                  <a:srgbClr val="FF0000"/>
                </a:solidFill>
              </a:rPr>
              <a:t>增长率</a:t>
            </a:r>
            <a:r>
              <a:rPr lang="zh-CN" altLang="zh-CN" dirty="0"/>
              <a:t>（</a:t>
            </a:r>
            <a:r>
              <a:rPr lang="en-US" altLang="zh-CN" dirty="0"/>
              <a:t>growth rate</a:t>
            </a:r>
            <a:r>
              <a:rPr lang="zh-CN" altLang="zh-CN" dirty="0"/>
              <a:t>）</a:t>
            </a:r>
            <a:r>
              <a:rPr lang="zh-CN" altLang="zh-CN" b="0" dirty="0"/>
              <a:t>是指当输入的问题规模增长时，算法代价的增长速率</a:t>
            </a:r>
            <a:r>
              <a:rPr lang="zh-CN" altLang="zh-CN" b="0" dirty="0" smtClean="0"/>
              <a:t>。通过渐</a:t>
            </a:r>
            <a:r>
              <a:rPr lang="zh-CN" altLang="en-US" b="0" dirty="0" smtClean="0"/>
              <a:t>近</a:t>
            </a:r>
            <a:r>
              <a:rPr lang="zh-CN" altLang="zh-CN" b="0" dirty="0" smtClean="0"/>
              <a:t>复杂</a:t>
            </a:r>
            <a:r>
              <a:rPr lang="zh-CN" altLang="zh-CN" b="0" dirty="0"/>
              <a:t>度分析，可以把某个算法实际的复杂度</a:t>
            </a:r>
            <a:r>
              <a:rPr lang="zh-CN" altLang="zh-CN" b="0" dirty="0" smtClean="0"/>
              <a:t>函数表示</a:t>
            </a:r>
            <a:r>
              <a:rPr lang="zh-CN" altLang="zh-CN" b="0" dirty="0"/>
              <a:t>结果化简到某个简化</a:t>
            </a:r>
            <a:r>
              <a:rPr lang="zh-CN" altLang="zh-CN" b="0" dirty="0" smtClean="0"/>
              <a:t>函数类别</a:t>
            </a:r>
            <a:r>
              <a:rPr lang="zh-CN" altLang="zh-CN" b="0" dirty="0"/>
              <a:t>上。</a:t>
            </a:r>
            <a:endParaRPr lang="zh-CN" altLang="en-US" b="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907704" y="2564904"/>
            <a:ext cx="5836884"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02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348880"/>
            <a:ext cx="8640960" cy="2787761"/>
          </a:xfrm>
        </p:spPr>
        <p:txBody>
          <a:bodyPr>
            <a:noAutofit/>
          </a:bodyPr>
          <a:lstStyle/>
          <a:p>
            <a:pPr>
              <a:buFont typeface="Wingdings" panose="05000000000000000000" pitchFamily="2" charset="2"/>
              <a:buChar char="ü"/>
            </a:pPr>
            <a:r>
              <a:rPr lang="zh-CN" altLang="zh-CN" sz="2200" b="0" dirty="0" smtClean="0"/>
              <a:t>标记</a:t>
            </a:r>
            <a:r>
              <a:rPr lang="zh-CN" altLang="zh-CN" sz="2200" b="0" dirty="0"/>
              <a:t>为</a:t>
            </a:r>
            <a:r>
              <a:rPr lang="en-US" altLang="zh-CN" sz="2200" b="0" dirty="0"/>
              <a:t>n</a:t>
            </a:r>
            <a:r>
              <a:rPr lang="zh-CN" altLang="zh-CN" sz="2200" b="0" dirty="0"/>
              <a:t>的函数图像为直线，对应的时间复杂度为O(n)，称为</a:t>
            </a:r>
            <a:r>
              <a:rPr lang="zh-CN" altLang="zh-CN" sz="2200" dirty="0">
                <a:solidFill>
                  <a:srgbClr val="FF0000"/>
                </a:solidFill>
              </a:rPr>
              <a:t>线性阶</a:t>
            </a:r>
            <a:r>
              <a:rPr lang="zh-CN" altLang="zh-CN" sz="2200" b="0" dirty="0" smtClean="0"/>
              <a:t>。说明</a:t>
            </a:r>
            <a:r>
              <a:rPr lang="zh-CN" altLang="zh-CN" sz="2200" b="0" dirty="0"/>
              <a:t>，当</a:t>
            </a:r>
            <a:r>
              <a:rPr lang="en-US" altLang="zh-CN" sz="2200" b="0" dirty="0"/>
              <a:t>n</a:t>
            </a:r>
            <a:r>
              <a:rPr lang="zh-CN" altLang="zh-CN" sz="2200" b="0" dirty="0"/>
              <a:t>增大时，算法的运行时间也以相同的比例增加</a:t>
            </a:r>
            <a:r>
              <a:rPr lang="zh-CN" altLang="zh-CN" sz="2200" b="0" dirty="0" smtClean="0"/>
              <a:t>。</a:t>
            </a:r>
            <a:endParaRPr lang="en-US" altLang="zh-CN" sz="2200" b="0" dirty="0" smtClean="0"/>
          </a:p>
          <a:p>
            <a:pPr>
              <a:buFont typeface="Wingdings" panose="05000000000000000000" pitchFamily="2" charset="2"/>
              <a:buChar char="ü"/>
            </a:pPr>
            <a:r>
              <a:rPr lang="zh-CN" altLang="zh-CN" sz="2200" b="0" dirty="0" smtClean="0"/>
              <a:t>标记</a:t>
            </a:r>
            <a:r>
              <a:rPr lang="zh-CN" altLang="zh-CN" sz="2200" b="0" dirty="0"/>
              <a:t>为</a:t>
            </a:r>
            <a:r>
              <a:rPr lang="en-US" altLang="zh-CN" sz="2200" b="0" dirty="0"/>
              <a:t>n</a:t>
            </a:r>
            <a:r>
              <a:rPr lang="en-US" altLang="zh-CN" sz="2200" b="0" baseline="30000" dirty="0"/>
              <a:t>2</a:t>
            </a:r>
            <a:r>
              <a:rPr lang="zh-CN" altLang="zh-CN" sz="2200" b="0" dirty="0"/>
              <a:t>的函数图像为抛物线，对应的时间复杂度为O(n</a:t>
            </a:r>
            <a:r>
              <a:rPr lang="zh-CN" altLang="zh-CN" sz="2200" b="0" baseline="30000" dirty="0"/>
              <a:t>2</a:t>
            </a:r>
            <a:r>
              <a:rPr lang="zh-CN" altLang="zh-CN" sz="2200" b="0" dirty="0"/>
              <a:t>)，称为</a:t>
            </a:r>
            <a:r>
              <a:rPr lang="zh-CN" altLang="zh-CN" sz="2200" dirty="0">
                <a:solidFill>
                  <a:srgbClr val="FF0000"/>
                </a:solidFill>
              </a:rPr>
              <a:t>平方阶</a:t>
            </a:r>
            <a:r>
              <a:rPr lang="zh-CN" altLang="zh-CN" sz="2200" b="0" dirty="0"/>
              <a:t>。如果算法的运行时间函数中含有形如</a:t>
            </a:r>
            <a:r>
              <a:rPr lang="en-US" altLang="zh-CN" sz="2200" b="0" dirty="0"/>
              <a:t>n</a:t>
            </a:r>
            <a:r>
              <a:rPr lang="en-US" altLang="zh-CN" sz="2200" b="0" baseline="30000" dirty="0"/>
              <a:t>2</a:t>
            </a:r>
            <a:r>
              <a:rPr lang="zh-CN" altLang="zh-CN" sz="2200" b="0" dirty="0"/>
              <a:t>的高次项，则称为二次</a:t>
            </a:r>
            <a:r>
              <a:rPr lang="zh-CN" altLang="zh-CN" sz="2200" b="0" dirty="0" smtClean="0"/>
              <a:t>增长率。</a:t>
            </a:r>
            <a:endParaRPr lang="en-US" altLang="zh-CN" sz="2200" b="0" dirty="0" smtClean="0"/>
          </a:p>
          <a:p>
            <a:pPr>
              <a:buFont typeface="Wingdings" panose="05000000000000000000" pitchFamily="2" charset="2"/>
              <a:buChar char="ü"/>
            </a:pPr>
            <a:r>
              <a:rPr lang="zh-CN" altLang="zh-CN" sz="2200" b="0" dirty="0" smtClean="0"/>
              <a:t>标</a:t>
            </a:r>
            <a:r>
              <a:rPr lang="zh-CN" altLang="zh-CN" sz="2200" b="0" dirty="0"/>
              <a:t>有</a:t>
            </a:r>
            <a:r>
              <a:rPr lang="en-US" altLang="zh-CN" sz="2200" b="0" dirty="0"/>
              <a:t>2</a:t>
            </a:r>
            <a:r>
              <a:rPr lang="en-US" altLang="zh-CN" sz="2200" b="0" baseline="30000" dirty="0"/>
              <a:t>n</a:t>
            </a:r>
            <a:r>
              <a:rPr lang="zh-CN" altLang="zh-CN" sz="2200" b="0" dirty="0"/>
              <a:t>的曲线属于指数增长率（</a:t>
            </a:r>
            <a:r>
              <a:rPr lang="en-US" altLang="zh-CN" sz="2200" b="0" dirty="0"/>
              <a:t>exponential growth rate</a:t>
            </a:r>
            <a:r>
              <a:rPr lang="zh-CN" altLang="zh-CN" sz="2200" b="0" dirty="0"/>
              <a:t>），对应的时间复杂度为O(</a:t>
            </a:r>
            <a:r>
              <a:rPr lang="en-US" altLang="zh-CN" sz="2200" b="0" dirty="0"/>
              <a:t>2</a:t>
            </a:r>
            <a:r>
              <a:rPr lang="en-US" altLang="zh-CN" sz="2200" b="0" baseline="30000" dirty="0"/>
              <a:t>n</a:t>
            </a:r>
            <a:r>
              <a:rPr lang="zh-CN" altLang="zh-CN" sz="2200" b="0" dirty="0"/>
              <a:t>)，称为</a:t>
            </a:r>
            <a:r>
              <a:rPr lang="zh-CN" altLang="zh-CN" sz="2200" dirty="0">
                <a:solidFill>
                  <a:srgbClr val="FF0000"/>
                </a:solidFill>
              </a:rPr>
              <a:t>指数阶</a:t>
            </a:r>
            <a:r>
              <a:rPr lang="zh-CN" altLang="zh-CN" sz="2200" b="0" dirty="0" smtClean="0"/>
              <a:t>。</a:t>
            </a:r>
            <a:endParaRPr lang="en-US" altLang="zh-CN" sz="2200" b="0" dirty="0" smtClean="0"/>
          </a:p>
          <a:p>
            <a:pPr>
              <a:buFont typeface="Wingdings" panose="05000000000000000000" pitchFamily="2" charset="2"/>
              <a:buChar char="ü"/>
            </a:pPr>
            <a:r>
              <a:rPr lang="zh-CN" altLang="zh-CN" sz="2200" b="0" dirty="0" smtClean="0"/>
              <a:t>此外</a:t>
            </a:r>
            <a:r>
              <a:rPr lang="zh-CN" altLang="zh-CN" sz="2200" b="0" dirty="0"/>
              <a:t>，还有</a:t>
            </a:r>
            <a:r>
              <a:rPr lang="zh-CN" altLang="zh-CN" sz="2200" dirty="0">
                <a:solidFill>
                  <a:srgbClr val="FF0000"/>
                </a:solidFill>
              </a:rPr>
              <a:t>常数阶</a:t>
            </a:r>
            <a:r>
              <a:rPr lang="zh-CN" altLang="zh-CN" sz="2200" b="0" dirty="0"/>
              <a:t>O(1)，</a:t>
            </a:r>
            <a:r>
              <a:rPr lang="zh-CN" altLang="zh-CN" sz="2200" dirty="0">
                <a:solidFill>
                  <a:srgbClr val="FF0000"/>
                </a:solidFill>
              </a:rPr>
              <a:t>对数阶</a:t>
            </a:r>
            <a:r>
              <a:rPr lang="en-US" altLang="zh-CN" sz="2200" b="0" dirty="0"/>
              <a:t>O(</a:t>
            </a:r>
            <a:r>
              <a:rPr lang="en-US" altLang="zh-CN" sz="2200" b="0" dirty="0" err="1"/>
              <a:t>logn</a:t>
            </a:r>
            <a:r>
              <a:rPr lang="en-US" altLang="zh-CN" sz="2200" b="0" dirty="0"/>
              <a:t>)</a:t>
            </a:r>
            <a:r>
              <a:rPr lang="zh-CN" altLang="zh-CN" sz="2200" b="0" dirty="0"/>
              <a:t>等，它们都是由</a:t>
            </a:r>
            <a:r>
              <a:rPr lang="en-US" altLang="zh-CN" sz="2200" b="0" dirty="0"/>
              <a:t>n</a:t>
            </a:r>
            <a:r>
              <a:rPr lang="zh-CN" altLang="zh-CN" sz="2200" b="0" dirty="0"/>
              <a:t>出现的位置而得名。</a:t>
            </a:r>
            <a:endParaRPr lang="zh-CN" altLang="en-US" sz="2200" b="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235809" y="-27384"/>
            <a:ext cx="3908191" cy="2507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772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64705"/>
            <a:ext cx="5040560" cy="720079"/>
          </a:xfrm>
        </p:spPr>
        <p:txBody>
          <a:bodyPr>
            <a:normAutofit/>
          </a:bodyPr>
          <a:lstStyle/>
          <a:p>
            <a:r>
              <a:rPr lang="en-US" altLang="zh-CN" dirty="0" smtClean="0"/>
              <a:t>	</a:t>
            </a:r>
            <a:r>
              <a:rPr lang="zh-CN" altLang="zh-CN" dirty="0" smtClean="0">
                <a:solidFill>
                  <a:srgbClr val="FF0000"/>
                </a:solidFill>
              </a:rPr>
              <a:t>算法增长率</a:t>
            </a:r>
            <a:endParaRPr lang="zh-CN" altLang="en-US" b="0" dirty="0"/>
          </a:p>
        </p:txBody>
      </p:sp>
      <p:sp>
        <p:nvSpPr>
          <p:cNvPr id="4" name="TextBox 1"/>
          <p:cNvSpPr txBox="1"/>
          <p:nvPr/>
        </p:nvSpPr>
        <p:spPr>
          <a:xfrm>
            <a:off x="5220072" y="1196752"/>
            <a:ext cx="3422732" cy="461665"/>
          </a:xfrm>
          <a:prstGeom prst="rect">
            <a:avLst/>
          </a:prstGeom>
          <a:solidFill>
            <a:srgbClr val="FFFF00"/>
          </a:solidFill>
        </p:spPr>
        <p:txBody>
          <a:bodyPr wrap="none" rtlCol="0">
            <a:spAutoFit/>
          </a:bodyPr>
          <a:lstStyle/>
          <a:p>
            <a:r>
              <a:rPr lang="en-US" altLang="zh-CN" sz="2400" dirty="0" smtClean="0"/>
              <a:t>2</a:t>
            </a:r>
            <a:r>
              <a:rPr lang="en-US" altLang="zh-CN" sz="2400" baseline="30000" dirty="0" smtClean="0"/>
              <a:t>n</a:t>
            </a:r>
            <a:r>
              <a:rPr lang="en-US" altLang="zh-CN" sz="2400" dirty="0" smtClean="0"/>
              <a:t>,2n</a:t>
            </a:r>
            <a:r>
              <a:rPr lang="en-US" altLang="zh-CN" sz="2400" baseline="30000" dirty="0" smtClean="0"/>
              <a:t>2</a:t>
            </a:r>
            <a:r>
              <a:rPr lang="en-US" altLang="zh-CN" sz="2400" dirty="0" smtClean="0"/>
              <a:t>,20n,</a:t>
            </a:r>
            <a:r>
              <a:rPr lang="en-US" altLang="zh-CN" sz="2400" dirty="0"/>
              <a:t> </a:t>
            </a:r>
            <a:r>
              <a:rPr lang="en-US" altLang="zh-CN" sz="2400" dirty="0" smtClean="0"/>
              <a:t>5nlogn,10n</a:t>
            </a:r>
            <a:endParaRPr lang="zh-CN" altLang="en-US" sz="24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335" y="1971228"/>
            <a:ext cx="4325665" cy="337982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5" y="1916832"/>
            <a:ext cx="4399769" cy="3424155"/>
          </a:xfrm>
          <a:prstGeom prst="rect">
            <a:avLst/>
          </a:prstGeom>
        </p:spPr>
      </p:pic>
    </p:spTree>
    <p:extLst>
      <p:ext uri="{BB962C8B-B14F-4D97-AF65-F5344CB8AC3E}">
        <p14:creationId xmlns:p14="http://schemas.microsoft.com/office/powerpoint/2010/main" val="2488952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1.5 </a:t>
            </a:r>
            <a:r>
              <a:rPr lang="zh-CN" altLang="zh-CN" b="1" dirty="0" smtClean="0"/>
              <a:t>时间</a:t>
            </a:r>
            <a:r>
              <a:rPr lang="zh-CN" altLang="zh-CN" b="1" dirty="0"/>
              <a:t>复杂</a:t>
            </a:r>
            <a:r>
              <a:rPr lang="zh-CN" altLang="zh-CN" b="1" dirty="0" smtClean="0"/>
              <a:t>度</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zh-CN" b="0" dirty="0" smtClean="0"/>
              <a:t>时间</a:t>
            </a:r>
            <a:r>
              <a:rPr lang="zh-CN" altLang="zh-CN" b="0" dirty="0"/>
              <a:t>复杂度分析涉及两个</a:t>
            </a:r>
            <a:r>
              <a:rPr lang="zh-CN" altLang="zh-CN" b="0" dirty="0" smtClean="0"/>
              <a:t>阶段</a:t>
            </a:r>
            <a:r>
              <a:rPr lang="zh-CN" altLang="en-US" b="0" dirty="0" smtClean="0"/>
              <a:t>：</a:t>
            </a:r>
            <a:endParaRPr lang="en-US" altLang="zh-CN" b="0" dirty="0" smtClean="0"/>
          </a:p>
          <a:p>
            <a:pPr>
              <a:lnSpc>
                <a:spcPct val="150000"/>
              </a:lnSpc>
              <a:buFont typeface="Wingdings" pitchFamily="2" charset="2"/>
              <a:buChar char="p"/>
            </a:pPr>
            <a:r>
              <a:rPr lang="zh-CN" altLang="zh-CN" b="0" dirty="0" smtClean="0">
                <a:solidFill>
                  <a:srgbClr val="FF0000"/>
                </a:solidFill>
              </a:rPr>
              <a:t>第一</a:t>
            </a:r>
            <a:r>
              <a:rPr lang="zh-CN" altLang="zh-CN" b="0" dirty="0">
                <a:solidFill>
                  <a:srgbClr val="FF0000"/>
                </a:solidFill>
              </a:rPr>
              <a:t>阶段是算法分析</a:t>
            </a:r>
            <a:r>
              <a:rPr lang="zh-CN" altLang="zh-CN" b="0" dirty="0"/>
              <a:t>：对算法或数据结构进行分析，用函数</a:t>
            </a:r>
            <a:r>
              <a:rPr lang="en-US" altLang="zh-CN" b="0" dirty="0"/>
              <a:t>T(n)</a:t>
            </a:r>
            <a:r>
              <a:rPr lang="zh-CN" altLang="zh-CN" b="0" dirty="0"/>
              <a:t>测量复杂度，</a:t>
            </a:r>
            <a:r>
              <a:rPr lang="en-US" altLang="zh-CN" b="0" dirty="0"/>
              <a:t>T(n)</a:t>
            </a:r>
            <a:r>
              <a:rPr lang="zh-CN" altLang="zh-CN" b="0" dirty="0"/>
              <a:t>是关于输入数据大小</a:t>
            </a:r>
            <a:r>
              <a:rPr lang="en-US" altLang="zh-CN" b="0" dirty="0"/>
              <a:t>n</a:t>
            </a:r>
            <a:r>
              <a:rPr lang="zh-CN" altLang="zh-CN" b="0" dirty="0"/>
              <a:t>的函数</a:t>
            </a:r>
            <a:r>
              <a:rPr lang="zh-CN" altLang="zh-CN" b="0" dirty="0" smtClean="0"/>
              <a:t>；</a:t>
            </a:r>
            <a:endParaRPr lang="en-US" altLang="zh-CN" b="0" dirty="0" smtClean="0"/>
          </a:p>
          <a:p>
            <a:pPr>
              <a:lnSpc>
                <a:spcPct val="150000"/>
              </a:lnSpc>
              <a:buFont typeface="Wingdings" pitchFamily="2" charset="2"/>
              <a:buChar char="p"/>
            </a:pPr>
            <a:r>
              <a:rPr lang="zh-CN" altLang="zh-CN" b="0" dirty="0" smtClean="0">
                <a:solidFill>
                  <a:srgbClr val="FF0000"/>
                </a:solidFill>
              </a:rPr>
              <a:t>第二</a:t>
            </a:r>
            <a:r>
              <a:rPr lang="zh-CN" altLang="zh-CN" b="0" dirty="0">
                <a:solidFill>
                  <a:srgbClr val="FF0000"/>
                </a:solidFill>
              </a:rPr>
              <a:t>阶段是渐近分析</a:t>
            </a:r>
            <a:r>
              <a:rPr lang="zh-CN" altLang="zh-CN" b="0" dirty="0"/>
              <a:t>：分析函数</a:t>
            </a:r>
            <a:r>
              <a:rPr lang="en-US" altLang="zh-CN" b="0" dirty="0"/>
              <a:t>T(n)</a:t>
            </a:r>
            <a:r>
              <a:rPr lang="zh-CN" altLang="zh-CN" b="0" dirty="0"/>
              <a:t>，确定它属于哪种复杂度类型。</a:t>
            </a:r>
            <a:endParaRPr lang="zh-CN" altLang="en-US" b="0" dirty="0"/>
          </a:p>
        </p:txBody>
      </p:sp>
    </p:spTree>
    <p:extLst>
      <p:ext uri="{BB962C8B-B14F-4D97-AF65-F5344CB8AC3E}">
        <p14:creationId xmlns:p14="http://schemas.microsoft.com/office/powerpoint/2010/main" val="299815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22960" y="908720"/>
            <a:ext cx="7535254" cy="5520676"/>
          </a:xfrm>
        </p:spPr>
        <p:txBody>
          <a:bodyPr>
            <a:normAutofit fontScale="92500" lnSpcReduction="10000"/>
          </a:bodyPr>
          <a:lstStyle/>
          <a:p>
            <a:pPr>
              <a:lnSpc>
                <a:spcPct val="13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数据结构涉及一些基本概念和</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术语</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p>
          <a:p>
            <a:pPr>
              <a:lnSpc>
                <a:spcPct val="130000"/>
              </a:lnSpc>
            </a:pP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数据(Data)</a:t>
            </a:r>
            <a:r>
              <a:rPr lang="zh-CN" altLang="zh-CN" sz="2400" b="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指</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计算机能接受和处理的一切对象</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。如整数、实数、复数是数据，字符、文字、表格、图形、图像、声音、程序等也是计算机能够接受和</a:t>
            </a:r>
            <a:r>
              <a:rPr lang="zh-CN" altLang="zh-CN" sz="2400" b="0" dirty="0" smtClean="0">
                <a:latin typeface="Times New Roman" panose="02020603050405020304" pitchFamily="18" charset="0"/>
                <a:ea typeface="楷体" panose="02010609060101010101" pitchFamily="49" charset="-122"/>
                <a:cs typeface="Times New Roman" panose="02020603050405020304" pitchFamily="18" charset="0"/>
              </a:rPr>
              <a:t>处理的</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数据。总之，</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存储在计算机中可用二进制表示的内容</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都是数据。</a:t>
            </a:r>
          </a:p>
          <a:p>
            <a:pPr>
              <a:lnSpc>
                <a:spcPct val="130000"/>
              </a:lnSpc>
            </a:pP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数据元素(data element)</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：指</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在计算机中作为一个整体考虑和处理的对象，也是组成数据的基本单位</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。一般来说，数据元素是由若干</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数据项</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(data item)组成的，数据项是具有独立含义的数据最小单位</a:t>
            </a:r>
            <a:r>
              <a:rPr lang="zh-CN" altLang="zh-CN" sz="24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pP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b="0" dirty="0" smtClean="0">
                <a:latin typeface="Times New Roman" panose="02020603050405020304" pitchFamily="18" charset="0"/>
                <a:ea typeface="楷体" panose="02010609060101010101" pitchFamily="49" charset="-122"/>
                <a:cs typeface="Times New Roman" panose="02020603050405020304" pitchFamily="18" charset="0"/>
              </a:rPr>
              <a:t>如</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，学籍管理系统中，“学生”是数据元素，而“学生”是由学号、姓名、性别、年龄、家庭住址、联系方式等数据项组成。</a:t>
            </a:r>
          </a:p>
          <a:p>
            <a:endParaRPr lang="zh-CN" altLang="en-US" sz="24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8652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764704"/>
            <a:ext cx="7520940" cy="5544616"/>
          </a:xfrm>
        </p:spPr>
        <p:txBody>
          <a:bodyPr>
            <a:normAutofit lnSpcReduction="10000"/>
          </a:bodyPr>
          <a:lstStyle/>
          <a:p>
            <a:r>
              <a:rPr lang="zh-CN" altLang="zh-CN" b="0" dirty="0">
                <a:solidFill>
                  <a:srgbClr val="0070C0"/>
                </a:solidFill>
              </a:rPr>
              <a:t>算法分析</a:t>
            </a:r>
            <a:endParaRPr lang="en-US" altLang="zh-CN" dirty="0" smtClean="0">
              <a:solidFill>
                <a:srgbClr val="0070C0"/>
              </a:solidFill>
            </a:endParaRPr>
          </a:p>
          <a:p>
            <a:r>
              <a:rPr lang="zh-CN" altLang="zh-CN" dirty="0" smtClean="0">
                <a:solidFill>
                  <a:srgbClr val="FF0000"/>
                </a:solidFill>
              </a:rPr>
              <a:t>严格</a:t>
            </a:r>
            <a:r>
              <a:rPr lang="zh-CN" altLang="zh-CN" dirty="0">
                <a:solidFill>
                  <a:srgbClr val="FF0000"/>
                </a:solidFill>
              </a:rPr>
              <a:t>分析规则</a:t>
            </a:r>
            <a:r>
              <a:rPr lang="zh-CN" altLang="zh-CN" dirty="0"/>
              <a:t>：</a:t>
            </a:r>
          </a:p>
          <a:p>
            <a:r>
              <a:rPr lang="en-US" altLang="zh-CN" b="0" dirty="0" smtClean="0"/>
              <a:t>	</a:t>
            </a:r>
            <a:r>
              <a:rPr lang="zh-CN" altLang="zh-CN" b="0" dirty="0" smtClean="0"/>
              <a:t>（</a:t>
            </a:r>
            <a:r>
              <a:rPr lang="en-US" altLang="zh-CN" b="0" dirty="0"/>
              <a:t>1</a:t>
            </a:r>
            <a:r>
              <a:rPr lang="zh-CN" altLang="zh-CN" b="0" dirty="0"/>
              <a:t>）可以假设一个</a:t>
            </a:r>
            <a:r>
              <a:rPr lang="zh-CN" altLang="zh-CN" b="0" dirty="0">
                <a:solidFill>
                  <a:srgbClr val="FF0000"/>
                </a:solidFill>
              </a:rPr>
              <a:t>时间单位</a:t>
            </a:r>
            <a:r>
              <a:rPr lang="en-US" altLang="zh-CN" b="0" dirty="0"/>
              <a:t>.</a:t>
            </a:r>
            <a:endParaRPr lang="zh-CN" altLang="zh-CN" b="0" dirty="0"/>
          </a:p>
          <a:p>
            <a:r>
              <a:rPr lang="en-US" altLang="zh-CN" b="0" dirty="0"/>
              <a:t>	</a:t>
            </a:r>
            <a:r>
              <a:rPr lang="zh-CN" altLang="zh-CN" b="0" dirty="0"/>
              <a:t>（</a:t>
            </a:r>
            <a:r>
              <a:rPr lang="en-US" altLang="zh-CN" b="0" dirty="0"/>
              <a:t>2</a:t>
            </a:r>
            <a:r>
              <a:rPr lang="zh-CN" altLang="zh-CN" b="0" dirty="0"/>
              <a:t>）执行如下的操作之一，花费的</a:t>
            </a:r>
            <a:r>
              <a:rPr lang="zh-CN" altLang="zh-CN" b="0" dirty="0">
                <a:solidFill>
                  <a:srgbClr val="FF0000"/>
                </a:solidFill>
              </a:rPr>
              <a:t>时间计为</a:t>
            </a:r>
            <a:r>
              <a:rPr lang="en-US" altLang="zh-CN" b="0" dirty="0">
                <a:solidFill>
                  <a:srgbClr val="FF0000"/>
                </a:solidFill>
              </a:rPr>
              <a:t>1</a:t>
            </a:r>
            <a:r>
              <a:rPr lang="zh-CN" altLang="zh-CN" b="0" dirty="0"/>
              <a:t>：</a:t>
            </a:r>
          </a:p>
          <a:p>
            <a:r>
              <a:rPr lang="en-US" altLang="zh-CN" b="0" dirty="0"/>
              <a:t>		</a:t>
            </a:r>
            <a:r>
              <a:rPr lang="en-US" altLang="zh-CN" b="0" dirty="0" smtClean="0"/>
              <a:t>a</a:t>
            </a:r>
            <a:r>
              <a:rPr lang="zh-CN" altLang="zh-CN" b="0" dirty="0"/>
              <a:t>．赋值运算</a:t>
            </a:r>
          </a:p>
          <a:p>
            <a:r>
              <a:rPr lang="en-US" altLang="zh-CN" b="0" dirty="0"/>
              <a:t>		</a:t>
            </a:r>
            <a:r>
              <a:rPr lang="en-US" altLang="zh-CN" b="0" dirty="0" smtClean="0"/>
              <a:t>b</a:t>
            </a:r>
            <a:r>
              <a:rPr lang="zh-CN" altLang="zh-CN" b="0" dirty="0"/>
              <a:t>．单一的输入</a:t>
            </a:r>
            <a:r>
              <a:rPr lang="en-US" altLang="zh-CN" b="0" dirty="0"/>
              <a:t>/</a:t>
            </a:r>
            <a:r>
              <a:rPr lang="zh-CN" altLang="zh-CN" b="0" dirty="0"/>
              <a:t>输出操作</a:t>
            </a:r>
          </a:p>
          <a:p>
            <a:r>
              <a:rPr lang="en-US" altLang="zh-CN" b="0" dirty="0"/>
              <a:t>		</a:t>
            </a:r>
            <a:r>
              <a:rPr lang="en-US" altLang="zh-CN" b="0" dirty="0" smtClean="0"/>
              <a:t>c</a:t>
            </a:r>
            <a:r>
              <a:rPr lang="zh-CN" altLang="zh-CN" b="0" dirty="0"/>
              <a:t>．布尔操作，数据比较</a:t>
            </a:r>
          </a:p>
          <a:p>
            <a:r>
              <a:rPr lang="en-US" altLang="zh-CN" b="0" dirty="0"/>
              <a:t>		</a:t>
            </a:r>
            <a:r>
              <a:rPr lang="en-US" altLang="zh-CN" b="0" dirty="0" smtClean="0"/>
              <a:t>d</a:t>
            </a:r>
            <a:r>
              <a:rPr lang="zh-CN" altLang="zh-CN" b="0" dirty="0"/>
              <a:t>．算术运算</a:t>
            </a:r>
          </a:p>
          <a:p>
            <a:r>
              <a:rPr lang="en-US" altLang="zh-CN" b="0" dirty="0"/>
              <a:t>		</a:t>
            </a:r>
            <a:r>
              <a:rPr lang="en-US" altLang="zh-CN" b="0" dirty="0" smtClean="0"/>
              <a:t>e</a:t>
            </a:r>
            <a:r>
              <a:rPr lang="zh-CN" altLang="zh-CN" b="0" dirty="0"/>
              <a:t>．函数返回</a:t>
            </a:r>
          </a:p>
          <a:p>
            <a:r>
              <a:rPr lang="en-US" altLang="zh-CN" b="0" dirty="0"/>
              <a:t>		</a:t>
            </a:r>
            <a:r>
              <a:rPr lang="en-US" altLang="zh-CN" b="0" dirty="0" smtClean="0"/>
              <a:t>f</a:t>
            </a:r>
            <a:r>
              <a:rPr lang="zh-CN" altLang="zh-CN" b="0" dirty="0"/>
              <a:t>．数组下标操作，指针引用</a:t>
            </a:r>
          </a:p>
          <a:p>
            <a:r>
              <a:rPr lang="en-US" altLang="zh-CN" b="0" dirty="0"/>
              <a:t>	</a:t>
            </a:r>
            <a:endParaRPr lang="zh-CN" altLang="en-US" b="0" dirty="0"/>
          </a:p>
        </p:txBody>
      </p:sp>
    </p:spTree>
    <p:extLst>
      <p:ext uri="{BB962C8B-B14F-4D97-AF65-F5344CB8AC3E}">
        <p14:creationId xmlns:p14="http://schemas.microsoft.com/office/powerpoint/2010/main" val="138820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80920" cy="4896544"/>
          </a:xfrm>
        </p:spPr>
        <p:txBody>
          <a:bodyPr>
            <a:normAutofit/>
          </a:bodyPr>
          <a:lstStyle/>
          <a:p>
            <a:r>
              <a:rPr lang="zh-CN" altLang="en-US" dirty="0" smtClean="0"/>
              <a:t>    </a:t>
            </a:r>
            <a:r>
              <a:rPr lang="zh-CN" altLang="en-US" b="0" dirty="0"/>
              <a:t>（</a:t>
            </a:r>
            <a:r>
              <a:rPr lang="en-US" altLang="zh-CN" b="0" dirty="0"/>
              <a:t>3</a:t>
            </a:r>
            <a:r>
              <a:rPr lang="zh-CN" altLang="en-US" b="0" dirty="0"/>
              <a:t>）</a:t>
            </a:r>
            <a:r>
              <a:rPr lang="zh-CN" altLang="en-US" b="0" dirty="0">
                <a:solidFill>
                  <a:srgbClr val="FF0000"/>
                </a:solidFill>
              </a:rPr>
              <a:t>选择语句</a:t>
            </a:r>
            <a:r>
              <a:rPr lang="zh-CN" altLang="en-US" b="0" dirty="0"/>
              <a:t>（</a:t>
            </a:r>
            <a:r>
              <a:rPr lang="en-US" altLang="zh-CN" b="0" dirty="0"/>
              <a:t>if</a:t>
            </a:r>
            <a:r>
              <a:rPr lang="zh-CN" altLang="en-US" b="0" dirty="0"/>
              <a:t>，</a:t>
            </a:r>
            <a:r>
              <a:rPr lang="en-US" altLang="zh-CN" b="0" dirty="0"/>
              <a:t>switch</a:t>
            </a:r>
            <a:r>
              <a:rPr lang="zh-CN" altLang="en-US" b="0" dirty="0"/>
              <a:t>）运行时间：</a:t>
            </a:r>
          </a:p>
          <a:p>
            <a:r>
              <a:rPr lang="zh-CN" altLang="en-US" b="0" dirty="0"/>
              <a:t>		条件计算 </a:t>
            </a:r>
            <a:r>
              <a:rPr lang="en-US" altLang="zh-CN" b="0" dirty="0"/>
              <a:t>+ </a:t>
            </a:r>
            <a:r>
              <a:rPr lang="zh-CN" altLang="en-US" b="0" dirty="0"/>
              <a:t>选择语句中运行时间最长的语句执行时间</a:t>
            </a:r>
          </a:p>
          <a:p>
            <a:r>
              <a:rPr lang="zh-CN" altLang="en-US" b="0" dirty="0"/>
              <a:t>	（</a:t>
            </a:r>
            <a:r>
              <a:rPr lang="en-US" altLang="zh-CN" b="0" dirty="0"/>
              <a:t>4</a:t>
            </a:r>
            <a:r>
              <a:rPr lang="zh-CN" altLang="en-US" b="0" dirty="0"/>
              <a:t>）</a:t>
            </a:r>
            <a:r>
              <a:rPr lang="zh-CN" altLang="en-US" b="0" dirty="0">
                <a:solidFill>
                  <a:srgbClr val="FF0000"/>
                </a:solidFill>
              </a:rPr>
              <a:t>循环执行时间</a:t>
            </a:r>
            <a:r>
              <a:rPr lang="zh-CN" altLang="en-US" b="0" dirty="0"/>
              <a:t>：</a:t>
            </a:r>
          </a:p>
          <a:p>
            <a:r>
              <a:rPr lang="zh-CN" altLang="en-US" b="0" dirty="0"/>
              <a:t>		循环体执行时间 </a:t>
            </a:r>
            <a:r>
              <a:rPr lang="en-US" altLang="zh-CN" b="0" dirty="0"/>
              <a:t>+ </a:t>
            </a:r>
            <a:r>
              <a:rPr lang="zh-CN" altLang="en-US" b="0" dirty="0"/>
              <a:t>循环条件检查和更新操作时间 </a:t>
            </a:r>
            <a:r>
              <a:rPr lang="en-US" altLang="zh-CN" b="0" dirty="0"/>
              <a:t>+</a:t>
            </a:r>
            <a:r>
              <a:rPr lang="zh-CN" altLang="en-US" b="0" dirty="0"/>
              <a:t>　创建循环的时间</a:t>
            </a:r>
          </a:p>
          <a:p>
            <a:r>
              <a:rPr lang="zh-CN" altLang="en-US" b="0" dirty="0"/>
              <a:t>		通常假设循环执行的最大可能迭代数量。</a:t>
            </a:r>
          </a:p>
          <a:p>
            <a:r>
              <a:rPr lang="zh-CN" altLang="en-US" b="0" dirty="0"/>
              <a:t>	（</a:t>
            </a:r>
            <a:r>
              <a:rPr lang="en-US" altLang="zh-CN" b="0" dirty="0"/>
              <a:t>5</a:t>
            </a:r>
            <a:r>
              <a:rPr lang="zh-CN" altLang="en-US" b="0" dirty="0"/>
              <a:t>）</a:t>
            </a:r>
            <a:r>
              <a:rPr lang="zh-CN" altLang="en-US" b="0" dirty="0">
                <a:solidFill>
                  <a:srgbClr val="FF0000"/>
                </a:solidFill>
              </a:rPr>
              <a:t>函数调用</a:t>
            </a:r>
            <a:r>
              <a:rPr lang="zh-CN" altLang="en-US" b="0" dirty="0"/>
              <a:t>的运行时间：</a:t>
            </a:r>
          </a:p>
          <a:p>
            <a:r>
              <a:rPr lang="zh-CN" altLang="en-US" b="0" dirty="0"/>
              <a:t>		创建函数时间（</a:t>
            </a:r>
            <a:r>
              <a:rPr lang="en-US" altLang="zh-CN" b="0" dirty="0"/>
              <a:t>1</a:t>
            </a:r>
            <a:r>
              <a:rPr lang="zh-CN" altLang="en-US" b="0" dirty="0"/>
              <a:t>）</a:t>
            </a:r>
            <a:r>
              <a:rPr lang="en-US" altLang="zh-CN" b="0" dirty="0"/>
              <a:t>+ </a:t>
            </a:r>
            <a:r>
              <a:rPr lang="zh-CN" altLang="en-US" b="0" dirty="0"/>
              <a:t>所有的参数计算时间 </a:t>
            </a:r>
            <a:r>
              <a:rPr lang="en-US" altLang="zh-CN" b="0" dirty="0"/>
              <a:t>+ </a:t>
            </a:r>
            <a:r>
              <a:rPr lang="zh-CN" altLang="en-US" b="0" dirty="0"/>
              <a:t>函数体执行时间</a:t>
            </a:r>
          </a:p>
        </p:txBody>
      </p:sp>
    </p:spTree>
    <p:extLst>
      <p:ext uri="{BB962C8B-B14F-4D97-AF65-F5344CB8AC3E}">
        <p14:creationId xmlns:p14="http://schemas.microsoft.com/office/powerpoint/2010/main" val="2038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3551"/>
            <a:ext cx="7520940" cy="651234"/>
          </a:xfrm>
        </p:spPr>
        <p:txBody>
          <a:bodyPr/>
          <a:lstStyle/>
          <a:p>
            <a:r>
              <a:rPr lang="zh-CN" altLang="zh-CN" dirty="0"/>
              <a:t>【例</a:t>
            </a:r>
            <a:r>
              <a:rPr lang="en-US" altLang="zh-CN" dirty="0"/>
              <a:t>1-2</a:t>
            </a:r>
            <a:r>
              <a:rPr lang="zh-CN" altLang="zh-CN" dirty="0"/>
              <a:t>】分析</a:t>
            </a:r>
            <a:r>
              <a:rPr lang="zh-CN" altLang="zh-CN" dirty="0" smtClean="0"/>
              <a:t>双重</a:t>
            </a:r>
            <a:r>
              <a:rPr lang="zh-CN" altLang="en-US" dirty="0"/>
              <a:t>循环</a:t>
            </a:r>
            <a:r>
              <a:rPr lang="zh-CN" altLang="zh-CN" dirty="0" smtClean="0"/>
              <a:t>程序段</a:t>
            </a:r>
            <a:r>
              <a:rPr lang="zh-CN" altLang="zh-CN" dirty="0"/>
              <a:t>的运行时间：</a:t>
            </a:r>
            <a:endParaRPr lang="zh-CN" altLang="en-U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1742525"/>
            <a:ext cx="4068763"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标注 3"/>
          <p:cNvSpPr/>
          <p:nvPr/>
        </p:nvSpPr>
        <p:spPr>
          <a:xfrm>
            <a:off x="79309" y="1528124"/>
            <a:ext cx="2160240" cy="864096"/>
          </a:xfrm>
          <a:prstGeom prst="wedgeRoundRectCallout">
            <a:avLst>
              <a:gd name="adj1" fmla="val 85853"/>
              <a:gd name="adj2" fmla="val 39824"/>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latin typeface="Times New Roman" pitchFamily="18" charset="0"/>
                <a:ea typeface="楷体" pitchFamily="49" charset="-122"/>
                <a:cs typeface="Times New Roman" pitchFamily="18" charset="0"/>
              </a:rPr>
              <a:t>遵守规则</a:t>
            </a:r>
            <a:r>
              <a:rPr lang="en-US" altLang="zh-CN" dirty="0">
                <a:latin typeface="Times New Roman" pitchFamily="18" charset="0"/>
                <a:ea typeface="楷体" pitchFamily="49" charset="-122"/>
                <a:cs typeface="Times New Roman" pitchFamily="18" charset="0"/>
              </a:rPr>
              <a:t>4</a:t>
            </a:r>
            <a:r>
              <a:rPr lang="zh-CN" altLang="zh-CN" dirty="0">
                <a:latin typeface="Times New Roman" pitchFamily="18" charset="0"/>
                <a:ea typeface="楷体" pitchFamily="49" charset="-122"/>
                <a:cs typeface="Times New Roman" pitchFamily="18" charset="0"/>
              </a:rPr>
              <a:t>和</a:t>
            </a:r>
            <a:r>
              <a:rPr lang="en-US" altLang="zh-CN" dirty="0">
                <a:latin typeface="Times New Roman" pitchFamily="18" charset="0"/>
                <a:ea typeface="楷体" pitchFamily="49" charset="-122"/>
                <a:cs typeface="Times New Roman" pitchFamily="18" charset="0"/>
              </a:rPr>
              <a:t>2a</a:t>
            </a:r>
            <a:r>
              <a:rPr lang="zh-CN" altLang="zh-CN" dirty="0">
                <a:latin typeface="Times New Roman" pitchFamily="18" charset="0"/>
                <a:ea typeface="楷体" pitchFamily="49" charset="-122"/>
                <a:cs typeface="Times New Roman" pitchFamily="18" charset="0"/>
              </a:rPr>
              <a:t>，在进入循环前，执行时间为</a:t>
            </a:r>
            <a:r>
              <a:rPr lang="en-US" altLang="zh-CN" dirty="0">
                <a:latin typeface="Times New Roman" pitchFamily="18" charset="0"/>
                <a:ea typeface="楷体" pitchFamily="49" charset="-122"/>
                <a:cs typeface="Times New Roman" pitchFamily="18" charset="0"/>
              </a:rPr>
              <a:t>1</a:t>
            </a:r>
            <a:endParaRPr lang="zh-CN" altLang="en-US" dirty="0">
              <a:latin typeface="Times New Roman" pitchFamily="18" charset="0"/>
              <a:ea typeface="楷体" pitchFamily="49" charset="-122"/>
              <a:cs typeface="Times New Roman" pitchFamily="18" charset="0"/>
            </a:endParaRPr>
          </a:p>
        </p:txBody>
      </p:sp>
      <p:sp>
        <p:nvSpPr>
          <p:cNvPr id="7" name="圆角矩形标注 6"/>
          <p:cNvSpPr/>
          <p:nvPr/>
        </p:nvSpPr>
        <p:spPr>
          <a:xfrm>
            <a:off x="6516216" y="1124744"/>
            <a:ext cx="2448272" cy="864096"/>
          </a:xfrm>
          <a:prstGeom prst="wedgeRoundRectCallout">
            <a:avLst>
              <a:gd name="adj1" fmla="val -125866"/>
              <a:gd name="adj2" fmla="val 74378"/>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latin typeface="Times New Roman" pitchFamily="18" charset="0"/>
                <a:ea typeface="楷体" pitchFamily="49" charset="-122"/>
                <a:cs typeface="Times New Roman" pitchFamily="18" charset="0"/>
              </a:rPr>
              <a:t>遵守规则</a:t>
            </a:r>
            <a:r>
              <a:rPr lang="en-US" altLang="zh-CN" dirty="0">
                <a:latin typeface="Times New Roman" pitchFamily="18" charset="0"/>
                <a:ea typeface="楷体" pitchFamily="49" charset="-122"/>
                <a:cs typeface="Times New Roman" pitchFamily="18" charset="0"/>
              </a:rPr>
              <a:t>4</a:t>
            </a:r>
            <a:r>
              <a:rPr lang="zh-CN" altLang="zh-CN" dirty="0">
                <a:latin typeface="Times New Roman" pitchFamily="18" charset="0"/>
                <a:ea typeface="楷体" pitchFamily="49" charset="-122"/>
                <a:cs typeface="Times New Roman" pitchFamily="18" charset="0"/>
              </a:rPr>
              <a:t>，</a:t>
            </a:r>
            <a:r>
              <a:rPr lang="en-US" altLang="zh-CN" dirty="0">
                <a:latin typeface="Times New Roman" pitchFamily="18" charset="0"/>
                <a:ea typeface="楷体" pitchFamily="49" charset="-122"/>
                <a:cs typeface="Times New Roman" pitchFamily="18" charset="0"/>
              </a:rPr>
              <a:t>2c</a:t>
            </a:r>
            <a:r>
              <a:rPr lang="zh-CN" altLang="zh-CN" dirty="0">
                <a:latin typeface="Times New Roman" pitchFamily="18" charset="0"/>
                <a:ea typeface="楷体" pitchFamily="49" charset="-122"/>
                <a:cs typeface="Times New Roman" pitchFamily="18" charset="0"/>
              </a:rPr>
              <a:t>和</a:t>
            </a:r>
            <a:r>
              <a:rPr lang="en-US" altLang="zh-CN" dirty="0">
                <a:latin typeface="Times New Roman" pitchFamily="18" charset="0"/>
                <a:ea typeface="楷体" pitchFamily="49" charset="-122"/>
                <a:cs typeface="Times New Roman" pitchFamily="18" charset="0"/>
              </a:rPr>
              <a:t>2d</a:t>
            </a:r>
            <a:r>
              <a:rPr lang="zh-CN" altLang="zh-CN" dirty="0">
                <a:latin typeface="Times New Roman" pitchFamily="18" charset="0"/>
                <a:ea typeface="楷体" pitchFamily="49" charset="-122"/>
                <a:cs typeface="Times New Roman" pitchFamily="18" charset="0"/>
              </a:rPr>
              <a:t>，外层循环每次迭代的执行时间为</a:t>
            </a:r>
            <a:r>
              <a:rPr lang="en-US" altLang="zh-CN" dirty="0" smtClean="0">
                <a:latin typeface="Times New Roman" pitchFamily="18" charset="0"/>
                <a:ea typeface="楷体" pitchFamily="49" charset="-122"/>
                <a:cs typeface="Times New Roman" pitchFamily="18" charset="0"/>
              </a:rPr>
              <a:t>3</a:t>
            </a:r>
            <a:endParaRPr lang="zh-CN" altLang="en-US" dirty="0">
              <a:latin typeface="Times New Roman" pitchFamily="18" charset="0"/>
              <a:ea typeface="楷体" pitchFamily="49" charset="-122"/>
              <a:cs typeface="Times New Roman" pitchFamily="18" charset="0"/>
            </a:endParaRPr>
          </a:p>
        </p:txBody>
      </p:sp>
      <p:sp>
        <p:nvSpPr>
          <p:cNvPr id="8" name="圆角矩形标注 7"/>
          <p:cNvSpPr/>
          <p:nvPr/>
        </p:nvSpPr>
        <p:spPr>
          <a:xfrm>
            <a:off x="119674" y="2750637"/>
            <a:ext cx="2160240" cy="864096"/>
          </a:xfrm>
          <a:prstGeom prst="wedgeRoundRectCallout">
            <a:avLst>
              <a:gd name="adj1" fmla="val 107449"/>
              <a:gd name="adj2" fmla="val -2280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smtClean="0">
                <a:latin typeface="Times New Roman" pitchFamily="18" charset="0"/>
                <a:ea typeface="楷体" pitchFamily="49" charset="-122"/>
                <a:cs typeface="Times New Roman" pitchFamily="18" charset="0"/>
              </a:rPr>
              <a:t>遵守规则</a:t>
            </a:r>
            <a:r>
              <a:rPr lang="en-US" altLang="zh-CN" dirty="0" smtClean="0">
                <a:latin typeface="Times New Roman" pitchFamily="18" charset="0"/>
                <a:ea typeface="楷体" pitchFamily="49" charset="-122"/>
                <a:cs typeface="Times New Roman" pitchFamily="18" charset="0"/>
              </a:rPr>
              <a:t>4</a:t>
            </a:r>
            <a:r>
              <a:rPr lang="zh-CN" altLang="zh-CN" dirty="0" smtClean="0">
                <a:latin typeface="Times New Roman" pitchFamily="18" charset="0"/>
                <a:ea typeface="楷体" pitchFamily="49" charset="-122"/>
                <a:cs typeface="Times New Roman" pitchFamily="18" charset="0"/>
              </a:rPr>
              <a:t>和</a:t>
            </a:r>
            <a:r>
              <a:rPr lang="en-US" altLang="zh-CN" dirty="0" smtClean="0">
                <a:latin typeface="Times New Roman" pitchFamily="18" charset="0"/>
                <a:ea typeface="楷体" pitchFamily="49" charset="-122"/>
                <a:cs typeface="Times New Roman" pitchFamily="18" charset="0"/>
              </a:rPr>
              <a:t>2a</a:t>
            </a:r>
            <a:r>
              <a:rPr lang="zh-CN" altLang="zh-CN" dirty="0" smtClean="0">
                <a:latin typeface="Times New Roman" pitchFamily="18" charset="0"/>
                <a:ea typeface="楷体" pitchFamily="49" charset="-122"/>
                <a:cs typeface="Times New Roman" pitchFamily="18" charset="0"/>
              </a:rPr>
              <a:t>，执行时间为</a:t>
            </a:r>
            <a:r>
              <a:rPr lang="en-US" altLang="zh-CN" dirty="0" smtClean="0">
                <a:latin typeface="Times New Roman" pitchFamily="18" charset="0"/>
                <a:ea typeface="楷体" pitchFamily="49" charset="-122"/>
                <a:cs typeface="Times New Roman" pitchFamily="18" charset="0"/>
              </a:rPr>
              <a:t>1</a:t>
            </a:r>
            <a:endParaRPr lang="zh-CN" altLang="en-US" dirty="0">
              <a:latin typeface="Times New Roman" pitchFamily="18" charset="0"/>
              <a:ea typeface="楷体" pitchFamily="49" charset="-122"/>
              <a:cs typeface="Times New Roman" pitchFamily="18" charset="0"/>
            </a:endParaRPr>
          </a:p>
        </p:txBody>
      </p:sp>
      <p:sp>
        <p:nvSpPr>
          <p:cNvPr id="9" name="圆角矩形标注 8"/>
          <p:cNvSpPr/>
          <p:nvPr/>
        </p:nvSpPr>
        <p:spPr>
          <a:xfrm>
            <a:off x="6336506" y="2166189"/>
            <a:ext cx="2483965" cy="1016496"/>
          </a:xfrm>
          <a:prstGeom prst="wedgeRoundRectCallout">
            <a:avLst>
              <a:gd name="adj1" fmla="val -117827"/>
              <a:gd name="adj2" fmla="val 2757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smtClean="0">
                <a:latin typeface="Times New Roman" pitchFamily="18" charset="0"/>
                <a:ea typeface="楷体" pitchFamily="49" charset="-122"/>
                <a:cs typeface="Times New Roman" pitchFamily="18" charset="0"/>
              </a:rPr>
              <a:t>遵守规则</a:t>
            </a:r>
            <a:r>
              <a:rPr lang="en-US" altLang="zh-CN" dirty="0" smtClean="0">
                <a:latin typeface="Times New Roman" pitchFamily="18" charset="0"/>
                <a:ea typeface="楷体" pitchFamily="49" charset="-122"/>
                <a:cs typeface="Times New Roman" pitchFamily="18" charset="0"/>
              </a:rPr>
              <a:t>4</a:t>
            </a:r>
            <a:r>
              <a:rPr lang="zh-CN" altLang="zh-CN" dirty="0" smtClean="0">
                <a:latin typeface="Times New Roman" pitchFamily="18" charset="0"/>
                <a:ea typeface="楷体" pitchFamily="49" charset="-122"/>
                <a:cs typeface="Times New Roman" pitchFamily="18" charset="0"/>
              </a:rPr>
              <a:t>，</a:t>
            </a:r>
            <a:r>
              <a:rPr lang="en-US" altLang="zh-CN" dirty="0" smtClean="0">
                <a:latin typeface="Times New Roman" pitchFamily="18" charset="0"/>
                <a:ea typeface="楷体" pitchFamily="49" charset="-122"/>
                <a:cs typeface="Times New Roman" pitchFamily="18" charset="0"/>
              </a:rPr>
              <a:t>2c</a:t>
            </a:r>
            <a:r>
              <a:rPr lang="zh-CN" altLang="zh-CN" dirty="0" smtClean="0">
                <a:latin typeface="Times New Roman" pitchFamily="18" charset="0"/>
                <a:ea typeface="楷体" pitchFamily="49" charset="-122"/>
                <a:cs typeface="Times New Roman" pitchFamily="18" charset="0"/>
              </a:rPr>
              <a:t>和</a:t>
            </a:r>
            <a:r>
              <a:rPr lang="en-US" altLang="zh-CN" dirty="0" smtClean="0">
                <a:latin typeface="Times New Roman" pitchFamily="18" charset="0"/>
                <a:ea typeface="楷体" pitchFamily="49" charset="-122"/>
                <a:cs typeface="Times New Roman" pitchFamily="18" charset="0"/>
              </a:rPr>
              <a:t>2d</a:t>
            </a:r>
            <a:r>
              <a:rPr lang="zh-CN" altLang="zh-CN" dirty="0" smtClean="0">
                <a:latin typeface="Times New Roman" pitchFamily="18" charset="0"/>
                <a:ea typeface="楷体" pitchFamily="49" charset="-122"/>
                <a:cs typeface="Times New Roman" pitchFamily="18" charset="0"/>
              </a:rPr>
              <a:t>，内层循环每次迭代的执行时间为</a:t>
            </a:r>
            <a:r>
              <a:rPr lang="en-US" altLang="zh-CN" dirty="0" smtClean="0">
                <a:latin typeface="Times New Roman" pitchFamily="18" charset="0"/>
                <a:ea typeface="楷体" pitchFamily="49" charset="-122"/>
                <a:cs typeface="Times New Roman" pitchFamily="18" charset="0"/>
              </a:rPr>
              <a:t>2</a:t>
            </a:r>
            <a:endParaRPr lang="zh-CN" altLang="en-US" dirty="0">
              <a:latin typeface="Times New Roman" pitchFamily="18" charset="0"/>
              <a:ea typeface="楷体" pitchFamily="49" charset="-122"/>
              <a:cs typeface="Times New Roman" pitchFamily="18" charset="0"/>
            </a:endParaRPr>
          </a:p>
        </p:txBody>
      </p:sp>
      <p:sp>
        <p:nvSpPr>
          <p:cNvPr id="10" name="圆角矩形标注 9"/>
          <p:cNvSpPr/>
          <p:nvPr/>
        </p:nvSpPr>
        <p:spPr>
          <a:xfrm>
            <a:off x="6444208" y="3425841"/>
            <a:ext cx="2520280" cy="864096"/>
          </a:xfrm>
          <a:prstGeom prst="wedgeRoundRectCallout">
            <a:avLst>
              <a:gd name="adj1" fmla="val -135478"/>
              <a:gd name="adj2" fmla="val -2496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latin typeface="Times New Roman" pitchFamily="18" charset="0"/>
                <a:ea typeface="楷体" pitchFamily="49" charset="-122"/>
                <a:cs typeface="Times New Roman" pitchFamily="18" charset="0"/>
              </a:rPr>
              <a:t>遵守规则</a:t>
            </a:r>
            <a:r>
              <a:rPr lang="en-US" altLang="zh-CN" dirty="0">
                <a:latin typeface="Times New Roman" pitchFamily="18" charset="0"/>
                <a:ea typeface="楷体" pitchFamily="49" charset="-122"/>
                <a:cs typeface="Times New Roman" pitchFamily="18" charset="0"/>
              </a:rPr>
              <a:t>2a</a:t>
            </a:r>
            <a:r>
              <a:rPr lang="zh-CN" altLang="zh-CN" dirty="0">
                <a:latin typeface="Times New Roman" pitchFamily="18" charset="0"/>
                <a:ea typeface="楷体" pitchFamily="49" charset="-122"/>
                <a:cs typeface="Times New Roman" pitchFamily="18" charset="0"/>
              </a:rPr>
              <a:t>和</a:t>
            </a:r>
            <a:r>
              <a:rPr lang="en-US" altLang="zh-CN" dirty="0">
                <a:latin typeface="Times New Roman" pitchFamily="18" charset="0"/>
                <a:ea typeface="楷体" pitchFamily="49" charset="-122"/>
                <a:cs typeface="Times New Roman" pitchFamily="18" charset="0"/>
              </a:rPr>
              <a:t>2f</a:t>
            </a:r>
            <a:r>
              <a:rPr lang="zh-CN" altLang="zh-CN" dirty="0">
                <a:latin typeface="Times New Roman" pitchFamily="18" charset="0"/>
                <a:ea typeface="楷体" pitchFamily="49" charset="-122"/>
                <a:cs typeface="Times New Roman" pitchFamily="18" charset="0"/>
              </a:rPr>
              <a:t>，每次内层循环执行时间为</a:t>
            </a:r>
            <a:r>
              <a:rPr lang="en-US" altLang="zh-CN" dirty="0">
                <a:latin typeface="Times New Roman" pitchFamily="18" charset="0"/>
                <a:ea typeface="楷体" pitchFamily="49" charset="-122"/>
                <a:cs typeface="Times New Roman" pitchFamily="18" charset="0"/>
              </a:rPr>
              <a:t>3</a:t>
            </a:r>
            <a:endParaRPr lang="zh-CN" altLang="en-US" dirty="0">
              <a:latin typeface="Times New Roman" pitchFamily="18" charset="0"/>
              <a:ea typeface="楷体" pitchFamily="49" charset="-122"/>
              <a:cs typeface="Times New Roman" pitchFamily="18" charset="0"/>
            </a:endParaRPr>
          </a:p>
        </p:txBody>
      </p:sp>
      <p:sp>
        <p:nvSpPr>
          <p:cNvPr id="5" name="矩形 4"/>
          <p:cNvSpPr/>
          <p:nvPr/>
        </p:nvSpPr>
        <p:spPr>
          <a:xfrm>
            <a:off x="488702" y="4580925"/>
            <a:ext cx="1422184" cy="461665"/>
          </a:xfrm>
          <a:prstGeom prst="rect">
            <a:avLst/>
          </a:prstGeom>
        </p:spPr>
        <p:txBody>
          <a:bodyPr wrap="none">
            <a:spAutoFit/>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总的时间</a:t>
            </a: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215725841"/>
              </p:ext>
            </p:extLst>
          </p:nvPr>
        </p:nvGraphicFramePr>
        <p:xfrm>
          <a:off x="1509713" y="5084763"/>
          <a:ext cx="5584825" cy="768350"/>
        </p:xfrm>
        <a:graphic>
          <a:graphicData uri="http://schemas.openxmlformats.org/presentationml/2006/ole">
            <mc:AlternateContent xmlns:mc="http://schemas.openxmlformats.org/markup-compatibility/2006">
              <mc:Choice xmlns:v="urn:schemas-microsoft-com:vml" Requires="v">
                <p:oleObj spid="_x0000_s1336" name="公式" r:id="rId4" imgW="3454200" imgH="482400" progId="Equation.3">
                  <p:embed/>
                </p:oleObj>
              </mc:Choice>
              <mc:Fallback>
                <p:oleObj name="公式" r:id="rId4" imgW="3454200" imgH="482400" progId="Equation.3">
                  <p:embed/>
                  <p:pic>
                    <p:nvPicPr>
                      <p:cNvPr id="0" name=""/>
                      <p:cNvPicPr>
                        <a:picLocks noChangeAspect="1" noChangeArrowheads="1"/>
                      </p:cNvPicPr>
                      <p:nvPr/>
                    </p:nvPicPr>
                    <p:blipFill>
                      <a:blip r:embed="rId5"/>
                      <a:srcRect/>
                      <a:stretch>
                        <a:fillRect/>
                      </a:stretch>
                    </p:blipFill>
                    <p:spPr bwMode="auto">
                      <a:xfrm>
                        <a:off x="1509713" y="5084763"/>
                        <a:ext cx="558482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圆角矩形标注 12"/>
          <p:cNvSpPr/>
          <p:nvPr/>
        </p:nvSpPr>
        <p:spPr>
          <a:xfrm>
            <a:off x="107504" y="3714883"/>
            <a:ext cx="2160240" cy="864096"/>
          </a:xfrm>
          <a:prstGeom prst="wedgeRoundRectCallout">
            <a:avLst>
              <a:gd name="adj1" fmla="val 56734"/>
              <a:gd name="adj2" fmla="val -26798"/>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latin typeface="Times New Roman" pitchFamily="18" charset="0"/>
                <a:ea typeface="楷体" pitchFamily="49" charset="-122"/>
                <a:cs typeface="Times New Roman" pitchFamily="18" charset="0"/>
              </a:rPr>
              <a:t>每一个循环多做一次测试退出</a:t>
            </a:r>
            <a:endParaRPr lang="zh-CN" altLang="en-US"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76435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1"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5" grpId="0"/>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3"/>
            <a:ext cx="7736964" cy="2520280"/>
          </a:xfrm>
        </p:spPr>
        <p:txBody>
          <a:bodyPr/>
          <a:lstStyle/>
          <a:p>
            <a:r>
              <a:rPr lang="zh-CN" altLang="en-US" dirty="0" smtClean="0">
                <a:solidFill>
                  <a:srgbClr val="FF0000"/>
                </a:solidFill>
              </a:rPr>
              <a:t>时间复杂度函数的</a:t>
            </a:r>
            <a:r>
              <a:rPr lang="zh-CN" altLang="zh-CN" dirty="0" smtClean="0">
                <a:solidFill>
                  <a:srgbClr val="FF0000"/>
                </a:solidFill>
              </a:rPr>
              <a:t>简</a:t>
            </a:r>
            <a:r>
              <a:rPr lang="zh-CN" altLang="en-US" dirty="0" smtClean="0">
                <a:solidFill>
                  <a:srgbClr val="FF0000"/>
                </a:solidFill>
              </a:rPr>
              <a:t>化</a:t>
            </a:r>
            <a:r>
              <a:rPr lang="zh-CN" altLang="zh-CN" dirty="0" smtClean="0">
                <a:solidFill>
                  <a:srgbClr val="FF0000"/>
                </a:solidFill>
              </a:rPr>
              <a:t>分析方法</a:t>
            </a:r>
            <a:r>
              <a:rPr lang="zh-CN" altLang="en-US" dirty="0" smtClean="0"/>
              <a:t>：</a:t>
            </a:r>
            <a:endParaRPr lang="en-US" altLang="zh-CN" dirty="0" smtClean="0"/>
          </a:p>
          <a:p>
            <a:r>
              <a:rPr lang="zh-CN" altLang="en-US" b="0" dirty="0" smtClean="0"/>
              <a:t> </a:t>
            </a:r>
            <a:r>
              <a:rPr lang="zh-CN" altLang="en-US" sz="2200" b="0" dirty="0" smtClean="0"/>
              <a:t>    通常，可以采用简单分析方法计算程序或算法的运行时间，假设程序的每步执行时间为</a:t>
            </a:r>
            <a:r>
              <a:rPr lang="en-US" altLang="zh-CN" sz="2200" b="0" dirty="0" smtClean="0"/>
              <a:t>1</a:t>
            </a:r>
            <a:r>
              <a:rPr lang="zh-CN" altLang="en-US" sz="2200" b="0" dirty="0" smtClean="0"/>
              <a:t>。</a:t>
            </a:r>
            <a:endParaRPr lang="en-US" altLang="zh-CN" sz="2200" b="0" dirty="0" smtClean="0"/>
          </a:p>
          <a:p>
            <a:r>
              <a:rPr lang="en-US" altLang="zh-CN" sz="2200" b="0" dirty="0" smtClean="0"/>
              <a:t>     </a:t>
            </a:r>
            <a:r>
              <a:rPr lang="zh-CN" altLang="en-US" sz="2200" dirty="0" smtClean="0">
                <a:solidFill>
                  <a:srgbClr val="FF0000"/>
                </a:solidFill>
              </a:rPr>
              <a:t>程序步</a:t>
            </a:r>
            <a:r>
              <a:rPr lang="zh-CN" altLang="en-US" sz="2200" b="0" dirty="0" smtClean="0"/>
              <a:t>可以定义为一个语法或语义意义上的程序片段，该片段的执行时间独立于实例特征。</a:t>
            </a:r>
            <a:endParaRPr lang="zh-CN" altLang="en-US" sz="2200" b="0" dirty="0"/>
          </a:p>
        </p:txBody>
      </p:sp>
      <p:graphicFrame>
        <p:nvGraphicFramePr>
          <p:cNvPr id="4" name="表格 3"/>
          <p:cNvGraphicFramePr>
            <a:graphicFrameLocks noGrp="1"/>
          </p:cNvGraphicFramePr>
          <p:nvPr>
            <p:extLst>
              <p:ext uri="{D42A27DB-BD31-4B8C-83A1-F6EECF244321}">
                <p14:modId xmlns:p14="http://schemas.microsoft.com/office/powerpoint/2010/main" val="2373597148"/>
              </p:ext>
            </p:extLst>
          </p:nvPr>
        </p:nvGraphicFramePr>
        <p:xfrm>
          <a:off x="827584" y="3717032"/>
          <a:ext cx="7704856" cy="2562259"/>
        </p:xfrm>
        <a:graphic>
          <a:graphicData uri="http://schemas.openxmlformats.org/drawingml/2006/table">
            <a:tbl>
              <a:tblPr>
                <a:tableStyleId>{ED083AE6-46FA-4A59-8FB0-9F97EB10719F}</a:tableStyleId>
              </a:tblPr>
              <a:tblGrid>
                <a:gridCol w="3247123">
                  <a:extLst>
                    <a:ext uri="{9D8B030D-6E8A-4147-A177-3AD203B41FA5}">
                      <a16:colId xmlns:a16="http://schemas.microsoft.com/office/drawing/2014/main" val="20000"/>
                    </a:ext>
                  </a:extLst>
                </a:gridCol>
                <a:gridCol w="832295">
                  <a:extLst>
                    <a:ext uri="{9D8B030D-6E8A-4147-A177-3AD203B41FA5}">
                      <a16:colId xmlns:a16="http://schemas.microsoft.com/office/drawing/2014/main" val="20001"/>
                    </a:ext>
                  </a:extLst>
                </a:gridCol>
                <a:gridCol w="1510066">
                  <a:extLst>
                    <a:ext uri="{9D8B030D-6E8A-4147-A177-3AD203B41FA5}">
                      <a16:colId xmlns:a16="http://schemas.microsoft.com/office/drawing/2014/main" val="20002"/>
                    </a:ext>
                  </a:extLst>
                </a:gridCol>
                <a:gridCol w="2115372">
                  <a:extLst>
                    <a:ext uri="{9D8B030D-6E8A-4147-A177-3AD203B41FA5}">
                      <a16:colId xmlns:a16="http://schemas.microsoft.com/office/drawing/2014/main" val="20003"/>
                    </a:ext>
                  </a:extLst>
                </a:gridCol>
              </a:tblGrid>
              <a:tr h="431332">
                <a:tc>
                  <a:txBody>
                    <a:bodyPr/>
                    <a:lstStyle/>
                    <a:p>
                      <a:pPr algn="ctr" fontAlgn="base">
                        <a:spcAft>
                          <a:spcPts val="0"/>
                        </a:spcAft>
                      </a:pPr>
                      <a:r>
                        <a:rPr lang="zh-CN" sz="2000" kern="1200" dirty="0">
                          <a:effectLst/>
                        </a:rPr>
                        <a:t>语句</a:t>
                      </a:r>
                      <a:endParaRPr lang="zh-CN" sz="2000" kern="100" dirty="0">
                        <a:effectLst/>
                        <a:latin typeface="Times New Roman" pitchFamily="18" charset="0"/>
                        <a:ea typeface="宋体"/>
                        <a:cs typeface="Times New Roman" pitchFamily="18" charset="0"/>
                      </a:endParaRPr>
                    </a:p>
                  </a:txBody>
                  <a:tcPr marB="0" anchor="ctr"/>
                </a:tc>
                <a:tc>
                  <a:txBody>
                    <a:bodyPr/>
                    <a:lstStyle/>
                    <a:p>
                      <a:pPr algn="ctr" fontAlgn="base">
                        <a:spcAft>
                          <a:spcPts val="0"/>
                        </a:spcAft>
                      </a:pPr>
                      <a:r>
                        <a:rPr lang="zh-CN" sz="2000" kern="1200" dirty="0">
                          <a:effectLst/>
                        </a:rPr>
                        <a:t>步数</a:t>
                      </a:r>
                      <a:endParaRPr lang="zh-CN" sz="2000" kern="100" dirty="0">
                        <a:effectLst/>
                        <a:latin typeface="Times New Roman" pitchFamily="18" charset="0"/>
                        <a:ea typeface="宋体"/>
                        <a:cs typeface="Times New Roman" pitchFamily="18" charset="0"/>
                      </a:endParaRPr>
                    </a:p>
                  </a:txBody>
                  <a:tcPr marB="0" anchor="ctr"/>
                </a:tc>
                <a:tc>
                  <a:txBody>
                    <a:bodyPr/>
                    <a:lstStyle/>
                    <a:p>
                      <a:pPr algn="ctr" fontAlgn="base">
                        <a:spcAft>
                          <a:spcPts val="0"/>
                        </a:spcAft>
                      </a:pPr>
                      <a:r>
                        <a:rPr lang="zh-CN" sz="2000" kern="1200" dirty="0">
                          <a:effectLst/>
                        </a:rPr>
                        <a:t>频率</a:t>
                      </a:r>
                      <a:endParaRPr lang="zh-CN" sz="2000" kern="100" dirty="0">
                        <a:effectLst/>
                        <a:latin typeface="Times New Roman" pitchFamily="18" charset="0"/>
                        <a:ea typeface="宋体"/>
                        <a:cs typeface="Times New Roman" pitchFamily="18" charset="0"/>
                      </a:endParaRPr>
                    </a:p>
                  </a:txBody>
                  <a:tcPr marB="0" anchor="ctr"/>
                </a:tc>
                <a:tc>
                  <a:txBody>
                    <a:bodyPr/>
                    <a:lstStyle/>
                    <a:p>
                      <a:pPr algn="ctr" fontAlgn="base">
                        <a:spcAft>
                          <a:spcPts val="0"/>
                        </a:spcAft>
                      </a:pPr>
                      <a:r>
                        <a:rPr lang="zh-CN" sz="2000" kern="1200" dirty="0">
                          <a:effectLst/>
                        </a:rPr>
                        <a:t>总步数</a:t>
                      </a:r>
                      <a:endParaRPr lang="zh-CN" sz="2000" kern="100" dirty="0">
                        <a:effectLst/>
                        <a:latin typeface="Times New Roman" pitchFamily="18" charset="0"/>
                        <a:ea typeface="宋体"/>
                        <a:cs typeface="Times New Roman" pitchFamily="18" charset="0"/>
                      </a:endParaRPr>
                    </a:p>
                  </a:txBody>
                  <a:tcPr marB="0" anchor="ctr"/>
                </a:tc>
                <a:extLst>
                  <a:ext uri="{0D108BD9-81ED-4DB2-BD59-A6C34878D82A}">
                    <a16:rowId xmlns:a16="http://schemas.microsoft.com/office/drawing/2014/main" val="10000"/>
                  </a:ext>
                </a:extLst>
              </a:tr>
              <a:tr h="1728908">
                <a:tc>
                  <a:txBody>
                    <a:bodyPr/>
                    <a:lstStyle/>
                    <a:p>
                      <a:pPr algn="ctr" fontAlgn="base">
                        <a:lnSpc>
                          <a:spcPct val="120000"/>
                        </a:lnSpc>
                        <a:spcAft>
                          <a:spcPts val="0"/>
                        </a:spcAft>
                      </a:pPr>
                      <a:r>
                        <a:rPr lang="en-US" sz="1600" kern="1200" dirty="0">
                          <a:effectLst/>
                        </a:rPr>
                        <a:t>for (i = 0;  i &lt; n-1;   i++)  {</a:t>
                      </a:r>
                      <a:endParaRPr lang="zh-CN" sz="1600" kern="100" dirty="0">
                        <a:effectLst/>
                      </a:endParaRPr>
                    </a:p>
                    <a:p>
                      <a:pPr algn="ctr" fontAlgn="base">
                        <a:lnSpc>
                          <a:spcPct val="120000"/>
                        </a:lnSpc>
                        <a:spcAft>
                          <a:spcPts val="0"/>
                        </a:spcAft>
                      </a:pPr>
                      <a:r>
                        <a:rPr lang="en-US" sz="1600" kern="1200" dirty="0">
                          <a:effectLst/>
                        </a:rPr>
                        <a:t>    for (j = 0;  j &lt; i;  j++ ) {</a:t>
                      </a:r>
                      <a:endParaRPr lang="zh-CN" sz="1600" kern="100" dirty="0">
                        <a:effectLst/>
                      </a:endParaRPr>
                    </a:p>
                    <a:p>
                      <a:pPr algn="ctr" fontAlgn="base">
                        <a:lnSpc>
                          <a:spcPct val="120000"/>
                        </a:lnSpc>
                        <a:spcAft>
                          <a:spcPts val="0"/>
                        </a:spcAft>
                      </a:pPr>
                      <a:r>
                        <a:rPr lang="en-US" sz="1600" kern="1200" dirty="0">
                          <a:effectLst/>
                        </a:rPr>
                        <a:t>  array[i][j] = 0;</a:t>
                      </a:r>
                      <a:endParaRPr lang="zh-CN" sz="1600" kern="100" dirty="0">
                        <a:effectLst/>
                      </a:endParaRPr>
                    </a:p>
                    <a:p>
                      <a:pPr indent="457200" algn="just" fontAlgn="base">
                        <a:lnSpc>
                          <a:spcPct val="120000"/>
                        </a:lnSpc>
                        <a:spcAft>
                          <a:spcPts val="0"/>
                        </a:spcAft>
                      </a:pPr>
                      <a:r>
                        <a:rPr lang="en-US" sz="1600" kern="1200" dirty="0" smtClean="0">
                          <a:effectLst/>
                        </a:rPr>
                        <a:t>      }</a:t>
                      </a:r>
                      <a:endParaRPr lang="zh-CN" sz="1600" kern="100" dirty="0">
                        <a:effectLst/>
                      </a:endParaRPr>
                    </a:p>
                    <a:p>
                      <a:pPr indent="228600" algn="just" fontAlgn="base">
                        <a:lnSpc>
                          <a:spcPct val="120000"/>
                        </a:lnSpc>
                        <a:spcAft>
                          <a:spcPts val="0"/>
                        </a:spcAft>
                      </a:pPr>
                      <a:r>
                        <a:rPr lang="en-US" sz="1600" kern="1200" dirty="0" smtClean="0">
                          <a:effectLst/>
                        </a:rPr>
                        <a:t>    }</a:t>
                      </a:r>
                      <a:endParaRPr lang="zh-CN" sz="1600" kern="100" dirty="0">
                        <a:effectLst/>
                        <a:latin typeface="Times New Roman" pitchFamily="18" charset="0"/>
                        <a:ea typeface="宋体"/>
                        <a:cs typeface="Times New Roman" pitchFamily="18" charset="0"/>
                      </a:endParaRPr>
                    </a:p>
                  </a:txBody>
                  <a:tcPr marB="0" anchor="ctr"/>
                </a:tc>
                <a:tc>
                  <a:txBody>
                    <a:bodyPr/>
                    <a:lstStyle/>
                    <a:p>
                      <a:pPr algn="ctr" fontAlgn="base">
                        <a:lnSpc>
                          <a:spcPct val="120000"/>
                        </a:lnSpc>
                        <a:spcAft>
                          <a:spcPts val="0"/>
                        </a:spcAft>
                      </a:pPr>
                      <a:r>
                        <a:rPr lang="en-US" sz="1600" kern="1200" dirty="0">
                          <a:effectLst/>
                        </a:rPr>
                        <a:t>1</a:t>
                      </a:r>
                      <a:endParaRPr lang="zh-CN" sz="1600" kern="100" dirty="0">
                        <a:effectLst/>
                      </a:endParaRPr>
                    </a:p>
                    <a:p>
                      <a:pPr algn="ctr" fontAlgn="base">
                        <a:lnSpc>
                          <a:spcPct val="120000"/>
                        </a:lnSpc>
                        <a:spcAft>
                          <a:spcPts val="0"/>
                        </a:spcAft>
                      </a:pPr>
                      <a:r>
                        <a:rPr lang="en-US" sz="1600" kern="1200" dirty="0">
                          <a:effectLst/>
                        </a:rPr>
                        <a:t>1</a:t>
                      </a:r>
                      <a:endParaRPr lang="zh-CN" sz="1600" kern="100" dirty="0">
                        <a:effectLst/>
                      </a:endParaRPr>
                    </a:p>
                    <a:p>
                      <a:pPr algn="ctr" fontAlgn="base">
                        <a:lnSpc>
                          <a:spcPct val="120000"/>
                        </a:lnSpc>
                        <a:spcAft>
                          <a:spcPts val="0"/>
                        </a:spcAft>
                      </a:pPr>
                      <a:r>
                        <a:rPr lang="en-US" sz="1600" kern="1200" dirty="0">
                          <a:effectLst/>
                        </a:rPr>
                        <a:t>1</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latin typeface="Times New Roman" pitchFamily="18" charset="0"/>
                        <a:ea typeface="宋体"/>
                        <a:cs typeface="Times New Roman" pitchFamily="18" charset="0"/>
                      </a:endParaRPr>
                    </a:p>
                  </a:txBody>
                  <a:tcPr marB="0" anchor="ctr"/>
                </a:tc>
                <a:tc>
                  <a:txBody>
                    <a:bodyPr/>
                    <a:lstStyle/>
                    <a:p>
                      <a:pPr algn="ctr" fontAlgn="base">
                        <a:lnSpc>
                          <a:spcPct val="120000"/>
                        </a:lnSpc>
                        <a:spcAft>
                          <a:spcPts val="0"/>
                        </a:spcAft>
                      </a:pPr>
                      <a:r>
                        <a:rPr lang="en-US" sz="1600" kern="1200" dirty="0">
                          <a:effectLst/>
                        </a:rPr>
                        <a:t>n</a:t>
                      </a:r>
                      <a:endParaRPr lang="zh-CN" sz="1600" kern="100" dirty="0">
                        <a:effectLst/>
                      </a:endParaRPr>
                    </a:p>
                    <a:p>
                      <a:pPr algn="ctr" fontAlgn="base">
                        <a:lnSpc>
                          <a:spcPct val="120000"/>
                        </a:lnSpc>
                        <a:spcAft>
                          <a:spcPts val="0"/>
                        </a:spcAft>
                      </a:pPr>
                      <a:r>
                        <a:rPr lang="en-US" sz="1600" kern="1200" dirty="0">
                          <a:effectLst/>
                        </a:rPr>
                        <a:t>1+2...+n-1</a:t>
                      </a:r>
                      <a:endParaRPr lang="zh-CN" sz="1600" kern="100" dirty="0">
                        <a:effectLst/>
                      </a:endParaRPr>
                    </a:p>
                    <a:p>
                      <a:pPr algn="ctr" fontAlgn="base">
                        <a:lnSpc>
                          <a:spcPct val="120000"/>
                        </a:lnSpc>
                        <a:spcAft>
                          <a:spcPts val="0"/>
                        </a:spcAft>
                      </a:pPr>
                      <a:r>
                        <a:rPr lang="en-US" sz="1600" kern="1200" dirty="0">
                          <a:effectLst/>
                        </a:rPr>
                        <a:t>0+1...+n-2</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latin typeface="Times New Roman" pitchFamily="18" charset="0"/>
                        <a:ea typeface="宋体"/>
                        <a:cs typeface="Times New Roman" pitchFamily="18" charset="0"/>
                      </a:endParaRPr>
                    </a:p>
                  </a:txBody>
                  <a:tcPr marB="0" anchor="ctr"/>
                </a:tc>
                <a:tc>
                  <a:txBody>
                    <a:bodyPr/>
                    <a:lstStyle/>
                    <a:p>
                      <a:pPr algn="ctr" fontAlgn="base">
                        <a:lnSpc>
                          <a:spcPct val="120000"/>
                        </a:lnSpc>
                        <a:spcAft>
                          <a:spcPts val="0"/>
                        </a:spcAft>
                      </a:pPr>
                      <a:r>
                        <a:rPr lang="en-US" sz="1600" kern="1200" dirty="0">
                          <a:effectLst/>
                        </a:rPr>
                        <a:t>n</a:t>
                      </a:r>
                      <a:endParaRPr lang="zh-CN" sz="1600" kern="100" dirty="0">
                        <a:effectLst/>
                      </a:endParaRPr>
                    </a:p>
                    <a:p>
                      <a:pPr algn="ctr" fontAlgn="base">
                        <a:lnSpc>
                          <a:spcPct val="120000"/>
                        </a:lnSpc>
                        <a:spcAft>
                          <a:spcPts val="0"/>
                        </a:spcAft>
                      </a:pPr>
                      <a:r>
                        <a:rPr lang="en-US" sz="1600" kern="1200" dirty="0">
                          <a:effectLst/>
                        </a:rPr>
                        <a:t>n(n-1)/2</a:t>
                      </a:r>
                      <a:endParaRPr lang="zh-CN" sz="1600" kern="100" dirty="0">
                        <a:effectLst/>
                      </a:endParaRPr>
                    </a:p>
                    <a:p>
                      <a:pPr algn="ctr" fontAlgn="base">
                        <a:lnSpc>
                          <a:spcPct val="120000"/>
                        </a:lnSpc>
                        <a:spcAft>
                          <a:spcPts val="0"/>
                        </a:spcAft>
                      </a:pPr>
                      <a:r>
                        <a:rPr lang="en-US" sz="1600" kern="1200" dirty="0">
                          <a:effectLst/>
                        </a:rPr>
                        <a:t>(n-1)(n-2)/2</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latin typeface="Times New Roman" pitchFamily="18" charset="0"/>
                        <a:ea typeface="宋体"/>
                        <a:cs typeface="Times New Roman" pitchFamily="18" charset="0"/>
                      </a:endParaRPr>
                    </a:p>
                  </a:txBody>
                  <a:tcPr marB="0" anchor="ctr"/>
                </a:tc>
                <a:extLst>
                  <a:ext uri="{0D108BD9-81ED-4DB2-BD59-A6C34878D82A}">
                    <a16:rowId xmlns:a16="http://schemas.microsoft.com/office/drawing/2014/main" val="10001"/>
                  </a:ext>
                </a:extLst>
              </a:tr>
              <a:tr h="402019">
                <a:tc>
                  <a:txBody>
                    <a:bodyPr/>
                    <a:lstStyle/>
                    <a:p>
                      <a:pPr algn="ctr" fontAlgn="base">
                        <a:spcAft>
                          <a:spcPts val="0"/>
                        </a:spcAft>
                      </a:pPr>
                      <a:r>
                        <a:rPr lang="en-US" sz="1600" kern="1200">
                          <a:effectLst/>
                        </a:rPr>
                        <a:t>total</a:t>
                      </a:r>
                      <a:endParaRPr lang="zh-CN" sz="1600" kern="100">
                        <a:effectLst/>
                        <a:latin typeface="Times New Roman" pitchFamily="18" charset="0"/>
                        <a:ea typeface="宋体"/>
                        <a:cs typeface="Times New Roman" pitchFamily="18" charset="0"/>
                      </a:endParaRPr>
                    </a:p>
                  </a:txBody>
                  <a:tcPr marB="0" anchor="ctr"/>
                </a:tc>
                <a:tc gridSpan="3">
                  <a:txBody>
                    <a:bodyPr/>
                    <a:lstStyle/>
                    <a:p>
                      <a:pPr algn="ctr" fontAlgn="base">
                        <a:spcAft>
                          <a:spcPts val="0"/>
                        </a:spcAft>
                      </a:pPr>
                      <a:r>
                        <a:rPr lang="en-US" sz="1600" kern="1200" dirty="0">
                          <a:effectLst/>
                        </a:rPr>
                        <a:t>                        </a:t>
                      </a:r>
                      <a:r>
                        <a:rPr lang="en-US" sz="1600" kern="1200" dirty="0" smtClean="0">
                          <a:effectLst/>
                        </a:rPr>
                        <a:t>n</a:t>
                      </a:r>
                      <a:r>
                        <a:rPr lang="en-US" sz="1600" kern="1200" baseline="30000" dirty="0" smtClean="0">
                          <a:effectLst/>
                        </a:rPr>
                        <a:t>2</a:t>
                      </a:r>
                      <a:r>
                        <a:rPr lang="en-US" sz="1600" kern="1200" dirty="0" smtClean="0">
                          <a:effectLst/>
                        </a:rPr>
                        <a:t>-n+1</a:t>
                      </a:r>
                      <a:endParaRPr lang="zh-CN" sz="1600" kern="100" dirty="0">
                        <a:effectLst/>
                        <a:latin typeface="Times New Roman" pitchFamily="18" charset="0"/>
                        <a:ea typeface="宋体"/>
                        <a:cs typeface="Times New Roman" pitchFamily="18" charset="0"/>
                      </a:endParaRPr>
                    </a:p>
                  </a:txBody>
                  <a:tcPr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sp>
        <p:nvSpPr>
          <p:cNvPr id="5" name="矩形 4"/>
          <p:cNvSpPr/>
          <p:nvPr/>
        </p:nvSpPr>
        <p:spPr>
          <a:xfrm>
            <a:off x="3017728" y="3275692"/>
            <a:ext cx="3550972" cy="369332"/>
          </a:xfrm>
          <a:prstGeom prst="rect">
            <a:avLst/>
          </a:prstGeom>
        </p:spPr>
        <p:txBody>
          <a:bodyPr wrap="none">
            <a:spAutoFit/>
          </a:bodyPr>
          <a:lstStyle/>
          <a:p>
            <a:r>
              <a:rPr lang="zh-CN" altLang="en-US" dirty="0" smtClean="0">
                <a:latin typeface="Times New Roman" pitchFamily="18" charset="0"/>
                <a:ea typeface="楷体" pitchFamily="49" charset="-122"/>
                <a:cs typeface="Times New Roman" pitchFamily="18" charset="0"/>
              </a:rPr>
              <a:t>例</a:t>
            </a:r>
            <a:r>
              <a:rPr lang="en-US" altLang="zh-CN" dirty="0" smtClean="0">
                <a:latin typeface="Times New Roman" pitchFamily="18" charset="0"/>
                <a:ea typeface="楷体" pitchFamily="49" charset="-122"/>
                <a:cs typeface="Times New Roman" pitchFamily="18" charset="0"/>
              </a:rPr>
              <a:t>1-2 </a:t>
            </a:r>
            <a:r>
              <a:rPr lang="zh-CN" altLang="en-US" dirty="0">
                <a:latin typeface="Times New Roman" pitchFamily="18" charset="0"/>
                <a:ea typeface="楷体" pitchFamily="49" charset="-122"/>
                <a:cs typeface="Times New Roman" pitchFamily="18" charset="0"/>
              </a:rPr>
              <a:t>程序段用简单分析</a:t>
            </a:r>
            <a:r>
              <a:rPr lang="zh-CN" altLang="en-US" dirty="0" smtClean="0">
                <a:latin typeface="Times New Roman" pitchFamily="18" charset="0"/>
                <a:ea typeface="楷体" pitchFamily="49" charset="-122"/>
                <a:cs typeface="Times New Roman" pitchFamily="18" charset="0"/>
              </a:rPr>
              <a:t>方法描述</a:t>
            </a:r>
            <a:endParaRPr lang="zh-CN" altLang="en-US"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2253101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6"/>
            <a:ext cx="7520940" cy="949117"/>
          </a:xfrm>
        </p:spPr>
        <p:txBody>
          <a:bodyPr/>
          <a:lstStyle/>
          <a:p>
            <a:pPr>
              <a:lnSpc>
                <a:spcPct val="120000"/>
              </a:lnSpc>
            </a:pPr>
            <a:r>
              <a:rPr lang="zh-CN" altLang="zh-CN" sz="2400" dirty="0"/>
              <a:t>【</a:t>
            </a:r>
            <a:r>
              <a:rPr lang="zh-CN" altLang="zh-CN" sz="2400" dirty="0" smtClean="0"/>
              <a:t>例</a:t>
            </a:r>
            <a:r>
              <a:rPr lang="en-US" altLang="zh-CN" sz="2400" dirty="0" smtClean="0"/>
              <a:t>1-3</a:t>
            </a:r>
            <a:r>
              <a:rPr lang="zh-CN" altLang="zh-CN" sz="2400" dirty="0"/>
              <a:t>】</a:t>
            </a:r>
            <a:r>
              <a:rPr lang="zh-CN" altLang="zh-CN" sz="2400" dirty="0" smtClean="0"/>
              <a:t>统计</a:t>
            </a:r>
            <a:r>
              <a:rPr lang="en-US" altLang="zh-CN" sz="2400" dirty="0" smtClean="0"/>
              <a:t>a[0..</a:t>
            </a:r>
            <a:r>
              <a:rPr lang="en-US" altLang="zh-CN" sz="2400" dirty="0"/>
              <a:t>n-1]</a:t>
            </a:r>
            <a:r>
              <a:rPr lang="zh-CN" altLang="zh-CN" sz="2400" dirty="0"/>
              <a:t>的元素和，该算法用简单分析方法描述如下所示</a:t>
            </a:r>
            <a:r>
              <a:rPr lang="zh-CN" altLang="zh-CN" sz="2400" dirty="0" smtClean="0"/>
              <a:t>。</a:t>
            </a:r>
            <a:endParaRPr lang="zh-CN" altLang="en-US"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916832"/>
            <a:ext cx="8055294" cy="3550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70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764704"/>
            <a:ext cx="7520940" cy="1237149"/>
          </a:xfrm>
        </p:spPr>
        <p:txBody>
          <a:bodyPr/>
          <a:lstStyle/>
          <a:p>
            <a:pPr>
              <a:lnSpc>
                <a:spcPct val="150000"/>
              </a:lnSpc>
            </a:pPr>
            <a:r>
              <a:rPr lang="zh-CN" altLang="zh-CN" sz="2400" dirty="0"/>
              <a:t>【</a:t>
            </a:r>
            <a:r>
              <a:rPr lang="zh-CN" altLang="zh-CN" sz="2400" dirty="0" smtClean="0"/>
              <a:t>例</a:t>
            </a:r>
            <a:r>
              <a:rPr lang="en-US" altLang="zh-CN" sz="2400" dirty="0" smtClean="0"/>
              <a:t>1-4</a:t>
            </a:r>
            <a:r>
              <a:rPr lang="zh-CN" altLang="zh-CN" sz="2400" dirty="0"/>
              <a:t>】</a:t>
            </a:r>
            <a:r>
              <a:rPr lang="zh-CN" altLang="zh-CN" sz="2400" dirty="0" smtClean="0"/>
              <a:t>递归</a:t>
            </a:r>
            <a:r>
              <a:rPr lang="zh-CN" altLang="en-US" sz="2400" dirty="0"/>
              <a:t>算法</a:t>
            </a:r>
            <a:r>
              <a:rPr lang="zh-CN" altLang="zh-CN" sz="2400" dirty="0" smtClean="0"/>
              <a:t>统计</a:t>
            </a:r>
            <a:r>
              <a:rPr lang="en-US" altLang="zh-CN" sz="2400" dirty="0" smtClean="0"/>
              <a:t>a[0..</a:t>
            </a:r>
            <a:r>
              <a:rPr lang="en-US" altLang="zh-CN" sz="2400" dirty="0"/>
              <a:t>n-1]</a:t>
            </a:r>
            <a:r>
              <a:rPr lang="zh-CN" altLang="zh-CN" sz="2400" dirty="0"/>
              <a:t>的元素和，该算法用简单分析方法描述如下所示</a:t>
            </a:r>
            <a:r>
              <a:rPr lang="zh-CN" altLang="zh-CN" sz="2400" dirty="0" smtClean="0"/>
              <a:t>。</a:t>
            </a:r>
            <a:endParaRPr lang="zh-CN" altLang="en-US"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204864"/>
            <a:ext cx="8377222" cy="329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6300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55576" y="732025"/>
            <a:ext cx="7520940" cy="548640"/>
          </a:xfrm>
        </p:spPr>
        <p:txBody>
          <a:bodyPr/>
          <a:lstStyle/>
          <a:p>
            <a:r>
              <a:rPr lang="en-US" altLang="zh-CN" b="1" dirty="0" smtClean="0"/>
              <a:t>1.6 </a:t>
            </a:r>
            <a:r>
              <a:rPr lang="zh-CN" altLang="zh-CN" b="1" dirty="0"/>
              <a:t>渐近</a:t>
            </a:r>
            <a:r>
              <a:rPr lang="zh-CN" altLang="zh-CN" b="1" dirty="0" smtClean="0"/>
              <a:t>分析</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772816"/>
            <a:ext cx="8535140" cy="2034716"/>
          </a:xfrm>
          <a:prstGeom prst="rect">
            <a:avLst/>
          </a:prstGeom>
        </p:spPr>
      </p:pic>
      <p:sp>
        <p:nvSpPr>
          <p:cNvPr id="6" name="文本框 5"/>
          <p:cNvSpPr txBox="1"/>
          <p:nvPr/>
        </p:nvSpPr>
        <p:spPr>
          <a:xfrm>
            <a:off x="899592" y="4293096"/>
            <a:ext cx="5578771" cy="461665"/>
          </a:xfrm>
          <a:prstGeom prst="rect">
            <a:avLst/>
          </a:prstGeom>
          <a:noFill/>
        </p:spPr>
        <p:txBody>
          <a:bodyPr wrap="none" rtlCol="0">
            <a:spAutoFit/>
          </a:bodyPr>
          <a:lstStyle/>
          <a:p>
            <a:r>
              <a:rPr lang="zh-CN" altLang="en-US" sz="2400" dirty="0" smtClean="0"/>
              <a:t>横轴表示问题规模</a:t>
            </a:r>
            <a:r>
              <a:rPr lang="en-US" altLang="zh-CN" sz="2400" dirty="0" smtClean="0"/>
              <a:t>n</a:t>
            </a:r>
            <a:r>
              <a:rPr lang="zh-CN" altLang="en-US" sz="2400" dirty="0" smtClean="0"/>
              <a:t>，纵轴表示计算成本</a:t>
            </a:r>
            <a:endParaRPr lang="zh-CN" altLang="en-US" sz="2400" dirty="0"/>
          </a:p>
        </p:txBody>
      </p:sp>
      <p:sp>
        <p:nvSpPr>
          <p:cNvPr id="8" name="文本框 7"/>
          <p:cNvSpPr txBox="1"/>
          <p:nvPr/>
        </p:nvSpPr>
        <p:spPr>
          <a:xfrm>
            <a:off x="899592" y="5085184"/>
            <a:ext cx="7743052" cy="1137106"/>
          </a:xfrm>
          <a:prstGeom prst="rect">
            <a:avLst/>
          </a:prstGeom>
          <a:noFill/>
        </p:spPr>
        <p:txBody>
          <a:bodyPr wrap="square" rtlCol="0">
            <a:spAutoFit/>
          </a:bodyPr>
          <a:lstStyle/>
          <a:p>
            <a:pPr>
              <a:lnSpc>
                <a:spcPct val="150000"/>
              </a:lnSpc>
            </a:pPr>
            <a:r>
              <a:rPr lang="zh-CN" altLang="en-US" sz="2400" dirty="0" smtClean="0"/>
              <a:t>我们关心的并不是曲线局部的、暂时的、细微的趋势，而是</a:t>
            </a:r>
            <a:r>
              <a:rPr lang="zh-CN" altLang="en-US" sz="2400" dirty="0" smtClean="0">
                <a:solidFill>
                  <a:srgbClr val="FF0000"/>
                </a:solidFill>
              </a:rPr>
              <a:t>长远</a:t>
            </a:r>
            <a:r>
              <a:rPr lang="zh-CN" altLang="en-US" sz="2400" dirty="0" smtClean="0"/>
              <a:t>的变化趋势</a:t>
            </a:r>
            <a:endParaRPr lang="zh-CN" altLang="en-US" sz="2400" dirty="0"/>
          </a:p>
        </p:txBody>
      </p:sp>
    </p:spTree>
    <p:extLst>
      <p:ext uri="{BB962C8B-B14F-4D97-AF65-F5344CB8AC3E}">
        <p14:creationId xmlns:p14="http://schemas.microsoft.com/office/powerpoint/2010/main" val="28699363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776864" cy="4392488"/>
          </a:xfrm>
        </p:spPr>
        <p:txBody>
          <a:bodyPr/>
          <a:lstStyle/>
          <a:p>
            <a:r>
              <a:rPr lang="en-US" altLang="zh-CN" dirty="0" smtClean="0"/>
              <a:t>1.6.1 </a:t>
            </a:r>
            <a:r>
              <a:rPr lang="zh-CN" altLang="zh-CN" dirty="0"/>
              <a:t>上限表示</a:t>
            </a:r>
            <a:r>
              <a:rPr lang="zh-CN" altLang="zh-CN" dirty="0" smtClean="0"/>
              <a:t>法</a:t>
            </a:r>
            <a:r>
              <a:rPr lang="zh-CN" altLang="en-US" dirty="0" smtClean="0"/>
              <a:t>（</a:t>
            </a:r>
            <a:r>
              <a:rPr lang="zh-CN" altLang="zh-CN" dirty="0">
                <a:solidFill>
                  <a:srgbClr val="FF0000"/>
                </a:solidFill>
              </a:rPr>
              <a:t>大</a:t>
            </a:r>
            <a:r>
              <a:rPr lang="zh-CN" altLang="zh-CN" i="1" dirty="0">
                <a:solidFill>
                  <a:srgbClr val="FF0000"/>
                </a:solidFill>
              </a:rPr>
              <a:t>O</a:t>
            </a:r>
            <a:r>
              <a:rPr lang="zh-CN" altLang="zh-CN" dirty="0">
                <a:solidFill>
                  <a:srgbClr val="FF0000"/>
                </a:solidFill>
              </a:rPr>
              <a:t>表示法</a:t>
            </a:r>
            <a:r>
              <a:rPr lang="zh-CN" altLang="en-US" dirty="0" smtClean="0"/>
              <a:t>）</a:t>
            </a:r>
            <a:endParaRPr lang="en-US" altLang="zh-CN" dirty="0" smtClean="0"/>
          </a:p>
          <a:p>
            <a:r>
              <a:rPr lang="en-US" altLang="zh-CN" b="0" dirty="0" smtClean="0"/>
              <a:t>	</a:t>
            </a:r>
            <a:r>
              <a:rPr lang="zh-CN" altLang="zh-CN" dirty="0" smtClean="0">
                <a:solidFill>
                  <a:srgbClr val="FF0000"/>
                </a:solidFill>
              </a:rPr>
              <a:t>算法</a:t>
            </a:r>
            <a:r>
              <a:rPr lang="zh-CN" altLang="zh-CN" dirty="0">
                <a:solidFill>
                  <a:srgbClr val="FF0000"/>
                </a:solidFill>
              </a:rPr>
              <a:t>运行时间的上限</a:t>
            </a:r>
            <a:r>
              <a:rPr lang="zh-CN" altLang="zh-CN" b="0" dirty="0"/>
              <a:t>（upper bound）就是用以估计问题所需某种资源的复杂程度的界限函数，它表示该算法可能有的</a:t>
            </a:r>
            <a:r>
              <a:rPr lang="zh-CN" altLang="zh-CN" dirty="0"/>
              <a:t>最高增长率</a:t>
            </a:r>
            <a:r>
              <a:rPr lang="zh-CN" altLang="zh-CN" b="0" dirty="0"/>
              <a:t>。算法的上限还应与输入规模n有关。</a:t>
            </a:r>
          </a:p>
          <a:p>
            <a:r>
              <a:rPr lang="en-US" altLang="zh-CN" b="0" dirty="0" smtClean="0"/>
              <a:t>	</a:t>
            </a:r>
            <a:r>
              <a:rPr lang="zh-CN" altLang="zh-CN" b="0" dirty="0" smtClean="0"/>
              <a:t>为了</a:t>
            </a:r>
            <a:r>
              <a:rPr lang="zh-CN" altLang="zh-CN" b="0" dirty="0"/>
              <a:t>表示起来更简单，采用</a:t>
            </a:r>
            <a:r>
              <a:rPr lang="zh-CN" altLang="zh-CN" dirty="0">
                <a:solidFill>
                  <a:srgbClr val="FF0000"/>
                </a:solidFill>
              </a:rPr>
              <a:t>大</a:t>
            </a:r>
            <a:r>
              <a:rPr lang="zh-CN" altLang="zh-CN" i="1" dirty="0">
                <a:solidFill>
                  <a:srgbClr val="FF0000"/>
                </a:solidFill>
              </a:rPr>
              <a:t>O</a:t>
            </a:r>
            <a:r>
              <a:rPr lang="zh-CN" altLang="zh-CN" dirty="0">
                <a:solidFill>
                  <a:srgbClr val="FF0000"/>
                </a:solidFill>
              </a:rPr>
              <a:t>表示</a:t>
            </a:r>
            <a:r>
              <a:rPr lang="zh-CN" altLang="zh-CN" dirty="0" smtClean="0">
                <a:solidFill>
                  <a:srgbClr val="FF0000"/>
                </a:solidFill>
              </a:rPr>
              <a:t>法</a:t>
            </a:r>
            <a:r>
              <a:rPr lang="zh-CN" altLang="zh-CN" b="0" dirty="0" smtClean="0"/>
              <a:t>，</a:t>
            </a:r>
            <a:r>
              <a:rPr lang="zh-CN" altLang="zh-CN" b="0" dirty="0"/>
              <a:t>给出函数</a:t>
            </a:r>
            <a:r>
              <a:rPr lang="zh-CN" altLang="zh-CN" b="0" i="1" dirty="0"/>
              <a:t>f</a:t>
            </a:r>
            <a:r>
              <a:rPr lang="zh-CN" altLang="zh-CN" b="0" dirty="0"/>
              <a:t>(n)的一个上限。</a:t>
            </a:r>
            <a:endParaRPr lang="zh-CN" altLang="en-US" b="0" dirty="0"/>
          </a:p>
        </p:txBody>
      </p:sp>
    </p:spTree>
    <p:extLst>
      <p:ext uri="{BB962C8B-B14F-4D97-AF65-F5344CB8AC3E}">
        <p14:creationId xmlns:p14="http://schemas.microsoft.com/office/powerpoint/2010/main" val="10421519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7530630" cy="4732008"/>
          </a:xfrm>
        </p:spPr>
        <p:txBody>
          <a:bodyPr>
            <a:normAutofit/>
          </a:bodyPr>
          <a:lstStyle/>
          <a:p>
            <a:r>
              <a:rPr lang="zh-CN" altLang="zh-CN" dirty="0"/>
              <a:t>【定义：</a:t>
            </a:r>
            <a:r>
              <a:rPr lang="zh-CN" altLang="zh-CN" i="1" dirty="0"/>
              <a:t>O</a:t>
            </a:r>
            <a:r>
              <a:rPr lang="zh-CN" altLang="zh-CN" dirty="0"/>
              <a:t>符号】：设</a:t>
            </a:r>
            <a:r>
              <a:rPr lang="zh-CN" altLang="zh-CN" i="1" dirty="0"/>
              <a:t>f</a:t>
            </a:r>
            <a:r>
              <a:rPr lang="zh-CN" altLang="zh-CN" dirty="0"/>
              <a:t>(n)和</a:t>
            </a:r>
            <a:r>
              <a:rPr lang="zh-CN" altLang="zh-CN" i="1" dirty="0"/>
              <a:t>g</a:t>
            </a:r>
            <a:r>
              <a:rPr lang="zh-CN" altLang="zh-CN" dirty="0"/>
              <a:t>(n)是两个关于整数n的非负函数，若存在两个正常数c和n</a:t>
            </a:r>
            <a:r>
              <a:rPr lang="zh-CN" altLang="zh-CN" baseline="-25000" dirty="0"/>
              <a:t>0</a:t>
            </a:r>
            <a:r>
              <a:rPr lang="zh-CN" altLang="zh-CN" dirty="0"/>
              <a:t>，对所有的n＞n</a:t>
            </a:r>
            <a:r>
              <a:rPr lang="zh-CN" altLang="zh-CN" baseline="-25000" dirty="0"/>
              <a:t>0</a:t>
            </a:r>
            <a:r>
              <a:rPr lang="zh-CN" altLang="zh-CN" dirty="0"/>
              <a:t>，有</a:t>
            </a:r>
            <a:r>
              <a:rPr lang="zh-CN" altLang="zh-CN" i="1" dirty="0"/>
              <a:t>f</a:t>
            </a:r>
            <a:r>
              <a:rPr lang="zh-CN" altLang="zh-CN" dirty="0"/>
              <a:t>(n)≤c</a:t>
            </a:r>
            <a:r>
              <a:rPr lang="zh-CN" altLang="zh-CN" i="1" dirty="0"/>
              <a:t>g</a:t>
            </a:r>
            <a:r>
              <a:rPr lang="zh-CN" altLang="zh-CN" dirty="0"/>
              <a:t>(n)，则称</a:t>
            </a:r>
            <a:r>
              <a:rPr lang="zh-CN" altLang="zh-CN" i="1" dirty="0"/>
              <a:t>f</a:t>
            </a:r>
            <a:r>
              <a:rPr lang="zh-CN" altLang="zh-CN" dirty="0"/>
              <a:t>(n)在集合</a:t>
            </a:r>
            <a:r>
              <a:rPr lang="zh-CN" altLang="zh-CN" i="1" dirty="0"/>
              <a:t>O</a:t>
            </a:r>
            <a:r>
              <a:rPr lang="zh-CN" altLang="zh-CN" dirty="0"/>
              <a:t>(</a:t>
            </a:r>
            <a:r>
              <a:rPr lang="zh-CN" altLang="zh-CN" i="1" dirty="0"/>
              <a:t>g</a:t>
            </a:r>
            <a:r>
              <a:rPr lang="zh-CN" altLang="zh-CN" dirty="0"/>
              <a:t>(n))中，简记为</a:t>
            </a:r>
            <a:r>
              <a:rPr lang="zh-CN" altLang="zh-CN" i="1" dirty="0"/>
              <a:t>f</a:t>
            </a:r>
            <a:r>
              <a:rPr lang="zh-CN" altLang="zh-CN" dirty="0"/>
              <a:t>(n)=</a:t>
            </a:r>
            <a:r>
              <a:rPr lang="zh-CN" altLang="zh-CN" i="1" dirty="0"/>
              <a:t> O</a:t>
            </a:r>
            <a:r>
              <a:rPr lang="zh-CN" altLang="zh-CN" dirty="0"/>
              <a:t>(</a:t>
            </a:r>
            <a:r>
              <a:rPr lang="zh-CN" altLang="zh-CN" i="1" dirty="0"/>
              <a:t>g</a:t>
            </a:r>
            <a:r>
              <a:rPr lang="zh-CN" altLang="zh-CN" dirty="0"/>
              <a:t>(n))。其中，常数n</a:t>
            </a:r>
            <a:r>
              <a:rPr lang="zh-CN" altLang="zh-CN" baseline="-25000" dirty="0"/>
              <a:t>0</a:t>
            </a:r>
            <a:r>
              <a:rPr lang="zh-CN" altLang="zh-CN" dirty="0"/>
              <a:t>是使上限成立的n的最小值，c是某个确定的常数</a:t>
            </a:r>
            <a:r>
              <a:rPr lang="zh-CN" altLang="zh-CN" dirty="0" smtClean="0"/>
              <a:t>。</a:t>
            </a:r>
            <a:endParaRPr lang="en-US" altLang="zh-CN" dirty="0" smtClean="0"/>
          </a:p>
          <a:p>
            <a:endParaRPr lang="zh-CN" altLang="zh-CN" dirty="0"/>
          </a:p>
          <a:p>
            <a:r>
              <a:rPr lang="en-US" altLang="zh-CN" b="0" dirty="0" smtClean="0"/>
              <a:t>	</a:t>
            </a:r>
            <a:r>
              <a:rPr lang="zh-CN" altLang="zh-CN" b="0" dirty="0" smtClean="0"/>
              <a:t>若</a:t>
            </a:r>
            <a:r>
              <a:rPr lang="zh-CN" altLang="zh-CN" b="0" i="1" dirty="0"/>
              <a:t>f</a:t>
            </a:r>
            <a:r>
              <a:rPr lang="zh-CN" altLang="zh-CN" b="0" dirty="0"/>
              <a:t>(n)=</a:t>
            </a:r>
            <a:r>
              <a:rPr lang="zh-CN" altLang="zh-CN" b="0" i="1" dirty="0"/>
              <a:t>T</a:t>
            </a:r>
            <a:r>
              <a:rPr lang="zh-CN" altLang="zh-CN" b="0" dirty="0"/>
              <a:t>(n)，则对于问题的所有（如最差情况）输入，只要输入规模足够大（即n＞n</a:t>
            </a:r>
            <a:r>
              <a:rPr lang="zh-CN" altLang="zh-CN" b="0" baseline="-25000" dirty="0"/>
              <a:t>0</a:t>
            </a:r>
            <a:r>
              <a:rPr lang="zh-CN" altLang="zh-CN" b="0" dirty="0"/>
              <a:t>），算法总能在c</a:t>
            </a:r>
            <a:r>
              <a:rPr lang="zh-CN" altLang="zh-CN" b="0" i="1" dirty="0"/>
              <a:t>g</a:t>
            </a:r>
            <a:r>
              <a:rPr lang="zh-CN" altLang="zh-CN" b="0" dirty="0"/>
              <a:t>(n)步以内完成。</a:t>
            </a:r>
          </a:p>
          <a:p>
            <a:endParaRPr lang="zh-CN" altLang="en-US" dirty="0"/>
          </a:p>
        </p:txBody>
      </p:sp>
    </p:spTree>
    <p:extLst>
      <p:ext uri="{BB962C8B-B14F-4D97-AF65-F5344CB8AC3E}">
        <p14:creationId xmlns:p14="http://schemas.microsoft.com/office/powerpoint/2010/main" val="11717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6"/>
            <a:ext cx="7520940" cy="949117"/>
          </a:xfrm>
        </p:spPr>
        <p:txBody>
          <a:bodyPr/>
          <a:lstStyle/>
          <a:p>
            <a:pPr>
              <a:lnSpc>
                <a:spcPct val="120000"/>
              </a:lnSpc>
            </a:pP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（线性函数）考察</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T(n) = 3n+ 2</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T(n)</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是一个线性变化的函数。</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827584" y="2132856"/>
            <a:ext cx="7520940" cy="3672408"/>
          </a:xfrm>
        </p:spPr>
        <p:txBody>
          <a:bodyPr>
            <a:normAutofit lnSpcReduction="10000"/>
          </a:bodyPr>
          <a:lstStyle/>
          <a:p>
            <a:r>
              <a:rPr lang="en-US" altLang="zh-CN" b="0" dirty="0" smtClean="0"/>
              <a:t>	</a:t>
            </a:r>
            <a:r>
              <a:rPr lang="zh-CN" altLang="zh-CN" b="0" dirty="0" smtClean="0"/>
              <a:t>（</a:t>
            </a:r>
            <a:r>
              <a:rPr lang="en-US" altLang="zh-CN" b="0" dirty="0"/>
              <a:t>1</a:t>
            </a:r>
            <a:r>
              <a:rPr lang="zh-CN" altLang="zh-CN" b="0" dirty="0"/>
              <a:t>）当</a:t>
            </a:r>
            <a:r>
              <a:rPr lang="en-US" altLang="zh-CN" b="0" dirty="0"/>
              <a:t>n≥2</a:t>
            </a:r>
            <a:r>
              <a:rPr lang="zh-CN" altLang="zh-CN" b="0" dirty="0"/>
              <a:t>时，</a:t>
            </a:r>
            <a:r>
              <a:rPr lang="en-US" altLang="zh-CN" b="0" dirty="0"/>
              <a:t>3n+ 2≤3n+n</a:t>
            </a:r>
            <a:r>
              <a:rPr lang="zh-CN" altLang="zh-CN" b="0" dirty="0"/>
              <a:t>＝</a:t>
            </a:r>
            <a:r>
              <a:rPr lang="en-US" altLang="zh-CN" b="0" dirty="0"/>
              <a:t>4n</a:t>
            </a:r>
            <a:r>
              <a:rPr lang="zh-CN" altLang="zh-CN" b="0" dirty="0"/>
              <a:t>，所以</a:t>
            </a:r>
            <a:r>
              <a:rPr lang="en-US" altLang="zh-CN" b="0" i="1" dirty="0"/>
              <a:t>T</a:t>
            </a:r>
            <a:r>
              <a:rPr lang="en-US" altLang="zh-CN" b="0" dirty="0"/>
              <a:t>(n)=</a:t>
            </a:r>
            <a:r>
              <a:rPr lang="en-US" altLang="zh-CN" b="0" i="1" dirty="0"/>
              <a:t> O</a:t>
            </a:r>
            <a:r>
              <a:rPr lang="en-US" altLang="zh-CN" b="0" dirty="0"/>
              <a:t>(n)</a:t>
            </a:r>
            <a:r>
              <a:rPr lang="zh-CN" altLang="zh-CN" b="0" dirty="0"/>
              <a:t>，其中：</a:t>
            </a:r>
            <a:r>
              <a:rPr lang="en-US" altLang="zh-CN" b="0" dirty="0"/>
              <a:t>n</a:t>
            </a:r>
            <a:r>
              <a:rPr lang="en-US" altLang="zh-CN" b="0" baseline="-25000" dirty="0"/>
              <a:t>0</a:t>
            </a:r>
            <a:r>
              <a:rPr lang="en-US" altLang="zh-CN" b="0" dirty="0"/>
              <a:t>=2</a:t>
            </a:r>
            <a:r>
              <a:rPr lang="zh-CN" altLang="zh-CN" b="0" dirty="0"/>
              <a:t>，</a:t>
            </a:r>
            <a:r>
              <a:rPr lang="en-US" altLang="zh-CN" b="0" dirty="0"/>
              <a:t>c=4</a:t>
            </a:r>
            <a:endParaRPr lang="zh-CN" altLang="zh-CN" b="0" dirty="0"/>
          </a:p>
          <a:p>
            <a:r>
              <a:rPr lang="en-US" altLang="zh-CN" b="0" dirty="0"/>
              <a:t>	</a:t>
            </a:r>
            <a:r>
              <a:rPr lang="zh-CN" altLang="zh-CN" b="0" dirty="0"/>
              <a:t>（</a:t>
            </a:r>
            <a:r>
              <a:rPr lang="en-US" altLang="zh-CN" b="0" dirty="0"/>
              <a:t>2</a:t>
            </a:r>
            <a:r>
              <a:rPr lang="zh-CN" altLang="zh-CN" b="0" dirty="0"/>
              <a:t>）当</a:t>
            </a:r>
            <a:r>
              <a:rPr lang="en-US" altLang="zh-CN" b="0" dirty="0"/>
              <a:t>n≥1</a:t>
            </a:r>
            <a:r>
              <a:rPr lang="zh-CN" altLang="zh-CN" b="0" dirty="0"/>
              <a:t>时，</a:t>
            </a:r>
            <a:r>
              <a:rPr lang="en-US" altLang="zh-CN" b="0" dirty="0"/>
              <a:t>3n+ 2≤3n+ 2n= 5n</a:t>
            </a:r>
            <a:r>
              <a:rPr lang="zh-CN" altLang="zh-CN" b="0" dirty="0"/>
              <a:t>，所以</a:t>
            </a:r>
            <a:r>
              <a:rPr lang="en-US" altLang="zh-CN" b="0" i="1" dirty="0"/>
              <a:t>T</a:t>
            </a:r>
            <a:r>
              <a:rPr lang="en-US" altLang="zh-CN" b="0" dirty="0"/>
              <a:t>(n)=</a:t>
            </a:r>
            <a:r>
              <a:rPr lang="en-US" altLang="zh-CN" b="0" i="1" dirty="0"/>
              <a:t> O</a:t>
            </a:r>
            <a:r>
              <a:rPr lang="en-US" altLang="zh-CN" b="0" dirty="0"/>
              <a:t>(n)</a:t>
            </a:r>
            <a:r>
              <a:rPr lang="zh-CN" altLang="zh-CN" b="0" dirty="0"/>
              <a:t>，其中：</a:t>
            </a:r>
            <a:r>
              <a:rPr lang="en-US" altLang="zh-CN" b="0" dirty="0"/>
              <a:t>n</a:t>
            </a:r>
            <a:r>
              <a:rPr lang="en-US" altLang="zh-CN" b="0" baseline="-25000" dirty="0"/>
              <a:t>0</a:t>
            </a:r>
            <a:r>
              <a:rPr lang="en-US" altLang="zh-CN" b="0" dirty="0"/>
              <a:t>=1</a:t>
            </a:r>
            <a:r>
              <a:rPr lang="zh-CN" altLang="zh-CN" b="0" dirty="0"/>
              <a:t>，</a:t>
            </a:r>
            <a:r>
              <a:rPr lang="en-US" altLang="zh-CN" b="0" dirty="0"/>
              <a:t>c=5</a:t>
            </a:r>
            <a:endParaRPr lang="zh-CN" altLang="zh-CN" b="0" dirty="0"/>
          </a:p>
          <a:p>
            <a:r>
              <a:rPr lang="en-US" altLang="zh-CN" b="0" dirty="0"/>
              <a:t>	</a:t>
            </a:r>
            <a:r>
              <a:rPr lang="zh-CN" altLang="zh-CN" b="0" dirty="0"/>
              <a:t>对于两组</a:t>
            </a:r>
            <a:r>
              <a:rPr lang="en-US" altLang="zh-CN" b="0" dirty="0"/>
              <a:t>n</a:t>
            </a:r>
            <a:r>
              <a:rPr lang="en-US" altLang="zh-CN" b="0" baseline="-25000" dirty="0"/>
              <a:t>0</a:t>
            </a:r>
            <a:r>
              <a:rPr lang="zh-CN" altLang="zh-CN" b="0" dirty="0"/>
              <a:t>和</a:t>
            </a:r>
            <a:r>
              <a:rPr lang="en-US" altLang="zh-CN" b="0" dirty="0"/>
              <a:t>c</a:t>
            </a:r>
            <a:r>
              <a:rPr lang="zh-CN" altLang="zh-CN" b="0" dirty="0"/>
              <a:t>的取值都满足</a:t>
            </a:r>
            <a:r>
              <a:rPr lang="en-US" altLang="zh-CN" b="0" dirty="0"/>
              <a:t>n</a:t>
            </a:r>
            <a:r>
              <a:rPr lang="zh-CN" altLang="zh-CN" b="0" dirty="0"/>
              <a:t>的大</a:t>
            </a:r>
            <a:r>
              <a:rPr lang="zh-CN" altLang="zh-CN" b="0" i="1" dirty="0"/>
              <a:t>O</a:t>
            </a:r>
            <a:r>
              <a:rPr lang="zh-CN" altLang="zh-CN" b="0" dirty="0"/>
              <a:t>定义，也即它们都是线性函数（对于一定的</a:t>
            </a:r>
            <a:r>
              <a:rPr lang="en-US" altLang="zh-CN" b="0" dirty="0"/>
              <a:t>n</a:t>
            </a:r>
            <a:r>
              <a:rPr lang="zh-CN" altLang="zh-CN" b="0" dirty="0"/>
              <a:t>）。</a:t>
            </a:r>
          </a:p>
          <a:p>
            <a:r>
              <a:rPr lang="en-US" altLang="zh-CN" b="0" dirty="0" smtClean="0"/>
              <a:t>	</a:t>
            </a:r>
            <a:r>
              <a:rPr lang="zh-CN" altLang="zh-CN" b="0" dirty="0" smtClean="0"/>
              <a:t>因此</a:t>
            </a:r>
            <a:r>
              <a:rPr lang="zh-CN" altLang="zh-CN" b="0" dirty="0"/>
              <a:t>，用来满足大</a:t>
            </a:r>
            <a:r>
              <a:rPr lang="zh-CN" altLang="zh-CN" b="0" i="1" dirty="0"/>
              <a:t>O</a:t>
            </a:r>
            <a:r>
              <a:rPr lang="zh-CN" altLang="zh-CN" b="0" dirty="0"/>
              <a:t>定义的</a:t>
            </a:r>
            <a:r>
              <a:rPr lang="en-US" altLang="zh-CN" b="0" dirty="0"/>
              <a:t>c</a:t>
            </a:r>
            <a:r>
              <a:rPr lang="zh-CN" altLang="zh-CN" b="0" dirty="0"/>
              <a:t>和</a:t>
            </a:r>
            <a:r>
              <a:rPr lang="en-US" altLang="zh-CN" b="0" dirty="0"/>
              <a:t>n</a:t>
            </a:r>
            <a:r>
              <a:rPr lang="en-US" altLang="zh-CN" b="0" baseline="-25000" dirty="0"/>
              <a:t>0</a:t>
            </a:r>
            <a:r>
              <a:rPr lang="en-US" altLang="zh-CN" b="0" dirty="0"/>
              <a:t> </a:t>
            </a:r>
            <a:r>
              <a:rPr lang="zh-CN" altLang="zh-CN" b="0" dirty="0"/>
              <a:t>的值并不重要，因为只需说明</a:t>
            </a:r>
            <a:r>
              <a:rPr lang="en-US" altLang="zh-CN" b="0" i="1" dirty="0"/>
              <a:t>T</a:t>
            </a:r>
            <a:r>
              <a:rPr lang="en-US" altLang="zh-CN" b="0" dirty="0"/>
              <a:t>(n)</a:t>
            </a:r>
            <a:r>
              <a:rPr lang="zh-CN" altLang="zh-CN" b="0" dirty="0"/>
              <a:t>在</a:t>
            </a:r>
            <a:r>
              <a:rPr lang="zh-CN" altLang="zh-CN" b="0" i="1" dirty="0"/>
              <a:t>O</a:t>
            </a:r>
            <a:r>
              <a:rPr lang="en-US" altLang="zh-CN" b="0" dirty="0"/>
              <a:t>(</a:t>
            </a:r>
            <a:r>
              <a:rPr lang="en-US" altLang="zh-CN" b="0" i="1" dirty="0"/>
              <a:t>g</a:t>
            </a:r>
            <a:r>
              <a:rPr lang="en-US" altLang="zh-CN" b="0" dirty="0"/>
              <a:t>(n) )</a:t>
            </a:r>
            <a:r>
              <a:rPr lang="zh-CN" altLang="zh-CN" b="0" dirty="0"/>
              <a:t>中即可。</a:t>
            </a:r>
          </a:p>
          <a:p>
            <a:endParaRPr lang="zh-CN" altLang="en-US" b="0" dirty="0"/>
          </a:p>
        </p:txBody>
      </p:sp>
    </p:spTree>
    <p:extLst>
      <p:ext uri="{BB962C8B-B14F-4D97-AF65-F5344CB8AC3E}">
        <p14:creationId xmlns:p14="http://schemas.microsoft.com/office/powerpoint/2010/main" val="44098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692696"/>
            <a:ext cx="8103274" cy="5616624"/>
          </a:xfrm>
        </p:spPr>
        <p:txBody>
          <a:bodyPr>
            <a:noAutofit/>
          </a:bodyPr>
          <a:lstStyle/>
          <a:p>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数据对象</a:t>
            </a:r>
            <a:r>
              <a:rPr lang="en-US" altLang="zh-CN" sz="2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(data object)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：指</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性质相同的数据元素的集合</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如：</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自然数</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的数据对象是集合</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N={1,2,3,…}</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字符</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数据对象是集合</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Letter={A,B,C,…,</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Z,a,b</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,…z</a:t>
            </a: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学生</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数据对象是集合</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Student1,Student2,Student3</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b="0" dirty="0"/>
          </a:p>
        </p:txBody>
      </p:sp>
    </p:spTree>
    <p:extLst>
      <p:ext uri="{BB962C8B-B14F-4D97-AF65-F5344CB8AC3E}">
        <p14:creationId xmlns:p14="http://schemas.microsoft.com/office/powerpoint/2010/main" val="348685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424936" cy="3816424"/>
          </a:xfrm>
        </p:spPr>
        <p:txBody>
          <a:bodyPr>
            <a:normAutofit/>
          </a:bodyPr>
          <a:lstStyle/>
          <a:p>
            <a:pPr>
              <a:lnSpc>
                <a:spcPct val="150000"/>
              </a:lnSpc>
            </a:pPr>
            <a:r>
              <a:rPr lang="en-US" altLang="zh-CN" dirty="0" smtClean="0"/>
              <a:t>	【</a:t>
            </a:r>
            <a:r>
              <a:rPr lang="zh-CN" altLang="en-US" dirty="0"/>
              <a:t>例</a:t>
            </a:r>
            <a:r>
              <a:rPr lang="en-US" altLang="zh-CN" dirty="0"/>
              <a:t>1-6】</a:t>
            </a:r>
            <a:r>
              <a:rPr lang="zh-CN" altLang="en-US" dirty="0"/>
              <a:t>（平方函数）考虑冒泡排序算法，</a:t>
            </a:r>
            <a:r>
              <a:rPr lang="en-US" altLang="zh-CN" dirty="0"/>
              <a:t>T(n)= </a:t>
            </a:r>
            <a:r>
              <a:rPr lang="en-US" altLang="zh-CN" dirty="0" smtClean="0"/>
              <a:t>c</a:t>
            </a:r>
            <a:r>
              <a:rPr lang="en-US" altLang="zh-CN" baseline="-25000" dirty="0" smtClean="0"/>
              <a:t>1</a:t>
            </a:r>
            <a:r>
              <a:rPr lang="en-US" altLang="zh-CN" dirty="0" smtClean="0"/>
              <a:t>[n(n</a:t>
            </a:r>
            <a:r>
              <a:rPr lang="en-US" altLang="zh-CN" dirty="0"/>
              <a:t>−1</a:t>
            </a:r>
            <a:r>
              <a:rPr lang="en-US" altLang="zh-CN" dirty="0" smtClean="0"/>
              <a:t>)]∕</a:t>
            </a:r>
            <a:r>
              <a:rPr lang="en-US" altLang="zh-CN" dirty="0"/>
              <a:t>2</a:t>
            </a:r>
            <a:r>
              <a:rPr lang="zh-CN" altLang="en-US" dirty="0"/>
              <a:t>。</a:t>
            </a:r>
            <a:r>
              <a:rPr lang="en-US" altLang="zh-CN" dirty="0"/>
              <a:t>T(n)</a:t>
            </a:r>
            <a:r>
              <a:rPr lang="zh-CN" altLang="en-US" dirty="0"/>
              <a:t>是一个平方函数</a:t>
            </a:r>
            <a:r>
              <a:rPr lang="zh-CN" altLang="en-US" dirty="0" smtClean="0"/>
              <a:t>。</a:t>
            </a:r>
            <a:endParaRPr lang="en-US" altLang="zh-CN" dirty="0" smtClean="0"/>
          </a:p>
          <a:p>
            <a:pPr>
              <a:lnSpc>
                <a:spcPct val="150000"/>
              </a:lnSpc>
            </a:pPr>
            <a:endParaRPr lang="zh-CN" altLang="en-US" dirty="0"/>
          </a:p>
          <a:p>
            <a:pPr>
              <a:lnSpc>
                <a:spcPct val="150000"/>
              </a:lnSpc>
            </a:pPr>
            <a:r>
              <a:rPr lang="zh-CN" altLang="en-US" dirty="0"/>
              <a:t>	</a:t>
            </a:r>
            <a:r>
              <a:rPr lang="zh-CN" altLang="en-US" b="0" dirty="0"/>
              <a:t>如果比较数组中相邻元素需要的时间为</a:t>
            </a:r>
            <a:r>
              <a:rPr lang="en-US" altLang="zh-CN" b="0" dirty="0"/>
              <a:t>c</a:t>
            </a:r>
            <a:r>
              <a:rPr lang="en-US" altLang="zh-CN" b="0" baseline="-25000" dirty="0"/>
              <a:t>1</a:t>
            </a:r>
            <a:r>
              <a:rPr lang="zh-CN" altLang="en-US" b="0" dirty="0"/>
              <a:t>（</a:t>
            </a:r>
            <a:r>
              <a:rPr lang="en-US" altLang="zh-CN" b="0" dirty="0"/>
              <a:t>c</a:t>
            </a:r>
            <a:r>
              <a:rPr lang="en-US" altLang="zh-CN" b="0" baseline="-25000" dirty="0"/>
              <a:t>1</a:t>
            </a:r>
            <a:r>
              <a:rPr lang="zh-CN" altLang="en-US" b="0" dirty="0"/>
              <a:t>为正数），那么在最差情况下，对于</a:t>
            </a:r>
            <a:r>
              <a:rPr lang="en-US" altLang="zh-CN" b="0" dirty="0"/>
              <a:t>n</a:t>
            </a:r>
            <a:r>
              <a:rPr lang="zh-CN" altLang="en-US" b="0" dirty="0"/>
              <a:t>＞</a:t>
            </a:r>
            <a:r>
              <a:rPr lang="en-US" altLang="zh-CN" b="0" dirty="0"/>
              <a:t>1</a:t>
            </a:r>
            <a:r>
              <a:rPr lang="zh-CN" altLang="en-US" b="0" dirty="0"/>
              <a:t>，</a:t>
            </a:r>
            <a:r>
              <a:rPr lang="en-US" altLang="zh-CN" b="0" dirty="0" smtClean="0"/>
              <a:t>c</a:t>
            </a:r>
            <a:r>
              <a:rPr lang="en-US" altLang="zh-CN" b="0" baseline="-25000" dirty="0" smtClean="0"/>
              <a:t>1</a:t>
            </a:r>
            <a:r>
              <a:rPr lang="en-US" altLang="zh-CN" b="0" dirty="0" smtClean="0"/>
              <a:t>[n(n</a:t>
            </a:r>
            <a:r>
              <a:rPr lang="en-US" altLang="zh-CN" b="0" dirty="0"/>
              <a:t>−1</a:t>
            </a:r>
            <a:r>
              <a:rPr lang="en-US" altLang="zh-CN" b="0" dirty="0" smtClean="0"/>
              <a:t>)]∕</a:t>
            </a:r>
            <a:r>
              <a:rPr lang="en-US" altLang="zh-CN" b="0" dirty="0"/>
              <a:t>2≤</a:t>
            </a:r>
            <a:r>
              <a:rPr lang="en-US" altLang="zh-CN" b="0" dirty="0" smtClean="0"/>
              <a:t>c</a:t>
            </a:r>
            <a:r>
              <a:rPr lang="en-US" altLang="zh-CN" b="0" baseline="-25000" dirty="0" smtClean="0"/>
              <a:t>1</a:t>
            </a:r>
            <a:r>
              <a:rPr lang="en-US" altLang="zh-CN" b="0" dirty="0" smtClean="0"/>
              <a:t>n</a:t>
            </a:r>
            <a:r>
              <a:rPr lang="en-US" altLang="zh-CN" b="0" baseline="30000" dirty="0" smtClean="0"/>
              <a:t>2</a:t>
            </a:r>
            <a:r>
              <a:rPr lang="zh-CN" altLang="en-US" b="0" dirty="0" smtClean="0"/>
              <a:t>。</a:t>
            </a:r>
            <a:r>
              <a:rPr lang="zh-CN" altLang="en-US" b="0" dirty="0"/>
              <a:t>所以</a:t>
            </a:r>
            <a:r>
              <a:rPr lang="en-US" altLang="zh-CN" b="0" dirty="0"/>
              <a:t>T(n)= O(n</a:t>
            </a:r>
            <a:r>
              <a:rPr lang="en-US" altLang="zh-CN" b="0" baseline="30000" dirty="0"/>
              <a:t>2</a:t>
            </a:r>
            <a:r>
              <a:rPr lang="en-US" altLang="zh-CN" b="0" dirty="0"/>
              <a:t>)</a:t>
            </a:r>
            <a:r>
              <a:rPr lang="zh-CN" altLang="en-US" b="0" dirty="0"/>
              <a:t>，其中：</a:t>
            </a:r>
            <a:r>
              <a:rPr lang="en-US" altLang="zh-CN" b="0" dirty="0"/>
              <a:t>n</a:t>
            </a:r>
            <a:r>
              <a:rPr lang="en-US" altLang="zh-CN" b="0" baseline="-25000" dirty="0"/>
              <a:t>0</a:t>
            </a:r>
            <a:r>
              <a:rPr lang="en-US" altLang="zh-CN" b="0" dirty="0"/>
              <a:t>=1</a:t>
            </a:r>
            <a:r>
              <a:rPr lang="zh-CN" altLang="en-US" b="0" dirty="0"/>
              <a:t>，</a:t>
            </a:r>
            <a:r>
              <a:rPr lang="en-US" altLang="zh-CN" b="0" dirty="0"/>
              <a:t>c=c</a:t>
            </a:r>
            <a:r>
              <a:rPr lang="en-US" altLang="zh-CN" b="0" baseline="-25000" dirty="0"/>
              <a:t>1</a:t>
            </a:r>
            <a:r>
              <a:rPr lang="zh-CN" altLang="en-US" b="0" dirty="0" smtClean="0"/>
              <a:t>。 </a:t>
            </a:r>
            <a:endParaRPr lang="zh-CN" altLang="en-US" b="0" dirty="0"/>
          </a:p>
          <a:p>
            <a:endParaRPr lang="zh-CN" altLang="en-US" dirty="0"/>
          </a:p>
        </p:txBody>
      </p:sp>
    </p:spTree>
    <p:extLst>
      <p:ext uri="{BB962C8B-B14F-4D97-AF65-F5344CB8AC3E}">
        <p14:creationId xmlns:p14="http://schemas.microsoft.com/office/powerpoint/2010/main" val="145340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836712"/>
            <a:ext cx="8429684" cy="5472608"/>
          </a:xfrm>
        </p:spPr>
        <p:txBody>
          <a:bodyPr>
            <a:normAutofit/>
          </a:bodyPr>
          <a:lstStyle/>
          <a:p>
            <a:pPr>
              <a:lnSpc>
                <a:spcPct val="150000"/>
              </a:lnSpc>
            </a:pPr>
            <a:r>
              <a:rPr lang="en-US" altLang="zh-CN" dirty="0" smtClean="0"/>
              <a:t>【</a:t>
            </a:r>
            <a:r>
              <a:rPr lang="zh-CN" altLang="en-US" dirty="0" smtClean="0"/>
              <a:t>例</a:t>
            </a:r>
            <a:r>
              <a:rPr lang="en-US" altLang="zh-CN" dirty="0"/>
              <a:t>1-7】</a:t>
            </a:r>
            <a:r>
              <a:rPr lang="zh-CN" altLang="en-US" dirty="0"/>
              <a:t>（立方函数）某一算法最差情况下</a:t>
            </a:r>
            <a:r>
              <a:rPr lang="en-US" altLang="zh-CN" b="0" dirty="0"/>
              <a:t>T(n)=c</a:t>
            </a:r>
            <a:r>
              <a:rPr lang="en-US" altLang="zh-CN" b="0" baseline="-25000" dirty="0"/>
              <a:t>1</a:t>
            </a:r>
            <a:r>
              <a:rPr lang="en-US" altLang="zh-CN" b="0" dirty="0"/>
              <a:t>n</a:t>
            </a:r>
            <a:r>
              <a:rPr lang="en-US" altLang="zh-CN" b="0" baseline="30000" dirty="0"/>
              <a:t>3</a:t>
            </a:r>
            <a:r>
              <a:rPr lang="en-US" altLang="zh-CN" b="0" dirty="0"/>
              <a:t>+c</a:t>
            </a:r>
            <a:r>
              <a:rPr lang="en-US" altLang="zh-CN" b="0" baseline="-25000" dirty="0"/>
              <a:t>2</a:t>
            </a:r>
            <a:r>
              <a:rPr lang="en-US" altLang="zh-CN" b="0" dirty="0"/>
              <a:t>n</a:t>
            </a:r>
            <a:r>
              <a:rPr lang="en-US" altLang="zh-CN" b="0" baseline="30000" dirty="0"/>
              <a:t>2</a:t>
            </a:r>
            <a:r>
              <a:rPr lang="en-US" altLang="zh-CN" b="0" dirty="0"/>
              <a:t>+c</a:t>
            </a:r>
            <a:r>
              <a:rPr lang="en-US" altLang="zh-CN" b="0" baseline="-25000" dirty="0"/>
              <a:t>3</a:t>
            </a:r>
            <a:r>
              <a:rPr lang="en-US" altLang="zh-CN" b="0" dirty="0"/>
              <a:t>n</a:t>
            </a:r>
            <a:r>
              <a:rPr lang="zh-CN" altLang="en-US" b="0" dirty="0"/>
              <a:t>，</a:t>
            </a:r>
            <a:r>
              <a:rPr lang="en-US" altLang="zh-CN" b="0" dirty="0"/>
              <a:t>c</a:t>
            </a:r>
            <a:r>
              <a:rPr lang="en-US" altLang="zh-CN" b="0" baseline="-25000" dirty="0"/>
              <a:t>1</a:t>
            </a:r>
            <a:r>
              <a:rPr lang="zh-CN" altLang="en-US" b="0" dirty="0"/>
              <a:t>，</a:t>
            </a:r>
            <a:r>
              <a:rPr lang="en-US" altLang="zh-CN" b="0" dirty="0"/>
              <a:t>c</a:t>
            </a:r>
            <a:r>
              <a:rPr lang="en-US" altLang="zh-CN" b="0" baseline="-25000" dirty="0"/>
              <a:t>2</a:t>
            </a:r>
            <a:r>
              <a:rPr lang="zh-CN" altLang="en-US" b="0" dirty="0"/>
              <a:t>，</a:t>
            </a:r>
            <a:r>
              <a:rPr lang="en-US" altLang="zh-CN" b="0" dirty="0"/>
              <a:t>c</a:t>
            </a:r>
            <a:r>
              <a:rPr lang="en-US" altLang="zh-CN" b="0" baseline="-25000" dirty="0"/>
              <a:t>3</a:t>
            </a:r>
            <a:r>
              <a:rPr lang="zh-CN" altLang="en-US" b="0" dirty="0"/>
              <a:t>为正数</a:t>
            </a:r>
            <a:r>
              <a:rPr lang="zh-CN" altLang="en-US" b="0" dirty="0" smtClean="0"/>
              <a:t>。</a:t>
            </a:r>
            <a:endParaRPr lang="en-US" altLang="zh-CN" b="0" dirty="0" smtClean="0"/>
          </a:p>
          <a:p>
            <a:pPr>
              <a:lnSpc>
                <a:spcPct val="150000"/>
              </a:lnSpc>
            </a:pPr>
            <a:r>
              <a:rPr lang="zh-CN" altLang="en-US" b="0" dirty="0" smtClean="0"/>
              <a:t>若</a:t>
            </a:r>
            <a:r>
              <a:rPr lang="en-US" altLang="zh-CN" b="0" dirty="0"/>
              <a:t>n</a:t>
            </a:r>
            <a:r>
              <a:rPr lang="zh-CN" altLang="en-US" b="0" dirty="0"/>
              <a:t>＞</a:t>
            </a:r>
            <a:r>
              <a:rPr lang="en-US" altLang="zh-CN" b="0" dirty="0"/>
              <a:t>1</a:t>
            </a:r>
            <a:r>
              <a:rPr lang="zh-CN" altLang="en-US" b="0" dirty="0"/>
              <a:t>，</a:t>
            </a:r>
            <a:r>
              <a:rPr lang="en-US" altLang="zh-CN" b="0" dirty="0"/>
              <a:t>c</a:t>
            </a:r>
            <a:r>
              <a:rPr lang="en-US" altLang="zh-CN" b="0" baseline="-25000" dirty="0"/>
              <a:t>1</a:t>
            </a:r>
            <a:r>
              <a:rPr lang="en-US" altLang="zh-CN" b="0" dirty="0"/>
              <a:t>n</a:t>
            </a:r>
            <a:r>
              <a:rPr lang="en-US" altLang="zh-CN" b="0" baseline="30000" dirty="0"/>
              <a:t>3</a:t>
            </a:r>
            <a:r>
              <a:rPr lang="en-US" altLang="zh-CN" b="0" dirty="0"/>
              <a:t>+c</a:t>
            </a:r>
            <a:r>
              <a:rPr lang="en-US" altLang="zh-CN" b="0" baseline="-25000" dirty="0"/>
              <a:t>2</a:t>
            </a:r>
            <a:r>
              <a:rPr lang="en-US" altLang="zh-CN" b="0" dirty="0"/>
              <a:t>n</a:t>
            </a:r>
            <a:r>
              <a:rPr lang="en-US" altLang="zh-CN" b="0" baseline="30000" dirty="0"/>
              <a:t>2</a:t>
            </a:r>
            <a:r>
              <a:rPr lang="en-US" altLang="zh-CN" b="0" dirty="0"/>
              <a:t>+c</a:t>
            </a:r>
            <a:r>
              <a:rPr lang="en-US" altLang="zh-CN" b="0" baseline="-25000" dirty="0"/>
              <a:t>3</a:t>
            </a:r>
            <a:r>
              <a:rPr lang="en-US" altLang="zh-CN" b="0" dirty="0"/>
              <a:t>n≤</a:t>
            </a:r>
            <a:r>
              <a:rPr lang="zh-CN" altLang="en-US" b="0" dirty="0"/>
              <a:t>（</a:t>
            </a:r>
            <a:r>
              <a:rPr lang="en-US" altLang="zh-CN" b="0" dirty="0"/>
              <a:t>c</a:t>
            </a:r>
            <a:r>
              <a:rPr lang="en-US" altLang="zh-CN" b="0" baseline="-25000" dirty="0"/>
              <a:t>1</a:t>
            </a:r>
            <a:r>
              <a:rPr lang="en-US" altLang="zh-CN" b="0" dirty="0"/>
              <a:t>+c</a:t>
            </a:r>
            <a:r>
              <a:rPr lang="en-US" altLang="zh-CN" b="0" baseline="-25000" dirty="0"/>
              <a:t>2</a:t>
            </a:r>
            <a:r>
              <a:rPr lang="en-US" altLang="zh-CN" b="0" dirty="0"/>
              <a:t>+c</a:t>
            </a:r>
            <a:r>
              <a:rPr lang="en-US" altLang="zh-CN" b="0" baseline="-25000" dirty="0"/>
              <a:t>3</a:t>
            </a:r>
            <a:r>
              <a:rPr lang="zh-CN" altLang="en-US" b="0" dirty="0"/>
              <a:t>）</a:t>
            </a:r>
            <a:r>
              <a:rPr lang="en-US" altLang="zh-CN" b="0" dirty="0"/>
              <a:t>n</a:t>
            </a:r>
            <a:r>
              <a:rPr lang="en-US" altLang="zh-CN" b="0" baseline="30000" dirty="0"/>
              <a:t>3</a:t>
            </a:r>
            <a:r>
              <a:rPr lang="zh-CN" altLang="en-US" b="0" dirty="0"/>
              <a:t>。取</a:t>
            </a:r>
            <a:r>
              <a:rPr lang="en-US" altLang="zh-CN" b="0" dirty="0"/>
              <a:t>c=c</a:t>
            </a:r>
            <a:r>
              <a:rPr lang="en-US" altLang="zh-CN" b="0" baseline="-25000" dirty="0"/>
              <a:t>1</a:t>
            </a:r>
            <a:r>
              <a:rPr lang="en-US" altLang="zh-CN" b="0" dirty="0"/>
              <a:t>+c</a:t>
            </a:r>
            <a:r>
              <a:rPr lang="en-US" altLang="zh-CN" b="0" baseline="-25000" dirty="0"/>
              <a:t>2</a:t>
            </a:r>
            <a:r>
              <a:rPr lang="en-US" altLang="zh-CN" b="0" dirty="0"/>
              <a:t>+c</a:t>
            </a:r>
            <a:r>
              <a:rPr lang="en-US" altLang="zh-CN" b="0" baseline="-25000" dirty="0"/>
              <a:t>3</a:t>
            </a:r>
            <a:r>
              <a:rPr lang="zh-CN" altLang="en-US" b="0" dirty="0"/>
              <a:t>，</a:t>
            </a:r>
            <a:r>
              <a:rPr lang="en-US" altLang="zh-CN" b="0" dirty="0"/>
              <a:t>n</a:t>
            </a:r>
            <a:r>
              <a:rPr lang="en-US" altLang="zh-CN" b="0" baseline="-25000" dirty="0"/>
              <a:t>0</a:t>
            </a:r>
            <a:r>
              <a:rPr lang="en-US" altLang="zh-CN" b="0" dirty="0"/>
              <a:t>=1</a:t>
            </a:r>
            <a:r>
              <a:rPr lang="zh-CN" altLang="en-US" b="0" dirty="0"/>
              <a:t>，有</a:t>
            </a:r>
            <a:r>
              <a:rPr lang="en-US" altLang="zh-CN" b="0" dirty="0"/>
              <a:t>T(n)≤cn</a:t>
            </a:r>
            <a:r>
              <a:rPr lang="en-US" altLang="zh-CN" b="0" baseline="30000" dirty="0"/>
              <a:t>3</a:t>
            </a:r>
            <a:r>
              <a:rPr lang="zh-CN" altLang="en-US" b="0" dirty="0"/>
              <a:t>，则</a:t>
            </a:r>
            <a:r>
              <a:rPr lang="en-US" altLang="zh-CN" b="0" dirty="0"/>
              <a:t>T(n)= O(n</a:t>
            </a:r>
            <a:r>
              <a:rPr lang="en-US" altLang="zh-CN" b="0" baseline="30000" dirty="0"/>
              <a:t>3</a:t>
            </a:r>
            <a:r>
              <a:rPr lang="en-US" altLang="zh-CN" b="0" dirty="0"/>
              <a:t>)</a:t>
            </a:r>
            <a:r>
              <a:rPr lang="zh-CN" altLang="en-US" b="0" dirty="0" smtClean="0"/>
              <a:t>。</a:t>
            </a:r>
            <a:endParaRPr lang="en-US" altLang="zh-CN" b="0" dirty="0" smtClean="0"/>
          </a:p>
          <a:p>
            <a:pPr>
              <a:lnSpc>
                <a:spcPct val="150000"/>
              </a:lnSpc>
            </a:pPr>
            <a:endParaRPr lang="zh-CN" altLang="en-US" b="0" dirty="0"/>
          </a:p>
          <a:p>
            <a:pPr>
              <a:lnSpc>
                <a:spcPct val="150000"/>
              </a:lnSpc>
            </a:pPr>
            <a:r>
              <a:rPr lang="zh-CN" altLang="en-US" dirty="0"/>
              <a:t>	</a:t>
            </a:r>
            <a:r>
              <a:rPr lang="en-US" altLang="zh-CN" dirty="0"/>
              <a:t>【</a:t>
            </a:r>
            <a:r>
              <a:rPr lang="zh-CN" altLang="en-US" dirty="0"/>
              <a:t>例</a:t>
            </a:r>
            <a:r>
              <a:rPr lang="en-US" altLang="zh-CN" dirty="0"/>
              <a:t>1-8】</a:t>
            </a:r>
            <a:r>
              <a:rPr lang="zh-CN" altLang="en-US" dirty="0"/>
              <a:t>（常数函数）</a:t>
            </a:r>
            <a:r>
              <a:rPr lang="zh-CN" altLang="en-US" b="0" dirty="0"/>
              <a:t>当</a:t>
            </a:r>
            <a:r>
              <a:rPr lang="en-US" altLang="zh-CN" b="0" dirty="0"/>
              <a:t>T (n)</a:t>
            </a:r>
            <a:r>
              <a:rPr lang="zh-CN" altLang="en-US" b="0" dirty="0"/>
              <a:t>是一个常数时，如</a:t>
            </a:r>
            <a:r>
              <a:rPr lang="en-US" altLang="zh-CN" b="0" dirty="0"/>
              <a:t>T (n) = 10</a:t>
            </a:r>
            <a:r>
              <a:rPr lang="zh-CN" altLang="en-US" b="0" dirty="0"/>
              <a:t>，对于</a:t>
            </a:r>
            <a:r>
              <a:rPr lang="en-US" altLang="zh-CN" b="0" dirty="0"/>
              <a:t>T(n) = 10≤10 * 1</a:t>
            </a:r>
            <a:r>
              <a:rPr lang="zh-CN" altLang="en-US" b="0" dirty="0"/>
              <a:t>，所以</a:t>
            </a:r>
            <a:r>
              <a:rPr lang="en-US" altLang="zh-CN" b="0" dirty="0"/>
              <a:t>T(n)= O(1)</a:t>
            </a:r>
            <a:r>
              <a:rPr lang="zh-CN" altLang="en-US" b="0" dirty="0"/>
              <a:t>，其中：</a:t>
            </a:r>
            <a:r>
              <a:rPr lang="en-US" altLang="zh-CN" b="0" dirty="0"/>
              <a:t>n0 =0</a:t>
            </a:r>
            <a:r>
              <a:rPr lang="zh-CN" altLang="en-US" b="0" dirty="0"/>
              <a:t>，</a:t>
            </a:r>
            <a:r>
              <a:rPr lang="en-US" altLang="zh-CN" b="0" dirty="0"/>
              <a:t>c=10</a:t>
            </a:r>
            <a:r>
              <a:rPr lang="zh-CN" altLang="en-US" b="0" dirty="0"/>
              <a:t>。 </a:t>
            </a:r>
          </a:p>
          <a:p>
            <a:pPr>
              <a:lnSpc>
                <a:spcPct val="150000"/>
              </a:lnSpc>
            </a:pPr>
            <a:endParaRPr lang="zh-CN" altLang="en-US" dirty="0"/>
          </a:p>
        </p:txBody>
      </p:sp>
    </p:spTree>
    <p:extLst>
      <p:ext uri="{BB962C8B-B14F-4D97-AF65-F5344CB8AC3E}">
        <p14:creationId xmlns:p14="http://schemas.microsoft.com/office/powerpoint/2010/main" val="8831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328592"/>
          </a:xfrm>
        </p:spPr>
        <p:txBody>
          <a:bodyPr>
            <a:normAutofit/>
          </a:bodyPr>
          <a:lstStyle/>
          <a:p>
            <a:r>
              <a:rPr lang="zh-CN" altLang="zh-CN" dirty="0"/>
              <a:t>【</a:t>
            </a:r>
            <a:r>
              <a:rPr lang="zh-CN" altLang="zh-CN" dirty="0" smtClean="0"/>
              <a:t>定理</a:t>
            </a:r>
            <a:r>
              <a:rPr lang="en-US" altLang="zh-CN" dirty="0" smtClean="0"/>
              <a:t>1-1</a:t>
            </a:r>
            <a:r>
              <a:rPr lang="zh-CN" altLang="zh-CN" dirty="0"/>
              <a:t>】 如果</a:t>
            </a:r>
            <a:r>
              <a:rPr lang="en-US" altLang="zh-CN" i="1" dirty="0"/>
              <a:t>f </a:t>
            </a:r>
            <a:r>
              <a:rPr lang="en-US" altLang="zh-CN" dirty="0"/>
              <a:t>(</a:t>
            </a:r>
            <a:r>
              <a:rPr lang="en-US" altLang="zh-CN" i="1" dirty="0"/>
              <a:t>n</a:t>
            </a:r>
            <a:r>
              <a:rPr lang="en-US" altLang="zh-CN" dirty="0"/>
              <a:t>) =</a:t>
            </a:r>
            <a:r>
              <a:rPr lang="en-US" altLang="zh-CN" i="1" dirty="0"/>
              <a:t>a</a:t>
            </a:r>
            <a:r>
              <a:rPr lang="en-US" altLang="zh-CN" i="1" baseline="-25000" dirty="0"/>
              <a:t>m</a:t>
            </a:r>
            <a:r>
              <a:rPr lang="en-US" altLang="zh-CN" i="1" dirty="0"/>
              <a:t> n</a:t>
            </a:r>
            <a:r>
              <a:rPr lang="en-US" altLang="zh-CN" i="1" baseline="30000" dirty="0"/>
              <a:t>m</a:t>
            </a:r>
            <a:r>
              <a:rPr lang="en-US" altLang="zh-CN" i="1" dirty="0"/>
              <a:t> </a:t>
            </a:r>
            <a:r>
              <a:rPr lang="en-US" altLang="zh-CN" dirty="0"/>
              <a:t>+ </a:t>
            </a:r>
            <a:r>
              <a:rPr lang="en-US" altLang="zh-CN" i="1" dirty="0"/>
              <a:t>a</a:t>
            </a:r>
            <a:r>
              <a:rPr lang="en-US" altLang="zh-CN" i="1" baseline="-25000" dirty="0"/>
              <a:t>m-1</a:t>
            </a:r>
            <a:r>
              <a:rPr lang="en-US" altLang="zh-CN" i="1" dirty="0"/>
              <a:t> n</a:t>
            </a:r>
            <a:r>
              <a:rPr lang="en-US" altLang="zh-CN" i="1" baseline="30000" dirty="0"/>
              <a:t>m-1</a:t>
            </a:r>
            <a:r>
              <a:rPr lang="en-US" altLang="zh-CN" dirty="0"/>
              <a:t>…+ </a:t>
            </a:r>
            <a:r>
              <a:rPr lang="en-US" altLang="zh-CN" i="1" dirty="0"/>
              <a:t>a</a:t>
            </a:r>
            <a:r>
              <a:rPr lang="en-US" altLang="zh-CN" baseline="-25000" dirty="0"/>
              <a:t>1</a:t>
            </a:r>
            <a:r>
              <a:rPr lang="en-US" altLang="zh-CN" dirty="0"/>
              <a:t> </a:t>
            </a:r>
            <a:r>
              <a:rPr lang="en-US" altLang="zh-CN" i="1" dirty="0"/>
              <a:t>n</a:t>
            </a:r>
            <a:r>
              <a:rPr lang="en-US" altLang="zh-CN" dirty="0"/>
              <a:t>+</a:t>
            </a:r>
            <a:r>
              <a:rPr lang="en-US" altLang="zh-CN" i="1" dirty="0"/>
              <a:t>a</a:t>
            </a:r>
            <a:r>
              <a:rPr lang="en-US" altLang="zh-CN" baseline="-25000" dirty="0"/>
              <a:t>0 </a:t>
            </a:r>
            <a:r>
              <a:rPr lang="zh-CN" altLang="zh-CN" dirty="0"/>
              <a:t>且</a:t>
            </a:r>
            <a:r>
              <a:rPr lang="en-US" altLang="zh-CN" i="1" dirty="0"/>
              <a:t>a</a:t>
            </a:r>
            <a:r>
              <a:rPr lang="en-US" altLang="zh-CN" i="1" baseline="-25000" dirty="0"/>
              <a:t>m </a:t>
            </a:r>
            <a:r>
              <a:rPr lang="en-US" altLang="zh-CN" dirty="0"/>
              <a:t>&gt; 0</a:t>
            </a:r>
            <a:r>
              <a:rPr lang="zh-CN" altLang="zh-CN" dirty="0"/>
              <a:t>，则</a:t>
            </a:r>
            <a:r>
              <a:rPr lang="en-US" altLang="zh-CN" i="1" dirty="0"/>
              <a:t>f </a:t>
            </a:r>
            <a:r>
              <a:rPr lang="en-US" altLang="zh-CN" dirty="0"/>
              <a:t>(</a:t>
            </a:r>
            <a:r>
              <a:rPr lang="en-US" altLang="zh-CN" i="1" dirty="0"/>
              <a:t>n</a:t>
            </a:r>
            <a:r>
              <a:rPr lang="en-US" altLang="zh-CN" dirty="0"/>
              <a:t>)=</a:t>
            </a:r>
            <a:r>
              <a:rPr lang="en-US" altLang="zh-CN" i="1" dirty="0"/>
              <a:t> O</a:t>
            </a:r>
            <a:r>
              <a:rPr lang="en-US" altLang="zh-CN" dirty="0"/>
              <a:t>(</a:t>
            </a:r>
            <a:r>
              <a:rPr lang="en-US" altLang="zh-CN" i="1" dirty="0"/>
              <a:t>n</a:t>
            </a:r>
            <a:r>
              <a:rPr lang="en-US" altLang="zh-CN" i="1" baseline="30000" dirty="0"/>
              <a:t>m</a:t>
            </a:r>
            <a:r>
              <a:rPr lang="en-US" altLang="zh-CN" dirty="0"/>
              <a:t>)</a:t>
            </a:r>
            <a:r>
              <a:rPr lang="zh-CN" altLang="zh-CN" dirty="0"/>
              <a:t>。</a:t>
            </a:r>
          </a:p>
          <a:p>
            <a:r>
              <a:rPr lang="en-US" altLang="zh-CN" dirty="0"/>
              <a:t>	</a:t>
            </a:r>
            <a:r>
              <a:rPr lang="zh-CN" altLang="zh-CN" b="0" dirty="0"/>
              <a:t>证明对于所有的</a:t>
            </a:r>
            <a:r>
              <a:rPr lang="en-US" altLang="zh-CN" b="0" dirty="0"/>
              <a:t>n≥1</a:t>
            </a:r>
            <a:r>
              <a:rPr lang="zh-CN" altLang="zh-CN" b="0" dirty="0"/>
              <a:t>有</a:t>
            </a:r>
            <a:r>
              <a:rPr lang="zh-CN" altLang="zh-CN" b="0" dirty="0" smtClean="0"/>
              <a:t>：</a:t>
            </a:r>
            <a:endParaRPr lang="en-US" altLang="zh-CN" b="0" dirty="0" smtClean="0"/>
          </a:p>
          <a:p>
            <a:endParaRPr lang="en-US" altLang="zh-CN" dirty="0"/>
          </a:p>
          <a:p>
            <a:endParaRPr lang="en-US" altLang="zh-CN" dirty="0" smtClean="0"/>
          </a:p>
          <a:p>
            <a:endParaRPr lang="zh-CN" altLang="zh-CN" dirty="0"/>
          </a:p>
          <a:p>
            <a:r>
              <a:rPr lang="en-US" altLang="zh-CN" dirty="0"/>
              <a:t>	</a:t>
            </a:r>
            <a:endParaRPr lang="en-US" altLang="zh-CN" dirty="0" smtClean="0"/>
          </a:p>
          <a:p>
            <a:endParaRPr lang="en-US" altLang="zh-CN" dirty="0" smtClean="0"/>
          </a:p>
          <a:p>
            <a:r>
              <a:rPr lang="en-US" altLang="zh-CN" dirty="0" smtClean="0"/>
              <a:t>	</a:t>
            </a:r>
            <a:r>
              <a:rPr lang="zh-CN" altLang="zh-CN" b="0" dirty="0" smtClean="0"/>
              <a:t>即</a:t>
            </a:r>
            <a:r>
              <a:rPr lang="zh-CN" altLang="zh-CN" b="0" dirty="0"/>
              <a:t>，若</a:t>
            </a:r>
            <a:r>
              <a:rPr lang="en-US" altLang="zh-CN" b="0" i="1" dirty="0"/>
              <a:t>f </a:t>
            </a:r>
            <a:r>
              <a:rPr lang="en-US" altLang="zh-CN" b="0" dirty="0"/>
              <a:t>(</a:t>
            </a:r>
            <a:r>
              <a:rPr lang="en-US" altLang="zh-CN" b="0" i="1" dirty="0"/>
              <a:t>n</a:t>
            </a:r>
            <a:r>
              <a:rPr lang="en-US" altLang="zh-CN" b="0" dirty="0"/>
              <a:t>)</a:t>
            </a:r>
            <a:r>
              <a:rPr lang="zh-CN" altLang="zh-CN" b="0" dirty="0"/>
              <a:t>是一个关于</a:t>
            </a:r>
            <a:r>
              <a:rPr lang="en-US" altLang="zh-CN" b="0" dirty="0"/>
              <a:t>n</a:t>
            </a:r>
            <a:r>
              <a:rPr lang="zh-CN" altLang="zh-CN" b="0" dirty="0"/>
              <a:t>的多项式，则其算法复杂度取最高次幂：</a:t>
            </a:r>
            <a:r>
              <a:rPr lang="en-US" altLang="zh-CN" b="0" i="1" dirty="0"/>
              <a:t>f </a:t>
            </a:r>
            <a:r>
              <a:rPr lang="en-US" altLang="zh-CN" b="0" dirty="0"/>
              <a:t>(</a:t>
            </a:r>
            <a:r>
              <a:rPr lang="en-US" altLang="zh-CN" b="0" i="1" dirty="0"/>
              <a:t>n</a:t>
            </a:r>
            <a:r>
              <a:rPr lang="en-US" altLang="zh-CN" b="0" dirty="0"/>
              <a:t>)= (</a:t>
            </a:r>
            <a:r>
              <a:rPr lang="en-US" altLang="zh-CN" b="0" i="1" dirty="0"/>
              <a:t>n</a:t>
            </a:r>
            <a:r>
              <a:rPr lang="en-US" altLang="zh-CN" b="0" i="1" baseline="30000" dirty="0"/>
              <a:t>m</a:t>
            </a:r>
            <a:r>
              <a:rPr lang="en-US" altLang="zh-CN" b="0" dirty="0"/>
              <a:t>)</a:t>
            </a:r>
            <a:r>
              <a:rPr lang="zh-CN" altLang="zh-CN" b="0" dirty="0"/>
              <a:t>。</a:t>
            </a:r>
          </a:p>
          <a:p>
            <a:endParaRPr lang="zh-CN" altLang="en-US" dirty="0"/>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2492896"/>
            <a:ext cx="2283892" cy="253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9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27584" y="1124744"/>
                <a:ext cx="7704856" cy="4083905"/>
              </a:xfrm>
            </p:spPr>
            <p:txBody>
              <a:bodyPr>
                <a:normAutofit fontScale="92500"/>
              </a:bodyPr>
              <a:lstStyle/>
              <a:p>
                <a:r>
                  <a:rPr lang="zh-CN" altLang="zh-CN" dirty="0" smtClean="0"/>
                  <a:t>【定理</a:t>
                </a:r>
                <a:r>
                  <a:rPr lang="en-US" altLang="zh-CN" dirty="0" smtClean="0"/>
                  <a:t>1-2 </a:t>
                </a:r>
                <a:r>
                  <a:rPr lang="en-US" altLang="zh-CN" dirty="0"/>
                  <a:t>[</a:t>
                </a:r>
                <a:r>
                  <a:rPr lang="zh-CN" altLang="zh-CN" dirty="0" smtClean="0"/>
                  <a:t>大</a:t>
                </a:r>
                <a:r>
                  <a:rPr lang="en-US" altLang="zh-CN" i="1" dirty="0" smtClean="0"/>
                  <a:t>O</a:t>
                </a:r>
                <a:r>
                  <a:rPr lang="en-US" altLang="zh-CN" dirty="0" smtClean="0"/>
                  <a:t> </a:t>
                </a:r>
                <a:r>
                  <a:rPr lang="zh-CN" altLang="zh-CN" dirty="0"/>
                  <a:t>比率定理</a:t>
                </a:r>
                <a:r>
                  <a:rPr lang="en-US" altLang="zh-CN" dirty="0"/>
                  <a:t>] </a:t>
                </a:r>
                <a:r>
                  <a:rPr lang="zh-CN" altLang="zh-CN" dirty="0"/>
                  <a:t>】 对于函数</a:t>
                </a:r>
                <a:r>
                  <a:rPr lang="en-US" altLang="zh-CN" i="1" dirty="0"/>
                  <a:t>f </a:t>
                </a:r>
                <a:r>
                  <a:rPr lang="en-US" altLang="zh-CN" dirty="0"/>
                  <a:t>(</a:t>
                </a:r>
                <a:r>
                  <a:rPr lang="en-US" altLang="zh-CN" i="1" dirty="0"/>
                  <a:t>n</a:t>
                </a:r>
                <a:r>
                  <a:rPr lang="en-US" altLang="zh-CN" dirty="0"/>
                  <a:t>)</a:t>
                </a:r>
                <a:r>
                  <a:rPr lang="zh-CN" altLang="zh-CN" dirty="0"/>
                  <a:t>和</a:t>
                </a:r>
                <a:r>
                  <a:rPr lang="en-US" altLang="zh-CN" i="1" dirty="0"/>
                  <a:t>g </a:t>
                </a:r>
                <a:r>
                  <a:rPr lang="en-US" altLang="zh-CN" dirty="0"/>
                  <a:t>(</a:t>
                </a:r>
                <a:r>
                  <a:rPr lang="en-US" altLang="zh-CN" i="1" dirty="0"/>
                  <a:t>n</a:t>
                </a:r>
                <a:r>
                  <a:rPr lang="en-US" altLang="zh-CN" dirty="0"/>
                  <a:t>)</a:t>
                </a:r>
                <a:r>
                  <a:rPr lang="zh-CN" altLang="zh-CN" dirty="0"/>
                  <a:t>，</a:t>
                </a:r>
                <a:r>
                  <a:rPr lang="zh-CN" altLang="zh-CN" dirty="0" smtClean="0"/>
                  <a:t>若</a:t>
                </a:r>
                <a14:m>
                  <m:oMath xmlns:m="http://schemas.openxmlformats.org/officeDocument/2006/math">
                    <m:func>
                      <m:funcPr>
                        <m:ctrlPr>
                          <a:rPr lang="en-US" altLang="zh-CN" sz="2000" i="1" smtClean="0">
                            <a:latin typeface="Cambria Math" panose="02040503050406030204" pitchFamily="18" charset="0"/>
                          </a:rPr>
                        </m:ctrlPr>
                      </m:funcPr>
                      <m:fName>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lim</m:t>
                            </m:r>
                          </m:e>
                          <m:lim>
                            <m:r>
                              <a:rPr lang="en-US" altLang="zh-CN" sz="2000" b="1" i="1" smtClean="0">
                                <a:latin typeface="Cambria Math" panose="02040503050406030204" pitchFamily="18" charset="0"/>
                              </a:rPr>
                              <m:t>𝒙</m:t>
                            </m:r>
                            <m:r>
                              <a:rPr lang="en-US" altLang="zh-CN" sz="2000" b="1" i="1" smtClean="0">
                                <a:latin typeface="Cambria Math" panose="02040503050406030204" pitchFamily="18" charset="0"/>
                                <a:ea typeface="Cambria Math" panose="02040503050406030204" pitchFamily="18" charset="0"/>
                              </a:rPr>
                              <m:t>→∞</m:t>
                            </m:r>
                          </m:lim>
                        </m:limLow>
                      </m:fName>
                      <m:e>
                        <m:r>
                          <a:rPr lang="en-US" altLang="zh-CN" sz="2000" b="1" i="1" smtClean="0">
                            <a:latin typeface="Cambria Math" panose="02040503050406030204" pitchFamily="18" charset="0"/>
                          </a:rPr>
                          <m:t>𝒇</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𝒈</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e>
                    </m:func>
                  </m:oMath>
                </a14:m>
                <a:r>
                  <a:rPr lang="en-US" altLang="zh-CN" dirty="0" smtClean="0"/>
                  <a:t> </a:t>
                </a:r>
                <a:r>
                  <a:rPr lang="zh-CN" altLang="zh-CN" dirty="0" smtClean="0"/>
                  <a:t>存在</a:t>
                </a:r>
                <a:r>
                  <a:rPr lang="zh-CN" altLang="zh-CN" dirty="0"/>
                  <a:t>，则</a:t>
                </a:r>
                <a:r>
                  <a:rPr lang="en-US" altLang="zh-CN" i="1" dirty="0"/>
                  <a:t>f </a:t>
                </a:r>
                <a:r>
                  <a:rPr lang="en-US" altLang="zh-CN" dirty="0"/>
                  <a:t>(</a:t>
                </a:r>
                <a:r>
                  <a:rPr lang="en-US" altLang="zh-CN" i="1" dirty="0"/>
                  <a:t>n</a:t>
                </a:r>
                <a:r>
                  <a:rPr lang="en-US" altLang="zh-CN" dirty="0"/>
                  <a:t>)=</a:t>
                </a:r>
                <a:r>
                  <a:rPr lang="en-US" altLang="zh-CN" i="1" dirty="0"/>
                  <a:t> O</a:t>
                </a:r>
                <a:r>
                  <a:rPr lang="en-US" altLang="zh-CN" dirty="0"/>
                  <a:t>(</a:t>
                </a:r>
                <a:r>
                  <a:rPr lang="en-US" altLang="zh-CN" i="1" dirty="0"/>
                  <a:t>g </a:t>
                </a:r>
                <a:r>
                  <a:rPr lang="en-US" altLang="zh-CN" dirty="0"/>
                  <a:t>(</a:t>
                </a:r>
                <a:r>
                  <a:rPr lang="en-US" altLang="zh-CN" i="1" dirty="0"/>
                  <a:t>n</a:t>
                </a:r>
                <a:r>
                  <a:rPr lang="en-US" altLang="zh-CN" dirty="0"/>
                  <a:t>) )</a:t>
                </a:r>
                <a:r>
                  <a:rPr lang="zh-CN" altLang="zh-CN" dirty="0"/>
                  <a:t>当且仅当存在确定的常数</a:t>
                </a:r>
                <a:r>
                  <a:rPr lang="en-US" altLang="zh-CN" i="1" dirty="0"/>
                  <a:t>c</a:t>
                </a:r>
                <a:r>
                  <a:rPr lang="zh-CN" altLang="zh-CN" dirty="0"/>
                  <a:t>，有</a:t>
                </a:r>
                <a:r>
                  <a:rPr lang="en-US" altLang="zh-CN" sz="2000" dirty="0"/>
                  <a:t> </a:t>
                </a:r>
                <a14:m>
                  <m:oMath xmlns:m="http://schemas.openxmlformats.org/officeDocument/2006/math">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lim</m:t>
                            </m:r>
                          </m:e>
                          <m:lim>
                            <m:r>
                              <a:rPr lang="en-US" altLang="zh-CN" sz="2000" i="1">
                                <a:latin typeface="Cambria Math" panose="02040503050406030204" pitchFamily="18" charset="0"/>
                              </a:rPr>
                              <m:t>𝒙</m:t>
                            </m:r>
                            <m:r>
                              <a:rPr lang="en-US" altLang="zh-CN" sz="2000" i="1">
                                <a:latin typeface="Cambria Math" panose="02040503050406030204" pitchFamily="18" charset="0"/>
                                <a:ea typeface="Cambria Math" panose="02040503050406030204" pitchFamily="18" charset="0"/>
                              </a:rPr>
                              <m:t>→∞</m:t>
                            </m:r>
                          </m:lim>
                        </m:limLow>
                      </m:fName>
                      <m:e>
                        <m:r>
                          <a:rPr lang="en-US" altLang="zh-CN" sz="2000" i="1">
                            <a:latin typeface="Cambria Math" panose="02040503050406030204" pitchFamily="18" charset="0"/>
                          </a:rPr>
                          <m:t>𝒇</m:t>
                        </m:r>
                        <m:r>
                          <a:rPr lang="en-US" altLang="zh-CN" sz="2000" i="1">
                            <a:latin typeface="Cambria Math" panose="02040503050406030204" pitchFamily="18" charset="0"/>
                          </a:rPr>
                          <m:t>(</m:t>
                        </m:r>
                        <m:r>
                          <a:rPr lang="en-US" altLang="zh-CN" sz="2000" i="1">
                            <a:latin typeface="Cambria Math" panose="02040503050406030204" pitchFamily="18" charset="0"/>
                          </a:rPr>
                          <m:t>𝒏</m:t>
                        </m:r>
                        <m:r>
                          <a:rPr lang="en-US" altLang="zh-CN" sz="2000" i="1">
                            <a:latin typeface="Cambria Math" panose="02040503050406030204" pitchFamily="18" charset="0"/>
                          </a:rPr>
                          <m:t>)/</m:t>
                        </m:r>
                        <m:r>
                          <a:rPr lang="en-US" altLang="zh-CN" sz="2000" i="1">
                            <a:latin typeface="Cambria Math" panose="02040503050406030204" pitchFamily="18" charset="0"/>
                          </a:rPr>
                          <m:t>𝒈</m:t>
                        </m:r>
                        <m:r>
                          <a:rPr lang="en-US" altLang="zh-CN" sz="2000" i="1">
                            <a:latin typeface="Cambria Math" panose="02040503050406030204" pitchFamily="18" charset="0"/>
                          </a:rPr>
                          <m:t>(</m:t>
                        </m:r>
                        <m:r>
                          <a:rPr lang="en-US" altLang="zh-CN" sz="2000" i="1">
                            <a:latin typeface="Cambria Math" panose="02040503050406030204" pitchFamily="18" charset="0"/>
                          </a:rPr>
                          <m:t>𝒏</m:t>
                        </m:r>
                        <m:r>
                          <a:rPr lang="en-US" altLang="zh-CN" sz="2000" i="1">
                            <a:latin typeface="Cambria Math" panose="02040503050406030204" pitchFamily="18" charset="0"/>
                          </a:rPr>
                          <m:t>)</m:t>
                        </m:r>
                      </m:e>
                    </m:func>
                  </m:oMath>
                </a14:m>
                <a:r>
                  <a:rPr lang="en-US" altLang="zh-CN" dirty="0"/>
                  <a:t>≤</a:t>
                </a:r>
                <a:r>
                  <a:rPr lang="en-US" altLang="zh-CN" i="1" dirty="0"/>
                  <a:t>c</a:t>
                </a:r>
                <a:r>
                  <a:rPr lang="zh-CN" altLang="zh-CN" dirty="0" smtClean="0"/>
                  <a:t>。</a:t>
                </a:r>
                <a:endParaRPr lang="en-US" altLang="zh-CN" dirty="0" smtClean="0"/>
              </a:p>
              <a:p>
                <a:endParaRPr lang="zh-CN" altLang="zh-CN" dirty="0"/>
              </a:p>
              <a:p>
                <a:r>
                  <a:rPr lang="en-US" altLang="zh-CN" dirty="0"/>
                  <a:t>	</a:t>
                </a:r>
                <a:r>
                  <a:rPr lang="zh-CN" altLang="zh-CN" b="0" dirty="0"/>
                  <a:t>证明：如果</a:t>
                </a:r>
                <a:r>
                  <a:rPr lang="en-US" altLang="zh-CN" b="0" i="1" dirty="0"/>
                  <a:t>f </a:t>
                </a:r>
                <a:r>
                  <a:rPr lang="en-US" altLang="zh-CN" b="0" dirty="0"/>
                  <a:t>(</a:t>
                </a:r>
                <a:r>
                  <a:rPr lang="en-US" altLang="zh-CN" b="0" i="1" dirty="0"/>
                  <a:t>n</a:t>
                </a:r>
                <a:r>
                  <a:rPr lang="en-US" altLang="zh-CN" b="0" dirty="0"/>
                  <a:t>)=</a:t>
                </a:r>
                <a:r>
                  <a:rPr lang="en-US" altLang="zh-CN" b="0" i="1" dirty="0"/>
                  <a:t> O</a:t>
                </a:r>
                <a:r>
                  <a:rPr lang="en-US" altLang="zh-CN" b="0" dirty="0"/>
                  <a:t>(</a:t>
                </a:r>
                <a:r>
                  <a:rPr lang="en-US" altLang="zh-CN" b="0" i="1" dirty="0"/>
                  <a:t>g </a:t>
                </a:r>
                <a:r>
                  <a:rPr lang="en-US" altLang="zh-CN" b="0" dirty="0"/>
                  <a:t>(</a:t>
                </a:r>
                <a:r>
                  <a:rPr lang="en-US" altLang="zh-CN" b="0" i="1" dirty="0"/>
                  <a:t>n</a:t>
                </a:r>
                <a:r>
                  <a:rPr lang="en-US" altLang="zh-CN" b="0" dirty="0"/>
                  <a:t>) )</a:t>
                </a:r>
                <a:r>
                  <a:rPr lang="zh-CN" altLang="zh-CN" b="0" dirty="0"/>
                  <a:t>，则存在</a:t>
                </a:r>
                <a:r>
                  <a:rPr lang="en-US" altLang="zh-CN" b="0" i="1" dirty="0"/>
                  <a:t>c</a:t>
                </a:r>
                <a:r>
                  <a:rPr lang="en-US" altLang="zh-CN" b="0" dirty="0"/>
                  <a:t>&gt; 0</a:t>
                </a:r>
                <a:r>
                  <a:rPr lang="zh-CN" altLang="zh-CN" b="0" dirty="0"/>
                  <a:t>及某个</a:t>
                </a:r>
                <a:r>
                  <a:rPr lang="en-US" altLang="zh-CN" b="0" i="1" dirty="0"/>
                  <a:t>n</a:t>
                </a:r>
                <a:r>
                  <a:rPr lang="en-US" altLang="zh-CN" b="0" baseline="-25000" dirty="0"/>
                  <a:t>0</a:t>
                </a:r>
                <a:r>
                  <a:rPr lang="zh-CN" altLang="zh-CN" b="0" dirty="0"/>
                  <a:t>，使得对于所有的</a:t>
                </a:r>
                <a:r>
                  <a:rPr lang="en-US" altLang="zh-CN" b="0" i="1" dirty="0"/>
                  <a:t>n</a:t>
                </a:r>
                <a:r>
                  <a:rPr lang="en-US" altLang="zh-CN" b="0" dirty="0"/>
                  <a:t>≥</a:t>
                </a:r>
                <a:r>
                  <a:rPr lang="en-US" altLang="zh-CN" b="0" i="1" dirty="0"/>
                  <a:t>n</a:t>
                </a:r>
                <a:r>
                  <a:rPr lang="en-US" altLang="zh-CN" b="0" baseline="-25000" dirty="0"/>
                  <a:t>0</a:t>
                </a:r>
                <a:r>
                  <a:rPr lang="zh-CN" altLang="zh-CN" b="0" dirty="0"/>
                  <a:t>，有</a:t>
                </a:r>
                <a:r>
                  <a:rPr lang="en-US" altLang="zh-CN" b="0" i="1" dirty="0"/>
                  <a:t>f </a:t>
                </a:r>
                <a:r>
                  <a:rPr lang="en-US" altLang="zh-CN" b="0" dirty="0"/>
                  <a:t>(</a:t>
                </a:r>
                <a:r>
                  <a:rPr lang="en-US" altLang="zh-CN" b="0" i="1" dirty="0"/>
                  <a:t>n</a:t>
                </a:r>
                <a:r>
                  <a:rPr lang="en-US" altLang="zh-CN" b="0" dirty="0"/>
                  <a:t>) /</a:t>
                </a:r>
                <a:r>
                  <a:rPr lang="en-US" altLang="zh-CN" b="0" i="1" dirty="0"/>
                  <a:t>g</a:t>
                </a:r>
                <a:r>
                  <a:rPr lang="en-US" altLang="zh-CN" b="0" dirty="0"/>
                  <a:t>(</a:t>
                </a:r>
                <a:r>
                  <a:rPr lang="en-US" altLang="zh-CN" b="0" i="1" dirty="0"/>
                  <a:t>n</a:t>
                </a:r>
                <a:r>
                  <a:rPr lang="en-US" altLang="zh-CN" b="0" dirty="0"/>
                  <a:t>)≤</a:t>
                </a:r>
                <a:r>
                  <a:rPr lang="en-US" altLang="zh-CN" b="0" i="1" dirty="0"/>
                  <a:t>c</a:t>
                </a:r>
                <a:r>
                  <a:rPr lang="zh-CN" altLang="zh-CN" b="0" dirty="0"/>
                  <a:t>，因此</a:t>
                </a:r>
                <a:r>
                  <a:rPr lang="en-US" altLang="zh-CN" b="0" dirty="0"/>
                  <a:t> </a:t>
                </a:r>
                <a14:m>
                  <m:oMath xmlns:m="http://schemas.openxmlformats.org/officeDocument/2006/math">
                    <m:func>
                      <m:funcPr>
                        <m:ctrlPr>
                          <a:rPr lang="en-US" altLang="zh-CN" sz="2000" b="0" i="1">
                            <a:latin typeface="Cambria Math" panose="02040503050406030204" pitchFamily="18" charset="0"/>
                          </a:rPr>
                        </m:ctrlPr>
                      </m:funcPr>
                      <m:fName>
                        <m:limLow>
                          <m:limLowPr>
                            <m:ctrlPr>
                              <a:rPr lang="en-US" altLang="zh-CN" sz="2000" b="0" i="1">
                                <a:latin typeface="Cambria Math" panose="02040503050406030204" pitchFamily="18" charset="0"/>
                              </a:rPr>
                            </m:ctrlPr>
                          </m:limLowPr>
                          <m:e>
                            <m:r>
                              <m:rPr>
                                <m:sty m:val="p"/>
                              </m:rPr>
                              <a:rPr lang="en-US" altLang="zh-CN" sz="2000" b="0">
                                <a:latin typeface="Cambria Math" panose="02040503050406030204" pitchFamily="18" charset="0"/>
                              </a:rPr>
                              <m:t>lim</m:t>
                            </m:r>
                          </m:e>
                          <m:lim>
                            <m:r>
                              <a:rPr lang="en-US" altLang="zh-CN" sz="2000" b="0" i="1">
                                <a:latin typeface="Cambria Math" panose="02040503050406030204" pitchFamily="18" charset="0"/>
                              </a:rPr>
                              <m:t>𝑥</m:t>
                            </m:r>
                            <m:r>
                              <a:rPr lang="en-US" altLang="zh-CN" sz="2000" b="0" i="1">
                                <a:latin typeface="Cambria Math" panose="02040503050406030204" pitchFamily="18" charset="0"/>
                                <a:ea typeface="Cambria Math" panose="02040503050406030204" pitchFamily="18" charset="0"/>
                              </a:rPr>
                              <m:t>→∞</m:t>
                            </m:r>
                          </m:lim>
                        </m:limLow>
                      </m:fName>
                      <m:e>
                        <m:r>
                          <a:rPr lang="en-US" altLang="zh-CN" sz="2000" b="0" i="1">
                            <a:latin typeface="Cambria Math" panose="02040503050406030204" pitchFamily="18" charset="0"/>
                          </a:rPr>
                          <m:t>𝑓</m:t>
                        </m:r>
                        <m:r>
                          <a:rPr lang="en-US" altLang="zh-CN" sz="2000" b="0" i="1">
                            <a:latin typeface="Cambria Math" panose="02040503050406030204" pitchFamily="18" charset="0"/>
                          </a:rPr>
                          <m:t>(</m:t>
                        </m:r>
                        <m:r>
                          <a:rPr lang="en-US" altLang="zh-CN" sz="2000" b="0" i="1">
                            <a:latin typeface="Cambria Math" panose="02040503050406030204" pitchFamily="18" charset="0"/>
                          </a:rPr>
                          <m:t>𝑛</m:t>
                        </m:r>
                        <m:r>
                          <a:rPr lang="en-US" altLang="zh-CN" sz="2000" b="0" i="1">
                            <a:latin typeface="Cambria Math" panose="02040503050406030204" pitchFamily="18" charset="0"/>
                          </a:rPr>
                          <m:t>)/</m:t>
                        </m:r>
                        <m:r>
                          <a:rPr lang="en-US" altLang="zh-CN" sz="2000" b="0" i="1">
                            <a:latin typeface="Cambria Math" panose="02040503050406030204" pitchFamily="18" charset="0"/>
                          </a:rPr>
                          <m:t>𝑔</m:t>
                        </m:r>
                        <m:r>
                          <a:rPr lang="en-US" altLang="zh-CN" sz="2000" b="0" i="1">
                            <a:latin typeface="Cambria Math" panose="02040503050406030204" pitchFamily="18" charset="0"/>
                          </a:rPr>
                          <m:t>(</m:t>
                        </m:r>
                        <m:r>
                          <a:rPr lang="en-US" altLang="zh-CN" sz="2000" b="0" i="1">
                            <a:latin typeface="Cambria Math" panose="02040503050406030204" pitchFamily="18" charset="0"/>
                          </a:rPr>
                          <m:t>𝑛</m:t>
                        </m:r>
                        <m:r>
                          <a:rPr lang="en-US" altLang="zh-CN" sz="2000" b="0" i="1">
                            <a:latin typeface="Cambria Math" panose="02040503050406030204" pitchFamily="18" charset="0"/>
                          </a:rPr>
                          <m:t>)</m:t>
                        </m:r>
                      </m:e>
                    </m:func>
                  </m:oMath>
                </a14:m>
                <a:r>
                  <a:rPr lang="en-US" altLang="zh-CN" b="0" dirty="0"/>
                  <a:t>≤</a:t>
                </a:r>
                <a:r>
                  <a:rPr lang="en-US" altLang="zh-CN" b="0" i="1" dirty="0"/>
                  <a:t>c</a:t>
                </a:r>
                <a:r>
                  <a:rPr lang="zh-CN" altLang="zh-CN" b="0" dirty="0"/>
                  <a:t>。接下来假定</a:t>
                </a:r>
                <a14:m>
                  <m:oMath xmlns:m="http://schemas.openxmlformats.org/officeDocument/2006/math">
                    <m:func>
                      <m:funcPr>
                        <m:ctrlPr>
                          <a:rPr lang="en-US" altLang="zh-CN" b="0" i="1">
                            <a:latin typeface="Cambria Math" panose="02040503050406030204" pitchFamily="18" charset="0"/>
                          </a:rPr>
                        </m:ctrlPr>
                      </m:funcPr>
                      <m:fName>
                        <m:limLow>
                          <m:limLowPr>
                            <m:ctrlPr>
                              <a:rPr lang="en-US" altLang="zh-CN" b="0" i="1">
                                <a:latin typeface="Cambria Math" panose="02040503050406030204" pitchFamily="18" charset="0"/>
                              </a:rPr>
                            </m:ctrlPr>
                          </m:limLowPr>
                          <m:e>
                            <m:r>
                              <m:rPr>
                                <m:sty m:val="p"/>
                              </m:rPr>
                              <a:rPr lang="en-US" altLang="zh-CN" b="0">
                                <a:latin typeface="Cambria Math" panose="02040503050406030204" pitchFamily="18" charset="0"/>
                              </a:rPr>
                              <m:t>lim</m:t>
                            </m:r>
                          </m:e>
                          <m:lim>
                            <m:r>
                              <a:rPr lang="en-US" altLang="zh-CN" b="0" i="1">
                                <a:latin typeface="Cambria Math" panose="02040503050406030204" pitchFamily="18" charset="0"/>
                              </a:rPr>
                              <m:t>𝑥</m:t>
                            </m:r>
                            <m:r>
                              <a:rPr lang="en-US" altLang="zh-CN" b="0" i="1">
                                <a:latin typeface="Cambria Math" panose="02040503050406030204" pitchFamily="18" charset="0"/>
                                <a:ea typeface="Cambria Math" panose="02040503050406030204" pitchFamily="18" charset="0"/>
                              </a:rPr>
                              <m:t>→∞</m:t>
                            </m:r>
                          </m:lim>
                        </m:limLow>
                      </m:fName>
                      <m:e>
                        <m:r>
                          <a:rPr lang="en-US" altLang="zh-CN" b="0" i="1">
                            <a:latin typeface="Cambria Math" panose="02040503050406030204" pitchFamily="18" charset="0"/>
                          </a:rPr>
                          <m:t>𝑓</m:t>
                        </m:r>
                        <m:r>
                          <a:rPr lang="en-US" altLang="zh-CN" b="0" i="1">
                            <a:latin typeface="Cambria Math" panose="02040503050406030204" pitchFamily="18" charset="0"/>
                          </a:rPr>
                          <m:t>(</m:t>
                        </m:r>
                        <m:r>
                          <a:rPr lang="en-US" altLang="zh-CN" b="0" i="1">
                            <a:latin typeface="Cambria Math" panose="02040503050406030204" pitchFamily="18" charset="0"/>
                          </a:rPr>
                          <m:t>𝑛</m:t>
                        </m:r>
                        <m:r>
                          <a:rPr lang="en-US" altLang="zh-CN" b="0" i="1">
                            <a:latin typeface="Cambria Math" panose="02040503050406030204" pitchFamily="18" charset="0"/>
                          </a:rPr>
                          <m:t>)/</m:t>
                        </m:r>
                        <m:r>
                          <a:rPr lang="en-US" altLang="zh-CN" b="0" i="1">
                            <a:latin typeface="Cambria Math" panose="02040503050406030204" pitchFamily="18" charset="0"/>
                          </a:rPr>
                          <m:t>𝑔</m:t>
                        </m:r>
                        <m:r>
                          <a:rPr lang="en-US" altLang="zh-CN" b="0" i="1">
                            <a:latin typeface="Cambria Math" panose="02040503050406030204" pitchFamily="18" charset="0"/>
                          </a:rPr>
                          <m:t>(</m:t>
                        </m:r>
                        <m:r>
                          <a:rPr lang="en-US" altLang="zh-CN" b="0" i="1">
                            <a:latin typeface="Cambria Math" panose="02040503050406030204" pitchFamily="18" charset="0"/>
                          </a:rPr>
                          <m:t>𝑛</m:t>
                        </m:r>
                        <m:r>
                          <a:rPr lang="en-US" altLang="zh-CN" b="0" i="1">
                            <a:latin typeface="Cambria Math" panose="02040503050406030204" pitchFamily="18" charset="0"/>
                          </a:rPr>
                          <m:t>)</m:t>
                        </m:r>
                      </m:e>
                    </m:func>
                  </m:oMath>
                </a14:m>
                <a:r>
                  <a:rPr lang="en-US" altLang="zh-CN" b="0" dirty="0"/>
                  <a:t>≤</a:t>
                </a:r>
                <a:r>
                  <a:rPr lang="en-US" altLang="zh-CN" b="0" i="1" dirty="0"/>
                  <a:t>c</a:t>
                </a:r>
                <a:r>
                  <a:rPr lang="zh-CN" altLang="zh-CN" b="0" dirty="0"/>
                  <a:t>，它表明存在一个</a:t>
                </a:r>
                <a:r>
                  <a:rPr lang="en-US" altLang="zh-CN" b="0" i="1" dirty="0"/>
                  <a:t>n</a:t>
                </a:r>
                <a:r>
                  <a:rPr lang="en-US" altLang="zh-CN" b="0" baseline="-25000" dirty="0"/>
                  <a:t>0</a:t>
                </a:r>
                <a:r>
                  <a:rPr lang="zh-CN" altLang="zh-CN" b="0" dirty="0"/>
                  <a:t>，使得对于所有的</a:t>
                </a:r>
                <a:r>
                  <a:rPr lang="en-US" altLang="zh-CN" b="0" i="1" dirty="0"/>
                  <a:t>n</a:t>
                </a:r>
                <a:r>
                  <a:rPr lang="en-US" altLang="zh-CN" b="0" dirty="0"/>
                  <a:t>≥</a:t>
                </a:r>
                <a:r>
                  <a:rPr lang="en-US" altLang="zh-CN" b="0" i="1" dirty="0"/>
                  <a:t>n</a:t>
                </a:r>
                <a:r>
                  <a:rPr lang="en-US" altLang="zh-CN" b="0" baseline="-25000" dirty="0"/>
                  <a:t>0</a:t>
                </a:r>
                <a:r>
                  <a:rPr lang="zh-CN" altLang="zh-CN" b="0" dirty="0"/>
                  <a:t>，有</a:t>
                </a:r>
                <a:r>
                  <a:rPr lang="en-US" altLang="zh-CN" b="0" i="1" dirty="0"/>
                  <a:t>f </a:t>
                </a:r>
                <a:r>
                  <a:rPr lang="en-US" altLang="zh-CN" b="0" dirty="0"/>
                  <a:t>(</a:t>
                </a:r>
                <a:r>
                  <a:rPr lang="en-US" altLang="zh-CN" b="0" i="1" dirty="0"/>
                  <a:t>n</a:t>
                </a:r>
                <a:r>
                  <a:rPr lang="en-US" altLang="zh-CN" b="0" dirty="0"/>
                  <a:t>)≤</a:t>
                </a:r>
                <a:r>
                  <a:rPr lang="en-US" altLang="zh-CN" b="0" i="1" dirty="0"/>
                  <a:t>max</a:t>
                </a:r>
                <a:r>
                  <a:rPr lang="en-US" altLang="zh-CN" b="0" dirty="0"/>
                  <a:t>{1, </a:t>
                </a:r>
                <a:r>
                  <a:rPr lang="en-US" altLang="zh-CN" b="0" i="1" dirty="0"/>
                  <a:t>c</a:t>
                </a:r>
                <a:r>
                  <a:rPr lang="en-US" altLang="zh-CN" b="0" dirty="0"/>
                  <a:t>} *</a:t>
                </a:r>
                <a:r>
                  <a:rPr lang="en-US" altLang="zh-CN" b="0" i="1" dirty="0"/>
                  <a:t>g </a:t>
                </a:r>
                <a:r>
                  <a:rPr lang="en-US" altLang="zh-CN" b="0" dirty="0"/>
                  <a:t>(</a:t>
                </a:r>
                <a:r>
                  <a:rPr lang="en-US" altLang="zh-CN" b="0" i="1" dirty="0"/>
                  <a:t>n</a:t>
                </a:r>
                <a:r>
                  <a:rPr lang="en-US" altLang="zh-CN" b="0" dirty="0"/>
                  <a:t>)</a:t>
                </a:r>
                <a:r>
                  <a:rPr lang="zh-CN" altLang="zh-CN" b="0" dirty="0"/>
                  <a:t>。</a:t>
                </a:r>
              </a:p>
              <a:p>
                <a:endParaRPr lang="zh-CN" altLang="en-US" b="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27584" y="1124744"/>
                <a:ext cx="7704856" cy="4083905"/>
              </a:xfrm>
              <a:blipFill rotWithShape="0">
                <a:blip r:embed="rId2"/>
                <a:stretch>
                  <a:fillRect l="-1028" t="-747" r="-10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873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1.6.2 </a:t>
            </a:r>
            <a:r>
              <a:rPr lang="zh-CN" altLang="zh-CN" b="1" dirty="0"/>
              <a:t>下限表示</a:t>
            </a:r>
            <a:r>
              <a:rPr lang="zh-CN" altLang="zh-CN" b="1" dirty="0" smtClean="0"/>
              <a:t>法</a:t>
            </a:r>
            <a:r>
              <a:rPr lang="zh-CN" altLang="en-US" b="1" dirty="0" smtClean="0"/>
              <a:t>（</a:t>
            </a:r>
            <a:r>
              <a:rPr lang="zh-CN" altLang="zh-CN" dirty="0">
                <a:solidFill>
                  <a:srgbClr val="FF0000"/>
                </a:solidFill>
              </a:rPr>
              <a:t>大</a:t>
            </a:r>
            <a:r>
              <a:rPr lang="en-US" altLang="zh-CN" i="1" dirty="0" smtClean="0">
                <a:solidFill>
                  <a:srgbClr val="FF0000"/>
                </a:solidFill>
              </a:rPr>
              <a:t>Ω</a:t>
            </a:r>
            <a:r>
              <a:rPr lang="zh-CN" altLang="en-US" dirty="0" smtClean="0">
                <a:solidFill>
                  <a:srgbClr val="FF0000"/>
                </a:solidFill>
              </a:rPr>
              <a:t>表示法</a:t>
            </a:r>
            <a:r>
              <a:rPr lang="zh-CN" altLang="en-US" b="1" dirty="0" smtClean="0"/>
              <a:t>）</a:t>
            </a:r>
            <a:endParaRPr lang="zh-CN" altLang="en-US" dirty="0"/>
          </a:p>
        </p:txBody>
      </p:sp>
      <p:sp>
        <p:nvSpPr>
          <p:cNvPr id="3" name="内容占位符 2"/>
          <p:cNvSpPr>
            <a:spLocks noGrp="1"/>
          </p:cNvSpPr>
          <p:nvPr>
            <p:ph idx="1"/>
          </p:nvPr>
        </p:nvSpPr>
        <p:spPr>
          <a:xfrm>
            <a:off x="827584" y="1628800"/>
            <a:ext cx="7848872" cy="4248472"/>
          </a:xfrm>
        </p:spPr>
        <p:txBody>
          <a:bodyPr>
            <a:normAutofit/>
          </a:bodyPr>
          <a:lstStyle/>
          <a:p>
            <a:r>
              <a:rPr lang="en-US" altLang="zh-CN" dirty="0" smtClean="0"/>
              <a:t>	</a:t>
            </a:r>
            <a:r>
              <a:rPr lang="zh-CN" altLang="zh-CN" b="0" dirty="0" smtClean="0"/>
              <a:t>同</a:t>
            </a:r>
            <a:r>
              <a:rPr lang="zh-CN" altLang="zh-CN" b="0" dirty="0"/>
              <a:t>上限表示法一样，算法运行时间的下限也是估计问题所需某种资源的复杂程度的界限函数，它表示该算法可能有的</a:t>
            </a:r>
            <a:r>
              <a:rPr lang="zh-CN" altLang="zh-CN" dirty="0">
                <a:solidFill>
                  <a:srgbClr val="FF0000"/>
                </a:solidFill>
              </a:rPr>
              <a:t>最小增长率</a:t>
            </a:r>
            <a:r>
              <a:rPr lang="zh-CN" altLang="zh-CN" b="0" dirty="0"/>
              <a:t>。与大</a:t>
            </a:r>
            <a:r>
              <a:rPr lang="zh-CN" altLang="zh-CN" b="0" i="1" dirty="0"/>
              <a:t>O</a:t>
            </a:r>
            <a:r>
              <a:rPr lang="zh-CN" altLang="zh-CN" b="0" dirty="0"/>
              <a:t>表示法类似，用符号大</a:t>
            </a:r>
            <a:r>
              <a:rPr lang="en-US" altLang="zh-CN" b="0" i="1" dirty="0"/>
              <a:t>Ω</a:t>
            </a:r>
            <a:r>
              <a:rPr lang="zh-CN" altLang="zh-CN" b="0" dirty="0"/>
              <a:t>来估算函数</a:t>
            </a:r>
            <a:r>
              <a:rPr lang="zh-CN" altLang="zh-CN" b="0" i="1" dirty="0"/>
              <a:t>f</a:t>
            </a:r>
            <a:r>
              <a:rPr lang="zh-CN" altLang="zh-CN" b="0" dirty="0"/>
              <a:t>(n)的下限值</a:t>
            </a:r>
            <a:r>
              <a:rPr lang="zh-CN" altLang="zh-CN" b="0" dirty="0" smtClean="0"/>
              <a:t>。</a:t>
            </a:r>
            <a:endParaRPr lang="en-US" altLang="zh-CN" b="0" dirty="0" smtClean="0"/>
          </a:p>
          <a:p>
            <a:endParaRPr lang="en-US" altLang="zh-CN" b="0" dirty="0" smtClean="0"/>
          </a:p>
          <a:p>
            <a:r>
              <a:rPr lang="zh-CN" altLang="zh-CN" dirty="0"/>
              <a:t>【定义：</a:t>
            </a:r>
            <a:r>
              <a:rPr lang="en-US" altLang="zh-CN" i="1" dirty="0"/>
              <a:t>Ω</a:t>
            </a:r>
            <a:r>
              <a:rPr lang="zh-CN" altLang="zh-CN" dirty="0"/>
              <a:t>符号】假设</a:t>
            </a:r>
            <a:r>
              <a:rPr lang="en-US" altLang="zh-CN" i="1" dirty="0"/>
              <a:t>f </a:t>
            </a:r>
            <a:r>
              <a:rPr lang="en-US" altLang="zh-CN" dirty="0"/>
              <a:t>(</a:t>
            </a:r>
            <a:r>
              <a:rPr lang="en-US" altLang="zh-CN" i="1" dirty="0"/>
              <a:t>n</a:t>
            </a:r>
            <a:r>
              <a:rPr lang="en-US" altLang="zh-CN" dirty="0"/>
              <a:t>)</a:t>
            </a:r>
            <a:r>
              <a:rPr lang="zh-CN" altLang="zh-CN" dirty="0"/>
              <a:t>和</a:t>
            </a:r>
            <a:r>
              <a:rPr lang="en-US" altLang="zh-CN" i="1" dirty="0"/>
              <a:t>g </a:t>
            </a:r>
            <a:r>
              <a:rPr lang="en-US" altLang="zh-CN" dirty="0"/>
              <a:t>(</a:t>
            </a:r>
            <a:r>
              <a:rPr lang="en-US" altLang="zh-CN" i="1" dirty="0"/>
              <a:t>n</a:t>
            </a:r>
            <a:r>
              <a:rPr lang="en-US" altLang="zh-CN" dirty="0"/>
              <a:t>)</a:t>
            </a:r>
            <a:r>
              <a:rPr lang="zh-CN" altLang="zh-CN" dirty="0"/>
              <a:t>是关于整数</a:t>
            </a:r>
            <a:r>
              <a:rPr lang="en-US" altLang="zh-CN" dirty="0"/>
              <a:t>n</a:t>
            </a:r>
            <a:r>
              <a:rPr lang="zh-CN" altLang="zh-CN" dirty="0"/>
              <a:t>的非负函数，若存在两个正常数c和n</a:t>
            </a:r>
            <a:r>
              <a:rPr lang="zh-CN" altLang="zh-CN" baseline="-25000" dirty="0"/>
              <a:t>0</a:t>
            </a:r>
            <a:r>
              <a:rPr lang="zh-CN" altLang="zh-CN" dirty="0"/>
              <a:t>，对于n</a:t>
            </a:r>
            <a:r>
              <a:rPr lang="en-US" altLang="zh-CN" dirty="0"/>
              <a:t>≥</a:t>
            </a:r>
            <a:r>
              <a:rPr lang="zh-CN" altLang="zh-CN" dirty="0"/>
              <a:t>n</a:t>
            </a:r>
            <a:r>
              <a:rPr lang="zh-CN" altLang="zh-CN" baseline="-25000" dirty="0"/>
              <a:t>0</a:t>
            </a:r>
            <a:r>
              <a:rPr lang="zh-CN" altLang="zh-CN" dirty="0"/>
              <a:t>，有</a:t>
            </a:r>
            <a:r>
              <a:rPr lang="zh-CN" altLang="zh-CN" i="1" dirty="0"/>
              <a:t>f</a:t>
            </a:r>
            <a:r>
              <a:rPr lang="zh-CN" altLang="zh-CN" dirty="0"/>
              <a:t>(n)≥ c</a:t>
            </a:r>
            <a:r>
              <a:rPr lang="zh-CN" altLang="zh-CN" i="1" dirty="0"/>
              <a:t>g</a:t>
            </a:r>
            <a:r>
              <a:rPr lang="zh-CN" altLang="zh-CN" dirty="0"/>
              <a:t>(n)，则称</a:t>
            </a:r>
            <a:r>
              <a:rPr lang="zh-CN" altLang="zh-CN" i="1" dirty="0"/>
              <a:t>f</a:t>
            </a:r>
            <a:r>
              <a:rPr lang="zh-CN" altLang="zh-CN" dirty="0"/>
              <a:t>(n)在集合</a:t>
            </a:r>
            <a:r>
              <a:rPr lang="en-US" altLang="zh-CN" i="1" dirty="0"/>
              <a:t>Ω</a:t>
            </a:r>
            <a:r>
              <a:rPr lang="zh-CN" altLang="zh-CN" dirty="0"/>
              <a:t>(</a:t>
            </a:r>
            <a:r>
              <a:rPr lang="zh-CN" altLang="zh-CN" i="1" dirty="0"/>
              <a:t>g</a:t>
            </a:r>
            <a:r>
              <a:rPr lang="zh-CN" altLang="zh-CN" dirty="0"/>
              <a:t>(n))中。简记为</a:t>
            </a:r>
            <a:r>
              <a:rPr lang="zh-CN" altLang="zh-CN" i="1" dirty="0"/>
              <a:t>f</a:t>
            </a:r>
            <a:r>
              <a:rPr lang="zh-CN" altLang="zh-CN" dirty="0"/>
              <a:t>(n)=</a:t>
            </a:r>
            <a:r>
              <a:rPr lang="en-US" altLang="zh-CN" i="1" dirty="0"/>
              <a:t>Ω</a:t>
            </a:r>
            <a:r>
              <a:rPr lang="zh-CN" altLang="zh-CN" dirty="0"/>
              <a:t>(</a:t>
            </a:r>
            <a:r>
              <a:rPr lang="zh-CN" altLang="zh-CN" i="1" dirty="0"/>
              <a:t>g</a:t>
            </a:r>
            <a:r>
              <a:rPr lang="zh-CN" altLang="zh-CN" dirty="0"/>
              <a:t>(n))。</a:t>
            </a:r>
            <a:endParaRPr lang="zh-CN" altLang="en-US" dirty="0"/>
          </a:p>
        </p:txBody>
      </p:sp>
    </p:spTree>
    <p:extLst>
      <p:ext uri="{BB962C8B-B14F-4D97-AF65-F5344CB8AC3E}">
        <p14:creationId xmlns:p14="http://schemas.microsoft.com/office/powerpoint/2010/main" val="120887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124744"/>
            <a:ext cx="8208912" cy="4608512"/>
          </a:xfrm>
        </p:spPr>
        <p:txBody>
          <a:bodyPr>
            <a:normAutofit/>
          </a:bodyPr>
          <a:lstStyle/>
          <a:p>
            <a:r>
              <a:rPr lang="zh-CN" altLang="zh-CN" b="0" dirty="0"/>
              <a:t>【</a:t>
            </a:r>
            <a:r>
              <a:rPr lang="zh-CN" altLang="zh-CN" b="0" dirty="0" smtClean="0"/>
              <a:t>例</a:t>
            </a:r>
            <a:r>
              <a:rPr lang="en-US" altLang="zh-CN" b="0" dirty="0"/>
              <a:t>1-9</a:t>
            </a:r>
            <a:r>
              <a:rPr lang="zh-CN" altLang="zh-CN" b="0" dirty="0"/>
              <a:t>】对于所有的</a:t>
            </a:r>
            <a:r>
              <a:rPr lang="en-US" altLang="zh-CN" b="0" dirty="0"/>
              <a:t>n</a:t>
            </a:r>
            <a:r>
              <a:rPr lang="zh-CN" altLang="zh-CN" b="0" dirty="0"/>
              <a:t>，有</a:t>
            </a:r>
            <a:r>
              <a:rPr lang="en-US" altLang="zh-CN" b="0" i="1" dirty="0"/>
              <a:t>T</a:t>
            </a:r>
            <a:r>
              <a:rPr lang="en-US" altLang="zh-CN" b="0" dirty="0"/>
              <a:t>(n) = 3n+ 2 &gt; 3n</a:t>
            </a:r>
            <a:r>
              <a:rPr lang="zh-CN" altLang="zh-CN" b="0" dirty="0"/>
              <a:t>，因此</a:t>
            </a:r>
            <a:r>
              <a:rPr lang="en-US" altLang="zh-CN" b="0" i="1" dirty="0"/>
              <a:t>T</a:t>
            </a:r>
            <a:r>
              <a:rPr lang="en-US" altLang="zh-CN" b="0" dirty="0"/>
              <a:t>(n)=</a:t>
            </a:r>
            <a:r>
              <a:rPr lang="en-US" altLang="zh-CN" b="0" i="1" dirty="0"/>
              <a:t>Ω</a:t>
            </a:r>
            <a:r>
              <a:rPr lang="en-US" altLang="zh-CN" b="0" dirty="0"/>
              <a:t>(n)</a:t>
            </a:r>
            <a:r>
              <a:rPr lang="zh-CN" altLang="zh-CN" b="0" dirty="0"/>
              <a:t>。同样地， </a:t>
            </a:r>
            <a:r>
              <a:rPr lang="en-US" altLang="zh-CN" b="0" i="1" dirty="0"/>
              <a:t>T</a:t>
            </a:r>
            <a:r>
              <a:rPr lang="en-US" altLang="zh-CN" b="0" dirty="0"/>
              <a:t>(n) = 3n+ 3 &gt; 3n</a:t>
            </a:r>
            <a:r>
              <a:rPr lang="zh-CN" altLang="zh-CN" b="0" dirty="0"/>
              <a:t>，所以有</a:t>
            </a:r>
            <a:r>
              <a:rPr lang="en-US" altLang="zh-CN" b="0" i="1" dirty="0"/>
              <a:t>T</a:t>
            </a:r>
            <a:r>
              <a:rPr lang="en-US" altLang="zh-CN" b="0" dirty="0"/>
              <a:t>(n)=</a:t>
            </a:r>
            <a:r>
              <a:rPr lang="en-US" altLang="zh-CN" b="0" i="1" dirty="0"/>
              <a:t>Ω</a:t>
            </a:r>
            <a:r>
              <a:rPr lang="en-US" altLang="zh-CN" b="0" dirty="0"/>
              <a:t>(n)</a:t>
            </a:r>
            <a:r>
              <a:rPr lang="zh-CN" altLang="zh-CN" b="0" dirty="0"/>
              <a:t>。因而</a:t>
            </a:r>
            <a:r>
              <a:rPr lang="en-US" altLang="zh-CN" b="0" dirty="0"/>
              <a:t>3n+ 2</a:t>
            </a:r>
            <a:r>
              <a:rPr lang="zh-CN" altLang="zh-CN" b="0" dirty="0"/>
              <a:t>和</a:t>
            </a:r>
            <a:r>
              <a:rPr lang="en-US" altLang="zh-CN" b="0" dirty="0"/>
              <a:t>3n+ 3</a:t>
            </a:r>
            <a:r>
              <a:rPr lang="zh-CN" altLang="zh-CN" b="0" dirty="0"/>
              <a:t>都是带有下限的线性函数</a:t>
            </a:r>
            <a:r>
              <a:rPr lang="zh-CN" altLang="zh-CN" b="0" dirty="0" smtClean="0"/>
              <a:t>。</a:t>
            </a:r>
            <a:endParaRPr lang="en-US" altLang="zh-CN" b="0" dirty="0" smtClean="0"/>
          </a:p>
          <a:p>
            <a:endParaRPr lang="zh-CN" altLang="zh-CN" b="0" dirty="0"/>
          </a:p>
          <a:p>
            <a:r>
              <a:rPr lang="zh-CN" altLang="zh-CN" b="0" dirty="0"/>
              <a:t>【</a:t>
            </a:r>
            <a:r>
              <a:rPr lang="zh-CN" altLang="zh-CN" b="0" dirty="0" smtClean="0"/>
              <a:t>例</a:t>
            </a:r>
            <a:r>
              <a:rPr lang="en-US" altLang="zh-CN" b="0" dirty="0"/>
              <a:t>1-10</a:t>
            </a:r>
            <a:r>
              <a:rPr lang="zh-CN" altLang="zh-CN" b="0" dirty="0"/>
              <a:t>】某一算法平均情况下</a:t>
            </a:r>
            <a:r>
              <a:rPr lang="zh-CN" altLang="zh-CN" b="0" i="1" dirty="0"/>
              <a:t>T</a:t>
            </a:r>
            <a:r>
              <a:rPr lang="zh-CN" altLang="zh-CN" b="0" dirty="0"/>
              <a:t>(n)= c</a:t>
            </a:r>
            <a:r>
              <a:rPr lang="zh-CN" altLang="zh-CN" b="0" baseline="-25000" dirty="0"/>
              <a:t>1</a:t>
            </a:r>
            <a:r>
              <a:rPr lang="zh-CN" altLang="zh-CN" b="0" dirty="0"/>
              <a:t>n</a:t>
            </a:r>
            <a:r>
              <a:rPr lang="zh-CN" altLang="zh-CN" b="0" baseline="30000" dirty="0"/>
              <a:t>3</a:t>
            </a:r>
            <a:r>
              <a:rPr lang="zh-CN" altLang="zh-CN" b="0" dirty="0"/>
              <a:t>+c</a:t>
            </a:r>
            <a:r>
              <a:rPr lang="zh-CN" altLang="zh-CN" b="0" baseline="-25000" dirty="0"/>
              <a:t>2</a:t>
            </a:r>
            <a:r>
              <a:rPr lang="zh-CN" altLang="zh-CN" b="0" dirty="0"/>
              <a:t>n</a:t>
            </a:r>
            <a:r>
              <a:rPr lang="zh-CN" altLang="zh-CN" b="0" baseline="30000" dirty="0"/>
              <a:t>2</a:t>
            </a:r>
            <a:r>
              <a:rPr lang="zh-CN" altLang="zh-CN" b="0" dirty="0"/>
              <a:t>+c</a:t>
            </a:r>
            <a:r>
              <a:rPr lang="zh-CN" altLang="zh-CN" b="0" baseline="-25000" dirty="0"/>
              <a:t>3</a:t>
            </a:r>
            <a:r>
              <a:rPr lang="zh-CN" altLang="zh-CN" b="0" dirty="0"/>
              <a:t>n</a:t>
            </a:r>
            <a:r>
              <a:rPr lang="zh-CN" altLang="zh-CN" b="0" dirty="0" smtClean="0"/>
              <a:t>，</a:t>
            </a:r>
            <a:r>
              <a:rPr lang="zh-CN" altLang="en-US" b="0" dirty="0" smtClean="0"/>
              <a:t>其中：</a:t>
            </a:r>
            <a:r>
              <a:rPr lang="zh-CN" altLang="zh-CN" b="0" dirty="0" smtClean="0"/>
              <a:t>c</a:t>
            </a:r>
            <a:r>
              <a:rPr lang="zh-CN" altLang="zh-CN" b="0" baseline="-25000" dirty="0"/>
              <a:t>1</a:t>
            </a:r>
            <a:r>
              <a:rPr lang="zh-CN" altLang="zh-CN" b="0" dirty="0"/>
              <a:t>，c</a:t>
            </a:r>
            <a:r>
              <a:rPr lang="zh-CN" altLang="zh-CN" b="0" baseline="-25000" dirty="0"/>
              <a:t>2</a:t>
            </a:r>
            <a:r>
              <a:rPr lang="zh-CN" altLang="zh-CN" b="0" dirty="0"/>
              <a:t>，c</a:t>
            </a:r>
            <a:r>
              <a:rPr lang="zh-CN" altLang="zh-CN" b="0" baseline="-25000" dirty="0"/>
              <a:t>3</a:t>
            </a:r>
            <a:r>
              <a:rPr lang="zh-CN" altLang="zh-CN" b="0" dirty="0"/>
              <a:t>为正数，则有：</a:t>
            </a:r>
          </a:p>
          <a:p>
            <a:r>
              <a:rPr lang="zh-CN" altLang="zh-CN" b="0" dirty="0"/>
              <a:t>                              c</a:t>
            </a:r>
            <a:r>
              <a:rPr lang="zh-CN" altLang="zh-CN" b="0" baseline="-25000" dirty="0"/>
              <a:t>1</a:t>
            </a:r>
            <a:r>
              <a:rPr lang="zh-CN" altLang="zh-CN" b="0" dirty="0"/>
              <a:t>n</a:t>
            </a:r>
            <a:r>
              <a:rPr lang="zh-CN" altLang="zh-CN" b="0" baseline="30000" dirty="0"/>
              <a:t>3</a:t>
            </a:r>
            <a:r>
              <a:rPr lang="zh-CN" altLang="zh-CN" b="0" dirty="0"/>
              <a:t>+c</a:t>
            </a:r>
            <a:r>
              <a:rPr lang="zh-CN" altLang="zh-CN" b="0" baseline="-25000" dirty="0"/>
              <a:t>2</a:t>
            </a:r>
            <a:r>
              <a:rPr lang="zh-CN" altLang="zh-CN" b="0" dirty="0"/>
              <a:t>n</a:t>
            </a:r>
            <a:r>
              <a:rPr lang="zh-CN" altLang="zh-CN" b="0" baseline="30000" dirty="0"/>
              <a:t>2</a:t>
            </a:r>
            <a:r>
              <a:rPr lang="zh-CN" altLang="zh-CN" b="0" dirty="0"/>
              <a:t>+c</a:t>
            </a:r>
            <a:r>
              <a:rPr lang="zh-CN" altLang="zh-CN" b="0" baseline="-25000" dirty="0"/>
              <a:t>3</a:t>
            </a:r>
            <a:r>
              <a:rPr lang="zh-CN" altLang="zh-CN" b="0" dirty="0"/>
              <a:t>n≥c</a:t>
            </a:r>
            <a:r>
              <a:rPr lang="zh-CN" altLang="zh-CN" b="0" baseline="-25000" dirty="0"/>
              <a:t>1</a:t>
            </a:r>
            <a:r>
              <a:rPr lang="zh-CN" altLang="zh-CN" b="0" dirty="0"/>
              <a:t>n</a:t>
            </a:r>
            <a:r>
              <a:rPr lang="zh-CN" altLang="zh-CN" b="0" baseline="30000" dirty="0"/>
              <a:t>3</a:t>
            </a:r>
            <a:r>
              <a:rPr lang="zh-CN" altLang="zh-CN" b="0" dirty="0"/>
              <a:t>  （n＞1）</a:t>
            </a:r>
          </a:p>
          <a:p>
            <a:r>
              <a:rPr lang="zh-CN" altLang="zh-CN" b="0" dirty="0"/>
              <a:t>    因此，取c=c</a:t>
            </a:r>
            <a:r>
              <a:rPr lang="zh-CN" altLang="zh-CN" b="0" baseline="-25000" dirty="0"/>
              <a:t>1</a:t>
            </a:r>
            <a:r>
              <a:rPr lang="zh-CN" altLang="zh-CN" b="0" dirty="0"/>
              <a:t>，n</a:t>
            </a:r>
            <a:r>
              <a:rPr lang="zh-CN" altLang="zh-CN" b="0" baseline="-25000" dirty="0"/>
              <a:t>0</a:t>
            </a:r>
            <a:r>
              <a:rPr lang="zh-CN" altLang="zh-CN" b="0" dirty="0"/>
              <a:t>=1，有</a:t>
            </a:r>
            <a:r>
              <a:rPr lang="zh-CN" altLang="zh-CN" b="0" i="1" dirty="0"/>
              <a:t>T</a:t>
            </a:r>
            <a:r>
              <a:rPr lang="zh-CN" altLang="zh-CN" b="0" dirty="0"/>
              <a:t>(n)≥cn</a:t>
            </a:r>
            <a:r>
              <a:rPr lang="zh-CN" altLang="zh-CN" b="0" baseline="30000" dirty="0"/>
              <a:t>3</a:t>
            </a:r>
            <a:r>
              <a:rPr lang="zh-CN" altLang="zh-CN" b="0" dirty="0"/>
              <a:t>，则</a:t>
            </a:r>
            <a:r>
              <a:rPr lang="zh-CN" altLang="zh-CN" b="0" i="1" dirty="0"/>
              <a:t>T</a:t>
            </a:r>
            <a:r>
              <a:rPr lang="zh-CN" altLang="zh-CN" b="0" dirty="0"/>
              <a:t>(n)=</a:t>
            </a:r>
            <a:r>
              <a:rPr lang="en-US" altLang="zh-CN" b="0" dirty="0"/>
              <a:t>Ω</a:t>
            </a:r>
            <a:r>
              <a:rPr lang="zh-CN" altLang="zh-CN" b="0" dirty="0"/>
              <a:t>(n</a:t>
            </a:r>
            <a:r>
              <a:rPr lang="zh-CN" altLang="zh-CN" b="0" baseline="30000" dirty="0"/>
              <a:t>3</a:t>
            </a:r>
            <a:r>
              <a:rPr lang="zh-CN" altLang="zh-CN" b="0" dirty="0"/>
              <a:t>)</a:t>
            </a:r>
            <a:r>
              <a:rPr lang="zh-CN" altLang="zh-CN" b="0" dirty="0" smtClean="0"/>
              <a:t>。</a:t>
            </a:r>
            <a:endParaRPr lang="zh-CN" altLang="zh-CN" b="0" dirty="0"/>
          </a:p>
        </p:txBody>
      </p:sp>
    </p:spTree>
    <p:extLst>
      <p:ext uri="{BB962C8B-B14F-4D97-AF65-F5344CB8AC3E}">
        <p14:creationId xmlns:p14="http://schemas.microsoft.com/office/powerpoint/2010/main" val="16570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27584" y="1196752"/>
                <a:ext cx="7816382" cy="4824536"/>
              </a:xfrm>
            </p:spPr>
            <p:txBody>
              <a:bodyPr>
                <a:normAutofit/>
              </a:bodyPr>
              <a:lstStyle/>
              <a:p>
                <a:r>
                  <a:rPr lang="en-US" altLang="zh-CN" b="0" dirty="0" smtClean="0"/>
                  <a:t>	</a:t>
                </a:r>
                <a:r>
                  <a:rPr lang="zh-CN" altLang="zh-CN" dirty="0" smtClean="0"/>
                  <a:t>【定理</a:t>
                </a:r>
                <a:r>
                  <a:rPr lang="en-US" altLang="zh-CN" dirty="0" smtClean="0"/>
                  <a:t>1-3 </a:t>
                </a:r>
                <a:r>
                  <a:rPr lang="zh-CN" altLang="zh-CN" dirty="0"/>
                  <a:t>】如果</a:t>
                </a:r>
                <a:r>
                  <a:rPr lang="en-US" altLang="zh-CN" i="1" dirty="0"/>
                  <a:t>f </a:t>
                </a:r>
                <a:r>
                  <a:rPr lang="en-US" altLang="zh-CN" dirty="0"/>
                  <a:t>(</a:t>
                </a:r>
                <a:r>
                  <a:rPr lang="en-US" altLang="zh-CN" i="1" dirty="0"/>
                  <a:t>n</a:t>
                </a:r>
                <a:r>
                  <a:rPr lang="en-US" altLang="zh-CN" dirty="0"/>
                  <a:t>) =</a:t>
                </a:r>
                <a:r>
                  <a:rPr lang="en-US" altLang="zh-CN" i="1" dirty="0"/>
                  <a:t>a</a:t>
                </a:r>
                <a:r>
                  <a:rPr lang="en-US" altLang="zh-CN" i="1" baseline="-25000" dirty="0"/>
                  <a:t>m</a:t>
                </a:r>
                <a:r>
                  <a:rPr lang="en-US" altLang="zh-CN" i="1" dirty="0"/>
                  <a:t> n</a:t>
                </a:r>
                <a:r>
                  <a:rPr lang="en-US" altLang="zh-CN" i="1" baseline="30000" dirty="0"/>
                  <a:t>m</a:t>
                </a:r>
                <a:r>
                  <a:rPr lang="en-US" altLang="zh-CN" dirty="0"/>
                  <a:t> +…+</a:t>
                </a:r>
                <a:r>
                  <a:rPr lang="en-US" altLang="zh-CN" i="1" dirty="0"/>
                  <a:t>a</a:t>
                </a:r>
                <a:r>
                  <a:rPr lang="en-US" altLang="zh-CN" i="1" baseline="-25000" dirty="0"/>
                  <a:t>1</a:t>
                </a:r>
                <a:r>
                  <a:rPr lang="en-US" altLang="zh-CN" i="1" dirty="0"/>
                  <a:t>n</a:t>
                </a:r>
                <a:r>
                  <a:rPr lang="en-US" altLang="zh-CN" dirty="0"/>
                  <a:t>+</a:t>
                </a:r>
                <a:r>
                  <a:rPr lang="en-US" altLang="zh-CN" i="1" dirty="0"/>
                  <a:t>a</a:t>
                </a:r>
                <a:r>
                  <a:rPr lang="en-US" altLang="zh-CN" i="1" baseline="-25000" dirty="0"/>
                  <a:t>0</a:t>
                </a:r>
                <a:r>
                  <a:rPr lang="en-US" altLang="zh-CN" dirty="0"/>
                  <a:t> </a:t>
                </a:r>
                <a:r>
                  <a:rPr lang="zh-CN" altLang="zh-CN" dirty="0"/>
                  <a:t>且</a:t>
                </a:r>
                <a:r>
                  <a:rPr lang="en-US" altLang="zh-CN" i="1" dirty="0"/>
                  <a:t>a</a:t>
                </a:r>
                <a:r>
                  <a:rPr lang="en-US" altLang="zh-CN" i="1" baseline="-25000" dirty="0"/>
                  <a:t>m</a:t>
                </a:r>
                <a:r>
                  <a:rPr lang="en-US" altLang="zh-CN" i="1" dirty="0"/>
                  <a:t> </a:t>
                </a:r>
                <a:r>
                  <a:rPr lang="en-US" altLang="zh-CN" dirty="0"/>
                  <a:t>&gt; 0</a:t>
                </a:r>
                <a:r>
                  <a:rPr lang="zh-CN" altLang="zh-CN" dirty="0"/>
                  <a:t>，则</a:t>
                </a:r>
                <a:r>
                  <a:rPr lang="en-US" altLang="zh-CN" i="1" dirty="0" smtClean="0"/>
                  <a:t>f</a:t>
                </a:r>
                <a:r>
                  <a:rPr lang="en-US" altLang="zh-CN" dirty="0" smtClean="0"/>
                  <a:t>(</a:t>
                </a:r>
                <a:r>
                  <a:rPr lang="en-US" altLang="zh-CN" i="1" dirty="0" smtClean="0"/>
                  <a:t>n</a:t>
                </a:r>
                <a:r>
                  <a:rPr lang="en-US" altLang="zh-CN" dirty="0"/>
                  <a:t>) =</a:t>
                </a:r>
                <a:r>
                  <a:rPr lang="en-US" altLang="zh-CN" i="1" dirty="0"/>
                  <a:t>Ω</a:t>
                </a:r>
                <a:r>
                  <a:rPr lang="en-US" altLang="zh-CN" dirty="0"/>
                  <a:t>(</a:t>
                </a:r>
                <a:r>
                  <a:rPr lang="en-US" altLang="zh-CN" i="1" dirty="0"/>
                  <a:t> n</a:t>
                </a:r>
                <a:r>
                  <a:rPr lang="en-US" altLang="zh-CN" i="1" baseline="30000" dirty="0"/>
                  <a:t>m</a:t>
                </a:r>
                <a:r>
                  <a:rPr lang="en-US" altLang="zh-CN" dirty="0"/>
                  <a:t>)</a:t>
                </a:r>
                <a:r>
                  <a:rPr lang="zh-CN" altLang="zh-CN" dirty="0"/>
                  <a:t>。</a:t>
                </a:r>
                <a:r>
                  <a:rPr lang="zh-CN" altLang="zh-CN" b="0" dirty="0"/>
                  <a:t>（证明略）</a:t>
                </a:r>
              </a:p>
              <a:p>
                <a:r>
                  <a:rPr lang="zh-CN" altLang="zh-CN" b="0" dirty="0"/>
                  <a:t>	</a:t>
                </a:r>
                <a:r>
                  <a:rPr lang="en-US" altLang="zh-CN" b="0" dirty="0" smtClean="0"/>
                  <a:t>        </a:t>
                </a:r>
                <a:r>
                  <a:rPr lang="zh-CN" altLang="zh-CN" b="0" dirty="0" smtClean="0"/>
                  <a:t>因此</a:t>
                </a:r>
                <a:r>
                  <a:rPr lang="zh-CN" altLang="zh-CN" b="0" dirty="0"/>
                  <a:t>，如果某种算法在</a:t>
                </a:r>
                <a:r>
                  <a:rPr lang="en-US" altLang="zh-CN" b="0" i="1" dirty="0"/>
                  <a:t>Ω</a:t>
                </a:r>
                <a:r>
                  <a:rPr lang="zh-CN" altLang="zh-CN" b="0" dirty="0"/>
                  <a:t>(n</a:t>
                </a:r>
                <a:r>
                  <a:rPr lang="zh-CN" altLang="zh-CN" b="0" baseline="30000" dirty="0"/>
                  <a:t>3</a:t>
                </a:r>
                <a:r>
                  <a:rPr lang="zh-CN" altLang="zh-CN" b="0" dirty="0"/>
                  <a:t>)中，那也一定在</a:t>
                </a:r>
                <a:r>
                  <a:rPr lang="en-US" altLang="zh-CN" b="0" i="1" dirty="0"/>
                  <a:t>Ω</a:t>
                </a:r>
                <a:r>
                  <a:rPr lang="zh-CN" altLang="zh-CN" b="0" dirty="0"/>
                  <a:t>(n</a:t>
                </a:r>
                <a:r>
                  <a:rPr lang="zh-CN" altLang="zh-CN" b="0" baseline="30000" dirty="0"/>
                  <a:t>2</a:t>
                </a:r>
                <a:r>
                  <a:rPr lang="zh-CN" altLang="zh-CN" b="0" dirty="0"/>
                  <a:t>)中，正如大</a:t>
                </a:r>
                <a:r>
                  <a:rPr lang="zh-CN" altLang="zh-CN" b="0" i="1" dirty="0"/>
                  <a:t>O</a:t>
                </a:r>
                <a:r>
                  <a:rPr lang="zh-CN" altLang="zh-CN" b="0" dirty="0"/>
                  <a:t>表示法，我们同样希望找到一个最“紧”（即最大）的下限</a:t>
                </a:r>
                <a:r>
                  <a:rPr lang="zh-CN" altLang="zh-CN" b="0" dirty="0" smtClean="0"/>
                  <a:t>。</a:t>
                </a:r>
                <a:endParaRPr lang="en-US" altLang="zh-CN" b="0" dirty="0" smtClean="0"/>
              </a:p>
              <a:p>
                <a:endParaRPr lang="zh-CN" altLang="zh-CN" b="0" dirty="0"/>
              </a:p>
              <a:p>
                <a:r>
                  <a:rPr lang="en-US" altLang="zh-CN" b="0" dirty="0"/>
                  <a:t>	</a:t>
                </a:r>
                <a:r>
                  <a:rPr lang="zh-CN" altLang="zh-CN" dirty="0"/>
                  <a:t>【</a:t>
                </a:r>
                <a:r>
                  <a:rPr lang="zh-CN" altLang="zh-CN" dirty="0" smtClean="0"/>
                  <a:t>定理</a:t>
                </a:r>
                <a:r>
                  <a:rPr lang="en-US" altLang="zh-CN" dirty="0" smtClean="0"/>
                  <a:t>1-4 </a:t>
                </a:r>
                <a:r>
                  <a:rPr lang="en-US" altLang="zh-CN" dirty="0"/>
                  <a:t>[</a:t>
                </a:r>
                <a:r>
                  <a:rPr lang="zh-CN" altLang="zh-CN" dirty="0"/>
                  <a:t>大</a:t>
                </a:r>
                <a:r>
                  <a:rPr lang="en-US" altLang="zh-CN" i="1" dirty="0"/>
                  <a:t>Ω</a:t>
                </a:r>
                <a:r>
                  <a:rPr lang="zh-CN" altLang="zh-CN" dirty="0"/>
                  <a:t>比率定理</a:t>
                </a:r>
                <a:r>
                  <a:rPr lang="en-US" altLang="zh-CN" dirty="0"/>
                  <a:t>]</a:t>
                </a:r>
                <a:r>
                  <a:rPr lang="zh-CN" altLang="zh-CN" dirty="0"/>
                  <a:t>】 对于函数</a:t>
                </a:r>
                <a:r>
                  <a:rPr lang="en-US" altLang="zh-CN" i="1" dirty="0"/>
                  <a:t>f </a:t>
                </a:r>
                <a:r>
                  <a:rPr lang="en-US" altLang="zh-CN" dirty="0"/>
                  <a:t>(</a:t>
                </a:r>
                <a:r>
                  <a:rPr lang="en-US" altLang="zh-CN" i="1" dirty="0"/>
                  <a:t>n</a:t>
                </a:r>
                <a:r>
                  <a:rPr lang="en-US" altLang="zh-CN" dirty="0"/>
                  <a:t>) </a:t>
                </a:r>
                <a:r>
                  <a:rPr lang="zh-CN" altLang="zh-CN" dirty="0"/>
                  <a:t>和</a:t>
                </a:r>
                <a:r>
                  <a:rPr lang="en-US" altLang="zh-CN" i="1" dirty="0"/>
                  <a:t>g </a:t>
                </a:r>
                <a:r>
                  <a:rPr lang="en-US" altLang="zh-CN" dirty="0"/>
                  <a:t>(</a:t>
                </a:r>
                <a:r>
                  <a:rPr lang="en-US" altLang="zh-CN" i="1" dirty="0"/>
                  <a:t>n</a:t>
                </a:r>
                <a:r>
                  <a:rPr lang="en-US" altLang="zh-CN" dirty="0"/>
                  <a:t>)</a:t>
                </a:r>
                <a:r>
                  <a:rPr lang="zh-CN" altLang="zh-CN" dirty="0"/>
                  <a:t>，若</a:t>
                </a:r>
                <a:r>
                  <a:rPr lang="en-US" altLang="zh-CN" dirty="0"/>
                  <a:t> </a:t>
                </a:r>
                <a14:m>
                  <m:oMath xmlns:m="http://schemas.openxmlformats.org/officeDocument/2006/math">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a:rPr lang="en-US" altLang="zh-CN" sz="2000" b="1" i="1">
                                <a:latin typeface="Cambria Math" panose="02040503050406030204" pitchFamily="18" charset="0"/>
                              </a:rPr>
                              <m:t>𝐥𝐢𝐦</m:t>
                            </m:r>
                          </m:e>
                          <m:lim>
                            <m:r>
                              <a:rPr lang="en-US" altLang="zh-CN" sz="2000" b="1" i="1">
                                <a:latin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lim>
                        </m:limLow>
                      </m:fName>
                      <m:e>
                        <m:r>
                          <a:rPr lang="en-US" altLang="zh-CN" sz="2000" b="1" i="1" smtClean="0">
                            <a:latin typeface="Cambria Math" panose="02040503050406030204" pitchFamily="18" charset="0"/>
                          </a:rPr>
                          <m:t>𝒈</m:t>
                        </m:r>
                        <m:r>
                          <a:rPr lang="en-US" altLang="zh-CN" sz="2000" b="1" i="1">
                            <a:latin typeface="Cambria Math" panose="02040503050406030204" pitchFamily="18" charset="0"/>
                          </a:rPr>
                          <m:t>(</m:t>
                        </m:r>
                        <m:r>
                          <a:rPr lang="en-US" altLang="zh-CN" sz="2000" b="1" i="1">
                            <a:latin typeface="Cambria Math" panose="02040503050406030204" pitchFamily="18" charset="0"/>
                          </a:rPr>
                          <m:t>𝒏</m:t>
                        </m:r>
                        <m:r>
                          <a:rPr lang="en-US" altLang="zh-CN" sz="2000" b="1" i="1">
                            <a:latin typeface="Cambria Math" panose="02040503050406030204" pitchFamily="18" charset="0"/>
                          </a:rPr>
                          <m:t>)/</m:t>
                        </m:r>
                        <m:r>
                          <a:rPr lang="en-US" altLang="zh-CN" sz="2000" b="1" i="1" smtClean="0">
                            <a:latin typeface="Cambria Math" panose="02040503050406030204" pitchFamily="18" charset="0"/>
                          </a:rPr>
                          <m:t>𝒇</m:t>
                        </m:r>
                        <m:r>
                          <a:rPr lang="en-US" altLang="zh-CN" sz="2000" b="1" i="1">
                            <a:latin typeface="Cambria Math" panose="02040503050406030204" pitchFamily="18" charset="0"/>
                          </a:rPr>
                          <m:t>(</m:t>
                        </m:r>
                        <m:r>
                          <a:rPr lang="en-US" altLang="zh-CN" sz="2000" b="1" i="1">
                            <a:latin typeface="Cambria Math" panose="02040503050406030204" pitchFamily="18" charset="0"/>
                          </a:rPr>
                          <m:t>𝒏</m:t>
                        </m:r>
                        <m:r>
                          <a:rPr lang="en-US" altLang="zh-CN" sz="2000" b="1" i="1">
                            <a:latin typeface="Cambria Math" panose="02040503050406030204" pitchFamily="18" charset="0"/>
                          </a:rPr>
                          <m:t>)</m:t>
                        </m:r>
                      </m:e>
                    </m:func>
                  </m:oMath>
                </a14:m>
                <a:r>
                  <a:rPr lang="zh-CN" altLang="zh-CN" dirty="0"/>
                  <a:t>存在，则</a:t>
                </a:r>
                <a:r>
                  <a:rPr lang="en-US" altLang="zh-CN" i="1" dirty="0"/>
                  <a:t>f </a:t>
                </a:r>
                <a:r>
                  <a:rPr lang="en-US" altLang="zh-CN" dirty="0"/>
                  <a:t>(</a:t>
                </a:r>
                <a:r>
                  <a:rPr lang="en-US" altLang="zh-CN" i="1" dirty="0"/>
                  <a:t>n</a:t>
                </a:r>
                <a:r>
                  <a:rPr lang="en-US" altLang="zh-CN" dirty="0"/>
                  <a:t>) =</a:t>
                </a:r>
                <a:r>
                  <a:rPr lang="en-US" altLang="zh-CN" i="1" dirty="0"/>
                  <a:t>Ω</a:t>
                </a:r>
                <a:r>
                  <a:rPr lang="en-US" altLang="zh-CN" dirty="0"/>
                  <a:t>(</a:t>
                </a:r>
                <a:r>
                  <a:rPr lang="en-US" altLang="zh-CN" i="1" dirty="0"/>
                  <a:t>g </a:t>
                </a:r>
                <a:r>
                  <a:rPr lang="en-US" altLang="zh-CN" dirty="0"/>
                  <a:t>(</a:t>
                </a:r>
                <a:r>
                  <a:rPr lang="en-US" altLang="zh-CN" i="1" dirty="0"/>
                  <a:t>n</a:t>
                </a:r>
                <a:r>
                  <a:rPr lang="en-US" altLang="zh-CN" dirty="0"/>
                  <a:t>) )</a:t>
                </a:r>
                <a:r>
                  <a:rPr lang="zh-CN" altLang="zh-CN" dirty="0"/>
                  <a:t>，对于确定的常数</a:t>
                </a:r>
                <a:r>
                  <a:rPr lang="en-US" altLang="zh-CN" i="1" dirty="0"/>
                  <a:t>c</a:t>
                </a:r>
                <a:r>
                  <a:rPr lang="zh-CN" altLang="zh-CN" dirty="0"/>
                  <a:t>，有</a:t>
                </a:r>
                <a:r>
                  <a:rPr lang="en-US" altLang="zh-CN" dirty="0"/>
                  <a:t> </a:t>
                </a:r>
                <a14:m>
                  <m:oMath xmlns:m="http://schemas.openxmlformats.org/officeDocument/2006/math">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a:rPr lang="en-US" altLang="zh-CN" sz="2000" b="1" i="1">
                                <a:latin typeface="Cambria Math" panose="02040503050406030204" pitchFamily="18" charset="0"/>
                              </a:rPr>
                              <m:t>𝐥𝐢𝐦</m:t>
                            </m:r>
                          </m:e>
                          <m:lim>
                            <m:r>
                              <a:rPr lang="en-US" altLang="zh-CN" sz="2000" b="1" i="1">
                                <a:latin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lim>
                        </m:limLow>
                      </m:fName>
                      <m:e>
                        <m:r>
                          <a:rPr lang="en-US" altLang="zh-CN" sz="2000" b="1" i="1" smtClean="0">
                            <a:latin typeface="Cambria Math" panose="02040503050406030204" pitchFamily="18" charset="0"/>
                            <a:ea typeface="Cambria Math" panose="02040503050406030204" pitchFamily="18" charset="0"/>
                          </a:rPr>
                          <m:t>𝒈</m:t>
                        </m:r>
                        <m:r>
                          <a:rPr lang="en-US" altLang="zh-CN" sz="2000" b="1" i="1">
                            <a:latin typeface="Cambria Math" panose="02040503050406030204" pitchFamily="18" charset="0"/>
                          </a:rPr>
                          <m:t>(</m:t>
                        </m:r>
                        <m:r>
                          <a:rPr lang="en-US" altLang="zh-CN" sz="2000" b="1" i="1">
                            <a:latin typeface="Cambria Math" panose="02040503050406030204" pitchFamily="18" charset="0"/>
                          </a:rPr>
                          <m:t>𝒏</m:t>
                        </m:r>
                        <m:r>
                          <a:rPr lang="en-US" altLang="zh-CN" sz="2000" b="1" i="1">
                            <a:latin typeface="Cambria Math" panose="02040503050406030204" pitchFamily="18" charset="0"/>
                          </a:rPr>
                          <m:t>)/</m:t>
                        </m:r>
                        <m:r>
                          <a:rPr lang="en-US" altLang="zh-CN" sz="2000" b="1" i="1" smtClean="0">
                            <a:latin typeface="Cambria Math" panose="02040503050406030204" pitchFamily="18" charset="0"/>
                          </a:rPr>
                          <m:t>𝒇</m:t>
                        </m:r>
                        <m:r>
                          <a:rPr lang="en-US" altLang="zh-CN" sz="2000" b="1" i="1">
                            <a:latin typeface="Cambria Math" panose="02040503050406030204" pitchFamily="18" charset="0"/>
                          </a:rPr>
                          <m:t>(</m:t>
                        </m:r>
                        <m:r>
                          <a:rPr lang="en-US" altLang="zh-CN" sz="2000" b="1" i="1">
                            <a:latin typeface="Cambria Math" panose="02040503050406030204" pitchFamily="18" charset="0"/>
                          </a:rPr>
                          <m:t>𝒏</m:t>
                        </m:r>
                        <m:r>
                          <a:rPr lang="en-US" altLang="zh-CN" sz="2000" b="1" i="1">
                            <a:latin typeface="Cambria Math" panose="02040503050406030204" pitchFamily="18" charset="0"/>
                          </a:rPr>
                          <m:t>)</m:t>
                        </m:r>
                      </m:e>
                    </m:func>
                  </m:oMath>
                </a14:m>
                <a:r>
                  <a:rPr lang="en-US" altLang="zh-CN" dirty="0"/>
                  <a:t>≤</a:t>
                </a:r>
                <a:r>
                  <a:rPr lang="en-US" altLang="zh-CN" i="1" dirty="0"/>
                  <a:t>c</a:t>
                </a:r>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27584" y="1196752"/>
                <a:ext cx="7816382" cy="4824536"/>
              </a:xfrm>
              <a:blipFill>
                <a:blip r:embed="rId2"/>
                <a:stretch>
                  <a:fillRect t="-758" r="-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28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1.6.3 </a:t>
            </a:r>
            <a:r>
              <a:rPr lang="en-US" altLang="zh-CN" b="1" dirty="0"/>
              <a:t>Θ</a:t>
            </a:r>
            <a:r>
              <a:rPr lang="zh-CN" altLang="zh-CN" b="1" dirty="0"/>
              <a:t>表示</a:t>
            </a:r>
            <a:r>
              <a:rPr lang="zh-CN" altLang="zh-CN" b="1" dirty="0" smtClean="0"/>
              <a:t>法</a:t>
            </a:r>
            <a:endParaRPr lang="zh-CN" altLang="en-US" dirty="0"/>
          </a:p>
        </p:txBody>
      </p:sp>
      <p:sp>
        <p:nvSpPr>
          <p:cNvPr id="3" name="内容占位符 2"/>
          <p:cNvSpPr>
            <a:spLocks noGrp="1"/>
          </p:cNvSpPr>
          <p:nvPr>
            <p:ph idx="1"/>
          </p:nvPr>
        </p:nvSpPr>
        <p:spPr>
          <a:xfrm>
            <a:off x="827584" y="1628800"/>
            <a:ext cx="7488832" cy="3579849"/>
          </a:xfrm>
        </p:spPr>
        <p:txBody>
          <a:bodyPr>
            <a:normAutofit fontScale="92500"/>
          </a:bodyPr>
          <a:lstStyle/>
          <a:p>
            <a:pPr marL="0" indent="342900">
              <a:lnSpc>
                <a:spcPct val="130000"/>
              </a:lnSpc>
              <a:spcBef>
                <a:spcPts val="600"/>
              </a:spcBef>
            </a:pPr>
            <a:r>
              <a:rPr lang="zh-CN" altLang="zh-CN" b="0" dirty="0"/>
              <a:t>以上</a:t>
            </a:r>
            <a:r>
              <a:rPr lang="zh-CN" altLang="zh-CN" b="0" dirty="0" smtClean="0"/>
              <a:t>大</a:t>
            </a:r>
            <a:r>
              <a:rPr lang="en-US" altLang="zh-CN" b="0" dirty="0" smtClean="0"/>
              <a:t>O</a:t>
            </a:r>
            <a:r>
              <a:rPr lang="zh-CN" altLang="zh-CN" b="0" dirty="0" smtClean="0"/>
              <a:t>表示</a:t>
            </a:r>
            <a:r>
              <a:rPr lang="zh-CN" altLang="zh-CN" b="0" dirty="0"/>
              <a:t>法和大</a:t>
            </a:r>
            <a:r>
              <a:rPr lang="en-US" altLang="zh-CN" b="0" dirty="0"/>
              <a:t>Ω</a:t>
            </a:r>
            <a:r>
              <a:rPr lang="zh-CN" altLang="zh-CN" b="0" dirty="0"/>
              <a:t>表示法是描述某一算法的界限函数。</a:t>
            </a:r>
            <a:r>
              <a:rPr lang="zh-CN" altLang="zh-CN" dirty="0"/>
              <a:t>当界限函数的上、下限相等时</a:t>
            </a:r>
            <a:r>
              <a:rPr lang="zh-CN" altLang="zh-CN" b="0" dirty="0"/>
              <a:t>，即如果一种算法既</a:t>
            </a:r>
            <a:r>
              <a:rPr lang="zh-CN" altLang="zh-CN" b="0" dirty="0" smtClean="0"/>
              <a:t>在</a:t>
            </a:r>
            <a:r>
              <a:rPr lang="en-US" altLang="zh-CN" b="0" dirty="0" smtClean="0"/>
              <a:t>O</a:t>
            </a:r>
            <a:r>
              <a:rPr lang="zh-CN" altLang="zh-CN" b="0" dirty="0" smtClean="0"/>
              <a:t>(</a:t>
            </a:r>
            <a:r>
              <a:rPr lang="zh-CN" altLang="zh-CN" b="0" dirty="0"/>
              <a:t>h(n))中，又在</a:t>
            </a:r>
            <a:r>
              <a:rPr lang="en-US" altLang="zh-CN" b="0" dirty="0"/>
              <a:t>Ω(h(n))</a:t>
            </a:r>
            <a:r>
              <a:rPr lang="zh-CN" altLang="zh-CN" b="0" dirty="0"/>
              <a:t>中，则用Θ表示法，称其为Θ(h(n))。 </a:t>
            </a:r>
            <a:endParaRPr lang="en-US" altLang="zh-CN" b="0" dirty="0"/>
          </a:p>
          <a:p>
            <a:endParaRPr lang="en-US" altLang="zh-CN" b="0" dirty="0"/>
          </a:p>
          <a:p>
            <a:r>
              <a:rPr lang="zh-CN" altLang="zh-CN" dirty="0" smtClean="0"/>
              <a:t>【定义：</a:t>
            </a:r>
            <a:r>
              <a:rPr lang="zh-CN" altLang="zh-CN" i="1" dirty="0" smtClean="0"/>
              <a:t>Θ</a:t>
            </a:r>
            <a:r>
              <a:rPr lang="zh-CN" altLang="zh-CN" dirty="0" smtClean="0"/>
              <a:t>符号】</a:t>
            </a:r>
            <a:r>
              <a:rPr lang="en-US" altLang="zh-CN" dirty="0" smtClean="0"/>
              <a:t> </a:t>
            </a:r>
            <a:r>
              <a:rPr lang="zh-CN" altLang="zh-CN" dirty="0" smtClean="0"/>
              <a:t>假设</a:t>
            </a:r>
            <a:r>
              <a:rPr lang="en-US" altLang="zh-CN" i="1" dirty="0"/>
              <a:t>f </a:t>
            </a:r>
            <a:r>
              <a:rPr lang="en-US" altLang="zh-CN" dirty="0"/>
              <a:t>(</a:t>
            </a:r>
            <a:r>
              <a:rPr lang="en-US" altLang="zh-CN" i="1" dirty="0"/>
              <a:t>n</a:t>
            </a:r>
            <a:r>
              <a:rPr lang="en-US" altLang="zh-CN" dirty="0"/>
              <a:t>)</a:t>
            </a:r>
            <a:r>
              <a:rPr lang="zh-CN" altLang="zh-CN" dirty="0"/>
              <a:t>和</a:t>
            </a:r>
            <a:r>
              <a:rPr lang="en-US" altLang="zh-CN" i="1" dirty="0"/>
              <a:t>g</a:t>
            </a:r>
            <a:r>
              <a:rPr lang="en-US" altLang="zh-CN" dirty="0"/>
              <a:t>(</a:t>
            </a:r>
            <a:r>
              <a:rPr lang="en-US" altLang="zh-CN" i="1" dirty="0"/>
              <a:t>n</a:t>
            </a:r>
            <a:r>
              <a:rPr lang="en-US" altLang="zh-CN" dirty="0"/>
              <a:t>) </a:t>
            </a:r>
            <a:r>
              <a:rPr lang="zh-CN" altLang="zh-CN" dirty="0"/>
              <a:t>是关于整数</a:t>
            </a:r>
            <a:r>
              <a:rPr lang="en-US" altLang="zh-CN" dirty="0"/>
              <a:t>n</a:t>
            </a:r>
            <a:r>
              <a:rPr lang="zh-CN" altLang="zh-CN" dirty="0"/>
              <a:t>的非负函数</a:t>
            </a:r>
            <a:r>
              <a:rPr lang="zh-CN" altLang="zh-CN" dirty="0" smtClean="0"/>
              <a:t>，</a:t>
            </a:r>
            <a:r>
              <a:rPr lang="en-US" altLang="zh-CN" i="1" dirty="0" smtClean="0"/>
              <a:t>f </a:t>
            </a:r>
            <a:r>
              <a:rPr lang="en-US" altLang="zh-CN" dirty="0"/>
              <a:t>(</a:t>
            </a:r>
            <a:r>
              <a:rPr lang="en-US" altLang="zh-CN" i="1" dirty="0"/>
              <a:t>n</a:t>
            </a:r>
            <a:r>
              <a:rPr lang="en-US" altLang="zh-CN" dirty="0"/>
              <a:t>)=</a:t>
            </a:r>
            <a:r>
              <a:rPr lang="zh-CN" altLang="zh-CN" i="1" dirty="0"/>
              <a:t> Θ</a:t>
            </a:r>
            <a:r>
              <a:rPr lang="en-US" altLang="zh-CN" dirty="0"/>
              <a:t>(</a:t>
            </a:r>
            <a:r>
              <a:rPr lang="en-US" altLang="zh-CN" i="1" dirty="0"/>
              <a:t>g</a:t>
            </a:r>
            <a:r>
              <a:rPr lang="en-US" altLang="zh-CN" dirty="0"/>
              <a:t>(</a:t>
            </a:r>
            <a:r>
              <a:rPr lang="en-US" altLang="zh-CN" i="1" dirty="0"/>
              <a:t>n</a:t>
            </a:r>
            <a:r>
              <a:rPr lang="en-US" altLang="zh-CN" dirty="0"/>
              <a:t>))</a:t>
            </a:r>
            <a:r>
              <a:rPr lang="zh-CN" altLang="zh-CN" dirty="0"/>
              <a:t>当且仅当存在正常数</a:t>
            </a:r>
            <a:r>
              <a:rPr lang="en-US" altLang="zh-CN" i="1" dirty="0"/>
              <a:t>c</a:t>
            </a:r>
            <a:r>
              <a:rPr lang="en-US" altLang="zh-CN" baseline="-25000" dirty="0"/>
              <a:t>1</a:t>
            </a:r>
            <a:r>
              <a:rPr lang="en-US" altLang="zh-CN" dirty="0"/>
              <a:t> , </a:t>
            </a:r>
            <a:r>
              <a:rPr lang="en-US" altLang="zh-CN" i="1" dirty="0"/>
              <a:t>c</a:t>
            </a:r>
            <a:r>
              <a:rPr lang="en-US" altLang="zh-CN" baseline="-25000" dirty="0"/>
              <a:t>2</a:t>
            </a:r>
            <a:r>
              <a:rPr lang="en-US" altLang="zh-CN" dirty="0"/>
              <a:t> </a:t>
            </a:r>
            <a:r>
              <a:rPr lang="zh-CN" altLang="zh-CN" dirty="0"/>
              <a:t>和某个</a:t>
            </a:r>
            <a:r>
              <a:rPr lang="en-US" altLang="zh-CN" i="1" dirty="0"/>
              <a:t>n</a:t>
            </a:r>
            <a:r>
              <a:rPr lang="en-US" altLang="zh-CN" baseline="-25000" dirty="0"/>
              <a:t>0</a:t>
            </a:r>
            <a:r>
              <a:rPr lang="zh-CN" altLang="zh-CN" dirty="0"/>
              <a:t>，使得对于所有的</a:t>
            </a:r>
            <a:r>
              <a:rPr lang="en-US" altLang="zh-CN" i="1" dirty="0"/>
              <a:t>n</a:t>
            </a:r>
            <a:r>
              <a:rPr lang="en-US" altLang="zh-CN" dirty="0"/>
              <a:t>≥</a:t>
            </a:r>
            <a:r>
              <a:rPr lang="en-US" altLang="zh-CN" i="1" dirty="0"/>
              <a:t>n</a:t>
            </a:r>
            <a:r>
              <a:rPr lang="en-US" altLang="zh-CN" baseline="-25000" dirty="0"/>
              <a:t>0</a:t>
            </a:r>
            <a:r>
              <a:rPr lang="en-US" altLang="zh-CN" dirty="0"/>
              <a:t> </a:t>
            </a:r>
            <a:r>
              <a:rPr lang="zh-CN" altLang="zh-CN" dirty="0"/>
              <a:t>，有</a:t>
            </a:r>
            <a:r>
              <a:rPr lang="en-US" altLang="zh-CN" i="1" dirty="0"/>
              <a:t>c</a:t>
            </a:r>
            <a:r>
              <a:rPr lang="en-US" altLang="zh-CN" baseline="-25000" dirty="0"/>
              <a:t>1</a:t>
            </a:r>
            <a:r>
              <a:rPr lang="en-US" altLang="zh-CN" dirty="0"/>
              <a:t> </a:t>
            </a:r>
            <a:r>
              <a:rPr lang="en-US" altLang="zh-CN" i="1" dirty="0"/>
              <a:t>g</a:t>
            </a:r>
            <a:r>
              <a:rPr lang="en-US" altLang="zh-CN" dirty="0"/>
              <a:t>(</a:t>
            </a:r>
            <a:r>
              <a:rPr lang="en-US" altLang="zh-CN" i="1" dirty="0"/>
              <a:t>n</a:t>
            </a:r>
            <a:r>
              <a:rPr lang="en-US" altLang="zh-CN" dirty="0"/>
              <a:t>) ≤ </a:t>
            </a:r>
            <a:r>
              <a:rPr lang="en-US" altLang="zh-CN" i="1" dirty="0"/>
              <a:t>f </a:t>
            </a:r>
            <a:r>
              <a:rPr lang="en-US" altLang="zh-CN" dirty="0"/>
              <a:t>(</a:t>
            </a:r>
            <a:r>
              <a:rPr lang="en-US" altLang="zh-CN" i="1" dirty="0"/>
              <a:t>n</a:t>
            </a:r>
            <a:r>
              <a:rPr lang="en-US" altLang="zh-CN" dirty="0"/>
              <a:t>) ≤ </a:t>
            </a:r>
            <a:r>
              <a:rPr lang="en-US" altLang="zh-CN" i="1" dirty="0"/>
              <a:t>c</a:t>
            </a:r>
            <a:r>
              <a:rPr lang="en-US" altLang="zh-CN" baseline="-25000" dirty="0"/>
              <a:t>2</a:t>
            </a:r>
            <a:r>
              <a:rPr lang="en-US" altLang="zh-CN" dirty="0"/>
              <a:t> </a:t>
            </a:r>
            <a:r>
              <a:rPr lang="en-US" altLang="zh-CN" i="1" dirty="0"/>
              <a:t>g </a:t>
            </a:r>
            <a:r>
              <a:rPr lang="en-US" altLang="zh-CN" dirty="0"/>
              <a:t>(</a:t>
            </a:r>
            <a:r>
              <a:rPr lang="en-US" altLang="zh-CN" i="1" dirty="0"/>
              <a:t>n</a:t>
            </a:r>
            <a:r>
              <a:rPr lang="en-US" altLang="zh-CN" dirty="0"/>
              <a:t>)</a:t>
            </a:r>
            <a:r>
              <a:rPr lang="zh-CN" altLang="zh-CN" dirty="0"/>
              <a:t>。</a:t>
            </a:r>
            <a:endParaRPr lang="zh-CN" altLang="en-US" dirty="0"/>
          </a:p>
        </p:txBody>
      </p:sp>
    </p:spTree>
    <p:extLst>
      <p:ext uri="{BB962C8B-B14F-4D97-AF65-F5344CB8AC3E}">
        <p14:creationId xmlns:p14="http://schemas.microsoft.com/office/powerpoint/2010/main" val="134960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5328592" cy="548640"/>
          </a:xfrm>
        </p:spPr>
        <p:txBody>
          <a:bodyPr/>
          <a:lstStyle/>
          <a:p>
            <a:r>
              <a:rPr lang="en-US" altLang="zh-CN" b="1" dirty="0" smtClean="0"/>
              <a:t>1.6.4 </a:t>
            </a:r>
            <a:r>
              <a:rPr lang="zh-CN" altLang="zh-CN" b="1" dirty="0"/>
              <a:t>化简</a:t>
            </a:r>
            <a:r>
              <a:rPr lang="zh-CN" altLang="zh-CN" b="1" dirty="0" smtClean="0"/>
              <a:t>法则</a:t>
            </a:r>
            <a:endParaRPr lang="zh-CN" altLang="en-US" dirty="0"/>
          </a:p>
        </p:txBody>
      </p:sp>
      <p:sp>
        <p:nvSpPr>
          <p:cNvPr id="3" name="内容占位符 2"/>
          <p:cNvSpPr>
            <a:spLocks noGrp="1"/>
          </p:cNvSpPr>
          <p:nvPr>
            <p:ph idx="1"/>
          </p:nvPr>
        </p:nvSpPr>
        <p:spPr>
          <a:xfrm>
            <a:off x="357158" y="1628800"/>
            <a:ext cx="8607330" cy="4680520"/>
          </a:xfrm>
        </p:spPr>
        <p:txBody>
          <a:bodyPr>
            <a:normAutofit fontScale="92500"/>
          </a:bodyPr>
          <a:lstStyle/>
          <a:p>
            <a:r>
              <a:rPr lang="zh-CN" altLang="zh-CN" dirty="0"/>
              <a:t>化简规则如下：</a:t>
            </a:r>
          </a:p>
          <a:p>
            <a:r>
              <a:rPr lang="zh-CN" altLang="zh-CN" b="0" dirty="0"/>
              <a:t>（1）</a:t>
            </a:r>
            <a:r>
              <a:rPr lang="zh-CN" altLang="zh-CN" dirty="0">
                <a:solidFill>
                  <a:srgbClr val="FF0000"/>
                </a:solidFill>
              </a:rPr>
              <a:t>传递性</a:t>
            </a:r>
            <a:r>
              <a:rPr lang="zh-CN" altLang="zh-CN" b="0" dirty="0"/>
              <a:t>：</a:t>
            </a:r>
            <a:r>
              <a:rPr lang="zh-CN" altLang="zh-CN" dirty="0"/>
              <a:t>如果 </a:t>
            </a:r>
            <a:r>
              <a:rPr lang="zh-CN" altLang="zh-CN" i="1" dirty="0"/>
              <a:t>f</a:t>
            </a:r>
            <a:r>
              <a:rPr lang="zh-CN" altLang="zh-CN" dirty="0"/>
              <a:t>(n</a:t>
            </a:r>
            <a:r>
              <a:rPr lang="zh-CN" altLang="zh-CN" dirty="0" smtClean="0"/>
              <a:t>)=</a:t>
            </a:r>
            <a:r>
              <a:rPr lang="en-US" altLang="zh-CN" dirty="0" smtClean="0"/>
              <a:t>O</a:t>
            </a:r>
            <a:r>
              <a:rPr lang="zh-CN" altLang="zh-CN" dirty="0" smtClean="0"/>
              <a:t>(</a:t>
            </a:r>
            <a:r>
              <a:rPr lang="zh-CN" altLang="zh-CN" dirty="0"/>
              <a:t>g(n))，且 </a:t>
            </a:r>
            <a:r>
              <a:rPr lang="zh-CN" altLang="zh-CN" i="1" dirty="0"/>
              <a:t>g</a:t>
            </a:r>
            <a:r>
              <a:rPr lang="zh-CN" altLang="zh-CN" dirty="0"/>
              <a:t>(n)=</a:t>
            </a:r>
            <a:r>
              <a:rPr lang="en-US" altLang="zh-CN" dirty="0"/>
              <a:t> </a:t>
            </a:r>
            <a:r>
              <a:rPr lang="en-US" altLang="zh-CN" dirty="0" smtClean="0"/>
              <a:t>O</a:t>
            </a:r>
            <a:r>
              <a:rPr lang="zh-CN" altLang="zh-CN" dirty="0" smtClean="0"/>
              <a:t>(</a:t>
            </a:r>
            <a:r>
              <a:rPr lang="zh-CN" altLang="zh-CN" i="1" dirty="0"/>
              <a:t>h</a:t>
            </a:r>
            <a:r>
              <a:rPr lang="zh-CN" altLang="zh-CN" dirty="0"/>
              <a:t>(n))，则</a:t>
            </a:r>
            <a:r>
              <a:rPr lang="zh-CN" altLang="zh-CN" i="1" dirty="0"/>
              <a:t>f</a:t>
            </a:r>
            <a:r>
              <a:rPr lang="zh-CN" altLang="zh-CN" dirty="0"/>
              <a:t>(n</a:t>
            </a:r>
            <a:r>
              <a:rPr lang="zh-CN" altLang="zh-CN" dirty="0" smtClean="0"/>
              <a:t>)=</a:t>
            </a:r>
            <a:r>
              <a:rPr lang="en-US" altLang="zh-CN" dirty="0" smtClean="0"/>
              <a:t>O</a:t>
            </a:r>
            <a:r>
              <a:rPr lang="zh-CN" altLang="zh-CN" dirty="0" smtClean="0"/>
              <a:t>(</a:t>
            </a:r>
            <a:r>
              <a:rPr lang="zh-CN" altLang="zh-CN" i="1" dirty="0"/>
              <a:t>h</a:t>
            </a:r>
            <a:r>
              <a:rPr lang="zh-CN" altLang="zh-CN" dirty="0"/>
              <a:t>(n))。</a:t>
            </a:r>
          </a:p>
          <a:p>
            <a:r>
              <a:rPr lang="en-US" altLang="zh-CN" b="0" dirty="0" smtClean="0"/>
              <a:t>	</a:t>
            </a:r>
            <a:r>
              <a:rPr lang="zh-CN" altLang="zh-CN" b="0" dirty="0" smtClean="0"/>
              <a:t>如</a:t>
            </a:r>
            <a:r>
              <a:rPr lang="en-US" altLang="zh-CN" b="0" dirty="0"/>
              <a:t>n= </a:t>
            </a:r>
            <a:r>
              <a:rPr lang="en-US" altLang="zh-CN" b="0" dirty="0" smtClean="0"/>
              <a:t>O(n</a:t>
            </a:r>
            <a:r>
              <a:rPr lang="en-US" altLang="zh-CN" b="0" baseline="30000" dirty="0"/>
              <a:t>2</a:t>
            </a:r>
            <a:r>
              <a:rPr lang="en-US" altLang="zh-CN" b="0" dirty="0" smtClean="0"/>
              <a:t>)</a:t>
            </a:r>
            <a:r>
              <a:rPr lang="zh-CN" altLang="zh-CN" b="0" dirty="0"/>
              <a:t>且</a:t>
            </a:r>
            <a:r>
              <a:rPr lang="en-US" altLang="zh-CN" b="0" dirty="0" smtClean="0"/>
              <a:t>n</a:t>
            </a:r>
            <a:r>
              <a:rPr lang="en-US" altLang="zh-CN" b="0" baseline="30000" dirty="0"/>
              <a:t>2</a:t>
            </a:r>
            <a:r>
              <a:rPr lang="en-US" altLang="zh-CN" b="0" dirty="0" smtClean="0"/>
              <a:t>=O(n</a:t>
            </a:r>
            <a:r>
              <a:rPr lang="en-US" altLang="zh-CN" b="0" baseline="30000" dirty="0" smtClean="0"/>
              <a:t>3</a:t>
            </a:r>
            <a:r>
              <a:rPr lang="en-US" altLang="zh-CN" b="0" dirty="0" smtClean="0"/>
              <a:t>)</a:t>
            </a:r>
            <a:r>
              <a:rPr lang="zh-CN" altLang="zh-CN" b="0" dirty="0"/>
              <a:t>，则</a:t>
            </a:r>
            <a:r>
              <a:rPr lang="en-US" altLang="zh-CN" b="0" dirty="0"/>
              <a:t>n= </a:t>
            </a:r>
            <a:r>
              <a:rPr lang="en-US" altLang="zh-CN" b="0" dirty="0" smtClean="0"/>
              <a:t>O(n</a:t>
            </a:r>
            <a:r>
              <a:rPr lang="en-US" altLang="zh-CN" b="0" baseline="30000" dirty="0" smtClean="0"/>
              <a:t>3</a:t>
            </a:r>
            <a:r>
              <a:rPr lang="en-US" altLang="zh-CN" b="0" dirty="0" smtClean="0"/>
              <a:t>)</a:t>
            </a:r>
            <a:r>
              <a:rPr lang="zh-CN" altLang="zh-CN" b="0" dirty="0"/>
              <a:t>。该规则说明，如果g(n)是算法代价函数的一个上限，则g(n)的任意上限也是该算法代价的上限</a:t>
            </a:r>
            <a:r>
              <a:rPr lang="zh-CN" altLang="zh-CN" b="0" dirty="0" smtClean="0"/>
              <a:t>。</a:t>
            </a:r>
            <a:r>
              <a:rPr lang="zh-CN" altLang="zh-CN" dirty="0" smtClean="0">
                <a:solidFill>
                  <a:srgbClr val="7030A0"/>
                </a:solidFill>
              </a:rPr>
              <a:t>在</a:t>
            </a:r>
            <a:r>
              <a:rPr lang="zh-CN" altLang="zh-CN" dirty="0">
                <a:solidFill>
                  <a:srgbClr val="7030A0"/>
                </a:solidFill>
              </a:rPr>
              <a:t>实际问题中，总是</a:t>
            </a:r>
            <a:r>
              <a:rPr lang="zh-CN" altLang="zh-CN" dirty="0" smtClean="0">
                <a:solidFill>
                  <a:srgbClr val="7030A0"/>
                </a:solidFill>
              </a:rPr>
              <a:t>试图找到</a:t>
            </a:r>
            <a:r>
              <a:rPr lang="zh-CN" altLang="zh-CN" dirty="0">
                <a:solidFill>
                  <a:srgbClr val="7030A0"/>
                </a:solidFill>
              </a:rPr>
              <a:t>一个最</a:t>
            </a:r>
            <a:r>
              <a:rPr lang="zh-CN" altLang="zh-CN" dirty="0" smtClean="0">
                <a:solidFill>
                  <a:srgbClr val="7030A0"/>
                </a:solidFill>
              </a:rPr>
              <a:t>“紧”的</a:t>
            </a:r>
            <a:r>
              <a:rPr lang="zh-CN" altLang="zh-CN" dirty="0">
                <a:solidFill>
                  <a:srgbClr val="7030A0"/>
                </a:solidFill>
              </a:rPr>
              <a:t>上限。</a:t>
            </a:r>
          </a:p>
          <a:p>
            <a:endParaRPr lang="en-US" altLang="zh-CN" b="0" dirty="0" smtClean="0"/>
          </a:p>
          <a:p>
            <a:r>
              <a:rPr lang="zh-CN" altLang="zh-CN" b="0" dirty="0" smtClean="0"/>
              <a:t>（</a:t>
            </a:r>
            <a:r>
              <a:rPr lang="en-US" altLang="zh-CN" b="0" dirty="0"/>
              <a:t>2</a:t>
            </a:r>
            <a:r>
              <a:rPr lang="zh-CN" altLang="zh-CN" b="0" dirty="0"/>
              <a:t>）</a:t>
            </a:r>
            <a:r>
              <a:rPr lang="zh-CN" altLang="zh-CN" dirty="0">
                <a:solidFill>
                  <a:srgbClr val="FF0000"/>
                </a:solidFill>
              </a:rPr>
              <a:t>系数提取</a:t>
            </a:r>
            <a:r>
              <a:rPr lang="zh-CN" altLang="zh-CN" b="0" dirty="0"/>
              <a:t>：</a:t>
            </a:r>
            <a:r>
              <a:rPr lang="zh-CN" altLang="zh-CN" dirty="0"/>
              <a:t>如果 </a:t>
            </a:r>
            <a:r>
              <a:rPr lang="en-US" altLang="zh-CN" i="1" dirty="0"/>
              <a:t>f</a:t>
            </a:r>
            <a:r>
              <a:rPr lang="en-US" altLang="zh-CN" dirty="0"/>
              <a:t>(n)= </a:t>
            </a:r>
            <a:r>
              <a:rPr lang="en-US" altLang="zh-CN" dirty="0" smtClean="0"/>
              <a:t>O(k</a:t>
            </a:r>
            <a:r>
              <a:rPr lang="en-US" altLang="zh-CN" i="1" dirty="0" smtClean="0"/>
              <a:t>g</a:t>
            </a:r>
            <a:r>
              <a:rPr lang="en-US" altLang="zh-CN" dirty="0" smtClean="0"/>
              <a:t>(n</a:t>
            </a:r>
            <a:r>
              <a:rPr lang="en-US" altLang="zh-CN" dirty="0"/>
              <a:t>))</a:t>
            </a:r>
            <a:r>
              <a:rPr lang="zh-CN" altLang="zh-CN" dirty="0"/>
              <a:t>，</a:t>
            </a:r>
            <a:r>
              <a:rPr lang="zh-CN" altLang="zh-CN" dirty="0" smtClean="0"/>
              <a:t>对常量</a:t>
            </a:r>
            <a:r>
              <a:rPr lang="en-US" altLang="zh-CN" dirty="0"/>
              <a:t>k&gt;0</a:t>
            </a:r>
            <a:r>
              <a:rPr lang="zh-CN" altLang="zh-CN" dirty="0"/>
              <a:t>，则</a:t>
            </a:r>
            <a:r>
              <a:rPr lang="en-US" altLang="zh-CN" i="1" dirty="0"/>
              <a:t>f</a:t>
            </a:r>
            <a:r>
              <a:rPr lang="en-US" altLang="zh-CN" dirty="0"/>
              <a:t>(n</a:t>
            </a:r>
            <a:r>
              <a:rPr lang="en-US" altLang="zh-CN" dirty="0" smtClean="0"/>
              <a:t>)=O(g(n</a:t>
            </a:r>
            <a:r>
              <a:rPr lang="en-US" altLang="zh-CN" dirty="0"/>
              <a:t>))</a:t>
            </a:r>
            <a:r>
              <a:rPr lang="zh-CN" altLang="zh-CN" dirty="0"/>
              <a:t>。</a:t>
            </a:r>
          </a:p>
          <a:p>
            <a:r>
              <a:rPr lang="en-US" altLang="zh-CN" b="0" dirty="0"/>
              <a:t>	</a:t>
            </a:r>
            <a:r>
              <a:rPr lang="zh-CN" altLang="zh-CN" b="0" dirty="0"/>
              <a:t>如</a:t>
            </a:r>
            <a:r>
              <a:rPr lang="en-US" altLang="zh-CN" b="0" dirty="0"/>
              <a:t>5n= </a:t>
            </a:r>
            <a:r>
              <a:rPr lang="en-US" altLang="zh-CN" b="0" dirty="0" smtClean="0"/>
              <a:t>O(n</a:t>
            </a:r>
            <a:r>
              <a:rPr lang="en-US" altLang="zh-CN" b="0" dirty="0"/>
              <a:t>)</a:t>
            </a:r>
            <a:r>
              <a:rPr lang="zh-CN" altLang="zh-CN" b="0" dirty="0"/>
              <a:t>，</a:t>
            </a:r>
            <a:r>
              <a:rPr lang="en-US" altLang="zh-CN" b="0" dirty="0"/>
              <a:t>100n</a:t>
            </a:r>
            <a:r>
              <a:rPr lang="en-US" altLang="zh-CN" b="0" baseline="30000" dirty="0"/>
              <a:t>2</a:t>
            </a:r>
            <a:r>
              <a:rPr lang="en-US" altLang="zh-CN" b="0" dirty="0"/>
              <a:t>= </a:t>
            </a:r>
            <a:r>
              <a:rPr lang="en-US" altLang="zh-CN" b="0" dirty="0" smtClean="0"/>
              <a:t>O(n</a:t>
            </a:r>
            <a:r>
              <a:rPr lang="en-US" altLang="zh-CN" b="0" baseline="30000" dirty="0" smtClean="0"/>
              <a:t>2</a:t>
            </a:r>
            <a:r>
              <a:rPr lang="en-US" altLang="zh-CN" b="0" dirty="0"/>
              <a:t>)</a:t>
            </a:r>
            <a:r>
              <a:rPr lang="zh-CN" altLang="zh-CN" b="0" dirty="0"/>
              <a:t>。该规则说明大</a:t>
            </a:r>
            <a:r>
              <a:rPr lang="zh-CN" altLang="zh-CN" b="0" i="1" dirty="0"/>
              <a:t>O</a:t>
            </a:r>
            <a:r>
              <a:rPr lang="zh-CN" altLang="zh-CN" b="0" dirty="0"/>
              <a:t>表示法中的常数因子无关紧要。对于</a:t>
            </a:r>
            <a:r>
              <a:rPr lang="en-US" altLang="zh-CN" b="0" i="1" dirty="0"/>
              <a:t>Ω</a:t>
            </a:r>
            <a:r>
              <a:rPr lang="zh-CN" altLang="zh-CN" b="0" dirty="0"/>
              <a:t>和</a:t>
            </a:r>
            <a:r>
              <a:rPr lang="zh-CN" altLang="zh-CN" b="0" i="1" dirty="0"/>
              <a:t>Θ</a:t>
            </a:r>
            <a:r>
              <a:rPr lang="zh-CN" altLang="zh-CN" b="0" dirty="0"/>
              <a:t>表示法同样有这样的性质</a:t>
            </a:r>
            <a:r>
              <a:rPr lang="zh-CN" altLang="zh-CN" b="0" dirty="0" smtClean="0"/>
              <a:t>。</a:t>
            </a:r>
            <a:endParaRPr lang="zh-CN" altLang="zh-CN" b="0" dirty="0"/>
          </a:p>
        </p:txBody>
      </p:sp>
    </p:spTree>
    <p:extLst>
      <p:ext uri="{BB962C8B-B14F-4D97-AF65-F5344CB8AC3E}">
        <p14:creationId xmlns:p14="http://schemas.microsoft.com/office/powerpoint/2010/main" val="5371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268760"/>
            <a:ext cx="7888390" cy="4536504"/>
          </a:xfrm>
        </p:spPr>
        <p:txBody>
          <a:bodyPr>
            <a:normAutofit/>
          </a:bodyPr>
          <a:lstStyle/>
          <a:p>
            <a:r>
              <a:rPr lang="zh-CN" altLang="zh-CN" b="0" dirty="0"/>
              <a:t>（</a:t>
            </a:r>
            <a:r>
              <a:rPr lang="en-US" altLang="zh-CN" b="0" dirty="0"/>
              <a:t>3</a:t>
            </a:r>
            <a:r>
              <a:rPr lang="zh-CN" altLang="zh-CN" b="0" dirty="0"/>
              <a:t>）</a:t>
            </a:r>
            <a:r>
              <a:rPr lang="zh-CN" altLang="zh-CN" dirty="0">
                <a:solidFill>
                  <a:srgbClr val="FF0000"/>
                </a:solidFill>
              </a:rPr>
              <a:t>加法规则</a:t>
            </a:r>
            <a:r>
              <a:rPr lang="zh-CN" altLang="zh-CN" b="0" dirty="0"/>
              <a:t>：</a:t>
            </a:r>
            <a:r>
              <a:rPr lang="zh-CN" altLang="zh-CN" dirty="0"/>
              <a:t>如果</a:t>
            </a:r>
            <a:r>
              <a:rPr lang="en-US" altLang="zh-CN" i="1" dirty="0"/>
              <a:t>f</a:t>
            </a:r>
            <a:r>
              <a:rPr lang="en-US" altLang="zh-CN" baseline="-25000" dirty="0"/>
              <a:t>1</a:t>
            </a:r>
            <a:r>
              <a:rPr lang="en-US" altLang="zh-CN" dirty="0"/>
              <a:t>(n</a:t>
            </a:r>
            <a:r>
              <a:rPr lang="en-US" altLang="zh-CN" dirty="0" smtClean="0"/>
              <a:t>)=O(g</a:t>
            </a:r>
            <a:r>
              <a:rPr lang="en-US" altLang="zh-CN" baseline="-25000" dirty="0" smtClean="0"/>
              <a:t>1</a:t>
            </a:r>
            <a:r>
              <a:rPr lang="en-US" altLang="zh-CN" dirty="0" smtClean="0"/>
              <a:t>(n</a:t>
            </a:r>
            <a:r>
              <a:rPr lang="en-US" altLang="zh-CN" dirty="0"/>
              <a:t>))</a:t>
            </a:r>
            <a:r>
              <a:rPr lang="zh-CN" altLang="zh-CN" dirty="0"/>
              <a:t>，且</a:t>
            </a:r>
            <a:r>
              <a:rPr lang="en-US" altLang="zh-CN" i="1" dirty="0"/>
              <a:t>f</a:t>
            </a:r>
            <a:r>
              <a:rPr lang="en-US" altLang="zh-CN" baseline="-25000" dirty="0"/>
              <a:t>2</a:t>
            </a:r>
            <a:r>
              <a:rPr lang="en-US" altLang="zh-CN" dirty="0"/>
              <a:t>(n</a:t>
            </a:r>
            <a:r>
              <a:rPr lang="en-US" altLang="zh-CN" dirty="0" smtClean="0"/>
              <a:t>)=O(g</a:t>
            </a:r>
            <a:r>
              <a:rPr lang="en-US" altLang="zh-CN" baseline="-25000" dirty="0" smtClean="0"/>
              <a:t>2</a:t>
            </a:r>
            <a:r>
              <a:rPr lang="en-US" altLang="zh-CN" dirty="0" smtClean="0"/>
              <a:t>(n</a:t>
            </a:r>
            <a:r>
              <a:rPr lang="en-US" altLang="zh-CN" dirty="0"/>
              <a:t>))</a:t>
            </a:r>
            <a:r>
              <a:rPr lang="zh-CN" altLang="zh-CN" dirty="0"/>
              <a:t>，则</a:t>
            </a:r>
            <a:r>
              <a:rPr lang="en-US" altLang="zh-CN" i="1" dirty="0"/>
              <a:t>f</a:t>
            </a:r>
            <a:r>
              <a:rPr lang="en-US" altLang="zh-CN" baseline="-25000" dirty="0"/>
              <a:t>1</a:t>
            </a:r>
            <a:r>
              <a:rPr lang="en-US" altLang="zh-CN" dirty="0"/>
              <a:t>(n)+</a:t>
            </a:r>
            <a:r>
              <a:rPr lang="en-US" altLang="zh-CN" i="1" dirty="0"/>
              <a:t>f</a:t>
            </a:r>
            <a:r>
              <a:rPr lang="en-US" altLang="zh-CN" baseline="-25000" dirty="0"/>
              <a:t>2</a:t>
            </a:r>
            <a:r>
              <a:rPr lang="en-US" altLang="zh-CN" dirty="0"/>
              <a:t>(n)= </a:t>
            </a:r>
            <a:r>
              <a:rPr lang="en-US" altLang="zh-CN" dirty="0" smtClean="0"/>
              <a:t>O(max(g</a:t>
            </a:r>
            <a:r>
              <a:rPr lang="en-US" altLang="zh-CN" baseline="-25000" dirty="0" smtClean="0"/>
              <a:t>1</a:t>
            </a:r>
            <a:r>
              <a:rPr lang="en-US" altLang="zh-CN" dirty="0" smtClean="0"/>
              <a:t>(n</a:t>
            </a:r>
            <a:r>
              <a:rPr lang="en-US" altLang="zh-CN" dirty="0"/>
              <a:t>),g</a:t>
            </a:r>
            <a:r>
              <a:rPr lang="en-US" altLang="zh-CN" baseline="-25000" dirty="0"/>
              <a:t>2</a:t>
            </a:r>
            <a:r>
              <a:rPr lang="en-US" altLang="zh-CN" dirty="0"/>
              <a:t>(n)))</a:t>
            </a:r>
            <a:r>
              <a:rPr lang="zh-CN" altLang="zh-CN" dirty="0"/>
              <a:t>。</a:t>
            </a:r>
          </a:p>
          <a:p>
            <a:r>
              <a:rPr lang="en-US" altLang="zh-CN" b="0" dirty="0"/>
              <a:t>	</a:t>
            </a:r>
            <a:r>
              <a:rPr lang="zh-CN" altLang="zh-CN" b="0" dirty="0"/>
              <a:t>如</a:t>
            </a:r>
            <a:r>
              <a:rPr lang="en-US" altLang="zh-CN" b="0" dirty="0"/>
              <a:t>10n= (n)</a:t>
            </a:r>
            <a:r>
              <a:rPr lang="zh-CN" altLang="zh-CN" b="0" dirty="0"/>
              <a:t>，</a:t>
            </a:r>
            <a:r>
              <a:rPr lang="en-US" altLang="zh-CN" b="0" dirty="0"/>
              <a:t>2n</a:t>
            </a:r>
            <a:r>
              <a:rPr lang="en-US" altLang="zh-CN" b="0" baseline="30000" dirty="0"/>
              <a:t>2</a:t>
            </a:r>
            <a:r>
              <a:rPr lang="en-US" altLang="zh-CN" b="0" dirty="0"/>
              <a:t>= (n</a:t>
            </a:r>
            <a:r>
              <a:rPr lang="en-US" altLang="zh-CN" b="0" baseline="30000" dirty="0"/>
              <a:t>2</a:t>
            </a:r>
            <a:r>
              <a:rPr lang="en-US" altLang="zh-CN" b="0" dirty="0"/>
              <a:t>)</a:t>
            </a:r>
            <a:r>
              <a:rPr lang="zh-CN" altLang="zh-CN" b="0" dirty="0"/>
              <a:t>，所以</a:t>
            </a:r>
            <a:r>
              <a:rPr lang="en-US" altLang="zh-CN" b="0" dirty="0"/>
              <a:t>10n+2n</a:t>
            </a:r>
            <a:r>
              <a:rPr lang="en-US" altLang="zh-CN" b="0" baseline="30000" dirty="0"/>
              <a:t>2</a:t>
            </a:r>
            <a:r>
              <a:rPr lang="en-US" altLang="zh-CN" b="0" dirty="0"/>
              <a:t>= (n</a:t>
            </a:r>
            <a:r>
              <a:rPr lang="en-US" altLang="zh-CN" b="0" baseline="30000" dirty="0"/>
              <a:t>2</a:t>
            </a:r>
            <a:r>
              <a:rPr lang="en-US" altLang="zh-CN" b="0" dirty="0"/>
              <a:t>)</a:t>
            </a:r>
            <a:r>
              <a:rPr lang="zh-CN" altLang="zh-CN" b="0" dirty="0"/>
              <a:t>。多项式在</a:t>
            </a:r>
            <a:r>
              <a:rPr lang="en-US" altLang="zh-CN" b="0" dirty="0"/>
              <a:t> (n</a:t>
            </a:r>
            <a:r>
              <a:rPr lang="zh-CN" altLang="zh-CN" b="0" dirty="0"/>
              <a:t>的最高次幂</a:t>
            </a:r>
            <a:r>
              <a:rPr lang="en-US" altLang="zh-CN" b="0" dirty="0"/>
              <a:t>)</a:t>
            </a:r>
            <a:r>
              <a:rPr lang="zh-CN" altLang="zh-CN" b="0" dirty="0"/>
              <a:t>中，如</a:t>
            </a:r>
            <a:r>
              <a:rPr lang="en-US" altLang="zh-CN" b="0" dirty="0"/>
              <a:t>7n</a:t>
            </a:r>
            <a:r>
              <a:rPr lang="en-US" altLang="zh-CN" b="0" baseline="30000" dirty="0"/>
              <a:t>6</a:t>
            </a:r>
            <a:r>
              <a:rPr lang="en-US" altLang="zh-CN" b="0" dirty="0"/>
              <a:t>-10n</a:t>
            </a:r>
            <a:r>
              <a:rPr lang="en-US" altLang="zh-CN" b="0" baseline="30000" dirty="0"/>
              <a:t>4</a:t>
            </a:r>
            <a:r>
              <a:rPr lang="en-US" altLang="zh-CN" b="0" dirty="0"/>
              <a:t>+n</a:t>
            </a:r>
            <a:r>
              <a:rPr lang="en-US" altLang="zh-CN" b="0" baseline="30000" dirty="0"/>
              <a:t>3</a:t>
            </a:r>
            <a:r>
              <a:rPr lang="en-US" altLang="zh-CN" b="0" dirty="0"/>
              <a:t>+12n+37</a:t>
            </a:r>
            <a:r>
              <a:rPr lang="en-US" altLang="zh-CN" b="0" dirty="0" smtClean="0"/>
              <a:t>= O(n</a:t>
            </a:r>
            <a:r>
              <a:rPr lang="en-US" altLang="zh-CN" b="0" baseline="30000" dirty="0" smtClean="0"/>
              <a:t>6</a:t>
            </a:r>
            <a:r>
              <a:rPr lang="en-US" altLang="zh-CN" b="0" dirty="0"/>
              <a:t>)</a:t>
            </a:r>
            <a:r>
              <a:rPr lang="zh-CN" altLang="zh-CN" b="0" dirty="0" smtClean="0"/>
              <a:t>。</a:t>
            </a:r>
            <a:endParaRPr lang="en-US" altLang="zh-CN" b="0" dirty="0" smtClean="0"/>
          </a:p>
          <a:p>
            <a:r>
              <a:rPr lang="en-US" altLang="zh-CN" b="0" dirty="0">
                <a:solidFill>
                  <a:srgbClr val="7030A0"/>
                </a:solidFill>
              </a:rPr>
              <a:t> </a:t>
            </a:r>
            <a:r>
              <a:rPr lang="en-US" altLang="zh-CN" b="0" dirty="0" smtClean="0">
                <a:solidFill>
                  <a:srgbClr val="7030A0"/>
                </a:solidFill>
              </a:rPr>
              <a:t>    </a:t>
            </a:r>
            <a:r>
              <a:rPr lang="zh-CN" altLang="zh-CN" b="0" dirty="0" smtClean="0">
                <a:solidFill>
                  <a:srgbClr val="7030A0"/>
                </a:solidFill>
              </a:rPr>
              <a:t>该</a:t>
            </a:r>
            <a:r>
              <a:rPr lang="zh-CN" altLang="zh-CN" b="0" dirty="0">
                <a:solidFill>
                  <a:srgbClr val="7030A0"/>
                </a:solidFill>
              </a:rPr>
              <a:t>规则说明并列程序段中只需要考虑一段程序中资源开销较大的部分。</a:t>
            </a:r>
          </a:p>
          <a:p>
            <a:r>
              <a:rPr lang="zh-CN" altLang="zh-CN" b="0" dirty="0" smtClean="0"/>
              <a:t>（</a:t>
            </a:r>
            <a:r>
              <a:rPr lang="en-US" altLang="zh-CN" b="0" dirty="0"/>
              <a:t>4</a:t>
            </a:r>
            <a:r>
              <a:rPr lang="zh-CN" altLang="zh-CN" b="0" dirty="0"/>
              <a:t>）</a:t>
            </a:r>
            <a:r>
              <a:rPr lang="zh-CN" altLang="zh-CN" dirty="0">
                <a:solidFill>
                  <a:srgbClr val="FF0000"/>
                </a:solidFill>
              </a:rPr>
              <a:t>乘法规则</a:t>
            </a:r>
            <a:r>
              <a:rPr lang="zh-CN" altLang="zh-CN" b="0" dirty="0"/>
              <a:t>：</a:t>
            </a:r>
            <a:r>
              <a:rPr lang="zh-CN" altLang="zh-CN" dirty="0"/>
              <a:t>如果</a:t>
            </a:r>
            <a:r>
              <a:rPr lang="en-US" altLang="zh-CN" i="1" dirty="0"/>
              <a:t>f</a:t>
            </a:r>
            <a:r>
              <a:rPr lang="en-US" altLang="zh-CN" baseline="-25000" dirty="0"/>
              <a:t>1</a:t>
            </a:r>
            <a:r>
              <a:rPr lang="en-US" altLang="zh-CN" dirty="0"/>
              <a:t>(n)= </a:t>
            </a:r>
            <a:r>
              <a:rPr lang="en-US" altLang="zh-CN" dirty="0" smtClean="0"/>
              <a:t>O(g1(n</a:t>
            </a:r>
            <a:r>
              <a:rPr lang="en-US" altLang="zh-CN" dirty="0"/>
              <a:t>))</a:t>
            </a:r>
            <a:r>
              <a:rPr lang="zh-CN" altLang="zh-CN" dirty="0"/>
              <a:t>，且</a:t>
            </a:r>
            <a:r>
              <a:rPr lang="en-US" altLang="zh-CN" i="1" dirty="0"/>
              <a:t>f</a:t>
            </a:r>
            <a:r>
              <a:rPr lang="en-US" altLang="zh-CN" baseline="-25000" dirty="0"/>
              <a:t>2</a:t>
            </a:r>
            <a:r>
              <a:rPr lang="en-US" altLang="zh-CN" dirty="0"/>
              <a:t>(n)= </a:t>
            </a:r>
            <a:r>
              <a:rPr lang="en-US" altLang="zh-CN" dirty="0" smtClean="0"/>
              <a:t>O(g2(n</a:t>
            </a:r>
            <a:r>
              <a:rPr lang="en-US" altLang="zh-CN" dirty="0"/>
              <a:t>))</a:t>
            </a:r>
            <a:r>
              <a:rPr lang="zh-CN" altLang="zh-CN" dirty="0"/>
              <a:t>，则</a:t>
            </a:r>
            <a:r>
              <a:rPr lang="en-US" altLang="zh-CN" i="1" dirty="0"/>
              <a:t>f</a:t>
            </a:r>
            <a:r>
              <a:rPr lang="en-US" altLang="zh-CN" baseline="-25000" dirty="0"/>
              <a:t>1</a:t>
            </a:r>
            <a:r>
              <a:rPr lang="en-US" altLang="zh-CN" dirty="0"/>
              <a:t>(n)*</a:t>
            </a:r>
            <a:r>
              <a:rPr lang="en-US" altLang="zh-CN" i="1" dirty="0"/>
              <a:t>f</a:t>
            </a:r>
            <a:r>
              <a:rPr lang="en-US" altLang="zh-CN" baseline="-25000" dirty="0"/>
              <a:t>2</a:t>
            </a:r>
            <a:r>
              <a:rPr lang="en-US" altLang="zh-CN" dirty="0"/>
              <a:t>(n)= </a:t>
            </a:r>
            <a:r>
              <a:rPr lang="en-US" altLang="zh-CN" dirty="0" smtClean="0"/>
              <a:t>O(g1(n</a:t>
            </a:r>
            <a:r>
              <a:rPr lang="en-US" altLang="zh-CN" dirty="0"/>
              <a:t>)*g2(n))</a:t>
            </a:r>
            <a:r>
              <a:rPr lang="zh-CN" altLang="zh-CN" dirty="0"/>
              <a:t>。</a:t>
            </a:r>
          </a:p>
          <a:p>
            <a:endParaRPr lang="zh-CN" altLang="en-US" b="0" dirty="0"/>
          </a:p>
        </p:txBody>
      </p:sp>
    </p:spTree>
    <p:extLst>
      <p:ext uri="{BB962C8B-B14F-4D97-AF65-F5344CB8AC3E}">
        <p14:creationId xmlns:p14="http://schemas.microsoft.com/office/powerpoint/2010/main" val="302748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27584" y="836712"/>
            <a:ext cx="7560840" cy="5184576"/>
          </a:xfrm>
        </p:spPr>
        <p:txBody>
          <a:bodyPr>
            <a:normAutofit lnSpcReduction="10000"/>
          </a:bodyPr>
          <a:lstStyle/>
          <a:p>
            <a:pPr>
              <a:lnSpc>
                <a:spcPct val="150000"/>
              </a:lnSpc>
            </a:pP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数据结构</a:t>
            </a:r>
            <a:r>
              <a:rPr lang="en-US" altLang="zh-CN" sz="2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(Data Structure</a:t>
            </a:r>
            <a:r>
              <a:rPr lang="zh-CN" altLang="en-US" sz="2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研究数据及数据之间关系的一门学科</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，它包括三个方面：</a:t>
            </a:r>
          </a:p>
          <a:p>
            <a:pPr>
              <a:lnSpc>
                <a:spcPct val="150000"/>
              </a:lnSpc>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①</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数据的逻辑结构</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(logic structure)</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，即依据实际情况描述数据元素之间的逻辑关系。</a:t>
            </a:r>
          </a:p>
          <a:p>
            <a:pPr>
              <a:lnSpc>
                <a:spcPct val="150000"/>
              </a:lnSpc>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②</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数据的存储结构</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(storage structure)</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或称物理结构</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(physical structure)</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，即数据在计算机中的表示和存储方式。</a:t>
            </a:r>
          </a:p>
          <a:p>
            <a:pPr>
              <a:lnSpc>
                <a:spcPct val="150000"/>
              </a:lnSpc>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③</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数据的操作</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(operation)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实现</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，即在相应数据结构存储下所提供的基本操作的算法实现。</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1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611560" y="1052736"/>
            <a:ext cx="6624736" cy="48245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2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函数		</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名称</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1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常数 </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log</a:t>
            </a:r>
            <a:r>
              <a:rPr kumimoji="0" lang="en-US" altLang="zh-CN" b="0" i="0" u="none" strike="noStrike" cap="none" normalizeH="0" baseline="-25000" dirty="0" err="1" smtClean="0">
                <a:ln>
                  <a:noFill/>
                </a:ln>
                <a:solidFill>
                  <a:schemeClr val="tx1"/>
                </a:solidFill>
                <a:effectLst/>
                <a:latin typeface="Times New Roman" pitchFamily="18" charset="0"/>
                <a:ea typeface="宋体" pitchFamily="2" charset="-122"/>
                <a:cs typeface="宋体" pitchFamily="2" charset="-122"/>
              </a:rPr>
              <a:t>b</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对数（如省略基数，默认以</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为底）</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线性</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log</a:t>
            </a:r>
            <a:r>
              <a:rPr kumimoji="0" lang="en-US" altLang="zh-CN" b="0" i="0" u="none" strike="noStrike" cap="none" normalizeH="0" baseline="-25000" dirty="0" err="1" smtClean="0">
                <a:ln>
                  <a:noFill/>
                </a:ln>
                <a:solidFill>
                  <a:schemeClr val="tx1"/>
                </a:solidFill>
                <a:effectLst/>
                <a:latin typeface="Times New Roman" pitchFamily="18" charset="0"/>
                <a:ea typeface="宋体" pitchFamily="2" charset="-122"/>
                <a:cs typeface="宋体" pitchFamily="2" charset="-122"/>
              </a:rPr>
              <a:t>b</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 			n</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个</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logn</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宋体" pitchFamily="2" charset="-122"/>
              </a:rPr>
              <a:t>2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平方</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宋体" pitchFamily="2" charset="-122"/>
              </a:rPr>
              <a:t>3</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立方</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n</a:t>
            </a:r>
            <a:r>
              <a:rPr kumimoji="0" lang="en-US" altLang="zh-CN" b="0" i="0" u="none" strike="noStrike" cap="none" normalizeH="0" baseline="30000" dirty="0" err="1" smtClean="0">
                <a:ln>
                  <a:noFill/>
                </a:ln>
                <a:solidFill>
                  <a:schemeClr val="tx1"/>
                </a:solidFill>
                <a:effectLst/>
                <a:latin typeface="Times New Roman" pitchFamily="18" charset="0"/>
                <a:ea typeface="宋体" pitchFamily="2" charset="-122"/>
                <a:cs typeface="宋体" pitchFamily="2" charset="-122"/>
              </a:rPr>
              <a:t>i</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n</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的更大常量次幂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大数次</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幂</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                                                                                    </a:t>
            </a:r>
            <a:endPar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2</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宋体" pitchFamily="2" charset="-122"/>
              </a:rPr>
              <a:t>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指数</a:t>
            </a:r>
            <a:endParaRPr kumimoji="0" lang="zh-CN" altLang="en-US" b="0" i="0" u="none" strike="noStrike" cap="none" normalizeH="0" baseline="3000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3</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宋体" pitchFamily="2" charset="-122"/>
              </a:rPr>
              <a:t>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3</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指数</a:t>
            </a:r>
            <a:endParaRPr kumimoji="0" lang="zh-CN" altLang="en-US" b="0" i="0" u="none" strike="noStrike" cap="none" normalizeH="0" baseline="3000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i</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宋体" pitchFamily="2" charset="-122"/>
              </a:rPr>
              <a:t>n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更大常量的</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次方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大数指数</a:t>
            </a:r>
            <a:endParaRPr kumimoji="0" lang="zh-CN" altLang="en-US" b="0" i="0" u="none" strike="noStrike" cap="none" normalizeH="0" baseline="3000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阶乘</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n</a:t>
            </a:r>
            <a:r>
              <a:rPr kumimoji="0" lang="en-US" altLang="zh-CN" b="0" i="0" u="none" strike="noStrike" cap="none" normalizeH="0" baseline="30000" dirty="0" err="1" smtClean="0">
                <a:ln>
                  <a:noFill/>
                </a:ln>
                <a:solidFill>
                  <a:schemeClr val="tx1"/>
                </a:solidFill>
                <a:effectLst/>
                <a:latin typeface="Times New Roman" pitchFamily="18" charset="0"/>
                <a:ea typeface="宋体" pitchFamily="2" charset="-122"/>
                <a:cs typeface="宋体" pitchFamily="2" charset="-122"/>
              </a:rPr>
              <a:t>n</a:t>
            </a:r>
            <a:r>
              <a:rPr kumimoji="0" lang="en-US" altLang="zh-CN" b="0" i="0" u="none" strike="noStrike" cap="none" normalizeH="0" dirty="0" smtClean="0">
                <a:ln>
                  <a:noFill/>
                </a:ln>
                <a:solidFill>
                  <a:schemeClr val="tx1"/>
                </a:solidFill>
                <a:effectLst/>
                <a:latin typeface="Times New Roman" pitchFamily="18" charset="0"/>
                <a:ea typeface="宋体" pitchFamily="2" charset="-122"/>
                <a:cs typeface="宋体" pitchFamily="2" charset="-122"/>
              </a:rPr>
              <a:t>			n</a:t>
            </a:r>
            <a:r>
              <a:rPr kumimoji="0" lang="zh-CN" altLang="en-US" b="0" i="0" u="none" strike="noStrike" cap="none" normalizeH="0" dirty="0" smtClean="0">
                <a:ln>
                  <a:noFill/>
                </a:ln>
                <a:solidFill>
                  <a:schemeClr val="tx1"/>
                </a:solidFill>
                <a:effectLst/>
                <a:latin typeface="Times New Roman" pitchFamily="18" charset="0"/>
                <a:ea typeface="宋体" pitchFamily="2" charset="-122"/>
                <a:cs typeface="宋体" pitchFamily="2" charset="-122"/>
              </a:rPr>
              <a:t>的</a:t>
            </a:r>
            <a:r>
              <a:rPr kumimoji="0" lang="en-US" altLang="zh-CN" b="0" i="0" u="none" strike="noStrike" cap="none" normalizeH="0" dirty="0" smtClean="0">
                <a:ln>
                  <a:noFill/>
                </a:ln>
                <a:solidFill>
                  <a:schemeClr val="tx1"/>
                </a:solidFill>
                <a:effectLst/>
                <a:latin typeface="Times New Roman" pitchFamily="18" charset="0"/>
                <a:ea typeface="宋体" pitchFamily="2" charset="-122"/>
                <a:cs typeface="宋体" pitchFamily="2" charset="-122"/>
              </a:rPr>
              <a:t>n</a:t>
            </a:r>
            <a:r>
              <a:rPr kumimoji="0" lang="zh-CN" altLang="en-US" b="0" i="0" u="none" strike="noStrike" cap="none" normalizeH="0" dirty="0" smtClean="0">
                <a:ln>
                  <a:noFill/>
                </a:ln>
                <a:solidFill>
                  <a:schemeClr val="tx1"/>
                </a:solidFill>
                <a:effectLst/>
                <a:latin typeface="Times New Roman" pitchFamily="18" charset="0"/>
                <a:ea typeface="宋体" pitchFamily="2" charset="-122"/>
                <a:cs typeface="宋体" pitchFamily="2" charset="-122"/>
              </a:rPr>
              <a:t>次方</a:t>
            </a:r>
            <a:endParaRPr kumimoji="0" lang="en-US" altLang="zh-CN" b="0" i="0" u="none" strike="noStrike" cap="none" normalizeH="0" dirty="0" smtClean="0">
              <a:ln>
                <a:noFill/>
              </a:ln>
              <a:solidFill>
                <a:schemeClr val="tx1"/>
              </a:solidFill>
              <a:effectLst/>
              <a:latin typeface="Times New Roman" pitchFamily="18" charset="0"/>
              <a:ea typeface="宋体" pitchFamily="2" charset="-122"/>
              <a:cs typeface="宋体" pitchFamily="2" charset="-122"/>
            </a:endParaRPr>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5143" y="1556792"/>
            <a:ext cx="959059" cy="36004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339752" y="5949280"/>
            <a:ext cx="3744416" cy="369332"/>
          </a:xfrm>
          <a:prstGeom prst="rect">
            <a:avLst/>
          </a:prstGeom>
        </p:spPr>
        <p:txBody>
          <a:bodyPr wrap="square">
            <a:spAutoFit/>
          </a:bodyPr>
          <a:lstStyle/>
          <a:p>
            <a:r>
              <a:rPr lang="zh-CN" altLang="zh-CN" dirty="0">
                <a:latin typeface="Times New Roman"/>
                <a:ea typeface="宋体"/>
                <a:cs typeface="Times New Roman"/>
              </a:rPr>
              <a:t>图</a:t>
            </a:r>
            <a:r>
              <a:rPr lang="zh-CN" altLang="zh-CN" dirty="0">
                <a:ea typeface="Times New Roman"/>
              </a:rPr>
              <a:t>1-5 </a:t>
            </a:r>
            <a:r>
              <a:rPr lang="zh-CN" altLang="zh-CN" dirty="0">
                <a:latin typeface="Times New Roman"/>
                <a:ea typeface="宋体"/>
                <a:cs typeface="Times New Roman"/>
              </a:rPr>
              <a:t>常见函数的大</a:t>
            </a:r>
            <a:r>
              <a:rPr lang="zh-CN" altLang="zh-CN" dirty="0">
                <a:ea typeface="Times New Roman"/>
              </a:rPr>
              <a:t>O</a:t>
            </a:r>
            <a:r>
              <a:rPr lang="zh-CN" altLang="zh-CN" dirty="0">
                <a:latin typeface="Times New Roman"/>
                <a:ea typeface="宋体"/>
                <a:cs typeface="Times New Roman"/>
              </a:rPr>
              <a:t>复杂度级别</a:t>
            </a:r>
            <a:endParaRPr lang="zh-CN" altLang="en-US" dirty="0"/>
          </a:p>
        </p:txBody>
      </p:sp>
    </p:spTree>
    <p:extLst>
      <p:ext uri="{BB962C8B-B14F-4D97-AF65-F5344CB8AC3E}">
        <p14:creationId xmlns:p14="http://schemas.microsoft.com/office/powerpoint/2010/main" val="12949322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8064896" cy="548640"/>
          </a:xfrm>
        </p:spPr>
        <p:txBody>
          <a:bodyPr/>
          <a:lstStyle/>
          <a:p>
            <a:r>
              <a:rPr lang="zh-CN" altLang="zh-CN" dirty="0"/>
              <a:t>【</a:t>
            </a:r>
            <a:r>
              <a:rPr lang="zh-CN" altLang="zh-CN" dirty="0" smtClean="0"/>
              <a:t>例</a:t>
            </a:r>
            <a:r>
              <a:rPr lang="en-US" altLang="zh-CN" dirty="0" smtClean="0"/>
              <a:t>1-11</a:t>
            </a:r>
            <a:r>
              <a:rPr lang="zh-CN" altLang="zh-CN" dirty="0"/>
              <a:t>】 分析下面三</a:t>
            </a:r>
            <a:r>
              <a:rPr lang="zh-CN" altLang="zh-CN" dirty="0" smtClean="0"/>
              <a:t>个程序</a:t>
            </a:r>
            <a:r>
              <a:rPr lang="zh-CN" altLang="en-US" dirty="0" smtClean="0"/>
              <a:t>片段</a:t>
            </a:r>
            <a:r>
              <a:rPr lang="zh-CN" altLang="zh-CN" dirty="0" smtClean="0"/>
              <a:t>的</a:t>
            </a:r>
            <a:r>
              <a:rPr lang="zh-CN" altLang="zh-CN" dirty="0"/>
              <a:t>运行时间</a:t>
            </a:r>
            <a:endParaRPr lang="zh-CN" altLang="en-US" dirty="0"/>
          </a:p>
        </p:txBody>
      </p:sp>
      <p:sp>
        <p:nvSpPr>
          <p:cNvPr id="3" name="内容占位符 2"/>
          <p:cNvSpPr>
            <a:spLocks noGrp="1"/>
          </p:cNvSpPr>
          <p:nvPr>
            <p:ph idx="1"/>
          </p:nvPr>
        </p:nvSpPr>
        <p:spPr>
          <a:xfrm>
            <a:off x="1547664" y="1844824"/>
            <a:ext cx="6192688" cy="3579849"/>
          </a:xfrm>
        </p:spPr>
        <p:txBody>
          <a:bodyPr/>
          <a:lstStyle/>
          <a:p>
            <a:r>
              <a:rPr lang="zh-CN" altLang="zh-CN" b="0" dirty="0"/>
              <a:t>①</a:t>
            </a:r>
            <a:r>
              <a:rPr lang="en-US" altLang="zh-CN" b="0" dirty="0"/>
              <a:t> { </a:t>
            </a:r>
            <a:r>
              <a:rPr lang="en-US" altLang="zh-CN" b="0" u="sng" dirty="0"/>
              <a:t>x++</a:t>
            </a:r>
            <a:r>
              <a:rPr lang="zh-CN" altLang="zh-CN" b="0" dirty="0"/>
              <a:t>；</a:t>
            </a:r>
            <a:r>
              <a:rPr lang="en-US" altLang="zh-CN" b="0" dirty="0"/>
              <a:t>}</a:t>
            </a:r>
            <a:endParaRPr lang="zh-CN" altLang="zh-CN" b="0" dirty="0"/>
          </a:p>
          <a:p>
            <a:r>
              <a:rPr lang="zh-CN" altLang="zh-CN" b="0" dirty="0"/>
              <a:t>②</a:t>
            </a:r>
            <a:r>
              <a:rPr lang="en-US" altLang="zh-CN" b="0" dirty="0"/>
              <a:t> for</a:t>
            </a:r>
            <a:r>
              <a:rPr lang="zh-CN" altLang="zh-CN" b="0" dirty="0"/>
              <a:t>（</a:t>
            </a:r>
            <a:r>
              <a:rPr lang="en-US" altLang="zh-CN" b="0" dirty="0" err="1"/>
              <a:t>i</a:t>
            </a:r>
            <a:r>
              <a:rPr lang="en-US" altLang="zh-CN" b="0" dirty="0"/>
              <a:t>=1</a:t>
            </a:r>
            <a:r>
              <a:rPr lang="zh-CN" altLang="zh-CN" b="0" dirty="0"/>
              <a:t>；</a:t>
            </a:r>
            <a:r>
              <a:rPr lang="en-US" altLang="zh-CN" b="0" dirty="0" err="1"/>
              <a:t>i</a:t>
            </a:r>
            <a:r>
              <a:rPr lang="zh-CN" altLang="zh-CN" b="0" dirty="0"/>
              <a:t>＜＝</a:t>
            </a:r>
            <a:r>
              <a:rPr lang="en-US" altLang="zh-CN" b="0" dirty="0"/>
              <a:t>n</a:t>
            </a:r>
            <a:r>
              <a:rPr lang="zh-CN" altLang="zh-CN" b="0" dirty="0"/>
              <a:t>；</a:t>
            </a:r>
            <a:r>
              <a:rPr lang="en-US" altLang="zh-CN" b="0" dirty="0" err="1"/>
              <a:t>i</a:t>
            </a:r>
            <a:r>
              <a:rPr lang="en-US" altLang="zh-CN" b="0" dirty="0"/>
              <a:t>++</a:t>
            </a:r>
            <a:r>
              <a:rPr lang="zh-CN" altLang="zh-CN" b="0" dirty="0"/>
              <a:t>）</a:t>
            </a:r>
            <a:r>
              <a:rPr lang="en-US" altLang="zh-CN" b="0" dirty="0"/>
              <a:t>{</a:t>
            </a:r>
            <a:r>
              <a:rPr lang="en-US" altLang="zh-CN" b="0" u="sng" dirty="0"/>
              <a:t> x++</a:t>
            </a:r>
            <a:r>
              <a:rPr lang="zh-CN" altLang="zh-CN" b="0" u="sng" dirty="0"/>
              <a:t>；</a:t>
            </a:r>
            <a:r>
              <a:rPr lang="en-US" altLang="zh-CN" b="0" u="sng" dirty="0"/>
              <a:t> </a:t>
            </a:r>
            <a:r>
              <a:rPr lang="en-US" altLang="zh-CN" b="0" dirty="0"/>
              <a:t>}</a:t>
            </a:r>
            <a:endParaRPr lang="zh-CN" altLang="zh-CN" b="0" dirty="0"/>
          </a:p>
          <a:p>
            <a:r>
              <a:rPr lang="zh-CN" altLang="zh-CN" b="0" dirty="0"/>
              <a:t>③</a:t>
            </a:r>
            <a:r>
              <a:rPr lang="en-US" altLang="zh-CN" b="0" dirty="0"/>
              <a:t> for</a:t>
            </a:r>
            <a:r>
              <a:rPr lang="zh-CN" altLang="zh-CN" b="0" dirty="0"/>
              <a:t>（</a:t>
            </a:r>
            <a:r>
              <a:rPr lang="en-US" altLang="zh-CN" b="0" dirty="0"/>
              <a:t>j=1</a:t>
            </a:r>
            <a:r>
              <a:rPr lang="zh-CN" altLang="zh-CN" b="0" dirty="0"/>
              <a:t>；</a:t>
            </a:r>
            <a:r>
              <a:rPr lang="en-US" altLang="zh-CN" b="0" dirty="0"/>
              <a:t>j</a:t>
            </a:r>
            <a:r>
              <a:rPr lang="zh-CN" altLang="zh-CN" b="0" dirty="0"/>
              <a:t>＜＝</a:t>
            </a:r>
            <a:r>
              <a:rPr lang="en-US" altLang="zh-CN" b="0" dirty="0"/>
              <a:t>n</a:t>
            </a:r>
            <a:r>
              <a:rPr lang="zh-CN" altLang="zh-CN" b="0" dirty="0"/>
              <a:t>；</a:t>
            </a:r>
            <a:r>
              <a:rPr lang="en-US" altLang="zh-CN" b="0" dirty="0"/>
              <a:t>j++</a:t>
            </a:r>
            <a:r>
              <a:rPr lang="zh-CN" altLang="zh-CN" b="0" dirty="0"/>
              <a:t>）</a:t>
            </a:r>
          </a:p>
          <a:p>
            <a:r>
              <a:rPr lang="en-US" altLang="zh-CN" b="0" dirty="0"/>
              <a:t>       for</a:t>
            </a:r>
            <a:r>
              <a:rPr lang="zh-CN" altLang="zh-CN" b="0" dirty="0"/>
              <a:t>（</a:t>
            </a:r>
            <a:r>
              <a:rPr lang="en-US" altLang="zh-CN" b="0" dirty="0"/>
              <a:t>k=1</a:t>
            </a:r>
            <a:r>
              <a:rPr lang="zh-CN" altLang="zh-CN" b="0" dirty="0"/>
              <a:t>；</a:t>
            </a:r>
            <a:r>
              <a:rPr lang="en-US" altLang="zh-CN" b="0" dirty="0"/>
              <a:t>k</a:t>
            </a:r>
            <a:r>
              <a:rPr lang="zh-CN" altLang="zh-CN" b="0" dirty="0"/>
              <a:t>＜＝</a:t>
            </a:r>
            <a:r>
              <a:rPr lang="en-US" altLang="zh-CN" b="0" dirty="0"/>
              <a:t>n</a:t>
            </a:r>
            <a:r>
              <a:rPr lang="zh-CN" altLang="zh-CN" b="0" dirty="0"/>
              <a:t>；</a:t>
            </a:r>
            <a:r>
              <a:rPr lang="en-US" altLang="zh-CN" b="0" dirty="0"/>
              <a:t>k++</a:t>
            </a:r>
            <a:r>
              <a:rPr lang="zh-CN" altLang="zh-CN" b="0" dirty="0"/>
              <a:t>）</a:t>
            </a:r>
            <a:r>
              <a:rPr lang="en-US" altLang="zh-CN" b="0" dirty="0"/>
              <a:t>{ </a:t>
            </a:r>
            <a:r>
              <a:rPr lang="en-US" altLang="zh-CN" b="0" u="sng" dirty="0"/>
              <a:t>x++</a:t>
            </a:r>
            <a:r>
              <a:rPr lang="zh-CN" altLang="zh-CN" b="0" u="sng" dirty="0"/>
              <a:t>；</a:t>
            </a:r>
            <a:r>
              <a:rPr lang="en-US" altLang="zh-CN" b="0" dirty="0"/>
              <a:t>}</a:t>
            </a:r>
            <a:endParaRPr lang="zh-CN" altLang="zh-CN" b="0" dirty="0"/>
          </a:p>
          <a:p>
            <a:endParaRPr lang="zh-CN" altLang="en-US" b="0" dirty="0"/>
          </a:p>
        </p:txBody>
      </p:sp>
      <p:sp>
        <p:nvSpPr>
          <p:cNvPr id="4" name="矩形 3"/>
          <p:cNvSpPr/>
          <p:nvPr/>
        </p:nvSpPr>
        <p:spPr>
          <a:xfrm>
            <a:off x="1043608" y="4591446"/>
            <a:ext cx="7416824" cy="461665"/>
          </a:xfrm>
          <a:prstGeom prst="rect">
            <a:avLst/>
          </a:prstGeom>
        </p:spPr>
        <p:txBody>
          <a:bodyPr wrap="square">
            <a:spAutoFit/>
          </a:bodyPr>
          <a:lstStyle/>
          <a:p>
            <a:r>
              <a:rPr lang="zh-CN" altLang="zh-CN" sz="2400" dirty="0">
                <a:latin typeface="Times New Roman" pitchFamily="18" charset="0"/>
                <a:cs typeface="Times New Roman" pitchFamily="18" charset="0"/>
              </a:rPr>
              <a:t>这三段程序的时间复杂度分别为Θ</a:t>
            </a:r>
            <a:r>
              <a:rPr lang="en-US" altLang="zh-CN" sz="2400" dirty="0">
                <a:latin typeface="Times New Roman" pitchFamily="18" charset="0"/>
                <a:cs typeface="Times New Roman" pitchFamily="18" charset="0"/>
              </a:rPr>
              <a:t>(1)</a:t>
            </a:r>
            <a:r>
              <a:rPr lang="zh-CN" altLang="zh-CN" sz="2400" dirty="0">
                <a:latin typeface="Times New Roman" pitchFamily="18" charset="0"/>
                <a:cs typeface="Times New Roman" pitchFamily="18" charset="0"/>
              </a:rPr>
              <a:t>，Θ</a:t>
            </a:r>
            <a:r>
              <a:rPr lang="en-US" altLang="zh-CN" sz="2400" dirty="0">
                <a:latin typeface="Times New Roman" pitchFamily="18" charset="0"/>
                <a:cs typeface="Times New Roman" pitchFamily="18" charset="0"/>
              </a:rPr>
              <a:t>(n)</a:t>
            </a:r>
            <a:r>
              <a:rPr lang="zh-CN" altLang="zh-CN" sz="2400" dirty="0">
                <a:latin typeface="Times New Roman" pitchFamily="18" charset="0"/>
                <a:cs typeface="Times New Roman" pitchFamily="18" charset="0"/>
              </a:rPr>
              <a:t>和 Θ</a:t>
            </a:r>
            <a:r>
              <a:rPr lang="en-US" altLang="zh-CN" sz="2400" dirty="0">
                <a:latin typeface="Times New Roman" pitchFamily="18" charset="0"/>
                <a:cs typeface="Times New Roman" pitchFamily="18" charset="0"/>
              </a:rPr>
              <a:t>(n</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0695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7920880" cy="548640"/>
          </a:xfrm>
        </p:spPr>
        <p:txBody>
          <a:bodyPr/>
          <a:lstStyle/>
          <a:p>
            <a:r>
              <a:rPr lang="zh-CN" altLang="zh-CN" dirty="0"/>
              <a:t>【</a:t>
            </a:r>
            <a:r>
              <a:rPr lang="zh-CN" altLang="zh-CN" dirty="0" smtClean="0"/>
              <a:t>例</a:t>
            </a:r>
            <a:r>
              <a:rPr lang="en-US" altLang="zh-CN" dirty="0" smtClean="0"/>
              <a:t>1-12</a:t>
            </a:r>
            <a:r>
              <a:rPr lang="zh-CN" altLang="zh-CN" dirty="0"/>
              <a:t>】 比较下面几段程序的算法复杂度分析</a:t>
            </a:r>
            <a:endParaRPr lang="zh-CN" altLang="en-US" dirty="0"/>
          </a:p>
        </p:txBody>
      </p:sp>
      <p:sp>
        <p:nvSpPr>
          <p:cNvPr id="3" name="内容占位符 2"/>
          <p:cNvSpPr>
            <a:spLocks noGrp="1"/>
          </p:cNvSpPr>
          <p:nvPr>
            <p:ph idx="1"/>
          </p:nvPr>
        </p:nvSpPr>
        <p:spPr>
          <a:xfrm>
            <a:off x="840051" y="1556792"/>
            <a:ext cx="6552728" cy="4608512"/>
          </a:xfrm>
        </p:spPr>
        <p:txBody>
          <a:bodyPr>
            <a:normAutofit lnSpcReduction="10000"/>
          </a:bodyPr>
          <a:lstStyle/>
          <a:p>
            <a:r>
              <a:rPr lang="zh-CN" altLang="zh-CN" b="0" dirty="0" smtClean="0"/>
              <a:t>①</a:t>
            </a:r>
            <a:r>
              <a:rPr lang="en-US" altLang="zh-CN" b="0" dirty="0" smtClean="0"/>
              <a:t> x=0;</a:t>
            </a:r>
            <a:endParaRPr lang="zh-CN" altLang="zh-CN" b="0" dirty="0" smtClean="0"/>
          </a:p>
          <a:p>
            <a:r>
              <a:rPr lang="en-US" altLang="zh-CN" b="0" dirty="0" smtClean="0"/>
              <a:t>	for</a:t>
            </a:r>
            <a:r>
              <a:rPr lang="zh-CN" altLang="zh-CN" b="0" dirty="0" smtClean="0"/>
              <a:t>（</a:t>
            </a:r>
            <a:r>
              <a:rPr lang="en-US" altLang="zh-CN" b="0" dirty="0" err="1" smtClean="0"/>
              <a:t>i</a:t>
            </a:r>
            <a:r>
              <a:rPr lang="en-US" altLang="zh-CN" b="0" dirty="0" smtClean="0"/>
              <a:t>=0</a:t>
            </a:r>
            <a:r>
              <a:rPr lang="zh-CN" altLang="zh-CN" b="0" dirty="0" smtClean="0"/>
              <a:t>；</a:t>
            </a:r>
            <a:r>
              <a:rPr lang="en-US" altLang="zh-CN" b="0" dirty="0" err="1" smtClean="0"/>
              <a:t>i</a:t>
            </a:r>
            <a:r>
              <a:rPr lang="zh-CN" altLang="zh-CN" b="0" dirty="0" smtClean="0"/>
              <a:t>＜</a:t>
            </a:r>
            <a:r>
              <a:rPr lang="en-US" altLang="zh-CN" b="0" dirty="0" smtClean="0"/>
              <a:t>n</a:t>
            </a:r>
            <a:r>
              <a:rPr lang="zh-CN" altLang="zh-CN" b="0" dirty="0" smtClean="0"/>
              <a:t>；</a:t>
            </a:r>
            <a:r>
              <a:rPr lang="en-US" altLang="zh-CN" b="0" dirty="0" err="1" smtClean="0"/>
              <a:t>i</a:t>
            </a:r>
            <a:r>
              <a:rPr lang="en-US" altLang="zh-CN" b="0" dirty="0" smtClean="0"/>
              <a:t>++</a:t>
            </a:r>
            <a:r>
              <a:rPr lang="zh-CN" altLang="zh-CN" b="0" dirty="0" smtClean="0"/>
              <a:t>）</a:t>
            </a:r>
          </a:p>
          <a:p>
            <a:r>
              <a:rPr lang="en-US" altLang="zh-CN" b="0" dirty="0" smtClean="0"/>
              <a:t>       for</a:t>
            </a:r>
            <a:r>
              <a:rPr lang="zh-CN" altLang="zh-CN" b="0" dirty="0" smtClean="0"/>
              <a:t>（</a:t>
            </a:r>
            <a:r>
              <a:rPr lang="en-US" altLang="zh-CN" b="0" dirty="0" smtClean="0"/>
              <a:t>j=0</a:t>
            </a:r>
            <a:r>
              <a:rPr lang="zh-CN" altLang="zh-CN" b="0" dirty="0" smtClean="0"/>
              <a:t>；</a:t>
            </a:r>
            <a:r>
              <a:rPr lang="en-US" altLang="zh-CN" b="0" dirty="0" smtClean="0"/>
              <a:t>j</a:t>
            </a:r>
            <a:r>
              <a:rPr lang="zh-CN" altLang="zh-CN" b="0" dirty="0" smtClean="0"/>
              <a:t>＜</a:t>
            </a:r>
            <a:r>
              <a:rPr lang="en-US" altLang="zh-CN" b="0" dirty="0" smtClean="0"/>
              <a:t>n</a:t>
            </a:r>
            <a:r>
              <a:rPr lang="zh-CN" altLang="zh-CN" b="0" dirty="0" smtClean="0"/>
              <a:t>；</a:t>
            </a:r>
            <a:r>
              <a:rPr lang="en-US" altLang="zh-CN" b="0" dirty="0" smtClean="0"/>
              <a:t>j++</a:t>
            </a:r>
            <a:r>
              <a:rPr lang="zh-CN" altLang="zh-CN" b="0" dirty="0" smtClean="0"/>
              <a:t>）</a:t>
            </a:r>
            <a:r>
              <a:rPr lang="en-US" altLang="zh-CN" b="0" u="sng" dirty="0" smtClean="0"/>
              <a:t>x++</a:t>
            </a:r>
            <a:r>
              <a:rPr lang="zh-CN" altLang="zh-CN" b="0" dirty="0" smtClean="0"/>
              <a:t>；</a:t>
            </a:r>
          </a:p>
          <a:p>
            <a:r>
              <a:rPr lang="en-US" altLang="zh-CN" b="0" dirty="0" smtClean="0"/>
              <a:t> </a:t>
            </a:r>
            <a:r>
              <a:rPr lang="zh-CN" altLang="zh-CN" b="0" dirty="0" smtClean="0"/>
              <a:t>②</a:t>
            </a:r>
            <a:r>
              <a:rPr lang="en-US" altLang="zh-CN" b="0" dirty="0" smtClean="0"/>
              <a:t> y=0;</a:t>
            </a:r>
            <a:endParaRPr lang="zh-CN" altLang="zh-CN" b="0" dirty="0" smtClean="0"/>
          </a:p>
          <a:p>
            <a:r>
              <a:rPr lang="en-US" altLang="zh-CN" b="0" dirty="0" smtClean="0"/>
              <a:t>	for</a:t>
            </a:r>
            <a:r>
              <a:rPr lang="zh-CN" altLang="zh-CN" b="0" dirty="0" smtClean="0"/>
              <a:t>（</a:t>
            </a:r>
            <a:r>
              <a:rPr lang="en-US" altLang="zh-CN" b="0" dirty="0" smtClean="0"/>
              <a:t>k=0</a:t>
            </a:r>
            <a:r>
              <a:rPr lang="zh-CN" altLang="zh-CN" b="0" dirty="0" smtClean="0"/>
              <a:t>；</a:t>
            </a:r>
            <a:r>
              <a:rPr lang="en-US" altLang="zh-CN" b="0" dirty="0" smtClean="0"/>
              <a:t>k&lt; n</a:t>
            </a:r>
            <a:r>
              <a:rPr lang="zh-CN" altLang="zh-CN" b="0" dirty="0" smtClean="0"/>
              <a:t>；</a:t>
            </a:r>
            <a:r>
              <a:rPr lang="en-US" altLang="zh-CN" b="0" dirty="0" smtClean="0"/>
              <a:t>k++</a:t>
            </a:r>
            <a:r>
              <a:rPr lang="zh-CN" altLang="zh-CN" b="0" dirty="0" smtClean="0"/>
              <a:t>）</a:t>
            </a:r>
            <a:r>
              <a:rPr lang="en-US" altLang="zh-CN" b="0" dirty="0" smtClean="0"/>
              <a:t>      </a:t>
            </a:r>
            <a:endParaRPr lang="zh-CN" altLang="zh-CN" b="0" dirty="0" smtClean="0"/>
          </a:p>
          <a:p>
            <a:r>
              <a:rPr lang="en-US" altLang="zh-CN" b="0" dirty="0" smtClean="0"/>
              <a:t>        for(</a:t>
            </a:r>
            <a:r>
              <a:rPr lang="en-US" altLang="zh-CN" b="0" dirty="0" err="1" smtClean="0"/>
              <a:t>i</a:t>
            </a:r>
            <a:r>
              <a:rPr lang="en-US" altLang="zh-CN" b="0" dirty="0" smtClean="0"/>
              <a:t>=0</a:t>
            </a:r>
            <a:r>
              <a:rPr lang="zh-CN" altLang="zh-CN" b="0" dirty="0" smtClean="0"/>
              <a:t>；</a:t>
            </a:r>
            <a:r>
              <a:rPr lang="en-US" altLang="zh-CN" b="0" dirty="0" err="1" smtClean="0"/>
              <a:t>i</a:t>
            </a:r>
            <a:r>
              <a:rPr lang="en-US" altLang="zh-CN" b="0" dirty="0" smtClean="0"/>
              <a:t>&lt; k</a:t>
            </a:r>
            <a:r>
              <a:rPr lang="zh-CN" altLang="zh-CN" b="0" dirty="0" smtClean="0"/>
              <a:t>；</a:t>
            </a:r>
            <a:r>
              <a:rPr lang="en-US" altLang="zh-CN" b="0" dirty="0" err="1" smtClean="0"/>
              <a:t>i</a:t>
            </a:r>
            <a:r>
              <a:rPr lang="en-US" altLang="zh-CN" b="0" dirty="0" smtClean="0"/>
              <a:t>++)  </a:t>
            </a:r>
            <a:r>
              <a:rPr lang="en-US" altLang="zh-CN" b="0" u="sng" dirty="0" smtClean="0"/>
              <a:t>y ++</a:t>
            </a:r>
            <a:r>
              <a:rPr lang="zh-CN" altLang="zh-CN" b="0" dirty="0" smtClean="0"/>
              <a:t>；</a:t>
            </a:r>
            <a:r>
              <a:rPr lang="en-US" altLang="zh-CN" b="0" dirty="0" smtClean="0"/>
              <a:t>   </a:t>
            </a:r>
            <a:endParaRPr lang="zh-CN" altLang="zh-CN" b="0" dirty="0" smtClean="0"/>
          </a:p>
          <a:p>
            <a:r>
              <a:rPr lang="zh-CN" altLang="zh-CN" b="0" dirty="0" smtClean="0"/>
              <a:t>③</a:t>
            </a:r>
            <a:r>
              <a:rPr lang="en-US" altLang="zh-CN" b="0" dirty="0" smtClean="0"/>
              <a:t> z=0</a:t>
            </a:r>
            <a:r>
              <a:rPr lang="zh-CN" altLang="zh-CN" b="0" dirty="0" smtClean="0"/>
              <a:t>；</a:t>
            </a:r>
          </a:p>
          <a:p>
            <a:r>
              <a:rPr lang="en-US" altLang="zh-CN" b="0" dirty="0" smtClean="0"/>
              <a:t> 	for</a:t>
            </a:r>
            <a:r>
              <a:rPr lang="zh-CN" altLang="zh-CN" b="0" dirty="0" smtClean="0"/>
              <a:t>（</a:t>
            </a:r>
            <a:r>
              <a:rPr lang="en-US" altLang="zh-CN" b="0" dirty="0" err="1" smtClean="0"/>
              <a:t>i</a:t>
            </a:r>
            <a:r>
              <a:rPr lang="en-US" altLang="zh-CN" b="0" dirty="0" smtClean="0"/>
              <a:t>=1</a:t>
            </a:r>
            <a:r>
              <a:rPr lang="zh-CN" altLang="zh-CN" b="0" dirty="0" smtClean="0"/>
              <a:t>；</a:t>
            </a:r>
            <a:r>
              <a:rPr lang="en-US" altLang="zh-CN" b="0" dirty="0" err="1" smtClean="0"/>
              <a:t>i</a:t>
            </a:r>
            <a:r>
              <a:rPr lang="zh-CN" altLang="zh-CN" b="0" dirty="0" smtClean="0"/>
              <a:t>＜</a:t>
            </a:r>
            <a:r>
              <a:rPr lang="en-US" altLang="zh-CN" b="0" dirty="0" smtClean="0"/>
              <a:t>=n</a:t>
            </a:r>
            <a:r>
              <a:rPr lang="zh-CN" altLang="zh-CN" b="0" dirty="0" smtClean="0"/>
              <a:t>；</a:t>
            </a:r>
            <a:r>
              <a:rPr lang="en-US" altLang="zh-CN" b="0" dirty="0" err="1" smtClean="0"/>
              <a:t>i</a:t>
            </a:r>
            <a:r>
              <a:rPr lang="en-US" altLang="zh-CN" b="0" dirty="0" smtClean="0"/>
              <a:t>* =2</a:t>
            </a:r>
            <a:r>
              <a:rPr lang="zh-CN" altLang="zh-CN" b="0" dirty="0" smtClean="0"/>
              <a:t>）</a:t>
            </a:r>
            <a:r>
              <a:rPr lang="en-US" altLang="zh-CN" b="0" dirty="0" smtClean="0"/>
              <a:t>            </a:t>
            </a:r>
            <a:endParaRPr lang="zh-CN" altLang="zh-CN" b="0" dirty="0" smtClean="0"/>
          </a:p>
          <a:p>
            <a:r>
              <a:rPr lang="en-US" altLang="zh-CN" b="0" dirty="0" smtClean="0"/>
              <a:t>        for(j=1</a:t>
            </a:r>
            <a:r>
              <a:rPr lang="zh-CN" altLang="zh-CN" b="0" dirty="0" smtClean="0"/>
              <a:t>；</a:t>
            </a:r>
            <a:r>
              <a:rPr lang="en-US" altLang="zh-CN" b="0" dirty="0" smtClean="0"/>
              <a:t>j</a:t>
            </a:r>
            <a:r>
              <a:rPr lang="zh-CN" altLang="zh-CN" b="0" dirty="0" smtClean="0"/>
              <a:t>＜</a:t>
            </a:r>
            <a:r>
              <a:rPr lang="en-US" altLang="zh-CN" b="0" dirty="0" smtClean="0"/>
              <a:t>=n</a:t>
            </a:r>
            <a:r>
              <a:rPr lang="zh-CN" altLang="zh-CN" b="0" dirty="0" smtClean="0"/>
              <a:t>；</a:t>
            </a:r>
            <a:r>
              <a:rPr lang="en-US" altLang="zh-CN" b="0" dirty="0" smtClean="0"/>
              <a:t>j+ +)   </a:t>
            </a:r>
            <a:r>
              <a:rPr lang="en-US" altLang="zh-CN" b="0" u="sng" dirty="0" smtClean="0"/>
              <a:t>z + +</a:t>
            </a:r>
            <a:r>
              <a:rPr lang="zh-CN" altLang="zh-CN" b="0" dirty="0" smtClean="0"/>
              <a:t>；</a:t>
            </a:r>
            <a:endParaRPr lang="zh-CN" altLang="en-US" b="0" dirty="0"/>
          </a:p>
        </p:txBody>
      </p:sp>
      <p:sp>
        <p:nvSpPr>
          <p:cNvPr id="4" name="矩形 3"/>
          <p:cNvSpPr/>
          <p:nvPr/>
        </p:nvSpPr>
        <p:spPr>
          <a:xfrm>
            <a:off x="7452320" y="2276872"/>
            <a:ext cx="737702" cy="400110"/>
          </a:xfrm>
          <a:prstGeom prst="rect">
            <a:avLst/>
          </a:prstGeom>
        </p:spPr>
        <p:txBody>
          <a:bodyPr wrap="none">
            <a:spAutoFit/>
          </a:bodyPr>
          <a:lstStyle/>
          <a:p>
            <a:r>
              <a:rPr lang="zh-CN" altLang="zh-CN" sz="2000" dirty="0"/>
              <a:t>Θ</a:t>
            </a:r>
            <a:r>
              <a:rPr lang="en-US" altLang="zh-CN" sz="2000" dirty="0"/>
              <a:t>(n</a:t>
            </a:r>
            <a:r>
              <a:rPr lang="en-US" altLang="zh-CN" sz="2000" baseline="30000" dirty="0"/>
              <a:t>2</a:t>
            </a:r>
            <a:r>
              <a:rPr lang="en-US" altLang="zh-CN" sz="2000" dirty="0"/>
              <a:t>)</a:t>
            </a:r>
            <a:endParaRPr lang="zh-CN" altLang="en-US" sz="2000" dirty="0"/>
          </a:p>
        </p:txBody>
      </p:sp>
      <p:sp>
        <p:nvSpPr>
          <p:cNvPr id="5" name="矩形 4"/>
          <p:cNvSpPr/>
          <p:nvPr/>
        </p:nvSpPr>
        <p:spPr>
          <a:xfrm>
            <a:off x="7483578" y="3312489"/>
            <a:ext cx="737702" cy="400110"/>
          </a:xfrm>
          <a:prstGeom prst="rect">
            <a:avLst/>
          </a:prstGeom>
        </p:spPr>
        <p:txBody>
          <a:bodyPr wrap="none">
            <a:spAutoFit/>
          </a:bodyPr>
          <a:lstStyle/>
          <a:p>
            <a:r>
              <a:rPr lang="zh-CN" altLang="zh-CN" sz="2000" dirty="0"/>
              <a:t>Θ</a:t>
            </a:r>
            <a:r>
              <a:rPr lang="en-US" altLang="zh-CN" sz="2000" dirty="0"/>
              <a:t>(n</a:t>
            </a:r>
            <a:r>
              <a:rPr lang="en-US" altLang="zh-CN" sz="2000" baseline="30000" dirty="0"/>
              <a:t>2</a:t>
            </a:r>
            <a:r>
              <a:rPr lang="en-US" altLang="zh-CN" sz="2000" dirty="0"/>
              <a:t>)</a:t>
            </a:r>
            <a:endParaRPr lang="zh-CN" altLang="en-US" sz="2000" dirty="0"/>
          </a:p>
        </p:txBody>
      </p:sp>
      <p:sp>
        <p:nvSpPr>
          <p:cNvPr id="6" name="矩形 5"/>
          <p:cNvSpPr/>
          <p:nvPr/>
        </p:nvSpPr>
        <p:spPr>
          <a:xfrm>
            <a:off x="7392779" y="4725144"/>
            <a:ext cx="1098378" cy="400110"/>
          </a:xfrm>
          <a:prstGeom prst="rect">
            <a:avLst/>
          </a:prstGeom>
        </p:spPr>
        <p:txBody>
          <a:bodyPr wrap="none">
            <a:spAutoFit/>
          </a:bodyPr>
          <a:lstStyle/>
          <a:p>
            <a:r>
              <a:rPr lang="zh-CN" altLang="zh-CN" sz="2000" dirty="0"/>
              <a:t>Θ</a:t>
            </a:r>
            <a:r>
              <a:rPr lang="en-US" altLang="zh-CN" sz="2000" dirty="0"/>
              <a:t>(</a:t>
            </a:r>
            <a:r>
              <a:rPr lang="en-US" altLang="zh-CN" sz="2000" i="1" dirty="0" err="1"/>
              <a:t>n</a:t>
            </a:r>
            <a:r>
              <a:rPr lang="en-US" altLang="zh-CN" sz="2000" dirty="0" err="1"/>
              <a:t>log</a:t>
            </a:r>
            <a:r>
              <a:rPr lang="en-US" altLang="zh-CN" sz="2000" i="1" dirty="0" err="1"/>
              <a:t>n</a:t>
            </a:r>
            <a:r>
              <a:rPr lang="en-US" altLang="zh-CN" sz="2000" dirty="0"/>
              <a:t>)</a:t>
            </a:r>
            <a:endParaRPr lang="zh-CN" altLang="en-US" sz="2000" dirty="0"/>
          </a:p>
        </p:txBody>
      </p:sp>
      <p:sp>
        <p:nvSpPr>
          <p:cNvPr id="7" name="矩形 6"/>
          <p:cNvSpPr/>
          <p:nvPr/>
        </p:nvSpPr>
        <p:spPr>
          <a:xfrm>
            <a:off x="7118895" y="1628800"/>
            <a:ext cx="1467068" cy="400110"/>
          </a:xfrm>
          <a:prstGeom prst="rect">
            <a:avLst/>
          </a:prstGeom>
        </p:spPr>
        <p:txBody>
          <a:bodyPr wrap="none">
            <a:spAutoFit/>
          </a:bodyPr>
          <a:lstStyle/>
          <a:p>
            <a:r>
              <a:rPr lang="zh-CN" altLang="zh-CN" sz="2000" dirty="0"/>
              <a:t>时间复杂度</a:t>
            </a:r>
            <a:endParaRPr lang="zh-CN" altLang="en-US" sz="2000" dirty="0"/>
          </a:p>
        </p:txBody>
      </p:sp>
    </p:spTree>
    <p:extLst>
      <p:ext uri="{BB962C8B-B14F-4D97-AF65-F5344CB8AC3E}">
        <p14:creationId xmlns:p14="http://schemas.microsoft.com/office/powerpoint/2010/main" val="55282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052736"/>
            <a:ext cx="7520940" cy="548640"/>
          </a:xfrm>
        </p:spPr>
        <p:txBody>
          <a:bodyPr/>
          <a:lstStyle/>
          <a:p>
            <a:pPr>
              <a:lnSpc>
                <a:spcPct val="150000"/>
              </a:lnSpc>
            </a:pPr>
            <a:r>
              <a:rPr lang="zh-CN" altLang="zh-CN" dirty="0"/>
              <a:t>【</a:t>
            </a:r>
            <a:r>
              <a:rPr lang="zh-CN" altLang="zh-CN" dirty="0" smtClean="0"/>
              <a:t>例</a:t>
            </a:r>
            <a:r>
              <a:rPr lang="en-US" altLang="zh-CN" dirty="0" smtClean="0"/>
              <a:t>1-13</a:t>
            </a:r>
            <a:r>
              <a:rPr lang="zh-CN" altLang="zh-CN" dirty="0"/>
              <a:t>】计算交换两个数据元素的算法的时间复杂度</a:t>
            </a:r>
            <a:endParaRPr lang="zh-CN" altLang="en-US" dirty="0"/>
          </a:p>
        </p:txBody>
      </p:sp>
      <p:sp>
        <p:nvSpPr>
          <p:cNvPr id="3" name="内容占位符 2"/>
          <p:cNvSpPr>
            <a:spLocks noGrp="1"/>
          </p:cNvSpPr>
          <p:nvPr>
            <p:ph idx="1"/>
          </p:nvPr>
        </p:nvSpPr>
        <p:spPr>
          <a:xfrm>
            <a:off x="1619672" y="2060848"/>
            <a:ext cx="5760640" cy="3579849"/>
          </a:xfrm>
        </p:spPr>
        <p:txBody>
          <a:bodyPr/>
          <a:lstStyle/>
          <a:p>
            <a:r>
              <a:rPr lang="en-US" altLang="zh-CN" b="0" dirty="0"/>
              <a:t>void swap</a:t>
            </a:r>
            <a:r>
              <a:rPr lang="zh-CN" altLang="zh-CN" b="0" dirty="0"/>
              <a:t>（</a:t>
            </a:r>
            <a:r>
              <a:rPr lang="en-US" altLang="zh-CN" b="0" dirty="0"/>
              <a:t>Elem &amp;x, Elem &amp;y</a:t>
            </a:r>
            <a:r>
              <a:rPr lang="zh-CN" altLang="zh-CN" b="0" dirty="0"/>
              <a:t>）</a:t>
            </a:r>
            <a:r>
              <a:rPr lang="en-US" altLang="zh-CN" b="0" dirty="0"/>
              <a:t>{</a:t>
            </a:r>
            <a:endParaRPr lang="zh-CN" altLang="zh-CN" b="0" dirty="0"/>
          </a:p>
          <a:p>
            <a:r>
              <a:rPr lang="en-US" altLang="zh-CN" b="0" dirty="0"/>
              <a:t>	Elem temp;</a:t>
            </a:r>
            <a:endParaRPr lang="zh-CN" altLang="zh-CN" b="0" dirty="0"/>
          </a:p>
          <a:p>
            <a:r>
              <a:rPr lang="en-US" altLang="zh-CN" b="0" dirty="0"/>
              <a:t>	temp=x;</a:t>
            </a:r>
            <a:endParaRPr lang="zh-CN" altLang="zh-CN" b="0" dirty="0"/>
          </a:p>
          <a:p>
            <a:r>
              <a:rPr lang="en-US" altLang="zh-CN" b="0" dirty="0"/>
              <a:t>	x=y;</a:t>
            </a:r>
            <a:endParaRPr lang="zh-CN" altLang="zh-CN" b="0" dirty="0"/>
          </a:p>
          <a:p>
            <a:r>
              <a:rPr lang="en-US" altLang="zh-CN" b="0" dirty="0"/>
              <a:t>	y=temp;</a:t>
            </a:r>
            <a:endParaRPr lang="zh-CN" altLang="zh-CN" b="0" dirty="0"/>
          </a:p>
          <a:p>
            <a:r>
              <a:rPr lang="en-US" altLang="zh-CN" b="0" dirty="0"/>
              <a:t>}</a:t>
            </a:r>
            <a:endParaRPr lang="zh-CN" altLang="zh-CN" b="0" dirty="0"/>
          </a:p>
          <a:p>
            <a:endParaRPr lang="zh-CN" altLang="en-US" b="0" dirty="0"/>
          </a:p>
        </p:txBody>
      </p:sp>
      <p:sp>
        <p:nvSpPr>
          <p:cNvPr id="4" name="矩形 3"/>
          <p:cNvSpPr/>
          <p:nvPr/>
        </p:nvSpPr>
        <p:spPr>
          <a:xfrm>
            <a:off x="1331640" y="5373216"/>
            <a:ext cx="5883566" cy="830997"/>
          </a:xfrm>
          <a:prstGeom prst="rect">
            <a:avLst/>
          </a:prstGeom>
        </p:spPr>
        <p:txBody>
          <a:bodyPr wrap="square">
            <a:spAutoFit/>
          </a:bodyPr>
          <a:lstStyle/>
          <a:p>
            <a:r>
              <a:rPr lang="zh-CN" altLang="zh-CN" sz="2400" dirty="0"/>
              <a:t>此程序段中共执行了</a:t>
            </a:r>
            <a:r>
              <a:rPr lang="en-US" altLang="zh-CN" sz="2400" dirty="0"/>
              <a:t>3</a:t>
            </a:r>
            <a:r>
              <a:rPr lang="zh-CN" altLang="zh-CN" sz="2400" dirty="0"/>
              <a:t>次赋值运算</a:t>
            </a:r>
            <a:r>
              <a:rPr lang="zh-CN" altLang="zh-CN" sz="2400" dirty="0" smtClean="0"/>
              <a:t>，</a:t>
            </a:r>
            <a:endParaRPr lang="en-US" altLang="zh-CN" sz="2400" dirty="0" smtClean="0"/>
          </a:p>
          <a:p>
            <a:r>
              <a:rPr lang="zh-CN" altLang="zh-CN" sz="2400" dirty="0" smtClean="0"/>
              <a:t>所以</a:t>
            </a:r>
            <a:r>
              <a:rPr lang="zh-CN" altLang="zh-CN" sz="2400" dirty="0"/>
              <a:t>运行时间为</a:t>
            </a:r>
            <a:r>
              <a:rPr lang="en-US" altLang="zh-CN" sz="2400" i="1" dirty="0"/>
              <a:t>T</a:t>
            </a:r>
            <a:r>
              <a:rPr lang="en-US" altLang="zh-CN" sz="2400" dirty="0"/>
              <a:t>(n)=3</a:t>
            </a:r>
            <a:r>
              <a:rPr lang="zh-CN" altLang="zh-CN" sz="2400" dirty="0"/>
              <a:t>，</a:t>
            </a:r>
            <a:r>
              <a:rPr lang="en-US" altLang="zh-CN" sz="2400" i="1" dirty="0"/>
              <a:t>T</a:t>
            </a:r>
            <a:r>
              <a:rPr lang="en-US" altLang="zh-CN" sz="2400" dirty="0"/>
              <a:t>(n)=</a:t>
            </a:r>
            <a:r>
              <a:rPr lang="en-US" altLang="zh-CN" sz="2400" i="1" dirty="0"/>
              <a:t>O</a:t>
            </a:r>
            <a:r>
              <a:rPr lang="en-US" altLang="zh-CN" sz="2400" dirty="0"/>
              <a:t>(1)</a:t>
            </a:r>
            <a:endParaRPr lang="zh-CN" altLang="en-US" sz="2400" dirty="0"/>
          </a:p>
        </p:txBody>
      </p:sp>
    </p:spTree>
    <p:extLst>
      <p:ext uri="{BB962C8B-B14F-4D97-AF65-F5344CB8AC3E}">
        <p14:creationId xmlns:p14="http://schemas.microsoft.com/office/powerpoint/2010/main" val="145996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8208912" cy="548640"/>
          </a:xfrm>
        </p:spPr>
        <p:txBody>
          <a:bodyPr/>
          <a:lstStyle/>
          <a:p>
            <a:r>
              <a:rPr lang="zh-CN" altLang="zh-CN" sz="2400" dirty="0"/>
              <a:t>【</a:t>
            </a:r>
            <a:r>
              <a:rPr lang="zh-CN" altLang="zh-CN" sz="2400" dirty="0" smtClean="0"/>
              <a:t>例</a:t>
            </a:r>
            <a:r>
              <a:rPr lang="en-US" altLang="zh-CN" sz="2400" dirty="0" smtClean="0"/>
              <a:t>1-14</a:t>
            </a:r>
            <a:r>
              <a:rPr lang="zh-CN" altLang="zh-CN" sz="2400" dirty="0"/>
              <a:t>】两个</a:t>
            </a:r>
            <a:r>
              <a:rPr lang="en-US" altLang="zh-CN" sz="2400" dirty="0"/>
              <a:t>N*N</a:t>
            </a:r>
            <a:r>
              <a:rPr lang="zh-CN" altLang="zh-CN" sz="2400" dirty="0"/>
              <a:t>矩阵相乘的算法的时间复杂</a:t>
            </a:r>
            <a:r>
              <a:rPr lang="zh-CN" altLang="zh-CN" sz="2400" dirty="0" smtClean="0"/>
              <a:t>度</a:t>
            </a:r>
            <a:endParaRPr lang="zh-CN" altLang="en-US" sz="2400" dirty="0"/>
          </a:p>
        </p:txBody>
      </p:sp>
      <p:sp>
        <p:nvSpPr>
          <p:cNvPr id="3" name="内容占位符 2"/>
          <p:cNvSpPr>
            <a:spLocks noGrp="1"/>
          </p:cNvSpPr>
          <p:nvPr>
            <p:ph idx="1"/>
          </p:nvPr>
        </p:nvSpPr>
        <p:spPr>
          <a:xfrm>
            <a:off x="1259632" y="1772816"/>
            <a:ext cx="7520940" cy="3579849"/>
          </a:xfrm>
        </p:spPr>
        <p:txBody>
          <a:bodyPr/>
          <a:lstStyle/>
          <a:p>
            <a:r>
              <a:rPr lang="en-US" altLang="zh-CN" b="0" dirty="0"/>
              <a:t>for</a:t>
            </a:r>
            <a:r>
              <a:rPr lang="zh-CN" altLang="zh-CN" b="0" dirty="0"/>
              <a:t>（</a:t>
            </a:r>
            <a:r>
              <a:rPr lang="en-US" altLang="zh-CN" b="0" dirty="0" err="1" smtClean="0"/>
              <a:t>i</a:t>
            </a:r>
            <a:r>
              <a:rPr lang="en-US" altLang="zh-CN" b="0" dirty="0" smtClean="0"/>
              <a:t>=0</a:t>
            </a:r>
            <a:r>
              <a:rPr lang="zh-CN" altLang="zh-CN" b="0" dirty="0" smtClean="0"/>
              <a:t>；</a:t>
            </a:r>
            <a:r>
              <a:rPr lang="en-US" altLang="zh-CN" b="0" dirty="0" err="1"/>
              <a:t>i</a:t>
            </a:r>
            <a:r>
              <a:rPr lang="en-US" altLang="zh-CN" b="0" dirty="0"/>
              <a:t>&lt; </a:t>
            </a:r>
            <a:r>
              <a:rPr lang="en-US" altLang="zh-CN" b="0" dirty="0" smtClean="0"/>
              <a:t>n</a:t>
            </a:r>
            <a:r>
              <a:rPr lang="zh-CN" altLang="zh-CN" b="0" dirty="0"/>
              <a:t>；</a:t>
            </a:r>
            <a:r>
              <a:rPr lang="en-US" altLang="zh-CN" b="0" dirty="0" err="1"/>
              <a:t>i</a:t>
            </a:r>
            <a:r>
              <a:rPr lang="en-US" altLang="zh-CN" b="0" dirty="0"/>
              <a:t>++</a:t>
            </a:r>
            <a:r>
              <a:rPr lang="zh-CN" altLang="zh-CN" b="0" dirty="0"/>
              <a:t>）</a:t>
            </a:r>
            <a:r>
              <a:rPr lang="en-US" altLang="zh-CN" b="0" dirty="0"/>
              <a:t>{     </a:t>
            </a:r>
            <a:endParaRPr lang="zh-CN" altLang="zh-CN" b="0" dirty="0"/>
          </a:p>
          <a:p>
            <a:r>
              <a:rPr lang="en-US" altLang="zh-CN" b="0" dirty="0"/>
              <a:t>     </a:t>
            </a:r>
            <a:r>
              <a:rPr lang="en-US" altLang="zh-CN" b="0" dirty="0" smtClean="0"/>
              <a:t>for(j=0</a:t>
            </a:r>
            <a:r>
              <a:rPr lang="zh-CN" altLang="zh-CN" b="0" dirty="0" smtClean="0"/>
              <a:t>；</a:t>
            </a:r>
            <a:r>
              <a:rPr lang="en-US" altLang="zh-CN" b="0" dirty="0"/>
              <a:t>j&lt; </a:t>
            </a:r>
            <a:r>
              <a:rPr lang="en-US" altLang="zh-CN" b="0" dirty="0" smtClean="0"/>
              <a:t>n</a:t>
            </a:r>
            <a:r>
              <a:rPr lang="zh-CN" altLang="zh-CN" b="0" dirty="0"/>
              <a:t>；</a:t>
            </a:r>
            <a:r>
              <a:rPr lang="en-US" altLang="zh-CN" b="0" dirty="0"/>
              <a:t>j++) {    </a:t>
            </a:r>
            <a:endParaRPr lang="zh-CN" altLang="zh-CN" b="0" dirty="0"/>
          </a:p>
          <a:p>
            <a:r>
              <a:rPr lang="en-US" altLang="zh-CN" b="0" dirty="0"/>
              <a:t>         c[</a:t>
            </a:r>
            <a:r>
              <a:rPr lang="en-US" altLang="zh-CN" b="0" dirty="0" err="1"/>
              <a:t>i</a:t>
            </a:r>
            <a:r>
              <a:rPr lang="en-US" altLang="zh-CN" b="0" dirty="0"/>
              <a:t>][j]=0</a:t>
            </a:r>
            <a:r>
              <a:rPr lang="zh-CN" altLang="zh-CN" b="0" dirty="0"/>
              <a:t>；</a:t>
            </a:r>
          </a:p>
          <a:p>
            <a:r>
              <a:rPr lang="en-US" altLang="zh-CN" b="0" dirty="0"/>
              <a:t>         for(k=0</a:t>
            </a:r>
            <a:r>
              <a:rPr lang="zh-CN" altLang="zh-CN" b="0" dirty="0"/>
              <a:t>；</a:t>
            </a:r>
            <a:r>
              <a:rPr lang="en-US" altLang="zh-CN" b="0" dirty="0"/>
              <a:t>k&lt;n</a:t>
            </a:r>
            <a:r>
              <a:rPr lang="zh-CN" altLang="zh-CN" b="0" dirty="0"/>
              <a:t>；</a:t>
            </a:r>
            <a:r>
              <a:rPr lang="en-US" altLang="zh-CN" b="0" dirty="0"/>
              <a:t>k++)  </a:t>
            </a:r>
            <a:r>
              <a:rPr lang="en-US" altLang="zh-CN" b="0" u="sng" dirty="0"/>
              <a:t>c[</a:t>
            </a:r>
            <a:r>
              <a:rPr lang="en-US" altLang="zh-CN" b="0" u="sng" dirty="0" err="1"/>
              <a:t>i</a:t>
            </a:r>
            <a:r>
              <a:rPr lang="en-US" altLang="zh-CN" b="0" u="sng" dirty="0"/>
              <a:t>][j]= a[</a:t>
            </a:r>
            <a:r>
              <a:rPr lang="en-US" altLang="zh-CN" b="0" u="sng" dirty="0" err="1"/>
              <a:t>i</a:t>
            </a:r>
            <a:r>
              <a:rPr lang="en-US" altLang="zh-CN" b="0" u="sng" dirty="0"/>
              <a:t>][k] * b[k][j]</a:t>
            </a:r>
            <a:r>
              <a:rPr lang="zh-CN" altLang="zh-CN" b="0" dirty="0"/>
              <a:t>；</a:t>
            </a:r>
            <a:r>
              <a:rPr lang="en-US" altLang="zh-CN" b="0" dirty="0"/>
              <a:t>   </a:t>
            </a:r>
            <a:endParaRPr lang="zh-CN" altLang="zh-CN" b="0" dirty="0"/>
          </a:p>
          <a:p>
            <a:r>
              <a:rPr lang="en-US" altLang="zh-CN" b="0" dirty="0"/>
              <a:t>     }</a:t>
            </a:r>
            <a:endParaRPr lang="zh-CN" altLang="zh-CN" b="0" dirty="0"/>
          </a:p>
          <a:p>
            <a:r>
              <a:rPr lang="en-US" altLang="zh-CN" b="0" dirty="0"/>
              <a:t>}</a:t>
            </a:r>
            <a:endParaRPr lang="zh-CN" altLang="zh-CN" b="0" dirty="0"/>
          </a:p>
          <a:p>
            <a:endParaRPr lang="zh-CN" altLang="en-US" b="0" dirty="0"/>
          </a:p>
        </p:txBody>
      </p:sp>
      <p:sp>
        <p:nvSpPr>
          <p:cNvPr id="4" name="矩形 3"/>
          <p:cNvSpPr/>
          <p:nvPr/>
        </p:nvSpPr>
        <p:spPr>
          <a:xfrm>
            <a:off x="1331640" y="5352665"/>
            <a:ext cx="6768752" cy="830997"/>
          </a:xfrm>
          <a:prstGeom prst="rect">
            <a:avLst/>
          </a:prstGeom>
        </p:spPr>
        <p:txBody>
          <a:bodyPr wrap="square">
            <a:spAutoFit/>
          </a:bodyPr>
          <a:lstStyle/>
          <a:p>
            <a:r>
              <a:rPr lang="zh-CN" altLang="zh-CN" sz="2400" dirty="0"/>
              <a:t>数组元素相乘的重复执行次数是</a:t>
            </a:r>
            <a:r>
              <a:rPr lang="en-US" altLang="zh-CN" sz="2400" dirty="0"/>
              <a:t>n</a:t>
            </a:r>
            <a:r>
              <a:rPr lang="en-US" altLang="zh-CN" sz="2400" baseline="30000" dirty="0"/>
              <a:t>3</a:t>
            </a:r>
            <a:r>
              <a:rPr lang="zh-CN" altLang="zh-CN" sz="2400" dirty="0" smtClean="0"/>
              <a:t>，</a:t>
            </a:r>
            <a:endParaRPr lang="en-US" altLang="zh-CN" sz="2400" dirty="0" smtClean="0"/>
          </a:p>
          <a:p>
            <a:r>
              <a:rPr lang="zh-CN" altLang="zh-CN" sz="2400" dirty="0" smtClean="0"/>
              <a:t>所以</a:t>
            </a:r>
            <a:r>
              <a:rPr lang="zh-CN" altLang="zh-CN" sz="2400" dirty="0"/>
              <a:t>这段程序的时间复杂度</a:t>
            </a:r>
            <a:r>
              <a:rPr lang="en-US" altLang="zh-CN" sz="2400" i="1" dirty="0"/>
              <a:t>T</a:t>
            </a:r>
            <a:r>
              <a:rPr lang="en-US" altLang="zh-CN" sz="2400" dirty="0"/>
              <a:t>(n)=</a:t>
            </a:r>
            <a:r>
              <a:rPr lang="en-US" altLang="zh-CN" sz="2400" i="1" dirty="0"/>
              <a:t>Θ</a:t>
            </a:r>
            <a:r>
              <a:rPr lang="en-US" altLang="zh-CN" sz="2400" dirty="0"/>
              <a:t>(n</a:t>
            </a:r>
            <a:r>
              <a:rPr lang="en-US" altLang="zh-CN" sz="2400" baseline="30000" dirty="0"/>
              <a:t>3</a:t>
            </a:r>
            <a:r>
              <a:rPr lang="en-US" altLang="zh-CN" sz="2400" dirty="0"/>
              <a:t>)</a:t>
            </a:r>
            <a:endParaRPr lang="zh-CN" altLang="en-US" sz="2400" dirty="0"/>
          </a:p>
        </p:txBody>
      </p:sp>
    </p:spTree>
    <p:extLst>
      <p:ext uri="{BB962C8B-B14F-4D97-AF65-F5344CB8AC3E}">
        <p14:creationId xmlns:p14="http://schemas.microsoft.com/office/powerpoint/2010/main" val="97997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1.7 </a:t>
            </a:r>
            <a:r>
              <a:rPr lang="zh-CN" altLang="zh-CN" b="1" dirty="0"/>
              <a:t>空间复杂</a:t>
            </a:r>
            <a:r>
              <a:rPr lang="zh-CN" altLang="zh-CN" b="1" dirty="0" smtClean="0"/>
              <a:t>度</a:t>
            </a:r>
            <a:endParaRPr lang="zh-CN" altLang="en-US" dirty="0"/>
          </a:p>
        </p:txBody>
      </p:sp>
      <p:sp>
        <p:nvSpPr>
          <p:cNvPr id="3" name="内容占位符 2"/>
          <p:cNvSpPr>
            <a:spLocks noGrp="1"/>
          </p:cNvSpPr>
          <p:nvPr>
            <p:ph idx="1"/>
          </p:nvPr>
        </p:nvSpPr>
        <p:spPr/>
        <p:txBody>
          <a:bodyPr/>
          <a:lstStyle/>
          <a:p>
            <a:pPr>
              <a:lnSpc>
                <a:spcPct val="150000"/>
              </a:lnSpc>
            </a:pPr>
            <a:r>
              <a:rPr lang="en-US" altLang="zh-CN" b="0" dirty="0" smtClean="0"/>
              <a:t>	</a:t>
            </a:r>
            <a:r>
              <a:rPr lang="zh-CN" altLang="zh-CN" dirty="0" smtClean="0">
                <a:solidFill>
                  <a:srgbClr val="FF0000"/>
                </a:solidFill>
              </a:rPr>
              <a:t>空间</a:t>
            </a:r>
            <a:r>
              <a:rPr lang="zh-CN" altLang="zh-CN" dirty="0">
                <a:solidFill>
                  <a:srgbClr val="FF0000"/>
                </a:solidFill>
              </a:rPr>
              <a:t>复杂度</a:t>
            </a:r>
            <a:r>
              <a:rPr lang="zh-CN" altLang="zh-CN" b="0" dirty="0"/>
              <a:t>指当问题的规模以某种单位从1增加到n时，解决这个问题的算法在执行时所占用的存储空间也以某种单位由1增加到f(n)，则称此算法的空间复杂度为f(n)。研究算法的空间复杂度，只需要分析除了算法程序和输入数据之外的额外空间。</a:t>
            </a:r>
          </a:p>
          <a:p>
            <a:pPr>
              <a:lnSpc>
                <a:spcPct val="150000"/>
              </a:lnSpc>
            </a:pPr>
            <a:endParaRPr lang="zh-CN" altLang="en-US" b="0" dirty="0"/>
          </a:p>
        </p:txBody>
      </p:sp>
    </p:spTree>
    <p:extLst>
      <p:ext uri="{BB962C8B-B14F-4D97-AF65-F5344CB8AC3E}">
        <p14:creationId xmlns:p14="http://schemas.microsoft.com/office/powerpoint/2010/main" val="6953058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052736"/>
            <a:ext cx="8208912" cy="5184576"/>
          </a:xfrm>
        </p:spPr>
        <p:txBody>
          <a:bodyPr>
            <a:normAutofit fontScale="77500" lnSpcReduction="20000"/>
          </a:bodyPr>
          <a:lstStyle/>
          <a:p>
            <a:pPr>
              <a:lnSpc>
                <a:spcPct val="170000"/>
              </a:lnSpc>
            </a:pPr>
            <a:r>
              <a:rPr lang="en-US" altLang="zh-CN" sz="2600" dirty="0" smtClean="0"/>
              <a:t>	</a:t>
            </a:r>
            <a:r>
              <a:rPr lang="zh-CN" altLang="zh-CN" sz="2800" dirty="0" smtClean="0">
                <a:solidFill>
                  <a:srgbClr val="FF0000"/>
                </a:solidFill>
              </a:rPr>
              <a:t>渐</a:t>
            </a:r>
            <a:r>
              <a:rPr lang="zh-CN" altLang="zh-CN" sz="2800" dirty="0">
                <a:solidFill>
                  <a:srgbClr val="FF0000"/>
                </a:solidFill>
              </a:rPr>
              <a:t>近空间复杂度</a:t>
            </a:r>
            <a:r>
              <a:rPr lang="zh-CN" altLang="zh-CN" sz="2800" b="0" dirty="0"/>
              <a:t>（</a:t>
            </a:r>
            <a:r>
              <a:rPr lang="en-US" altLang="zh-CN" sz="2800" b="0" dirty="0"/>
              <a:t>asymptotic space complexity</a:t>
            </a:r>
            <a:r>
              <a:rPr lang="zh-CN" altLang="zh-CN" sz="2800" b="0" dirty="0"/>
              <a:t>）是指算法编制成程序后，在计算机中运行时所占的</a:t>
            </a:r>
            <a:r>
              <a:rPr lang="zh-CN" altLang="zh-CN" sz="2800" dirty="0"/>
              <a:t>存储空间</a:t>
            </a:r>
            <a:r>
              <a:rPr lang="zh-CN" altLang="zh-CN" sz="2800" b="0" dirty="0"/>
              <a:t>函数</a:t>
            </a:r>
            <a:r>
              <a:rPr lang="zh-CN" altLang="zh-CN" sz="2800" b="0" dirty="0" smtClean="0"/>
              <a:t>。</a:t>
            </a:r>
            <a:endParaRPr lang="en-US" altLang="zh-CN" sz="2800" b="0" dirty="0" smtClean="0"/>
          </a:p>
          <a:p>
            <a:pPr>
              <a:lnSpc>
                <a:spcPct val="170000"/>
              </a:lnSpc>
            </a:pPr>
            <a:r>
              <a:rPr lang="en-US" altLang="zh-CN" sz="2600" b="0" dirty="0"/>
              <a:t>	</a:t>
            </a:r>
            <a:r>
              <a:rPr lang="zh-CN" altLang="zh-CN" sz="2800" b="0" dirty="0" smtClean="0"/>
              <a:t>存储空间包括：</a:t>
            </a:r>
            <a:endParaRPr lang="en-US" altLang="zh-CN" sz="2800" b="0" dirty="0" smtClean="0"/>
          </a:p>
          <a:p>
            <a:pPr lvl="3">
              <a:lnSpc>
                <a:spcPct val="170000"/>
              </a:lnSpc>
              <a:buFont typeface="Wingdings" pitchFamily="2" charset="2"/>
              <a:buChar char="ü"/>
            </a:pPr>
            <a:r>
              <a:rPr lang="zh-CN" altLang="zh-CN" sz="2800" b="0" dirty="0" smtClean="0"/>
              <a:t>指令</a:t>
            </a:r>
            <a:r>
              <a:rPr lang="zh-CN" altLang="zh-CN" sz="2800" b="0" dirty="0"/>
              <a:t>、常数、变量</a:t>
            </a:r>
            <a:r>
              <a:rPr lang="zh-CN" altLang="zh-CN" sz="2800" b="0" dirty="0" smtClean="0"/>
              <a:t>；</a:t>
            </a:r>
            <a:endParaRPr lang="en-US" altLang="zh-CN" sz="2800" b="0" dirty="0" smtClean="0"/>
          </a:p>
          <a:p>
            <a:pPr lvl="3">
              <a:lnSpc>
                <a:spcPct val="170000"/>
              </a:lnSpc>
              <a:buFont typeface="Wingdings" pitchFamily="2" charset="2"/>
              <a:buChar char="ü"/>
            </a:pPr>
            <a:r>
              <a:rPr lang="zh-CN" altLang="zh-CN" sz="2800" b="0" dirty="0" smtClean="0"/>
              <a:t>输入数据；</a:t>
            </a:r>
            <a:endParaRPr lang="en-US" altLang="zh-CN" sz="2800" b="0" dirty="0" smtClean="0"/>
          </a:p>
          <a:p>
            <a:pPr lvl="3">
              <a:lnSpc>
                <a:spcPct val="170000"/>
              </a:lnSpc>
              <a:buFont typeface="Wingdings" pitchFamily="2" charset="2"/>
              <a:buChar char="ü"/>
            </a:pPr>
            <a:r>
              <a:rPr lang="zh-CN" altLang="zh-CN" sz="2800" b="0" dirty="0" smtClean="0"/>
              <a:t>辅助空间</a:t>
            </a:r>
            <a:endParaRPr lang="en-US" altLang="zh-CN" sz="2800" b="0" dirty="0" smtClean="0"/>
          </a:p>
          <a:p>
            <a:pPr lvl="3">
              <a:lnSpc>
                <a:spcPct val="170000"/>
              </a:lnSpc>
              <a:buFont typeface="Wingdings" pitchFamily="2" charset="2"/>
              <a:buChar char="ü"/>
            </a:pPr>
            <a:r>
              <a:rPr lang="zh-CN" altLang="en-US" sz="2800" b="0" dirty="0" smtClean="0"/>
              <a:t>运行栈区（静态、动态）等</a:t>
            </a:r>
            <a:endParaRPr lang="en-US" altLang="zh-CN" sz="2800" b="0" dirty="0" smtClean="0"/>
          </a:p>
          <a:p>
            <a:pPr>
              <a:lnSpc>
                <a:spcPct val="170000"/>
              </a:lnSpc>
            </a:pPr>
            <a:r>
              <a:rPr lang="en-US" altLang="zh-CN" sz="2800" b="0" dirty="0" smtClean="0"/>
              <a:t>	</a:t>
            </a:r>
            <a:r>
              <a:rPr lang="zh-CN" altLang="zh-CN" sz="2800" b="0" dirty="0" smtClean="0"/>
              <a:t>空间复杂度作为算法所需存储空间的量度，记作</a:t>
            </a:r>
            <a:r>
              <a:rPr lang="zh-CN" altLang="en-US" sz="2800" b="0" dirty="0" smtClean="0"/>
              <a:t>：</a:t>
            </a:r>
            <a:endParaRPr lang="en-US" altLang="zh-CN" sz="2800" b="0" dirty="0" smtClean="0"/>
          </a:p>
          <a:p>
            <a:pPr>
              <a:lnSpc>
                <a:spcPct val="170000"/>
              </a:lnSpc>
            </a:pPr>
            <a:r>
              <a:rPr lang="en-US" altLang="zh-CN" sz="2800" b="0" i="1" dirty="0"/>
              <a:t>	</a:t>
            </a:r>
            <a:r>
              <a:rPr lang="en-US" altLang="zh-CN" sz="2800" b="0" i="1" dirty="0" smtClean="0"/>
              <a:t>			</a:t>
            </a:r>
            <a:r>
              <a:rPr lang="en-US" altLang="zh-CN" sz="2600" i="1" dirty="0" smtClean="0">
                <a:solidFill>
                  <a:srgbClr val="FF0000"/>
                </a:solidFill>
              </a:rPr>
              <a:t>S</a:t>
            </a:r>
            <a:r>
              <a:rPr lang="en-US" altLang="zh-CN" sz="2600" dirty="0" smtClean="0">
                <a:solidFill>
                  <a:srgbClr val="FF0000"/>
                </a:solidFill>
              </a:rPr>
              <a:t>(n</a:t>
            </a:r>
            <a:r>
              <a:rPr lang="en-US" altLang="zh-CN" sz="2600" dirty="0">
                <a:solidFill>
                  <a:srgbClr val="FF0000"/>
                </a:solidFill>
              </a:rPr>
              <a:t>)= O(</a:t>
            </a:r>
            <a:r>
              <a:rPr lang="zh-CN" altLang="zh-CN" sz="2600" i="1" dirty="0">
                <a:solidFill>
                  <a:srgbClr val="FF0000"/>
                </a:solidFill>
              </a:rPr>
              <a:t>f</a:t>
            </a:r>
            <a:r>
              <a:rPr lang="zh-CN" altLang="zh-CN" sz="2600" dirty="0">
                <a:solidFill>
                  <a:srgbClr val="FF0000"/>
                </a:solidFill>
              </a:rPr>
              <a:t>(n)</a:t>
            </a:r>
            <a:r>
              <a:rPr lang="en-US" altLang="zh-CN" sz="2600" dirty="0">
                <a:solidFill>
                  <a:srgbClr val="FF0000"/>
                </a:solidFill>
              </a:rPr>
              <a:t>)</a:t>
            </a:r>
            <a:endParaRPr lang="zh-CN" altLang="zh-CN" sz="2600" dirty="0">
              <a:solidFill>
                <a:srgbClr val="FF0000"/>
              </a:solidFill>
            </a:endParaRPr>
          </a:p>
          <a:p>
            <a:endParaRPr lang="zh-CN" altLang="en-US" b="0" dirty="0"/>
          </a:p>
        </p:txBody>
      </p:sp>
    </p:spTree>
    <p:extLst>
      <p:ext uri="{BB962C8B-B14F-4D97-AF65-F5344CB8AC3E}">
        <p14:creationId xmlns:p14="http://schemas.microsoft.com/office/powerpoint/2010/main" val="26542859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buFont typeface="Wingdings" panose="05000000000000000000" pitchFamily="2" charset="2"/>
              <a:buChar char="l"/>
            </a:pPr>
            <a:r>
              <a:rPr lang="zh-CN" altLang="zh-CN" sz="2400" dirty="0"/>
              <a:t>算法所需要的空间主要由两部分构成</a:t>
            </a:r>
            <a:endParaRPr lang="zh-CN" altLang="en-US" sz="2400" dirty="0"/>
          </a:p>
        </p:txBody>
      </p:sp>
      <p:sp>
        <p:nvSpPr>
          <p:cNvPr id="3" name="内容占位符 2"/>
          <p:cNvSpPr>
            <a:spLocks noGrp="1"/>
          </p:cNvSpPr>
          <p:nvPr>
            <p:ph idx="1"/>
          </p:nvPr>
        </p:nvSpPr>
        <p:spPr>
          <a:xfrm>
            <a:off x="1043608" y="1844824"/>
            <a:ext cx="7560840" cy="2518688"/>
          </a:xfrm>
        </p:spPr>
        <p:txBody>
          <a:bodyPr>
            <a:normAutofit/>
          </a:bodyPr>
          <a:lstStyle/>
          <a:p>
            <a:pPr>
              <a:buFont typeface="Wingdings" panose="05000000000000000000" pitchFamily="2" charset="2"/>
              <a:buChar char="ü"/>
            </a:pPr>
            <a:r>
              <a:rPr lang="zh-CN" altLang="zh-CN" b="0" dirty="0" smtClean="0">
                <a:solidFill>
                  <a:srgbClr val="FF0000"/>
                </a:solidFill>
              </a:rPr>
              <a:t>一</a:t>
            </a:r>
            <a:r>
              <a:rPr lang="zh-CN" altLang="zh-CN" b="0" dirty="0">
                <a:solidFill>
                  <a:srgbClr val="FF0000"/>
                </a:solidFill>
              </a:rPr>
              <a:t>是指令</a:t>
            </a:r>
            <a:r>
              <a:rPr lang="zh-CN" altLang="zh-CN" b="0" dirty="0" smtClean="0">
                <a:solidFill>
                  <a:srgbClr val="FF0000"/>
                </a:solidFill>
              </a:rPr>
              <a:t>空间</a:t>
            </a:r>
            <a:r>
              <a:rPr lang="zh-CN" altLang="en-US" b="0" dirty="0" smtClean="0">
                <a:solidFill>
                  <a:srgbClr val="FF0000"/>
                </a:solidFill>
              </a:rPr>
              <a:t>。</a:t>
            </a:r>
            <a:r>
              <a:rPr lang="zh-CN" altLang="zh-CN" b="0" dirty="0"/>
              <a:t>就是指用来存储经过编译之后的程序指令所需的空间</a:t>
            </a:r>
            <a:r>
              <a:rPr lang="zh-CN" altLang="zh-CN" b="0" dirty="0" smtClean="0"/>
              <a:t>。</a:t>
            </a:r>
            <a:endParaRPr lang="en-US" altLang="zh-CN" b="0" dirty="0" smtClean="0"/>
          </a:p>
          <a:p>
            <a:pPr>
              <a:buFont typeface="Wingdings" panose="05000000000000000000" pitchFamily="2" charset="2"/>
              <a:buChar char="ü"/>
            </a:pPr>
            <a:endParaRPr lang="en-US" altLang="zh-CN" b="0" dirty="0" smtClean="0"/>
          </a:p>
          <a:p>
            <a:pPr>
              <a:buFont typeface="Wingdings" panose="05000000000000000000" pitchFamily="2" charset="2"/>
              <a:buChar char="ü"/>
            </a:pPr>
            <a:r>
              <a:rPr lang="zh-CN" altLang="zh-CN" b="0" dirty="0" smtClean="0">
                <a:solidFill>
                  <a:srgbClr val="FF0000"/>
                </a:solidFill>
              </a:rPr>
              <a:t>二</a:t>
            </a:r>
            <a:r>
              <a:rPr lang="zh-CN" altLang="zh-CN" b="0" dirty="0">
                <a:solidFill>
                  <a:srgbClr val="FF0000"/>
                </a:solidFill>
              </a:rPr>
              <a:t>是数据空间</a:t>
            </a:r>
            <a:r>
              <a:rPr lang="zh-CN" altLang="zh-CN" b="0" dirty="0"/>
              <a:t>，就是指用来存储所有常量和所有</a:t>
            </a:r>
            <a:r>
              <a:rPr lang="zh-CN" altLang="zh-CN" b="0" dirty="0" smtClean="0"/>
              <a:t>变量值所</a:t>
            </a:r>
            <a:r>
              <a:rPr lang="zh-CN" altLang="zh-CN" b="0" dirty="0"/>
              <a:t>需的空间</a:t>
            </a:r>
            <a:r>
              <a:rPr lang="zh-CN" altLang="zh-CN" b="0" dirty="0" smtClean="0"/>
              <a:t>。</a:t>
            </a:r>
            <a:endParaRPr lang="en-US" altLang="zh-CN" b="0" dirty="0" smtClean="0"/>
          </a:p>
        </p:txBody>
      </p:sp>
    </p:spTree>
    <p:extLst>
      <p:ext uri="{BB962C8B-B14F-4D97-AF65-F5344CB8AC3E}">
        <p14:creationId xmlns:p14="http://schemas.microsoft.com/office/powerpoint/2010/main" val="18935556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517720" y="2852936"/>
            <a:ext cx="7848872" cy="4680520"/>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Wingdings" panose="05000000000000000000" pitchFamily="2" charset="2"/>
              <a:buChar char="ü"/>
            </a:pPr>
            <a:r>
              <a:rPr lang="en-US" altLang="zh-CN" b="0" dirty="0" smtClean="0"/>
              <a:t>C</a:t>
            </a:r>
            <a:r>
              <a:rPr lang="zh-CN" altLang="en-US" b="0" dirty="0" smtClean="0"/>
              <a:t>表示固定空间的需求</a:t>
            </a:r>
            <a:endParaRPr lang="en-US" altLang="zh-CN" b="0" dirty="0" smtClean="0"/>
          </a:p>
          <a:p>
            <a:pPr>
              <a:buFont typeface="Wingdings" panose="05000000000000000000" pitchFamily="2" charset="2"/>
              <a:buChar char="ü"/>
            </a:pPr>
            <a:r>
              <a:rPr lang="en-US" altLang="zh-CN" b="0" dirty="0" err="1"/>
              <a:t>Sp</a:t>
            </a:r>
            <a:r>
              <a:rPr lang="en-US" altLang="zh-CN" b="0" dirty="0"/>
              <a:t>(L</a:t>
            </a:r>
            <a:r>
              <a:rPr lang="en-US" altLang="zh-CN" b="0" dirty="0" smtClean="0"/>
              <a:t>)</a:t>
            </a:r>
            <a:r>
              <a:rPr lang="zh-CN" altLang="en-US" b="0" dirty="0" smtClean="0"/>
              <a:t>表示</a:t>
            </a:r>
            <a:r>
              <a:rPr lang="zh-CN" altLang="zh-CN" b="0" dirty="0" smtClean="0"/>
              <a:t>可变空间的需求，包括复合变量所需的空间（这些变量依赖于所解决的具体问题），动态分配的空间（依赖于某一实例的特征</a:t>
            </a:r>
            <a:r>
              <a:rPr lang="en-US" altLang="zh-CN" b="0" dirty="0" smtClean="0"/>
              <a:t>L</a:t>
            </a:r>
            <a:r>
              <a:rPr lang="zh-CN" altLang="zh-CN" b="0" dirty="0" smtClean="0"/>
              <a:t>）及递归栈空间的大小（对于每个递归函数而言，该空间主要依赖于局部变量及形式参数所需要的空间，还依赖于递归的深度）。</a:t>
            </a:r>
          </a:p>
        </p:txBody>
      </p:sp>
      <p:sp>
        <p:nvSpPr>
          <p:cNvPr id="6" name="标题 5"/>
          <p:cNvSpPr>
            <a:spLocks noGrp="1"/>
          </p:cNvSpPr>
          <p:nvPr>
            <p:ph type="title"/>
          </p:nvPr>
        </p:nvSpPr>
        <p:spPr>
          <a:xfrm>
            <a:off x="755576" y="1268760"/>
            <a:ext cx="7520940" cy="1368152"/>
          </a:xfrm>
        </p:spPr>
        <p:txBody>
          <a:bodyPr/>
          <a:lstStyle/>
          <a:p>
            <a:pPr>
              <a:spcAft>
                <a:spcPts val="1200"/>
              </a:spcAft>
            </a:pPr>
            <a:r>
              <a:rPr lang="zh-CN" altLang="zh-CN" sz="2400" dirty="0"/>
              <a:t>任意程序</a:t>
            </a:r>
            <a:r>
              <a:rPr lang="en-US" altLang="zh-CN" sz="2400" dirty="0"/>
              <a:t>P</a:t>
            </a:r>
            <a:r>
              <a:rPr lang="zh-CN" altLang="zh-CN" sz="2400" dirty="0"/>
              <a:t>所面的</a:t>
            </a:r>
            <a:r>
              <a:rPr lang="zh-CN" altLang="zh-CN" sz="2400" dirty="0">
                <a:solidFill>
                  <a:srgbClr val="FF0000"/>
                </a:solidFill>
              </a:rPr>
              <a:t>空间复杂度</a:t>
            </a:r>
            <a:r>
              <a:rPr lang="en-US" altLang="zh-CN" sz="2400" dirty="0">
                <a:solidFill>
                  <a:srgbClr val="FF0000"/>
                </a:solidFill>
              </a:rPr>
              <a:t>S(P)</a:t>
            </a:r>
            <a:r>
              <a:rPr lang="zh-CN" altLang="zh-CN" sz="2400" dirty="0"/>
              <a:t>可表示为</a:t>
            </a:r>
            <a:r>
              <a:rPr lang="zh-CN" altLang="zh-CN" sz="2400" dirty="0" smtClean="0"/>
              <a:t>：</a:t>
            </a:r>
            <a:r>
              <a:rPr lang="en-US" altLang="zh-CN" sz="2400" dirty="0" smtClean="0"/>
              <a:t/>
            </a:r>
            <a:br>
              <a:rPr lang="en-US" altLang="zh-CN" sz="2400" dirty="0" smtClean="0"/>
            </a:br>
            <a:r>
              <a:rPr lang="zh-CN" altLang="zh-CN" sz="2400" dirty="0"/>
              <a:t/>
            </a:r>
            <a:br>
              <a:rPr lang="zh-CN" altLang="zh-CN" sz="2400" dirty="0"/>
            </a:br>
            <a:r>
              <a:rPr lang="en-US" altLang="zh-CN" sz="2400" dirty="0" smtClean="0"/>
              <a:t>        S(P</a:t>
            </a:r>
            <a:r>
              <a:rPr lang="en-US" altLang="zh-CN" sz="2400" dirty="0"/>
              <a:t>)= C + </a:t>
            </a:r>
            <a:r>
              <a:rPr lang="en-US" altLang="zh-CN" sz="2400" dirty="0" err="1"/>
              <a:t>Sp</a:t>
            </a:r>
            <a:r>
              <a:rPr lang="en-US" altLang="zh-CN" sz="2400" dirty="0"/>
              <a:t>( L)</a:t>
            </a:r>
            <a:r>
              <a:rPr lang="zh-CN" altLang="en-US" dirty="0"/>
              <a:t/>
            </a:r>
            <a:br>
              <a:rPr lang="zh-CN" altLang="en-US" dirty="0"/>
            </a:br>
            <a:endParaRPr lang="zh-CN" altLang="en-US" dirty="0"/>
          </a:p>
        </p:txBody>
      </p:sp>
    </p:spTree>
    <p:extLst>
      <p:ext uri="{BB962C8B-B14F-4D97-AF65-F5344CB8AC3E}">
        <p14:creationId xmlns:p14="http://schemas.microsoft.com/office/powerpoint/2010/main" val="19944016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764704"/>
            <a:ext cx="7520940" cy="548640"/>
          </a:xfrm>
        </p:spPr>
        <p:txBody>
          <a:bodyPr/>
          <a:lstStyle/>
          <a:p>
            <a:r>
              <a:rPr lang="zh-CN" altLang="zh-CN" dirty="0"/>
              <a:t>【</a:t>
            </a:r>
            <a:r>
              <a:rPr lang="zh-CN" altLang="zh-CN" dirty="0" smtClean="0"/>
              <a:t>例</a:t>
            </a:r>
            <a:r>
              <a:rPr lang="en-US" altLang="zh-CN" dirty="0" smtClean="0"/>
              <a:t>1-16</a:t>
            </a:r>
            <a:r>
              <a:rPr lang="zh-CN" altLang="zh-CN" dirty="0" smtClean="0"/>
              <a:t>】</a:t>
            </a:r>
            <a:r>
              <a:rPr lang="en-US" altLang="zh-CN" dirty="0" smtClean="0"/>
              <a:t>  </a:t>
            </a:r>
            <a:r>
              <a:rPr lang="zh-CN" altLang="zh-CN" dirty="0"/>
              <a:t>计算下列程序的空间复杂度</a:t>
            </a:r>
            <a:endParaRPr lang="zh-CN" altLang="en-US" dirty="0"/>
          </a:p>
        </p:txBody>
      </p:sp>
      <p:sp>
        <p:nvSpPr>
          <p:cNvPr id="3" name="内容占位符 2"/>
          <p:cNvSpPr>
            <a:spLocks noGrp="1"/>
          </p:cNvSpPr>
          <p:nvPr>
            <p:ph idx="1"/>
          </p:nvPr>
        </p:nvSpPr>
        <p:spPr>
          <a:xfrm>
            <a:off x="395536" y="1778939"/>
            <a:ext cx="6480720" cy="4824536"/>
          </a:xfrm>
        </p:spPr>
        <p:txBody>
          <a:bodyPr>
            <a:normAutofit fontScale="70000" lnSpcReduction="20000"/>
          </a:bodyPr>
          <a:lstStyle/>
          <a:p>
            <a:r>
              <a:rPr lang="zh-CN" altLang="zh-CN" b="0" dirty="0"/>
              <a:t>①</a:t>
            </a:r>
            <a:r>
              <a:rPr lang="en-US" altLang="zh-CN" b="0" dirty="0"/>
              <a:t> for</a:t>
            </a:r>
            <a:r>
              <a:rPr lang="zh-CN" altLang="zh-CN" b="0" dirty="0"/>
              <a:t>（</a:t>
            </a:r>
            <a:r>
              <a:rPr lang="en-US" altLang="zh-CN" b="0" dirty="0" err="1"/>
              <a:t>i</a:t>
            </a:r>
            <a:r>
              <a:rPr lang="en-US" altLang="zh-CN" b="0" dirty="0"/>
              <a:t>=1</a:t>
            </a:r>
            <a:r>
              <a:rPr lang="zh-CN" altLang="zh-CN" b="0" dirty="0"/>
              <a:t>；</a:t>
            </a:r>
            <a:r>
              <a:rPr lang="en-US" altLang="zh-CN" b="0" dirty="0" err="1"/>
              <a:t>i</a:t>
            </a:r>
            <a:r>
              <a:rPr lang="zh-CN" altLang="zh-CN" b="0" dirty="0"/>
              <a:t>＜＝</a:t>
            </a:r>
            <a:r>
              <a:rPr lang="en-US" altLang="zh-CN" b="0" dirty="0"/>
              <a:t>n</a:t>
            </a:r>
            <a:r>
              <a:rPr lang="zh-CN" altLang="zh-CN" b="0" dirty="0"/>
              <a:t>；</a:t>
            </a:r>
            <a:r>
              <a:rPr lang="en-US" altLang="zh-CN" b="0" dirty="0" err="1"/>
              <a:t>i</a:t>
            </a:r>
            <a:r>
              <a:rPr lang="en-US" altLang="zh-CN" b="0" dirty="0"/>
              <a:t>++</a:t>
            </a:r>
            <a:r>
              <a:rPr lang="zh-CN" altLang="zh-CN" b="0" dirty="0"/>
              <a:t>）</a:t>
            </a:r>
            <a:r>
              <a:rPr lang="en-US" altLang="zh-CN" b="0" dirty="0"/>
              <a:t>	{x++</a:t>
            </a:r>
            <a:r>
              <a:rPr lang="zh-CN" altLang="zh-CN" b="0" dirty="0"/>
              <a:t>；</a:t>
            </a:r>
            <a:r>
              <a:rPr lang="en-US" altLang="zh-CN" b="0" dirty="0"/>
              <a:t> }</a:t>
            </a:r>
            <a:endParaRPr lang="zh-CN" altLang="zh-CN" b="0" dirty="0"/>
          </a:p>
          <a:p>
            <a:r>
              <a:rPr lang="en-US" altLang="zh-CN" b="0" dirty="0"/>
              <a:t> </a:t>
            </a:r>
            <a:endParaRPr lang="zh-CN" altLang="zh-CN" b="0" dirty="0"/>
          </a:p>
          <a:p>
            <a:r>
              <a:rPr lang="zh-CN" altLang="zh-CN" b="0" dirty="0"/>
              <a:t>②</a:t>
            </a:r>
            <a:r>
              <a:rPr lang="en-US" altLang="zh-CN" b="0" dirty="0"/>
              <a:t> float sum(float list[ ] , </a:t>
            </a:r>
            <a:r>
              <a:rPr lang="en-US" altLang="zh-CN" b="0" dirty="0" err="1"/>
              <a:t>int</a:t>
            </a:r>
            <a:r>
              <a:rPr lang="en-US" altLang="zh-CN" b="0" dirty="0"/>
              <a:t> n) { </a:t>
            </a:r>
            <a:endParaRPr lang="zh-CN" altLang="zh-CN" b="0" dirty="0"/>
          </a:p>
          <a:p>
            <a:r>
              <a:rPr lang="en-US" altLang="zh-CN" b="0" dirty="0"/>
              <a:t>      </a:t>
            </a:r>
            <a:r>
              <a:rPr lang="en-US" altLang="zh-CN" b="0" dirty="0" smtClean="0"/>
              <a:t>		float </a:t>
            </a:r>
            <a:r>
              <a:rPr lang="en-US" altLang="zh-CN" b="0" dirty="0" err="1"/>
              <a:t>tempsum</a:t>
            </a:r>
            <a:r>
              <a:rPr lang="en-US" altLang="zh-CN" b="0" dirty="0"/>
              <a:t>=0;     </a:t>
            </a:r>
            <a:endParaRPr lang="zh-CN" altLang="zh-CN" b="0" dirty="0"/>
          </a:p>
          <a:p>
            <a:r>
              <a:rPr lang="en-US" altLang="zh-CN" b="0" dirty="0"/>
              <a:t>    </a:t>
            </a:r>
            <a:r>
              <a:rPr lang="en-US" altLang="zh-CN" b="0" dirty="0" smtClean="0"/>
              <a:t>		  </a:t>
            </a:r>
            <a:r>
              <a:rPr lang="en-US" altLang="zh-CN" b="0" dirty="0" err="1"/>
              <a:t>int</a:t>
            </a:r>
            <a:r>
              <a:rPr lang="en-US" altLang="zh-CN" b="0" dirty="0"/>
              <a:t>  </a:t>
            </a:r>
            <a:r>
              <a:rPr lang="en-US" altLang="zh-CN" b="0" dirty="0" err="1"/>
              <a:t>i</a:t>
            </a:r>
            <a:r>
              <a:rPr lang="en-US" altLang="zh-CN" b="0" dirty="0"/>
              <a:t>; </a:t>
            </a:r>
            <a:endParaRPr lang="zh-CN" altLang="zh-CN" b="0" dirty="0"/>
          </a:p>
          <a:p>
            <a:r>
              <a:rPr lang="en-US" altLang="zh-CN" b="0" dirty="0"/>
              <a:t>    </a:t>
            </a:r>
            <a:r>
              <a:rPr lang="en-US" altLang="zh-CN" b="0" dirty="0" smtClean="0"/>
              <a:t>		  </a:t>
            </a:r>
            <a:r>
              <a:rPr lang="en-US" altLang="zh-CN" b="0" dirty="0"/>
              <a:t>for ( </a:t>
            </a:r>
            <a:r>
              <a:rPr lang="en-US" altLang="zh-CN" b="0" dirty="0" err="1"/>
              <a:t>i</a:t>
            </a:r>
            <a:r>
              <a:rPr lang="en-US" altLang="zh-CN" b="0" dirty="0"/>
              <a:t>=0; </a:t>
            </a:r>
            <a:r>
              <a:rPr lang="en-US" altLang="zh-CN" b="0" dirty="0" err="1"/>
              <a:t>i</a:t>
            </a:r>
            <a:r>
              <a:rPr lang="en-US" altLang="zh-CN" b="0" dirty="0"/>
              <a:t> &lt; n; </a:t>
            </a:r>
            <a:r>
              <a:rPr lang="en-US" altLang="zh-CN" b="0" dirty="0" err="1"/>
              <a:t>i</a:t>
            </a:r>
            <a:r>
              <a:rPr lang="en-US" altLang="zh-CN" b="0" dirty="0"/>
              <a:t>++) </a:t>
            </a:r>
            <a:r>
              <a:rPr lang="en-US" altLang="zh-CN" b="0" dirty="0" err="1"/>
              <a:t>tempsum</a:t>
            </a:r>
            <a:r>
              <a:rPr lang="en-US" altLang="zh-CN" b="0" dirty="0"/>
              <a:t> += list[ </a:t>
            </a:r>
            <a:r>
              <a:rPr lang="en-US" altLang="zh-CN" b="0" dirty="0" err="1"/>
              <a:t>i</a:t>
            </a:r>
            <a:r>
              <a:rPr lang="en-US" altLang="zh-CN" b="0" dirty="0"/>
              <a:t> ];</a:t>
            </a:r>
            <a:endParaRPr lang="zh-CN" altLang="zh-CN" b="0" dirty="0"/>
          </a:p>
          <a:p>
            <a:r>
              <a:rPr lang="en-US" altLang="zh-CN" b="0" dirty="0"/>
              <a:t>    </a:t>
            </a:r>
            <a:r>
              <a:rPr lang="en-US" altLang="zh-CN" b="0" dirty="0" smtClean="0"/>
              <a:t>		  </a:t>
            </a:r>
            <a:r>
              <a:rPr lang="en-US" altLang="zh-CN" b="0" dirty="0"/>
              <a:t>return </a:t>
            </a:r>
            <a:r>
              <a:rPr lang="en-US" altLang="zh-CN" b="0" dirty="0" err="1"/>
              <a:t>tempsum</a:t>
            </a:r>
            <a:r>
              <a:rPr lang="en-US" altLang="zh-CN" b="0" dirty="0"/>
              <a:t>;         </a:t>
            </a:r>
            <a:endParaRPr lang="zh-CN" altLang="zh-CN" b="0" dirty="0"/>
          </a:p>
          <a:p>
            <a:r>
              <a:rPr lang="en-US" altLang="zh-CN" b="0" dirty="0"/>
              <a:t>	}</a:t>
            </a:r>
            <a:endParaRPr lang="zh-CN" altLang="zh-CN" b="0" dirty="0"/>
          </a:p>
          <a:p>
            <a:r>
              <a:rPr lang="en-US" altLang="zh-CN" b="0" dirty="0"/>
              <a:t> </a:t>
            </a:r>
            <a:endParaRPr lang="zh-CN" altLang="zh-CN" b="0" dirty="0"/>
          </a:p>
          <a:p>
            <a:r>
              <a:rPr lang="zh-CN" altLang="zh-CN" b="0" dirty="0"/>
              <a:t>③</a:t>
            </a:r>
            <a:r>
              <a:rPr lang="en-US" altLang="zh-CN" b="0" dirty="0"/>
              <a:t> float </a:t>
            </a:r>
            <a:r>
              <a:rPr lang="en-US" altLang="zh-CN" b="0" dirty="0" err="1"/>
              <a:t>rsum</a:t>
            </a:r>
            <a:r>
              <a:rPr lang="en-US" altLang="zh-CN" b="0" dirty="0"/>
              <a:t>(float list[ ], </a:t>
            </a:r>
            <a:r>
              <a:rPr lang="en-US" altLang="zh-CN" b="0" dirty="0" err="1"/>
              <a:t>int</a:t>
            </a:r>
            <a:r>
              <a:rPr lang="en-US" altLang="zh-CN" b="0" dirty="0"/>
              <a:t> n) { </a:t>
            </a:r>
            <a:endParaRPr lang="zh-CN" altLang="zh-CN" b="0" dirty="0"/>
          </a:p>
          <a:p>
            <a:r>
              <a:rPr lang="en-US" altLang="zh-CN" b="0" dirty="0"/>
              <a:t>     </a:t>
            </a:r>
            <a:r>
              <a:rPr lang="en-US" altLang="zh-CN" b="0" dirty="0" smtClean="0"/>
              <a:t>		 </a:t>
            </a:r>
            <a:r>
              <a:rPr lang="en-US" altLang="zh-CN" b="0" dirty="0"/>
              <a:t>if (n) return </a:t>
            </a:r>
            <a:r>
              <a:rPr lang="en-US" altLang="zh-CN" b="0" dirty="0" err="1"/>
              <a:t>rsum</a:t>
            </a:r>
            <a:r>
              <a:rPr lang="en-US" altLang="zh-CN" b="0" dirty="0"/>
              <a:t>( list, n-1) + list[ n-1 ]; </a:t>
            </a:r>
            <a:endParaRPr lang="zh-CN" altLang="zh-CN" b="0" dirty="0"/>
          </a:p>
          <a:p>
            <a:r>
              <a:rPr lang="en-US" altLang="zh-CN" b="0" dirty="0"/>
              <a:t>    </a:t>
            </a:r>
            <a:r>
              <a:rPr lang="en-US" altLang="zh-CN" b="0" dirty="0" smtClean="0"/>
              <a:t>		  </a:t>
            </a:r>
            <a:r>
              <a:rPr lang="en-US" altLang="zh-CN" b="0" dirty="0" err="1"/>
              <a:t>returm</a:t>
            </a:r>
            <a:r>
              <a:rPr lang="en-US" altLang="zh-CN" b="0" dirty="0"/>
              <a:t> 0; </a:t>
            </a:r>
            <a:endParaRPr lang="zh-CN" altLang="zh-CN" b="0" dirty="0"/>
          </a:p>
          <a:p>
            <a:r>
              <a:rPr lang="en-US" altLang="zh-CN" b="0" dirty="0"/>
              <a:t>	} </a:t>
            </a:r>
            <a:endParaRPr lang="zh-CN" altLang="zh-CN" b="0" dirty="0"/>
          </a:p>
          <a:p>
            <a:endParaRPr lang="zh-CN" altLang="en-US" b="0" dirty="0"/>
          </a:p>
        </p:txBody>
      </p:sp>
      <p:sp>
        <p:nvSpPr>
          <p:cNvPr id="4" name="矩形 3"/>
          <p:cNvSpPr/>
          <p:nvPr/>
        </p:nvSpPr>
        <p:spPr>
          <a:xfrm>
            <a:off x="6876256" y="1279985"/>
            <a:ext cx="1467068" cy="400110"/>
          </a:xfrm>
          <a:prstGeom prst="rect">
            <a:avLst/>
          </a:prstGeom>
        </p:spPr>
        <p:txBody>
          <a:bodyPr wrap="none">
            <a:spAutoFit/>
          </a:bodyPr>
          <a:lstStyle/>
          <a:p>
            <a:r>
              <a:rPr lang="zh-CN" altLang="zh-CN" sz="2000" dirty="0"/>
              <a:t>空间复杂度</a:t>
            </a:r>
            <a:endParaRPr lang="zh-CN" altLang="en-US" sz="2000" dirty="0"/>
          </a:p>
        </p:txBody>
      </p:sp>
      <p:sp>
        <p:nvSpPr>
          <p:cNvPr id="5" name="矩形 4"/>
          <p:cNvSpPr/>
          <p:nvPr/>
        </p:nvSpPr>
        <p:spPr>
          <a:xfrm>
            <a:off x="7173740" y="1786285"/>
            <a:ext cx="599844" cy="369332"/>
          </a:xfrm>
          <a:prstGeom prst="rect">
            <a:avLst/>
          </a:prstGeom>
        </p:spPr>
        <p:txBody>
          <a:bodyPr wrap="none">
            <a:spAutoFit/>
          </a:bodyPr>
          <a:lstStyle/>
          <a:p>
            <a:r>
              <a:rPr lang="en-US" altLang="zh-CN" dirty="0"/>
              <a:t>Θ(1)</a:t>
            </a:r>
            <a:endParaRPr lang="zh-CN" altLang="en-US" dirty="0"/>
          </a:p>
        </p:txBody>
      </p:sp>
      <p:sp>
        <p:nvSpPr>
          <p:cNvPr id="6" name="矩形 5"/>
          <p:cNvSpPr/>
          <p:nvPr/>
        </p:nvSpPr>
        <p:spPr>
          <a:xfrm>
            <a:off x="7188750" y="2889119"/>
            <a:ext cx="599844" cy="369332"/>
          </a:xfrm>
          <a:prstGeom prst="rect">
            <a:avLst/>
          </a:prstGeom>
        </p:spPr>
        <p:txBody>
          <a:bodyPr wrap="none">
            <a:spAutoFit/>
          </a:bodyPr>
          <a:lstStyle/>
          <a:p>
            <a:r>
              <a:rPr lang="en-US" altLang="zh-CN" dirty="0"/>
              <a:t>O(1)</a:t>
            </a:r>
            <a:endParaRPr lang="zh-CN" altLang="en-US" dirty="0"/>
          </a:p>
        </p:txBody>
      </p:sp>
      <p:sp>
        <p:nvSpPr>
          <p:cNvPr id="7" name="矩形 6"/>
          <p:cNvSpPr/>
          <p:nvPr/>
        </p:nvSpPr>
        <p:spPr>
          <a:xfrm>
            <a:off x="7198368" y="5301208"/>
            <a:ext cx="590226" cy="369332"/>
          </a:xfrm>
          <a:prstGeom prst="rect">
            <a:avLst/>
          </a:prstGeom>
        </p:spPr>
        <p:txBody>
          <a:bodyPr wrap="none">
            <a:spAutoFit/>
          </a:bodyPr>
          <a:lstStyle/>
          <a:p>
            <a:r>
              <a:rPr lang="en-US" altLang="zh-CN" dirty="0"/>
              <a:t>O(n)</a:t>
            </a:r>
            <a:endParaRPr lang="zh-CN" altLang="en-US" dirty="0"/>
          </a:p>
        </p:txBody>
      </p:sp>
    </p:spTree>
    <p:extLst>
      <p:ext uri="{BB962C8B-B14F-4D97-AF65-F5344CB8AC3E}">
        <p14:creationId xmlns:p14="http://schemas.microsoft.com/office/powerpoint/2010/main" val="5750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dirty="0">
                <a:latin typeface="楷体" panose="02010609060101010101" pitchFamily="49" charset="-122"/>
                <a:ea typeface="楷体" panose="02010609060101010101" pitchFamily="49" charset="-122"/>
              </a:rPr>
              <a:t>几种逻辑结构可用一个层次图描述，如图1-1所示</a:t>
            </a:r>
            <a:endParaRPr lang="zh-CN" altLang="en-US" sz="2400" dirty="0">
              <a:latin typeface="楷体" panose="02010609060101010101" pitchFamily="49" charset="-122"/>
              <a:ea typeface="楷体" panose="02010609060101010101" pitchFamily="49" charset="-122"/>
            </a:endParaRPr>
          </a:p>
        </p:txBody>
      </p:sp>
      <p:sp>
        <p:nvSpPr>
          <p:cNvPr id="4" name="矩形 3"/>
          <p:cNvSpPr/>
          <p:nvPr/>
        </p:nvSpPr>
        <p:spPr>
          <a:xfrm>
            <a:off x="3131840" y="5805264"/>
            <a:ext cx="2473754" cy="369332"/>
          </a:xfrm>
          <a:prstGeom prst="rect">
            <a:avLst/>
          </a:prstGeom>
        </p:spPr>
        <p:txBody>
          <a:bodyPr wrap="none">
            <a:spAutoFit/>
          </a:bodyPr>
          <a:lstStyle/>
          <a:p>
            <a:r>
              <a:rPr lang="zh-CN" altLang="zh-CN" dirty="0"/>
              <a:t>图1-1  数据逻辑关系图</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772816"/>
            <a:ext cx="7448325" cy="377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8199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【例</a:t>
            </a:r>
            <a:r>
              <a:rPr lang="en-US" altLang="zh-CN" dirty="0" smtClean="0"/>
              <a:t>1-</a:t>
            </a:r>
            <a:r>
              <a:rPr lang="zh-CN" altLang="zh-CN" dirty="0" smtClean="0"/>
              <a:t>1</a:t>
            </a:r>
            <a:r>
              <a:rPr lang="en-US" altLang="zh-CN" dirty="0" smtClean="0"/>
              <a:t>7</a:t>
            </a:r>
            <a:r>
              <a:rPr lang="zh-CN" altLang="zh-CN" dirty="0" smtClean="0"/>
              <a:t>】</a:t>
            </a:r>
            <a:r>
              <a:rPr lang="zh-CN" altLang="zh-CN" dirty="0"/>
              <a:t>分析阶乘的递归函数的空间复杂度</a:t>
            </a:r>
            <a:endParaRPr lang="zh-CN" altLang="en-US" dirty="0"/>
          </a:p>
        </p:txBody>
      </p:sp>
      <p:sp>
        <p:nvSpPr>
          <p:cNvPr id="3" name="内容占位符 2"/>
          <p:cNvSpPr>
            <a:spLocks noGrp="1"/>
          </p:cNvSpPr>
          <p:nvPr>
            <p:ph idx="1"/>
          </p:nvPr>
        </p:nvSpPr>
        <p:spPr>
          <a:xfrm>
            <a:off x="1907704" y="1628801"/>
            <a:ext cx="6192688" cy="2592288"/>
          </a:xfrm>
        </p:spPr>
        <p:txBody>
          <a:bodyPr/>
          <a:lstStyle/>
          <a:p>
            <a:r>
              <a:rPr lang="en-US" altLang="zh-CN" b="0" dirty="0" err="1"/>
              <a:t>int</a:t>
            </a:r>
            <a:r>
              <a:rPr lang="en-US" altLang="zh-CN" b="0" dirty="0"/>
              <a:t> fact (</a:t>
            </a:r>
            <a:r>
              <a:rPr lang="en-US" altLang="zh-CN" b="0" dirty="0" err="1"/>
              <a:t>int</a:t>
            </a:r>
            <a:r>
              <a:rPr lang="en-US" altLang="zh-CN" b="0" dirty="0"/>
              <a:t>  n){</a:t>
            </a:r>
            <a:endParaRPr lang="zh-CN" altLang="zh-CN" b="0" dirty="0"/>
          </a:p>
          <a:p>
            <a:r>
              <a:rPr lang="en-US" altLang="zh-CN" b="0" dirty="0"/>
              <a:t>	if  (n&lt;=1) return 1;</a:t>
            </a:r>
            <a:endParaRPr lang="zh-CN" altLang="zh-CN" b="0" dirty="0"/>
          </a:p>
          <a:p>
            <a:r>
              <a:rPr lang="en-US" altLang="zh-CN" b="0" dirty="0"/>
              <a:t>	return  n*fact(n-1);</a:t>
            </a:r>
            <a:endParaRPr lang="zh-CN" altLang="zh-CN" b="0" dirty="0"/>
          </a:p>
          <a:p>
            <a:r>
              <a:rPr lang="en-US" altLang="zh-CN" b="0" dirty="0"/>
              <a:t>}</a:t>
            </a:r>
            <a:endParaRPr lang="zh-CN" altLang="zh-CN" b="0" dirty="0"/>
          </a:p>
          <a:p>
            <a:endParaRPr lang="zh-CN" altLang="en-US" b="0" dirty="0"/>
          </a:p>
        </p:txBody>
      </p:sp>
      <p:sp>
        <p:nvSpPr>
          <p:cNvPr id="5" name="矩形 4"/>
          <p:cNvSpPr/>
          <p:nvPr/>
        </p:nvSpPr>
        <p:spPr>
          <a:xfrm>
            <a:off x="1571604" y="4357694"/>
            <a:ext cx="4357718" cy="461665"/>
          </a:xfrm>
          <a:prstGeom prst="rect">
            <a:avLst/>
          </a:prstGeom>
        </p:spPr>
        <p:txBody>
          <a:bodyPr wrap="square">
            <a:spAutoFit/>
          </a:bodyPr>
          <a:lstStyle/>
          <a:p>
            <a:r>
              <a:rPr lang="en-US" altLang="zh-CN" sz="2400" dirty="0" smtClean="0">
                <a:latin typeface="Times New Roman" pitchFamily="18" charset="0"/>
                <a:cs typeface="Times New Roman" pitchFamily="18" charset="0"/>
              </a:rPr>
              <a:t>S(fact</a:t>
            </a:r>
            <a:r>
              <a:rPr lang="en-US" altLang="zh-CN" sz="2400" dirty="0" smtClean="0">
                <a:latin typeface="Times New Roman" pitchFamily="18" charset="0"/>
                <a:cs typeface="Times New Roman" pitchFamily="18" charset="0"/>
              </a:rPr>
              <a:t>)=</a:t>
            </a:r>
            <a:r>
              <a:rPr lang="en-US" altLang="zh-CN" sz="2400" dirty="0">
                <a:latin typeface="Times New Roman" pitchFamily="18" charset="0"/>
                <a:cs typeface="Times New Roman" pitchFamily="18" charset="0"/>
              </a:rPr>
              <a:t>O(n)</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4026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【例</a:t>
            </a:r>
            <a:r>
              <a:rPr lang="en-US" altLang="zh-CN" dirty="0" smtClean="0"/>
              <a:t>1-</a:t>
            </a:r>
            <a:r>
              <a:rPr lang="zh-CN" altLang="zh-CN" dirty="0" smtClean="0"/>
              <a:t>1</a:t>
            </a:r>
            <a:r>
              <a:rPr lang="en-US" altLang="zh-CN" dirty="0" smtClean="0"/>
              <a:t>8</a:t>
            </a:r>
            <a:r>
              <a:rPr lang="zh-CN" altLang="zh-CN" dirty="0" smtClean="0"/>
              <a:t>】</a:t>
            </a:r>
            <a:r>
              <a:rPr lang="zh-CN" altLang="zh-CN" dirty="0"/>
              <a:t>分析顺序查找的空间复杂度</a:t>
            </a:r>
            <a:endParaRPr lang="zh-CN" altLang="en-US" dirty="0"/>
          </a:p>
        </p:txBody>
      </p:sp>
      <p:sp>
        <p:nvSpPr>
          <p:cNvPr id="3" name="内容占位符 2"/>
          <p:cNvSpPr>
            <a:spLocks noGrp="1"/>
          </p:cNvSpPr>
          <p:nvPr>
            <p:ph idx="1"/>
          </p:nvPr>
        </p:nvSpPr>
        <p:spPr>
          <a:xfrm>
            <a:off x="1475656" y="1628800"/>
            <a:ext cx="7520940" cy="3579849"/>
          </a:xfrm>
        </p:spPr>
        <p:txBody>
          <a:bodyPr>
            <a:normAutofit lnSpcReduction="10000"/>
          </a:bodyPr>
          <a:lstStyle/>
          <a:p>
            <a:r>
              <a:rPr lang="en-US" altLang="zh-CN" b="0" dirty="0"/>
              <a:t>template&lt;class T&gt;</a:t>
            </a:r>
            <a:endParaRPr lang="zh-CN" altLang="zh-CN" b="0" dirty="0"/>
          </a:p>
          <a:p>
            <a:r>
              <a:rPr lang="en-US" altLang="zh-CN" b="0" dirty="0" err="1"/>
              <a:t>int</a:t>
            </a:r>
            <a:r>
              <a:rPr lang="en-US" altLang="zh-CN" b="0" dirty="0"/>
              <a:t> </a:t>
            </a:r>
            <a:r>
              <a:rPr lang="en-US" altLang="zh-CN" b="0" dirty="0" err="1"/>
              <a:t>SequentialSearch</a:t>
            </a:r>
            <a:r>
              <a:rPr lang="en-US" altLang="zh-CN" b="0" dirty="0"/>
              <a:t>(T a[ ], </a:t>
            </a:r>
            <a:r>
              <a:rPr lang="en-US" altLang="zh-CN" b="0" dirty="0" err="1"/>
              <a:t>const</a:t>
            </a:r>
            <a:r>
              <a:rPr lang="en-US" altLang="zh-CN" b="0" dirty="0"/>
              <a:t> T &amp;x, </a:t>
            </a:r>
            <a:r>
              <a:rPr lang="en-US" altLang="zh-CN" b="0" dirty="0" err="1"/>
              <a:t>int</a:t>
            </a:r>
            <a:r>
              <a:rPr lang="en-US" altLang="zh-CN" b="0" dirty="0"/>
              <a:t> n) {</a:t>
            </a:r>
            <a:endParaRPr lang="zh-CN" altLang="zh-CN" b="0" dirty="0"/>
          </a:p>
          <a:p>
            <a:r>
              <a:rPr lang="en-US" altLang="zh-CN" b="0" dirty="0"/>
              <a:t>	</a:t>
            </a:r>
            <a:r>
              <a:rPr lang="en-US" altLang="zh-CN" b="0" dirty="0" err="1"/>
              <a:t>int</a:t>
            </a:r>
            <a:r>
              <a:rPr lang="en-US" altLang="zh-CN" b="0" dirty="0"/>
              <a:t> </a:t>
            </a:r>
            <a:r>
              <a:rPr lang="en-US" altLang="zh-CN" b="0" dirty="0" err="1"/>
              <a:t>i</a:t>
            </a:r>
            <a:r>
              <a:rPr lang="en-US" altLang="zh-CN" b="0" dirty="0"/>
              <a:t>;</a:t>
            </a:r>
            <a:endParaRPr lang="zh-CN" altLang="zh-CN" b="0" dirty="0"/>
          </a:p>
          <a:p>
            <a:r>
              <a:rPr lang="en-US" altLang="zh-CN" b="0" dirty="0"/>
              <a:t>	for (</a:t>
            </a:r>
            <a:r>
              <a:rPr lang="en-US" altLang="zh-CN" b="0" dirty="0" err="1"/>
              <a:t>i</a:t>
            </a:r>
            <a:r>
              <a:rPr lang="en-US" altLang="zh-CN" b="0" dirty="0"/>
              <a:t> = 0; </a:t>
            </a:r>
            <a:r>
              <a:rPr lang="en-US" altLang="zh-CN" b="0" dirty="0" err="1"/>
              <a:t>i</a:t>
            </a:r>
            <a:r>
              <a:rPr lang="en-US" altLang="zh-CN" b="0" dirty="0"/>
              <a:t> &lt; n &amp;&amp; a[</a:t>
            </a:r>
            <a:r>
              <a:rPr lang="en-US" altLang="zh-CN" b="0" dirty="0" err="1"/>
              <a:t>i</a:t>
            </a:r>
            <a:r>
              <a:rPr lang="en-US" altLang="zh-CN" b="0" dirty="0"/>
              <a:t>] != x; </a:t>
            </a:r>
            <a:r>
              <a:rPr lang="en-US" altLang="zh-CN" b="0" dirty="0" err="1"/>
              <a:t>i</a:t>
            </a:r>
            <a:r>
              <a:rPr lang="en-US" altLang="zh-CN" b="0" dirty="0"/>
              <a:t>++);</a:t>
            </a:r>
            <a:endParaRPr lang="zh-CN" altLang="zh-CN" b="0" dirty="0"/>
          </a:p>
          <a:p>
            <a:r>
              <a:rPr lang="en-US" altLang="zh-CN" b="0" dirty="0"/>
              <a:t>	if (</a:t>
            </a:r>
            <a:r>
              <a:rPr lang="en-US" altLang="zh-CN" b="0" dirty="0" err="1"/>
              <a:t>i</a:t>
            </a:r>
            <a:r>
              <a:rPr lang="en-US" altLang="zh-CN" b="0" dirty="0"/>
              <a:t> == n) return -1 ;</a:t>
            </a:r>
            <a:endParaRPr lang="zh-CN" altLang="zh-CN" b="0" dirty="0"/>
          </a:p>
          <a:p>
            <a:r>
              <a:rPr lang="en-US" altLang="zh-CN" b="0" dirty="0"/>
              <a:t>	return </a:t>
            </a:r>
            <a:r>
              <a:rPr lang="en-US" altLang="zh-CN" b="0" dirty="0" err="1"/>
              <a:t>i</a:t>
            </a:r>
            <a:r>
              <a:rPr lang="en-US" altLang="zh-CN" b="0" dirty="0"/>
              <a:t>;</a:t>
            </a:r>
            <a:endParaRPr lang="zh-CN" altLang="zh-CN" b="0" dirty="0"/>
          </a:p>
          <a:p>
            <a:r>
              <a:rPr lang="en-US" altLang="zh-CN" b="0" dirty="0"/>
              <a:t>}</a:t>
            </a:r>
            <a:endParaRPr lang="zh-CN" altLang="zh-CN" b="0" dirty="0"/>
          </a:p>
          <a:p>
            <a:endParaRPr lang="zh-CN" altLang="en-US" b="0" dirty="0"/>
          </a:p>
        </p:txBody>
      </p:sp>
      <p:sp>
        <p:nvSpPr>
          <p:cNvPr id="4" name="矩形 3"/>
          <p:cNvSpPr/>
          <p:nvPr/>
        </p:nvSpPr>
        <p:spPr>
          <a:xfrm>
            <a:off x="1403648" y="5517232"/>
            <a:ext cx="3526928" cy="461665"/>
          </a:xfrm>
          <a:prstGeom prst="rect">
            <a:avLst/>
          </a:prstGeom>
        </p:spPr>
        <p:txBody>
          <a:bodyPr wrap="none">
            <a:spAutoFit/>
          </a:bodyPr>
          <a:lstStyle/>
          <a:p>
            <a:r>
              <a:rPr lang="zh-CN" altLang="zh-CN" sz="2400" dirty="0" smtClean="0">
                <a:latin typeface="Times New Roman" pitchFamily="18" charset="0"/>
                <a:cs typeface="Times New Roman" pitchFamily="18" charset="0"/>
              </a:rPr>
              <a:t>S </a:t>
            </a:r>
            <a:r>
              <a:rPr lang="zh-CN"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SequentialSearch</a:t>
            </a:r>
            <a:r>
              <a:rPr lang="zh-CN" altLang="zh-CN" sz="2400" dirty="0">
                <a:latin typeface="Times New Roman" pitchFamily="18" charset="0"/>
                <a:cs typeface="Times New Roman" pitchFamily="18" charset="0"/>
              </a:rPr>
              <a:t>)=O(1)</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1326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1.8 C++</a:t>
            </a:r>
            <a:r>
              <a:rPr lang="zh-CN" altLang="zh-CN" b="1" dirty="0"/>
              <a:t>语言</a:t>
            </a:r>
            <a:r>
              <a:rPr lang="zh-CN" altLang="zh-CN" b="1" dirty="0" smtClean="0"/>
              <a:t>基础</a:t>
            </a:r>
            <a:endParaRPr lang="zh-CN" altLang="en-US" dirty="0"/>
          </a:p>
        </p:txBody>
      </p:sp>
      <p:sp>
        <p:nvSpPr>
          <p:cNvPr id="3" name="内容占位符 2"/>
          <p:cNvSpPr>
            <a:spLocks noGrp="1"/>
          </p:cNvSpPr>
          <p:nvPr>
            <p:ph idx="1"/>
          </p:nvPr>
        </p:nvSpPr>
        <p:spPr>
          <a:xfrm>
            <a:off x="827584" y="1628800"/>
            <a:ext cx="7520940" cy="4392488"/>
          </a:xfrm>
        </p:spPr>
        <p:txBody>
          <a:bodyPr/>
          <a:lstStyle/>
          <a:p>
            <a:r>
              <a:rPr lang="en-US" altLang="zh-CN" dirty="0"/>
              <a:t>1.8.1 </a:t>
            </a:r>
            <a:r>
              <a:rPr lang="zh-CN" altLang="zh-CN" dirty="0"/>
              <a:t>面向对象的概念</a:t>
            </a:r>
          </a:p>
          <a:p>
            <a:r>
              <a:rPr lang="en-US" altLang="zh-CN" dirty="0"/>
              <a:t>1.8.2  </a:t>
            </a:r>
            <a:r>
              <a:rPr lang="zh-CN" altLang="zh-CN" dirty="0"/>
              <a:t>数据声明和作用域</a:t>
            </a:r>
          </a:p>
          <a:p>
            <a:r>
              <a:rPr lang="en-US" altLang="zh-CN" dirty="0"/>
              <a:t>1.8.3 </a:t>
            </a:r>
            <a:r>
              <a:rPr lang="zh-CN" altLang="zh-CN" dirty="0"/>
              <a:t>输入／输出</a:t>
            </a:r>
          </a:p>
          <a:p>
            <a:r>
              <a:rPr lang="en-US" altLang="zh-CN" dirty="0"/>
              <a:t>1.8.4 </a:t>
            </a:r>
            <a:r>
              <a:rPr lang="zh-CN" altLang="zh-CN" dirty="0"/>
              <a:t>函数</a:t>
            </a:r>
          </a:p>
          <a:p>
            <a:r>
              <a:rPr lang="en-US" altLang="zh-CN" dirty="0"/>
              <a:t>1.8.5 </a:t>
            </a:r>
            <a:r>
              <a:rPr lang="zh-CN" altLang="zh-CN" dirty="0"/>
              <a:t>参数传递</a:t>
            </a:r>
          </a:p>
          <a:p>
            <a:r>
              <a:rPr lang="en-US" altLang="zh-CN" dirty="0"/>
              <a:t>1.8.6 </a:t>
            </a:r>
            <a:r>
              <a:rPr lang="zh-CN" altLang="zh-CN" dirty="0"/>
              <a:t>函数重载</a:t>
            </a:r>
          </a:p>
          <a:p>
            <a:r>
              <a:rPr lang="en-US" altLang="zh-CN" dirty="0"/>
              <a:t>1.8.7 </a:t>
            </a:r>
            <a:r>
              <a:rPr lang="zh-CN" altLang="zh-CN" dirty="0"/>
              <a:t>动态内存分配</a:t>
            </a:r>
          </a:p>
          <a:p>
            <a:r>
              <a:rPr lang="en-US" altLang="zh-CN" dirty="0"/>
              <a:t>1.8.8  C++</a:t>
            </a:r>
            <a:r>
              <a:rPr lang="zh-CN" altLang="zh-CN" dirty="0"/>
              <a:t>的模板</a:t>
            </a:r>
            <a:r>
              <a:rPr lang="en-US" altLang="zh-CN" dirty="0"/>
              <a:t>(template)</a:t>
            </a:r>
            <a:endParaRPr lang="zh-CN" altLang="zh-CN" dirty="0"/>
          </a:p>
          <a:p>
            <a:endParaRPr lang="zh-CN" altLang="en-US" dirty="0"/>
          </a:p>
        </p:txBody>
      </p:sp>
    </p:spTree>
    <p:extLst>
      <p:ext uri="{BB962C8B-B14F-4D97-AF65-F5344CB8AC3E}">
        <p14:creationId xmlns:p14="http://schemas.microsoft.com/office/powerpoint/2010/main" val="3206576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571480"/>
            <a:ext cx="7704856" cy="841296"/>
          </a:xfrm>
        </p:spPr>
        <p:txBody>
          <a:bodyPr/>
          <a:lstStyle/>
          <a:p>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数据的逻辑结构</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强调的是数据元素之间的逻辑关系，反映了数据的特性</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标题 1"/>
          <p:cNvSpPr txBox="1">
            <a:spLocks/>
          </p:cNvSpPr>
          <p:nvPr/>
        </p:nvSpPr>
        <p:spPr>
          <a:xfrm>
            <a:off x="611560" y="1484784"/>
            <a:ext cx="7704856" cy="115212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黑体" panose="02010609060101010101" pitchFamily="49" charset="-122"/>
                <a:ea typeface="黑体" panose="02010609060101010101" pitchFamily="49" charset="-122"/>
                <a:cs typeface="+mj-cs"/>
              </a:defRPr>
            </a:lvl1pPr>
          </a:lstStyle>
          <a:p>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任何数据结构都是</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由数据集和关系集组成</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DS=(D，R)</a:t>
            </a:r>
            <a:r>
              <a:rPr lang="en-US" altLang="zh-CN"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b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其中，D表示数据元素集合</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r>
            <a:b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R表示数据元素之间的关系集合。</a:t>
            </a:r>
            <a:endParaRPr lang="zh-CN" alt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284984"/>
            <a:ext cx="5925558" cy="880711"/>
          </a:xfrm>
          <a:prstGeom prst="rect">
            <a:avLst/>
          </a:prstGeom>
        </p:spPr>
      </p:pic>
      <p:sp>
        <p:nvSpPr>
          <p:cNvPr id="5" name="矩形 4"/>
          <p:cNvSpPr/>
          <p:nvPr/>
        </p:nvSpPr>
        <p:spPr>
          <a:xfrm>
            <a:off x="1271586" y="4365104"/>
            <a:ext cx="6900813" cy="1865126"/>
          </a:xfrm>
          <a:prstGeom prst="rect">
            <a:avLst/>
          </a:prstGeom>
        </p:spPr>
        <p:txBody>
          <a:bodyPr wrap="square">
            <a:spAutoFit/>
          </a:bodyPr>
          <a:lstStyle/>
          <a:p>
            <a:pPr>
              <a:lnSpc>
                <a:spcPct val="120000"/>
              </a:lnSpc>
            </a:pP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图(</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a)描述了线性结构---线性表L。L用数据集与关系集表示如下：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L=(D,R)</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D={A,B,C,D}</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R</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={&lt;A,B&gt;,&lt;B,C&gt;,&lt;C,D&gt;}</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8619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32656"/>
            <a:ext cx="4104456" cy="2563257"/>
          </a:xfrm>
          <a:prstGeom prst="rect">
            <a:avLst/>
          </a:prstGeom>
        </p:spPr>
      </p:pic>
      <p:sp>
        <p:nvSpPr>
          <p:cNvPr id="6" name="矩形 5"/>
          <p:cNvSpPr/>
          <p:nvPr/>
        </p:nvSpPr>
        <p:spPr>
          <a:xfrm>
            <a:off x="395536" y="3573016"/>
            <a:ext cx="7992888" cy="1865126"/>
          </a:xfrm>
          <a:prstGeom prst="rect">
            <a:avLst/>
          </a:prstGeom>
        </p:spPr>
        <p:txBody>
          <a:bodyPr wrap="square">
            <a:spAutoFit/>
          </a:bodyPr>
          <a:lstStyle/>
          <a:p>
            <a:pPr>
              <a:lnSpc>
                <a:spcPct val="120000"/>
              </a:lnSpc>
            </a:pP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(b</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描述了非线性结构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树</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用数据集与关系集表示如下：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T=(D,R)</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D={A,B,C,D,E,F,G}</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R</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={&lt;A,B&gt;,&lt;A,C&gt;,&lt;A,D&gt;,&lt;B,E&gt;,&lt;B,F&gt;,&lt;D,G&gt;}</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3613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3933056"/>
            <a:ext cx="7920880" cy="1865126"/>
          </a:xfrm>
          <a:prstGeom prst="rect">
            <a:avLst/>
          </a:prstGeom>
        </p:spPr>
        <p:txBody>
          <a:bodyPr wrap="square">
            <a:spAutoFit/>
          </a:bodyPr>
          <a:lstStyle/>
          <a:p>
            <a:pPr>
              <a:lnSpc>
                <a:spcPct val="120000"/>
              </a:lnSpc>
            </a:pP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描述了非线性结构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。G用数据集与关系集表示如下</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=(D,R)</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其中</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D={A,B,C,D}</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={(A,B),(A,C),(B,C),(B,D)</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836713"/>
            <a:ext cx="2673017" cy="2592288"/>
          </a:xfrm>
          <a:prstGeom prst="rect">
            <a:avLst/>
          </a:prstGeom>
        </p:spPr>
      </p:pic>
    </p:spTree>
    <p:extLst>
      <p:ext uri="{BB962C8B-B14F-4D97-AF65-F5344CB8AC3E}">
        <p14:creationId xmlns:p14="http://schemas.microsoft.com/office/powerpoint/2010/main" val="38640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2023</TotalTime>
  <Words>3581</Words>
  <Application>Microsoft Office PowerPoint</Application>
  <PresentationFormat>全屏显示(4:3)</PresentationFormat>
  <Paragraphs>402</Paragraphs>
  <Slides>62</Slides>
  <Notes>1</Notes>
  <HiddenSlides>0</HiddenSlides>
  <MMClips>0</MMClips>
  <ScaleCrop>false</ScaleCrop>
  <HeadingPairs>
    <vt:vector size="8" baseType="variant">
      <vt:variant>
        <vt:lpstr>已用的字体</vt:lpstr>
      </vt:variant>
      <vt:variant>
        <vt:i4>21</vt:i4>
      </vt:variant>
      <vt:variant>
        <vt:lpstr>主题</vt:lpstr>
      </vt:variant>
      <vt:variant>
        <vt:i4>3</vt:i4>
      </vt:variant>
      <vt:variant>
        <vt:lpstr>嵌入 OLE 服务器</vt:lpstr>
      </vt:variant>
      <vt:variant>
        <vt:i4>1</vt:i4>
      </vt:variant>
      <vt:variant>
        <vt:lpstr>幻灯片标题</vt:lpstr>
      </vt:variant>
      <vt:variant>
        <vt:i4>62</vt:i4>
      </vt:variant>
    </vt:vector>
  </HeadingPairs>
  <TitlesOfParts>
    <vt:vector size="87" baseType="lpstr">
      <vt:lpstr>Simplified Arabic</vt:lpstr>
      <vt:lpstr>SymbolMT</vt:lpstr>
      <vt:lpstr>TimesNewRoman</vt:lpstr>
      <vt:lpstr>Tunga</vt:lpstr>
      <vt:lpstr>方正舒体</vt:lpstr>
      <vt:lpstr>黑体</vt:lpstr>
      <vt:lpstr>华文行楷</vt:lpstr>
      <vt:lpstr>楷体</vt:lpstr>
      <vt:lpstr>隶书</vt:lpstr>
      <vt:lpstr>宋体</vt:lpstr>
      <vt:lpstr>微软雅黑</vt:lpstr>
      <vt:lpstr>Arial</vt:lpstr>
      <vt:lpstr>Calibri</vt:lpstr>
      <vt:lpstr>Calibri Light</vt:lpstr>
      <vt:lpstr>Cambria Math</vt:lpstr>
      <vt:lpstr>Ebrima</vt:lpstr>
      <vt:lpstr>Franklin Gothic Book</vt:lpstr>
      <vt:lpstr>Franklin Gothic Medium</vt:lpstr>
      <vt:lpstr>Symbol</vt:lpstr>
      <vt:lpstr>Times New Roman</vt:lpstr>
      <vt:lpstr>Wingdings</vt:lpstr>
      <vt:lpstr>角度</vt:lpstr>
      <vt:lpstr>自定义设计方案</vt:lpstr>
      <vt:lpstr>1_角度</vt:lpstr>
      <vt:lpstr>公式</vt:lpstr>
      <vt:lpstr>第1章 基础知识</vt:lpstr>
      <vt:lpstr>1.1 数据结构的基本概念</vt:lpstr>
      <vt:lpstr>PowerPoint 演示文稿</vt:lpstr>
      <vt:lpstr>PowerPoint 演示文稿</vt:lpstr>
      <vt:lpstr>PowerPoint 演示文稿</vt:lpstr>
      <vt:lpstr>几种逻辑结构可用一个层次图描述，如图1-1所示</vt:lpstr>
      <vt:lpstr>数据的逻辑结构强调的是数据元素之间的逻辑关系，反映了数据的特性。</vt:lpstr>
      <vt:lpstr>PowerPoint 演示文稿</vt:lpstr>
      <vt:lpstr>PowerPoint 演示文稿</vt:lpstr>
      <vt:lpstr>PowerPoint 演示文稿</vt:lpstr>
      <vt:lpstr>PowerPoint 演示文稿</vt:lpstr>
      <vt:lpstr>1.2 抽象数据类型</vt:lpstr>
      <vt:lpstr>PowerPoint 演示文稿</vt:lpstr>
      <vt:lpstr>PowerPoint 演示文稿</vt:lpstr>
      <vt:lpstr>1.3 问题、算法和程序</vt:lpstr>
      <vt:lpstr>算法的特性：</vt:lpstr>
      <vt:lpstr>PowerPoint 演示文稿</vt:lpstr>
      <vt:lpstr>PowerPoint 演示文稿</vt:lpstr>
      <vt:lpstr>PowerPoint 演示文稿</vt:lpstr>
      <vt:lpstr>PowerPoint 演示文稿</vt:lpstr>
      <vt:lpstr>PowerPoint 演示文稿</vt:lpstr>
      <vt:lpstr>最大问题规模?</vt:lpstr>
      <vt:lpstr>提高硬件速度?</vt:lpstr>
      <vt:lpstr>1.4 算法分析概述</vt:lpstr>
      <vt:lpstr>PowerPoint 演示文稿</vt:lpstr>
      <vt:lpstr>PowerPoint 演示文稿</vt:lpstr>
      <vt:lpstr>PowerPoint 演示文稿</vt:lpstr>
      <vt:lpstr>PowerPoint 演示文稿</vt:lpstr>
      <vt:lpstr>1.5 时间复杂度</vt:lpstr>
      <vt:lpstr>PowerPoint 演示文稿</vt:lpstr>
      <vt:lpstr>PowerPoint 演示文稿</vt:lpstr>
      <vt:lpstr>PowerPoint 演示文稿</vt:lpstr>
      <vt:lpstr>PowerPoint 演示文稿</vt:lpstr>
      <vt:lpstr>【例1-3】统计a[0..n-1]的元素和，该算法用简单分析方法描述如下所示。</vt:lpstr>
      <vt:lpstr>【例1-4】递归算法统计a[0..n-1]的元素和，该算法用简单分析方法描述如下所示。</vt:lpstr>
      <vt:lpstr>1.6 渐近分析</vt:lpstr>
      <vt:lpstr>PowerPoint 演示文稿</vt:lpstr>
      <vt:lpstr>PowerPoint 演示文稿</vt:lpstr>
      <vt:lpstr>【例1-5】（线性函数）考察T(n) = 3n+ 2，T(n)是一个线性变化的函数。</vt:lpstr>
      <vt:lpstr>PowerPoint 演示文稿</vt:lpstr>
      <vt:lpstr>PowerPoint 演示文稿</vt:lpstr>
      <vt:lpstr>PowerPoint 演示文稿</vt:lpstr>
      <vt:lpstr>PowerPoint 演示文稿</vt:lpstr>
      <vt:lpstr>1.6.2 下限表示法（大Ω表示法）</vt:lpstr>
      <vt:lpstr>PowerPoint 演示文稿</vt:lpstr>
      <vt:lpstr>PowerPoint 演示文稿</vt:lpstr>
      <vt:lpstr>1.6.3 Θ表示法</vt:lpstr>
      <vt:lpstr>1.6.4 化简法则</vt:lpstr>
      <vt:lpstr>PowerPoint 演示文稿</vt:lpstr>
      <vt:lpstr>PowerPoint 演示文稿</vt:lpstr>
      <vt:lpstr>【例1-11】 分析下面三个程序片段的运行时间</vt:lpstr>
      <vt:lpstr>【例1-12】 比较下面几段程序的算法复杂度分析</vt:lpstr>
      <vt:lpstr>【例1-13】计算交换两个数据元素的算法的时间复杂度</vt:lpstr>
      <vt:lpstr>【例1-14】两个N*N矩阵相乘的算法的时间复杂度</vt:lpstr>
      <vt:lpstr>1.7 空间复杂度</vt:lpstr>
      <vt:lpstr>PowerPoint 演示文稿</vt:lpstr>
      <vt:lpstr>算法所需要的空间主要由两部分构成</vt:lpstr>
      <vt:lpstr>任意程序P所面的空间复杂度S(P)可表示为：          S(P)= C + Sp( L) </vt:lpstr>
      <vt:lpstr>【例1-16】  计算下列程序的空间复杂度</vt:lpstr>
      <vt:lpstr>【例1-17】分析阶乘的递归函数的空间复杂度</vt:lpstr>
      <vt:lpstr>【例1-18】分析顺序查找的空间复杂度</vt:lpstr>
      <vt:lpstr>1.8 C++语言基础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数据结构与  算法设计</dc:title>
  <dc:creator>Admin</dc:creator>
  <cp:lastModifiedBy>zhuxy</cp:lastModifiedBy>
  <cp:revision>265</cp:revision>
  <dcterms:created xsi:type="dcterms:W3CDTF">2016-02-05T04:04:20Z</dcterms:created>
  <dcterms:modified xsi:type="dcterms:W3CDTF">2019-09-06T01:45:26Z</dcterms:modified>
</cp:coreProperties>
</file>