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22" r:id="rId33"/>
    <p:sldId id="288" r:id="rId34"/>
    <p:sldId id="289" r:id="rId35"/>
    <p:sldId id="290" r:id="rId36"/>
    <p:sldId id="291" r:id="rId37"/>
    <p:sldId id="292" r:id="rId38"/>
    <p:sldId id="293" r:id="rId39"/>
    <p:sldId id="295" r:id="rId40"/>
    <p:sldId id="294" r:id="rId41"/>
    <p:sldId id="329" r:id="rId42"/>
    <p:sldId id="330" r:id="rId43"/>
    <p:sldId id="331" r:id="rId44"/>
    <p:sldId id="296" r:id="rId45"/>
    <p:sldId id="297" r:id="rId46"/>
    <p:sldId id="298" r:id="rId47"/>
    <p:sldId id="326" r:id="rId48"/>
    <p:sldId id="299" r:id="rId49"/>
    <p:sldId id="323" r:id="rId50"/>
    <p:sldId id="301" r:id="rId51"/>
    <p:sldId id="324" r:id="rId52"/>
    <p:sldId id="325" r:id="rId53"/>
    <p:sldId id="304" r:id="rId54"/>
    <p:sldId id="305" r:id="rId55"/>
    <p:sldId id="306" r:id="rId56"/>
    <p:sldId id="307" r:id="rId57"/>
    <p:sldId id="308" r:id="rId58"/>
    <p:sldId id="309" r:id="rId59"/>
    <p:sldId id="328"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98"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A02B-D9D6-4BC7-BD1A-0C439226DE41}" type="datetimeFigureOut">
              <a:rPr lang="zh-CN" altLang="en-US" smtClean="0"/>
              <a:pPr/>
              <a:t>2019/9/16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460B-FCBF-4F68-A559-8E415D1DDEDB}" type="slidenum">
              <a:rPr lang="zh-CN" altLang="en-US" smtClean="0"/>
              <a:pPr/>
              <a:t>‹#›</a:t>
            </a:fld>
            <a:endParaRPr lang="zh-CN" altLang="en-US"/>
          </a:p>
        </p:txBody>
      </p:sp>
    </p:spTree>
    <p:extLst>
      <p:ext uri="{BB962C8B-B14F-4D97-AF65-F5344CB8AC3E}">
        <p14:creationId xmlns:p14="http://schemas.microsoft.com/office/powerpoint/2010/main" val="138902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8D460B-FCBF-4F68-A559-8E415D1DDEDB}" type="slidenum">
              <a:rPr lang="zh-CN" altLang="en-US" smtClean="0"/>
              <a:pPr/>
              <a:t>3</a:t>
            </a:fld>
            <a:endParaRPr lang="zh-CN" altLang="en-US"/>
          </a:p>
        </p:txBody>
      </p:sp>
    </p:spTree>
    <p:extLst>
      <p:ext uri="{BB962C8B-B14F-4D97-AF65-F5344CB8AC3E}">
        <p14:creationId xmlns:p14="http://schemas.microsoft.com/office/powerpoint/2010/main" val="2726587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33A1457-98D7-4272-8DD2-70F43D82E7CE}" type="datetime1">
              <a:rPr lang="zh-CN" altLang="en-US" smtClean="0"/>
              <a:pPr/>
              <a:t>2019/9/16</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normAutofit/>
          </a:bodyPr>
          <a:lstStyle>
            <a:lvl1pPr>
              <a:defRPr sz="1000"/>
            </a:lvl1pPr>
          </a:lstStyle>
          <a:p>
            <a:fld id="{0C913308-F349-4B6D-A68A-DD1791B4A57B}" type="slidenum">
              <a:rPr lang="zh-CN" altLang="en-US" smtClean="0"/>
              <a:pPr/>
              <a:t>‹#›</a:t>
            </a:fld>
            <a:r>
              <a:rPr lang="en-US" altLang="zh-CN" dirty="0" smtClean="0"/>
              <a:t>/71</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normAutofit/>
          </a:bodyPr>
          <a:lstStyle>
            <a:lvl1pPr>
              <a:defRPr sz="1000"/>
            </a:lvl1pPr>
          </a:lstStyle>
          <a:p>
            <a:fld id="{0C913308-F349-4B6D-A68A-DD1791B4A57B}" type="slidenum">
              <a:rPr lang="zh-CN" altLang="en-US" smtClean="0"/>
              <a:pPr/>
              <a:t>‹#›</a:t>
            </a:fld>
            <a:r>
              <a:rPr lang="en-US" altLang="zh-CN" dirty="0" smtClean="0"/>
              <a:t>/71</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normAutofit/>
          </a:bodyPr>
          <a:lstStyle>
            <a:lvl1pPr>
              <a:defRPr sz="1000"/>
            </a:lvl1pPr>
          </a:lstStyle>
          <a:p>
            <a:fld id="{0C913308-F349-4B6D-A68A-DD1791B4A57B}" type="slidenum">
              <a:rPr lang="zh-CN" altLang="en-US" smtClean="0"/>
              <a:pPr/>
              <a:t>‹#›</a:t>
            </a:fld>
            <a:r>
              <a:rPr lang="en-US" altLang="zh-CN" dirty="0" smtClean="0"/>
              <a:t>/71</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07777"/>
          </a:xfrm>
          <a:prstGeom prst="rect">
            <a:avLst/>
          </a:prstGeom>
          <a:noFill/>
        </p:spPr>
        <p:txBody>
          <a:bodyPr wrap="square" rtlCol="0">
            <a:spAutoFit/>
          </a:bodyPr>
          <a:lstStyle/>
          <a:p>
            <a:fld id="{D6FB1EF2-4E04-428D-9A98-735957314976}" type="slidenum">
              <a:rPr lang="zh-CN" altLang="en-US" sz="1400" smtClean="0">
                <a:solidFill>
                  <a:schemeClr val="bg1"/>
                </a:solidFill>
              </a:rPr>
              <a:pPr/>
              <a:t>‹#›</a:t>
            </a:fld>
            <a:r>
              <a:rPr lang="en-US" altLang="zh-CN" sz="1400" dirty="0" smtClean="0">
                <a:solidFill>
                  <a:schemeClr val="bg1"/>
                </a:solidFill>
              </a:rPr>
              <a:t>/71</a:t>
            </a:r>
            <a:endParaRPr lang="zh-CN" altLang="en-US" sz="1400"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3E219E9F-DD67-4FCF-8C74-D4422C82FC57}" type="datetime1">
              <a:rPr lang="zh-CN" altLang="en-US" smtClean="0">
                <a:solidFill>
                  <a:schemeClr val="bg1"/>
                </a:solidFill>
                <a:latin typeface="黑体" panose="02010609060101010101" pitchFamily="49" charset="-122"/>
                <a:ea typeface="黑体" panose="02010609060101010101" pitchFamily="49" charset="-122"/>
              </a:rPr>
              <a:pPr/>
              <a:t>2019/9/16</a:t>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normAutofit/>
          </a:bodyPr>
          <a:lstStyle>
            <a:lvl1pPr>
              <a:defRPr sz="1000"/>
            </a:lvl1pPr>
          </a:lstStyle>
          <a:p>
            <a:fld id="{0C913308-F349-4B6D-A68A-DD1791B4A57B}" type="slidenum">
              <a:rPr lang="zh-CN" altLang="en-US" smtClean="0"/>
              <a:pPr/>
              <a:t>‹#›</a:t>
            </a:fld>
            <a:r>
              <a:rPr lang="en-US" altLang="zh-CN" dirty="0" smtClean="0"/>
              <a:t>/71</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normAutofit/>
          </a:bodyPr>
          <a:lstStyle>
            <a:lvl1pPr>
              <a:defRPr sz="1000"/>
            </a:lvl1pPr>
          </a:lstStyle>
          <a:p>
            <a:fld id="{0C913308-F349-4B6D-A68A-DD1791B4A57B}" type="slidenum">
              <a:rPr lang="zh-CN" altLang="en-US" smtClean="0"/>
              <a:pPr/>
              <a:t>‹#›</a:t>
            </a:fld>
            <a:r>
              <a:rPr lang="en-US" altLang="zh-CN" dirty="0" smtClean="0"/>
              <a:t>/71</a:t>
            </a:r>
            <a:endParaRPr lang="zh-CN" altLang="en-US" dirty="0"/>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2019/9/16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normAutofit/>
          </a:bodyPr>
          <a:lstStyle>
            <a:lvl1pPr>
              <a:defRPr sz="1000"/>
            </a:lvl1pPr>
          </a:lstStyle>
          <a:p>
            <a:fld id="{0C913308-F349-4B6D-A68A-DD1791B4A57B}" type="slidenum">
              <a:rPr lang="zh-CN" altLang="en-US" smtClean="0"/>
              <a:pPr/>
              <a:t>‹#›</a:t>
            </a:fld>
            <a:r>
              <a:rPr lang="en-US" altLang="zh-CN" dirty="0" smtClean="0"/>
              <a:t>/71</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2019/9/16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normAutofit/>
          </a:bodyPr>
          <a:lstStyle>
            <a:lvl1pPr>
              <a:defRPr sz="1000"/>
            </a:lvl1pPr>
          </a:lstStyle>
          <a:p>
            <a:fld id="{0C913308-F349-4B6D-A68A-DD1791B4A57B}" type="slidenum">
              <a:rPr lang="zh-CN" altLang="en-US" smtClean="0"/>
              <a:pPr/>
              <a:t>‹#›</a:t>
            </a:fld>
            <a:r>
              <a:rPr lang="en-US" altLang="zh-CN" dirty="0" smtClean="0"/>
              <a:t>/71</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2019/9/16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normAutofit/>
          </a:bodyPr>
          <a:lstStyle>
            <a:lvl1pPr>
              <a:defRPr sz="1000"/>
            </a:lvl1pPr>
          </a:lstStyle>
          <a:p>
            <a:fld id="{0C913308-F349-4B6D-A68A-DD1791B4A57B}" type="slidenum">
              <a:rPr lang="zh-CN" altLang="en-US" smtClean="0"/>
              <a:pPr/>
              <a:t>‹#›</a:t>
            </a:fld>
            <a:r>
              <a:rPr lang="en-US" altLang="zh-CN" dirty="0" smtClean="0"/>
              <a:t>/71</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2019/9/16</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normAutofit/>
          </a:bodyPr>
          <a:lstStyle>
            <a:lvl1pPr>
              <a:defRPr sz="1000">
                <a:solidFill>
                  <a:schemeClr val="tx2"/>
                </a:solidFill>
              </a:defRPr>
            </a:lvl1pPr>
          </a:lstStyle>
          <a:p>
            <a:fld id="{0C913308-F349-4B6D-A68A-DD1791B4A57B}" type="slidenum">
              <a:rPr lang="zh-CN" altLang="en-US" smtClean="0"/>
              <a:pPr/>
              <a:t>‹#›</a:t>
            </a:fld>
            <a:r>
              <a:rPr lang="en-US" altLang="zh-CN" dirty="0" smtClean="0"/>
              <a:t>/71</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normAutofit/>
          </a:bodyPr>
          <a:lstStyle>
            <a:lvl1pPr>
              <a:defRPr sz="1000"/>
            </a:lvl1pPr>
          </a:lstStyle>
          <a:p>
            <a:fld id="{0C913308-F349-4B6D-A68A-DD1791B4A57B}" type="slidenum">
              <a:rPr lang="zh-CN" altLang="en-US" smtClean="0"/>
              <a:pPr/>
              <a:t>‹#›</a:t>
            </a:fld>
            <a:r>
              <a:rPr lang="en-US" altLang="zh-CN" dirty="0" smtClean="0"/>
              <a:t>/71</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FBF0784E-C4F9-4840-8FC5-3C9B5B3DB5D4}" type="datetime1">
              <a:rPr lang="zh-CN" altLang="en-US" smtClean="0"/>
              <a:pPr/>
              <a:t>2019/9/16</a:t>
            </a:fld>
            <a:endParaRPr lang="zh-CN" altLang="en-US" dirty="0"/>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000">
                <a:solidFill>
                  <a:srgbClr val="FFFFFF"/>
                </a:solidFill>
              </a:defRPr>
            </a:lvl1pPr>
          </a:lstStyle>
          <a:p>
            <a:fld id="{0C913308-F349-4B6D-A68A-DD1791B4A57B}" type="slidenum">
              <a:rPr lang="zh-CN" altLang="en-US" smtClean="0"/>
              <a:pPr/>
              <a:t>‹#›</a:t>
            </a:fld>
            <a:r>
              <a:rPr lang="en-US" altLang="zh-CN" dirty="0" smtClean="0"/>
              <a:t>/71</a:t>
            </a:r>
            <a:endParaRPr lang="zh-CN" alt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par>
    </p:tnLst>
  </p:timing>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4.emf"/></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7.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0.emf"/><Relationship Id="rId5" Type="http://schemas.openxmlformats.org/officeDocument/2006/relationships/oleObject" Target="../embeddings/oleObject9.bin"/><Relationship Id="rId4" Type="http://schemas.openxmlformats.org/officeDocument/2006/relationships/image" Target="../media/image29.emf"/></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2.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3.emf"/><Relationship Id="rId4" Type="http://schemas.openxmlformats.org/officeDocument/2006/relationships/oleObject" Target="../embeddings/oleObject1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4.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39577" y="907764"/>
            <a:ext cx="5648623" cy="1204306"/>
          </a:xfrm>
        </p:spPr>
        <p:txBody>
          <a:bodyPr/>
          <a:lstStyle/>
          <a:p>
            <a:r>
              <a:rPr lang="zh-CN" altLang="zh-CN" sz="4400" b="1" dirty="0" smtClean="0"/>
              <a:t>第</a:t>
            </a:r>
            <a:r>
              <a:rPr lang="en-US" altLang="zh-CN" sz="4400" b="1" dirty="0" smtClean="0"/>
              <a:t>2</a:t>
            </a:r>
            <a:r>
              <a:rPr lang="zh-CN" altLang="zh-CN" sz="4400" b="1" dirty="0" smtClean="0"/>
              <a:t>章 </a:t>
            </a:r>
            <a:r>
              <a:rPr lang="en-US" altLang="zh-CN" sz="4400" b="1" dirty="0" smtClean="0"/>
              <a:t> </a:t>
            </a:r>
            <a:r>
              <a:rPr lang="zh-CN" altLang="zh-CN" sz="4400" b="1" dirty="0" smtClean="0"/>
              <a:t>线性表</a:t>
            </a:r>
            <a:endParaRPr lang="zh-CN" altLang="en-US" sz="4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6" name="圆角矩形 5"/>
          <p:cNvSpPr/>
          <p:nvPr/>
        </p:nvSpPr>
        <p:spPr>
          <a:xfrm>
            <a:off x="3131840" y="2564904"/>
            <a:ext cx="6012161" cy="3240360"/>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nSpc>
                <a:spcPct val="120000"/>
              </a:lnSpc>
            </a:pPr>
            <a:r>
              <a:rPr lang="zh-CN" altLang="zh-CN" sz="3200" b="1" dirty="0">
                <a:effectLst>
                  <a:outerShdw blurRad="38100" dist="38100" dir="2700000" algn="tl">
                    <a:srgbClr val="000000">
                      <a:alpha val="43137"/>
                    </a:srgbClr>
                  </a:outerShdw>
                </a:effectLst>
              </a:rPr>
              <a:t>知识</a:t>
            </a:r>
            <a:r>
              <a:rPr lang="zh-CN" altLang="zh-CN" sz="3200" b="1" dirty="0" smtClean="0">
                <a:effectLst>
                  <a:outerShdw blurRad="38100" dist="38100" dir="2700000" algn="tl">
                    <a:srgbClr val="000000">
                      <a:alpha val="43137"/>
                    </a:srgbClr>
                  </a:outerShdw>
                </a:effectLst>
              </a:rPr>
              <a:t>要点</a:t>
            </a:r>
            <a:endParaRPr lang="en-US" altLang="zh-CN" sz="2400" dirty="0" smtClean="0"/>
          </a:p>
          <a:p>
            <a:r>
              <a:rPr lang="en-US" altLang="zh-CN" sz="2000" dirty="0" smtClean="0"/>
              <a:t>(</a:t>
            </a:r>
            <a:r>
              <a:rPr lang="en-US" altLang="zh-CN" sz="2000" dirty="0"/>
              <a:t>1</a:t>
            </a:r>
            <a:r>
              <a:rPr lang="en-US" altLang="zh-CN" sz="2000" dirty="0" smtClean="0"/>
              <a:t>) </a:t>
            </a:r>
            <a:r>
              <a:rPr lang="zh-CN" altLang="zh-CN" sz="2000" dirty="0" smtClean="0"/>
              <a:t>熟悉</a:t>
            </a:r>
            <a:r>
              <a:rPr lang="zh-CN" altLang="zh-CN" sz="2000" dirty="0"/>
              <a:t>线性表的定义；</a:t>
            </a:r>
          </a:p>
          <a:p>
            <a:r>
              <a:rPr lang="en-US" altLang="zh-CN" sz="2000" dirty="0"/>
              <a:t>(2) </a:t>
            </a:r>
            <a:r>
              <a:rPr lang="zh-CN" altLang="zh-CN" sz="2000" dirty="0"/>
              <a:t>掌握线性表在顺序存储结构上实现的基本操作：插入和删除算法；</a:t>
            </a:r>
          </a:p>
          <a:p>
            <a:r>
              <a:rPr lang="en-US" altLang="zh-CN" sz="2000" dirty="0"/>
              <a:t>(3) </a:t>
            </a:r>
            <a:r>
              <a:rPr lang="zh-CN" altLang="zh-CN" sz="2000" dirty="0"/>
              <a:t>熟练掌握线性表在链式存储结构中的基本操作，并能在实际中选用适当的链表结构；</a:t>
            </a:r>
          </a:p>
          <a:p>
            <a:r>
              <a:rPr lang="en-US" altLang="zh-CN" sz="2000" dirty="0"/>
              <a:t>(4) </a:t>
            </a:r>
            <a:r>
              <a:rPr lang="zh-CN" altLang="zh-CN" sz="2000" dirty="0"/>
              <a:t>了解两种存储结构的特点及其适用场合；</a:t>
            </a:r>
          </a:p>
          <a:p>
            <a:r>
              <a:rPr lang="en-US" altLang="zh-CN" sz="2000" dirty="0"/>
              <a:t>(5) </a:t>
            </a:r>
            <a:r>
              <a:rPr lang="zh-CN" altLang="zh-CN" sz="2000" dirty="0"/>
              <a:t>了解特殊线性表广义表、字符串</a:t>
            </a:r>
            <a:r>
              <a:rPr lang="zh-CN" altLang="zh-CN" sz="2000" dirty="0" smtClean="0"/>
              <a:t>。</a:t>
            </a:r>
            <a:endParaRPr lang="zh-CN" altLang="zh-CN" sz="2000" dirty="0"/>
          </a:p>
        </p:txBody>
      </p:sp>
      <p:sp>
        <p:nvSpPr>
          <p:cNvPr id="7" name="副标题 2"/>
          <p:cNvSpPr txBox="1">
            <a:spLocks/>
          </p:cNvSpPr>
          <p:nvPr/>
        </p:nvSpPr>
        <p:spPr>
          <a:xfrm>
            <a:off x="3131840" y="6287414"/>
            <a:ext cx="5976664" cy="525962"/>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ctr"/>
            <a:r>
              <a:rPr lang="zh-CN" altLang="en-US" sz="1800" i="1" dirty="0" smtClean="0">
                <a:latin typeface="华文行楷" panose="02010800040101010101" pitchFamily="2" charset="-122"/>
                <a:ea typeface="华文行楷" panose="02010800040101010101" pitchFamily="2" charset="-122"/>
              </a:rPr>
              <a:t>西安交通大学计算机科学与技术系</a:t>
            </a:r>
          </a:p>
        </p:txBody>
      </p:sp>
      <p:sp>
        <p:nvSpPr>
          <p:cNvPr id="8" name="日期占位符 5"/>
          <p:cNvSpPr>
            <a:spLocks noGrp="1"/>
          </p:cNvSpPr>
          <p:nvPr>
            <p:ph type="dt" sz="half" idx="10"/>
          </p:nvPr>
        </p:nvSpPr>
        <p:spPr>
          <a:xfrm>
            <a:off x="-36512" y="6485577"/>
            <a:ext cx="1123132" cy="227149"/>
          </a:xfrm>
        </p:spPr>
        <p:txBody>
          <a:bodyPr/>
          <a:lstStyle/>
          <a:p>
            <a:fld id="{FE3E9456-702B-478D-AFB3-A22B853B09FE}" type="datetime1">
              <a:rPr lang="zh-CN" altLang="en-US" smtClean="0"/>
              <a:pPr/>
              <a:t>2019/9/16</a:t>
            </a:fld>
            <a:endParaRPr lang="zh-CN" altLang="en-US" dirty="0"/>
          </a:p>
        </p:txBody>
      </p:sp>
    </p:spTree>
    <p:extLst>
      <p:ext uri="{BB962C8B-B14F-4D97-AF65-F5344CB8AC3E}">
        <p14:creationId xmlns:p14="http://schemas.microsoft.com/office/powerpoint/2010/main" val="26274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2.2.2  </a:t>
            </a:r>
            <a:r>
              <a:rPr lang="zh-CN" altLang="zh-CN" b="1" dirty="0"/>
              <a:t>顺序存储结构的</a:t>
            </a:r>
            <a:r>
              <a:rPr lang="zh-CN" altLang="zh-CN" b="1" dirty="0" smtClean="0"/>
              <a:t>实现</a:t>
            </a:r>
            <a:endParaRPr lang="zh-CN" altLang="en-US" dirty="0"/>
          </a:p>
        </p:txBody>
      </p:sp>
      <p:sp>
        <p:nvSpPr>
          <p:cNvPr id="4" name="内容占位符 3"/>
          <p:cNvSpPr>
            <a:spLocks noGrp="1"/>
          </p:cNvSpPr>
          <p:nvPr>
            <p:ph idx="1"/>
          </p:nvPr>
        </p:nvSpPr>
        <p:spPr>
          <a:xfrm>
            <a:off x="179512" y="1628800"/>
            <a:ext cx="8678768" cy="4443406"/>
          </a:xfrm>
        </p:spPr>
        <p:txBody>
          <a:bodyPr/>
          <a:lstStyle/>
          <a:p>
            <a:pPr>
              <a:spcBef>
                <a:spcPts val="600"/>
              </a:spcBef>
            </a:pPr>
            <a:r>
              <a:rPr lang="en-US" altLang="zh-CN" dirty="0" smtClean="0"/>
              <a:t>1. </a:t>
            </a:r>
            <a:r>
              <a:rPr lang="zh-CN" altLang="en-US" dirty="0" smtClean="0"/>
              <a:t>插入操作</a:t>
            </a:r>
          </a:p>
          <a:p>
            <a:pPr>
              <a:spcBef>
                <a:spcPts val="600"/>
              </a:spcBef>
            </a:pPr>
            <a:r>
              <a:rPr lang="en-US" altLang="zh-CN" dirty="0" smtClean="0"/>
              <a:t>		</a:t>
            </a:r>
            <a:r>
              <a:rPr lang="zh-CN" altLang="en-US" dirty="0" smtClean="0">
                <a:solidFill>
                  <a:srgbClr val="FF0000"/>
                </a:solidFill>
              </a:rPr>
              <a:t>顺序表的插入操作</a:t>
            </a:r>
            <a:r>
              <a:rPr lang="zh-CN" altLang="en-US" dirty="0" smtClean="0"/>
              <a:t>是指在顺序表</a:t>
            </a:r>
            <a:r>
              <a:rPr lang="en-US" altLang="zh-CN" dirty="0" smtClean="0"/>
              <a:t>L=(</a:t>
            </a:r>
            <a:r>
              <a:rPr lang="en-US" altLang="zh-CN" b="0" dirty="0" smtClean="0"/>
              <a:t> a</a:t>
            </a:r>
            <a:r>
              <a:rPr lang="en-US" altLang="zh-CN" b="0" baseline="-25000" dirty="0" smtClean="0"/>
              <a:t>0</a:t>
            </a:r>
            <a:r>
              <a:rPr lang="en-US" altLang="zh-CN" b="0" dirty="0" smtClean="0"/>
              <a:t>, a</a:t>
            </a:r>
            <a:r>
              <a:rPr lang="en-US" altLang="zh-CN" b="0" baseline="-25000" dirty="0" smtClean="0"/>
              <a:t>1</a:t>
            </a:r>
            <a:r>
              <a:rPr lang="en-US" altLang="zh-CN" b="0" dirty="0" smtClean="0"/>
              <a:t>, …, a</a:t>
            </a:r>
            <a:r>
              <a:rPr lang="en-US" altLang="zh-CN" b="0" baseline="-25000" dirty="0" smtClean="0"/>
              <a:t>i-1</a:t>
            </a:r>
            <a:r>
              <a:rPr lang="en-US" altLang="zh-CN" b="0" dirty="0" smtClean="0"/>
              <a:t>, </a:t>
            </a:r>
            <a:r>
              <a:rPr lang="en-US" altLang="zh-CN" b="0" dirty="0" err="1" smtClean="0"/>
              <a:t>a</a:t>
            </a:r>
            <a:r>
              <a:rPr lang="en-US" altLang="zh-CN" b="0" baseline="-25000" dirty="0" err="1" smtClean="0"/>
              <a:t>i</a:t>
            </a:r>
            <a:r>
              <a:rPr lang="en-US" altLang="zh-CN" b="0" dirty="0" smtClean="0"/>
              <a:t>, a</a:t>
            </a:r>
            <a:r>
              <a:rPr lang="en-US" altLang="zh-CN" b="0" baseline="-25000" dirty="0" smtClean="0"/>
              <a:t>i+1</a:t>
            </a:r>
            <a:r>
              <a:rPr lang="en-US" altLang="zh-CN" b="0" dirty="0" smtClean="0"/>
              <a:t>, a</a:t>
            </a:r>
            <a:r>
              <a:rPr lang="en-US" altLang="zh-CN" b="0" baseline="-25000" dirty="0" smtClean="0"/>
              <a:t>n-1</a:t>
            </a:r>
            <a:r>
              <a:rPr lang="en-US" altLang="zh-CN" dirty="0" smtClean="0"/>
              <a:t>)</a:t>
            </a:r>
            <a:r>
              <a:rPr lang="zh-CN" altLang="en-US" dirty="0" smtClean="0"/>
              <a:t>中的第</a:t>
            </a:r>
            <a:r>
              <a:rPr lang="en-US" altLang="zh-CN" dirty="0" err="1" smtClean="0"/>
              <a:t>i</a:t>
            </a:r>
            <a:r>
              <a:rPr lang="zh-CN" altLang="en-US" dirty="0" smtClean="0"/>
              <a:t>个数据元素和第</a:t>
            </a:r>
            <a:r>
              <a:rPr lang="en-US" altLang="zh-CN" dirty="0" smtClean="0"/>
              <a:t>i+1</a:t>
            </a:r>
            <a:r>
              <a:rPr lang="zh-CN" altLang="en-US" dirty="0" smtClean="0"/>
              <a:t>个数据元素之间插入一个新的数据元素</a:t>
            </a:r>
            <a:r>
              <a:rPr lang="en-US" altLang="zh-CN" dirty="0" smtClean="0"/>
              <a:t>b</a:t>
            </a:r>
            <a:r>
              <a:rPr lang="zh-CN" altLang="en-US" dirty="0" smtClean="0"/>
              <a:t>，使长度为</a:t>
            </a:r>
            <a:r>
              <a:rPr lang="en-US" altLang="zh-CN" dirty="0" smtClean="0"/>
              <a:t>n</a:t>
            </a:r>
            <a:r>
              <a:rPr lang="zh-CN" altLang="en-US" dirty="0" smtClean="0"/>
              <a:t>的线性表变成长度为</a:t>
            </a:r>
            <a:r>
              <a:rPr lang="en-US" altLang="zh-CN" dirty="0" smtClean="0"/>
              <a:t>n+1</a:t>
            </a:r>
            <a:r>
              <a:rPr lang="zh-CN" altLang="en-US" dirty="0" smtClean="0"/>
              <a:t>的</a:t>
            </a:r>
            <a:r>
              <a:rPr lang="zh-CN" altLang="en-US" dirty="0"/>
              <a:t>顺序</a:t>
            </a:r>
            <a:r>
              <a:rPr lang="zh-CN" altLang="en-US" dirty="0" smtClean="0"/>
              <a:t>表</a:t>
            </a:r>
            <a:r>
              <a:rPr lang="en-US" altLang="zh-CN" dirty="0" smtClean="0"/>
              <a:t>L’=(</a:t>
            </a:r>
            <a:r>
              <a:rPr lang="en-US" altLang="zh-CN" b="0" dirty="0" smtClean="0"/>
              <a:t> a</a:t>
            </a:r>
            <a:r>
              <a:rPr lang="en-US" altLang="zh-CN" b="0" baseline="-25000" dirty="0" smtClean="0"/>
              <a:t>0</a:t>
            </a:r>
            <a:r>
              <a:rPr lang="en-US" altLang="zh-CN" b="0" dirty="0" smtClean="0"/>
              <a:t>, a</a:t>
            </a:r>
            <a:r>
              <a:rPr lang="en-US" altLang="zh-CN" b="0" baseline="-25000" dirty="0" smtClean="0"/>
              <a:t>1</a:t>
            </a:r>
            <a:r>
              <a:rPr lang="en-US" altLang="zh-CN" b="0" dirty="0" smtClean="0"/>
              <a:t>, …, a</a:t>
            </a:r>
            <a:r>
              <a:rPr lang="en-US" altLang="zh-CN" b="0" baseline="-25000" dirty="0" smtClean="0"/>
              <a:t>i-1</a:t>
            </a:r>
            <a:r>
              <a:rPr lang="en-US" altLang="zh-CN" b="0" dirty="0" smtClean="0"/>
              <a:t>, b, </a:t>
            </a:r>
            <a:r>
              <a:rPr lang="en-US" altLang="zh-CN" b="0" dirty="0" err="1" smtClean="0"/>
              <a:t>a</a:t>
            </a:r>
            <a:r>
              <a:rPr lang="en-US" altLang="zh-CN" b="0" baseline="-25000" dirty="0" err="1" smtClean="0"/>
              <a:t>i</a:t>
            </a:r>
            <a:r>
              <a:rPr lang="en-US" altLang="zh-CN" b="0" dirty="0" smtClean="0"/>
              <a:t>, a</a:t>
            </a:r>
            <a:r>
              <a:rPr lang="en-US" altLang="zh-CN" b="0" baseline="-25000" dirty="0" smtClean="0"/>
              <a:t>i+1</a:t>
            </a:r>
            <a:r>
              <a:rPr lang="en-US" altLang="zh-CN" b="0" dirty="0" smtClean="0"/>
              <a:t>, a</a:t>
            </a:r>
            <a:r>
              <a:rPr lang="en-US" altLang="zh-CN" b="0" baseline="-25000" dirty="0" smtClean="0"/>
              <a:t>n-1</a:t>
            </a:r>
            <a:r>
              <a:rPr lang="en-US" altLang="zh-CN" dirty="0" smtClean="0"/>
              <a:t>)</a:t>
            </a:r>
            <a:r>
              <a:rPr lang="zh-CN" altLang="en-US" dirty="0" smtClean="0"/>
              <a:t>。</a:t>
            </a:r>
            <a:endParaRPr lang="en-US" altLang="zh-CN" dirty="0" smtClean="0"/>
          </a:p>
          <a:p>
            <a:pPr>
              <a:spcBef>
                <a:spcPts val="600"/>
              </a:spcBef>
            </a:pPr>
            <a:r>
              <a:rPr lang="en-US" altLang="zh-CN" dirty="0"/>
              <a:t> </a:t>
            </a:r>
            <a:r>
              <a:rPr lang="en-US" altLang="zh-CN" dirty="0" smtClean="0"/>
              <a:t>     </a:t>
            </a:r>
            <a:r>
              <a:rPr lang="zh-CN" altLang="en-US" dirty="0" smtClean="0"/>
              <a:t>一个</a:t>
            </a:r>
            <a:r>
              <a:rPr lang="zh-CN" altLang="en-US" dirty="0"/>
              <a:t>顺序</a:t>
            </a:r>
            <a:r>
              <a:rPr lang="zh-CN" altLang="en-US" dirty="0" smtClean="0"/>
              <a:t>表在进行插入操作前后其数据元素在存储空间中的位置变化如图</a:t>
            </a:r>
            <a:r>
              <a:rPr lang="en-US" altLang="zh-CN" dirty="0" smtClean="0"/>
              <a:t>2-3</a:t>
            </a:r>
            <a:r>
              <a:rPr lang="zh-CN" altLang="en-US" dirty="0" smtClean="0"/>
              <a:t>所示。</a:t>
            </a:r>
          </a:p>
        </p:txBody>
      </p:sp>
    </p:spTree>
    <p:extLst>
      <p:ext uri="{BB962C8B-B14F-4D97-AF65-F5344CB8AC3E}">
        <p14:creationId xmlns:p14="http://schemas.microsoft.com/office/powerpoint/2010/main" val="198505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539552" y="4725144"/>
                <a:ext cx="8496944" cy="1569660"/>
              </a:xfrm>
              <a:prstGeom prst="rect">
                <a:avLst/>
              </a:prstGeom>
            </p:spPr>
            <p:txBody>
              <a:bodyPr wrap="square">
                <a:spAutoFit/>
              </a:bodyPr>
              <a:lstStyle/>
              <a:p>
                <a:pPr>
                  <a:lnSpc>
                    <a:spcPct val="120000"/>
                  </a:lnSpc>
                </a:pPr>
                <a:r>
                  <a:rPr lang="zh-CN" altLang="zh-CN" sz="2000" dirty="0">
                    <a:latin typeface="楷体" panose="02010609060101010101" pitchFamily="49" charset="-122"/>
                    <a:ea typeface="楷体" panose="02010609060101010101" pitchFamily="49" charset="-122"/>
                  </a:rPr>
                  <a:t>插入操作的实现步骤：</a:t>
                </a:r>
              </a:p>
              <a:p>
                <a:pPr>
                  <a:lnSpc>
                    <a:spcPct val="120000"/>
                  </a:lnSpc>
                </a:pPr>
                <a:r>
                  <a:rPr lang="zh-CN" altLang="zh-CN" sz="2000" dirty="0" smtClean="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1） </a:t>
                </a:r>
                <a:r>
                  <a:rPr lang="zh-CN" altLang="zh-CN" sz="2000" dirty="0" smtClean="0">
                    <a:latin typeface="楷体" panose="02010609060101010101" pitchFamily="49" charset="-122"/>
                    <a:ea typeface="楷体" panose="02010609060101010101" pitchFamily="49" charset="-122"/>
                  </a:rPr>
                  <a:t>将</a:t>
                </a:r>
                <a:r>
                  <a:rPr lang="zh-CN" altLang="en-US" sz="2000" dirty="0" smtClean="0">
                    <a:latin typeface="楷体" panose="02010609060101010101" pitchFamily="49" charset="-122"/>
                    <a:ea typeface="楷体" panose="02010609060101010101" pitchFamily="49" charset="-122"/>
                  </a:rPr>
                  <a:t>顺序表</a:t>
                </a:r>
                <a:r>
                  <a:rPr lang="zh-CN" altLang="zh-CN" sz="2000" dirty="0" smtClean="0">
                    <a:latin typeface="楷体" panose="02010609060101010101" pitchFamily="49" charset="-122"/>
                    <a:ea typeface="楷体" panose="02010609060101010101" pitchFamily="49" charset="-122"/>
                  </a:rPr>
                  <a:t>中</a:t>
                </a:r>
                <a:r>
                  <a:rPr lang="zh-CN" altLang="zh-CN" sz="2000" dirty="0">
                    <a:latin typeface="楷体" panose="02010609060101010101" pitchFamily="49" charset="-122"/>
                    <a:ea typeface="楷体" panose="02010609060101010101" pitchFamily="49" charset="-122"/>
                  </a:rPr>
                  <a:t>的第</a:t>
                </a:r>
                <a:r>
                  <a:rPr lang="zh-CN" altLang="zh-CN" sz="2000" dirty="0" smtClean="0">
                    <a:latin typeface="楷体" panose="02010609060101010101" pitchFamily="49" charset="-122"/>
                    <a:ea typeface="楷体" panose="02010609060101010101" pitchFamily="49" charset="-122"/>
                  </a:rPr>
                  <a:t>i</a:t>
                </a:r>
                <a:r>
                  <a:rPr lang="en-US" altLang="zh-CN" sz="2000" dirty="0" smtClean="0">
                    <a:latin typeface="楷体" panose="02010609060101010101" pitchFamily="49" charset="-122"/>
                    <a:ea typeface="楷体" panose="02010609060101010101" pitchFamily="49" charset="-122"/>
                  </a:rPr>
                  <a:t>+1</a:t>
                </a:r>
                <a:r>
                  <a:rPr lang="zh-CN" altLang="zh-CN" sz="2000" dirty="0" smtClean="0">
                    <a:latin typeface="楷体" panose="02010609060101010101" pitchFamily="49" charset="-122"/>
                    <a:ea typeface="楷体" panose="02010609060101010101" pitchFamily="49" charset="-122"/>
                  </a:rPr>
                  <a:t>个</a:t>
                </a:r>
                <a:r>
                  <a:rPr lang="zh-CN" altLang="zh-CN" sz="2000" dirty="0">
                    <a:latin typeface="楷体" panose="02010609060101010101" pitchFamily="49" charset="-122"/>
                    <a:ea typeface="楷体" panose="02010609060101010101" pitchFamily="49" charset="-122"/>
                  </a:rPr>
                  <a:t>至第</a:t>
                </a:r>
                <a:r>
                  <a:rPr lang="zh-CN" altLang="zh-CN" sz="2000" dirty="0" smtClean="0">
                    <a:latin typeface="楷体" panose="02010609060101010101" pitchFamily="49" charset="-122"/>
                    <a:ea typeface="楷体" panose="02010609060101010101" pitchFamily="49" charset="-122"/>
                  </a:rPr>
                  <a:t>n个</a:t>
                </a:r>
                <a:r>
                  <a:rPr lang="zh-CN" altLang="zh-CN" sz="2000" dirty="0">
                    <a:latin typeface="楷体" panose="02010609060101010101" pitchFamily="49" charset="-122"/>
                    <a:ea typeface="楷体" panose="02010609060101010101" pitchFamily="49" charset="-122"/>
                  </a:rPr>
                  <a:t>数据元素向后移动一个位置。</a:t>
                </a:r>
              </a:p>
              <a:p>
                <a:pPr>
                  <a:lnSpc>
                    <a:spcPct val="120000"/>
                  </a:lnSpc>
                </a:pPr>
                <a:r>
                  <a:rPr lang="zh-CN" altLang="zh-CN" sz="2000" dirty="0" smtClean="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2） 将数据元素b插入到数据元素</a:t>
                </a:r>
                <a14:m>
                  <m:oMath xmlns:m="http://schemas.openxmlformats.org/officeDocument/2006/math">
                    <m:sSub>
                      <m:sSubPr>
                        <m:ctrlPr>
                          <a:rPr lang="zh-CN" altLang="zh-CN" sz="2000" i="1">
                            <a:latin typeface="Cambria Math" panose="02040503050406030204" pitchFamily="18" charset="0"/>
                          </a:rPr>
                        </m:ctrlPr>
                      </m:sSubPr>
                      <m:e>
                        <m:r>
                          <m:rPr>
                            <m:sty m:val="p"/>
                          </m:rPr>
                          <a:rPr lang="zh-CN" altLang="zh-CN" sz="2000">
                            <a:latin typeface="Cambria Math"/>
                          </a:rPr>
                          <m:t>a</m:t>
                        </m:r>
                      </m:e>
                      <m:sub>
                        <m:r>
                          <m:rPr>
                            <m:sty m:val="p"/>
                          </m:rPr>
                          <a:rPr lang="zh-CN" altLang="zh-CN" sz="2000">
                            <a:latin typeface="Cambria Math"/>
                          </a:rPr>
                          <m:t>i</m:t>
                        </m:r>
                        <m:r>
                          <a:rPr lang="zh-CN" altLang="en-US" sz="2000" i="1">
                            <a:latin typeface="Cambria Math"/>
                          </a:rPr>
                          <m:t>−</m:t>
                        </m:r>
                        <m:r>
                          <a:rPr lang="zh-CN" altLang="zh-CN" sz="2000">
                            <a:latin typeface="Cambria Math"/>
                          </a:rPr>
                          <m:t>1</m:t>
                        </m:r>
                      </m:sub>
                    </m:sSub>
                  </m:oMath>
                </a14:m>
                <a:r>
                  <a:rPr lang="zh-CN" altLang="zh-CN" sz="2000" dirty="0">
                    <a:latin typeface="楷体" panose="02010609060101010101" pitchFamily="49" charset="-122"/>
                    <a:ea typeface="楷体" panose="02010609060101010101" pitchFamily="49" charset="-122"/>
                  </a:rPr>
                  <a:t>之后，即第</a:t>
                </a:r>
                <a:r>
                  <a:rPr lang="zh-CN" altLang="zh-CN" sz="2000" dirty="0" smtClean="0">
                    <a:latin typeface="楷体" panose="02010609060101010101" pitchFamily="49" charset="-122"/>
                    <a:ea typeface="楷体" panose="02010609060101010101" pitchFamily="49" charset="-122"/>
                  </a:rPr>
                  <a:t>i</a:t>
                </a:r>
                <a:r>
                  <a:rPr lang="en-US" altLang="zh-CN" sz="2000" dirty="0" smtClean="0">
                    <a:latin typeface="楷体" panose="02010609060101010101" pitchFamily="49" charset="-122"/>
                    <a:ea typeface="楷体" panose="02010609060101010101" pitchFamily="49" charset="-122"/>
                  </a:rPr>
                  <a:t>+1</a:t>
                </a:r>
                <a:r>
                  <a:rPr lang="zh-CN" altLang="zh-CN" sz="2000" dirty="0" smtClean="0">
                    <a:latin typeface="楷体" panose="02010609060101010101" pitchFamily="49" charset="-122"/>
                    <a:ea typeface="楷体" panose="02010609060101010101" pitchFamily="49" charset="-122"/>
                  </a:rPr>
                  <a:t>个</a:t>
                </a:r>
                <a:r>
                  <a:rPr lang="zh-CN" altLang="zh-CN" sz="2000" dirty="0">
                    <a:latin typeface="楷体" panose="02010609060101010101" pitchFamily="49" charset="-122"/>
                    <a:ea typeface="楷体" panose="02010609060101010101" pitchFamily="49" charset="-122"/>
                  </a:rPr>
                  <a:t>位置上。 </a:t>
                </a:r>
              </a:p>
              <a:p>
                <a:pPr>
                  <a:lnSpc>
                    <a:spcPct val="120000"/>
                  </a:lnSpc>
                </a:pPr>
                <a:r>
                  <a:rPr lang="zh-CN" altLang="zh-CN" sz="2000" dirty="0" smtClean="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3） </a:t>
                </a:r>
                <a:r>
                  <a:rPr lang="zh-CN" altLang="zh-CN" sz="2000" dirty="0" smtClean="0">
                    <a:latin typeface="楷体" panose="02010609060101010101" pitchFamily="49" charset="-122"/>
                    <a:ea typeface="楷体" panose="02010609060101010101" pitchFamily="49" charset="-122"/>
                  </a:rPr>
                  <a:t>将</a:t>
                </a:r>
                <a:r>
                  <a:rPr lang="zh-CN" altLang="en-US" sz="2000" dirty="0" smtClean="0">
                    <a:latin typeface="楷体" panose="02010609060101010101" pitchFamily="49" charset="-122"/>
                    <a:ea typeface="楷体" panose="02010609060101010101" pitchFamily="49" charset="-122"/>
                  </a:rPr>
                  <a:t>顺序表</a:t>
                </a:r>
                <a:r>
                  <a:rPr lang="zh-CN" altLang="zh-CN" sz="2000" dirty="0" smtClean="0">
                    <a:latin typeface="楷体" panose="02010609060101010101" pitchFamily="49" charset="-122"/>
                    <a:ea typeface="楷体" panose="02010609060101010101" pitchFamily="49" charset="-122"/>
                  </a:rPr>
                  <a:t>长度</a:t>
                </a:r>
                <a:r>
                  <a:rPr lang="zh-CN" altLang="zh-CN" sz="2000" dirty="0">
                    <a:latin typeface="楷体" panose="02010609060101010101" pitchFamily="49" charset="-122"/>
                    <a:ea typeface="楷体" panose="02010609060101010101" pitchFamily="49" charset="-122"/>
                  </a:rPr>
                  <a:t>加1。 </a:t>
                </a:r>
              </a:p>
            </p:txBody>
          </p:sp>
        </mc:Choice>
        <mc:Fallback xmlns="">
          <p:sp>
            <p:nvSpPr>
              <p:cNvPr id="4" name="矩形 3"/>
              <p:cNvSpPr>
                <a:spLocks noRot="1" noChangeAspect="1" noMove="1" noResize="1" noEditPoints="1" noAdjustHandles="1" noChangeArrowheads="1" noChangeShapeType="1" noTextEdit="1"/>
              </p:cNvSpPr>
              <p:nvPr/>
            </p:nvSpPr>
            <p:spPr>
              <a:xfrm>
                <a:off x="539552" y="4725144"/>
                <a:ext cx="8496944" cy="1569660"/>
              </a:xfrm>
              <a:prstGeom prst="rect">
                <a:avLst/>
              </a:prstGeom>
              <a:blipFill>
                <a:blip r:embed="rId2"/>
                <a:stretch>
                  <a:fillRect l="-790" t="-1163" b="-2713"/>
                </a:stretch>
              </a:blipFill>
            </p:spPr>
            <p:txBody>
              <a:bodyPr/>
              <a:lstStyle/>
              <a:p>
                <a:r>
                  <a:rPr lang="zh-CN" altLang="en-US">
                    <a:noFill/>
                  </a:rPr>
                  <a:t> </a:t>
                </a:r>
              </a:p>
            </p:txBody>
          </p:sp>
        </mc:Fallback>
      </mc:AlternateContent>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755903"/>
            <a:ext cx="5904656" cy="3969241"/>
          </a:xfrm>
        </p:spPr>
      </p:pic>
    </p:spTree>
    <p:extLst>
      <p:ext uri="{BB962C8B-B14F-4D97-AF65-F5344CB8AC3E}">
        <p14:creationId xmlns:p14="http://schemas.microsoft.com/office/powerpoint/2010/main" val="129422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764704"/>
            <a:ext cx="7520940" cy="548640"/>
          </a:xfrm>
        </p:spPr>
        <p:txBody>
          <a:bodyPr/>
          <a:lstStyle/>
          <a:p>
            <a:r>
              <a:rPr lang="zh-CN" altLang="en-US" sz="2400" dirty="0"/>
              <a:t>顺序</a:t>
            </a:r>
            <a:r>
              <a:rPr lang="zh-CN" altLang="zh-CN" sz="2400" dirty="0" smtClean="0"/>
              <a:t>表</a:t>
            </a:r>
            <a:r>
              <a:rPr lang="zh-CN" altLang="zh-CN" sz="2400" dirty="0"/>
              <a:t>的插入操作算法实现</a:t>
            </a:r>
            <a:r>
              <a:rPr lang="zh-CN" altLang="zh-CN" sz="2400" dirty="0" smtClean="0"/>
              <a:t>：</a:t>
            </a:r>
            <a:endParaRPr lang="zh-CN" altLang="en-US" sz="2400" dirty="0"/>
          </a:p>
        </p:txBody>
      </p:sp>
      <p:sp>
        <p:nvSpPr>
          <p:cNvPr id="3" name="内容占位符 2"/>
          <p:cNvSpPr>
            <a:spLocks noGrp="1"/>
          </p:cNvSpPr>
          <p:nvPr>
            <p:ph idx="1"/>
          </p:nvPr>
        </p:nvSpPr>
        <p:spPr>
          <a:xfrm>
            <a:off x="642910" y="1484784"/>
            <a:ext cx="8249570" cy="4824536"/>
          </a:xfrm>
        </p:spPr>
        <p:txBody>
          <a:bodyPr>
            <a:normAutofit fontScale="92500" lnSpcReduction="20000"/>
          </a:bodyPr>
          <a:lstStyle/>
          <a:p>
            <a:pPr fontAlgn="base"/>
            <a:r>
              <a:rPr lang="zh-CN" altLang="zh-CN" b="0" dirty="0" smtClean="0"/>
              <a:t>算法</a:t>
            </a:r>
            <a:r>
              <a:rPr lang="en-US" altLang="zh-CN" b="0" dirty="0" smtClean="0"/>
              <a:t>2.3</a:t>
            </a:r>
            <a:r>
              <a:rPr lang="zh-CN" altLang="zh-CN" b="0" dirty="0" smtClean="0"/>
              <a:t>：</a:t>
            </a:r>
            <a:r>
              <a:rPr lang="zh-CN" altLang="en-US" dirty="0">
                <a:solidFill>
                  <a:srgbClr val="FF0000"/>
                </a:solidFill>
              </a:rPr>
              <a:t>顺序</a:t>
            </a:r>
            <a:r>
              <a:rPr lang="zh-CN" altLang="zh-CN" dirty="0" smtClean="0">
                <a:solidFill>
                  <a:srgbClr val="FF0000"/>
                </a:solidFill>
              </a:rPr>
              <a:t>表的</a:t>
            </a:r>
            <a:r>
              <a:rPr lang="zh-CN" altLang="en-US" dirty="0" smtClean="0">
                <a:solidFill>
                  <a:srgbClr val="FF0000"/>
                </a:solidFill>
              </a:rPr>
              <a:t>指定位置</a:t>
            </a:r>
            <a:r>
              <a:rPr lang="zh-CN" altLang="zh-CN" dirty="0" smtClean="0">
                <a:solidFill>
                  <a:srgbClr val="FF0000"/>
                </a:solidFill>
              </a:rPr>
              <a:t>插入</a:t>
            </a:r>
            <a:endParaRPr lang="zh-CN" altLang="zh-CN" dirty="0">
              <a:solidFill>
                <a:srgbClr val="FF0000"/>
              </a:solidFill>
            </a:endParaRPr>
          </a:p>
          <a:p>
            <a:r>
              <a:rPr lang="en-US" altLang="zh-CN" b="0" dirty="0" smtClean="0"/>
              <a:t>template &lt;class Elem&gt;    //</a:t>
            </a:r>
            <a:r>
              <a:rPr lang="zh-CN" altLang="en-US" b="0" dirty="0" smtClean="0"/>
              <a:t>在</a:t>
            </a:r>
            <a:r>
              <a:rPr lang="en-US" altLang="zh-CN" b="0" dirty="0" err="1" smtClean="0"/>
              <a:t>curr</a:t>
            </a:r>
            <a:r>
              <a:rPr lang="zh-CN" altLang="en-US" b="0" dirty="0" smtClean="0"/>
              <a:t>当前位置插入数据元素</a:t>
            </a:r>
          </a:p>
          <a:p>
            <a:r>
              <a:rPr lang="en-US" altLang="zh-CN" b="0" dirty="0" err="1" smtClean="0"/>
              <a:t>bool</a:t>
            </a:r>
            <a:r>
              <a:rPr lang="en-US" altLang="zh-CN" b="0" dirty="0" smtClean="0"/>
              <a:t> </a:t>
            </a:r>
            <a:r>
              <a:rPr lang="en-US" altLang="zh-CN" b="0" dirty="0" err="1" smtClean="0"/>
              <a:t>Alist</a:t>
            </a:r>
            <a:r>
              <a:rPr lang="en-US" altLang="zh-CN" b="0" dirty="0" smtClean="0"/>
              <a:t> &lt;Elem&gt;:: insert(const Elem it) {</a:t>
            </a:r>
            <a:endParaRPr lang="zh-CN" altLang="en-US" b="0" dirty="0" smtClean="0"/>
          </a:p>
          <a:p>
            <a:pPr fontAlgn="base"/>
            <a:r>
              <a:rPr lang="en-US" altLang="zh-CN" b="0" dirty="0"/>
              <a:t>	</a:t>
            </a:r>
            <a:r>
              <a:rPr lang="en-US" altLang="zh-CN" b="0" dirty="0" smtClean="0"/>
              <a:t>if </a:t>
            </a:r>
            <a:r>
              <a:rPr lang="en-US" altLang="zh-CN" b="0" dirty="0"/>
              <a:t>(</a:t>
            </a:r>
            <a:r>
              <a:rPr lang="en-US" altLang="zh-CN" b="0" dirty="0" err="1"/>
              <a:t>listSize</a:t>
            </a:r>
            <a:r>
              <a:rPr lang="en-US" altLang="zh-CN" b="0" dirty="0"/>
              <a:t> == </a:t>
            </a:r>
            <a:r>
              <a:rPr lang="en-US" altLang="zh-CN" b="0" dirty="0" err="1"/>
              <a:t>maxSize</a:t>
            </a:r>
            <a:r>
              <a:rPr lang="en-US" altLang="zh-CN" b="0" dirty="0"/>
              <a:t>) return false; </a:t>
            </a:r>
            <a:r>
              <a:rPr lang="en-US" altLang="zh-CN" b="0" dirty="0" smtClean="0"/>
              <a:t>	//</a:t>
            </a:r>
            <a:r>
              <a:rPr lang="zh-CN" altLang="zh-CN" b="0" dirty="0" smtClean="0"/>
              <a:t>判断</a:t>
            </a:r>
            <a:r>
              <a:rPr lang="zh-CN" altLang="en-US" b="0" dirty="0"/>
              <a:t>顺序</a:t>
            </a:r>
            <a:r>
              <a:rPr lang="zh-CN" altLang="zh-CN" b="0" dirty="0" smtClean="0"/>
              <a:t>表</a:t>
            </a:r>
            <a:r>
              <a:rPr lang="zh-CN" altLang="zh-CN" b="0" dirty="0"/>
              <a:t>是否已满</a:t>
            </a:r>
          </a:p>
          <a:p>
            <a:pPr fontAlgn="base"/>
            <a:r>
              <a:rPr lang="en-US" altLang="zh-CN" b="0" dirty="0"/>
              <a:t>    </a:t>
            </a:r>
            <a:r>
              <a:rPr lang="en-US" altLang="zh-CN" b="0" dirty="0" smtClean="0"/>
              <a:t>	if </a:t>
            </a:r>
            <a:r>
              <a:rPr lang="en-US" altLang="zh-CN" b="0" dirty="0"/>
              <a:t>((</a:t>
            </a:r>
            <a:r>
              <a:rPr lang="en-US" altLang="zh-CN" b="0" dirty="0" err="1"/>
              <a:t>curr</a:t>
            </a:r>
            <a:r>
              <a:rPr lang="en-US" altLang="zh-CN" b="0" dirty="0"/>
              <a:t> &lt;0) || ( </a:t>
            </a:r>
            <a:r>
              <a:rPr lang="en-US" altLang="zh-CN" b="0" dirty="0" err="1"/>
              <a:t>curr</a:t>
            </a:r>
            <a:r>
              <a:rPr lang="en-US" altLang="zh-CN" b="0" dirty="0"/>
              <a:t> &gt; listSize-1) return false; //</a:t>
            </a:r>
            <a:r>
              <a:rPr lang="zh-CN" altLang="zh-CN" b="0" dirty="0" smtClean="0"/>
              <a:t>判断位置</a:t>
            </a:r>
            <a:r>
              <a:rPr lang="zh-CN" altLang="zh-CN" b="0" dirty="0"/>
              <a:t>是否正确</a:t>
            </a:r>
          </a:p>
          <a:p>
            <a:pPr fontAlgn="base"/>
            <a:r>
              <a:rPr lang="en-US" altLang="zh-CN" b="0" dirty="0" smtClean="0"/>
              <a:t>	for </a:t>
            </a:r>
            <a:r>
              <a:rPr lang="en-US" altLang="zh-CN" b="0" dirty="0"/>
              <a:t>(</a:t>
            </a:r>
            <a:r>
              <a:rPr lang="en-US" altLang="zh-CN" b="0" dirty="0" err="1"/>
              <a:t>int</a:t>
            </a:r>
            <a:r>
              <a:rPr lang="en-US" altLang="zh-CN" b="0" dirty="0"/>
              <a:t> </a:t>
            </a:r>
            <a:r>
              <a:rPr lang="en-US" altLang="zh-CN" b="0" dirty="0" err="1"/>
              <a:t>i</a:t>
            </a:r>
            <a:r>
              <a:rPr lang="en-US" altLang="zh-CN" b="0" dirty="0"/>
              <a:t>=</a:t>
            </a:r>
            <a:r>
              <a:rPr lang="en-US" altLang="zh-CN" b="0" dirty="0" err="1"/>
              <a:t>listSize</a:t>
            </a:r>
            <a:r>
              <a:rPr lang="en-US" altLang="zh-CN" b="0" dirty="0"/>
              <a:t>; </a:t>
            </a:r>
            <a:r>
              <a:rPr lang="en-US" altLang="zh-CN" b="0" dirty="0" err="1"/>
              <a:t>i</a:t>
            </a:r>
            <a:r>
              <a:rPr lang="en-US" altLang="zh-CN" b="0" dirty="0"/>
              <a:t>&gt;</a:t>
            </a:r>
            <a:r>
              <a:rPr lang="en-US" altLang="zh-CN" b="0" dirty="0" err="1"/>
              <a:t>curr</a:t>
            </a:r>
            <a:r>
              <a:rPr lang="en-US" altLang="zh-CN" b="0" dirty="0"/>
              <a:t>; </a:t>
            </a:r>
            <a:r>
              <a:rPr lang="en-US" altLang="zh-CN" b="0" dirty="0" err="1"/>
              <a:t>i</a:t>
            </a:r>
            <a:r>
              <a:rPr lang="en-US" altLang="zh-CN" b="0" dirty="0"/>
              <a:t>--) </a:t>
            </a:r>
            <a:r>
              <a:rPr lang="en-US" altLang="zh-CN" b="0" dirty="0" smtClean="0"/>
              <a:t>	//</a:t>
            </a:r>
            <a:r>
              <a:rPr lang="zh-CN" altLang="zh-CN" b="0" dirty="0" smtClean="0"/>
              <a:t>将第</a:t>
            </a:r>
            <a:r>
              <a:rPr lang="en-US" altLang="zh-CN" b="0" dirty="0" err="1" smtClean="0"/>
              <a:t>i</a:t>
            </a:r>
            <a:r>
              <a:rPr lang="zh-CN" altLang="zh-CN" b="0" dirty="0" smtClean="0"/>
              <a:t>到</a:t>
            </a:r>
            <a:r>
              <a:rPr lang="en-US" altLang="zh-CN" b="0" dirty="0" smtClean="0"/>
              <a:t>n-1</a:t>
            </a:r>
            <a:r>
              <a:rPr lang="zh-CN" altLang="zh-CN" b="0" dirty="0" smtClean="0"/>
              <a:t>个元素后移</a:t>
            </a:r>
            <a:endParaRPr lang="en-US" altLang="zh-CN" b="0" dirty="0" smtClean="0"/>
          </a:p>
          <a:p>
            <a:pPr fontAlgn="base"/>
            <a:r>
              <a:rPr lang="en-US" altLang="zh-CN" b="0" dirty="0" smtClean="0"/>
              <a:t>		</a:t>
            </a:r>
            <a:r>
              <a:rPr lang="en-US" altLang="zh-CN" b="0" dirty="0" err="1" smtClean="0"/>
              <a:t>listArray</a:t>
            </a:r>
            <a:r>
              <a:rPr lang="en-US" altLang="zh-CN" b="0" dirty="0" smtClean="0"/>
              <a:t>[</a:t>
            </a:r>
            <a:r>
              <a:rPr lang="en-US" altLang="zh-CN" b="0" dirty="0" err="1" smtClean="0"/>
              <a:t>i</a:t>
            </a:r>
            <a:r>
              <a:rPr lang="en-US" altLang="zh-CN" b="0" dirty="0"/>
              <a:t>] = </a:t>
            </a:r>
            <a:r>
              <a:rPr lang="en-US" altLang="zh-CN" b="0" dirty="0" err="1"/>
              <a:t>listArray</a:t>
            </a:r>
            <a:r>
              <a:rPr lang="en-US" altLang="zh-CN" b="0" dirty="0"/>
              <a:t>[i-1]; </a:t>
            </a:r>
            <a:endParaRPr lang="zh-CN" altLang="zh-CN" b="0" dirty="0"/>
          </a:p>
          <a:p>
            <a:pPr fontAlgn="base"/>
            <a:r>
              <a:rPr lang="en-US" altLang="zh-CN" b="0" dirty="0"/>
              <a:t>	</a:t>
            </a:r>
            <a:r>
              <a:rPr lang="en-US" altLang="zh-CN" b="0" dirty="0" err="1"/>
              <a:t>listArray</a:t>
            </a:r>
            <a:r>
              <a:rPr lang="en-US" altLang="zh-CN" b="0" dirty="0"/>
              <a:t>[</a:t>
            </a:r>
            <a:r>
              <a:rPr lang="en-US" altLang="zh-CN" b="0" dirty="0" err="1"/>
              <a:t>curr</a:t>
            </a:r>
            <a:r>
              <a:rPr lang="en-US" altLang="zh-CN" b="0" dirty="0"/>
              <a:t>] = it; </a:t>
            </a:r>
            <a:r>
              <a:rPr lang="en-US" altLang="zh-CN" b="0" dirty="0" smtClean="0"/>
              <a:t>	//</a:t>
            </a:r>
            <a:r>
              <a:rPr lang="zh-CN" altLang="zh-CN" b="0" dirty="0"/>
              <a:t>插入数据元素</a:t>
            </a:r>
          </a:p>
          <a:p>
            <a:pPr fontAlgn="base"/>
            <a:r>
              <a:rPr lang="en-US" altLang="zh-CN" b="0" dirty="0"/>
              <a:t>	</a:t>
            </a:r>
            <a:r>
              <a:rPr lang="en-US" altLang="zh-CN" b="0" dirty="0" err="1"/>
              <a:t>listSize</a:t>
            </a:r>
            <a:r>
              <a:rPr lang="en-US" altLang="zh-CN" b="0" dirty="0"/>
              <a:t>++; </a:t>
            </a:r>
            <a:r>
              <a:rPr lang="en-US" altLang="zh-CN" b="0" dirty="0" smtClean="0"/>
              <a:t>		//</a:t>
            </a:r>
            <a:r>
              <a:rPr lang="zh-CN" altLang="zh-CN" b="0" dirty="0" smtClean="0"/>
              <a:t>增加</a:t>
            </a:r>
            <a:r>
              <a:rPr lang="zh-CN" altLang="en-US" b="0" dirty="0" smtClean="0"/>
              <a:t>顺序表</a:t>
            </a:r>
            <a:r>
              <a:rPr lang="zh-CN" altLang="zh-CN" b="0" dirty="0" smtClean="0"/>
              <a:t>长度</a:t>
            </a:r>
            <a:endParaRPr lang="zh-CN" altLang="zh-CN" b="0" dirty="0"/>
          </a:p>
          <a:p>
            <a:pPr fontAlgn="base"/>
            <a:r>
              <a:rPr lang="en-US" altLang="zh-CN" b="0" dirty="0"/>
              <a:t>    </a:t>
            </a:r>
            <a:r>
              <a:rPr lang="en-US" altLang="zh-CN" b="0" dirty="0" smtClean="0"/>
              <a:t>	return true</a:t>
            </a:r>
            <a:r>
              <a:rPr lang="zh-CN" altLang="en-US" b="0" dirty="0" smtClean="0"/>
              <a:t>；</a:t>
            </a:r>
            <a:endParaRPr lang="zh-CN" altLang="zh-CN" b="0" dirty="0"/>
          </a:p>
          <a:p>
            <a:pPr fontAlgn="base"/>
            <a:r>
              <a:rPr lang="zh-CN" altLang="zh-CN" b="0" dirty="0" smtClean="0"/>
              <a:t>｝</a:t>
            </a:r>
            <a:r>
              <a:rPr lang="zh-CN" altLang="en-US" dirty="0">
                <a:solidFill>
                  <a:srgbClr val="FF0000"/>
                </a:solidFill>
              </a:rPr>
              <a:t> </a:t>
            </a:r>
            <a:r>
              <a:rPr lang="zh-CN" altLang="en-US" dirty="0" smtClean="0">
                <a:solidFill>
                  <a:srgbClr val="FF0000"/>
                </a:solidFill>
              </a:rPr>
              <a:t>时间</a:t>
            </a:r>
            <a:r>
              <a:rPr lang="zh-CN" altLang="en-US" dirty="0">
                <a:solidFill>
                  <a:srgbClr val="FF0000"/>
                </a:solidFill>
              </a:rPr>
              <a:t>复杂度为</a:t>
            </a:r>
            <a:r>
              <a:rPr lang="en-US" altLang="zh-CN" dirty="0">
                <a:solidFill>
                  <a:srgbClr val="FF0000"/>
                </a:solidFill>
              </a:rPr>
              <a:t>O(n) </a:t>
            </a:r>
            <a:endParaRPr lang="zh-CN" altLang="en-US" b="0" dirty="0"/>
          </a:p>
        </p:txBody>
      </p:sp>
    </p:spTree>
    <p:extLst>
      <p:ext uri="{BB962C8B-B14F-4D97-AF65-F5344CB8AC3E}">
        <p14:creationId xmlns:p14="http://schemas.microsoft.com/office/powerpoint/2010/main" val="371015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920880" cy="4968552"/>
          </a:xfrm>
        </p:spPr>
        <p:txBody>
          <a:bodyPr>
            <a:normAutofit fontScale="55000" lnSpcReduction="20000"/>
          </a:bodyPr>
          <a:lstStyle/>
          <a:p>
            <a:r>
              <a:rPr lang="en-US" altLang="zh-CN" sz="3800" dirty="0"/>
              <a:t>2. </a:t>
            </a:r>
            <a:r>
              <a:rPr lang="zh-CN" altLang="zh-CN" sz="3800" dirty="0"/>
              <a:t>追加操作</a:t>
            </a:r>
          </a:p>
          <a:p>
            <a:r>
              <a:rPr lang="en-US" altLang="zh-CN" sz="3800" b="0" dirty="0" smtClean="0"/>
              <a:t>	</a:t>
            </a:r>
            <a:r>
              <a:rPr lang="zh-CN" altLang="zh-CN" sz="3800" dirty="0" smtClean="0">
                <a:solidFill>
                  <a:srgbClr val="FF0000"/>
                </a:solidFill>
              </a:rPr>
              <a:t>追加</a:t>
            </a:r>
            <a:r>
              <a:rPr lang="zh-CN" altLang="zh-CN" sz="3800" dirty="0">
                <a:solidFill>
                  <a:srgbClr val="FF0000"/>
                </a:solidFill>
              </a:rPr>
              <a:t>操作</a:t>
            </a:r>
            <a:r>
              <a:rPr lang="zh-CN" altLang="zh-CN" sz="3800" b="0" dirty="0"/>
              <a:t>是指</a:t>
            </a:r>
            <a:r>
              <a:rPr lang="zh-CN" altLang="zh-CN" sz="3800" b="0" dirty="0" smtClean="0"/>
              <a:t>在</a:t>
            </a:r>
            <a:r>
              <a:rPr lang="zh-CN" altLang="en-US" sz="3800" b="0" dirty="0" smtClean="0"/>
              <a:t>顺序</a:t>
            </a:r>
            <a:r>
              <a:rPr lang="zh-CN" altLang="zh-CN" sz="3800" b="0" dirty="0" smtClean="0"/>
              <a:t>表</a:t>
            </a:r>
            <a:r>
              <a:rPr lang="zh-CN" altLang="zh-CN" sz="3800" b="0" dirty="0"/>
              <a:t>的表尾插入一个数据元素。</a:t>
            </a:r>
            <a:r>
              <a:rPr lang="zh-CN" altLang="zh-CN" sz="3800" b="0" dirty="0" smtClean="0"/>
              <a:t>而</a:t>
            </a:r>
            <a:r>
              <a:rPr lang="zh-CN" altLang="en-US" sz="3800" b="0" dirty="0" smtClean="0"/>
              <a:t>前面的</a:t>
            </a:r>
            <a:r>
              <a:rPr lang="zh-CN" altLang="zh-CN" sz="3800" b="0" dirty="0" smtClean="0"/>
              <a:t>插入</a:t>
            </a:r>
            <a:r>
              <a:rPr lang="zh-CN" altLang="zh-CN" sz="3800" b="0" dirty="0"/>
              <a:t>操作是指</a:t>
            </a:r>
            <a:r>
              <a:rPr lang="zh-CN" altLang="zh-CN" sz="3800" b="0" dirty="0" smtClean="0"/>
              <a:t>在</a:t>
            </a:r>
            <a:r>
              <a:rPr lang="zh-CN" altLang="en-US" sz="3800" b="0" dirty="0" smtClean="0"/>
              <a:t>顺序</a:t>
            </a:r>
            <a:r>
              <a:rPr lang="zh-CN" altLang="zh-CN" sz="3800" b="0" dirty="0" smtClean="0"/>
              <a:t>表</a:t>
            </a:r>
            <a:r>
              <a:rPr lang="zh-CN" altLang="zh-CN" sz="3800" b="0" dirty="0"/>
              <a:t>中的任一位置插入数据元素。由于追加操作不需移动数据元素，所以</a:t>
            </a:r>
            <a:r>
              <a:rPr lang="zh-CN" altLang="zh-CN" sz="3800" b="0" dirty="0">
                <a:solidFill>
                  <a:srgbClr val="FF0000"/>
                </a:solidFill>
              </a:rPr>
              <a:t>时间复杂度为O(1)</a:t>
            </a:r>
            <a:r>
              <a:rPr lang="zh-CN" altLang="zh-CN" sz="3800" b="0" dirty="0" smtClean="0"/>
              <a:t>。</a:t>
            </a:r>
            <a:endParaRPr lang="zh-CN" altLang="zh-CN" sz="3800" b="0" dirty="0"/>
          </a:p>
          <a:p>
            <a:r>
              <a:rPr lang="zh-CN" altLang="en-US" sz="3800" dirty="0"/>
              <a:t>顺序</a:t>
            </a:r>
            <a:r>
              <a:rPr lang="zh-CN" altLang="zh-CN" sz="3800" dirty="0" smtClean="0"/>
              <a:t>表的</a:t>
            </a:r>
            <a:r>
              <a:rPr lang="zh-CN" altLang="en-US" sz="3800" dirty="0" smtClean="0"/>
              <a:t>追加</a:t>
            </a:r>
            <a:r>
              <a:rPr lang="zh-CN" altLang="zh-CN" sz="3800" dirty="0" smtClean="0"/>
              <a:t>操作</a:t>
            </a:r>
            <a:r>
              <a:rPr lang="zh-CN" altLang="zh-CN" sz="3800" dirty="0"/>
              <a:t>算法实现</a:t>
            </a:r>
            <a:r>
              <a:rPr lang="zh-CN" altLang="zh-CN" sz="3800" dirty="0" smtClean="0"/>
              <a:t>：</a:t>
            </a:r>
            <a:endParaRPr lang="en-US" altLang="zh-CN" sz="3800" dirty="0" smtClean="0"/>
          </a:p>
          <a:p>
            <a:pPr lvl="3" fontAlgn="base">
              <a:buNone/>
            </a:pPr>
            <a:r>
              <a:rPr lang="zh-CN" altLang="zh-CN" sz="4400" b="1" dirty="0" smtClean="0"/>
              <a:t>算法</a:t>
            </a:r>
            <a:r>
              <a:rPr lang="en-US" altLang="zh-CN" sz="4400" b="1" dirty="0" smtClean="0"/>
              <a:t>2.4</a:t>
            </a:r>
            <a:r>
              <a:rPr lang="zh-CN" altLang="zh-CN" sz="4400" b="1" dirty="0" smtClean="0"/>
              <a:t>：</a:t>
            </a:r>
            <a:r>
              <a:rPr lang="zh-CN" altLang="en-US" sz="4400" b="1" dirty="0">
                <a:solidFill>
                  <a:srgbClr val="FF0000"/>
                </a:solidFill>
              </a:rPr>
              <a:t>顺序</a:t>
            </a:r>
            <a:r>
              <a:rPr lang="zh-CN" altLang="zh-CN" sz="4400" b="1" dirty="0" smtClean="0">
                <a:solidFill>
                  <a:srgbClr val="FF0000"/>
                </a:solidFill>
              </a:rPr>
              <a:t>表</a:t>
            </a:r>
            <a:r>
              <a:rPr lang="zh-CN" altLang="zh-CN" sz="4400" b="1" dirty="0">
                <a:solidFill>
                  <a:srgbClr val="FF0000"/>
                </a:solidFill>
              </a:rPr>
              <a:t>的追加插入</a:t>
            </a:r>
          </a:p>
          <a:p>
            <a:pPr lvl="3" fontAlgn="base">
              <a:buNone/>
            </a:pPr>
            <a:r>
              <a:rPr lang="en-US" altLang="zh-CN" sz="4400" b="0" dirty="0"/>
              <a:t>template &lt;class Elem&gt; </a:t>
            </a:r>
            <a:endParaRPr lang="en-US" altLang="zh-CN" sz="4400" b="0" dirty="0" smtClean="0"/>
          </a:p>
          <a:p>
            <a:pPr lvl="3" fontAlgn="base">
              <a:buNone/>
            </a:pPr>
            <a:r>
              <a:rPr lang="en-US" altLang="zh-CN" sz="4400" b="0" dirty="0" err="1" smtClean="0"/>
              <a:t>bool</a:t>
            </a:r>
            <a:r>
              <a:rPr lang="en-US" altLang="zh-CN" sz="4400" b="0" dirty="0" smtClean="0"/>
              <a:t> </a:t>
            </a:r>
            <a:r>
              <a:rPr lang="en-US" altLang="zh-CN" sz="4400" b="0" dirty="0" err="1"/>
              <a:t>Alist</a:t>
            </a:r>
            <a:r>
              <a:rPr lang="en-US" altLang="zh-CN" sz="4400" b="0" dirty="0"/>
              <a:t>&lt;Elem&gt;:: append(const </a:t>
            </a:r>
            <a:r>
              <a:rPr lang="en-US" altLang="zh-CN" sz="4400" b="0" dirty="0" smtClean="0"/>
              <a:t>Elem </a:t>
            </a:r>
            <a:r>
              <a:rPr lang="en-US" altLang="zh-CN" sz="4400" b="0" dirty="0"/>
              <a:t>it) {</a:t>
            </a:r>
            <a:endParaRPr lang="zh-CN" altLang="zh-CN" sz="4400" b="0" dirty="0"/>
          </a:p>
          <a:p>
            <a:pPr lvl="3" fontAlgn="base">
              <a:buNone/>
            </a:pPr>
            <a:r>
              <a:rPr lang="en-US" altLang="zh-CN" sz="4400" b="0" dirty="0" smtClean="0"/>
              <a:t>		if </a:t>
            </a:r>
            <a:r>
              <a:rPr lang="en-US" altLang="zh-CN" sz="4400" b="0" dirty="0"/>
              <a:t>(</a:t>
            </a:r>
            <a:r>
              <a:rPr lang="en-US" altLang="zh-CN" sz="4400" b="0" dirty="0" err="1"/>
              <a:t>listSize</a:t>
            </a:r>
            <a:r>
              <a:rPr lang="en-US" altLang="zh-CN" sz="4400" b="0" dirty="0"/>
              <a:t> == </a:t>
            </a:r>
            <a:r>
              <a:rPr lang="en-US" altLang="zh-CN" sz="4400" b="0" dirty="0" err="1"/>
              <a:t>maxSize</a:t>
            </a:r>
            <a:r>
              <a:rPr lang="en-US" altLang="zh-CN" sz="4400" b="0" dirty="0"/>
              <a:t>) return false;</a:t>
            </a:r>
            <a:endParaRPr lang="zh-CN" altLang="zh-CN" sz="4400" b="0" dirty="0"/>
          </a:p>
          <a:p>
            <a:pPr lvl="3" fontAlgn="base">
              <a:buNone/>
            </a:pPr>
            <a:r>
              <a:rPr lang="en-US" altLang="zh-CN" sz="4400" b="0" dirty="0"/>
              <a:t>	</a:t>
            </a:r>
            <a:r>
              <a:rPr lang="en-US" altLang="zh-CN" sz="4400" b="0" dirty="0" smtClean="0"/>
              <a:t>	</a:t>
            </a:r>
            <a:r>
              <a:rPr lang="en-US" altLang="zh-CN" sz="4400" b="0" dirty="0" err="1" smtClean="0"/>
              <a:t>listArray</a:t>
            </a:r>
            <a:r>
              <a:rPr lang="en-US" altLang="zh-CN" sz="4400" b="0" dirty="0" smtClean="0"/>
              <a:t>[</a:t>
            </a:r>
            <a:r>
              <a:rPr lang="en-US" altLang="zh-CN" sz="4400" b="0" dirty="0" err="1" smtClean="0"/>
              <a:t>listSize</a:t>
            </a:r>
            <a:r>
              <a:rPr lang="en-US" altLang="zh-CN" sz="4400" b="0" dirty="0"/>
              <a:t>++] = it;</a:t>
            </a:r>
            <a:endParaRPr lang="zh-CN" altLang="zh-CN" sz="4400" b="0" dirty="0"/>
          </a:p>
          <a:p>
            <a:pPr lvl="3" fontAlgn="base">
              <a:buNone/>
            </a:pPr>
            <a:r>
              <a:rPr lang="en-US" altLang="zh-CN" sz="4400" b="0" dirty="0"/>
              <a:t>	</a:t>
            </a:r>
            <a:r>
              <a:rPr lang="en-US" altLang="zh-CN" sz="4400" b="0" dirty="0" smtClean="0"/>
              <a:t>	return true</a:t>
            </a:r>
            <a:r>
              <a:rPr lang="zh-CN" altLang="en-US" sz="4400" b="0" dirty="0" smtClean="0"/>
              <a:t>；</a:t>
            </a:r>
            <a:endParaRPr lang="zh-CN" altLang="zh-CN" sz="4400" b="0" dirty="0"/>
          </a:p>
          <a:p>
            <a:pPr lvl="3" fontAlgn="base">
              <a:buNone/>
            </a:pPr>
            <a:r>
              <a:rPr lang="en-US" altLang="zh-CN" sz="4400" b="0" dirty="0"/>
              <a:t>}</a:t>
            </a:r>
            <a:endParaRPr lang="zh-CN" altLang="zh-CN" sz="4400" b="0" dirty="0"/>
          </a:p>
          <a:p>
            <a:endParaRPr lang="zh-CN" altLang="en-US" dirty="0"/>
          </a:p>
        </p:txBody>
      </p:sp>
    </p:spTree>
    <p:extLst>
      <p:ext uri="{BB962C8B-B14F-4D97-AF65-F5344CB8AC3E}">
        <p14:creationId xmlns:p14="http://schemas.microsoft.com/office/powerpoint/2010/main" val="8018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1268760"/>
            <a:ext cx="7848872" cy="4680520"/>
          </a:xfrm>
        </p:spPr>
        <p:txBody>
          <a:bodyPr/>
          <a:lstStyle/>
          <a:p>
            <a:r>
              <a:rPr lang="zh-CN" altLang="zh-CN" dirty="0" smtClean="0"/>
              <a:t>3. 删除操作</a:t>
            </a:r>
          </a:p>
          <a:p>
            <a:r>
              <a:rPr lang="en-US" altLang="zh-CN" b="0" dirty="0" smtClean="0">
                <a:latin typeface="楷体" pitchFamily="49" charset="-122"/>
              </a:rPr>
              <a:t>		</a:t>
            </a:r>
            <a:r>
              <a:rPr lang="zh-CN" altLang="en-US" dirty="0">
                <a:solidFill>
                  <a:srgbClr val="FF0000"/>
                </a:solidFill>
                <a:latin typeface="楷体" pitchFamily="49" charset="-122"/>
              </a:rPr>
              <a:t>顺序</a:t>
            </a:r>
            <a:r>
              <a:rPr lang="zh-CN" altLang="zh-CN" dirty="0" smtClean="0">
                <a:solidFill>
                  <a:srgbClr val="FF0000"/>
                </a:solidFill>
                <a:latin typeface="楷体" pitchFamily="49" charset="-122"/>
              </a:rPr>
              <a:t>表的删除操作</a:t>
            </a:r>
            <a:r>
              <a:rPr lang="zh-CN" altLang="zh-CN" b="0" dirty="0" smtClean="0">
                <a:latin typeface="楷体" pitchFamily="49" charset="-122"/>
              </a:rPr>
              <a:t>是指将长度为n的</a:t>
            </a:r>
            <a:r>
              <a:rPr lang="zh-CN" altLang="en-US" b="0" dirty="0" smtClean="0">
                <a:latin typeface="楷体" pitchFamily="49" charset="-122"/>
              </a:rPr>
              <a:t>顺序</a:t>
            </a:r>
            <a:r>
              <a:rPr lang="zh-CN" altLang="zh-CN" b="0" dirty="0" smtClean="0">
                <a:latin typeface="楷体" pitchFamily="49" charset="-122"/>
              </a:rPr>
              <a:t>表</a:t>
            </a:r>
            <a:r>
              <a:rPr lang="en-US" altLang="zh-CN" b="0" dirty="0" smtClean="0">
                <a:latin typeface="楷体" pitchFamily="49" charset="-122"/>
              </a:rPr>
              <a:t>L</a:t>
            </a:r>
            <a:r>
              <a:rPr lang="zh-CN" altLang="zh-CN" b="0" dirty="0" smtClean="0">
                <a:latin typeface="楷体" pitchFamily="49" charset="-122"/>
              </a:rPr>
              <a:t>中删除第i</a:t>
            </a:r>
            <a:r>
              <a:rPr lang="en-US" altLang="zh-CN" b="0" dirty="0" smtClean="0">
                <a:latin typeface="楷体" pitchFamily="49" charset="-122"/>
              </a:rPr>
              <a:t>+1</a:t>
            </a:r>
            <a:r>
              <a:rPr lang="zh-CN" altLang="zh-CN" b="0" dirty="0" smtClean="0">
                <a:latin typeface="楷体" pitchFamily="49" charset="-122"/>
              </a:rPr>
              <a:t>个数据元素，使其变成长度为n-1的</a:t>
            </a:r>
            <a:r>
              <a:rPr lang="zh-CN" altLang="en-US" b="0" dirty="0">
                <a:latin typeface="楷体" pitchFamily="49" charset="-122"/>
              </a:rPr>
              <a:t>顺序</a:t>
            </a:r>
            <a:r>
              <a:rPr lang="zh-CN" altLang="zh-CN" b="0" dirty="0" smtClean="0">
                <a:latin typeface="楷体" pitchFamily="49" charset="-122"/>
              </a:rPr>
              <a:t>表L’</a:t>
            </a:r>
            <a:r>
              <a:rPr lang="zh-CN" altLang="en-US" b="0" dirty="0" smtClean="0">
                <a:latin typeface="楷体" pitchFamily="49" charset="-122"/>
              </a:rPr>
              <a:t>。</a:t>
            </a:r>
            <a:endParaRPr lang="en-US" altLang="zh-CN" b="0" dirty="0" smtClean="0">
              <a:latin typeface="楷体" pitchFamily="49" charset="-122"/>
            </a:endParaRPr>
          </a:p>
          <a:p>
            <a:r>
              <a:rPr lang="en-US" altLang="zh-CN" b="0" dirty="0" smtClean="0">
                <a:latin typeface="楷体" pitchFamily="49" charset="-122"/>
              </a:rPr>
              <a:t>		</a:t>
            </a:r>
            <a:r>
              <a:rPr lang="zh-CN" altLang="zh-CN" b="0" dirty="0" smtClean="0">
                <a:latin typeface="楷体" pitchFamily="49" charset="-122"/>
              </a:rPr>
              <a:t>L</a:t>
            </a:r>
            <a:r>
              <a:rPr lang="en-US" altLang="zh-CN" b="0" dirty="0" smtClean="0">
                <a:latin typeface="楷体" pitchFamily="49" charset="-122"/>
              </a:rPr>
              <a:t> </a:t>
            </a:r>
            <a:r>
              <a:rPr lang="zh-CN" altLang="zh-CN" b="0" dirty="0" smtClean="0">
                <a:latin typeface="楷体" pitchFamily="49" charset="-122"/>
              </a:rPr>
              <a:t>=</a:t>
            </a:r>
            <a:r>
              <a:rPr lang="en-US" altLang="zh-CN" b="0" dirty="0" smtClean="0">
                <a:latin typeface="楷体" pitchFamily="49" charset="-122"/>
              </a:rPr>
              <a:t> (a</a:t>
            </a:r>
            <a:r>
              <a:rPr lang="en-US" altLang="zh-CN" b="0" baseline="-25000" dirty="0" smtClean="0">
                <a:latin typeface="楷体" pitchFamily="49" charset="-122"/>
              </a:rPr>
              <a:t>0</a:t>
            </a:r>
            <a:r>
              <a:rPr lang="zh-CN" altLang="zh-CN" b="0" dirty="0" smtClean="0">
                <a:latin typeface="楷体" pitchFamily="49" charset="-122"/>
              </a:rPr>
              <a:t>,</a:t>
            </a:r>
            <a:r>
              <a:rPr lang="en-US" altLang="zh-CN" b="0" dirty="0" smtClean="0">
                <a:latin typeface="楷体" pitchFamily="49" charset="-122"/>
              </a:rPr>
              <a:t>a</a:t>
            </a:r>
            <a:r>
              <a:rPr lang="en-US" altLang="zh-CN" b="0" baseline="-25000" dirty="0" smtClean="0">
                <a:latin typeface="楷体" pitchFamily="49" charset="-122"/>
              </a:rPr>
              <a:t>1</a:t>
            </a:r>
            <a:r>
              <a:rPr lang="en-US" altLang="zh-CN" b="0" dirty="0" smtClean="0">
                <a:latin typeface="楷体" pitchFamily="49" charset="-122"/>
              </a:rPr>
              <a:t>,…,a</a:t>
            </a:r>
            <a:r>
              <a:rPr lang="en-US" altLang="zh-CN" b="0" baseline="-25000" dirty="0" smtClean="0">
                <a:latin typeface="楷体" pitchFamily="49" charset="-122"/>
              </a:rPr>
              <a:t>i-1</a:t>
            </a:r>
            <a:r>
              <a:rPr lang="en-US" altLang="zh-CN" b="0" dirty="0" smtClean="0">
                <a:latin typeface="楷体" pitchFamily="49" charset="-122"/>
              </a:rPr>
              <a:t>,a</a:t>
            </a:r>
            <a:r>
              <a:rPr lang="en-US" altLang="zh-CN" b="0" baseline="-25000" dirty="0" smtClean="0">
                <a:latin typeface="楷体" pitchFamily="49" charset="-122"/>
              </a:rPr>
              <a:t>i</a:t>
            </a:r>
            <a:r>
              <a:rPr lang="en-US" altLang="zh-CN" b="0" dirty="0" smtClean="0">
                <a:latin typeface="楷体" pitchFamily="49" charset="-122"/>
              </a:rPr>
              <a:t>,a</a:t>
            </a:r>
            <a:r>
              <a:rPr lang="en-US" altLang="zh-CN" b="0" baseline="-25000" dirty="0" smtClean="0">
                <a:latin typeface="楷体" pitchFamily="49" charset="-122"/>
              </a:rPr>
              <a:t>i+1</a:t>
            </a:r>
            <a:r>
              <a:rPr lang="en-US" altLang="zh-CN" b="0" dirty="0" smtClean="0">
                <a:latin typeface="楷体" pitchFamily="49" charset="-122"/>
              </a:rPr>
              <a:t>,…,a</a:t>
            </a:r>
            <a:r>
              <a:rPr lang="en-US" altLang="zh-CN" b="0" baseline="-25000" dirty="0" smtClean="0">
                <a:latin typeface="楷体" pitchFamily="49" charset="-122"/>
              </a:rPr>
              <a:t>n-1</a:t>
            </a:r>
            <a:r>
              <a:rPr lang="en-US" altLang="zh-CN" b="0" dirty="0" smtClean="0">
                <a:latin typeface="楷体" pitchFamily="49" charset="-122"/>
              </a:rPr>
              <a:t>)</a:t>
            </a:r>
          </a:p>
          <a:p>
            <a:r>
              <a:rPr lang="en-US" altLang="zh-CN" b="0" dirty="0" smtClean="0">
                <a:latin typeface="楷体" pitchFamily="49" charset="-122"/>
              </a:rPr>
              <a:t>		</a:t>
            </a:r>
            <a:r>
              <a:rPr lang="zh-CN" altLang="zh-CN" b="0" dirty="0" smtClean="0">
                <a:latin typeface="楷体" pitchFamily="49" charset="-122"/>
              </a:rPr>
              <a:t>L</a:t>
            </a:r>
            <a:r>
              <a:rPr lang="en-US" altLang="zh-CN" b="0" dirty="0" smtClean="0">
                <a:latin typeface="楷体" pitchFamily="49" charset="-122"/>
              </a:rPr>
              <a:t>’</a:t>
            </a:r>
            <a:r>
              <a:rPr lang="zh-CN" altLang="zh-CN" b="0" dirty="0" smtClean="0">
                <a:latin typeface="楷体" pitchFamily="49" charset="-122"/>
              </a:rPr>
              <a:t>=</a:t>
            </a:r>
            <a:r>
              <a:rPr lang="en-US" altLang="zh-CN" b="0" dirty="0" smtClean="0">
                <a:latin typeface="楷体" pitchFamily="49" charset="-122"/>
              </a:rPr>
              <a:t>(a</a:t>
            </a:r>
            <a:r>
              <a:rPr lang="en-US" altLang="zh-CN" b="0" baseline="-25000" dirty="0" smtClean="0">
                <a:latin typeface="楷体" pitchFamily="49" charset="-122"/>
              </a:rPr>
              <a:t>0</a:t>
            </a:r>
            <a:r>
              <a:rPr lang="zh-CN" altLang="zh-CN" b="0" dirty="0" smtClean="0">
                <a:latin typeface="楷体" pitchFamily="49" charset="-122"/>
              </a:rPr>
              <a:t>,</a:t>
            </a:r>
            <a:r>
              <a:rPr lang="en-US" altLang="zh-CN" b="0" dirty="0" smtClean="0">
                <a:latin typeface="楷体" pitchFamily="49" charset="-122"/>
              </a:rPr>
              <a:t>a</a:t>
            </a:r>
            <a:r>
              <a:rPr lang="en-US" altLang="zh-CN" b="0" baseline="-25000" dirty="0" smtClean="0">
                <a:latin typeface="楷体" pitchFamily="49" charset="-122"/>
              </a:rPr>
              <a:t>1</a:t>
            </a:r>
            <a:r>
              <a:rPr lang="en-US" altLang="zh-CN" b="0" dirty="0" smtClean="0">
                <a:latin typeface="楷体" pitchFamily="49" charset="-122"/>
              </a:rPr>
              <a:t>,…,a</a:t>
            </a:r>
            <a:r>
              <a:rPr lang="en-US" altLang="zh-CN" b="0" baseline="-25000" dirty="0" smtClean="0">
                <a:latin typeface="楷体" pitchFamily="49" charset="-122"/>
              </a:rPr>
              <a:t>i-1</a:t>
            </a:r>
            <a:r>
              <a:rPr lang="en-US" altLang="zh-CN" b="0" dirty="0" smtClean="0">
                <a:latin typeface="楷体" pitchFamily="49" charset="-122"/>
              </a:rPr>
              <a:t>,a</a:t>
            </a:r>
            <a:r>
              <a:rPr lang="en-US" altLang="zh-CN" b="0" baseline="-25000" dirty="0" smtClean="0">
                <a:latin typeface="楷体" pitchFamily="49" charset="-122"/>
              </a:rPr>
              <a:t>i+1</a:t>
            </a:r>
            <a:r>
              <a:rPr lang="en-US" altLang="zh-CN" b="0" dirty="0" smtClean="0">
                <a:latin typeface="楷体" pitchFamily="49" charset="-122"/>
              </a:rPr>
              <a:t>,…,a</a:t>
            </a:r>
            <a:r>
              <a:rPr lang="en-US" altLang="zh-CN" b="0" baseline="-25000" dirty="0" smtClean="0">
                <a:latin typeface="楷体" pitchFamily="49" charset="-122"/>
              </a:rPr>
              <a:t>n-1</a:t>
            </a:r>
            <a:r>
              <a:rPr lang="en-US" altLang="zh-CN" b="0" dirty="0" smtClean="0">
                <a:latin typeface="楷体" pitchFamily="49" charset="-122"/>
              </a:rPr>
              <a:t>)</a:t>
            </a:r>
          </a:p>
          <a:p>
            <a:r>
              <a:rPr lang="en-US" altLang="zh-CN" b="0" dirty="0" smtClean="0">
                <a:latin typeface="楷体" pitchFamily="49" charset="-122"/>
              </a:rPr>
              <a:t>		</a:t>
            </a:r>
            <a:r>
              <a:rPr lang="zh-CN" altLang="zh-CN" b="0" dirty="0" smtClean="0">
                <a:latin typeface="楷体" pitchFamily="49" charset="-122"/>
              </a:rPr>
              <a:t>一个</a:t>
            </a:r>
            <a:r>
              <a:rPr lang="zh-CN" altLang="en-US" b="0" dirty="0">
                <a:latin typeface="楷体" pitchFamily="49" charset="-122"/>
              </a:rPr>
              <a:t>顺序</a:t>
            </a:r>
            <a:r>
              <a:rPr lang="zh-CN" altLang="zh-CN" b="0" dirty="0" smtClean="0">
                <a:latin typeface="楷体" pitchFamily="49" charset="-122"/>
              </a:rPr>
              <a:t>表在进行删除操作前后其数据元素在存储空间中的位置变化如图2-4所示。</a:t>
            </a:r>
          </a:p>
          <a:p>
            <a:endParaRPr lang="zh-CN" altLang="en-US" dirty="0"/>
          </a:p>
        </p:txBody>
      </p:sp>
      <p:sp>
        <p:nvSpPr>
          <p:cNvPr id="100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72638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196752"/>
            <a:ext cx="7072313" cy="402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665452" y="5445224"/>
            <a:ext cx="4057521" cy="461665"/>
          </a:xfrm>
          <a:prstGeom prst="rect">
            <a:avLst/>
          </a:prstGeom>
        </p:spPr>
        <p:txBody>
          <a:bodyPr wrap="none">
            <a:spAutoFit/>
          </a:body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2-4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顺序表</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删除前后的状况</a:t>
            </a:r>
          </a:p>
        </p:txBody>
      </p:sp>
    </p:spTree>
    <p:extLst>
      <p:ext uri="{BB962C8B-B14F-4D97-AF65-F5344CB8AC3E}">
        <p14:creationId xmlns:p14="http://schemas.microsoft.com/office/powerpoint/2010/main" val="631378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692696"/>
            <a:ext cx="8100392" cy="5544616"/>
          </a:xfrm>
        </p:spPr>
        <p:txBody>
          <a:bodyPr>
            <a:normAutofit fontScale="77500" lnSpcReduction="20000"/>
          </a:bodyPr>
          <a:lstStyle/>
          <a:p>
            <a:r>
              <a:rPr lang="zh-CN" altLang="zh-CN" dirty="0"/>
              <a:t>删除操作的实现步骤：</a:t>
            </a:r>
          </a:p>
          <a:p>
            <a:r>
              <a:rPr lang="zh-CN" altLang="zh-CN" b="0" dirty="0" smtClean="0"/>
              <a:t>（</a:t>
            </a:r>
            <a:r>
              <a:rPr lang="zh-CN" altLang="zh-CN" b="0" dirty="0"/>
              <a:t>1）</a:t>
            </a:r>
            <a:r>
              <a:rPr lang="zh-CN" altLang="zh-CN" b="0" dirty="0" smtClean="0"/>
              <a:t>在</a:t>
            </a:r>
            <a:r>
              <a:rPr lang="zh-CN" altLang="en-US" b="0" dirty="0" smtClean="0"/>
              <a:t>顺序</a:t>
            </a:r>
            <a:r>
              <a:rPr lang="zh-CN" altLang="zh-CN" b="0" dirty="0" smtClean="0"/>
              <a:t>表</a:t>
            </a:r>
            <a:r>
              <a:rPr lang="zh-CN" altLang="zh-CN" b="0" dirty="0"/>
              <a:t>L中，将第i+1个至第</a:t>
            </a:r>
            <a:r>
              <a:rPr lang="zh-CN" altLang="zh-CN" b="0" dirty="0" smtClean="0"/>
              <a:t>n个</a:t>
            </a:r>
            <a:r>
              <a:rPr lang="zh-CN" altLang="zh-CN" b="0" dirty="0"/>
              <a:t>数据元素依次向前移动一个位置。</a:t>
            </a:r>
          </a:p>
          <a:p>
            <a:r>
              <a:rPr lang="zh-CN" altLang="zh-CN" b="0" dirty="0" smtClean="0"/>
              <a:t>（</a:t>
            </a:r>
            <a:r>
              <a:rPr lang="zh-CN" altLang="zh-CN" b="0" dirty="0"/>
              <a:t>2） </a:t>
            </a:r>
            <a:r>
              <a:rPr lang="zh-CN" altLang="en-US" b="0" dirty="0" smtClean="0"/>
              <a:t>将顺序</a:t>
            </a:r>
            <a:r>
              <a:rPr lang="zh-CN" altLang="zh-CN" b="0" dirty="0" smtClean="0"/>
              <a:t>表</a:t>
            </a:r>
            <a:r>
              <a:rPr lang="zh-CN" altLang="zh-CN" b="0" dirty="0"/>
              <a:t>长度减1。 </a:t>
            </a:r>
          </a:p>
          <a:p>
            <a:r>
              <a:rPr lang="zh-CN" altLang="en-US" b="0" dirty="0" smtClean="0"/>
              <a:t>顺序</a:t>
            </a:r>
            <a:r>
              <a:rPr lang="zh-CN" altLang="zh-CN" b="0" dirty="0" smtClean="0"/>
              <a:t>表</a:t>
            </a:r>
            <a:r>
              <a:rPr lang="zh-CN" altLang="zh-CN" b="0" dirty="0"/>
              <a:t>的删除操作算法实现：</a:t>
            </a:r>
          </a:p>
          <a:p>
            <a:pPr fontAlgn="base"/>
            <a:r>
              <a:rPr lang="zh-CN" altLang="zh-CN" dirty="0" smtClean="0"/>
              <a:t>算法</a:t>
            </a:r>
            <a:r>
              <a:rPr lang="en-US" altLang="zh-CN" dirty="0" smtClean="0"/>
              <a:t>2.5</a:t>
            </a:r>
            <a:r>
              <a:rPr lang="zh-CN" altLang="zh-CN" dirty="0"/>
              <a:t>：</a:t>
            </a:r>
            <a:r>
              <a:rPr lang="zh-CN" altLang="zh-CN" dirty="0">
                <a:solidFill>
                  <a:srgbClr val="FF0000"/>
                </a:solidFill>
              </a:rPr>
              <a:t>线性表的删除</a:t>
            </a:r>
          </a:p>
          <a:p>
            <a:r>
              <a:rPr lang="en-US" altLang="zh-CN" b="0" dirty="0"/>
              <a:t>template &lt;class Elem</a:t>
            </a:r>
            <a:r>
              <a:rPr lang="en-US" altLang="zh-CN" b="0" dirty="0" smtClean="0"/>
              <a:t>&gt;	// </a:t>
            </a:r>
            <a:r>
              <a:rPr lang="zh-CN" altLang="en-US" b="0" dirty="0" smtClean="0"/>
              <a:t>删除并返回</a:t>
            </a:r>
            <a:r>
              <a:rPr lang="en-US" altLang="zh-CN" b="0" dirty="0" err="1" smtClean="0"/>
              <a:t>curr</a:t>
            </a:r>
            <a:r>
              <a:rPr lang="zh-CN" altLang="en-US" b="0" dirty="0" smtClean="0"/>
              <a:t>位置元素值</a:t>
            </a:r>
            <a:r>
              <a:rPr lang="en-US" altLang="zh-CN" b="0" dirty="0" smtClean="0"/>
              <a:t>  </a:t>
            </a:r>
            <a:endParaRPr lang="zh-CN" altLang="zh-CN" b="0" dirty="0"/>
          </a:p>
          <a:p>
            <a:r>
              <a:rPr lang="en-US" altLang="zh-CN" b="0" dirty="0" err="1"/>
              <a:t>bool</a:t>
            </a:r>
            <a:r>
              <a:rPr lang="en-US" altLang="zh-CN" b="0" dirty="0"/>
              <a:t> </a:t>
            </a:r>
            <a:r>
              <a:rPr lang="en-US" altLang="zh-CN" b="0" dirty="0" err="1"/>
              <a:t>Alist</a:t>
            </a:r>
            <a:r>
              <a:rPr lang="en-US" altLang="zh-CN" b="0" dirty="0"/>
              <a:t>&lt;Elem&gt;:: </a:t>
            </a:r>
            <a:r>
              <a:rPr lang="en-US" altLang="zh-CN" b="0" dirty="0" smtClean="0"/>
              <a:t>remove(Elem &amp;it</a:t>
            </a:r>
            <a:r>
              <a:rPr lang="en-US" altLang="zh-CN" b="0" dirty="0"/>
              <a:t>) {</a:t>
            </a:r>
            <a:endParaRPr lang="zh-CN" altLang="zh-CN" b="0" dirty="0"/>
          </a:p>
          <a:p>
            <a:r>
              <a:rPr lang="en-US" altLang="zh-CN" b="0" dirty="0" smtClean="0"/>
              <a:t>	if (</a:t>
            </a:r>
            <a:r>
              <a:rPr lang="en-US" altLang="zh-CN" b="0" dirty="0" err="1" smtClean="0"/>
              <a:t>listSize</a:t>
            </a:r>
            <a:r>
              <a:rPr lang="en-US" altLang="zh-CN" b="0" dirty="0" smtClean="0"/>
              <a:t> == 0</a:t>
            </a:r>
            <a:r>
              <a:rPr lang="en-US" altLang="zh-CN" b="0" dirty="0"/>
              <a:t>) return </a:t>
            </a:r>
            <a:r>
              <a:rPr lang="en-US" altLang="zh-CN" b="0" dirty="0" smtClean="0"/>
              <a:t>false;</a:t>
            </a:r>
            <a:endParaRPr lang="zh-CN" altLang="zh-CN" b="0" dirty="0"/>
          </a:p>
          <a:p>
            <a:r>
              <a:rPr lang="en-US" altLang="zh-CN" b="0" dirty="0"/>
              <a:t>	if ((</a:t>
            </a:r>
            <a:r>
              <a:rPr lang="en-US" altLang="zh-CN" b="0" dirty="0" err="1"/>
              <a:t>curr</a:t>
            </a:r>
            <a:r>
              <a:rPr lang="en-US" altLang="zh-CN" b="0" dirty="0"/>
              <a:t> &lt;0) || ( </a:t>
            </a:r>
            <a:r>
              <a:rPr lang="en-US" altLang="zh-CN" b="0" dirty="0" err="1"/>
              <a:t>curr</a:t>
            </a:r>
            <a:r>
              <a:rPr lang="en-US" altLang="zh-CN" b="0" dirty="0"/>
              <a:t> &gt;= </a:t>
            </a:r>
            <a:r>
              <a:rPr lang="en-US" altLang="zh-CN" b="0" dirty="0" err="1"/>
              <a:t>listSize</a:t>
            </a:r>
            <a:r>
              <a:rPr lang="en-US" altLang="zh-CN" b="0" dirty="0"/>
              <a:t>) </a:t>
            </a:r>
            <a:r>
              <a:rPr lang="en-US" altLang="zh-CN" b="0" dirty="0" smtClean="0"/>
              <a:t> return false;</a:t>
            </a:r>
            <a:endParaRPr lang="zh-CN" altLang="zh-CN" b="0" dirty="0"/>
          </a:p>
          <a:p>
            <a:r>
              <a:rPr lang="en-US" altLang="zh-CN" b="0" dirty="0"/>
              <a:t>	it = </a:t>
            </a:r>
            <a:r>
              <a:rPr lang="en-US" altLang="zh-CN" b="0" dirty="0" err="1"/>
              <a:t>listArray</a:t>
            </a:r>
            <a:r>
              <a:rPr lang="en-US" altLang="zh-CN" b="0" dirty="0"/>
              <a:t>[</a:t>
            </a:r>
            <a:r>
              <a:rPr lang="en-US" altLang="zh-CN" b="0" dirty="0" err="1"/>
              <a:t>curr</a:t>
            </a:r>
            <a:r>
              <a:rPr lang="en-US" altLang="zh-CN" b="0" dirty="0"/>
              <a:t>];</a:t>
            </a:r>
            <a:endParaRPr lang="zh-CN" altLang="zh-CN" b="0" dirty="0"/>
          </a:p>
          <a:p>
            <a:r>
              <a:rPr lang="en-US" altLang="zh-CN" b="0" dirty="0"/>
              <a:t>	for (</a:t>
            </a:r>
            <a:r>
              <a:rPr lang="en-US" altLang="zh-CN" b="0" dirty="0" err="1"/>
              <a:t>int</a:t>
            </a:r>
            <a:r>
              <a:rPr lang="en-US" altLang="zh-CN" b="0" dirty="0"/>
              <a:t> </a:t>
            </a:r>
            <a:r>
              <a:rPr lang="en-US" altLang="zh-CN" b="0" dirty="0" err="1"/>
              <a:t>i</a:t>
            </a:r>
            <a:r>
              <a:rPr lang="en-US" altLang="zh-CN" b="0" dirty="0"/>
              <a:t>=</a:t>
            </a:r>
            <a:r>
              <a:rPr lang="en-US" altLang="zh-CN" b="0" dirty="0" err="1"/>
              <a:t>curr</a:t>
            </a:r>
            <a:r>
              <a:rPr lang="en-US" altLang="zh-CN" b="0" dirty="0"/>
              <a:t>; </a:t>
            </a:r>
            <a:r>
              <a:rPr lang="en-US" altLang="zh-CN" b="0" dirty="0" err="1"/>
              <a:t>i</a:t>
            </a:r>
            <a:r>
              <a:rPr lang="en-US" altLang="zh-CN" b="0" dirty="0"/>
              <a:t>&lt;listSize-1; </a:t>
            </a:r>
            <a:r>
              <a:rPr lang="en-US" altLang="zh-CN" b="0" dirty="0" err="1"/>
              <a:t>i</a:t>
            </a:r>
            <a:r>
              <a:rPr lang="en-US" altLang="zh-CN" b="0" dirty="0"/>
              <a:t>++) </a:t>
            </a:r>
            <a:r>
              <a:rPr lang="en-US" altLang="zh-CN" b="0" dirty="0" smtClean="0"/>
              <a:t>   </a:t>
            </a:r>
            <a:r>
              <a:rPr lang="en-US" altLang="zh-CN" b="0" dirty="0" err="1" smtClean="0"/>
              <a:t>listArray</a:t>
            </a:r>
            <a:r>
              <a:rPr lang="en-US" altLang="zh-CN" b="0" dirty="0" smtClean="0"/>
              <a:t>[</a:t>
            </a:r>
            <a:r>
              <a:rPr lang="en-US" altLang="zh-CN" b="0" dirty="0" err="1" smtClean="0"/>
              <a:t>i</a:t>
            </a:r>
            <a:r>
              <a:rPr lang="en-US" altLang="zh-CN" b="0" dirty="0"/>
              <a:t>] </a:t>
            </a:r>
            <a:r>
              <a:rPr lang="en-US" altLang="zh-CN" b="0" dirty="0" smtClean="0"/>
              <a:t>= </a:t>
            </a:r>
            <a:r>
              <a:rPr lang="en-US" altLang="zh-CN" b="0" dirty="0" err="1"/>
              <a:t>listArray</a:t>
            </a:r>
            <a:r>
              <a:rPr lang="en-US" altLang="zh-CN" b="0" dirty="0"/>
              <a:t>[i+1];</a:t>
            </a:r>
            <a:endParaRPr lang="zh-CN" altLang="zh-CN" b="0" dirty="0"/>
          </a:p>
          <a:p>
            <a:r>
              <a:rPr lang="en-US" altLang="zh-CN" b="0" dirty="0"/>
              <a:t>	</a:t>
            </a:r>
            <a:r>
              <a:rPr lang="en-US" altLang="zh-CN" b="0" dirty="0" err="1"/>
              <a:t>listSize</a:t>
            </a:r>
            <a:r>
              <a:rPr lang="en-US" altLang="zh-CN" b="0" dirty="0"/>
              <a:t>--;</a:t>
            </a:r>
            <a:endParaRPr lang="zh-CN" altLang="zh-CN" b="0" dirty="0"/>
          </a:p>
          <a:p>
            <a:r>
              <a:rPr lang="en-US" altLang="zh-CN" b="0" dirty="0"/>
              <a:t>	</a:t>
            </a:r>
            <a:r>
              <a:rPr lang="en-US" altLang="zh-CN" b="0" dirty="0" smtClean="0"/>
              <a:t>return true;</a:t>
            </a:r>
            <a:endParaRPr lang="zh-CN" altLang="zh-CN" b="0" dirty="0"/>
          </a:p>
          <a:p>
            <a:r>
              <a:rPr lang="en-US" altLang="zh-CN" b="0" dirty="0" smtClean="0"/>
              <a:t>}</a:t>
            </a:r>
            <a:endParaRPr lang="zh-CN" altLang="zh-CN" b="0" dirty="0"/>
          </a:p>
        </p:txBody>
      </p:sp>
    </p:spTree>
    <p:extLst>
      <p:ext uri="{BB962C8B-B14F-4D97-AF65-F5344CB8AC3E}">
        <p14:creationId xmlns:p14="http://schemas.microsoft.com/office/powerpoint/2010/main" val="40849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fade">
                                      <p:cBhvr>
                                        <p:cTn id="5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581128"/>
            <a:ext cx="4083091"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内容占位符 3"/>
          <p:cNvSpPr>
            <a:spLocks noGrp="1"/>
          </p:cNvSpPr>
          <p:nvPr>
            <p:ph idx="1"/>
          </p:nvPr>
        </p:nvSpPr>
        <p:spPr>
          <a:xfrm>
            <a:off x="395536" y="908720"/>
            <a:ext cx="8391306" cy="4299929"/>
          </a:xfrm>
        </p:spPr>
        <p:txBody>
          <a:bodyPr>
            <a:normAutofit/>
          </a:bodyPr>
          <a:lstStyle/>
          <a:p>
            <a:r>
              <a:rPr lang="en-US" altLang="zh-CN" b="0" dirty="0" smtClean="0"/>
              <a:t>4.</a:t>
            </a:r>
            <a:r>
              <a:rPr lang="zh-CN" altLang="en-US" b="0" dirty="0" smtClean="0"/>
              <a:t>时间复杂度分析</a:t>
            </a:r>
            <a:endParaRPr lang="en-US" altLang="zh-CN" b="0" dirty="0" smtClean="0"/>
          </a:p>
          <a:p>
            <a:r>
              <a:rPr lang="en-US" altLang="zh-CN" b="0" dirty="0" smtClean="0"/>
              <a:t>	</a:t>
            </a:r>
            <a:r>
              <a:rPr lang="zh-CN" altLang="en-US" b="0" dirty="0" smtClean="0"/>
              <a:t>假设</a:t>
            </a:r>
            <a:r>
              <a:rPr lang="en-US" altLang="zh-CN" b="0" dirty="0" smtClean="0">
                <a:solidFill>
                  <a:srgbClr val="FF0000"/>
                </a:solidFill>
              </a:rPr>
              <a:t>p</a:t>
            </a:r>
            <a:r>
              <a:rPr lang="en-US" altLang="zh-CN" b="0" baseline="-25000" dirty="0" smtClean="0">
                <a:solidFill>
                  <a:srgbClr val="FF0000"/>
                </a:solidFill>
              </a:rPr>
              <a:t>i</a:t>
            </a:r>
            <a:r>
              <a:rPr lang="zh-CN" altLang="en-US" b="0" dirty="0" smtClean="0"/>
              <a:t>是在线性表</a:t>
            </a:r>
            <a:r>
              <a:rPr lang="en-US" altLang="zh-CN" b="0" dirty="0" smtClean="0"/>
              <a:t>L</a:t>
            </a:r>
            <a:r>
              <a:rPr lang="zh-CN" altLang="en-US" b="0" dirty="0" smtClean="0"/>
              <a:t>中的第</a:t>
            </a:r>
            <a:r>
              <a:rPr lang="en-US" altLang="zh-CN" b="0" dirty="0" err="1" smtClean="0"/>
              <a:t>i</a:t>
            </a:r>
            <a:r>
              <a:rPr lang="zh-CN" altLang="en-US" b="0" dirty="0" smtClean="0"/>
              <a:t>个数据元素之前插入一个数据元素的概率</a:t>
            </a:r>
            <a:endParaRPr lang="en-US" altLang="zh-CN" b="0" dirty="0" smtClean="0"/>
          </a:p>
          <a:p>
            <a:r>
              <a:rPr lang="zh-CN" altLang="en-US" b="0" dirty="0" smtClean="0"/>
              <a:t>    在长度为</a:t>
            </a:r>
            <a:r>
              <a:rPr lang="en-US" altLang="zh-CN" b="0" dirty="0" smtClean="0"/>
              <a:t>n</a:t>
            </a:r>
            <a:r>
              <a:rPr lang="zh-CN" altLang="en-US" b="0" dirty="0" smtClean="0"/>
              <a:t>的线性表</a:t>
            </a:r>
            <a:r>
              <a:rPr lang="en-US" altLang="zh-CN" b="0" dirty="0" smtClean="0"/>
              <a:t>L</a:t>
            </a:r>
            <a:r>
              <a:rPr lang="zh-CN" altLang="en-US" b="0" dirty="0" smtClean="0"/>
              <a:t>中，在第</a:t>
            </a:r>
            <a:r>
              <a:rPr lang="en-US" altLang="zh-CN" b="0" dirty="0" err="1" smtClean="0"/>
              <a:t>i</a:t>
            </a:r>
            <a:r>
              <a:rPr lang="zh-CN" altLang="en-US" b="0" dirty="0" smtClean="0"/>
              <a:t>个数据元素之前插入一个数据元素的移动次数为：</a:t>
            </a:r>
            <a:r>
              <a:rPr lang="en-US" altLang="zh-CN" b="0" dirty="0" smtClean="0"/>
              <a:t>n-i+1</a:t>
            </a:r>
            <a:r>
              <a:rPr lang="zh-CN" altLang="en-US" b="0" dirty="0" smtClean="0"/>
              <a:t>。</a:t>
            </a:r>
            <a:endParaRPr lang="en-US" altLang="zh-CN" b="0" dirty="0" smtClean="0"/>
          </a:p>
          <a:p>
            <a:r>
              <a:rPr lang="en-US" altLang="zh-CN" b="0" dirty="0" smtClean="0"/>
              <a:t>    </a:t>
            </a:r>
            <a:r>
              <a:rPr lang="zh-CN" altLang="en-US" b="0" dirty="0" smtClean="0"/>
              <a:t>这样，在线性表</a:t>
            </a:r>
            <a:r>
              <a:rPr lang="en-US" altLang="zh-CN" b="0" dirty="0" smtClean="0"/>
              <a:t>L</a:t>
            </a:r>
            <a:r>
              <a:rPr lang="zh-CN" altLang="en-US" b="0" dirty="0" smtClean="0"/>
              <a:t>中插入数据元素时所需移动数据元素的期望值</a:t>
            </a:r>
            <a:r>
              <a:rPr lang="en-US" altLang="zh-CN" b="0" dirty="0" smtClean="0"/>
              <a:t>(</a:t>
            </a:r>
            <a:r>
              <a:rPr lang="zh-CN" altLang="en-US" b="0" dirty="0" smtClean="0"/>
              <a:t>平均次数</a:t>
            </a:r>
            <a:r>
              <a:rPr lang="en-US" altLang="zh-CN" b="0" dirty="0" smtClean="0"/>
              <a:t>)</a:t>
            </a:r>
            <a:r>
              <a:rPr lang="zh-CN" altLang="en-US" b="0" dirty="0" smtClean="0"/>
              <a:t>为：</a:t>
            </a:r>
            <a:endParaRPr lang="zh-CN" altLang="en-US" b="0" dirty="0"/>
          </a:p>
        </p:txBody>
      </p:sp>
    </p:spTree>
    <p:extLst>
      <p:ext uri="{BB962C8B-B14F-4D97-AF65-F5344CB8AC3E}">
        <p14:creationId xmlns:p14="http://schemas.microsoft.com/office/powerpoint/2010/main" val="162536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90"/>
                                        </p:tgtEl>
                                        <p:attrNameLst>
                                          <p:attrName>style.visibility</p:attrName>
                                        </p:attrNameLst>
                                      </p:cBhvr>
                                      <p:to>
                                        <p:strVal val="visible"/>
                                      </p:to>
                                    </p:set>
                                    <p:animEffect transition="in" filter="fade">
                                      <p:cBhvr>
                                        <p:cTn id="2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365104"/>
            <a:ext cx="7920880" cy="830997"/>
          </a:xfrm>
          <a:prstGeom prst="rect">
            <a:avLst/>
          </a:prstGeom>
        </p:spPr>
        <p:txBody>
          <a:bodyPr wrap="square">
            <a:spAutoFit/>
          </a:bodyPr>
          <a:lstStyle/>
          <a:p>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在通常情况下，假定在线性表L中任何位置插入或删除数据元素是等概率的，则</a:t>
            </a:r>
          </a:p>
        </p:txBody>
      </p:sp>
      <p:pic>
        <p:nvPicPr>
          <p:cNvPr id="1331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2946" y="5196101"/>
            <a:ext cx="3148322" cy="1113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内容占位符 5"/>
          <p:cNvSpPr>
            <a:spLocks noGrp="1"/>
          </p:cNvSpPr>
          <p:nvPr>
            <p:ph idx="1"/>
          </p:nvPr>
        </p:nvSpPr>
        <p:spPr>
          <a:xfrm>
            <a:off x="251520" y="980728"/>
            <a:ext cx="8424936" cy="2448273"/>
          </a:xfrm>
        </p:spPr>
        <p:txBody>
          <a:bodyPr>
            <a:normAutofit/>
          </a:bodyPr>
          <a:lstStyle/>
          <a:p>
            <a:r>
              <a:rPr lang="zh-CN" altLang="en-US" b="0" dirty="0" smtClean="0"/>
              <a:t>  假设</a:t>
            </a:r>
            <a:r>
              <a:rPr lang="en-US" altLang="zh-CN" b="0" dirty="0" err="1" smtClean="0"/>
              <a:t>q</a:t>
            </a:r>
            <a:r>
              <a:rPr lang="en-US" altLang="zh-CN" b="0" baseline="-25000" dirty="0" err="1" smtClean="0"/>
              <a:t>i</a:t>
            </a:r>
            <a:r>
              <a:rPr lang="zh-CN" altLang="en-US" b="0" dirty="0" smtClean="0"/>
              <a:t>是删除线性表</a:t>
            </a:r>
            <a:r>
              <a:rPr lang="en-US" altLang="zh-CN" b="0" dirty="0" smtClean="0"/>
              <a:t>L</a:t>
            </a:r>
            <a:r>
              <a:rPr lang="zh-CN" altLang="en-US" b="0" dirty="0" smtClean="0"/>
              <a:t>中的第</a:t>
            </a:r>
            <a:r>
              <a:rPr lang="en-US" altLang="zh-CN" b="0" dirty="0" err="1" smtClean="0"/>
              <a:t>i</a:t>
            </a:r>
            <a:r>
              <a:rPr lang="zh-CN" altLang="en-US" b="0" dirty="0" smtClean="0"/>
              <a:t>个数据元素的概率</a:t>
            </a:r>
            <a:endParaRPr lang="en-US" altLang="zh-CN" b="0" dirty="0" smtClean="0"/>
          </a:p>
          <a:p>
            <a:r>
              <a:rPr lang="zh-CN" altLang="en-US" b="0" dirty="0" smtClean="0"/>
              <a:t>  在长度为</a:t>
            </a:r>
            <a:r>
              <a:rPr lang="en-US" altLang="zh-CN" b="0" dirty="0" smtClean="0"/>
              <a:t>n</a:t>
            </a:r>
            <a:r>
              <a:rPr lang="zh-CN" altLang="en-US" b="0" dirty="0" smtClean="0"/>
              <a:t>的线性表</a:t>
            </a:r>
            <a:r>
              <a:rPr lang="en-US" altLang="zh-CN" b="0" dirty="0" smtClean="0"/>
              <a:t>L</a:t>
            </a:r>
            <a:r>
              <a:rPr lang="zh-CN" altLang="en-US" b="0" dirty="0" smtClean="0"/>
              <a:t>中，删除第</a:t>
            </a:r>
            <a:r>
              <a:rPr lang="en-US" altLang="zh-CN" b="0" dirty="0" err="1" smtClean="0"/>
              <a:t>i</a:t>
            </a:r>
            <a:r>
              <a:rPr lang="zh-CN" altLang="en-US" b="0" dirty="0" smtClean="0"/>
              <a:t>个数据元素的移动次数为</a:t>
            </a:r>
            <a:r>
              <a:rPr lang="en-US" altLang="zh-CN" b="0" dirty="0" smtClean="0"/>
              <a:t>n-</a:t>
            </a:r>
            <a:r>
              <a:rPr lang="en-US" altLang="zh-CN" b="0" dirty="0" err="1" smtClean="0"/>
              <a:t>i</a:t>
            </a:r>
            <a:r>
              <a:rPr lang="zh-CN" altLang="en-US" b="0" dirty="0" smtClean="0"/>
              <a:t>。</a:t>
            </a:r>
            <a:endParaRPr lang="en-US" altLang="zh-CN" b="0" dirty="0" smtClean="0"/>
          </a:p>
          <a:p>
            <a:r>
              <a:rPr lang="en-US" altLang="zh-CN" b="0" dirty="0"/>
              <a:t> </a:t>
            </a:r>
            <a:r>
              <a:rPr lang="en-US" altLang="zh-CN" b="0" dirty="0" smtClean="0"/>
              <a:t> </a:t>
            </a:r>
            <a:r>
              <a:rPr lang="zh-CN" altLang="en-US" b="0" dirty="0" smtClean="0"/>
              <a:t>因此，在线性表</a:t>
            </a:r>
            <a:r>
              <a:rPr lang="en-US" altLang="zh-CN" b="0" dirty="0" smtClean="0"/>
              <a:t>L</a:t>
            </a:r>
            <a:r>
              <a:rPr lang="zh-CN" altLang="en-US" b="0" dirty="0" smtClean="0"/>
              <a:t>中删除一个数据元素时所需移动数据元素的期望值</a:t>
            </a:r>
            <a:r>
              <a:rPr lang="en-US" altLang="zh-CN" b="0" dirty="0" smtClean="0"/>
              <a:t>(</a:t>
            </a:r>
            <a:r>
              <a:rPr lang="zh-CN" altLang="en-US" b="0" dirty="0" smtClean="0"/>
              <a:t>平均次数</a:t>
            </a:r>
            <a:r>
              <a:rPr lang="en-US" altLang="zh-CN" b="0" dirty="0" smtClean="0"/>
              <a:t>)</a:t>
            </a:r>
            <a:r>
              <a:rPr lang="zh-CN" altLang="en-US" b="0" dirty="0" smtClean="0"/>
              <a:t>为：</a:t>
            </a:r>
          </a:p>
          <a:p>
            <a:endParaRPr lang="zh-CN" altLang="en-US" b="0"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428860" y="3220518"/>
            <a:ext cx="3071834" cy="1065738"/>
          </a:xfrm>
          <a:prstGeom prst="rect">
            <a:avLst/>
          </a:prstGeom>
          <a:noFill/>
        </p:spPr>
      </p:pic>
    </p:spTree>
    <p:extLst>
      <p:ext uri="{BB962C8B-B14F-4D97-AF65-F5344CB8AC3E}">
        <p14:creationId xmlns:p14="http://schemas.microsoft.com/office/powerpoint/2010/main" val="200666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196752"/>
            <a:ext cx="7520940" cy="3579849"/>
          </a:xfrm>
        </p:spPr>
        <p:txBody>
          <a:bodyPr/>
          <a:lstStyle/>
          <a:p>
            <a:r>
              <a:rPr lang="zh-CN" altLang="zh-CN" dirty="0"/>
              <a:t>所以，</a:t>
            </a:r>
          </a:p>
          <a:p>
            <a:endParaRPr lang="zh-CN" altLang="en-US"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662" y="2143116"/>
            <a:ext cx="7491029" cy="2634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598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线性结构的</a:t>
            </a:r>
            <a:r>
              <a:rPr lang="zh-CN" altLang="zh-CN" b="1" dirty="0">
                <a:solidFill>
                  <a:srgbClr val="FF0000"/>
                </a:solidFill>
              </a:rPr>
              <a:t>基本</a:t>
            </a:r>
            <a:r>
              <a:rPr lang="zh-CN" altLang="zh-CN" b="1" dirty="0" smtClean="0">
                <a:solidFill>
                  <a:srgbClr val="FF0000"/>
                </a:solidFill>
              </a:rPr>
              <a:t>特点</a:t>
            </a:r>
            <a:r>
              <a:rPr lang="zh-CN" altLang="en-US" b="1" dirty="0" smtClean="0"/>
              <a:t>：</a:t>
            </a:r>
            <a:endParaRPr lang="zh-CN" altLang="en-US" b="1" dirty="0"/>
          </a:p>
        </p:txBody>
      </p:sp>
      <p:sp>
        <p:nvSpPr>
          <p:cNvPr id="3" name="内容占位符 2"/>
          <p:cNvSpPr>
            <a:spLocks noGrp="1"/>
          </p:cNvSpPr>
          <p:nvPr>
            <p:ph idx="1"/>
          </p:nvPr>
        </p:nvSpPr>
        <p:spPr>
          <a:xfrm>
            <a:off x="642910" y="1628800"/>
            <a:ext cx="8215370" cy="4104456"/>
          </a:xfrm>
        </p:spPr>
        <p:txBody>
          <a:bodyPr/>
          <a:lstStyle/>
          <a:p>
            <a:r>
              <a:rPr lang="zh-CN" altLang="zh-CN" dirty="0" smtClean="0"/>
              <a:t>在</a:t>
            </a:r>
            <a:r>
              <a:rPr lang="zh-CN" altLang="zh-CN" dirty="0"/>
              <a:t>数据元素的非空有限集中</a:t>
            </a:r>
            <a:r>
              <a:rPr lang="zh-CN" altLang="zh-CN" dirty="0" smtClean="0"/>
              <a:t>，</a:t>
            </a:r>
            <a:endParaRPr lang="en-US" altLang="zh-CN" dirty="0" smtClean="0"/>
          </a:p>
          <a:p>
            <a:pPr indent="-432000"/>
            <a:r>
              <a:rPr lang="zh-CN" altLang="zh-CN" b="0" dirty="0" smtClean="0"/>
              <a:t>（</a:t>
            </a:r>
            <a:r>
              <a:rPr lang="zh-CN" altLang="zh-CN" b="0" dirty="0"/>
              <a:t>1）存在唯一的一个被称做“</a:t>
            </a:r>
            <a:r>
              <a:rPr lang="zh-CN" altLang="zh-CN" dirty="0"/>
              <a:t>第一个</a:t>
            </a:r>
            <a:r>
              <a:rPr lang="zh-CN" altLang="zh-CN" b="0" dirty="0"/>
              <a:t>”的数据</a:t>
            </a:r>
            <a:r>
              <a:rPr lang="zh-CN" altLang="zh-CN" b="0" dirty="0" smtClean="0"/>
              <a:t>元素；</a:t>
            </a:r>
            <a:endParaRPr lang="en-US" altLang="zh-CN" b="0" dirty="0" smtClean="0"/>
          </a:p>
          <a:p>
            <a:pPr indent="-432000"/>
            <a:r>
              <a:rPr lang="zh-CN" altLang="zh-CN" b="0" dirty="0" smtClean="0"/>
              <a:t>（</a:t>
            </a:r>
            <a:r>
              <a:rPr lang="zh-CN" altLang="zh-CN" b="0" dirty="0"/>
              <a:t>2）存在唯一的一个被称做“</a:t>
            </a:r>
            <a:r>
              <a:rPr lang="zh-CN" altLang="zh-CN" dirty="0"/>
              <a:t>最后一个</a:t>
            </a:r>
            <a:r>
              <a:rPr lang="zh-CN" altLang="zh-CN" b="0" dirty="0"/>
              <a:t>”的数据元素</a:t>
            </a:r>
            <a:r>
              <a:rPr lang="zh-CN" altLang="zh-CN" b="0" dirty="0" smtClean="0"/>
              <a:t>；</a:t>
            </a:r>
            <a:endParaRPr lang="en-US" altLang="zh-CN" b="0" dirty="0" smtClean="0"/>
          </a:p>
          <a:p>
            <a:pPr indent="-432000"/>
            <a:r>
              <a:rPr lang="zh-CN" altLang="zh-CN" b="0" dirty="0" smtClean="0"/>
              <a:t>（</a:t>
            </a:r>
            <a:r>
              <a:rPr lang="zh-CN" altLang="zh-CN" b="0" dirty="0"/>
              <a:t>3）除第一个元素外，集合中的每个数据元素</a:t>
            </a:r>
            <a:r>
              <a:rPr lang="zh-CN" altLang="zh-CN" dirty="0"/>
              <a:t>均只有一个前驱</a:t>
            </a:r>
            <a:r>
              <a:rPr lang="zh-CN" altLang="zh-CN" b="0" dirty="0" smtClean="0"/>
              <a:t>；</a:t>
            </a:r>
            <a:endParaRPr lang="en-US" altLang="zh-CN" b="0" dirty="0" smtClean="0"/>
          </a:p>
          <a:p>
            <a:pPr indent="-432000"/>
            <a:r>
              <a:rPr lang="zh-CN" altLang="zh-CN" b="0" dirty="0" smtClean="0"/>
              <a:t>（</a:t>
            </a:r>
            <a:r>
              <a:rPr lang="zh-CN" altLang="zh-CN" b="0" dirty="0"/>
              <a:t>4）除最后一个元素外，集合中的每个数据元素</a:t>
            </a:r>
            <a:r>
              <a:rPr lang="zh-CN" altLang="zh-CN" dirty="0"/>
              <a:t>均只有一个</a:t>
            </a:r>
            <a:r>
              <a:rPr lang="zh-CN" altLang="zh-CN" dirty="0" smtClean="0"/>
              <a:t>后继</a:t>
            </a:r>
            <a:r>
              <a:rPr lang="zh-CN" altLang="en-US" b="0" dirty="0"/>
              <a:t>。</a:t>
            </a:r>
          </a:p>
        </p:txBody>
      </p:sp>
    </p:spTree>
    <p:extLst>
      <p:ext uri="{BB962C8B-B14F-4D97-AF65-F5344CB8AC3E}">
        <p14:creationId xmlns:p14="http://schemas.microsoft.com/office/powerpoint/2010/main" val="348330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2.3  </a:t>
            </a:r>
            <a:r>
              <a:rPr lang="zh-CN" altLang="zh-CN" b="1" dirty="0"/>
              <a:t>线性表的链式存储</a:t>
            </a:r>
            <a:r>
              <a:rPr lang="zh-CN" altLang="zh-CN" b="1" dirty="0" smtClean="0"/>
              <a:t>结构</a:t>
            </a:r>
            <a:endParaRPr lang="zh-CN" altLang="en-US" dirty="0"/>
          </a:p>
        </p:txBody>
      </p:sp>
      <p:sp>
        <p:nvSpPr>
          <p:cNvPr id="3" name="内容占位符 2"/>
          <p:cNvSpPr>
            <a:spLocks noGrp="1"/>
          </p:cNvSpPr>
          <p:nvPr>
            <p:ph idx="1"/>
          </p:nvPr>
        </p:nvSpPr>
        <p:spPr>
          <a:xfrm>
            <a:off x="539552" y="1484784"/>
            <a:ext cx="6192688" cy="4608512"/>
          </a:xfrm>
        </p:spPr>
        <p:txBody>
          <a:bodyPr>
            <a:normAutofit/>
          </a:bodyPr>
          <a:lstStyle/>
          <a:p>
            <a:pPr>
              <a:buFont typeface="Arial" pitchFamily="34" charset="0"/>
              <a:buChar char="•"/>
            </a:pPr>
            <a:r>
              <a:rPr lang="zh-CN" altLang="zh-CN" b="0" dirty="0" smtClean="0"/>
              <a:t>链式</a:t>
            </a:r>
            <a:r>
              <a:rPr lang="zh-CN" altLang="zh-CN" b="0" dirty="0"/>
              <a:t>存储结构</a:t>
            </a:r>
            <a:r>
              <a:rPr lang="zh-CN" altLang="zh-CN" dirty="0">
                <a:solidFill>
                  <a:srgbClr val="FF0000"/>
                </a:solidFill>
              </a:rPr>
              <a:t>不要求</a:t>
            </a:r>
            <a:r>
              <a:rPr lang="zh-CN" altLang="zh-CN" b="0" dirty="0"/>
              <a:t>逻辑上相邻的数据元素在物理位置上也必须相邻</a:t>
            </a:r>
            <a:r>
              <a:rPr lang="zh-CN" altLang="zh-CN" b="0" dirty="0" smtClean="0"/>
              <a:t>，即</a:t>
            </a:r>
            <a:r>
              <a:rPr lang="zh-CN" altLang="zh-CN" b="0" dirty="0"/>
              <a:t>不要求后继结点存放在固定间隔距离的位置上，在存储单元中的顺序可以是任意的，既可以是连续的，也可以是零散分布的</a:t>
            </a:r>
            <a:r>
              <a:rPr lang="zh-CN" altLang="zh-CN" b="0" dirty="0" smtClean="0"/>
              <a:t>。</a:t>
            </a:r>
            <a:endParaRPr lang="en-US" altLang="zh-CN" b="0" dirty="0" smtClean="0"/>
          </a:p>
          <a:p>
            <a:pPr>
              <a:buFont typeface="Arial" pitchFamily="34" charset="0"/>
              <a:buChar char="•"/>
            </a:pPr>
            <a:r>
              <a:rPr lang="zh-CN" altLang="zh-CN" dirty="0" smtClean="0"/>
              <a:t>插入</a:t>
            </a:r>
            <a:r>
              <a:rPr lang="zh-CN" altLang="zh-CN" dirty="0"/>
              <a:t>或删除操作时不需要移动元素。</a:t>
            </a:r>
            <a:r>
              <a:rPr lang="zh-CN" altLang="zh-CN" b="0" dirty="0"/>
              <a:t>但它失去了顺序表可以随机存取的特点</a:t>
            </a:r>
            <a:r>
              <a:rPr lang="zh-CN" altLang="zh-CN" b="0" dirty="0" smtClean="0"/>
              <a:t>。</a:t>
            </a:r>
            <a:endParaRPr lang="en-US" altLang="zh-CN" b="0" dirty="0" smtClean="0"/>
          </a:p>
          <a:p>
            <a:pPr>
              <a:buFont typeface="Arial" pitchFamily="34" charset="0"/>
              <a:buChar char="•"/>
            </a:pPr>
            <a:r>
              <a:rPr lang="zh-CN" altLang="zh-CN" b="0" dirty="0" smtClean="0"/>
              <a:t>如</a:t>
            </a:r>
            <a:r>
              <a:rPr lang="zh-CN" altLang="zh-CN" b="0" dirty="0"/>
              <a:t>线性表L(A,B,C,D)，存储分布如</a:t>
            </a:r>
            <a:r>
              <a:rPr lang="zh-CN" altLang="zh-CN" b="0" dirty="0" smtClean="0"/>
              <a:t>图所</a:t>
            </a:r>
            <a:r>
              <a:rPr lang="zh-CN" altLang="zh-CN" b="0" dirty="0"/>
              <a:t>示。</a:t>
            </a:r>
            <a:endParaRPr lang="zh-CN" altLang="en-US" b="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1844824"/>
            <a:ext cx="3360373"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07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2.3.1  </a:t>
            </a:r>
            <a:r>
              <a:rPr lang="zh-CN" altLang="zh-CN" b="1" dirty="0"/>
              <a:t>单</a:t>
            </a:r>
            <a:r>
              <a:rPr lang="zh-CN" altLang="zh-CN" b="1" dirty="0" smtClean="0"/>
              <a:t>链表</a:t>
            </a:r>
            <a:endParaRPr lang="zh-CN" altLang="en-US" dirty="0"/>
          </a:p>
        </p:txBody>
      </p:sp>
      <p:sp>
        <p:nvSpPr>
          <p:cNvPr id="3" name="内容占位符 2"/>
          <p:cNvSpPr>
            <a:spLocks noGrp="1"/>
          </p:cNvSpPr>
          <p:nvPr>
            <p:ph idx="1"/>
          </p:nvPr>
        </p:nvSpPr>
        <p:spPr>
          <a:xfrm>
            <a:off x="323528" y="1628800"/>
            <a:ext cx="8024996" cy="3579849"/>
          </a:xfrm>
        </p:spPr>
        <p:txBody>
          <a:bodyPr>
            <a:normAutofit fontScale="92500" lnSpcReduction="20000"/>
          </a:bodyPr>
          <a:lstStyle/>
          <a:p>
            <a:r>
              <a:rPr lang="en-US" altLang="zh-CN" b="0" dirty="0" smtClean="0"/>
              <a:t>	</a:t>
            </a:r>
            <a:r>
              <a:rPr lang="zh-CN" altLang="zh-CN" dirty="0" smtClean="0">
                <a:solidFill>
                  <a:srgbClr val="FF0000"/>
                </a:solidFill>
              </a:rPr>
              <a:t>单</a:t>
            </a:r>
            <a:r>
              <a:rPr lang="zh-CN" altLang="zh-CN" dirty="0">
                <a:solidFill>
                  <a:srgbClr val="FF0000"/>
                </a:solidFill>
              </a:rPr>
              <a:t>链表</a:t>
            </a:r>
            <a:r>
              <a:rPr lang="zh-CN" altLang="zh-CN" b="0" dirty="0"/>
              <a:t>，也称为</a:t>
            </a:r>
            <a:r>
              <a:rPr lang="zh-CN" altLang="zh-CN" b="0" dirty="0">
                <a:solidFill>
                  <a:srgbClr val="FF0000"/>
                </a:solidFill>
              </a:rPr>
              <a:t>线性链表</a:t>
            </a:r>
            <a:r>
              <a:rPr lang="zh-CN" altLang="zh-CN" b="0" dirty="0"/>
              <a:t>，是一种最简单的线性表的链式存储结构</a:t>
            </a:r>
            <a:r>
              <a:rPr lang="zh-CN" altLang="zh-CN" b="0" dirty="0" smtClean="0"/>
              <a:t>。</a:t>
            </a:r>
            <a:endParaRPr lang="en-US" altLang="zh-CN" b="0" dirty="0" smtClean="0"/>
          </a:p>
          <a:p>
            <a:r>
              <a:rPr lang="en-US" altLang="zh-CN" b="0" dirty="0"/>
              <a:t> </a:t>
            </a:r>
            <a:r>
              <a:rPr lang="en-US" altLang="zh-CN" b="0" dirty="0" smtClean="0"/>
              <a:t>    </a:t>
            </a:r>
            <a:r>
              <a:rPr lang="zh-CN" altLang="zh-CN" b="0" dirty="0" smtClean="0"/>
              <a:t>用</a:t>
            </a:r>
            <a:r>
              <a:rPr lang="zh-CN" altLang="zh-CN" b="0" dirty="0"/>
              <a:t>它来存储线性表时，每个数据元素用一个结点（</a:t>
            </a:r>
            <a:r>
              <a:rPr lang="en-US" altLang="zh-CN" b="0" dirty="0"/>
              <a:t>Node</a:t>
            </a:r>
            <a:r>
              <a:rPr lang="zh-CN" altLang="zh-CN" b="0" dirty="0"/>
              <a:t>）来存储，</a:t>
            </a:r>
            <a:r>
              <a:rPr lang="zh-CN" altLang="zh-CN" dirty="0">
                <a:solidFill>
                  <a:srgbClr val="FF0000"/>
                </a:solidFill>
              </a:rPr>
              <a:t>每一个结点包含两个域</a:t>
            </a:r>
            <a:r>
              <a:rPr lang="zh-CN" altLang="zh-CN" dirty="0" smtClean="0"/>
              <a:t>，存储</a:t>
            </a:r>
            <a:r>
              <a:rPr lang="zh-CN" altLang="zh-CN" dirty="0"/>
              <a:t>数据元素信息data的域称为</a:t>
            </a:r>
            <a:r>
              <a:rPr lang="zh-CN" altLang="zh-CN" dirty="0">
                <a:solidFill>
                  <a:srgbClr val="FF0000"/>
                </a:solidFill>
              </a:rPr>
              <a:t>数据域</a:t>
            </a:r>
            <a:r>
              <a:rPr lang="zh-CN" altLang="zh-CN" dirty="0"/>
              <a:t>，存储后继结点存放地址next的域称为</a:t>
            </a:r>
            <a:r>
              <a:rPr lang="zh-CN" altLang="zh-CN" dirty="0">
                <a:solidFill>
                  <a:srgbClr val="FF0000"/>
                </a:solidFill>
              </a:rPr>
              <a:t>指针域</a:t>
            </a:r>
            <a:r>
              <a:rPr lang="zh-CN" altLang="zh-CN" dirty="0"/>
              <a:t>，指针域中存储的信息称为指针或链</a:t>
            </a:r>
            <a:r>
              <a:rPr lang="zh-CN" altLang="zh-CN" b="0" dirty="0" smtClean="0"/>
              <a:t>。</a:t>
            </a:r>
            <a:endParaRPr lang="en-US" altLang="zh-CN" b="0" dirty="0" smtClean="0"/>
          </a:p>
          <a:p>
            <a:r>
              <a:rPr lang="en-US" altLang="zh-CN" b="0" dirty="0"/>
              <a:t> </a:t>
            </a:r>
            <a:r>
              <a:rPr lang="en-US" altLang="zh-CN" b="0" dirty="0" smtClean="0"/>
              <a:t>    </a:t>
            </a:r>
            <a:r>
              <a:rPr lang="zh-CN" altLang="zh-CN" b="0" dirty="0" smtClean="0"/>
              <a:t>一般</a:t>
            </a:r>
            <a:r>
              <a:rPr lang="zh-CN" altLang="zh-CN" b="0" dirty="0"/>
              <a:t>情况下，链表中每个结点可以包含若干个数据域和指针域。如果每个结点中只包含一个指针域，则称其为单链表。单链表的结点结构如</a:t>
            </a:r>
            <a:r>
              <a:rPr lang="zh-CN" altLang="zh-CN" b="0" dirty="0" smtClean="0"/>
              <a:t>图所</a:t>
            </a:r>
            <a:r>
              <a:rPr lang="zh-CN" altLang="zh-CN" b="0" dirty="0"/>
              <a:t>示。</a:t>
            </a:r>
            <a:endParaRPr lang="zh-CN" altLang="en-US" b="0" dirty="0"/>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22430147"/>
              </p:ext>
            </p:extLst>
          </p:nvPr>
        </p:nvGraphicFramePr>
        <p:xfrm>
          <a:off x="2679335" y="5006242"/>
          <a:ext cx="3404833" cy="1226667"/>
        </p:xfrm>
        <a:graphic>
          <a:graphicData uri="http://schemas.openxmlformats.org/presentationml/2006/ole">
            <mc:AlternateContent xmlns:mc="http://schemas.openxmlformats.org/markup-compatibility/2006">
              <mc:Choice xmlns:v="urn:schemas-microsoft-com:vml" Requires="v">
                <p:oleObj spid="_x0000_s5388" r:id="rId3" imgW="2386789" imgH="870190" progId="">
                  <p:embed/>
                </p:oleObj>
              </mc:Choice>
              <mc:Fallback>
                <p:oleObj r:id="rId3" imgW="2386789" imgH="87019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335" y="5006242"/>
                        <a:ext cx="3404833" cy="1226667"/>
                      </a:xfrm>
                      <a:prstGeom prst="rect">
                        <a:avLst/>
                      </a:prstGeom>
                      <a:noFill/>
                      <a:extLst/>
                    </p:spPr>
                  </p:pic>
                </p:oleObj>
              </mc:Fallback>
            </mc:AlternateContent>
          </a:graphicData>
        </a:graphic>
      </p:graphicFrame>
    </p:spTree>
    <p:extLst>
      <p:ext uri="{BB962C8B-B14F-4D97-AF65-F5344CB8AC3E}">
        <p14:creationId xmlns:p14="http://schemas.microsoft.com/office/powerpoint/2010/main" val="200458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74460"/>
            <a:ext cx="7520940" cy="1440160"/>
          </a:xfrm>
        </p:spPr>
        <p:txBody>
          <a:bodyPr>
            <a:normAutofit/>
          </a:bodyPr>
          <a:lstStyle/>
          <a:p>
            <a:r>
              <a:rPr lang="zh-CN" altLang="zh-CN" b="0" dirty="0" smtClean="0"/>
              <a:t>将</a:t>
            </a:r>
            <a:r>
              <a:rPr lang="zh-CN" altLang="zh-CN" b="0" dirty="0"/>
              <a:t>n个结点链接起来就构成了链表(Linked list)</a:t>
            </a:r>
            <a:r>
              <a:rPr lang="zh-CN" altLang="zh-CN" b="0" dirty="0" smtClean="0"/>
              <a:t>。</a:t>
            </a:r>
            <a:endParaRPr lang="en-US" altLang="zh-CN" b="0" dirty="0" smtClean="0"/>
          </a:p>
          <a:p>
            <a:r>
              <a:rPr lang="zh-CN" altLang="zh-CN" b="0" dirty="0" smtClean="0"/>
              <a:t>一</a:t>
            </a:r>
            <a:r>
              <a:rPr lang="zh-CN" altLang="zh-CN" b="0" dirty="0"/>
              <a:t>个线性表L(A,B,C,D)的单链表结构如</a:t>
            </a:r>
            <a:r>
              <a:rPr lang="zh-CN" altLang="zh-CN" b="0" dirty="0" smtClean="0"/>
              <a:t>图</a:t>
            </a:r>
            <a:r>
              <a:rPr lang="en-US" altLang="zh-CN" b="0" dirty="0" smtClean="0"/>
              <a:t>2</a:t>
            </a:r>
            <a:r>
              <a:rPr lang="zh-CN" altLang="zh-CN" b="0" dirty="0" smtClean="0"/>
              <a:t>-</a:t>
            </a:r>
            <a:r>
              <a:rPr lang="zh-CN" altLang="zh-CN" b="0" dirty="0"/>
              <a:t>7所示</a:t>
            </a:r>
            <a:r>
              <a:rPr lang="zh-CN" altLang="zh-CN" b="0" dirty="0" smtClean="0"/>
              <a:t>。</a:t>
            </a:r>
            <a:endParaRPr lang="zh-CN" altLang="en-US" b="0"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3214889"/>
            <a:ext cx="73390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483768" y="4355006"/>
            <a:ext cx="4980851" cy="461665"/>
          </a:xfrm>
          <a:prstGeom prst="rect">
            <a:avLst/>
          </a:prstGeom>
        </p:spPr>
        <p:txBody>
          <a:bodyPr wrap="none">
            <a:spAutoFit/>
          </a:body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2-7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带头结点的单</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链表结构示例图</a:t>
            </a:r>
          </a:p>
        </p:txBody>
      </p:sp>
    </p:spTree>
    <p:extLst>
      <p:ext uri="{BB962C8B-B14F-4D97-AF65-F5344CB8AC3E}">
        <p14:creationId xmlns:p14="http://schemas.microsoft.com/office/powerpoint/2010/main" val="1314806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80728"/>
            <a:ext cx="8136904" cy="4032448"/>
          </a:xfrm>
        </p:spPr>
        <p:txBody>
          <a:bodyPr>
            <a:normAutofit lnSpcReduction="10000"/>
          </a:bodyPr>
          <a:lstStyle/>
          <a:p>
            <a:r>
              <a:rPr lang="en-US" altLang="zh-CN" b="0" dirty="0" smtClean="0"/>
              <a:t>	</a:t>
            </a:r>
            <a:r>
              <a:rPr lang="zh-CN" altLang="zh-CN" b="0" dirty="0" smtClean="0"/>
              <a:t>访问</a:t>
            </a:r>
            <a:r>
              <a:rPr lang="zh-CN" altLang="zh-CN" b="0" dirty="0"/>
              <a:t>链表中的任何结点都必须从链表的头指针开始，因此在图中的最前端增加了一个结点，这个结点没有存储任何数据元素，称为</a:t>
            </a:r>
            <a:r>
              <a:rPr lang="zh-CN" altLang="zh-CN" dirty="0">
                <a:solidFill>
                  <a:srgbClr val="FF0000"/>
                </a:solidFill>
              </a:rPr>
              <a:t>头结点</a:t>
            </a:r>
            <a:r>
              <a:rPr lang="zh-CN" altLang="zh-CN" b="0" dirty="0" smtClean="0"/>
              <a:t>。</a:t>
            </a:r>
            <a:endParaRPr lang="en-US" altLang="zh-CN" b="0" dirty="0" smtClean="0"/>
          </a:p>
          <a:p>
            <a:r>
              <a:rPr lang="en-US" altLang="zh-CN" b="0" dirty="0"/>
              <a:t>	</a:t>
            </a:r>
            <a:r>
              <a:rPr lang="zh-CN" altLang="zh-CN" b="0" dirty="0" smtClean="0"/>
              <a:t>单</a:t>
            </a:r>
            <a:r>
              <a:rPr lang="zh-CN" altLang="zh-CN" b="0" dirty="0"/>
              <a:t>链表的头</a:t>
            </a:r>
            <a:r>
              <a:rPr lang="zh-CN" altLang="zh-CN" b="0" dirty="0" smtClean="0"/>
              <a:t>结点</a:t>
            </a:r>
            <a:r>
              <a:rPr lang="zh-CN" altLang="en-US" b="0" dirty="0" smtClean="0"/>
              <a:t>存储</a:t>
            </a:r>
            <a:r>
              <a:rPr lang="zh-CN" altLang="zh-CN" b="0" dirty="0" smtClean="0"/>
              <a:t>地址</a:t>
            </a:r>
            <a:r>
              <a:rPr lang="zh-CN" altLang="zh-CN" b="0" dirty="0"/>
              <a:t>可从指针head找到，称指针head为</a:t>
            </a:r>
            <a:r>
              <a:rPr lang="zh-CN" altLang="zh-CN" dirty="0">
                <a:solidFill>
                  <a:srgbClr val="FF0000"/>
                </a:solidFill>
              </a:rPr>
              <a:t>头指针</a:t>
            </a:r>
            <a:r>
              <a:rPr lang="zh-CN" altLang="zh-CN" b="0" dirty="0"/>
              <a:t>，其它结点的地址由前驱结点的指针next得到</a:t>
            </a:r>
            <a:r>
              <a:rPr lang="zh-CN" altLang="zh-CN" b="0" dirty="0" smtClean="0"/>
              <a:t>。</a:t>
            </a:r>
            <a:endParaRPr lang="en-US" altLang="zh-CN" b="0" dirty="0" smtClean="0"/>
          </a:p>
          <a:p>
            <a:r>
              <a:rPr lang="en-US" altLang="zh-CN" b="0" dirty="0"/>
              <a:t>	</a:t>
            </a:r>
            <a:r>
              <a:rPr lang="zh-CN" altLang="zh-CN" b="0" dirty="0" smtClean="0"/>
              <a:t>表</a:t>
            </a:r>
            <a:r>
              <a:rPr lang="zh-CN" altLang="zh-CN" b="0" dirty="0"/>
              <a:t>中最后一个数据元素没有后继结点，所以它的指针域为“空”，用“∧”或“NULL”表示</a:t>
            </a:r>
            <a:r>
              <a:rPr lang="zh-CN" altLang="zh-CN" b="0" dirty="0" smtClean="0"/>
              <a:t>。</a:t>
            </a:r>
            <a:endParaRPr lang="en-US" altLang="zh-CN" b="0" dirty="0" smtClean="0"/>
          </a:p>
          <a:p>
            <a:r>
              <a:rPr lang="en-US" altLang="zh-CN" b="0" dirty="0"/>
              <a:t>	</a:t>
            </a:r>
            <a:r>
              <a:rPr lang="zh-CN" altLang="zh-CN" b="0" dirty="0" smtClean="0"/>
              <a:t>若</a:t>
            </a:r>
            <a:r>
              <a:rPr lang="zh-CN" altLang="zh-CN" b="0" dirty="0"/>
              <a:t>单链表中只有一个头结点，而没有数据元素时，则此线性表为</a:t>
            </a:r>
            <a:r>
              <a:rPr lang="zh-CN" altLang="zh-CN" dirty="0"/>
              <a:t>空表</a:t>
            </a:r>
            <a:r>
              <a:rPr lang="zh-CN" altLang="zh-CN" b="0" dirty="0"/>
              <a:t>，头结点的指针域为“空”，如</a:t>
            </a:r>
            <a:r>
              <a:rPr lang="zh-CN" altLang="zh-CN" b="0" dirty="0" smtClean="0"/>
              <a:t>图</a:t>
            </a:r>
            <a:r>
              <a:rPr lang="en-US" altLang="zh-CN" b="0" dirty="0" smtClean="0"/>
              <a:t>2</a:t>
            </a:r>
            <a:r>
              <a:rPr lang="zh-CN" altLang="zh-CN" b="0" dirty="0" smtClean="0"/>
              <a:t>-</a:t>
            </a:r>
            <a:r>
              <a:rPr lang="zh-CN" altLang="zh-CN" b="0" dirty="0"/>
              <a:t>8所示</a:t>
            </a:r>
            <a:r>
              <a:rPr lang="zh-CN" altLang="zh-CN" b="0" dirty="0" smtClean="0"/>
              <a:t>。</a:t>
            </a:r>
            <a:endParaRPr lang="zh-CN" altLang="en-US" b="0"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5085184"/>
            <a:ext cx="24003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483768" y="5883102"/>
            <a:ext cx="4863832" cy="430887"/>
          </a:xfrm>
          <a:prstGeom prst="rect">
            <a:avLst/>
          </a:prstGeom>
        </p:spPr>
        <p:txBody>
          <a:bodyPr wrap="none">
            <a:spAutoFit/>
          </a:bodyPr>
          <a:lstStyle/>
          <a:p>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2-8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带头结点的空</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单链表结构示例图</a:t>
            </a: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093" y="260648"/>
            <a:ext cx="5336955"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310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0"/>
                                        </p:tgtEl>
                                        <p:attrNameLst>
                                          <p:attrName>style.visibility</p:attrName>
                                        </p:attrNameLst>
                                      </p:cBhvr>
                                      <p:to>
                                        <p:strVal val="visible"/>
                                      </p:to>
                                    </p:set>
                                    <p:animEffect transition="in" filter="fade">
                                      <p:cBhvr>
                                        <p:cTn id="22" dur="500"/>
                                        <p:tgtEl>
                                          <p:spTgt spid="717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6"/>
            <a:ext cx="7520940" cy="5256584"/>
          </a:xfrm>
        </p:spPr>
        <p:txBody>
          <a:bodyPr>
            <a:noAutofit/>
          </a:bodyPr>
          <a:lstStyle/>
          <a:p>
            <a:r>
              <a:rPr lang="zh-CN" altLang="zh-CN" dirty="0" smtClean="0"/>
              <a:t>算法</a:t>
            </a:r>
            <a:r>
              <a:rPr lang="en-US" altLang="zh-CN" dirty="0" smtClean="0"/>
              <a:t>2.6</a:t>
            </a:r>
            <a:r>
              <a:rPr lang="zh-CN" altLang="zh-CN" dirty="0"/>
              <a:t>：</a:t>
            </a:r>
            <a:r>
              <a:rPr lang="zh-CN" altLang="zh-CN" b="0" dirty="0">
                <a:solidFill>
                  <a:srgbClr val="FF0000"/>
                </a:solidFill>
              </a:rPr>
              <a:t>单链表的</a:t>
            </a:r>
            <a:r>
              <a:rPr lang="zh-CN" altLang="zh-CN" dirty="0">
                <a:solidFill>
                  <a:srgbClr val="FF0000"/>
                </a:solidFill>
              </a:rPr>
              <a:t>结点类</a:t>
            </a:r>
            <a:r>
              <a:rPr lang="zh-CN" altLang="zh-CN" b="0" dirty="0">
                <a:solidFill>
                  <a:srgbClr val="FF0000"/>
                </a:solidFill>
              </a:rPr>
              <a:t>定义</a:t>
            </a:r>
          </a:p>
          <a:p>
            <a:pPr>
              <a:spcBef>
                <a:spcPts val="0"/>
              </a:spcBef>
            </a:pPr>
            <a:r>
              <a:rPr lang="en-US" altLang="zh-CN" b="0" dirty="0"/>
              <a:t>template &lt;class Elem&gt;</a:t>
            </a:r>
            <a:endParaRPr lang="zh-CN" altLang="zh-CN" b="0" dirty="0"/>
          </a:p>
          <a:p>
            <a:pPr>
              <a:spcBef>
                <a:spcPts val="0"/>
              </a:spcBef>
            </a:pPr>
            <a:r>
              <a:rPr lang="en-US" altLang="zh-CN" b="0" dirty="0"/>
              <a:t>class Link {</a:t>
            </a:r>
            <a:endParaRPr lang="zh-CN" altLang="zh-CN" b="0" dirty="0"/>
          </a:p>
          <a:p>
            <a:pPr>
              <a:spcBef>
                <a:spcPts val="0"/>
              </a:spcBef>
            </a:pPr>
            <a:r>
              <a:rPr lang="en-US" altLang="zh-CN" b="0" dirty="0"/>
              <a:t>Public:     </a:t>
            </a:r>
            <a:endParaRPr lang="zh-CN" altLang="zh-CN" b="0" dirty="0"/>
          </a:p>
          <a:p>
            <a:pPr>
              <a:spcBef>
                <a:spcPts val="0"/>
              </a:spcBef>
            </a:pPr>
            <a:r>
              <a:rPr lang="en-US" altLang="zh-CN" b="0" dirty="0"/>
              <a:t>		Elem element;   	// </a:t>
            </a:r>
            <a:r>
              <a:rPr lang="zh-CN" altLang="zh-CN" b="0" dirty="0"/>
              <a:t>当前结点的数据元素</a:t>
            </a:r>
          </a:p>
          <a:p>
            <a:pPr>
              <a:spcBef>
                <a:spcPts val="0"/>
              </a:spcBef>
            </a:pPr>
            <a:r>
              <a:rPr lang="en-US" altLang="zh-CN" b="0" dirty="0"/>
              <a:t>		Link *next; 		// </a:t>
            </a:r>
            <a:r>
              <a:rPr lang="zh-CN" altLang="zh-CN" b="0" dirty="0"/>
              <a:t>指向下一结点的</a:t>
            </a:r>
            <a:r>
              <a:rPr lang="zh-CN" altLang="zh-CN" b="0" dirty="0" smtClean="0"/>
              <a:t>指针</a:t>
            </a:r>
            <a:endParaRPr lang="en-US" altLang="zh-CN" b="0" dirty="0" smtClean="0"/>
          </a:p>
          <a:p>
            <a:pPr>
              <a:spcBef>
                <a:spcPts val="0"/>
              </a:spcBef>
            </a:pPr>
            <a:endParaRPr lang="zh-CN" altLang="zh-CN" b="0" dirty="0"/>
          </a:p>
          <a:p>
            <a:pPr>
              <a:spcBef>
                <a:spcPts val="0"/>
              </a:spcBef>
            </a:pPr>
            <a:r>
              <a:rPr lang="en-US" altLang="zh-CN" b="0" dirty="0"/>
              <a:t>		Link(const Elem&amp; item, Link * </a:t>
            </a:r>
            <a:r>
              <a:rPr lang="en-US" altLang="zh-CN" b="0" dirty="0" err="1"/>
              <a:t>nextval</a:t>
            </a:r>
            <a:r>
              <a:rPr lang="en-US" altLang="zh-CN" b="0" dirty="0"/>
              <a:t>=NULL) </a:t>
            </a:r>
            <a:r>
              <a:rPr lang="en-US" altLang="zh-CN" b="0" dirty="0" smtClean="0"/>
              <a:t>			{ </a:t>
            </a:r>
            <a:r>
              <a:rPr lang="en-US" altLang="zh-CN" b="0" dirty="0"/>
              <a:t>element = item; next = </a:t>
            </a:r>
            <a:r>
              <a:rPr lang="en-US" altLang="zh-CN" b="0" dirty="0" err="1"/>
              <a:t>nextval</a:t>
            </a:r>
            <a:r>
              <a:rPr lang="en-US" altLang="zh-CN" b="0" dirty="0"/>
              <a:t>; }</a:t>
            </a:r>
            <a:endParaRPr lang="zh-CN" altLang="zh-CN" b="0" dirty="0"/>
          </a:p>
          <a:p>
            <a:pPr>
              <a:spcBef>
                <a:spcPts val="0"/>
              </a:spcBef>
            </a:pPr>
            <a:r>
              <a:rPr lang="en-US" altLang="zh-CN" b="0" dirty="0"/>
              <a:t>      	Link(Link* </a:t>
            </a:r>
            <a:r>
              <a:rPr lang="en-US" altLang="zh-CN" b="0" dirty="0" err="1"/>
              <a:t>nextval</a:t>
            </a:r>
            <a:r>
              <a:rPr lang="en-US" altLang="zh-CN" b="0" dirty="0"/>
              <a:t>=NULL)  { next = </a:t>
            </a:r>
            <a:r>
              <a:rPr lang="en-US" altLang="zh-CN" b="0" dirty="0" err="1"/>
              <a:t>nextval</a:t>
            </a:r>
            <a:r>
              <a:rPr lang="en-US" altLang="zh-CN" b="0" dirty="0"/>
              <a:t>; }</a:t>
            </a:r>
            <a:endParaRPr lang="zh-CN" altLang="zh-CN" b="0" dirty="0"/>
          </a:p>
          <a:p>
            <a:pPr>
              <a:spcBef>
                <a:spcPts val="0"/>
              </a:spcBef>
            </a:pPr>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57161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42918"/>
            <a:ext cx="7920880" cy="5786478"/>
          </a:xfrm>
        </p:spPr>
        <p:txBody>
          <a:bodyPr>
            <a:noAutofit/>
          </a:bodyPr>
          <a:lstStyle/>
          <a:p>
            <a:pPr>
              <a:lnSpc>
                <a:spcPct val="110000"/>
              </a:lnSpc>
              <a:spcBef>
                <a:spcPts val="0"/>
              </a:spcBef>
            </a:pPr>
            <a:r>
              <a:rPr lang="zh-CN" altLang="zh-CN" sz="2000" dirty="0" smtClean="0"/>
              <a:t>算法</a:t>
            </a:r>
            <a:r>
              <a:rPr lang="en-US" altLang="zh-CN" sz="2000" dirty="0" smtClean="0"/>
              <a:t>2.7</a:t>
            </a:r>
            <a:r>
              <a:rPr lang="zh-CN" altLang="zh-CN" sz="2000" dirty="0"/>
              <a:t>：带头结点的</a:t>
            </a:r>
            <a:r>
              <a:rPr lang="zh-CN" altLang="zh-CN" sz="2000" dirty="0">
                <a:solidFill>
                  <a:srgbClr val="FF0000"/>
                </a:solidFill>
              </a:rPr>
              <a:t>单</a:t>
            </a:r>
            <a:r>
              <a:rPr lang="zh-CN" altLang="zh-CN" sz="2000" dirty="0" smtClean="0">
                <a:solidFill>
                  <a:srgbClr val="FF0000"/>
                </a:solidFill>
              </a:rPr>
              <a:t>链表</a:t>
            </a:r>
            <a:r>
              <a:rPr lang="zh-CN" altLang="en-US" sz="2000" dirty="0" smtClean="0">
                <a:solidFill>
                  <a:srgbClr val="FF0000"/>
                </a:solidFill>
              </a:rPr>
              <a:t>类定义</a:t>
            </a:r>
            <a:endParaRPr lang="zh-CN" altLang="zh-CN" sz="2000" dirty="0">
              <a:solidFill>
                <a:srgbClr val="FF0000"/>
              </a:solidFill>
            </a:endParaRPr>
          </a:p>
          <a:p>
            <a:pPr>
              <a:lnSpc>
                <a:spcPct val="110000"/>
              </a:lnSpc>
              <a:spcBef>
                <a:spcPts val="0"/>
              </a:spcBef>
            </a:pPr>
            <a:r>
              <a:rPr lang="en-US" altLang="zh-CN" sz="2000" b="0" dirty="0"/>
              <a:t>template &lt;class Elem&gt;</a:t>
            </a:r>
            <a:endParaRPr lang="zh-CN" altLang="zh-CN" sz="2000" b="0" dirty="0"/>
          </a:p>
          <a:p>
            <a:pPr>
              <a:lnSpc>
                <a:spcPct val="110000"/>
              </a:lnSpc>
              <a:spcBef>
                <a:spcPts val="0"/>
              </a:spcBef>
            </a:pPr>
            <a:r>
              <a:rPr lang="en-US" altLang="zh-CN" sz="2000" b="0" dirty="0"/>
              <a:t>class  </a:t>
            </a:r>
            <a:r>
              <a:rPr lang="en-US" altLang="zh-CN" sz="2000" b="0" dirty="0" err="1"/>
              <a:t>LList</a:t>
            </a:r>
            <a:r>
              <a:rPr lang="en-US" altLang="zh-CN" sz="2000" b="0" dirty="0"/>
              <a:t> : public List&lt;Elem&gt; {</a:t>
            </a:r>
            <a:endParaRPr lang="zh-CN" altLang="zh-CN" sz="2000" b="0" dirty="0"/>
          </a:p>
          <a:p>
            <a:pPr>
              <a:lnSpc>
                <a:spcPct val="110000"/>
              </a:lnSpc>
              <a:spcBef>
                <a:spcPts val="0"/>
              </a:spcBef>
            </a:pPr>
            <a:r>
              <a:rPr lang="en-US" altLang="zh-CN" sz="2000" b="0" dirty="0" smtClean="0"/>
              <a:t>private:  Link&lt;Elem&gt;* head;	// </a:t>
            </a:r>
            <a:r>
              <a:rPr lang="zh-CN" altLang="zh-CN" sz="2000" b="0" dirty="0" smtClean="0"/>
              <a:t>头指针</a:t>
            </a:r>
          </a:p>
          <a:p>
            <a:pPr>
              <a:lnSpc>
                <a:spcPct val="110000"/>
              </a:lnSpc>
              <a:spcBef>
                <a:spcPts val="0"/>
              </a:spcBef>
            </a:pPr>
            <a:r>
              <a:rPr lang="en-US" altLang="zh-CN" sz="2000" b="0" dirty="0"/>
              <a:t>		Link&lt;Elem&gt;* tail;	</a:t>
            </a:r>
            <a:r>
              <a:rPr lang="en-US" altLang="zh-CN" sz="2000" b="0" dirty="0" smtClean="0"/>
              <a:t>// </a:t>
            </a:r>
            <a:r>
              <a:rPr lang="zh-CN" altLang="zh-CN" sz="2000" b="0" dirty="0"/>
              <a:t>指向表尾的指针 </a:t>
            </a:r>
          </a:p>
          <a:p>
            <a:pPr>
              <a:lnSpc>
                <a:spcPct val="110000"/>
              </a:lnSpc>
              <a:spcBef>
                <a:spcPts val="0"/>
              </a:spcBef>
            </a:pPr>
            <a:r>
              <a:rPr lang="en-US" altLang="zh-CN" sz="2000" b="0" dirty="0"/>
              <a:t>		Link&lt;Elem&gt;* </a:t>
            </a:r>
            <a:r>
              <a:rPr lang="en-US" altLang="zh-CN" sz="2000" b="0" dirty="0" err="1"/>
              <a:t>curr</a:t>
            </a:r>
            <a:r>
              <a:rPr lang="en-US" altLang="zh-CN" sz="2000" b="0" dirty="0"/>
              <a:t>;	// </a:t>
            </a:r>
            <a:r>
              <a:rPr lang="zh-CN" altLang="zh-CN" sz="2000" b="0" dirty="0"/>
              <a:t>指向当前数据元素的指针</a:t>
            </a:r>
          </a:p>
          <a:p>
            <a:pPr>
              <a:lnSpc>
                <a:spcPct val="110000"/>
              </a:lnSpc>
              <a:spcBef>
                <a:spcPts val="0"/>
              </a:spcBef>
            </a:pPr>
            <a:r>
              <a:rPr lang="en-US" altLang="zh-CN" sz="2000" b="0" dirty="0"/>
              <a:t>		</a:t>
            </a:r>
            <a:r>
              <a:rPr lang="en-US" altLang="zh-CN" sz="2000" b="0" dirty="0" smtClean="0"/>
              <a:t>void </a:t>
            </a:r>
            <a:r>
              <a:rPr lang="en-US" altLang="zh-CN" sz="2000" b="0" dirty="0"/>
              <a:t>init(){ </a:t>
            </a:r>
            <a:endParaRPr lang="zh-CN" altLang="zh-CN" sz="2000" b="0" dirty="0"/>
          </a:p>
          <a:p>
            <a:pPr>
              <a:lnSpc>
                <a:spcPct val="110000"/>
              </a:lnSpc>
              <a:spcBef>
                <a:spcPts val="0"/>
              </a:spcBef>
            </a:pPr>
            <a:r>
              <a:rPr lang="en-US" altLang="zh-CN" sz="2000" b="0" dirty="0"/>
              <a:t>			</a:t>
            </a:r>
            <a:r>
              <a:rPr lang="en-US" altLang="zh-CN" sz="2000" b="0" dirty="0" err="1"/>
              <a:t>curr</a:t>
            </a:r>
            <a:r>
              <a:rPr lang="en-US" altLang="zh-CN" sz="2000" b="0" dirty="0"/>
              <a:t>= tail = head = new Link&lt;Elem&gt;; //</a:t>
            </a:r>
            <a:r>
              <a:rPr lang="zh-CN" altLang="zh-CN" sz="2000" b="0" dirty="0"/>
              <a:t>创建一个结点</a:t>
            </a:r>
          </a:p>
          <a:p>
            <a:pPr>
              <a:lnSpc>
                <a:spcPct val="110000"/>
              </a:lnSpc>
              <a:spcBef>
                <a:spcPts val="0"/>
              </a:spcBef>
            </a:pPr>
            <a:r>
              <a:rPr lang="en-US" altLang="zh-CN" sz="2000" b="0" dirty="0"/>
              <a:t>		}  //</a:t>
            </a:r>
            <a:r>
              <a:rPr lang="zh-CN" altLang="zh-CN" sz="2000" b="0" dirty="0"/>
              <a:t>初始化一个空表</a:t>
            </a:r>
          </a:p>
          <a:p>
            <a:pPr>
              <a:lnSpc>
                <a:spcPct val="110000"/>
              </a:lnSpc>
              <a:spcBef>
                <a:spcPts val="0"/>
              </a:spcBef>
            </a:pPr>
            <a:r>
              <a:rPr lang="en-US" altLang="zh-CN" sz="2000" b="0" dirty="0"/>
              <a:t>		</a:t>
            </a:r>
            <a:r>
              <a:rPr lang="en-US" altLang="zh-CN" sz="2000" b="0" dirty="0" smtClean="0"/>
              <a:t>void </a:t>
            </a:r>
            <a:r>
              <a:rPr lang="en-US" altLang="zh-CN" sz="2000" b="0" dirty="0" err="1"/>
              <a:t>removeall</a:t>
            </a:r>
            <a:r>
              <a:rPr lang="en-US" altLang="zh-CN" sz="2000" b="0" dirty="0"/>
              <a:t>(){</a:t>
            </a:r>
            <a:endParaRPr lang="zh-CN" altLang="zh-CN" sz="2000" b="0" dirty="0"/>
          </a:p>
          <a:p>
            <a:pPr>
              <a:lnSpc>
                <a:spcPct val="110000"/>
              </a:lnSpc>
              <a:spcBef>
                <a:spcPts val="0"/>
              </a:spcBef>
            </a:pPr>
            <a:r>
              <a:rPr lang="en-US" altLang="zh-CN" sz="2000" b="0" dirty="0"/>
              <a:t>			while(head != NULL){ </a:t>
            </a:r>
            <a:endParaRPr lang="zh-CN" altLang="zh-CN" sz="2000" b="0" dirty="0"/>
          </a:p>
          <a:p>
            <a:pPr>
              <a:lnSpc>
                <a:spcPct val="110000"/>
              </a:lnSpc>
              <a:spcBef>
                <a:spcPts val="0"/>
              </a:spcBef>
            </a:pPr>
            <a:r>
              <a:rPr lang="en-US" altLang="zh-CN" sz="2000" b="0" dirty="0"/>
              <a:t>				</a:t>
            </a:r>
            <a:r>
              <a:rPr lang="en-US" altLang="zh-CN" sz="2000" b="0" dirty="0" err="1"/>
              <a:t>curr</a:t>
            </a:r>
            <a:r>
              <a:rPr lang="en-US" altLang="zh-CN" sz="2000" b="0" dirty="0"/>
              <a:t>=head; </a:t>
            </a:r>
            <a:endParaRPr lang="zh-CN" altLang="zh-CN" sz="2000" b="0" dirty="0"/>
          </a:p>
          <a:p>
            <a:pPr>
              <a:lnSpc>
                <a:spcPct val="110000"/>
              </a:lnSpc>
              <a:spcBef>
                <a:spcPts val="0"/>
              </a:spcBef>
            </a:pPr>
            <a:r>
              <a:rPr lang="en-US" altLang="zh-CN" sz="2000" b="0" dirty="0"/>
              <a:t>              	</a:t>
            </a:r>
            <a:r>
              <a:rPr lang="en-US" altLang="zh-CN" sz="2000" b="0" dirty="0" smtClean="0"/>
              <a:t>		head=head-</a:t>
            </a:r>
            <a:r>
              <a:rPr lang="en-US" altLang="zh-CN" sz="2000" b="0" dirty="0"/>
              <a:t>&gt;next;</a:t>
            </a:r>
            <a:endParaRPr lang="zh-CN" altLang="zh-CN" sz="2000" b="0" dirty="0"/>
          </a:p>
          <a:p>
            <a:pPr>
              <a:lnSpc>
                <a:spcPct val="110000"/>
              </a:lnSpc>
              <a:spcBef>
                <a:spcPts val="0"/>
              </a:spcBef>
            </a:pPr>
            <a:r>
              <a:rPr lang="en-US" altLang="zh-CN" sz="2000" b="0" dirty="0"/>
              <a:t>				delete </a:t>
            </a:r>
            <a:r>
              <a:rPr lang="en-US" altLang="zh-CN" sz="2000" b="0" dirty="0" err="1"/>
              <a:t>curr</a:t>
            </a:r>
            <a:r>
              <a:rPr lang="en-US" altLang="zh-CN" sz="2000" b="0" dirty="0"/>
              <a:t>;</a:t>
            </a:r>
            <a:endParaRPr lang="zh-CN" altLang="zh-CN" sz="2000" b="0" dirty="0"/>
          </a:p>
          <a:p>
            <a:pPr>
              <a:lnSpc>
                <a:spcPct val="110000"/>
              </a:lnSpc>
              <a:spcBef>
                <a:spcPts val="0"/>
              </a:spcBef>
            </a:pPr>
            <a:r>
              <a:rPr lang="en-US" altLang="zh-CN" sz="2000" b="0" dirty="0"/>
              <a:t>			}</a:t>
            </a:r>
            <a:endParaRPr lang="zh-CN" altLang="zh-CN" sz="2000" b="0" dirty="0"/>
          </a:p>
          <a:p>
            <a:pPr>
              <a:lnSpc>
                <a:spcPct val="110000"/>
              </a:lnSpc>
              <a:spcBef>
                <a:spcPts val="0"/>
              </a:spcBef>
            </a:pPr>
            <a:r>
              <a:rPr lang="en-US" altLang="zh-CN" sz="2000" b="0" dirty="0"/>
              <a:t>		} // </a:t>
            </a:r>
            <a:r>
              <a:rPr lang="zh-CN" altLang="zh-CN" sz="2000" b="0" dirty="0"/>
              <a:t>释放所有的结点</a:t>
            </a:r>
          </a:p>
          <a:p>
            <a:pPr>
              <a:lnSpc>
                <a:spcPct val="110000"/>
              </a:lnSpc>
              <a:spcBef>
                <a:spcPts val="0"/>
              </a:spcBef>
            </a:pPr>
            <a:r>
              <a:rPr lang="en-US" altLang="zh-CN" sz="2000" dirty="0" smtClean="0"/>
              <a:t>//</a:t>
            </a:r>
            <a:r>
              <a:rPr lang="zh-CN" altLang="en-US" sz="2000" dirty="0" smtClean="0"/>
              <a:t>接下页</a:t>
            </a:r>
            <a:endParaRPr lang="zh-CN" altLang="en-US" sz="2000" dirty="0"/>
          </a:p>
        </p:txBody>
      </p:sp>
    </p:spTree>
    <p:extLst>
      <p:ext uri="{BB962C8B-B14F-4D97-AF65-F5344CB8AC3E}">
        <p14:creationId xmlns:p14="http://schemas.microsoft.com/office/powerpoint/2010/main" val="381844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5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fade">
                                      <p:cBhvr>
                                        <p:cTn id="77" dur="500"/>
                                        <p:tgtEl>
                                          <p:spTgt spid="3">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animEffect transition="in" filter="fade">
                                      <p:cBhvr>
                                        <p:cTn id="82"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908720"/>
            <a:ext cx="8429684" cy="5328592"/>
          </a:xfrm>
        </p:spPr>
        <p:txBody>
          <a:bodyPr>
            <a:noAutofit/>
          </a:bodyPr>
          <a:lstStyle/>
          <a:p>
            <a:pPr>
              <a:lnSpc>
                <a:spcPct val="110000"/>
              </a:lnSpc>
              <a:spcBef>
                <a:spcPts val="0"/>
              </a:spcBef>
            </a:pPr>
            <a:r>
              <a:rPr lang="en-US" altLang="zh-CN" sz="2000" b="0" dirty="0" smtClean="0"/>
              <a:t>public</a:t>
            </a:r>
            <a:r>
              <a:rPr lang="en-US" altLang="zh-CN" sz="2000" b="0" dirty="0"/>
              <a:t>: </a:t>
            </a:r>
            <a:r>
              <a:rPr lang="en-US" altLang="zh-CN" sz="2000" b="0" dirty="0" smtClean="0"/>
              <a:t>	</a:t>
            </a:r>
          </a:p>
          <a:p>
            <a:pPr>
              <a:lnSpc>
                <a:spcPct val="110000"/>
              </a:lnSpc>
              <a:spcBef>
                <a:spcPts val="0"/>
              </a:spcBef>
            </a:pPr>
            <a:r>
              <a:rPr lang="en-US" altLang="zh-CN" sz="2000" b="0" dirty="0" smtClean="0"/>
              <a:t>	</a:t>
            </a:r>
            <a:r>
              <a:rPr lang="en-US" altLang="zh-CN" sz="2000" b="0" dirty="0" err="1" smtClean="0"/>
              <a:t>LList</a:t>
            </a:r>
            <a:r>
              <a:rPr lang="en-US" altLang="zh-CN" sz="2000" b="0" dirty="0" smtClean="0"/>
              <a:t>( ) { init(); }</a:t>
            </a:r>
            <a:endParaRPr lang="zh-CN" altLang="en-US" sz="2000" b="0" dirty="0" smtClean="0"/>
          </a:p>
          <a:p>
            <a:pPr>
              <a:lnSpc>
                <a:spcPct val="110000"/>
              </a:lnSpc>
              <a:spcBef>
                <a:spcPts val="0"/>
              </a:spcBef>
            </a:pPr>
            <a:r>
              <a:rPr lang="en-US" altLang="zh-CN" sz="2000" b="0" dirty="0" smtClean="0"/>
              <a:t>	~</a:t>
            </a:r>
            <a:r>
              <a:rPr lang="en-US" altLang="zh-CN" sz="2000" b="0" dirty="0" err="1" smtClean="0"/>
              <a:t>LLink</a:t>
            </a:r>
            <a:r>
              <a:rPr lang="en-US" altLang="zh-CN" sz="2000" b="0" dirty="0" smtClean="0"/>
              <a:t>( ) { </a:t>
            </a:r>
            <a:r>
              <a:rPr lang="en-US" altLang="zh-CN" sz="2000" b="0" dirty="0" err="1" smtClean="0"/>
              <a:t>removeall</a:t>
            </a:r>
            <a:r>
              <a:rPr lang="en-US" altLang="zh-CN" sz="2000" b="0" dirty="0" smtClean="0"/>
              <a:t>(); }</a:t>
            </a:r>
            <a:endParaRPr lang="zh-CN" altLang="en-US" sz="2000" b="0" dirty="0" smtClean="0"/>
          </a:p>
          <a:p>
            <a:pPr>
              <a:lnSpc>
                <a:spcPct val="110000"/>
              </a:lnSpc>
              <a:spcBef>
                <a:spcPts val="0"/>
              </a:spcBef>
            </a:pPr>
            <a:r>
              <a:rPr lang="en-US" altLang="zh-CN" sz="2000" b="0" dirty="0" smtClean="0"/>
              <a:t>	void Create (</a:t>
            </a:r>
            <a:r>
              <a:rPr lang="en-US" altLang="zh-CN" sz="2000" b="0" dirty="0" err="1" smtClean="0"/>
              <a:t>int</a:t>
            </a:r>
            <a:r>
              <a:rPr lang="en-US" altLang="zh-CN" sz="2000" b="0" dirty="0" smtClean="0"/>
              <a:t> n);		//</a:t>
            </a:r>
            <a:r>
              <a:rPr lang="zh-CN" altLang="en-US" sz="2000" b="0" dirty="0" smtClean="0"/>
              <a:t>创建长度为</a:t>
            </a:r>
            <a:r>
              <a:rPr lang="en-US" altLang="zh-CN" sz="2000" b="0" dirty="0" smtClean="0"/>
              <a:t>n</a:t>
            </a:r>
            <a:r>
              <a:rPr lang="zh-CN" altLang="en-US" sz="2000" b="0" dirty="0" smtClean="0"/>
              <a:t>的单链表</a:t>
            </a:r>
          </a:p>
          <a:p>
            <a:pPr>
              <a:lnSpc>
                <a:spcPct val="110000"/>
              </a:lnSpc>
              <a:spcBef>
                <a:spcPts val="0"/>
              </a:spcBef>
            </a:pPr>
            <a:r>
              <a:rPr lang="en-US" altLang="zh-CN" sz="2000" b="0" dirty="0" smtClean="0"/>
              <a:t>	</a:t>
            </a:r>
            <a:r>
              <a:rPr lang="en-US" altLang="zh-CN" sz="2000" b="0" dirty="0" err="1" smtClean="0"/>
              <a:t>bool</a:t>
            </a:r>
            <a:r>
              <a:rPr lang="en-US" altLang="zh-CN" sz="2000" b="0" dirty="0" smtClean="0"/>
              <a:t> </a:t>
            </a:r>
            <a:r>
              <a:rPr lang="en-US" altLang="zh-CN" sz="2000" b="0" dirty="0" err="1" smtClean="0"/>
              <a:t>getValue</a:t>
            </a:r>
            <a:r>
              <a:rPr lang="en-US" altLang="zh-CN" sz="2000" b="0" dirty="0" smtClean="0"/>
              <a:t> (Elem &amp;e);	//</a:t>
            </a:r>
            <a:r>
              <a:rPr lang="zh-CN" altLang="en-US" sz="2000" b="0" dirty="0" smtClean="0"/>
              <a:t>读取当前位置</a:t>
            </a:r>
            <a:r>
              <a:rPr lang="en-US" altLang="zh-CN" sz="2000" b="0" dirty="0" err="1" smtClean="0"/>
              <a:t>curr</a:t>
            </a:r>
            <a:r>
              <a:rPr lang="zh-CN" altLang="en-US" sz="2000" b="0" dirty="0" smtClean="0"/>
              <a:t>元素的值</a:t>
            </a:r>
          </a:p>
          <a:p>
            <a:pPr>
              <a:lnSpc>
                <a:spcPct val="110000"/>
              </a:lnSpc>
              <a:spcBef>
                <a:spcPts val="0"/>
              </a:spcBef>
            </a:pPr>
            <a:r>
              <a:rPr lang="en-US" altLang="zh-CN" sz="2000" b="0" dirty="0" smtClean="0"/>
              <a:t>	Link * Locate(Elem e); 	//</a:t>
            </a:r>
            <a:r>
              <a:rPr lang="zh-CN" altLang="en-US" sz="2000" b="0" dirty="0" smtClean="0"/>
              <a:t>返回第一个与</a:t>
            </a:r>
            <a:r>
              <a:rPr lang="en-US" altLang="zh-CN" sz="2000" b="0" dirty="0" smtClean="0"/>
              <a:t>e</a:t>
            </a:r>
            <a:r>
              <a:rPr lang="zh-CN" altLang="en-US" sz="2000" b="0" dirty="0" smtClean="0"/>
              <a:t>匹配的元素位置</a:t>
            </a:r>
          </a:p>
          <a:p>
            <a:pPr>
              <a:lnSpc>
                <a:spcPct val="110000"/>
              </a:lnSpc>
              <a:spcBef>
                <a:spcPts val="0"/>
              </a:spcBef>
            </a:pPr>
            <a:r>
              <a:rPr lang="en-US" altLang="zh-CN" sz="2000" b="0" dirty="0" smtClean="0"/>
              <a:t>	</a:t>
            </a:r>
            <a:r>
              <a:rPr lang="en-US" altLang="zh-CN" sz="2000" b="0" dirty="0" err="1" smtClean="0"/>
              <a:t>bool</a:t>
            </a:r>
            <a:r>
              <a:rPr lang="en-US" altLang="zh-CN" sz="2000" b="0" dirty="0" smtClean="0"/>
              <a:t> </a:t>
            </a:r>
            <a:r>
              <a:rPr lang="en-US" altLang="zh-CN" sz="2000" b="0" dirty="0" err="1" smtClean="0"/>
              <a:t>IsEmpty</a:t>
            </a:r>
            <a:r>
              <a:rPr lang="en-US" altLang="zh-CN" sz="2000" b="0" dirty="0" smtClean="0"/>
              <a:t>(){return (head-&gt;next = =NULL);} //</a:t>
            </a:r>
            <a:r>
              <a:rPr lang="zh-CN" altLang="en-US" sz="2000" b="0" dirty="0" smtClean="0"/>
              <a:t>判断是否为空表</a:t>
            </a:r>
          </a:p>
          <a:p>
            <a:pPr>
              <a:lnSpc>
                <a:spcPct val="110000"/>
              </a:lnSpc>
              <a:spcBef>
                <a:spcPts val="0"/>
              </a:spcBef>
            </a:pPr>
            <a:r>
              <a:rPr lang="en-US" altLang="zh-CN" sz="2000" b="0" dirty="0" smtClean="0"/>
              <a:t>	void </a:t>
            </a:r>
            <a:r>
              <a:rPr lang="en-US" altLang="zh-CN" sz="2000" b="0" dirty="0" err="1" smtClean="0"/>
              <a:t>Prev</a:t>
            </a:r>
            <a:r>
              <a:rPr lang="en-US" altLang="zh-CN" sz="2000" b="0" dirty="0" smtClean="0"/>
              <a:t>( );	 		//</a:t>
            </a:r>
            <a:r>
              <a:rPr lang="zh-CN" altLang="en-US" sz="2000" b="0" dirty="0" smtClean="0"/>
              <a:t>当前位置指针</a:t>
            </a:r>
            <a:r>
              <a:rPr lang="en-US" altLang="zh-CN" sz="2000" b="0" dirty="0" err="1" smtClean="0"/>
              <a:t>curr</a:t>
            </a:r>
            <a:r>
              <a:rPr lang="zh-CN" altLang="en-US" sz="2000" b="0" dirty="0" smtClean="0"/>
              <a:t>前移到前驱</a:t>
            </a:r>
          </a:p>
          <a:p>
            <a:pPr>
              <a:lnSpc>
                <a:spcPct val="110000"/>
              </a:lnSpc>
              <a:spcBef>
                <a:spcPts val="0"/>
              </a:spcBef>
            </a:pPr>
            <a:r>
              <a:rPr lang="en-US" altLang="zh-CN" sz="2000" b="0" dirty="0" smtClean="0"/>
              <a:t>	void Next( );			//</a:t>
            </a:r>
            <a:r>
              <a:rPr lang="zh-CN" altLang="en-US" sz="2000" b="0" dirty="0" smtClean="0"/>
              <a:t>当前位置指针</a:t>
            </a:r>
            <a:r>
              <a:rPr lang="en-US" altLang="zh-CN" sz="2000" b="0" dirty="0" err="1" smtClean="0"/>
              <a:t>curr</a:t>
            </a:r>
            <a:r>
              <a:rPr lang="zh-CN" altLang="en-US" sz="2000" b="0" dirty="0" smtClean="0"/>
              <a:t>后移到后继</a:t>
            </a:r>
          </a:p>
          <a:p>
            <a:pPr>
              <a:lnSpc>
                <a:spcPct val="110000"/>
              </a:lnSpc>
              <a:spcBef>
                <a:spcPts val="0"/>
              </a:spcBef>
            </a:pPr>
            <a:r>
              <a:rPr lang="en-US" altLang="zh-CN" sz="2000" b="0" dirty="0" smtClean="0"/>
              <a:t>	</a:t>
            </a:r>
            <a:r>
              <a:rPr lang="en-US" altLang="zh-CN" sz="2000" b="0" dirty="0" err="1" smtClean="0"/>
              <a:t>bool</a:t>
            </a:r>
            <a:r>
              <a:rPr lang="en-US" altLang="zh-CN" sz="2000" b="0" dirty="0" smtClean="0"/>
              <a:t> </a:t>
            </a:r>
            <a:r>
              <a:rPr lang="en-US" altLang="zh-CN" sz="2000" b="0" dirty="0" err="1" smtClean="0"/>
              <a:t>setPos</a:t>
            </a:r>
            <a:r>
              <a:rPr lang="en-US" altLang="zh-CN" sz="2000" b="0" dirty="0" smtClean="0"/>
              <a:t>(</a:t>
            </a:r>
            <a:r>
              <a:rPr lang="en-US" altLang="zh-CN" sz="2000" b="0" dirty="0" err="1" smtClean="0"/>
              <a:t>int</a:t>
            </a:r>
            <a:r>
              <a:rPr lang="en-US" altLang="zh-CN" sz="2000" b="0" dirty="0" smtClean="0"/>
              <a:t> pos);	  	//</a:t>
            </a:r>
            <a:r>
              <a:rPr lang="zh-CN" altLang="en-US" sz="2000" b="0" dirty="0" smtClean="0"/>
              <a:t>任意指定当前数据元素的位置</a:t>
            </a:r>
          </a:p>
          <a:p>
            <a:pPr>
              <a:lnSpc>
                <a:spcPct val="110000"/>
              </a:lnSpc>
              <a:spcBef>
                <a:spcPts val="0"/>
              </a:spcBef>
            </a:pPr>
            <a:r>
              <a:rPr lang="en-US" altLang="zh-CN" sz="2000" b="0" dirty="0" smtClean="0"/>
              <a:t>	</a:t>
            </a:r>
            <a:r>
              <a:rPr lang="en-US" altLang="zh-CN" sz="2000" b="0" dirty="0" err="1" smtClean="0"/>
              <a:t>bool</a:t>
            </a:r>
            <a:r>
              <a:rPr lang="en-US" altLang="zh-CN" sz="2000" b="0" dirty="0" smtClean="0"/>
              <a:t> </a:t>
            </a:r>
            <a:r>
              <a:rPr lang="en-US" altLang="zh-CN" sz="2000" b="0" dirty="0" smtClean="0">
                <a:solidFill>
                  <a:srgbClr val="FF0000"/>
                </a:solidFill>
              </a:rPr>
              <a:t>Insert</a:t>
            </a:r>
            <a:r>
              <a:rPr lang="en-US" altLang="zh-CN" sz="2000" b="0" dirty="0" smtClean="0"/>
              <a:t>(Elem x); 		//</a:t>
            </a:r>
            <a:r>
              <a:rPr lang="zh-CN" altLang="en-US" sz="2000" b="0" dirty="0" smtClean="0"/>
              <a:t>在当前位置</a:t>
            </a:r>
            <a:r>
              <a:rPr lang="en-US" altLang="zh-CN" sz="2000" b="0" dirty="0" err="1" smtClean="0"/>
              <a:t>curr</a:t>
            </a:r>
            <a:r>
              <a:rPr lang="zh-CN" altLang="en-US" sz="2000" b="0" dirty="0" smtClean="0"/>
              <a:t>之后插入元素</a:t>
            </a:r>
          </a:p>
          <a:p>
            <a:pPr>
              <a:lnSpc>
                <a:spcPct val="110000"/>
              </a:lnSpc>
              <a:spcBef>
                <a:spcPts val="0"/>
              </a:spcBef>
            </a:pPr>
            <a:r>
              <a:rPr lang="en-US" altLang="zh-CN" sz="2000" b="0" dirty="0" smtClean="0"/>
              <a:t>	</a:t>
            </a:r>
            <a:r>
              <a:rPr lang="en-US" altLang="zh-CN" sz="2000" b="0" dirty="0" err="1" smtClean="0"/>
              <a:t>bool</a:t>
            </a:r>
            <a:r>
              <a:rPr lang="en-US" altLang="zh-CN" sz="2000" b="0" dirty="0" smtClean="0"/>
              <a:t> </a:t>
            </a:r>
            <a:r>
              <a:rPr lang="en-US" altLang="zh-CN" sz="2000" b="0" dirty="0" smtClean="0">
                <a:solidFill>
                  <a:srgbClr val="FF0000"/>
                </a:solidFill>
              </a:rPr>
              <a:t>remove</a:t>
            </a:r>
            <a:r>
              <a:rPr lang="en-US" altLang="zh-CN" sz="2000" b="0" dirty="0" smtClean="0"/>
              <a:t>(Elem &amp;e); 	//</a:t>
            </a:r>
            <a:r>
              <a:rPr lang="zh-CN" altLang="en-US" sz="2000" b="0" dirty="0" smtClean="0"/>
              <a:t>删除当前位置</a:t>
            </a:r>
            <a:r>
              <a:rPr lang="en-US" altLang="zh-CN" sz="2000" b="0" dirty="0" err="1" smtClean="0"/>
              <a:t>curr</a:t>
            </a:r>
            <a:r>
              <a:rPr lang="zh-CN" altLang="en-US" sz="2000" b="0" dirty="0" smtClean="0"/>
              <a:t>之后的元素</a:t>
            </a:r>
          </a:p>
          <a:p>
            <a:pPr>
              <a:lnSpc>
                <a:spcPct val="110000"/>
              </a:lnSpc>
              <a:spcBef>
                <a:spcPts val="0"/>
              </a:spcBef>
            </a:pPr>
            <a:r>
              <a:rPr lang="en-US" altLang="zh-CN" sz="2000" b="0" dirty="0" smtClean="0"/>
              <a:t>	void </a:t>
            </a:r>
            <a:r>
              <a:rPr lang="en-US" altLang="zh-CN" sz="2000" b="0" dirty="0"/>
              <a:t>clear() { </a:t>
            </a:r>
            <a:r>
              <a:rPr lang="en-US" altLang="zh-CN" sz="2000" b="0" dirty="0" err="1"/>
              <a:t>removeall</a:t>
            </a:r>
            <a:r>
              <a:rPr lang="en-US" altLang="zh-CN" sz="2000" b="0" dirty="0"/>
              <a:t>(); init(); </a:t>
            </a:r>
            <a:r>
              <a:rPr lang="en-US" altLang="zh-CN" sz="2000" b="0" dirty="0" smtClean="0"/>
              <a:t>} //</a:t>
            </a:r>
            <a:r>
              <a:rPr lang="zh-CN" altLang="zh-CN" sz="2000" b="0" dirty="0"/>
              <a:t>清空</a:t>
            </a:r>
          </a:p>
          <a:p>
            <a:pPr>
              <a:lnSpc>
                <a:spcPct val="110000"/>
              </a:lnSpc>
              <a:spcBef>
                <a:spcPts val="0"/>
              </a:spcBef>
            </a:pPr>
            <a:r>
              <a:rPr lang="en-US" altLang="zh-CN" sz="2000" b="0" dirty="0" smtClean="0"/>
              <a:t>	void </a:t>
            </a:r>
            <a:r>
              <a:rPr lang="en-US" altLang="zh-CN" sz="2000" b="0" dirty="0"/>
              <a:t>Print();		</a:t>
            </a:r>
            <a:r>
              <a:rPr lang="en-US" altLang="zh-CN" sz="2000" b="0" dirty="0" smtClean="0"/>
              <a:t>	//</a:t>
            </a:r>
            <a:r>
              <a:rPr lang="zh-CN" altLang="zh-CN" sz="2000" b="0" dirty="0"/>
              <a:t>输出</a:t>
            </a:r>
          </a:p>
          <a:p>
            <a:pPr>
              <a:lnSpc>
                <a:spcPct val="110000"/>
              </a:lnSpc>
              <a:spcBef>
                <a:spcPts val="0"/>
              </a:spcBef>
            </a:pPr>
            <a:r>
              <a:rPr lang="en-US" altLang="zh-CN" sz="2000" b="0" dirty="0"/>
              <a:t>}</a:t>
            </a:r>
            <a:endParaRPr lang="zh-CN" altLang="zh-CN" sz="2000" b="0" dirty="0"/>
          </a:p>
          <a:p>
            <a:pPr>
              <a:lnSpc>
                <a:spcPct val="110000"/>
              </a:lnSpc>
              <a:spcBef>
                <a:spcPts val="0"/>
              </a:spcBef>
            </a:pPr>
            <a:endParaRPr lang="zh-CN" altLang="en-US" sz="2000" b="0" dirty="0"/>
          </a:p>
        </p:txBody>
      </p:sp>
    </p:spTree>
    <p:extLst>
      <p:ext uri="{BB962C8B-B14F-4D97-AF65-F5344CB8AC3E}">
        <p14:creationId xmlns:p14="http://schemas.microsoft.com/office/powerpoint/2010/main" val="74515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单链表上所实现的基本</a:t>
            </a:r>
            <a:r>
              <a:rPr lang="zh-CN" altLang="zh-CN" dirty="0" smtClean="0"/>
              <a:t>操作</a:t>
            </a:r>
            <a:r>
              <a:rPr lang="zh-CN" altLang="en-US" dirty="0" smtClean="0"/>
              <a:t>：</a:t>
            </a:r>
            <a:endParaRPr lang="zh-CN" altLang="en-US" dirty="0"/>
          </a:p>
        </p:txBody>
      </p:sp>
      <p:sp>
        <p:nvSpPr>
          <p:cNvPr id="3" name="内容占位符 2"/>
          <p:cNvSpPr>
            <a:spLocks noGrp="1"/>
          </p:cNvSpPr>
          <p:nvPr>
            <p:ph idx="1"/>
          </p:nvPr>
        </p:nvSpPr>
        <p:spPr>
          <a:xfrm>
            <a:off x="827584" y="1628800"/>
            <a:ext cx="7488832" cy="4608512"/>
          </a:xfrm>
        </p:spPr>
        <p:txBody>
          <a:bodyPr/>
          <a:lstStyle/>
          <a:p>
            <a:r>
              <a:rPr lang="en-US" altLang="zh-CN" dirty="0"/>
              <a:t>1</a:t>
            </a:r>
            <a:r>
              <a:rPr lang="zh-CN" altLang="zh-CN" dirty="0"/>
              <a:t>．</a:t>
            </a:r>
            <a:r>
              <a:rPr lang="zh-CN" altLang="zh-CN" dirty="0">
                <a:solidFill>
                  <a:srgbClr val="FF0000"/>
                </a:solidFill>
              </a:rPr>
              <a:t>读取数据元素</a:t>
            </a:r>
          </a:p>
          <a:p>
            <a:r>
              <a:rPr lang="en-US" altLang="zh-CN" dirty="0"/>
              <a:t>   </a:t>
            </a:r>
            <a:r>
              <a:rPr lang="en-US" altLang="zh-CN" dirty="0" smtClean="0"/>
              <a:t>          </a:t>
            </a:r>
            <a:r>
              <a:rPr lang="zh-CN" altLang="zh-CN" b="0" dirty="0" smtClean="0"/>
              <a:t>在</a:t>
            </a:r>
            <a:r>
              <a:rPr lang="zh-CN" altLang="zh-CN" b="0" dirty="0"/>
              <a:t>单链表中，任何两个数据元素的存储位置之间没有固定的联系。但是，每个元素的存储位置都包含在其直接前驱结点的信息之中</a:t>
            </a:r>
            <a:r>
              <a:rPr lang="zh-CN" altLang="zh-CN" b="0" dirty="0" smtClean="0"/>
              <a:t>。</a:t>
            </a:r>
            <a:endParaRPr lang="en-US" altLang="zh-CN" b="0" dirty="0" smtClean="0"/>
          </a:p>
          <a:p>
            <a:r>
              <a:rPr lang="en-US" altLang="zh-CN" b="0" dirty="0" smtClean="0"/>
              <a:t>		</a:t>
            </a:r>
            <a:r>
              <a:rPr lang="zh-CN" altLang="zh-CN" b="0" dirty="0" smtClean="0"/>
              <a:t>假设</a:t>
            </a:r>
            <a:r>
              <a:rPr lang="en-US" altLang="zh-CN" b="0" dirty="0"/>
              <a:t>p</a:t>
            </a:r>
            <a:r>
              <a:rPr lang="zh-CN" altLang="zh-CN" b="0" dirty="0"/>
              <a:t>是指向线性表中第</a:t>
            </a:r>
            <a:r>
              <a:rPr lang="en-US" altLang="zh-CN" b="0" dirty="0" err="1"/>
              <a:t>i</a:t>
            </a:r>
            <a:r>
              <a:rPr lang="zh-CN" altLang="zh-CN" b="0" dirty="0"/>
              <a:t>个数据元素（结点</a:t>
            </a:r>
            <a:r>
              <a:rPr lang="en-US" altLang="zh-CN" b="0" dirty="0" smtClean="0"/>
              <a:t>a</a:t>
            </a:r>
            <a:r>
              <a:rPr lang="en-US" altLang="zh-CN" b="0" baseline="-25000" dirty="0" smtClean="0"/>
              <a:t>i-1</a:t>
            </a:r>
            <a:r>
              <a:rPr lang="zh-CN" altLang="zh-CN" b="0" dirty="0" smtClean="0"/>
              <a:t>）</a:t>
            </a:r>
            <a:r>
              <a:rPr lang="zh-CN" altLang="zh-CN" b="0" dirty="0"/>
              <a:t>的指针，则</a:t>
            </a:r>
            <a:r>
              <a:rPr lang="en-US" altLang="zh-CN" b="0" dirty="0"/>
              <a:t>p-&gt;next</a:t>
            </a:r>
            <a:r>
              <a:rPr lang="zh-CN" altLang="zh-CN" b="0" dirty="0"/>
              <a:t>是指向第</a:t>
            </a:r>
            <a:r>
              <a:rPr lang="en-US" altLang="zh-CN" b="0" dirty="0"/>
              <a:t>i+1</a:t>
            </a:r>
            <a:r>
              <a:rPr lang="zh-CN" altLang="zh-CN" b="0" dirty="0"/>
              <a:t>个数据元素（结点</a:t>
            </a:r>
            <a:r>
              <a:rPr lang="en-US" altLang="zh-CN" b="0" dirty="0" err="1" smtClean="0"/>
              <a:t>a</a:t>
            </a:r>
            <a:r>
              <a:rPr lang="en-US" altLang="zh-CN" b="0" baseline="-25000" dirty="0" err="1" smtClean="0"/>
              <a:t>i</a:t>
            </a:r>
            <a:r>
              <a:rPr lang="zh-CN" altLang="zh-CN" b="0" dirty="0" smtClean="0"/>
              <a:t>）</a:t>
            </a:r>
            <a:r>
              <a:rPr lang="zh-CN" altLang="zh-CN" b="0" dirty="0"/>
              <a:t>的指针，即</a:t>
            </a:r>
            <a:r>
              <a:rPr lang="en-US" altLang="zh-CN" b="0" dirty="0"/>
              <a:t>p-&gt;</a:t>
            </a:r>
            <a:r>
              <a:rPr lang="en-US" altLang="zh-CN" b="0" dirty="0" smtClean="0"/>
              <a:t>data=a</a:t>
            </a:r>
            <a:r>
              <a:rPr lang="en-US" altLang="zh-CN" b="0" baseline="-25000" dirty="0" smtClean="0"/>
              <a:t>i-1</a:t>
            </a:r>
            <a:r>
              <a:rPr lang="zh-CN" altLang="zh-CN" b="0" dirty="0" smtClean="0"/>
              <a:t>，</a:t>
            </a:r>
            <a:r>
              <a:rPr lang="en-US" altLang="zh-CN" b="0" dirty="0"/>
              <a:t>p-&gt;next-&gt;data= </a:t>
            </a:r>
            <a:r>
              <a:rPr lang="en-US" altLang="zh-CN" b="0" dirty="0" err="1" smtClean="0"/>
              <a:t>a</a:t>
            </a:r>
            <a:r>
              <a:rPr lang="en-US" altLang="zh-CN" b="0" baseline="-25000" dirty="0" err="1" smtClean="0"/>
              <a:t>i</a:t>
            </a:r>
            <a:r>
              <a:rPr lang="zh-CN" altLang="zh-CN" b="0" dirty="0" smtClean="0"/>
              <a:t>。</a:t>
            </a:r>
            <a:endParaRPr lang="zh-CN" altLang="zh-CN" b="0" dirty="0"/>
          </a:p>
          <a:p>
            <a:endParaRPr lang="zh-CN" altLang="en-US" dirty="0"/>
          </a:p>
        </p:txBody>
      </p:sp>
    </p:spTree>
    <p:extLst>
      <p:ext uri="{BB962C8B-B14F-4D97-AF65-F5344CB8AC3E}">
        <p14:creationId xmlns:p14="http://schemas.microsoft.com/office/powerpoint/2010/main" val="170110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836712"/>
            <a:ext cx="8321578" cy="5328592"/>
          </a:xfrm>
        </p:spPr>
        <p:txBody>
          <a:bodyPr>
            <a:noAutofit/>
          </a:bodyPr>
          <a:lstStyle/>
          <a:p>
            <a:pPr>
              <a:spcBef>
                <a:spcPts val="0"/>
              </a:spcBef>
            </a:pPr>
            <a:r>
              <a:rPr lang="zh-CN" altLang="zh-CN" dirty="0" smtClean="0"/>
              <a:t>算法</a:t>
            </a:r>
            <a:r>
              <a:rPr lang="en-US" altLang="zh-CN" dirty="0" smtClean="0"/>
              <a:t>2.8</a:t>
            </a:r>
            <a:r>
              <a:rPr lang="zh-CN" altLang="zh-CN" dirty="0"/>
              <a:t>：</a:t>
            </a:r>
            <a:r>
              <a:rPr lang="zh-CN" altLang="zh-CN" dirty="0">
                <a:solidFill>
                  <a:srgbClr val="FF0000"/>
                </a:solidFill>
              </a:rPr>
              <a:t>读取数据元素</a:t>
            </a:r>
          </a:p>
          <a:p>
            <a:r>
              <a:rPr lang="en-US" b="0" dirty="0" err="1" smtClean="0"/>
              <a:t>bool</a:t>
            </a:r>
            <a:r>
              <a:rPr lang="en-US" b="0" dirty="0" smtClean="0"/>
              <a:t> </a:t>
            </a:r>
            <a:r>
              <a:rPr lang="en-US" b="0" dirty="0" err="1" smtClean="0"/>
              <a:t>LList</a:t>
            </a:r>
            <a:r>
              <a:rPr lang="en-US" b="0" dirty="0" smtClean="0"/>
              <a:t>:: </a:t>
            </a:r>
            <a:r>
              <a:rPr lang="en-US" b="0" dirty="0" err="1" smtClean="0"/>
              <a:t>getValue</a:t>
            </a:r>
            <a:r>
              <a:rPr lang="en-US" b="0" dirty="0" smtClean="0"/>
              <a:t>(Elem &amp;e) { //</a:t>
            </a:r>
            <a:r>
              <a:rPr lang="zh-CN" altLang="en-US" b="0" dirty="0" smtClean="0"/>
              <a:t>读取当前位置</a:t>
            </a:r>
            <a:r>
              <a:rPr lang="en-US" b="0" dirty="0" err="1" smtClean="0"/>
              <a:t>curr</a:t>
            </a:r>
            <a:r>
              <a:rPr lang="zh-CN" altLang="en-US" b="0" dirty="0" smtClean="0"/>
              <a:t>的值</a:t>
            </a:r>
          </a:p>
          <a:p>
            <a:r>
              <a:rPr lang="en-US" b="0" dirty="0" smtClean="0"/>
              <a:t>	if ( </a:t>
            </a:r>
            <a:r>
              <a:rPr lang="en-US" b="0" dirty="0" err="1" smtClean="0"/>
              <a:t>curr</a:t>
            </a:r>
            <a:r>
              <a:rPr lang="en-US" b="0" dirty="0" smtClean="0"/>
              <a:t>==NULL || head -&gt; next = = NULL) return false; </a:t>
            </a:r>
            <a:endParaRPr lang="zh-CN" altLang="en-US" b="0" dirty="0" smtClean="0"/>
          </a:p>
          <a:p>
            <a:r>
              <a:rPr lang="en-US" b="0" dirty="0" smtClean="0"/>
              <a:t>	e = </a:t>
            </a:r>
            <a:r>
              <a:rPr lang="en-US" b="0" dirty="0" err="1" smtClean="0"/>
              <a:t>curr</a:t>
            </a:r>
            <a:r>
              <a:rPr lang="en-US" b="0" dirty="0" smtClean="0"/>
              <a:t>-&gt;element;</a:t>
            </a:r>
            <a:endParaRPr lang="zh-CN" altLang="en-US" b="0" dirty="0" smtClean="0"/>
          </a:p>
          <a:p>
            <a:r>
              <a:rPr lang="en-US" b="0" dirty="0" smtClean="0"/>
              <a:t>	return true;</a:t>
            </a:r>
            <a:endParaRPr lang="zh-CN" altLang="en-US" b="0" dirty="0" smtClean="0"/>
          </a:p>
          <a:p>
            <a:r>
              <a:rPr lang="en-US" b="0" dirty="0" smtClean="0"/>
              <a:t>}</a:t>
            </a:r>
            <a:endParaRPr lang="zh-CN" altLang="en-US" b="0" dirty="0" smtClean="0"/>
          </a:p>
          <a:p>
            <a:pPr>
              <a:spcBef>
                <a:spcPts val="0"/>
              </a:spcBef>
            </a:pPr>
            <a:endParaRPr lang="en-US" altLang="zh-CN" b="0" dirty="0" smtClean="0"/>
          </a:p>
          <a:p>
            <a:pPr>
              <a:spcBef>
                <a:spcPts val="0"/>
              </a:spcBef>
            </a:pPr>
            <a:r>
              <a:rPr lang="en-US" altLang="zh-CN" dirty="0" smtClean="0"/>
              <a:t>	</a:t>
            </a:r>
            <a:r>
              <a:rPr lang="zh-CN" altLang="zh-CN" dirty="0" smtClean="0"/>
              <a:t>这个</a:t>
            </a:r>
            <a:r>
              <a:rPr lang="zh-CN" altLang="zh-CN" dirty="0"/>
              <a:t>算法的时间复杂度为</a:t>
            </a:r>
            <a:r>
              <a:rPr lang="en-US" altLang="zh-CN" dirty="0" smtClean="0"/>
              <a:t>O(1)</a:t>
            </a:r>
            <a:r>
              <a:rPr lang="zh-CN" altLang="zh-CN" dirty="0" smtClean="0"/>
              <a:t>。</a:t>
            </a:r>
            <a:endParaRPr lang="zh-CN" altLang="zh-CN" dirty="0"/>
          </a:p>
        </p:txBody>
      </p:sp>
    </p:spTree>
    <p:extLst>
      <p:ext uri="{BB962C8B-B14F-4D97-AF65-F5344CB8AC3E}">
        <p14:creationId xmlns:p14="http://schemas.microsoft.com/office/powerpoint/2010/main" val="3199654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692696"/>
            <a:ext cx="7520940" cy="2160240"/>
          </a:xfrm>
        </p:spPr>
        <p:txBody>
          <a:bodyPr/>
          <a:lstStyle/>
          <a:p>
            <a:r>
              <a:rPr lang="zh-CN" altLang="zh-CN" dirty="0"/>
              <a:t>2. </a:t>
            </a:r>
            <a:r>
              <a:rPr lang="zh-CN" altLang="zh-CN" dirty="0">
                <a:solidFill>
                  <a:srgbClr val="FF0000"/>
                </a:solidFill>
              </a:rPr>
              <a:t>单链表的插入</a:t>
            </a:r>
          </a:p>
          <a:p>
            <a:r>
              <a:rPr lang="en-US" altLang="zh-CN" b="0" dirty="0" smtClean="0"/>
              <a:t>	</a:t>
            </a:r>
            <a:r>
              <a:rPr lang="zh-CN" altLang="zh-CN" b="0" dirty="0" smtClean="0"/>
              <a:t>假设</a:t>
            </a:r>
            <a:r>
              <a:rPr lang="zh-CN" altLang="zh-CN" b="0" dirty="0"/>
              <a:t>在</a:t>
            </a:r>
            <a:r>
              <a:rPr lang="zh-CN" altLang="zh-CN" dirty="0"/>
              <a:t>不带头结点</a:t>
            </a:r>
            <a:r>
              <a:rPr lang="zh-CN" altLang="zh-CN" b="0" dirty="0"/>
              <a:t>的单链表中插入结点d，s为指向结点d的指针，则有以下两种情况：</a:t>
            </a:r>
          </a:p>
          <a:p>
            <a:r>
              <a:rPr lang="zh-CN" altLang="zh-CN" dirty="0"/>
              <a:t>（1）将结点d插入到链表的头部</a:t>
            </a:r>
            <a:r>
              <a:rPr lang="zh-CN" altLang="zh-CN" dirty="0" smtClean="0"/>
              <a:t>。</a:t>
            </a:r>
            <a:endParaRPr lang="zh-CN" altLang="zh-CN" dirty="0"/>
          </a:p>
          <a:p>
            <a:endParaRPr lang="zh-CN" altLang="en-US" dirty="0"/>
          </a:p>
        </p:txBody>
      </p:sp>
      <p:sp>
        <p:nvSpPr>
          <p:cNvPr id="4" name="矩形 3"/>
          <p:cNvSpPr/>
          <p:nvPr/>
        </p:nvSpPr>
        <p:spPr>
          <a:xfrm>
            <a:off x="1691680" y="4941168"/>
            <a:ext cx="4572000" cy="1200329"/>
          </a:xfrm>
          <a:prstGeom prst="rect">
            <a:avLst/>
          </a:prstGeom>
        </p:spPr>
        <p:txBody>
          <a:bodyPr>
            <a:spAutoFit/>
          </a:bodyPr>
          <a:lstStyle/>
          <a:p>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指针</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的修改用语句描述为：</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s-&gt;next = head</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head= s</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467" name="Rectangle 241"/>
          <p:cNvSpPr>
            <a:spLocks noChangeArrowheads="1"/>
          </p:cNvSpPr>
          <p:nvPr/>
        </p:nvSpPr>
        <p:spPr bwMode="auto">
          <a:xfrm>
            <a:off x="2555776" y="3648445"/>
            <a:ext cx="499816"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cs typeface="宋体" pitchFamily="2" charset="-122"/>
              </a:rPr>
              <a:t>d</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68" name="Rectangle 242"/>
          <p:cNvSpPr>
            <a:spLocks noChangeArrowheads="1"/>
          </p:cNvSpPr>
          <p:nvPr/>
        </p:nvSpPr>
        <p:spPr bwMode="auto">
          <a:xfrm>
            <a:off x="3055593" y="3648445"/>
            <a:ext cx="249908"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69" name="Rectangle 243"/>
          <p:cNvSpPr>
            <a:spLocks noChangeArrowheads="1"/>
          </p:cNvSpPr>
          <p:nvPr/>
        </p:nvSpPr>
        <p:spPr bwMode="auto">
          <a:xfrm>
            <a:off x="2517344" y="3007043"/>
            <a:ext cx="499816"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cs typeface="宋体" pitchFamily="2" charset="-122"/>
              </a:rPr>
              <a:t>a</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70" name="Rectangle 244"/>
          <p:cNvSpPr>
            <a:spLocks noChangeArrowheads="1"/>
          </p:cNvSpPr>
          <p:nvPr/>
        </p:nvSpPr>
        <p:spPr bwMode="auto">
          <a:xfrm>
            <a:off x="3017161" y="3007043"/>
            <a:ext cx="249908"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71" name="Rectangle 245"/>
          <p:cNvSpPr>
            <a:spLocks noChangeArrowheads="1"/>
          </p:cNvSpPr>
          <p:nvPr/>
        </p:nvSpPr>
        <p:spPr bwMode="auto">
          <a:xfrm>
            <a:off x="3516977" y="3007043"/>
            <a:ext cx="499816"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cs typeface="宋体" pitchFamily="2" charset="-122"/>
              </a:rPr>
              <a:t>b</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72" name="Rectangle 246"/>
          <p:cNvSpPr>
            <a:spLocks noChangeArrowheads="1"/>
          </p:cNvSpPr>
          <p:nvPr/>
        </p:nvSpPr>
        <p:spPr bwMode="auto">
          <a:xfrm>
            <a:off x="4016794" y="3007043"/>
            <a:ext cx="249908"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73" name="Line 247"/>
          <p:cNvSpPr>
            <a:spLocks noChangeShapeType="1"/>
          </p:cNvSpPr>
          <p:nvPr/>
        </p:nvSpPr>
        <p:spPr bwMode="auto">
          <a:xfrm flipV="1">
            <a:off x="1736381" y="3212292"/>
            <a:ext cx="780963" cy="3421"/>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74" name="Line 248"/>
          <p:cNvSpPr>
            <a:spLocks noChangeShapeType="1"/>
          </p:cNvSpPr>
          <p:nvPr/>
        </p:nvSpPr>
        <p:spPr bwMode="auto">
          <a:xfrm>
            <a:off x="3142115" y="3246500"/>
            <a:ext cx="374862" cy="171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77" name="Rectangle 251"/>
          <p:cNvSpPr>
            <a:spLocks noChangeArrowheads="1"/>
          </p:cNvSpPr>
          <p:nvPr/>
        </p:nvSpPr>
        <p:spPr bwMode="auto">
          <a:xfrm>
            <a:off x="7265601" y="3007043"/>
            <a:ext cx="499816"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cs typeface="宋体" pitchFamily="2" charset="-122"/>
              </a:rPr>
              <a:t>b</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78" name="Rectangle 252"/>
          <p:cNvSpPr>
            <a:spLocks noChangeArrowheads="1"/>
          </p:cNvSpPr>
          <p:nvPr/>
        </p:nvSpPr>
        <p:spPr bwMode="auto">
          <a:xfrm>
            <a:off x="7765417" y="3007043"/>
            <a:ext cx="249908"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79" name="Rectangle 253"/>
          <p:cNvSpPr>
            <a:spLocks noChangeArrowheads="1"/>
          </p:cNvSpPr>
          <p:nvPr/>
        </p:nvSpPr>
        <p:spPr bwMode="auto">
          <a:xfrm>
            <a:off x="6265968" y="3007043"/>
            <a:ext cx="499816"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cs typeface="宋体" pitchFamily="2" charset="-122"/>
              </a:rPr>
              <a:t>a</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80" name="Rectangle 254"/>
          <p:cNvSpPr>
            <a:spLocks noChangeArrowheads="1"/>
          </p:cNvSpPr>
          <p:nvPr/>
        </p:nvSpPr>
        <p:spPr bwMode="auto">
          <a:xfrm>
            <a:off x="6765784" y="3007043"/>
            <a:ext cx="249908"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81" name="Line 255"/>
          <p:cNvSpPr>
            <a:spLocks noChangeShapeType="1"/>
          </p:cNvSpPr>
          <p:nvPr/>
        </p:nvSpPr>
        <p:spPr bwMode="auto">
          <a:xfrm flipV="1">
            <a:off x="6890738" y="3246500"/>
            <a:ext cx="374862" cy="5131"/>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83" name="Rectangle 257"/>
          <p:cNvSpPr>
            <a:spLocks noChangeArrowheads="1"/>
          </p:cNvSpPr>
          <p:nvPr/>
        </p:nvSpPr>
        <p:spPr bwMode="auto">
          <a:xfrm>
            <a:off x="5516243" y="3843431"/>
            <a:ext cx="499816"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cs typeface="宋体" pitchFamily="2" charset="-122"/>
              </a:rPr>
              <a:t>d</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84" name="Rectangle 258"/>
          <p:cNvSpPr>
            <a:spLocks noChangeArrowheads="1"/>
          </p:cNvSpPr>
          <p:nvPr/>
        </p:nvSpPr>
        <p:spPr bwMode="auto">
          <a:xfrm>
            <a:off x="6016060" y="3843431"/>
            <a:ext cx="249908" cy="47549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85" name="Freeform 259"/>
          <p:cNvSpPr>
            <a:spLocks/>
          </p:cNvSpPr>
          <p:nvPr/>
        </p:nvSpPr>
        <p:spPr bwMode="auto">
          <a:xfrm>
            <a:off x="6057711" y="3280708"/>
            <a:ext cx="437339" cy="820994"/>
          </a:xfrm>
          <a:custGeom>
            <a:avLst/>
            <a:gdLst>
              <a:gd name="T0" fmla="*/ 160 w 420"/>
              <a:gd name="T1" fmla="*/ 480 h 489"/>
              <a:gd name="T2" fmla="*/ 400 w 420"/>
              <a:gd name="T3" fmla="*/ 320 h 489"/>
              <a:gd name="T4" fmla="*/ 40 w 420"/>
              <a:gd name="T5" fmla="*/ 160 h 489"/>
              <a:gd name="T6" fmla="*/ 160 w 420"/>
              <a:gd name="T7" fmla="*/ 0 h 4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0" h="489">
                <a:moveTo>
                  <a:pt x="160" y="489"/>
                </a:moveTo>
                <a:cubicBezTo>
                  <a:pt x="290" y="434"/>
                  <a:pt x="420" y="380"/>
                  <a:pt x="400" y="326"/>
                </a:cubicBezTo>
                <a:cubicBezTo>
                  <a:pt x="380" y="272"/>
                  <a:pt x="80" y="217"/>
                  <a:pt x="40" y="163"/>
                </a:cubicBezTo>
                <a:cubicBezTo>
                  <a:pt x="0" y="109"/>
                  <a:pt x="140" y="27"/>
                  <a:pt x="160" y="0"/>
                </a:cubicBezTo>
              </a:path>
            </a:pathLst>
          </a:custGeom>
          <a:noFill/>
          <a:ln w="9525">
            <a:solidFill>
              <a:srgbClr val="000000"/>
            </a:solidFill>
            <a:prstDash val="dash"/>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86" name="Line 260"/>
          <p:cNvSpPr>
            <a:spLocks noChangeShapeType="1"/>
          </p:cNvSpPr>
          <p:nvPr/>
        </p:nvSpPr>
        <p:spPr bwMode="auto">
          <a:xfrm>
            <a:off x="2123728" y="3861048"/>
            <a:ext cx="432048" cy="2856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87" name="Line 261"/>
          <p:cNvSpPr>
            <a:spLocks noChangeShapeType="1"/>
          </p:cNvSpPr>
          <p:nvPr/>
        </p:nvSpPr>
        <p:spPr bwMode="auto">
          <a:xfrm>
            <a:off x="4141748" y="3280708"/>
            <a:ext cx="374862" cy="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88" name="Line 262"/>
          <p:cNvSpPr>
            <a:spLocks noChangeShapeType="1"/>
          </p:cNvSpPr>
          <p:nvPr/>
        </p:nvSpPr>
        <p:spPr bwMode="auto">
          <a:xfrm>
            <a:off x="7869546" y="3246500"/>
            <a:ext cx="374862" cy="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89" name="Text Box 263"/>
          <p:cNvSpPr txBox="1">
            <a:spLocks noChangeArrowheads="1"/>
          </p:cNvSpPr>
          <p:nvPr/>
        </p:nvSpPr>
        <p:spPr bwMode="auto">
          <a:xfrm>
            <a:off x="1187624" y="2924944"/>
            <a:ext cx="709115" cy="4618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宋体" pitchFamily="2" charset="-122"/>
                <a:cs typeface="宋体" pitchFamily="2" charset="-122"/>
              </a:rPr>
              <a:t>head</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90" name="Text Box 264"/>
          <p:cNvSpPr txBox="1">
            <a:spLocks noChangeArrowheads="1"/>
          </p:cNvSpPr>
          <p:nvPr/>
        </p:nvSpPr>
        <p:spPr bwMode="auto">
          <a:xfrm>
            <a:off x="1907704" y="3717032"/>
            <a:ext cx="187431" cy="4618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91" name="Line 265"/>
          <p:cNvSpPr>
            <a:spLocks noChangeShapeType="1"/>
          </p:cNvSpPr>
          <p:nvPr/>
        </p:nvSpPr>
        <p:spPr bwMode="auto">
          <a:xfrm>
            <a:off x="5251757" y="4146172"/>
            <a:ext cx="249908" cy="1710"/>
          </a:xfrm>
          <a:prstGeom prst="line">
            <a:avLst/>
          </a:prstGeom>
          <a:noFill/>
          <a:ln w="9525">
            <a:solidFill>
              <a:srgbClr val="000000"/>
            </a:solidFill>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1492" name="Text Box 266"/>
          <p:cNvSpPr txBox="1">
            <a:spLocks noChangeArrowheads="1"/>
          </p:cNvSpPr>
          <p:nvPr/>
        </p:nvSpPr>
        <p:spPr bwMode="auto">
          <a:xfrm>
            <a:off x="4716016" y="2996952"/>
            <a:ext cx="711314" cy="4618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head</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93" name="Text Box 267"/>
          <p:cNvSpPr txBox="1">
            <a:spLocks noChangeArrowheads="1"/>
          </p:cNvSpPr>
          <p:nvPr/>
        </p:nvSpPr>
        <p:spPr bwMode="auto">
          <a:xfrm>
            <a:off x="5014344" y="3903295"/>
            <a:ext cx="187431" cy="4618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宋体" pitchFamily="2" charset="-122"/>
                <a:cs typeface="宋体" pitchFamily="2" charset="-122"/>
              </a:rPr>
              <a:t>s</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94" name="Freeform 268"/>
          <p:cNvSpPr>
            <a:spLocks/>
          </p:cNvSpPr>
          <p:nvPr/>
        </p:nvSpPr>
        <p:spPr bwMode="auto">
          <a:xfrm rot="3081732">
            <a:off x="5109483" y="3303045"/>
            <a:ext cx="663669" cy="517146"/>
          </a:xfrm>
          <a:custGeom>
            <a:avLst/>
            <a:gdLst>
              <a:gd name="T0" fmla="*/ 0 w 164"/>
              <a:gd name="T1" fmla="*/ 0 h 436"/>
              <a:gd name="T2" fmla="*/ 252 w 164"/>
              <a:gd name="T3" fmla="*/ 47 h 436"/>
              <a:gd name="T4" fmla="*/ 218 w 164"/>
              <a:gd name="T5" fmla="*/ 217 h 436"/>
              <a:gd name="T6" fmla="*/ 92 w 164"/>
              <a:gd name="T7" fmla="*/ 372 h 436"/>
              <a:gd name="T8" fmla="*/ 344 w 164"/>
              <a:gd name="T9" fmla="*/ 450 h 436"/>
              <a:gd name="T10" fmla="*/ 0 60000 65536"/>
              <a:gd name="T11" fmla="*/ 0 60000 65536"/>
              <a:gd name="T12" fmla="*/ 0 60000 65536"/>
              <a:gd name="T13" fmla="*/ 0 60000 65536"/>
              <a:gd name="T14" fmla="*/ 0 60000 65536"/>
              <a:gd name="connsiteX0" fmla="*/ 0 w 10000"/>
              <a:gd name="connsiteY0" fmla="*/ 0 h 10000"/>
              <a:gd name="connsiteX1" fmla="*/ 4067 w 10000"/>
              <a:gd name="connsiteY1" fmla="*/ 2659 h 10000"/>
              <a:gd name="connsiteX2" fmla="*/ 6341 w 10000"/>
              <a:gd name="connsiteY2" fmla="*/ 4817 h 10000"/>
              <a:gd name="connsiteX3" fmla="*/ 2683 w 10000"/>
              <a:gd name="connsiteY3" fmla="*/ 8257 h 10000"/>
              <a:gd name="connsiteX4" fmla="*/ 10000 w 10000"/>
              <a:gd name="connsiteY4" fmla="*/ 10000 h 10000"/>
              <a:gd name="connsiteX0" fmla="*/ 0 w 10000"/>
              <a:gd name="connsiteY0" fmla="*/ 0 h 11541"/>
              <a:gd name="connsiteX1" fmla="*/ 4067 w 10000"/>
              <a:gd name="connsiteY1" fmla="*/ 2659 h 11541"/>
              <a:gd name="connsiteX2" fmla="*/ 6341 w 10000"/>
              <a:gd name="connsiteY2" fmla="*/ 4817 h 11541"/>
              <a:gd name="connsiteX3" fmla="*/ 4835 w 10000"/>
              <a:gd name="connsiteY3" fmla="*/ 10670 h 11541"/>
              <a:gd name="connsiteX4" fmla="*/ 10000 w 10000"/>
              <a:gd name="connsiteY4" fmla="*/ 10000 h 11541"/>
              <a:gd name="connsiteX0" fmla="*/ 0 w 10000"/>
              <a:gd name="connsiteY0" fmla="*/ 0 h 10855"/>
              <a:gd name="connsiteX1" fmla="*/ 4067 w 10000"/>
              <a:gd name="connsiteY1" fmla="*/ 2659 h 10855"/>
              <a:gd name="connsiteX2" fmla="*/ 2921 w 10000"/>
              <a:gd name="connsiteY2" fmla="*/ 8890 h 10855"/>
              <a:gd name="connsiteX3" fmla="*/ 4835 w 10000"/>
              <a:gd name="connsiteY3" fmla="*/ 10670 h 10855"/>
              <a:gd name="connsiteX4" fmla="*/ 10000 w 10000"/>
              <a:gd name="connsiteY4" fmla="*/ 10000 h 10855"/>
              <a:gd name="connsiteX0" fmla="*/ 0 w 10000"/>
              <a:gd name="connsiteY0" fmla="*/ 0 h 10855"/>
              <a:gd name="connsiteX1" fmla="*/ 4067 w 10000"/>
              <a:gd name="connsiteY1" fmla="*/ 2659 h 10855"/>
              <a:gd name="connsiteX2" fmla="*/ 2921 w 10000"/>
              <a:gd name="connsiteY2" fmla="*/ 8890 h 10855"/>
              <a:gd name="connsiteX3" fmla="*/ 4835 w 10000"/>
              <a:gd name="connsiteY3" fmla="*/ 10670 h 10855"/>
              <a:gd name="connsiteX4" fmla="*/ 10000 w 10000"/>
              <a:gd name="connsiteY4" fmla="*/ 10000 h 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855">
                <a:moveTo>
                  <a:pt x="0" y="0"/>
                </a:moveTo>
                <a:cubicBezTo>
                  <a:pt x="3110" y="115"/>
                  <a:pt x="3580" y="1177"/>
                  <a:pt x="4067" y="2659"/>
                </a:cubicBezTo>
                <a:cubicBezTo>
                  <a:pt x="4554" y="4141"/>
                  <a:pt x="2793" y="7555"/>
                  <a:pt x="2921" y="8890"/>
                </a:cubicBezTo>
                <a:cubicBezTo>
                  <a:pt x="3049" y="10225"/>
                  <a:pt x="3655" y="10485"/>
                  <a:pt x="4835" y="10670"/>
                </a:cubicBezTo>
                <a:cubicBezTo>
                  <a:pt x="6015" y="10855"/>
                  <a:pt x="8780" y="9702"/>
                  <a:pt x="10000" y="10000"/>
                </a:cubicBezTo>
              </a:path>
            </a:pathLst>
          </a:custGeom>
          <a:noFill/>
          <a:ln w="9525">
            <a:solidFill>
              <a:srgbClr val="000000"/>
            </a:solidFill>
            <a:prstDash val="sysDash"/>
            <a:round/>
            <a:headEnd/>
            <a:tailEnd type="triangle" w="sm" len="sm"/>
          </a:ln>
        </p:spPr>
        <p:txBody>
          <a:bodyPr vert="horz" wrap="square" lIns="91440" tIns="45720" rIns="91440" bIns="45720" numCol="1" anchor="t" anchorCtr="0" compatLnSpc="1">
            <a:prstTxWarp prst="textNoShape">
              <a:avLst/>
            </a:prstTxWarp>
          </a:bodyPr>
          <a:lstStyle/>
          <a:p>
            <a:endParaRPr lang="zh-CN" altLang="en-US" sz="2000"/>
          </a:p>
        </p:txBody>
      </p:sp>
      <p:sp>
        <p:nvSpPr>
          <p:cNvPr id="51227" name="Rectangle 27"/>
          <p:cNvSpPr>
            <a:spLocks noChangeArrowheads="1"/>
          </p:cNvSpPr>
          <p:nvPr/>
        </p:nvSpPr>
        <p:spPr bwMode="auto">
          <a:xfrm>
            <a:off x="1691680" y="4365104"/>
            <a:ext cx="5940152"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(a) </a:t>
            </a:r>
            <a:r>
              <a:rPr kumimoji="0" lang="zh-CN" altLang="en-US"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插入前的单链表</a:t>
            </a:r>
            <a:r>
              <a:rPr kumimoji="0" lang="zh-CN" altLang="en-US"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a:t>
            </a:r>
            <a:r>
              <a:rPr kumimoji="0" lang="en-US" altLang="zh-CN"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(b) </a:t>
            </a:r>
            <a:r>
              <a:rPr kumimoji="0" lang="zh-CN" altLang="en-US"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插入后的单链表</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5515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2.1  </a:t>
            </a:r>
            <a:r>
              <a:rPr lang="zh-CN" altLang="zh-CN" b="1" dirty="0"/>
              <a:t>线性表的</a:t>
            </a:r>
            <a:r>
              <a:rPr lang="zh-CN" altLang="zh-CN" b="1" dirty="0" smtClean="0"/>
              <a:t>定义</a:t>
            </a:r>
            <a:endParaRPr lang="zh-CN" altLang="en-US" dirty="0"/>
          </a:p>
        </p:txBody>
      </p:sp>
      <p:sp>
        <p:nvSpPr>
          <p:cNvPr id="3" name="内容占位符 2"/>
          <p:cNvSpPr>
            <a:spLocks noGrp="1"/>
          </p:cNvSpPr>
          <p:nvPr>
            <p:ph idx="1"/>
          </p:nvPr>
        </p:nvSpPr>
        <p:spPr>
          <a:xfrm>
            <a:off x="827584" y="1500174"/>
            <a:ext cx="7959258" cy="4857784"/>
          </a:xfrm>
        </p:spPr>
        <p:txBody>
          <a:bodyPr>
            <a:normAutofit lnSpcReduction="10000"/>
          </a:bodyPr>
          <a:lstStyle/>
          <a:p>
            <a:pPr>
              <a:spcBef>
                <a:spcPts val="600"/>
              </a:spcBef>
            </a:pPr>
            <a:r>
              <a:rPr lang="en-US" altLang="zh-CN" b="0" dirty="0" smtClean="0"/>
              <a:t>	</a:t>
            </a:r>
            <a:r>
              <a:rPr lang="zh-CN" altLang="zh-CN" dirty="0" smtClean="0">
                <a:solidFill>
                  <a:srgbClr val="FF0000"/>
                </a:solidFill>
              </a:rPr>
              <a:t>线性表</a:t>
            </a:r>
            <a:r>
              <a:rPr lang="zh-CN" altLang="zh-CN" dirty="0"/>
              <a:t>是由长度为n（n≥0)的一组结点</a:t>
            </a:r>
            <a:r>
              <a:rPr lang="en-US" altLang="zh-CN" dirty="0" smtClean="0"/>
              <a:t>a</a:t>
            </a:r>
            <a:r>
              <a:rPr lang="en-US" altLang="zh-CN" baseline="-25000" dirty="0" smtClean="0"/>
              <a:t>0</a:t>
            </a:r>
            <a:r>
              <a:rPr lang="en-US" altLang="zh-CN" dirty="0" smtClean="0"/>
              <a:t>, a</a:t>
            </a:r>
            <a:r>
              <a:rPr lang="en-US" altLang="zh-CN" baseline="-25000" dirty="0" smtClean="0"/>
              <a:t>1</a:t>
            </a:r>
            <a:r>
              <a:rPr lang="en-US" altLang="zh-CN" dirty="0" smtClean="0"/>
              <a:t>, </a:t>
            </a:r>
            <a:r>
              <a:rPr lang="en-US" altLang="zh-CN" dirty="0"/>
              <a:t>…, </a:t>
            </a:r>
            <a:r>
              <a:rPr lang="en-US" altLang="zh-CN" dirty="0" smtClean="0"/>
              <a:t>a</a:t>
            </a:r>
            <a:r>
              <a:rPr lang="en-US" altLang="zh-CN" baseline="-25000" dirty="0" smtClean="0"/>
              <a:t>n-2</a:t>
            </a:r>
            <a:r>
              <a:rPr lang="en-US" altLang="zh-CN" dirty="0" smtClean="0"/>
              <a:t>, a</a:t>
            </a:r>
            <a:r>
              <a:rPr lang="en-US" altLang="zh-CN" baseline="-25000" dirty="0" smtClean="0"/>
              <a:t>n-1</a:t>
            </a:r>
            <a:r>
              <a:rPr lang="zh-CN" altLang="en-US" dirty="0" smtClean="0"/>
              <a:t>组成的</a:t>
            </a:r>
            <a:r>
              <a:rPr lang="zh-CN" altLang="zh-CN" dirty="0" smtClean="0"/>
              <a:t>有限</a:t>
            </a:r>
            <a:r>
              <a:rPr lang="zh-CN" altLang="zh-CN" dirty="0"/>
              <a:t>序列。 </a:t>
            </a:r>
          </a:p>
          <a:p>
            <a:pPr>
              <a:spcBef>
                <a:spcPts val="600"/>
              </a:spcBef>
            </a:pPr>
            <a:r>
              <a:rPr lang="en-US" altLang="zh-CN" dirty="0"/>
              <a:t>    </a:t>
            </a:r>
            <a:r>
              <a:rPr lang="en-US" altLang="zh-CN" dirty="0" smtClean="0"/>
              <a:t>			L</a:t>
            </a:r>
            <a:r>
              <a:rPr lang="en-US" altLang="zh-CN" dirty="0"/>
              <a:t>= (</a:t>
            </a:r>
            <a:r>
              <a:rPr lang="en-US" altLang="zh-CN" dirty="0" smtClean="0"/>
              <a:t>a</a:t>
            </a:r>
            <a:r>
              <a:rPr lang="en-US" altLang="zh-CN" baseline="-25000" dirty="0" smtClean="0"/>
              <a:t>0</a:t>
            </a:r>
            <a:r>
              <a:rPr lang="en-US" altLang="zh-CN" dirty="0" smtClean="0"/>
              <a:t>, </a:t>
            </a:r>
            <a:r>
              <a:rPr lang="en-US" altLang="zh-CN" dirty="0"/>
              <a:t>a</a:t>
            </a:r>
            <a:r>
              <a:rPr lang="en-US" altLang="zh-CN" baseline="-25000" dirty="0"/>
              <a:t>1</a:t>
            </a:r>
            <a:r>
              <a:rPr lang="en-US" altLang="zh-CN" dirty="0"/>
              <a:t>, …, </a:t>
            </a:r>
            <a:r>
              <a:rPr lang="en-US" altLang="zh-CN" dirty="0" smtClean="0"/>
              <a:t>a</a:t>
            </a:r>
            <a:r>
              <a:rPr lang="en-US" altLang="zh-CN" baseline="-25000" dirty="0" smtClean="0"/>
              <a:t>n-2</a:t>
            </a:r>
            <a:r>
              <a:rPr lang="en-US" altLang="zh-CN" dirty="0" smtClean="0"/>
              <a:t>, a</a:t>
            </a:r>
            <a:r>
              <a:rPr lang="en-US" altLang="zh-CN" baseline="-25000" dirty="0" smtClean="0"/>
              <a:t>n-1</a:t>
            </a:r>
            <a:r>
              <a:rPr lang="en-US" altLang="zh-CN" dirty="0" smtClean="0"/>
              <a:t>), </a:t>
            </a:r>
            <a:r>
              <a:rPr lang="en-US" altLang="zh-CN" b="0" dirty="0" smtClean="0"/>
              <a:t> </a:t>
            </a:r>
            <a:r>
              <a:rPr lang="en-US" altLang="zh-CN" b="0" dirty="0"/>
              <a:t>L</a:t>
            </a:r>
            <a:r>
              <a:rPr lang="zh-CN" altLang="en-US" b="0" dirty="0"/>
              <a:t>为</a:t>
            </a:r>
            <a:r>
              <a:rPr lang="zh-CN" altLang="en-US" dirty="0"/>
              <a:t>线性表名称</a:t>
            </a:r>
            <a:endParaRPr lang="zh-CN" altLang="zh-CN" dirty="0"/>
          </a:p>
          <a:p>
            <a:pPr>
              <a:spcBef>
                <a:spcPts val="1200"/>
              </a:spcBef>
            </a:pPr>
            <a:r>
              <a:rPr lang="en-US" altLang="zh-CN" b="0" dirty="0" smtClean="0"/>
              <a:t>	</a:t>
            </a:r>
            <a:r>
              <a:rPr lang="zh-CN" altLang="zh-CN" b="0" dirty="0" smtClean="0"/>
              <a:t>当</a:t>
            </a:r>
            <a:r>
              <a:rPr lang="zh-CN" altLang="zh-CN" b="0" dirty="0"/>
              <a:t>n=0时，线性表为空，称为</a:t>
            </a:r>
            <a:r>
              <a:rPr lang="zh-CN" altLang="zh-CN" dirty="0">
                <a:solidFill>
                  <a:srgbClr val="FF0000"/>
                </a:solidFill>
              </a:rPr>
              <a:t>空表</a:t>
            </a:r>
            <a:r>
              <a:rPr lang="zh-CN" altLang="zh-CN" b="0" dirty="0" smtClean="0"/>
              <a:t>。</a:t>
            </a:r>
            <a:endParaRPr lang="zh-CN" altLang="zh-CN" b="0" dirty="0"/>
          </a:p>
          <a:p>
            <a:r>
              <a:rPr lang="en-US" altLang="zh-CN" b="0" dirty="0" smtClean="0"/>
              <a:t>	</a:t>
            </a:r>
            <a:r>
              <a:rPr lang="zh-CN" altLang="zh-CN" b="0" dirty="0" smtClean="0"/>
              <a:t>如果</a:t>
            </a:r>
            <a:r>
              <a:rPr lang="zh-CN" altLang="zh-CN" b="0" dirty="0"/>
              <a:t>n＞0，线性表为非空表，在非空表中的每个数据元素都有一个确定的位置，</a:t>
            </a:r>
            <a:r>
              <a:rPr lang="zh-CN" altLang="zh-CN" b="0" dirty="0" smtClean="0">
                <a:solidFill>
                  <a:srgbClr val="FF0000"/>
                </a:solidFill>
              </a:rPr>
              <a:t>a</a:t>
            </a:r>
            <a:r>
              <a:rPr lang="en-US" altLang="zh-CN" b="0" baseline="-25000" dirty="0" smtClean="0">
                <a:solidFill>
                  <a:srgbClr val="FF0000"/>
                </a:solidFill>
              </a:rPr>
              <a:t>0</a:t>
            </a:r>
            <a:r>
              <a:rPr lang="zh-CN" altLang="zh-CN" b="0" dirty="0" smtClean="0"/>
              <a:t>是</a:t>
            </a:r>
            <a:r>
              <a:rPr lang="zh-CN" altLang="zh-CN" b="0" dirty="0"/>
              <a:t>线性表的</a:t>
            </a:r>
            <a:r>
              <a:rPr lang="zh-CN" altLang="zh-CN" dirty="0">
                <a:solidFill>
                  <a:srgbClr val="FF0000"/>
                </a:solidFill>
              </a:rPr>
              <a:t>第一个数据元素</a:t>
            </a:r>
            <a:r>
              <a:rPr lang="zh-CN" altLang="zh-CN" b="0" dirty="0"/>
              <a:t>，表中的每一个结点a</a:t>
            </a:r>
            <a:r>
              <a:rPr lang="zh-CN" altLang="zh-CN" b="0" baseline="-25000" dirty="0"/>
              <a:t>i</a:t>
            </a:r>
            <a:r>
              <a:rPr lang="zh-CN" altLang="zh-CN" b="0" dirty="0"/>
              <a:t> (i</a:t>
            </a:r>
            <a:r>
              <a:rPr lang="zh-CN" altLang="zh-CN" b="0" dirty="0" smtClean="0"/>
              <a:t>=</a:t>
            </a:r>
            <a:r>
              <a:rPr lang="en-US" altLang="zh-CN" b="0" dirty="0" smtClean="0"/>
              <a:t>0</a:t>
            </a:r>
            <a:r>
              <a:rPr lang="zh-CN" altLang="zh-CN" b="0" dirty="0" smtClean="0"/>
              <a:t>,</a:t>
            </a:r>
            <a:r>
              <a:rPr lang="zh-CN" altLang="zh-CN" b="0" dirty="0"/>
              <a:t>…,</a:t>
            </a:r>
            <a:r>
              <a:rPr lang="zh-CN" altLang="zh-CN" b="0" dirty="0" smtClean="0"/>
              <a:t>n</a:t>
            </a:r>
            <a:r>
              <a:rPr lang="en-US" altLang="zh-CN" b="0" dirty="0" smtClean="0"/>
              <a:t>-1</a:t>
            </a:r>
            <a:r>
              <a:rPr lang="zh-CN" altLang="zh-CN" b="0" dirty="0" smtClean="0"/>
              <a:t>)</a:t>
            </a:r>
            <a:r>
              <a:rPr lang="zh-CN" altLang="zh-CN" b="0" dirty="0"/>
              <a:t>都有一个</a:t>
            </a:r>
            <a:r>
              <a:rPr lang="zh-CN" altLang="zh-CN" dirty="0"/>
              <a:t>直接前驱结点</a:t>
            </a:r>
            <a:r>
              <a:rPr lang="zh-CN" altLang="zh-CN" b="0" dirty="0"/>
              <a:t>a</a:t>
            </a:r>
            <a:r>
              <a:rPr lang="zh-CN" altLang="zh-CN" b="0" baseline="-25000" dirty="0"/>
              <a:t>i-1</a:t>
            </a:r>
            <a:r>
              <a:rPr lang="zh-CN" altLang="zh-CN" b="0" dirty="0"/>
              <a:t>和一个</a:t>
            </a:r>
            <a:r>
              <a:rPr lang="zh-CN" altLang="zh-CN" dirty="0"/>
              <a:t>直接后继结点</a:t>
            </a:r>
            <a:r>
              <a:rPr lang="zh-CN" altLang="zh-CN" b="0" dirty="0"/>
              <a:t>a</a:t>
            </a:r>
            <a:r>
              <a:rPr lang="zh-CN" altLang="zh-CN" b="0" baseline="-25000" dirty="0"/>
              <a:t>i+1</a:t>
            </a:r>
            <a:r>
              <a:rPr lang="zh-CN" altLang="zh-CN" b="0" dirty="0"/>
              <a:t>，</a:t>
            </a:r>
            <a:r>
              <a:rPr lang="zh-CN" altLang="zh-CN" b="0" dirty="0" smtClean="0">
                <a:solidFill>
                  <a:srgbClr val="FF0000"/>
                </a:solidFill>
              </a:rPr>
              <a:t>a</a:t>
            </a:r>
            <a:r>
              <a:rPr lang="zh-CN" altLang="zh-CN" b="0" baseline="-25000" dirty="0" smtClean="0">
                <a:solidFill>
                  <a:srgbClr val="FF0000"/>
                </a:solidFill>
              </a:rPr>
              <a:t>n</a:t>
            </a:r>
            <a:r>
              <a:rPr lang="en-US" altLang="zh-CN" b="0" baseline="-25000" dirty="0" smtClean="0">
                <a:solidFill>
                  <a:srgbClr val="FF0000"/>
                </a:solidFill>
              </a:rPr>
              <a:t>-1</a:t>
            </a:r>
            <a:r>
              <a:rPr lang="zh-CN" altLang="zh-CN" b="0" dirty="0" smtClean="0"/>
              <a:t>是</a:t>
            </a:r>
            <a:r>
              <a:rPr lang="zh-CN" altLang="zh-CN" b="0" dirty="0"/>
              <a:t>线性表的</a:t>
            </a:r>
            <a:r>
              <a:rPr lang="zh-CN" altLang="zh-CN" dirty="0">
                <a:solidFill>
                  <a:srgbClr val="FF0000"/>
                </a:solidFill>
              </a:rPr>
              <a:t>最后一个数据元素</a:t>
            </a:r>
            <a:r>
              <a:rPr lang="zh-CN" altLang="zh-CN" b="0" dirty="0" smtClean="0"/>
              <a:t>。</a:t>
            </a:r>
            <a:endParaRPr lang="en-US" altLang="zh-CN" b="0" dirty="0" smtClean="0"/>
          </a:p>
          <a:p>
            <a:r>
              <a:rPr lang="en-US" altLang="zh-CN" b="0" dirty="0" smtClean="0"/>
              <a:t>     </a:t>
            </a:r>
            <a:r>
              <a:rPr lang="zh-CN" altLang="zh-CN" dirty="0" smtClean="0">
                <a:solidFill>
                  <a:srgbClr val="FF0000"/>
                </a:solidFill>
              </a:rPr>
              <a:t>线性表</a:t>
            </a:r>
            <a:r>
              <a:rPr lang="zh-CN" altLang="zh-CN" dirty="0">
                <a:solidFill>
                  <a:srgbClr val="FF0000"/>
                </a:solidFill>
              </a:rPr>
              <a:t>的长度</a:t>
            </a:r>
            <a:r>
              <a:rPr lang="zh-CN" altLang="zh-CN" b="0" dirty="0"/>
              <a:t>为数据元素的</a:t>
            </a:r>
            <a:r>
              <a:rPr lang="zh-CN" altLang="zh-CN" b="0" dirty="0" smtClean="0"/>
              <a:t>数目</a:t>
            </a:r>
            <a:r>
              <a:rPr lang="en-US" altLang="zh-CN" b="0" dirty="0" smtClean="0">
                <a:solidFill>
                  <a:srgbClr val="FF0000"/>
                </a:solidFill>
              </a:rPr>
              <a:t>n</a:t>
            </a:r>
            <a:r>
              <a:rPr lang="zh-CN" altLang="zh-CN" b="0" dirty="0" smtClean="0"/>
              <a:t>。</a:t>
            </a:r>
            <a:endParaRPr lang="zh-CN" altLang="en-US" b="0" dirty="0"/>
          </a:p>
        </p:txBody>
      </p:sp>
    </p:spTree>
    <p:extLst>
      <p:ext uri="{BB962C8B-B14F-4D97-AF65-F5344CB8AC3E}">
        <p14:creationId xmlns:p14="http://schemas.microsoft.com/office/powerpoint/2010/main" val="310681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268760"/>
            <a:ext cx="7520940" cy="3579849"/>
          </a:xfrm>
        </p:spPr>
        <p:txBody>
          <a:bodyPr/>
          <a:lstStyle/>
          <a:p>
            <a:r>
              <a:rPr lang="zh-CN" altLang="zh-CN" dirty="0"/>
              <a:t> （2）将结点d插入到某个结点之后，如插在b和c两个结点之间</a:t>
            </a:r>
            <a:r>
              <a:rPr lang="zh-CN" altLang="zh-CN" dirty="0" smtClean="0"/>
              <a:t>。</a:t>
            </a:r>
            <a:endParaRPr lang="zh-CN" altLang="en-US" dirty="0"/>
          </a:p>
        </p:txBody>
      </p:sp>
      <p:sp>
        <p:nvSpPr>
          <p:cNvPr id="4" name="矩形 3"/>
          <p:cNvSpPr/>
          <p:nvPr/>
        </p:nvSpPr>
        <p:spPr>
          <a:xfrm>
            <a:off x="1907704" y="5013176"/>
            <a:ext cx="4680520" cy="1200329"/>
          </a:xfrm>
          <a:prstGeom prst="rect">
            <a:avLst/>
          </a:prstGeom>
        </p:spPr>
        <p:txBody>
          <a:bodyPr wrap="square">
            <a:spAutoFit/>
          </a:bodyPr>
          <a:lstStyle/>
          <a:p>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指针</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的修改用语句描述为：</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 -&gt; next = p -&gt; next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p-&gt;next = s</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324100"/>
            <a:ext cx="868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90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80728"/>
            <a:ext cx="8136904" cy="5400600"/>
          </a:xfrm>
        </p:spPr>
        <p:txBody>
          <a:bodyPr>
            <a:noAutofit/>
          </a:bodyPr>
          <a:lstStyle/>
          <a:p>
            <a:pPr>
              <a:lnSpc>
                <a:spcPct val="130000"/>
              </a:lnSpc>
              <a:spcBef>
                <a:spcPts val="0"/>
              </a:spcBef>
            </a:pPr>
            <a:r>
              <a:rPr lang="zh-CN" altLang="zh-CN" dirty="0"/>
              <a:t>插入算法的实现如下</a:t>
            </a:r>
            <a:r>
              <a:rPr lang="zh-CN" altLang="zh-CN" dirty="0" smtClean="0"/>
              <a:t>：</a:t>
            </a:r>
            <a:endParaRPr lang="en-US" altLang="zh-CN" dirty="0" smtClean="0"/>
          </a:p>
          <a:p>
            <a:pPr>
              <a:lnSpc>
                <a:spcPct val="130000"/>
              </a:lnSpc>
              <a:spcBef>
                <a:spcPts val="0"/>
              </a:spcBef>
            </a:pPr>
            <a:r>
              <a:rPr lang="zh-CN" altLang="zh-CN" dirty="0" smtClean="0"/>
              <a:t>算法</a:t>
            </a:r>
            <a:r>
              <a:rPr lang="en-US" altLang="zh-CN" dirty="0" smtClean="0"/>
              <a:t>2.9</a:t>
            </a:r>
            <a:r>
              <a:rPr lang="zh-CN" altLang="zh-CN" dirty="0"/>
              <a:t>：</a:t>
            </a:r>
            <a:r>
              <a:rPr lang="zh-CN" altLang="zh-CN" dirty="0">
                <a:solidFill>
                  <a:srgbClr val="FF0000"/>
                </a:solidFill>
              </a:rPr>
              <a:t>插入</a:t>
            </a:r>
            <a:r>
              <a:rPr lang="zh-CN" altLang="zh-CN" dirty="0" smtClean="0">
                <a:solidFill>
                  <a:srgbClr val="FF0000"/>
                </a:solidFill>
              </a:rPr>
              <a:t>算法</a:t>
            </a:r>
            <a:r>
              <a:rPr lang="en-US" altLang="zh-CN" dirty="0" smtClean="0">
                <a:solidFill>
                  <a:srgbClr val="FF0000"/>
                </a:solidFill>
              </a:rPr>
              <a:t> </a:t>
            </a:r>
            <a:r>
              <a:rPr lang="zh-CN" altLang="en-US" dirty="0" smtClean="0"/>
              <a:t>（</a:t>
            </a:r>
            <a:r>
              <a:rPr lang="zh-CN" altLang="en-US" dirty="0" smtClean="0">
                <a:solidFill>
                  <a:srgbClr val="FF0000"/>
                </a:solidFill>
              </a:rPr>
              <a:t>思考：头上插入、尾部插入算法？</a:t>
            </a:r>
            <a:r>
              <a:rPr lang="zh-CN" altLang="en-US" dirty="0" smtClean="0"/>
              <a:t>）</a:t>
            </a:r>
            <a:endParaRPr lang="zh-CN" altLang="zh-CN" dirty="0"/>
          </a:p>
          <a:p>
            <a:r>
              <a:rPr lang="en-US" b="0" dirty="0" smtClean="0"/>
              <a:t>void </a:t>
            </a:r>
            <a:r>
              <a:rPr lang="en-US" b="0" dirty="0" err="1" smtClean="0"/>
              <a:t>LList</a:t>
            </a:r>
            <a:r>
              <a:rPr lang="en-US" b="0" dirty="0" smtClean="0"/>
              <a:t> :: Insert ( Elem x) {//</a:t>
            </a:r>
            <a:r>
              <a:rPr lang="zh-CN" altLang="en-US" b="0" dirty="0" smtClean="0">
                <a:solidFill>
                  <a:srgbClr val="FF0000"/>
                </a:solidFill>
              </a:rPr>
              <a:t>在当前结点之后插入结点</a:t>
            </a:r>
            <a:r>
              <a:rPr lang="en-US" b="0" dirty="0" smtClean="0">
                <a:solidFill>
                  <a:srgbClr val="FF0000"/>
                </a:solidFill>
              </a:rPr>
              <a:t>x</a:t>
            </a:r>
            <a:endParaRPr lang="zh-CN" altLang="en-US" b="0" dirty="0" smtClean="0">
              <a:solidFill>
                <a:srgbClr val="FF0000"/>
              </a:solidFill>
            </a:endParaRPr>
          </a:p>
          <a:p>
            <a:r>
              <a:rPr lang="en-US" b="0" dirty="0" smtClean="0"/>
              <a:t>	Link *s = new Link;</a:t>
            </a:r>
            <a:endParaRPr lang="zh-CN" altLang="en-US" b="0" dirty="0" smtClean="0"/>
          </a:p>
          <a:p>
            <a:r>
              <a:rPr lang="en-US" b="0" dirty="0" smtClean="0"/>
              <a:t>  	if(!s) { count&lt;&lt;"</a:t>
            </a:r>
            <a:r>
              <a:rPr lang="zh-CN" altLang="en-US" b="0" dirty="0" smtClean="0"/>
              <a:t>空间分配失败</a:t>
            </a:r>
            <a:r>
              <a:rPr lang="en-US" b="0" dirty="0" smtClean="0"/>
              <a:t>"&lt;&lt; end1</a:t>
            </a:r>
            <a:r>
              <a:rPr lang="zh-CN" altLang="en-US" b="0" dirty="0" smtClean="0"/>
              <a:t>；</a:t>
            </a:r>
            <a:r>
              <a:rPr lang="en-US" b="0" dirty="0" smtClean="0"/>
              <a:t>return false; }</a:t>
            </a:r>
            <a:endParaRPr lang="zh-CN" altLang="en-US" b="0" dirty="0" smtClean="0"/>
          </a:p>
          <a:p>
            <a:r>
              <a:rPr lang="en-US" b="0" dirty="0" smtClean="0"/>
              <a:t>  	s-&gt;element = x;</a:t>
            </a:r>
            <a:endParaRPr lang="zh-CN" altLang="en-US" b="0" dirty="0" smtClean="0"/>
          </a:p>
          <a:p>
            <a:r>
              <a:rPr lang="en-US" b="0" dirty="0" smtClean="0"/>
              <a:t>  	s-&gt; next = </a:t>
            </a:r>
            <a:r>
              <a:rPr lang="en-US" b="0" dirty="0" err="1" smtClean="0"/>
              <a:t>curr</a:t>
            </a:r>
            <a:r>
              <a:rPr lang="en-US" b="0" dirty="0" smtClean="0"/>
              <a:t>-&gt; next;</a:t>
            </a:r>
            <a:endParaRPr lang="zh-CN" altLang="en-US" b="0" dirty="0" smtClean="0"/>
          </a:p>
          <a:p>
            <a:r>
              <a:rPr lang="en-US" b="0" dirty="0" smtClean="0"/>
              <a:t>  	</a:t>
            </a:r>
            <a:r>
              <a:rPr lang="en-US" b="0" dirty="0" err="1" smtClean="0"/>
              <a:t>curr</a:t>
            </a:r>
            <a:r>
              <a:rPr lang="en-US" b="0" dirty="0" smtClean="0"/>
              <a:t>-&gt; next = s;</a:t>
            </a:r>
            <a:endParaRPr lang="zh-CN" altLang="en-US" b="0" dirty="0" smtClean="0"/>
          </a:p>
          <a:p>
            <a:r>
              <a:rPr lang="en-US" b="0" dirty="0" smtClean="0"/>
              <a:t>	return true;</a:t>
            </a:r>
            <a:endParaRPr lang="zh-CN" altLang="en-US" b="0" dirty="0" smtClean="0"/>
          </a:p>
          <a:p>
            <a:r>
              <a:rPr lang="en-US" b="0" dirty="0" smtClean="0"/>
              <a:t>}</a:t>
            </a:r>
            <a:endParaRPr lang="zh-CN" altLang="zh-CN" b="0" dirty="0"/>
          </a:p>
        </p:txBody>
      </p:sp>
    </p:spTree>
    <p:extLst>
      <p:ext uri="{BB962C8B-B14F-4D97-AF65-F5344CB8AC3E}">
        <p14:creationId xmlns:p14="http://schemas.microsoft.com/office/powerpoint/2010/main" val="39131087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908720"/>
            <a:ext cx="7520940" cy="548640"/>
          </a:xfrm>
        </p:spPr>
        <p:txBody>
          <a:bodyPr/>
          <a:lstStyle/>
          <a:p>
            <a:r>
              <a:rPr lang="zh-CN" altLang="zh-CN" dirty="0"/>
              <a:t>3. </a:t>
            </a:r>
            <a:r>
              <a:rPr lang="zh-CN" altLang="zh-CN" dirty="0">
                <a:solidFill>
                  <a:srgbClr val="FF0000"/>
                </a:solidFill>
              </a:rPr>
              <a:t>单链表的删除</a:t>
            </a:r>
            <a:endParaRPr lang="zh-CN" altLang="en-US" dirty="0">
              <a:solidFill>
                <a:srgbClr val="FF0000"/>
              </a:solidFill>
            </a:endParaRPr>
          </a:p>
        </p:txBody>
      </p:sp>
      <p:sp>
        <p:nvSpPr>
          <p:cNvPr id="3" name="内容占位符 2"/>
          <p:cNvSpPr>
            <a:spLocks noGrp="1"/>
          </p:cNvSpPr>
          <p:nvPr>
            <p:ph idx="1"/>
          </p:nvPr>
        </p:nvSpPr>
        <p:spPr>
          <a:xfrm>
            <a:off x="179512" y="1916832"/>
            <a:ext cx="4392488" cy="4248472"/>
          </a:xfrm>
        </p:spPr>
        <p:txBody>
          <a:bodyPr>
            <a:noAutofit/>
          </a:bodyPr>
          <a:lstStyle/>
          <a:p>
            <a:pPr>
              <a:buFont typeface="Arial" pitchFamily="34" charset="0"/>
              <a:buChar char="•"/>
            </a:pPr>
            <a:r>
              <a:rPr lang="zh-CN" altLang="zh-CN" b="0" dirty="0" smtClean="0"/>
              <a:t>如</a:t>
            </a:r>
            <a:r>
              <a:rPr lang="zh-CN" altLang="zh-CN" b="0" dirty="0"/>
              <a:t>要</a:t>
            </a:r>
            <a:r>
              <a:rPr lang="zh-CN" altLang="zh-CN" b="0" dirty="0" smtClean="0"/>
              <a:t>删除图中</a:t>
            </a:r>
            <a:r>
              <a:rPr lang="zh-CN" altLang="zh-CN" b="0" dirty="0"/>
              <a:t>结点b，仅需修改结点a中的指针域即可</a:t>
            </a:r>
            <a:r>
              <a:rPr lang="zh-CN" altLang="zh-CN" b="0" dirty="0" smtClean="0"/>
              <a:t>。</a:t>
            </a:r>
            <a:endParaRPr lang="en-US" altLang="zh-CN" b="0" dirty="0" smtClean="0"/>
          </a:p>
          <a:p>
            <a:pPr>
              <a:buFont typeface="Arial" pitchFamily="34" charset="0"/>
              <a:buChar char="•"/>
            </a:pPr>
            <a:r>
              <a:rPr lang="zh-CN" altLang="zh-CN" b="0" dirty="0" smtClean="0"/>
              <a:t>如果</a:t>
            </a:r>
            <a:r>
              <a:rPr lang="zh-CN" altLang="zh-CN" b="0" dirty="0"/>
              <a:t>指针p指向元素值为a的结点，则修改指针的语句为</a:t>
            </a:r>
            <a:r>
              <a:rPr lang="zh-CN" altLang="zh-CN" b="0" dirty="0" smtClean="0"/>
              <a:t>：</a:t>
            </a:r>
            <a:endParaRPr lang="en-US" altLang="zh-CN" b="0" dirty="0" smtClean="0"/>
          </a:p>
          <a:p>
            <a:r>
              <a:rPr lang="en-US" altLang="zh-CN" b="0" dirty="0" smtClean="0"/>
              <a:t>	</a:t>
            </a:r>
            <a:r>
              <a:rPr lang="en-US" altLang="zh-CN" dirty="0" smtClean="0"/>
              <a:t>q = p-&gt; next;</a:t>
            </a:r>
          </a:p>
          <a:p>
            <a:r>
              <a:rPr lang="en-US" altLang="zh-CN" dirty="0" smtClean="0"/>
              <a:t>     p-</a:t>
            </a:r>
            <a:r>
              <a:rPr lang="en-US" altLang="zh-CN" dirty="0"/>
              <a:t>&gt; </a:t>
            </a:r>
            <a:r>
              <a:rPr lang="en-US" altLang="zh-CN" dirty="0" smtClean="0"/>
              <a:t>next = p-</a:t>
            </a:r>
            <a:r>
              <a:rPr lang="en-US" altLang="zh-CN" dirty="0"/>
              <a:t>&gt; next-&gt; next</a:t>
            </a:r>
            <a:r>
              <a:rPr lang="zh-CN" altLang="zh-CN" dirty="0" smtClean="0"/>
              <a:t>；</a:t>
            </a:r>
            <a:endParaRPr lang="en-US" altLang="zh-CN" dirty="0" smtClean="0"/>
          </a:p>
          <a:p>
            <a:r>
              <a:rPr lang="en-US" altLang="zh-CN" dirty="0" smtClean="0"/>
              <a:t>	</a:t>
            </a:r>
            <a:r>
              <a:rPr lang="zh-CN" altLang="en-US" dirty="0" smtClean="0"/>
              <a:t>或</a:t>
            </a:r>
            <a:r>
              <a:rPr lang="en-US" altLang="zh-CN" dirty="0" smtClean="0"/>
              <a:t>p-&gt; next = q-&gt; next</a:t>
            </a:r>
            <a:r>
              <a:rPr lang="zh-CN" altLang="zh-CN" dirty="0" smtClean="0"/>
              <a:t>； </a:t>
            </a:r>
            <a:r>
              <a:rPr lang="en-US" altLang="zh-CN" dirty="0" smtClean="0"/>
              <a:t>	 </a:t>
            </a:r>
          </a:p>
          <a:p>
            <a:r>
              <a:rPr lang="en-US" altLang="zh-CN" dirty="0" smtClean="0"/>
              <a:t>	free(q);</a:t>
            </a: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129" name="Object 1"/>
          <p:cNvGraphicFramePr>
            <a:graphicFrameLocks noChangeAspect="1"/>
          </p:cNvGraphicFramePr>
          <p:nvPr/>
        </p:nvGraphicFramePr>
        <p:xfrm>
          <a:off x="3884590" y="1793123"/>
          <a:ext cx="5223913" cy="1419853"/>
        </p:xfrm>
        <a:graphic>
          <a:graphicData uri="http://schemas.openxmlformats.org/presentationml/2006/ole">
            <mc:AlternateContent xmlns:mc="http://schemas.openxmlformats.org/markup-compatibility/2006">
              <mc:Choice xmlns:v="urn:schemas-microsoft-com:vml" Requires="v">
                <p:oleObj spid="_x0000_s81398" r:id="rId3" imgW="4654685" imgH="1063745" progId="">
                  <p:embed/>
                </p:oleObj>
              </mc:Choice>
              <mc:Fallback>
                <p:oleObj r:id="rId3" imgW="4654685" imgH="106374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4590" y="1793123"/>
                        <a:ext cx="5223913" cy="14198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1" name="Rectangle 3"/>
          <p:cNvSpPr>
            <a:spLocks noChangeArrowheads="1"/>
          </p:cNvSpPr>
          <p:nvPr/>
        </p:nvSpPr>
        <p:spPr bwMode="auto">
          <a:xfrm>
            <a:off x="5148064" y="2855694"/>
            <a:ext cx="399593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 </a:t>
            </a: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删除前的单链表</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81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132" name="Object 4"/>
          <p:cNvGraphicFramePr>
            <a:graphicFrameLocks noChangeAspect="1"/>
          </p:cNvGraphicFramePr>
          <p:nvPr/>
        </p:nvGraphicFramePr>
        <p:xfrm>
          <a:off x="4496704" y="4077072"/>
          <a:ext cx="4647296" cy="1296144"/>
        </p:xfrm>
        <a:graphic>
          <a:graphicData uri="http://schemas.openxmlformats.org/presentationml/2006/ole">
            <mc:AlternateContent xmlns:mc="http://schemas.openxmlformats.org/markup-compatibility/2006">
              <mc:Choice xmlns:v="urn:schemas-microsoft-com:vml" Requires="v">
                <p:oleObj spid="_x0000_s81399" r:id="rId5" imgW="3921328" imgH="1099868" progId="">
                  <p:embed/>
                </p:oleObj>
              </mc:Choice>
              <mc:Fallback>
                <p:oleObj r:id="rId5" imgW="3921328" imgH="1099868"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6704" y="4077072"/>
                        <a:ext cx="4647296" cy="1296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4" name="Rectangle 6"/>
          <p:cNvSpPr>
            <a:spLocks noChangeArrowheads="1"/>
          </p:cNvSpPr>
          <p:nvPr/>
        </p:nvSpPr>
        <p:spPr bwMode="auto">
          <a:xfrm>
            <a:off x="4716016" y="5015934"/>
            <a:ext cx="421196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 </a:t>
            </a: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删除后的单链表</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700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8132"/>
                                        </p:tgtEl>
                                        <p:attrNameLst>
                                          <p:attrName>style.visibility</p:attrName>
                                        </p:attrNameLst>
                                      </p:cBhvr>
                                      <p:to>
                                        <p:strVal val="visible"/>
                                      </p:to>
                                    </p:set>
                                    <p:animEffect transition="in" filter="fade">
                                      <p:cBhvr>
                                        <p:cTn id="24" dur="500"/>
                                        <p:tgtEl>
                                          <p:spTgt spid="481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8134"/>
                                        </p:tgtEl>
                                        <p:attrNameLst>
                                          <p:attrName>style.visibility</p:attrName>
                                        </p:attrNameLst>
                                      </p:cBhvr>
                                      <p:to>
                                        <p:strVal val="visible"/>
                                      </p:to>
                                    </p:set>
                                    <p:animEffect transition="in" filter="fade">
                                      <p:cBhvr>
                                        <p:cTn id="27" dur="500"/>
                                        <p:tgtEl>
                                          <p:spTgt spid="48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785794"/>
            <a:ext cx="8143932" cy="4878874"/>
          </a:xfrm>
        </p:spPr>
        <p:txBody>
          <a:bodyPr>
            <a:noAutofit/>
          </a:bodyPr>
          <a:lstStyle/>
          <a:p>
            <a:pPr>
              <a:spcBef>
                <a:spcPts val="0"/>
              </a:spcBef>
            </a:pPr>
            <a:r>
              <a:rPr lang="zh-CN" altLang="zh-CN" dirty="0"/>
              <a:t>单链表的删除算法如下</a:t>
            </a:r>
            <a:r>
              <a:rPr lang="zh-CN" altLang="zh-CN" dirty="0" smtClean="0"/>
              <a:t>：</a:t>
            </a:r>
            <a:endParaRPr lang="en-US" altLang="zh-CN" dirty="0" smtClean="0"/>
          </a:p>
          <a:p>
            <a:pPr>
              <a:spcBef>
                <a:spcPts val="0"/>
              </a:spcBef>
            </a:pPr>
            <a:endParaRPr lang="en-US" altLang="zh-CN" dirty="0" smtClean="0"/>
          </a:p>
          <a:p>
            <a:pPr>
              <a:spcBef>
                <a:spcPts val="0"/>
              </a:spcBef>
            </a:pPr>
            <a:r>
              <a:rPr lang="zh-CN" altLang="zh-CN" dirty="0" smtClean="0"/>
              <a:t>算法</a:t>
            </a:r>
            <a:r>
              <a:rPr lang="en-US" altLang="zh-CN" dirty="0" smtClean="0"/>
              <a:t>2.10</a:t>
            </a:r>
            <a:r>
              <a:rPr lang="zh-CN" altLang="zh-CN" dirty="0"/>
              <a:t>：</a:t>
            </a:r>
            <a:r>
              <a:rPr lang="zh-CN" altLang="zh-CN" dirty="0">
                <a:solidFill>
                  <a:srgbClr val="FF0000"/>
                </a:solidFill>
              </a:rPr>
              <a:t>单链表的</a:t>
            </a:r>
            <a:r>
              <a:rPr lang="zh-CN" altLang="zh-CN" dirty="0" smtClean="0">
                <a:solidFill>
                  <a:srgbClr val="FF0000"/>
                </a:solidFill>
              </a:rPr>
              <a:t>删除</a:t>
            </a:r>
            <a:endParaRPr lang="en-US" altLang="zh-CN" dirty="0" smtClean="0">
              <a:solidFill>
                <a:srgbClr val="FF0000"/>
              </a:solidFill>
            </a:endParaRPr>
          </a:p>
          <a:p>
            <a:pPr>
              <a:spcBef>
                <a:spcPts val="0"/>
              </a:spcBef>
            </a:pPr>
            <a:r>
              <a:rPr lang="en-US" b="0" dirty="0" smtClean="0"/>
              <a:t>bool </a:t>
            </a:r>
            <a:r>
              <a:rPr lang="en-US" b="0" dirty="0" err="1" smtClean="0"/>
              <a:t>LList</a:t>
            </a:r>
            <a:r>
              <a:rPr lang="en-US" b="0" dirty="0" smtClean="0"/>
              <a:t> :: remove( Elem &amp;e ) {//</a:t>
            </a:r>
            <a:r>
              <a:rPr lang="zh-CN" altLang="en-US" b="0" dirty="0" smtClean="0"/>
              <a:t>删除当前结点之后的元素</a:t>
            </a:r>
          </a:p>
          <a:p>
            <a:pPr>
              <a:spcBef>
                <a:spcPts val="0"/>
              </a:spcBef>
            </a:pPr>
            <a:r>
              <a:rPr lang="en-US" b="0" dirty="0" smtClean="0"/>
              <a:t>	if ( </a:t>
            </a:r>
            <a:r>
              <a:rPr lang="en-US" b="0" dirty="0" err="1" smtClean="0"/>
              <a:t>curr</a:t>
            </a:r>
            <a:r>
              <a:rPr lang="en-US" b="0" dirty="0" smtClean="0"/>
              <a:t>-&gt;next == NULL) return false;	//</a:t>
            </a:r>
            <a:r>
              <a:rPr lang="zh-CN" altLang="en-US" b="0" dirty="0" smtClean="0"/>
              <a:t>返回失败</a:t>
            </a:r>
          </a:p>
          <a:p>
            <a:pPr>
              <a:spcBef>
                <a:spcPts val="0"/>
              </a:spcBef>
            </a:pPr>
            <a:r>
              <a:rPr lang="en-US" b="0" dirty="0" smtClean="0"/>
              <a:t>	Link *q = </a:t>
            </a:r>
            <a:r>
              <a:rPr lang="en-US" b="0" dirty="0" err="1" smtClean="0"/>
              <a:t>curr</a:t>
            </a:r>
            <a:r>
              <a:rPr lang="en-US" b="0" dirty="0" smtClean="0"/>
              <a:t>-&gt;next;                   //</a:t>
            </a:r>
            <a:r>
              <a:rPr lang="zh-CN" altLang="en-US" b="0" dirty="0" smtClean="0"/>
              <a:t>暂存删除节点指针</a:t>
            </a:r>
          </a:p>
          <a:p>
            <a:pPr>
              <a:spcBef>
                <a:spcPts val="0"/>
              </a:spcBef>
            </a:pPr>
            <a:r>
              <a:rPr lang="en-US" b="0" dirty="0" smtClean="0"/>
              <a:t> 	</a:t>
            </a:r>
            <a:r>
              <a:rPr lang="en-US" b="0" dirty="0" err="1" smtClean="0"/>
              <a:t>curr</a:t>
            </a:r>
            <a:r>
              <a:rPr lang="en-US" b="0" dirty="0" smtClean="0"/>
              <a:t>-&gt;next = q-&gt;next;                   //</a:t>
            </a:r>
            <a:r>
              <a:rPr lang="zh-CN" altLang="en-US" b="0" dirty="0" smtClean="0"/>
              <a:t>删除结点链表关系</a:t>
            </a:r>
          </a:p>
          <a:p>
            <a:pPr>
              <a:spcBef>
                <a:spcPts val="0"/>
              </a:spcBef>
            </a:pPr>
            <a:r>
              <a:rPr lang="en-US" b="0" dirty="0" smtClean="0"/>
              <a:t>  	e = q-&gt;element;</a:t>
            </a:r>
            <a:endParaRPr lang="zh-CN" altLang="en-US" b="0" dirty="0" smtClean="0"/>
          </a:p>
          <a:p>
            <a:pPr>
              <a:spcBef>
                <a:spcPts val="0"/>
              </a:spcBef>
            </a:pPr>
            <a:r>
              <a:rPr lang="en-US" b="0" dirty="0" smtClean="0"/>
              <a:t>  	delete q;</a:t>
            </a:r>
            <a:endParaRPr lang="zh-CN" altLang="en-US" b="0" dirty="0" smtClean="0"/>
          </a:p>
          <a:p>
            <a:pPr>
              <a:spcBef>
                <a:spcPts val="0"/>
              </a:spcBef>
            </a:pPr>
            <a:r>
              <a:rPr lang="en-US" b="0" dirty="0" smtClean="0"/>
              <a:t>  	return true;</a:t>
            </a:r>
            <a:endParaRPr lang="zh-CN" altLang="en-US" b="0" dirty="0" smtClean="0"/>
          </a:p>
          <a:p>
            <a:pPr>
              <a:spcBef>
                <a:spcPts val="0"/>
              </a:spcBef>
            </a:pPr>
            <a:r>
              <a:rPr lang="en-US" b="0" dirty="0" smtClean="0"/>
              <a:t>}</a:t>
            </a:r>
            <a:endParaRPr lang="zh-CN" altLang="en-US" b="0" dirty="0" smtClean="0"/>
          </a:p>
          <a:p>
            <a:pPr>
              <a:spcBef>
                <a:spcPts val="0"/>
              </a:spcBef>
            </a:pPr>
            <a:endParaRPr lang="zh-CN" altLang="en-US" dirty="0"/>
          </a:p>
        </p:txBody>
      </p:sp>
    </p:spTree>
    <p:extLst>
      <p:ext uri="{BB962C8B-B14F-4D97-AF65-F5344CB8AC3E}">
        <p14:creationId xmlns:p14="http://schemas.microsoft.com/office/powerpoint/2010/main" val="2935085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836712"/>
            <a:ext cx="7776864" cy="5328592"/>
          </a:xfrm>
        </p:spPr>
        <p:txBody>
          <a:bodyPr>
            <a:normAutofit lnSpcReduction="10000"/>
          </a:bodyPr>
          <a:lstStyle/>
          <a:p>
            <a:pPr>
              <a:lnSpc>
                <a:spcPct val="130000"/>
              </a:lnSpc>
            </a:pPr>
            <a:r>
              <a:rPr lang="en-US" altLang="zh-CN" dirty="0"/>
              <a:t>4. </a:t>
            </a:r>
            <a:r>
              <a:rPr lang="zh-CN" altLang="zh-CN" dirty="0"/>
              <a:t>线性表</a:t>
            </a:r>
            <a:r>
              <a:rPr lang="zh-CN" altLang="zh-CN" dirty="0">
                <a:solidFill>
                  <a:srgbClr val="FF0000"/>
                </a:solidFill>
              </a:rPr>
              <a:t>实现方法的比较</a:t>
            </a:r>
          </a:p>
          <a:p>
            <a:pPr>
              <a:lnSpc>
                <a:spcPct val="130000"/>
              </a:lnSpc>
            </a:pPr>
            <a:r>
              <a:rPr lang="en-US" altLang="zh-CN" b="0" dirty="0" smtClean="0"/>
              <a:t>	</a:t>
            </a:r>
            <a:r>
              <a:rPr lang="zh-CN" altLang="zh-CN" b="0" dirty="0" smtClean="0"/>
              <a:t>（</a:t>
            </a:r>
            <a:r>
              <a:rPr lang="zh-CN" altLang="zh-CN" b="0" dirty="0"/>
              <a:t>1）在空间</a:t>
            </a:r>
            <a:r>
              <a:rPr lang="zh-CN" altLang="zh-CN" b="0" dirty="0" smtClean="0"/>
              <a:t>上</a:t>
            </a:r>
            <a:endParaRPr lang="en-US" altLang="zh-CN" b="0" dirty="0" smtClean="0"/>
          </a:p>
          <a:p>
            <a:pPr>
              <a:lnSpc>
                <a:spcPct val="130000"/>
              </a:lnSpc>
            </a:pPr>
            <a:r>
              <a:rPr lang="en-US" altLang="zh-CN" b="0" dirty="0" smtClean="0"/>
              <a:t>		</a:t>
            </a:r>
            <a:r>
              <a:rPr lang="zh-CN" altLang="zh-CN" dirty="0" smtClean="0"/>
              <a:t>顺序</a:t>
            </a:r>
            <a:r>
              <a:rPr lang="zh-CN" altLang="zh-CN" dirty="0"/>
              <a:t>表的优点是对于表中的每一个元素没有浪费空间，而链表需要在每个结点上附加一个指针</a:t>
            </a:r>
            <a:r>
              <a:rPr lang="zh-CN" altLang="zh-CN" dirty="0" smtClean="0"/>
              <a:t>。</a:t>
            </a:r>
            <a:endParaRPr lang="en-US" altLang="zh-CN" dirty="0" smtClean="0"/>
          </a:p>
          <a:p>
            <a:pPr>
              <a:lnSpc>
                <a:spcPct val="130000"/>
              </a:lnSpc>
            </a:pPr>
            <a:r>
              <a:rPr lang="en-US" altLang="zh-CN" b="0" dirty="0"/>
              <a:t> </a:t>
            </a:r>
            <a:r>
              <a:rPr lang="en-US" altLang="zh-CN" b="0" dirty="0" smtClean="0"/>
              <a:t>          </a:t>
            </a:r>
            <a:r>
              <a:rPr lang="zh-CN" altLang="zh-CN" b="0" dirty="0" smtClean="0"/>
              <a:t>如果</a:t>
            </a:r>
            <a:r>
              <a:rPr lang="zh-CN" altLang="zh-CN" b="0" dirty="0"/>
              <a:t>结点的数据域占据的空间较小，则链表的结构性开销就占去了整个存储空间的大部分</a:t>
            </a:r>
            <a:r>
              <a:rPr lang="zh-CN" altLang="zh-CN" b="0" dirty="0" smtClean="0"/>
              <a:t>。当顺序</a:t>
            </a:r>
            <a:r>
              <a:rPr lang="zh-CN" altLang="zh-CN" b="0" dirty="0"/>
              <a:t>表被填满时，存储上没有结构性开销。在这种情况下，顺序表有更高的空间效率</a:t>
            </a:r>
            <a:r>
              <a:rPr lang="zh-CN" altLang="zh-CN" b="0" dirty="0" smtClean="0"/>
              <a:t>。</a:t>
            </a:r>
            <a:endParaRPr lang="en-US" altLang="zh-CN" b="0" dirty="0" smtClean="0"/>
          </a:p>
          <a:p>
            <a:pPr>
              <a:lnSpc>
                <a:spcPct val="130000"/>
              </a:lnSpc>
            </a:pPr>
            <a:r>
              <a:rPr lang="en-US" altLang="zh-CN" b="0" dirty="0" smtClean="0"/>
              <a:t>		</a:t>
            </a:r>
            <a:r>
              <a:rPr lang="zh-CN" altLang="zh-CN" dirty="0" smtClean="0"/>
              <a:t>当</a:t>
            </a:r>
            <a:r>
              <a:rPr lang="zh-CN" altLang="zh-CN" dirty="0"/>
              <a:t>线性表元素数目变化较大或者未知时，最好使用链表实现。</a:t>
            </a:r>
            <a:r>
              <a:rPr lang="zh-CN" altLang="zh-CN" b="0" dirty="0"/>
              <a:t>而如果用户事先知道线性表的大致长度，使用顺序表的空间效率会更高。</a:t>
            </a:r>
          </a:p>
        </p:txBody>
      </p:sp>
    </p:spTree>
    <p:extLst>
      <p:ext uri="{BB962C8B-B14F-4D97-AF65-F5344CB8AC3E}">
        <p14:creationId xmlns:p14="http://schemas.microsoft.com/office/powerpoint/2010/main" val="150039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776864" cy="5112568"/>
          </a:xfrm>
        </p:spPr>
        <p:txBody>
          <a:bodyPr>
            <a:normAutofit/>
          </a:bodyPr>
          <a:lstStyle/>
          <a:p>
            <a:pPr>
              <a:lnSpc>
                <a:spcPct val="130000"/>
              </a:lnSpc>
            </a:pPr>
            <a:r>
              <a:rPr lang="en-US" altLang="zh-CN" b="0" dirty="0" smtClean="0"/>
              <a:t>	</a:t>
            </a:r>
            <a:r>
              <a:rPr lang="zh-CN" altLang="zh-CN" b="0" dirty="0" smtClean="0"/>
              <a:t>（</a:t>
            </a:r>
            <a:r>
              <a:rPr lang="zh-CN" altLang="zh-CN" b="0" dirty="0"/>
              <a:t>2）在访问</a:t>
            </a:r>
            <a:r>
              <a:rPr lang="zh-CN" altLang="zh-CN" b="0" dirty="0" smtClean="0"/>
              <a:t>上</a:t>
            </a:r>
            <a:endParaRPr lang="en-US" altLang="zh-CN" b="0" dirty="0" smtClean="0"/>
          </a:p>
          <a:p>
            <a:pPr>
              <a:lnSpc>
                <a:spcPct val="130000"/>
              </a:lnSpc>
            </a:pPr>
            <a:r>
              <a:rPr lang="en-US" altLang="zh-CN" b="0" dirty="0" smtClean="0"/>
              <a:t>		</a:t>
            </a:r>
            <a:r>
              <a:rPr lang="zh-CN" altLang="zh-CN" b="0" dirty="0" smtClean="0"/>
              <a:t>像</a:t>
            </a:r>
            <a:r>
              <a:rPr lang="zh-CN" altLang="zh-CN" b="0" dirty="0"/>
              <a:t>取出线性表中第i个元素这样的按位置的随机访问，使用</a:t>
            </a:r>
            <a:r>
              <a:rPr lang="zh-CN" altLang="zh-CN" b="0" dirty="0">
                <a:solidFill>
                  <a:srgbClr val="FF0000"/>
                </a:solidFill>
              </a:rPr>
              <a:t>顺序表</a:t>
            </a:r>
            <a:r>
              <a:rPr lang="zh-CN" altLang="zh-CN" b="0" dirty="0"/>
              <a:t>更快一些；通过前驱和后继可以很容易调整当前位置向前或者向后，这两种操作需要的时间</a:t>
            </a:r>
            <a:r>
              <a:rPr lang="zh-CN" altLang="zh-CN" b="0" dirty="0">
                <a:solidFill>
                  <a:srgbClr val="FF0000"/>
                </a:solidFill>
              </a:rPr>
              <a:t>复杂度为O(1)</a:t>
            </a:r>
            <a:r>
              <a:rPr lang="zh-CN" altLang="zh-CN" b="0" dirty="0" smtClean="0"/>
              <a:t>。</a:t>
            </a:r>
            <a:endParaRPr lang="en-US" altLang="zh-CN" b="0" dirty="0" smtClean="0"/>
          </a:p>
          <a:p>
            <a:pPr>
              <a:lnSpc>
                <a:spcPct val="130000"/>
              </a:lnSpc>
            </a:pPr>
            <a:r>
              <a:rPr lang="en-US" altLang="zh-CN" b="0" dirty="0" smtClean="0"/>
              <a:t>		</a:t>
            </a:r>
            <a:r>
              <a:rPr lang="zh-CN" altLang="zh-CN" b="0" dirty="0" smtClean="0"/>
              <a:t>相比之下</a:t>
            </a:r>
            <a:r>
              <a:rPr lang="zh-CN" altLang="zh-CN" b="0" dirty="0"/>
              <a:t>， </a:t>
            </a:r>
            <a:r>
              <a:rPr lang="zh-CN" altLang="zh-CN" b="0" dirty="0">
                <a:solidFill>
                  <a:srgbClr val="FF0000"/>
                </a:solidFill>
              </a:rPr>
              <a:t>单链表</a:t>
            </a:r>
            <a:r>
              <a:rPr lang="zh-CN" altLang="zh-CN" b="0" dirty="0"/>
              <a:t>不能直接访问表中任意的第i个元素，按位置访问只能从表头开始，直到找到指定的位置。这两种操作需要的平均时间复杂度和最差时间</a:t>
            </a:r>
            <a:r>
              <a:rPr lang="zh-CN" altLang="zh-CN" b="0" dirty="0">
                <a:solidFill>
                  <a:srgbClr val="FF0000"/>
                </a:solidFill>
              </a:rPr>
              <a:t>复杂度均为O(n)</a:t>
            </a:r>
            <a:r>
              <a:rPr lang="zh-CN" altLang="zh-CN" b="0" dirty="0"/>
              <a:t>。</a:t>
            </a:r>
          </a:p>
          <a:p>
            <a:endParaRPr lang="zh-CN" altLang="en-US" b="0" dirty="0"/>
          </a:p>
        </p:txBody>
      </p:sp>
    </p:spTree>
    <p:extLst>
      <p:ext uri="{BB962C8B-B14F-4D97-AF65-F5344CB8AC3E}">
        <p14:creationId xmlns:p14="http://schemas.microsoft.com/office/powerpoint/2010/main" val="357456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124744"/>
            <a:ext cx="8136904" cy="4824536"/>
          </a:xfrm>
        </p:spPr>
        <p:txBody>
          <a:bodyPr>
            <a:normAutofit/>
          </a:bodyPr>
          <a:lstStyle/>
          <a:p>
            <a:pPr>
              <a:lnSpc>
                <a:spcPct val="130000"/>
              </a:lnSpc>
            </a:pPr>
            <a:r>
              <a:rPr lang="en-US" altLang="zh-CN" b="0" dirty="0" smtClean="0"/>
              <a:t>	</a:t>
            </a:r>
            <a:r>
              <a:rPr lang="zh-CN" altLang="zh-CN" b="0" dirty="0" smtClean="0"/>
              <a:t>（</a:t>
            </a:r>
            <a:r>
              <a:rPr lang="zh-CN" altLang="zh-CN" b="0" dirty="0"/>
              <a:t>3）插入和删除操作</a:t>
            </a:r>
            <a:r>
              <a:rPr lang="zh-CN" altLang="zh-CN" b="0" dirty="0" smtClean="0"/>
              <a:t>上</a:t>
            </a:r>
            <a:endParaRPr lang="en-US" altLang="zh-CN" b="0" dirty="0" smtClean="0"/>
          </a:p>
          <a:p>
            <a:pPr>
              <a:lnSpc>
                <a:spcPct val="130000"/>
              </a:lnSpc>
            </a:pPr>
            <a:r>
              <a:rPr lang="en-US" altLang="zh-CN" b="0" dirty="0" smtClean="0"/>
              <a:t>		</a:t>
            </a:r>
            <a:r>
              <a:rPr lang="zh-CN" altLang="zh-CN" b="0" dirty="0" smtClean="0"/>
              <a:t>给</a:t>
            </a:r>
            <a:r>
              <a:rPr lang="zh-CN" altLang="zh-CN" b="0" dirty="0"/>
              <a:t>出指向</a:t>
            </a:r>
            <a:r>
              <a:rPr lang="zh-CN" altLang="zh-CN" b="0" dirty="0">
                <a:solidFill>
                  <a:srgbClr val="FF0000"/>
                </a:solidFill>
              </a:rPr>
              <a:t>链表</a:t>
            </a:r>
            <a:r>
              <a:rPr lang="zh-CN" altLang="zh-CN" b="0" dirty="0"/>
              <a:t>中合适位置的指针</a:t>
            </a:r>
            <a:r>
              <a:rPr lang="zh-CN" altLang="zh-CN" b="0" dirty="0" smtClean="0"/>
              <a:t>后，只是对部分结点</a:t>
            </a:r>
            <a:r>
              <a:rPr lang="zh-CN" altLang="en-US" b="0" dirty="0" smtClean="0"/>
              <a:t>指针</a:t>
            </a:r>
            <a:r>
              <a:rPr lang="zh-CN" altLang="zh-CN" b="0" dirty="0" smtClean="0"/>
              <a:t>进行更新，</a:t>
            </a:r>
            <a:r>
              <a:rPr lang="zh-CN" altLang="zh-CN" b="0" dirty="0"/>
              <a:t>插入和删除函数所需要的时间仅为</a:t>
            </a:r>
            <a:r>
              <a:rPr lang="zh-CN" altLang="zh-CN" b="0" dirty="0">
                <a:solidFill>
                  <a:srgbClr val="FF0000"/>
                </a:solidFill>
              </a:rPr>
              <a:t>O(1</a:t>
            </a:r>
            <a:r>
              <a:rPr lang="zh-CN" altLang="zh-CN" b="0" dirty="0" smtClean="0">
                <a:solidFill>
                  <a:srgbClr val="FF0000"/>
                </a:solidFill>
              </a:rPr>
              <a:t>)</a:t>
            </a:r>
            <a:r>
              <a:rPr lang="zh-CN" altLang="zh-CN" b="0" dirty="0" smtClean="0"/>
              <a:t> 。</a:t>
            </a:r>
            <a:r>
              <a:rPr lang="zh-CN" altLang="zh-CN" b="0" dirty="0"/>
              <a:t>而</a:t>
            </a:r>
            <a:r>
              <a:rPr lang="zh-CN" altLang="zh-CN" b="0" dirty="0">
                <a:solidFill>
                  <a:srgbClr val="FF0000"/>
                </a:solidFill>
              </a:rPr>
              <a:t>顺序表</a:t>
            </a:r>
            <a:r>
              <a:rPr lang="zh-CN" altLang="zh-CN" b="0" dirty="0"/>
              <a:t>必须在数组内将其余的元素向前或者向后移动，这种方法所需要的平均时间和最差时间均为</a:t>
            </a:r>
            <a:r>
              <a:rPr lang="zh-CN" altLang="zh-CN" b="0" dirty="0">
                <a:solidFill>
                  <a:srgbClr val="FF0000"/>
                </a:solidFill>
              </a:rPr>
              <a:t>O(n)</a:t>
            </a:r>
            <a:r>
              <a:rPr lang="zh-CN" altLang="zh-CN" b="0" dirty="0" smtClean="0"/>
              <a:t>。</a:t>
            </a:r>
            <a:endParaRPr lang="en-US" altLang="zh-CN" b="0" dirty="0" smtClean="0"/>
          </a:p>
          <a:p>
            <a:pPr>
              <a:lnSpc>
                <a:spcPct val="130000"/>
              </a:lnSpc>
            </a:pPr>
            <a:r>
              <a:rPr lang="en-US" altLang="zh-CN" b="0" dirty="0" smtClean="0"/>
              <a:t>		</a:t>
            </a:r>
            <a:r>
              <a:rPr lang="zh-CN" altLang="zh-CN" b="0" dirty="0" smtClean="0"/>
              <a:t>对于</a:t>
            </a:r>
            <a:r>
              <a:rPr lang="zh-CN" altLang="zh-CN" b="0" dirty="0"/>
              <a:t>许多应用，插入和删除是最主要的操作，因此它们的时间效率是很重要的。仅就这个原因而言，链表经常比顺序表效率更高。</a:t>
            </a:r>
          </a:p>
          <a:p>
            <a:endParaRPr lang="zh-CN" altLang="en-US" b="0" dirty="0"/>
          </a:p>
        </p:txBody>
      </p:sp>
    </p:spTree>
    <p:extLst>
      <p:ext uri="{BB962C8B-B14F-4D97-AF65-F5344CB8AC3E}">
        <p14:creationId xmlns:p14="http://schemas.microsoft.com/office/powerpoint/2010/main" val="1437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96752"/>
            <a:ext cx="8280920" cy="4752528"/>
          </a:xfrm>
        </p:spPr>
        <p:txBody>
          <a:bodyPr>
            <a:normAutofit fontScale="92500"/>
          </a:bodyPr>
          <a:lstStyle/>
          <a:p>
            <a:r>
              <a:rPr lang="zh-CN" altLang="zh-CN" dirty="0"/>
              <a:t>5．</a:t>
            </a:r>
            <a:r>
              <a:rPr lang="zh-CN" altLang="zh-CN" dirty="0">
                <a:solidFill>
                  <a:srgbClr val="FF0000"/>
                </a:solidFill>
              </a:rPr>
              <a:t>单链表的改进方法</a:t>
            </a:r>
          </a:p>
          <a:p>
            <a:r>
              <a:rPr lang="zh-CN" altLang="zh-CN" b="0" dirty="0"/>
              <a:t>（1）空闲链（</a:t>
            </a:r>
            <a:r>
              <a:rPr lang="en-US" altLang="zh-CN" b="0" dirty="0" err="1"/>
              <a:t>Freelists</a:t>
            </a:r>
            <a:r>
              <a:rPr lang="zh-CN" altLang="zh-CN" b="0" dirty="0"/>
              <a:t>），设立一个空闲链管理空闲的结点空间。</a:t>
            </a:r>
          </a:p>
          <a:p>
            <a:r>
              <a:rPr lang="zh-CN" altLang="zh-CN" b="0" dirty="0"/>
              <a:t>（2）静态链表（Static Linked List），利用一组地址连续的内存空间来描述线性链表，是顺序表和链表两者的结合，把数组元素作为存储结点，数组</a:t>
            </a:r>
            <a:r>
              <a:rPr lang="zh-CN" altLang="zh-CN" b="0" dirty="0" smtClean="0"/>
              <a:t>元素包含</a:t>
            </a:r>
            <a:r>
              <a:rPr lang="zh-CN" altLang="zh-CN" b="0" dirty="0"/>
              <a:t>数值域data和游标指示器cur。游标定义为整型，指示结点在数组中的相对位置</a:t>
            </a:r>
            <a:r>
              <a:rPr lang="zh-CN" altLang="zh-CN" b="0" dirty="0" smtClean="0"/>
              <a:t>。</a:t>
            </a:r>
            <a:endParaRPr lang="en-US" altLang="zh-CN" b="0" dirty="0" smtClean="0"/>
          </a:p>
          <a:p>
            <a:r>
              <a:rPr lang="en-US" altLang="zh-CN" b="0" dirty="0" smtClean="0"/>
              <a:t>	</a:t>
            </a:r>
            <a:r>
              <a:rPr lang="zh-CN" altLang="zh-CN" b="0" dirty="0" smtClean="0"/>
              <a:t>在</a:t>
            </a:r>
            <a:r>
              <a:rPr lang="zh-CN" altLang="zh-CN" b="0" dirty="0"/>
              <a:t>静态链表中，与单链表中要通过修改指针实现插入与删除操作不同的</a:t>
            </a:r>
            <a:r>
              <a:rPr lang="zh-CN" altLang="zh-CN" b="0" dirty="0" smtClean="0"/>
              <a:t>是</a:t>
            </a:r>
            <a:r>
              <a:rPr lang="zh-CN" altLang="en-US" b="0" dirty="0" smtClean="0"/>
              <a:t>，</a:t>
            </a:r>
            <a:r>
              <a:rPr lang="zh-CN" altLang="zh-CN" b="0" dirty="0" smtClean="0"/>
              <a:t>插入</a:t>
            </a:r>
            <a:r>
              <a:rPr lang="zh-CN" altLang="zh-CN" b="0" dirty="0"/>
              <a:t>与删除元素的算法为修改</a:t>
            </a:r>
            <a:r>
              <a:rPr lang="zh-CN" altLang="zh-CN" b="0" dirty="0" smtClean="0"/>
              <a:t>游标</a:t>
            </a:r>
            <a:r>
              <a:rPr lang="zh-CN" altLang="en-US" b="0" dirty="0" smtClean="0"/>
              <a:t>。</a:t>
            </a:r>
            <a:r>
              <a:rPr lang="en-US" altLang="zh-CN" b="0" dirty="0" smtClean="0"/>
              <a:t>new</a:t>
            </a:r>
            <a:r>
              <a:rPr lang="zh-CN" altLang="zh-CN" b="0" dirty="0" smtClean="0"/>
              <a:t>和</a:t>
            </a:r>
            <a:r>
              <a:rPr lang="en-US" altLang="zh-CN" b="0" dirty="0" smtClean="0"/>
              <a:t>delete</a:t>
            </a:r>
            <a:r>
              <a:rPr lang="zh-CN" altLang="zh-CN" b="0" dirty="0" smtClean="0"/>
              <a:t>两</a:t>
            </a:r>
            <a:r>
              <a:rPr lang="zh-CN" altLang="zh-CN" b="0" dirty="0"/>
              <a:t>个函数使用的是静态链表本身的已声明的空间，即静态链表中未使用的部分，静态链表的这个部分称为“</a:t>
            </a:r>
            <a:r>
              <a:rPr lang="zh-CN" altLang="zh-CN" b="0" dirty="0">
                <a:solidFill>
                  <a:srgbClr val="FF0000"/>
                </a:solidFill>
              </a:rPr>
              <a:t>备用链表</a:t>
            </a:r>
            <a:r>
              <a:rPr lang="zh-CN" altLang="zh-CN" b="0" dirty="0"/>
              <a:t>”。</a:t>
            </a:r>
          </a:p>
          <a:p>
            <a:endParaRPr lang="zh-CN" altLang="en-US" b="0" dirty="0"/>
          </a:p>
        </p:txBody>
      </p:sp>
    </p:spTree>
    <p:extLst>
      <p:ext uri="{BB962C8B-B14F-4D97-AF65-F5344CB8AC3E}">
        <p14:creationId xmlns:p14="http://schemas.microsoft.com/office/powerpoint/2010/main" val="151076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68760"/>
            <a:ext cx="8136904" cy="3579849"/>
          </a:xfrm>
        </p:spPr>
        <p:txBody>
          <a:bodyPr/>
          <a:lstStyle/>
          <a:p>
            <a:r>
              <a:rPr lang="zh-CN" altLang="zh-CN" dirty="0">
                <a:solidFill>
                  <a:srgbClr val="FF0000"/>
                </a:solidFill>
              </a:rPr>
              <a:t>静态链表的方法</a:t>
            </a:r>
            <a:r>
              <a:rPr lang="zh-CN" altLang="zh-CN" dirty="0" smtClean="0"/>
              <a:t>：</a:t>
            </a:r>
            <a:endParaRPr lang="en-US" altLang="zh-CN" dirty="0" smtClean="0"/>
          </a:p>
          <a:p>
            <a:r>
              <a:rPr lang="zh-CN" altLang="zh-CN" b="0" dirty="0" smtClean="0"/>
              <a:t>（</a:t>
            </a:r>
            <a:r>
              <a:rPr lang="zh-CN" altLang="zh-CN" b="0" dirty="0"/>
              <a:t>1）结点空间必须预先分配</a:t>
            </a:r>
            <a:r>
              <a:rPr lang="zh-CN" altLang="zh-CN" b="0" dirty="0" smtClean="0"/>
              <a:t>；</a:t>
            </a:r>
            <a:endParaRPr lang="en-US" altLang="zh-CN" b="0" dirty="0" smtClean="0"/>
          </a:p>
          <a:p>
            <a:r>
              <a:rPr lang="zh-CN" altLang="zh-CN" b="0" dirty="0" smtClean="0"/>
              <a:t>（</a:t>
            </a:r>
            <a:r>
              <a:rPr lang="en-US" altLang="zh-CN" b="0" dirty="0"/>
              <a:t>2</a:t>
            </a:r>
            <a:r>
              <a:rPr lang="zh-CN" altLang="zh-CN" b="0" dirty="0"/>
              <a:t>）元素之间的位置变化反映在表示关系的</a:t>
            </a:r>
            <a:r>
              <a:rPr lang="zh-CN" altLang="zh-CN" b="0" dirty="0">
                <a:solidFill>
                  <a:srgbClr val="FF0000"/>
                </a:solidFill>
              </a:rPr>
              <a:t>游标值</a:t>
            </a:r>
            <a:r>
              <a:rPr lang="zh-CN" altLang="zh-CN" b="0" dirty="0"/>
              <a:t>的变化</a:t>
            </a:r>
            <a:r>
              <a:rPr lang="zh-CN" altLang="zh-CN" b="0" dirty="0" smtClean="0"/>
              <a:t>。</a:t>
            </a:r>
            <a:endParaRPr lang="en-US" altLang="zh-CN" b="0" dirty="0" smtClean="0"/>
          </a:p>
          <a:p>
            <a:r>
              <a:rPr lang="en-US" altLang="zh-CN" b="0" dirty="0" smtClean="0"/>
              <a:t>		next</a:t>
            </a:r>
            <a:r>
              <a:rPr lang="zh-CN" altLang="zh-CN" b="0" dirty="0" smtClean="0"/>
              <a:t>指针</a:t>
            </a:r>
            <a:r>
              <a:rPr lang="zh-CN" altLang="zh-CN" b="0" dirty="0"/>
              <a:t>是数组中元素</a:t>
            </a:r>
            <a:r>
              <a:rPr lang="zh-CN" altLang="zh-CN" b="0" dirty="0" smtClean="0"/>
              <a:t>的</a:t>
            </a:r>
            <a:r>
              <a:rPr lang="zh-CN" altLang="en-US" b="0" dirty="0" smtClean="0"/>
              <a:t>下标</a:t>
            </a:r>
            <a:r>
              <a:rPr lang="zh-CN" altLang="zh-CN" b="0" dirty="0" smtClean="0"/>
              <a:t>索引号</a:t>
            </a:r>
            <a:r>
              <a:rPr lang="zh-CN" altLang="en-US" b="0" dirty="0" smtClean="0"/>
              <a:t>；</a:t>
            </a:r>
            <a:endParaRPr lang="en-US" altLang="zh-CN" b="0" dirty="0" smtClean="0"/>
          </a:p>
          <a:p>
            <a:r>
              <a:rPr lang="zh-CN" altLang="zh-CN" b="0" dirty="0" smtClean="0"/>
              <a:t>（</a:t>
            </a:r>
            <a:r>
              <a:rPr lang="en-US" altLang="zh-CN" b="0" dirty="0"/>
              <a:t>3</a:t>
            </a:r>
            <a:r>
              <a:rPr lang="zh-CN" altLang="zh-CN" b="0" dirty="0"/>
              <a:t>）要同时管理已建立的</a:t>
            </a:r>
            <a:r>
              <a:rPr lang="zh-CN" altLang="zh-CN" b="0" dirty="0">
                <a:solidFill>
                  <a:srgbClr val="FF0000"/>
                </a:solidFill>
              </a:rPr>
              <a:t>链表和空闲链</a:t>
            </a:r>
            <a:r>
              <a:rPr lang="zh-CN" altLang="zh-CN" b="0" dirty="0"/>
              <a:t>。</a:t>
            </a:r>
          </a:p>
          <a:p>
            <a:endParaRPr lang="zh-CN" altLang="en-US" dirty="0"/>
          </a:p>
        </p:txBody>
      </p:sp>
    </p:spTree>
    <p:extLst>
      <p:ext uri="{BB962C8B-B14F-4D97-AF65-F5344CB8AC3E}">
        <p14:creationId xmlns:p14="http://schemas.microsoft.com/office/powerpoint/2010/main" val="16531661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863" y="996950"/>
            <a:ext cx="7788275" cy="486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388132" y="5884736"/>
            <a:ext cx="2319866" cy="369332"/>
          </a:xfrm>
          <a:prstGeom prst="rect">
            <a:avLst/>
          </a:prstGeom>
        </p:spPr>
        <p:txBody>
          <a:bodyPr wrap="none">
            <a:spAutoFit/>
          </a:bodyPr>
          <a:lstStyle/>
          <a:p>
            <a:r>
              <a:rPr lang="zh-CN" altLang="en-US" dirty="0"/>
              <a:t>图</a:t>
            </a:r>
            <a:r>
              <a:rPr lang="en-US" altLang="zh-CN" dirty="0"/>
              <a:t>2-12 </a:t>
            </a:r>
            <a:r>
              <a:rPr lang="zh-CN" altLang="en-US" dirty="0"/>
              <a:t>静态链表示例</a:t>
            </a:r>
          </a:p>
        </p:txBody>
      </p:sp>
    </p:spTree>
    <p:extLst>
      <p:ext uri="{BB962C8B-B14F-4D97-AF65-F5344CB8AC3E}">
        <p14:creationId xmlns:p14="http://schemas.microsoft.com/office/powerpoint/2010/main" val="2411487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251520" y="1428736"/>
            <a:ext cx="8784976" cy="4500594"/>
          </a:xfrm>
        </p:spPr>
        <p:txBody>
          <a:bodyPr/>
          <a:lstStyle/>
          <a:p>
            <a:r>
              <a:rPr lang="zh-CN" altLang="en-US" dirty="0" smtClean="0"/>
              <a:t>根据线性表的定义，其形式化描述为： </a:t>
            </a:r>
          </a:p>
          <a:p>
            <a:r>
              <a:rPr lang="en-US" altLang="zh-CN" dirty="0" smtClean="0"/>
              <a:t>	</a:t>
            </a:r>
            <a:r>
              <a:rPr lang="zh-CN" altLang="en-US" dirty="0" smtClean="0">
                <a:solidFill>
                  <a:srgbClr val="FF0000"/>
                </a:solidFill>
              </a:rPr>
              <a:t>长度为</a:t>
            </a:r>
            <a:r>
              <a:rPr lang="en-US" altLang="zh-CN" dirty="0" smtClean="0">
                <a:solidFill>
                  <a:srgbClr val="FF0000"/>
                </a:solidFill>
              </a:rPr>
              <a:t>n</a:t>
            </a:r>
            <a:r>
              <a:rPr lang="zh-CN" altLang="en-US" dirty="0" smtClean="0">
                <a:solidFill>
                  <a:srgbClr val="FF0000"/>
                </a:solidFill>
              </a:rPr>
              <a:t>的线性表是一种数据结构 </a:t>
            </a:r>
            <a:r>
              <a:rPr lang="en-US" altLang="zh-CN" dirty="0" smtClean="0">
                <a:solidFill>
                  <a:srgbClr val="FF0000"/>
                </a:solidFill>
              </a:rPr>
              <a:t>L = ( D, R )</a:t>
            </a:r>
          </a:p>
          <a:p>
            <a:r>
              <a:rPr lang="zh-CN" altLang="en-US" dirty="0" smtClean="0"/>
              <a:t>其中</a:t>
            </a:r>
            <a:r>
              <a:rPr lang="en-US" altLang="zh-CN" dirty="0" smtClean="0"/>
              <a:t>:</a:t>
            </a:r>
          </a:p>
          <a:p>
            <a:r>
              <a:rPr lang="en-US" altLang="zh-CN" b="0" dirty="0" smtClean="0"/>
              <a:t>	</a:t>
            </a:r>
            <a:r>
              <a:rPr lang="en-US" altLang="zh-CN" dirty="0" smtClean="0">
                <a:solidFill>
                  <a:srgbClr val="FF0000"/>
                </a:solidFill>
              </a:rPr>
              <a:t>D</a:t>
            </a:r>
            <a:r>
              <a:rPr lang="zh-CN" altLang="en-US" dirty="0" smtClean="0">
                <a:solidFill>
                  <a:srgbClr val="FF0000"/>
                </a:solidFill>
              </a:rPr>
              <a:t>是数据集</a:t>
            </a:r>
            <a:r>
              <a:rPr lang="zh-CN" altLang="en-US" b="0" dirty="0" smtClean="0"/>
              <a:t>，即由</a:t>
            </a:r>
            <a:r>
              <a:rPr lang="en-US" altLang="zh-CN" b="0" dirty="0" smtClean="0"/>
              <a:t>n</a:t>
            </a:r>
            <a:r>
              <a:rPr lang="zh-CN" altLang="en-US" b="0" dirty="0" smtClean="0"/>
              <a:t>个数据元素组成的集合，</a:t>
            </a:r>
            <a:r>
              <a:rPr lang="en-US" altLang="zh-CN" b="0" dirty="0" smtClean="0"/>
              <a:t>D={</a:t>
            </a:r>
            <a:r>
              <a:rPr lang="en-US" altLang="zh-CN" b="0" dirty="0" err="1" smtClean="0"/>
              <a:t>a</a:t>
            </a:r>
            <a:r>
              <a:rPr lang="en-US" altLang="zh-CN" b="0" baseline="-25000" dirty="0" err="1" smtClean="0"/>
              <a:t>i</a:t>
            </a:r>
            <a:r>
              <a:rPr lang="en-US" altLang="zh-CN" b="0" baseline="-25000" dirty="0" smtClean="0"/>
              <a:t> </a:t>
            </a:r>
            <a:r>
              <a:rPr lang="en-US" altLang="zh-CN" b="0" dirty="0" smtClean="0"/>
              <a:t>| </a:t>
            </a:r>
            <a:r>
              <a:rPr lang="en-US" altLang="zh-CN" b="0" dirty="0" err="1" smtClean="0"/>
              <a:t>i</a:t>
            </a:r>
            <a:r>
              <a:rPr lang="en-US" altLang="zh-CN" b="0" dirty="0" smtClean="0"/>
              <a:t>=0,…,n-1}</a:t>
            </a:r>
            <a:r>
              <a:rPr lang="zh-CN" altLang="en-US" b="0" dirty="0" smtClean="0"/>
              <a:t>；</a:t>
            </a:r>
            <a:endParaRPr lang="en-US" altLang="zh-CN" b="0" dirty="0" smtClean="0"/>
          </a:p>
          <a:p>
            <a:r>
              <a:rPr lang="en-US" altLang="zh-CN" b="0" dirty="0" smtClean="0"/>
              <a:t>	</a:t>
            </a:r>
            <a:r>
              <a:rPr lang="en-US" altLang="zh-CN" dirty="0" smtClean="0">
                <a:solidFill>
                  <a:srgbClr val="FF0000"/>
                </a:solidFill>
              </a:rPr>
              <a:t>R</a:t>
            </a:r>
            <a:r>
              <a:rPr lang="zh-CN" altLang="en-US" dirty="0" smtClean="0">
                <a:solidFill>
                  <a:srgbClr val="FF0000"/>
                </a:solidFill>
              </a:rPr>
              <a:t>是关系集</a:t>
            </a:r>
            <a:r>
              <a:rPr lang="zh-CN" altLang="en-US" b="0" dirty="0" smtClean="0"/>
              <a:t>，即确定了</a:t>
            </a:r>
            <a:r>
              <a:rPr lang="en-US" altLang="zh-CN" b="0" dirty="0" smtClean="0"/>
              <a:t>D</a:t>
            </a:r>
            <a:r>
              <a:rPr lang="zh-CN" altLang="en-US" b="0" dirty="0" smtClean="0"/>
              <a:t>中数据元素的关系，</a:t>
            </a:r>
            <a:r>
              <a:rPr lang="en-US" b="0" dirty="0" smtClean="0"/>
              <a:t>R={</a:t>
            </a:r>
            <a:r>
              <a:rPr lang="en-US" altLang="zh-CN" b="0" dirty="0" smtClean="0"/>
              <a:t>&lt;a</a:t>
            </a:r>
            <a:r>
              <a:rPr lang="en-US" altLang="zh-CN" b="0" baseline="-25000" dirty="0" smtClean="0"/>
              <a:t>i-1</a:t>
            </a:r>
            <a:r>
              <a:rPr lang="zh-CN" altLang="en-US" b="0" dirty="0" smtClean="0"/>
              <a:t> </a:t>
            </a:r>
            <a:r>
              <a:rPr lang="en-US" altLang="zh-CN" b="0" dirty="0" smtClean="0"/>
              <a:t>, </a:t>
            </a:r>
            <a:r>
              <a:rPr lang="en-US" altLang="zh-CN" b="0" dirty="0" err="1" smtClean="0"/>
              <a:t>a</a:t>
            </a:r>
            <a:r>
              <a:rPr lang="en-US" altLang="zh-CN" b="0" baseline="-25000" dirty="0" err="1" smtClean="0"/>
              <a:t>i</a:t>
            </a:r>
            <a:r>
              <a:rPr lang="zh-CN" altLang="en-US" b="0" dirty="0" smtClean="0"/>
              <a:t> </a:t>
            </a:r>
            <a:r>
              <a:rPr lang="en-US" altLang="zh-CN" b="0" dirty="0" smtClean="0"/>
              <a:t>&gt;| a</a:t>
            </a:r>
            <a:r>
              <a:rPr lang="en-US" altLang="zh-CN" b="0" baseline="-25000" dirty="0" smtClean="0"/>
              <a:t>i-1</a:t>
            </a:r>
            <a:r>
              <a:rPr lang="zh-CN" altLang="en-US" b="0" dirty="0" smtClean="0"/>
              <a:t>，</a:t>
            </a:r>
            <a:r>
              <a:rPr lang="en-US" altLang="zh-CN" b="0" dirty="0" err="1" smtClean="0"/>
              <a:t>a</a:t>
            </a:r>
            <a:r>
              <a:rPr lang="en-US" altLang="zh-CN" b="0" baseline="-25000" dirty="0" err="1" smtClean="0"/>
              <a:t>i</a:t>
            </a:r>
            <a:r>
              <a:rPr lang="zh-CN" altLang="en-US" b="0" dirty="0" smtClean="0"/>
              <a:t> ∈</a:t>
            </a:r>
            <a:r>
              <a:rPr lang="en-US" altLang="zh-CN" b="0" dirty="0" smtClean="0"/>
              <a:t>D</a:t>
            </a:r>
            <a:r>
              <a:rPr lang="zh-CN" altLang="en-US" b="0" dirty="0" smtClean="0"/>
              <a:t>，</a:t>
            </a:r>
            <a:r>
              <a:rPr lang="en-US" altLang="zh-CN" b="0" dirty="0" smtClean="0"/>
              <a:t>i=1,…,n-1</a:t>
            </a:r>
            <a:r>
              <a:rPr lang="en-US" b="0" dirty="0" smtClean="0"/>
              <a:t>}</a:t>
            </a:r>
            <a:r>
              <a:rPr lang="zh-CN" altLang="en-US" b="0" dirty="0" smtClean="0"/>
              <a:t>。</a:t>
            </a:r>
          </a:p>
        </p:txBody>
      </p:sp>
      <p:sp>
        <p:nvSpPr>
          <p:cNvPr id="22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794635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55776" y="980728"/>
            <a:ext cx="5832648" cy="4968552"/>
          </a:xfrm>
        </p:spPr>
        <p:txBody>
          <a:bodyPr>
            <a:normAutofit/>
          </a:bodyPr>
          <a:lstStyle/>
          <a:p>
            <a:pPr>
              <a:lnSpc>
                <a:spcPct val="140000"/>
              </a:lnSpc>
            </a:pPr>
            <a:r>
              <a:rPr lang="zh-CN" altLang="zh-CN" b="0" dirty="0"/>
              <a:t>例：有一组连续的内存空间，用</a:t>
            </a:r>
            <a:r>
              <a:rPr lang="en-US" altLang="zh-CN" b="0" dirty="0"/>
              <a:t>Array[0..</a:t>
            </a:r>
            <a:r>
              <a:rPr lang="en-US" altLang="zh-CN" b="0" dirty="0" smtClean="0"/>
              <a:t>10]</a:t>
            </a:r>
            <a:r>
              <a:rPr lang="zh-CN" altLang="zh-CN" b="0" dirty="0"/>
              <a:t>来表示</a:t>
            </a:r>
            <a:r>
              <a:rPr lang="zh-CN" altLang="zh-CN" b="0" dirty="0" smtClean="0"/>
              <a:t>。</a:t>
            </a:r>
            <a:endParaRPr lang="en-US" altLang="zh-CN" b="0" dirty="0"/>
          </a:p>
          <a:p>
            <a:pPr>
              <a:lnSpc>
                <a:spcPct val="140000"/>
              </a:lnSpc>
            </a:pPr>
            <a:r>
              <a:rPr lang="zh-CN" altLang="zh-CN" b="0" dirty="0" smtClean="0"/>
              <a:t>①</a:t>
            </a:r>
            <a:r>
              <a:rPr lang="en-US" altLang="zh-CN" b="0" dirty="0">
                <a:solidFill>
                  <a:srgbClr val="FF0000"/>
                </a:solidFill>
              </a:rPr>
              <a:t>Array[0]</a:t>
            </a:r>
            <a:r>
              <a:rPr lang="zh-CN" altLang="zh-CN" b="0" dirty="0">
                <a:solidFill>
                  <a:srgbClr val="FF0000"/>
                </a:solidFill>
              </a:rPr>
              <a:t>为头结点</a:t>
            </a:r>
            <a:r>
              <a:rPr lang="zh-CN" altLang="zh-CN" b="0" dirty="0"/>
              <a:t>，其游标指示器指示空闲链的第一个结点，游标值为7</a:t>
            </a:r>
            <a:r>
              <a:rPr lang="zh-CN" altLang="zh-CN" b="0" dirty="0" smtClean="0"/>
              <a:t>，</a:t>
            </a:r>
            <a:endParaRPr lang="en-US" altLang="zh-CN" b="0" dirty="0" smtClean="0"/>
          </a:p>
          <a:p>
            <a:pPr>
              <a:lnSpc>
                <a:spcPct val="140000"/>
              </a:lnSpc>
            </a:pPr>
            <a:r>
              <a:rPr lang="en-US" altLang="zh-CN" b="0" dirty="0">
                <a:solidFill>
                  <a:srgbClr val="FF0000"/>
                </a:solidFill>
              </a:rPr>
              <a:t> </a:t>
            </a:r>
            <a:r>
              <a:rPr lang="en-US" altLang="zh-CN" b="0" dirty="0" smtClean="0">
                <a:solidFill>
                  <a:srgbClr val="FF0000"/>
                </a:solidFill>
              </a:rPr>
              <a:t>   Array[1</a:t>
            </a:r>
            <a:r>
              <a:rPr lang="en-US" altLang="zh-CN" b="0" dirty="0">
                <a:solidFill>
                  <a:srgbClr val="FF0000"/>
                </a:solidFill>
              </a:rPr>
              <a:t>]</a:t>
            </a:r>
            <a:r>
              <a:rPr lang="zh-CN" altLang="zh-CN" b="0" dirty="0"/>
              <a:t>为已建立的线性链表的头结点，</a:t>
            </a:r>
            <a:r>
              <a:rPr lang="en-US" altLang="zh-CN" b="0" dirty="0"/>
              <a:t>Array[2..6]</a:t>
            </a:r>
            <a:r>
              <a:rPr lang="zh-CN" altLang="zh-CN" b="0" dirty="0"/>
              <a:t>分放了</a:t>
            </a:r>
            <a:r>
              <a:rPr lang="en-US" altLang="zh-CN" b="0" dirty="0"/>
              <a:t>5</a:t>
            </a:r>
            <a:r>
              <a:rPr lang="zh-CN" altLang="zh-CN" b="0" dirty="0"/>
              <a:t>个数据元素，如</a:t>
            </a:r>
            <a:r>
              <a:rPr lang="zh-CN" altLang="zh-CN" b="0" dirty="0" smtClean="0"/>
              <a:t>图</a:t>
            </a:r>
            <a:r>
              <a:rPr lang="en-US" altLang="zh-CN" b="0" dirty="0" smtClean="0"/>
              <a:t>(a</a:t>
            </a:r>
            <a:r>
              <a:rPr lang="en-US" altLang="zh-CN" b="0" dirty="0"/>
              <a:t>)</a:t>
            </a:r>
            <a:r>
              <a:rPr lang="zh-CN" altLang="zh-CN" b="0" dirty="0"/>
              <a:t>所示</a:t>
            </a:r>
            <a:r>
              <a:rPr lang="zh-CN" altLang="zh-CN" b="0" dirty="0" smtClean="0"/>
              <a:t>。</a:t>
            </a:r>
            <a:endParaRPr lang="en-US" altLang="zh-CN" b="0" dirty="0" smtClean="0"/>
          </a:p>
          <a:p>
            <a:pPr>
              <a:lnSpc>
                <a:spcPct val="140000"/>
              </a:lnSpc>
            </a:pPr>
            <a:r>
              <a:rPr lang="en-US" altLang="zh-CN" b="0" dirty="0"/>
              <a:t>	</a:t>
            </a:r>
            <a:endParaRPr lang="zh-CN" altLang="en-US" b="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836712"/>
            <a:ext cx="1684166" cy="4831499"/>
          </a:xfrm>
          <a:prstGeom prst="rect">
            <a:avLst/>
          </a:prstGeom>
        </p:spPr>
      </p:pic>
    </p:spTree>
    <p:extLst>
      <p:ext uri="{BB962C8B-B14F-4D97-AF65-F5344CB8AC3E}">
        <p14:creationId xmlns:p14="http://schemas.microsoft.com/office/powerpoint/2010/main" val="51159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1670" y="1412776"/>
            <a:ext cx="4940570" cy="3384376"/>
          </a:xfrm>
        </p:spPr>
        <p:txBody>
          <a:bodyPr>
            <a:normAutofit/>
          </a:bodyPr>
          <a:lstStyle/>
          <a:p>
            <a:pPr>
              <a:lnSpc>
                <a:spcPct val="140000"/>
              </a:lnSpc>
            </a:pPr>
            <a:r>
              <a:rPr lang="en-US" altLang="zh-CN" b="0" dirty="0"/>
              <a:t>	</a:t>
            </a:r>
            <a:r>
              <a:rPr lang="zh-CN" altLang="zh-CN" b="0" dirty="0" smtClean="0"/>
              <a:t>②</a:t>
            </a:r>
            <a:r>
              <a:rPr lang="zh-CN" altLang="zh-CN" b="0" dirty="0"/>
              <a:t>在静态链表末尾插入数据元素</a:t>
            </a:r>
            <a:r>
              <a:rPr lang="en-US" altLang="zh-CN" b="0" dirty="0"/>
              <a:t>F</a:t>
            </a:r>
            <a:r>
              <a:rPr lang="zh-CN" altLang="zh-CN" b="0" dirty="0"/>
              <a:t>，将</a:t>
            </a:r>
            <a:r>
              <a:rPr lang="en-US" altLang="zh-CN" b="0" dirty="0"/>
              <a:t>Array[0]</a:t>
            </a:r>
            <a:r>
              <a:rPr lang="zh-CN" altLang="zh-CN" b="0" dirty="0"/>
              <a:t>所指的空闲链的第一个结点的游标值修改为</a:t>
            </a:r>
            <a:r>
              <a:rPr lang="en-US" altLang="zh-CN" b="0" dirty="0"/>
              <a:t>8</a:t>
            </a:r>
            <a:r>
              <a:rPr lang="zh-CN" altLang="zh-CN" b="0" dirty="0"/>
              <a:t>，其存储变化情况如</a:t>
            </a:r>
            <a:r>
              <a:rPr lang="zh-CN" altLang="zh-CN" b="0" dirty="0" smtClean="0"/>
              <a:t>图</a:t>
            </a:r>
            <a:r>
              <a:rPr lang="en-US" altLang="zh-CN" b="0" dirty="0" smtClean="0"/>
              <a:t>(b</a:t>
            </a:r>
            <a:r>
              <a:rPr lang="en-US" altLang="zh-CN" b="0" dirty="0"/>
              <a:t>)</a:t>
            </a:r>
            <a:r>
              <a:rPr lang="zh-CN" altLang="zh-CN" b="0" dirty="0"/>
              <a:t>所示</a:t>
            </a:r>
            <a:r>
              <a:rPr lang="zh-CN" altLang="zh-CN" b="0" dirty="0" smtClean="0"/>
              <a:t>。</a:t>
            </a:r>
            <a:endParaRPr lang="en-US" altLang="zh-CN" b="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5577" y="1052736"/>
            <a:ext cx="2232853" cy="477815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052736"/>
            <a:ext cx="1684166" cy="4831499"/>
          </a:xfrm>
          <a:prstGeom prst="rect">
            <a:avLst/>
          </a:prstGeom>
        </p:spPr>
      </p:pic>
    </p:spTree>
    <p:extLst>
      <p:ext uri="{BB962C8B-B14F-4D97-AF65-F5344CB8AC3E}">
        <p14:creationId xmlns:p14="http://schemas.microsoft.com/office/powerpoint/2010/main" val="358132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67744" y="1189540"/>
            <a:ext cx="3816424" cy="2671508"/>
          </a:xfrm>
        </p:spPr>
        <p:txBody>
          <a:bodyPr>
            <a:normAutofit/>
          </a:bodyPr>
          <a:lstStyle/>
          <a:p>
            <a:pPr>
              <a:lnSpc>
                <a:spcPct val="140000"/>
              </a:lnSpc>
            </a:pPr>
            <a:r>
              <a:rPr lang="en-US" altLang="zh-CN" b="0" dirty="0"/>
              <a:t>	</a:t>
            </a:r>
            <a:r>
              <a:rPr lang="zh-CN" altLang="zh-CN" b="0" dirty="0" smtClean="0"/>
              <a:t>③</a:t>
            </a:r>
            <a:r>
              <a:rPr lang="zh-CN" altLang="zh-CN" b="0" dirty="0"/>
              <a:t>将静态链表中的数据元素</a:t>
            </a:r>
            <a:r>
              <a:rPr lang="en-US" altLang="zh-CN" b="0" dirty="0"/>
              <a:t>C</a:t>
            </a:r>
            <a:r>
              <a:rPr lang="zh-CN" altLang="zh-CN" b="0" dirty="0"/>
              <a:t>删除，</a:t>
            </a:r>
            <a:r>
              <a:rPr lang="en-US" altLang="zh-CN" b="0" dirty="0"/>
              <a:t>Array[0]</a:t>
            </a:r>
            <a:r>
              <a:rPr lang="zh-CN" altLang="zh-CN" b="0" dirty="0"/>
              <a:t>的游标值修改为</a:t>
            </a:r>
            <a:r>
              <a:rPr lang="en-US" altLang="zh-CN" b="0" dirty="0"/>
              <a:t>4</a:t>
            </a:r>
            <a:r>
              <a:rPr lang="zh-CN" altLang="zh-CN" b="0" dirty="0"/>
              <a:t>，其存储变化情况如</a:t>
            </a:r>
            <a:r>
              <a:rPr lang="zh-CN" altLang="zh-CN" b="0" dirty="0" smtClean="0"/>
              <a:t>图</a:t>
            </a:r>
            <a:r>
              <a:rPr lang="en-US" altLang="zh-CN" b="0" dirty="0" smtClean="0"/>
              <a:t>(c</a:t>
            </a:r>
            <a:r>
              <a:rPr lang="en-US" altLang="zh-CN" b="0" dirty="0"/>
              <a:t>)</a:t>
            </a:r>
            <a:r>
              <a:rPr lang="zh-CN" altLang="zh-CN" b="0" dirty="0"/>
              <a:t>所示</a:t>
            </a:r>
            <a:r>
              <a:rPr lang="zh-CN" altLang="zh-CN" b="0" dirty="0" smtClean="0"/>
              <a:t>。</a:t>
            </a:r>
            <a:endParaRPr lang="en-US" altLang="zh-CN" b="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906951"/>
            <a:ext cx="1996613" cy="484674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74" y="871005"/>
            <a:ext cx="2232853" cy="4778154"/>
          </a:xfrm>
          <a:prstGeom prst="rect">
            <a:avLst/>
          </a:prstGeom>
        </p:spPr>
      </p:pic>
    </p:spTree>
    <p:extLst>
      <p:ext uri="{BB962C8B-B14F-4D97-AF65-F5344CB8AC3E}">
        <p14:creationId xmlns:p14="http://schemas.microsoft.com/office/powerpoint/2010/main" val="319982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11760" y="1196752"/>
            <a:ext cx="4320480" cy="2592289"/>
          </a:xfrm>
        </p:spPr>
        <p:txBody>
          <a:bodyPr>
            <a:normAutofit/>
          </a:bodyPr>
          <a:lstStyle/>
          <a:p>
            <a:pPr>
              <a:lnSpc>
                <a:spcPct val="140000"/>
              </a:lnSpc>
            </a:pPr>
            <a:r>
              <a:rPr lang="en-US" altLang="zh-CN" b="0" dirty="0"/>
              <a:t>	</a:t>
            </a:r>
            <a:r>
              <a:rPr lang="zh-CN" altLang="zh-CN" b="0" dirty="0" smtClean="0"/>
              <a:t>④</a:t>
            </a:r>
            <a:r>
              <a:rPr lang="zh-CN" altLang="zh-CN" b="0" dirty="0"/>
              <a:t>在静态链表中的插入数据元素</a:t>
            </a:r>
            <a:r>
              <a:rPr lang="en-US" altLang="zh-CN" b="0" dirty="0"/>
              <a:t>G</a:t>
            </a:r>
            <a:r>
              <a:rPr lang="zh-CN" altLang="zh-CN" b="0" dirty="0"/>
              <a:t>，</a:t>
            </a:r>
            <a:r>
              <a:rPr lang="en-US" altLang="zh-CN" b="0" dirty="0"/>
              <a:t>Array[0]</a:t>
            </a:r>
            <a:r>
              <a:rPr lang="zh-CN" altLang="zh-CN" b="0" dirty="0"/>
              <a:t>的游标值修改</a:t>
            </a:r>
            <a:r>
              <a:rPr lang="zh-CN" altLang="zh-CN" b="0" dirty="0" smtClean="0"/>
              <a:t>为</a:t>
            </a:r>
            <a:r>
              <a:rPr lang="en-US" altLang="zh-CN" b="0" dirty="0" smtClean="0"/>
              <a:t>8</a:t>
            </a:r>
            <a:r>
              <a:rPr lang="zh-CN" altLang="zh-CN" b="0" dirty="0" smtClean="0"/>
              <a:t>，</a:t>
            </a:r>
            <a:r>
              <a:rPr lang="zh-CN" altLang="zh-CN" b="0" dirty="0"/>
              <a:t>其存储变化情况如</a:t>
            </a:r>
            <a:r>
              <a:rPr lang="zh-CN" altLang="zh-CN" b="0" dirty="0" smtClean="0"/>
              <a:t>图</a:t>
            </a:r>
            <a:r>
              <a:rPr lang="en-US" altLang="zh-CN" b="0" dirty="0" smtClean="0"/>
              <a:t>(d</a:t>
            </a:r>
            <a:r>
              <a:rPr lang="en-US" altLang="zh-CN" b="0" dirty="0"/>
              <a:t>)</a:t>
            </a:r>
            <a:r>
              <a:rPr lang="zh-CN" altLang="zh-CN" b="0" dirty="0"/>
              <a:t>所示。</a:t>
            </a:r>
          </a:p>
          <a:p>
            <a:endParaRPr lang="zh-CN" altLang="en-US" b="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288" y="1000324"/>
            <a:ext cx="1501270" cy="4808637"/>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962221"/>
            <a:ext cx="1996613" cy="4846740"/>
          </a:xfrm>
          <a:prstGeom prst="rect">
            <a:avLst/>
          </a:prstGeom>
        </p:spPr>
      </p:pic>
    </p:spTree>
    <p:extLst>
      <p:ext uri="{BB962C8B-B14F-4D97-AF65-F5344CB8AC3E}">
        <p14:creationId xmlns:p14="http://schemas.microsoft.com/office/powerpoint/2010/main" val="34669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2.3.2  </a:t>
            </a:r>
            <a:r>
              <a:rPr lang="zh-CN" altLang="zh-CN" b="1" dirty="0"/>
              <a:t>双向</a:t>
            </a:r>
            <a:r>
              <a:rPr lang="zh-CN" altLang="zh-CN" b="1" dirty="0" smtClean="0"/>
              <a:t>链表</a:t>
            </a:r>
            <a:endParaRPr lang="zh-CN" altLang="en-US" dirty="0"/>
          </a:p>
        </p:txBody>
      </p:sp>
      <p:sp>
        <p:nvSpPr>
          <p:cNvPr id="3" name="内容占位符 2"/>
          <p:cNvSpPr>
            <a:spLocks noGrp="1"/>
          </p:cNvSpPr>
          <p:nvPr>
            <p:ph idx="1"/>
          </p:nvPr>
        </p:nvSpPr>
        <p:spPr/>
        <p:txBody>
          <a:bodyPr/>
          <a:lstStyle/>
          <a:p>
            <a:r>
              <a:rPr lang="en-US" altLang="zh-CN" b="0" dirty="0" smtClean="0"/>
              <a:t>	</a:t>
            </a:r>
            <a:r>
              <a:rPr lang="zh-CN" altLang="zh-CN" dirty="0" smtClean="0">
                <a:solidFill>
                  <a:srgbClr val="FF0000"/>
                </a:solidFill>
              </a:rPr>
              <a:t>双向</a:t>
            </a:r>
            <a:r>
              <a:rPr lang="zh-CN" altLang="zh-CN" dirty="0">
                <a:solidFill>
                  <a:srgbClr val="FF0000"/>
                </a:solidFill>
              </a:rPr>
              <a:t>链表</a:t>
            </a:r>
            <a:r>
              <a:rPr lang="zh-CN" altLang="zh-CN" b="0" dirty="0"/>
              <a:t>的每个结点包含</a:t>
            </a:r>
            <a:r>
              <a:rPr lang="zh-CN" altLang="zh-CN" dirty="0">
                <a:solidFill>
                  <a:srgbClr val="FF0000"/>
                </a:solidFill>
              </a:rPr>
              <a:t>一个数据域和两个指针域</a:t>
            </a:r>
            <a:r>
              <a:rPr lang="zh-CN" altLang="zh-CN" b="0" dirty="0"/>
              <a:t>，其中一个指针为前驱指针</a:t>
            </a:r>
            <a:r>
              <a:rPr lang="zh-CN" altLang="zh-CN" b="0" dirty="0" smtClean="0"/>
              <a:t>p</a:t>
            </a:r>
            <a:r>
              <a:rPr lang="en-US" altLang="zh-CN" b="0" dirty="0" smtClean="0"/>
              <a:t>rev</a:t>
            </a:r>
            <a:r>
              <a:rPr lang="zh-CN" altLang="zh-CN" b="0" dirty="0" smtClean="0"/>
              <a:t>，</a:t>
            </a:r>
            <a:r>
              <a:rPr lang="zh-CN" altLang="zh-CN" b="0" dirty="0"/>
              <a:t>指向它的前驱结点；另一个指针为后继指针next，指向它的后继结点。如</a:t>
            </a:r>
            <a:r>
              <a:rPr lang="zh-CN" altLang="zh-CN" b="0" dirty="0" smtClean="0"/>
              <a:t>图</a:t>
            </a:r>
            <a:r>
              <a:rPr lang="en-US" altLang="zh-CN" b="0" dirty="0" smtClean="0"/>
              <a:t>2</a:t>
            </a:r>
            <a:r>
              <a:rPr lang="zh-CN" altLang="zh-CN" b="0" dirty="0" smtClean="0"/>
              <a:t>-</a:t>
            </a:r>
            <a:r>
              <a:rPr lang="zh-CN" altLang="zh-CN" b="0" dirty="0"/>
              <a:t>13所示</a:t>
            </a:r>
            <a:r>
              <a:rPr lang="zh-CN" altLang="zh-CN" b="0" dirty="0" smtClean="0"/>
              <a:t>。</a:t>
            </a:r>
            <a:endParaRPr lang="zh-CN" altLang="zh-CN" b="0" dirty="0"/>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88008016"/>
              </p:ext>
            </p:extLst>
          </p:nvPr>
        </p:nvGraphicFramePr>
        <p:xfrm>
          <a:off x="1475657" y="4077072"/>
          <a:ext cx="6048672" cy="1083184"/>
        </p:xfrm>
        <a:graphic>
          <a:graphicData uri="http://schemas.openxmlformats.org/presentationml/2006/ole">
            <mc:AlternateContent xmlns:mc="http://schemas.openxmlformats.org/markup-compatibility/2006">
              <mc:Choice xmlns:v="urn:schemas-microsoft-com:vml" Requires="v">
                <p:oleObj spid="_x0000_s12550" r:id="rId3" imgW="2856149" imgH="502758" progId="">
                  <p:embed/>
                </p:oleObj>
              </mc:Choice>
              <mc:Fallback>
                <p:oleObj r:id="rId3" imgW="2856149" imgH="502758"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7" y="4077072"/>
                        <a:ext cx="6048672" cy="1083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2627784" y="5301208"/>
            <a:ext cx="3816424" cy="461665"/>
          </a:xfrm>
          <a:prstGeom prst="rect">
            <a:avLst/>
          </a:prstGeom>
        </p:spPr>
        <p:txBody>
          <a:bodyPr wrap="square">
            <a:spAutoFit/>
          </a:body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2-13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双向</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链表结点结构</a:t>
            </a:r>
          </a:p>
        </p:txBody>
      </p:sp>
    </p:spTree>
    <p:extLst>
      <p:ext uri="{BB962C8B-B14F-4D97-AF65-F5344CB8AC3E}">
        <p14:creationId xmlns:p14="http://schemas.microsoft.com/office/powerpoint/2010/main" val="1811051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7"/>
            <a:ext cx="7520940" cy="2448272"/>
          </a:xfrm>
        </p:spPr>
        <p:txBody>
          <a:bodyPr>
            <a:normAutofit fontScale="92500"/>
          </a:bodyPr>
          <a:lstStyle/>
          <a:p>
            <a:r>
              <a:rPr lang="en-US" altLang="zh-CN" b="0" dirty="0" smtClean="0"/>
              <a:t>	</a:t>
            </a:r>
            <a:r>
              <a:rPr lang="zh-CN" altLang="zh-CN" b="0" dirty="0" smtClean="0"/>
              <a:t>对于</a:t>
            </a:r>
            <a:r>
              <a:rPr lang="zh-CN" altLang="zh-CN" b="0" dirty="0"/>
              <a:t>双向链表，若要查找一个结点的前驱结点，可以很容易通过前驱指针</a:t>
            </a:r>
            <a:r>
              <a:rPr lang="en-US" altLang="zh-CN" b="0" dirty="0" err="1"/>
              <a:t>prev</a:t>
            </a:r>
            <a:r>
              <a:rPr lang="zh-CN" altLang="zh-CN" b="0" dirty="0"/>
              <a:t>找到。双向链表通常为双向循环链表。这样，无论是插入还是删除，对链表中的第一个结点、最后一个结点和中间任意结点的操作过程相同</a:t>
            </a:r>
            <a:r>
              <a:rPr lang="zh-CN" altLang="zh-CN" b="0" dirty="0" smtClean="0"/>
              <a:t>。</a:t>
            </a:r>
            <a:endParaRPr lang="en-US" altLang="zh-CN" b="0" dirty="0" smtClean="0"/>
          </a:p>
          <a:p>
            <a:r>
              <a:rPr lang="en-US" altLang="zh-CN" b="0" dirty="0"/>
              <a:t> </a:t>
            </a:r>
            <a:r>
              <a:rPr lang="en-US" altLang="zh-CN" b="0" dirty="0" smtClean="0"/>
              <a:t>    </a:t>
            </a:r>
            <a:r>
              <a:rPr lang="zh-CN" altLang="zh-CN" b="0" dirty="0" smtClean="0"/>
              <a:t>图</a:t>
            </a:r>
            <a:r>
              <a:rPr lang="en-US" altLang="zh-CN" b="0" dirty="0" smtClean="0"/>
              <a:t>2-14</a:t>
            </a:r>
            <a:r>
              <a:rPr lang="zh-CN" altLang="zh-CN" b="0" dirty="0"/>
              <a:t>是带头结点的双向链表。</a:t>
            </a:r>
            <a:endParaRPr lang="zh-CN" altLang="en-US" b="0"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950" y="3455589"/>
            <a:ext cx="8420100"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771800" y="5589240"/>
            <a:ext cx="3903633" cy="461665"/>
          </a:xfrm>
          <a:prstGeom prst="rect">
            <a:avLst/>
          </a:prstGeom>
        </p:spPr>
        <p:txBody>
          <a:bodyPr wrap="none">
            <a:spAutoFit/>
          </a:body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2-14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带头结点的双向链表</a:t>
            </a:r>
          </a:p>
        </p:txBody>
      </p:sp>
    </p:spTree>
    <p:extLst>
      <p:ext uri="{BB962C8B-B14F-4D97-AF65-F5344CB8AC3E}">
        <p14:creationId xmlns:p14="http://schemas.microsoft.com/office/powerpoint/2010/main" val="293786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314"/>
                                        </p:tgtEl>
                                        <p:attrNameLst>
                                          <p:attrName>style.visibility</p:attrName>
                                        </p:attrNameLst>
                                      </p:cBhvr>
                                      <p:to>
                                        <p:strVal val="visible"/>
                                      </p:to>
                                    </p:set>
                                    <p:animEffect transition="in" filter="fade">
                                      <p:cBhvr>
                                        <p:cTn id="10" dur="500"/>
                                        <p:tgtEl>
                                          <p:spTgt spid="133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692696"/>
            <a:ext cx="8215370" cy="5616624"/>
          </a:xfrm>
        </p:spPr>
        <p:txBody>
          <a:bodyPr>
            <a:noAutofit/>
          </a:bodyPr>
          <a:lstStyle/>
          <a:p>
            <a:pPr>
              <a:lnSpc>
                <a:spcPct val="110000"/>
              </a:lnSpc>
              <a:spcBef>
                <a:spcPts val="0"/>
              </a:spcBef>
            </a:pPr>
            <a:r>
              <a:rPr lang="zh-CN" altLang="zh-CN" sz="2200" dirty="0" smtClean="0"/>
              <a:t>算法</a:t>
            </a:r>
            <a:r>
              <a:rPr lang="en-US" altLang="zh-CN" sz="2200" dirty="0" smtClean="0"/>
              <a:t>2.11</a:t>
            </a:r>
            <a:r>
              <a:rPr lang="zh-CN" altLang="zh-CN" sz="2200" dirty="0"/>
              <a:t>：</a:t>
            </a:r>
            <a:r>
              <a:rPr lang="zh-CN" altLang="zh-CN" sz="2200" dirty="0">
                <a:solidFill>
                  <a:srgbClr val="FF0000"/>
                </a:solidFill>
              </a:rPr>
              <a:t>双向链表的类定义</a:t>
            </a:r>
          </a:p>
          <a:p>
            <a:pPr>
              <a:lnSpc>
                <a:spcPct val="110000"/>
              </a:lnSpc>
              <a:spcBef>
                <a:spcPts val="0"/>
              </a:spcBef>
            </a:pPr>
            <a:r>
              <a:rPr lang="en-US" altLang="zh-CN" sz="2200" b="0" dirty="0"/>
              <a:t>template &lt;class Elem&gt; </a:t>
            </a:r>
            <a:endParaRPr lang="en-US" altLang="zh-CN" sz="2200" b="0" dirty="0" smtClean="0"/>
          </a:p>
          <a:p>
            <a:pPr>
              <a:lnSpc>
                <a:spcPct val="110000"/>
              </a:lnSpc>
              <a:spcBef>
                <a:spcPts val="0"/>
              </a:spcBef>
            </a:pPr>
            <a:r>
              <a:rPr lang="en-US" altLang="zh-CN" sz="2200" b="0" dirty="0" smtClean="0"/>
              <a:t>class </a:t>
            </a:r>
            <a:r>
              <a:rPr lang="en-US" altLang="zh-CN" sz="2200" b="0" dirty="0" err="1" smtClean="0"/>
              <a:t>DLink</a:t>
            </a:r>
            <a:r>
              <a:rPr lang="en-US" altLang="zh-CN" sz="2200" b="0" dirty="0" smtClean="0"/>
              <a:t> {		//</a:t>
            </a:r>
            <a:r>
              <a:rPr lang="zh-CN" altLang="en-US" sz="2200" b="0" dirty="0" smtClean="0"/>
              <a:t>双向链表的</a:t>
            </a:r>
            <a:r>
              <a:rPr lang="zh-CN" altLang="en-US" sz="2200" dirty="0" smtClean="0">
                <a:solidFill>
                  <a:srgbClr val="FF0000"/>
                </a:solidFill>
              </a:rPr>
              <a:t>结点类</a:t>
            </a:r>
            <a:r>
              <a:rPr lang="zh-CN" altLang="en-US" sz="2200" b="0" dirty="0" smtClean="0"/>
              <a:t>定义</a:t>
            </a:r>
            <a:endParaRPr lang="en-US" altLang="zh-CN" sz="2200" b="0" dirty="0" smtClean="0"/>
          </a:p>
          <a:p>
            <a:pPr>
              <a:lnSpc>
                <a:spcPct val="110000"/>
              </a:lnSpc>
              <a:spcBef>
                <a:spcPts val="0"/>
              </a:spcBef>
            </a:pPr>
            <a:r>
              <a:rPr lang="en-US" altLang="zh-CN" sz="2200" b="0" dirty="0" smtClean="0"/>
              <a:t>public</a:t>
            </a:r>
            <a:r>
              <a:rPr lang="en-US" altLang="zh-CN" sz="2200" b="0" dirty="0"/>
              <a:t>:</a:t>
            </a:r>
            <a:endParaRPr lang="zh-CN" altLang="zh-CN" sz="2200" b="0" dirty="0"/>
          </a:p>
          <a:p>
            <a:pPr>
              <a:lnSpc>
                <a:spcPct val="110000"/>
              </a:lnSpc>
              <a:spcBef>
                <a:spcPts val="0"/>
              </a:spcBef>
            </a:pPr>
            <a:r>
              <a:rPr lang="en-US" altLang="zh-CN" sz="2200" b="0" dirty="0"/>
              <a:t>	</a:t>
            </a:r>
            <a:r>
              <a:rPr lang="en-US" altLang="zh-CN" sz="2200" b="0" dirty="0" smtClean="0"/>
              <a:t>Elem </a:t>
            </a:r>
            <a:r>
              <a:rPr lang="en-US" altLang="zh-CN" sz="2200" b="0" dirty="0"/>
              <a:t>element;</a:t>
            </a:r>
            <a:endParaRPr lang="zh-CN" altLang="zh-CN" sz="2200" b="0" dirty="0"/>
          </a:p>
          <a:p>
            <a:pPr>
              <a:lnSpc>
                <a:spcPct val="110000"/>
              </a:lnSpc>
              <a:spcBef>
                <a:spcPts val="0"/>
              </a:spcBef>
            </a:pPr>
            <a:r>
              <a:rPr lang="en-US" altLang="zh-CN" sz="2200" b="0" dirty="0"/>
              <a:t>	</a:t>
            </a:r>
            <a:r>
              <a:rPr lang="en-US" altLang="zh-CN" sz="2200" b="0" dirty="0" err="1" smtClean="0"/>
              <a:t>DLink</a:t>
            </a:r>
            <a:r>
              <a:rPr lang="en-US" altLang="zh-CN" sz="2200" b="0" dirty="0" smtClean="0"/>
              <a:t> </a:t>
            </a:r>
            <a:r>
              <a:rPr lang="en-US" altLang="zh-CN" sz="2200" b="0" dirty="0"/>
              <a:t>*</a:t>
            </a:r>
            <a:r>
              <a:rPr lang="en-US" altLang="zh-CN" sz="2200" b="0" dirty="0" err="1"/>
              <a:t>prev</a:t>
            </a:r>
            <a:r>
              <a:rPr lang="en-US" altLang="zh-CN" sz="2200" b="0" dirty="0"/>
              <a:t>; </a:t>
            </a:r>
            <a:endParaRPr lang="zh-CN" altLang="zh-CN" sz="2200" b="0" dirty="0"/>
          </a:p>
          <a:p>
            <a:pPr>
              <a:lnSpc>
                <a:spcPct val="110000"/>
              </a:lnSpc>
              <a:spcBef>
                <a:spcPts val="0"/>
              </a:spcBef>
            </a:pPr>
            <a:r>
              <a:rPr lang="en-US" altLang="zh-CN" sz="2200" b="0" dirty="0" smtClean="0"/>
              <a:t>	</a:t>
            </a:r>
            <a:r>
              <a:rPr lang="en-US" altLang="zh-CN" sz="2200" b="0" dirty="0" err="1" smtClean="0"/>
              <a:t>DLink</a:t>
            </a:r>
            <a:r>
              <a:rPr lang="en-US" altLang="zh-CN" sz="2200" b="0" dirty="0" smtClean="0"/>
              <a:t> </a:t>
            </a:r>
            <a:r>
              <a:rPr lang="en-US" altLang="zh-CN" sz="2200" b="0" dirty="0"/>
              <a:t>*next</a:t>
            </a:r>
            <a:r>
              <a:rPr lang="en-US" altLang="zh-CN" sz="2200" b="0" dirty="0" smtClean="0"/>
              <a:t>;</a:t>
            </a:r>
          </a:p>
          <a:p>
            <a:pPr>
              <a:lnSpc>
                <a:spcPct val="110000"/>
              </a:lnSpc>
              <a:spcBef>
                <a:spcPts val="0"/>
              </a:spcBef>
            </a:pPr>
            <a:endParaRPr lang="zh-CN" altLang="zh-CN" sz="2200" b="0" dirty="0"/>
          </a:p>
          <a:p>
            <a:pPr>
              <a:lnSpc>
                <a:spcPct val="110000"/>
              </a:lnSpc>
              <a:spcBef>
                <a:spcPts val="0"/>
              </a:spcBef>
            </a:pPr>
            <a:r>
              <a:rPr lang="en-US" altLang="zh-CN" sz="2200" b="0" dirty="0"/>
              <a:t>	</a:t>
            </a:r>
            <a:r>
              <a:rPr lang="en-US" altLang="zh-CN" sz="2200" b="0" dirty="0" err="1" smtClean="0"/>
              <a:t>DLink</a:t>
            </a:r>
            <a:r>
              <a:rPr lang="en-US" altLang="zh-CN" sz="2200" b="0" dirty="0" smtClean="0"/>
              <a:t> </a:t>
            </a:r>
            <a:r>
              <a:rPr lang="en-US" altLang="zh-CN" sz="2200" b="0" dirty="0"/>
              <a:t>(const Elem&amp; it, </a:t>
            </a:r>
            <a:r>
              <a:rPr lang="en-US" altLang="zh-CN" sz="2200" b="0" dirty="0" err="1"/>
              <a:t>DLink</a:t>
            </a:r>
            <a:r>
              <a:rPr lang="en-US" altLang="zh-CN" sz="2200" b="0" dirty="0"/>
              <a:t> *p=NULL, </a:t>
            </a:r>
            <a:r>
              <a:rPr lang="en-US" altLang="zh-CN" sz="2200" b="0" dirty="0" err="1"/>
              <a:t>DLink</a:t>
            </a:r>
            <a:r>
              <a:rPr lang="en-US" altLang="zh-CN" sz="2200" b="0" dirty="0"/>
              <a:t> *n=NULL) </a:t>
            </a:r>
            <a:endParaRPr lang="zh-CN" altLang="zh-CN" sz="2200" b="0" dirty="0"/>
          </a:p>
          <a:p>
            <a:pPr>
              <a:lnSpc>
                <a:spcPct val="110000"/>
              </a:lnSpc>
              <a:spcBef>
                <a:spcPts val="0"/>
              </a:spcBef>
            </a:pPr>
            <a:r>
              <a:rPr lang="en-US" altLang="zh-CN" sz="2200" b="0" dirty="0"/>
              <a:t>       	 { element = it; </a:t>
            </a:r>
            <a:r>
              <a:rPr lang="en-US" altLang="zh-CN" sz="2200" b="0" dirty="0" err="1"/>
              <a:t>prev</a:t>
            </a:r>
            <a:r>
              <a:rPr lang="en-US" altLang="zh-CN" sz="2200" b="0" dirty="0"/>
              <a:t> = p; next = n;}</a:t>
            </a:r>
            <a:endParaRPr lang="zh-CN" altLang="zh-CN" sz="2200" b="0" dirty="0"/>
          </a:p>
          <a:p>
            <a:pPr>
              <a:lnSpc>
                <a:spcPct val="110000"/>
              </a:lnSpc>
              <a:spcBef>
                <a:spcPts val="0"/>
              </a:spcBef>
            </a:pPr>
            <a:r>
              <a:rPr lang="en-US" altLang="zh-CN" sz="2200" b="0" dirty="0"/>
              <a:t>	</a:t>
            </a:r>
            <a:r>
              <a:rPr lang="en-US" altLang="zh-CN" sz="2200" b="0" dirty="0" err="1" smtClean="0"/>
              <a:t>DLink</a:t>
            </a:r>
            <a:r>
              <a:rPr lang="en-US" altLang="zh-CN" sz="2200" b="0" dirty="0" smtClean="0"/>
              <a:t> </a:t>
            </a:r>
            <a:r>
              <a:rPr lang="en-US" altLang="zh-CN" sz="2200" b="0" dirty="0"/>
              <a:t>(</a:t>
            </a:r>
            <a:r>
              <a:rPr lang="en-US" altLang="zh-CN" sz="2200" b="0" dirty="0" err="1"/>
              <a:t>DLink</a:t>
            </a:r>
            <a:r>
              <a:rPr lang="en-US" altLang="zh-CN" sz="2200" b="0" dirty="0"/>
              <a:t> *p=NULL ,</a:t>
            </a:r>
            <a:r>
              <a:rPr lang="en-US" altLang="zh-CN" sz="2200" b="0" dirty="0" err="1"/>
              <a:t>DLink</a:t>
            </a:r>
            <a:r>
              <a:rPr lang="en-US" altLang="zh-CN" sz="2200" b="0" dirty="0"/>
              <a:t> *n=NULL) </a:t>
            </a:r>
            <a:endParaRPr lang="zh-CN" altLang="zh-CN" sz="2200" b="0" dirty="0"/>
          </a:p>
          <a:p>
            <a:pPr>
              <a:lnSpc>
                <a:spcPct val="110000"/>
              </a:lnSpc>
              <a:spcBef>
                <a:spcPts val="0"/>
              </a:spcBef>
            </a:pPr>
            <a:r>
              <a:rPr lang="en-US" altLang="zh-CN" sz="2200" b="0" dirty="0"/>
              <a:t>		 {</a:t>
            </a:r>
            <a:r>
              <a:rPr lang="en-US" altLang="zh-CN" sz="2200" b="0" dirty="0" err="1"/>
              <a:t>prev</a:t>
            </a:r>
            <a:r>
              <a:rPr lang="en-US" altLang="zh-CN" sz="2200" b="0" dirty="0"/>
              <a:t> = p; next = n;}</a:t>
            </a:r>
            <a:endParaRPr lang="zh-CN" altLang="zh-CN" sz="2200" b="0" dirty="0"/>
          </a:p>
          <a:p>
            <a:pPr>
              <a:lnSpc>
                <a:spcPct val="110000"/>
              </a:lnSpc>
              <a:spcBef>
                <a:spcPts val="0"/>
              </a:spcBef>
            </a:pPr>
            <a:r>
              <a:rPr lang="en-US" altLang="zh-CN" sz="2200" b="0" dirty="0"/>
              <a:t>	</a:t>
            </a:r>
            <a:r>
              <a:rPr lang="en-US" altLang="zh-CN" sz="2200" b="0" dirty="0" smtClean="0"/>
              <a:t>~ </a:t>
            </a:r>
            <a:r>
              <a:rPr lang="en-US" altLang="zh-CN" sz="2200" b="0" dirty="0" err="1"/>
              <a:t>DLink</a:t>
            </a:r>
            <a:r>
              <a:rPr lang="en-US" altLang="zh-CN" sz="2200" b="0" dirty="0"/>
              <a:t>();</a:t>
            </a:r>
            <a:endParaRPr lang="zh-CN" altLang="zh-CN" sz="2200" b="0" dirty="0"/>
          </a:p>
          <a:p>
            <a:pPr>
              <a:lnSpc>
                <a:spcPct val="110000"/>
              </a:lnSpc>
              <a:spcBef>
                <a:spcPts val="0"/>
              </a:spcBef>
            </a:pPr>
            <a:r>
              <a:rPr lang="en-US" altLang="zh-CN" sz="2200" b="0" dirty="0" smtClean="0"/>
              <a:t>}</a:t>
            </a:r>
            <a:endParaRPr lang="zh-CN" altLang="zh-CN" sz="2200" b="0" dirty="0"/>
          </a:p>
          <a:p>
            <a:pPr>
              <a:lnSpc>
                <a:spcPct val="110000"/>
              </a:lnSpc>
              <a:spcBef>
                <a:spcPts val="0"/>
              </a:spcBef>
            </a:pPr>
            <a:endParaRPr lang="zh-CN" altLang="en-US" sz="2200" dirty="0"/>
          </a:p>
        </p:txBody>
      </p:sp>
    </p:spTree>
    <p:extLst>
      <p:ext uri="{BB962C8B-B14F-4D97-AF65-F5344CB8AC3E}">
        <p14:creationId xmlns:p14="http://schemas.microsoft.com/office/powerpoint/2010/main" val="22329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538" y="642918"/>
            <a:ext cx="7929618" cy="5786478"/>
          </a:xfrm>
        </p:spPr>
        <p:txBody>
          <a:bodyPr>
            <a:noAutofit/>
          </a:bodyPr>
          <a:lstStyle/>
          <a:p>
            <a:pPr>
              <a:lnSpc>
                <a:spcPct val="100000"/>
              </a:lnSpc>
              <a:spcBef>
                <a:spcPts val="0"/>
              </a:spcBef>
            </a:pPr>
            <a:r>
              <a:rPr lang="en-US" sz="1800" b="0" dirty="0" smtClean="0"/>
              <a:t>template &lt;class Elem&gt;</a:t>
            </a:r>
            <a:endParaRPr lang="zh-CN" altLang="en-US" sz="1800" b="0" dirty="0" smtClean="0"/>
          </a:p>
          <a:p>
            <a:pPr>
              <a:lnSpc>
                <a:spcPct val="100000"/>
              </a:lnSpc>
              <a:spcBef>
                <a:spcPts val="0"/>
              </a:spcBef>
            </a:pPr>
            <a:r>
              <a:rPr lang="en-US" sz="1800" b="0" dirty="0" smtClean="0"/>
              <a:t>class </a:t>
            </a:r>
            <a:r>
              <a:rPr lang="en-US" sz="1800" b="0" dirty="0" err="1" smtClean="0"/>
              <a:t>DList</a:t>
            </a:r>
            <a:r>
              <a:rPr lang="en-US" sz="1800" b="0" dirty="0" smtClean="0"/>
              <a:t> : public List&lt;Elem&gt; {	//</a:t>
            </a:r>
            <a:r>
              <a:rPr lang="zh-CN" altLang="en-US" sz="1800" dirty="0" smtClean="0">
                <a:solidFill>
                  <a:srgbClr val="FF0000"/>
                </a:solidFill>
              </a:rPr>
              <a:t>双向链表类</a:t>
            </a:r>
            <a:r>
              <a:rPr lang="zh-CN" altLang="en-US" sz="1800" b="0" dirty="0" smtClean="0"/>
              <a:t>的定义</a:t>
            </a:r>
          </a:p>
          <a:p>
            <a:pPr>
              <a:lnSpc>
                <a:spcPct val="100000"/>
              </a:lnSpc>
              <a:spcBef>
                <a:spcPts val="0"/>
              </a:spcBef>
            </a:pPr>
            <a:r>
              <a:rPr lang="en-US" sz="1800" b="0" dirty="0" smtClean="0"/>
              <a:t>private:</a:t>
            </a:r>
            <a:endParaRPr lang="zh-CN" altLang="en-US" sz="1800" b="0" dirty="0" smtClean="0"/>
          </a:p>
          <a:p>
            <a:pPr>
              <a:lnSpc>
                <a:spcPct val="100000"/>
              </a:lnSpc>
              <a:spcBef>
                <a:spcPts val="0"/>
              </a:spcBef>
            </a:pPr>
            <a:r>
              <a:rPr lang="en-US" sz="1800" b="0" dirty="0" smtClean="0"/>
              <a:t>	</a:t>
            </a:r>
            <a:r>
              <a:rPr lang="en-US" sz="1800" b="0" dirty="0" err="1" smtClean="0"/>
              <a:t>DLink</a:t>
            </a:r>
            <a:r>
              <a:rPr lang="en-US" sz="1800" b="0" dirty="0" smtClean="0"/>
              <a:t> *head, *tail, *</a:t>
            </a:r>
            <a:r>
              <a:rPr lang="en-US" sz="1800" b="0" dirty="0" err="1" smtClean="0"/>
              <a:t>curr</a:t>
            </a:r>
            <a:r>
              <a:rPr lang="en-US" sz="1800" b="0" dirty="0" smtClean="0"/>
              <a:t>;</a:t>
            </a:r>
            <a:r>
              <a:rPr lang="en-US" altLang="zh-CN" sz="1800" b="0" dirty="0" smtClean="0"/>
              <a:t>  // </a:t>
            </a:r>
            <a:r>
              <a:rPr lang="zh-CN" altLang="en-US" sz="1800" b="0" dirty="0" smtClean="0"/>
              <a:t>双向链表的</a:t>
            </a:r>
            <a:r>
              <a:rPr lang="zh-CN" altLang="zh-CN" sz="1800" b="0" dirty="0" smtClean="0"/>
              <a:t>头指针</a:t>
            </a:r>
            <a:r>
              <a:rPr lang="zh-CN" altLang="en-US" sz="1800" b="0" dirty="0" smtClean="0"/>
              <a:t>、尾指针、当前结点</a:t>
            </a:r>
          </a:p>
          <a:p>
            <a:pPr>
              <a:lnSpc>
                <a:spcPct val="100000"/>
              </a:lnSpc>
              <a:spcBef>
                <a:spcPts val="0"/>
              </a:spcBef>
            </a:pPr>
            <a:r>
              <a:rPr lang="en-US" sz="1800" b="0" dirty="0" smtClean="0"/>
              <a:t>public:</a:t>
            </a:r>
            <a:endParaRPr lang="zh-CN" altLang="en-US" sz="1800" b="0" dirty="0" smtClean="0"/>
          </a:p>
          <a:p>
            <a:pPr>
              <a:lnSpc>
                <a:spcPct val="100000"/>
              </a:lnSpc>
              <a:spcBef>
                <a:spcPts val="0"/>
              </a:spcBef>
            </a:pPr>
            <a:r>
              <a:rPr lang="en-US" sz="1800" b="0" dirty="0" smtClean="0"/>
              <a:t>	</a:t>
            </a:r>
            <a:r>
              <a:rPr lang="en-US" sz="1800" b="0" dirty="0" err="1" smtClean="0"/>
              <a:t>DList</a:t>
            </a:r>
            <a:r>
              <a:rPr lang="en-US" sz="1800" b="0" dirty="0" smtClean="0"/>
              <a:t> ( ) { </a:t>
            </a:r>
            <a:r>
              <a:rPr lang="en-US" sz="1800" b="0" dirty="0" err="1" smtClean="0"/>
              <a:t>curr</a:t>
            </a:r>
            <a:r>
              <a:rPr lang="en-US" sz="1800" b="0" dirty="0" smtClean="0"/>
              <a:t>= tail = head = new </a:t>
            </a:r>
            <a:r>
              <a:rPr lang="en-US" sz="1800" b="0" dirty="0" err="1" smtClean="0"/>
              <a:t>DLink</a:t>
            </a:r>
            <a:r>
              <a:rPr lang="en-US" sz="1800" b="0" dirty="0" smtClean="0"/>
              <a:t>&lt;Elem&gt;; //</a:t>
            </a:r>
            <a:r>
              <a:rPr lang="zh-CN" altLang="en-US" sz="1800" b="0" dirty="0" smtClean="0"/>
              <a:t>创建一个头结点</a:t>
            </a:r>
            <a:endParaRPr lang="en-US" altLang="zh-CN" sz="1800" b="0" dirty="0" smtClean="0"/>
          </a:p>
          <a:p>
            <a:pPr>
              <a:lnSpc>
                <a:spcPct val="100000"/>
              </a:lnSpc>
              <a:spcBef>
                <a:spcPts val="0"/>
              </a:spcBef>
            </a:pPr>
            <a:r>
              <a:rPr lang="en-US" altLang="zh-CN" sz="1800" b="0" dirty="0"/>
              <a:t>	</a:t>
            </a:r>
            <a:r>
              <a:rPr lang="en-US" altLang="zh-CN" sz="1800" b="0" dirty="0" smtClean="0"/>
              <a:t>}</a:t>
            </a:r>
            <a:endParaRPr lang="zh-CN" altLang="en-US" sz="1800" b="0" dirty="0" smtClean="0"/>
          </a:p>
          <a:p>
            <a:pPr>
              <a:lnSpc>
                <a:spcPct val="100000"/>
              </a:lnSpc>
              <a:spcBef>
                <a:spcPts val="0"/>
              </a:spcBef>
            </a:pPr>
            <a:r>
              <a:rPr lang="en-US" sz="1800" b="0" dirty="0" smtClean="0"/>
              <a:t>	~ </a:t>
            </a:r>
            <a:r>
              <a:rPr lang="en-US" sz="1800" b="0" dirty="0" err="1" smtClean="0"/>
              <a:t>DList</a:t>
            </a:r>
            <a:r>
              <a:rPr lang="en-US" sz="1800" b="0" dirty="0" smtClean="0"/>
              <a:t>(){</a:t>
            </a:r>
            <a:endParaRPr lang="zh-CN" altLang="en-US" sz="1800" b="0" dirty="0" smtClean="0"/>
          </a:p>
          <a:p>
            <a:pPr>
              <a:lnSpc>
                <a:spcPct val="100000"/>
              </a:lnSpc>
              <a:spcBef>
                <a:spcPts val="0"/>
              </a:spcBef>
            </a:pPr>
            <a:r>
              <a:rPr lang="en-US" sz="1800" b="0" dirty="0" smtClean="0"/>
              <a:t>		while(head != NULL){ 	// </a:t>
            </a:r>
            <a:r>
              <a:rPr lang="zh-CN" altLang="en-US" sz="1800" b="0" dirty="0" smtClean="0"/>
              <a:t>释放所有的结点</a:t>
            </a:r>
          </a:p>
          <a:p>
            <a:pPr>
              <a:lnSpc>
                <a:spcPct val="100000"/>
              </a:lnSpc>
              <a:spcBef>
                <a:spcPts val="0"/>
              </a:spcBef>
            </a:pPr>
            <a:r>
              <a:rPr lang="en-US" sz="1800" b="0" dirty="0" smtClean="0"/>
              <a:t>			</a:t>
            </a:r>
            <a:r>
              <a:rPr lang="en-US" sz="1800" b="0" dirty="0" err="1" smtClean="0"/>
              <a:t>curr</a:t>
            </a:r>
            <a:r>
              <a:rPr lang="en-US" sz="1800" b="0" dirty="0" smtClean="0"/>
              <a:t>=head;  head=head-&gt;next; delete </a:t>
            </a:r>
            <a:r>
              <a:rPr lang="en-US" sz="1800" b="0" dirty="0" err="1" smtClean="0"/>
              <a:t>curr</a:t>
            </a:r>
            <a:r>
              <a:rPr lang="en-US" sz="1800" b="0" dirty="0" smtClean="0"/>
              <a:t>;</a:t>
            </a:r>
            <a:endParaRPr lang="zh-CN" altLang="en-US" sz="1800" b="0" dirty="0" smtClean="0"/>
          </a:p>
          <a:p>
            <a:pPr>
              <a:lnSpc>
                <a:spcPct val="100000"/>
              </a:lnSpc>
              <a:spcBef>
                <a:spcPts val="0"/>
              </a:spcBef>
            </a:pPr>
            <a:r>
              <a:rPr lang="en-US" sz="1800" b="0" dirty="0" smtClean="0"/>
              <a:t>		}</a:t>
            </a:r>
            <a:endParaRPr lang="zh-CN" altLang="en-US" sz="1800" b="0" dirty="0" smtClean="0"/>
          </a:p>
          <a:p>
            <a:pPr>
              <a:lnSpc>
                <a:spcPct val="100000"/>
              </a:lnSpc>
              <a:spcBef>
                <a:spcPts val="0"/>
              </a:spcBef>
            </a:pPr>
            <a:r>
              <a:rPr lang="en-US" sz="1800" b="0" dirty="0" smtClean="0"/>
              <a:t>	} </a:t>
            </a:r>
            <a:endParaRPr lang="zh-CN" altLang="en-US" sz="1800" b="0" dirty="0" smtClean="0"/>
          </a:p>
          <a:p>
            <a:pPr>
              <a:lnSpc>
                <a:spcPct val="100000"/>
              </a:lnSpc>
              <a:spcBef>
                <a:spcPts val="0"/>
              </a:spcBef>
            </a:pPr>
            <a:r>
              <a:rPr lang="en-US" sz="1800" b="0" dirty="0" smtClean="0"/>
              <a:t>	void </a:t>
            </a:r>
            <a:r>
              <a:rPr lang="en-US" sz="1800" b="0" dirty="0" err="1" smtClean="0"/>
              <a:t>Prev</a:t>
            </a:r>
            <a:r>
              <a:rPr lang="en-US" sz="1800" b="0" dirty="0" smtClean="0"/>
              <a:t>( );	 		//</a:t>
            </a:r>
            <a:r>
              <a:rPr lang="zh-CN" altLang="en-US" sz="1800" b="0" dirty="0" smtClean="0"/>
              <a:t>当前位置指针</a:t>
            </a:r>
            <a:r>
              <a:rPr lang="en-US" sz="1800" b="0" dirty="0" err="1" smtClean="0"/>
              <a:t>curr</a:t>
            </a:r>
            <a:r>
              <a:rPr lang="zh-CN" altLang="en-US" sz="1800" b="0" dirty="0" smtClean="0"/>
              <a:t>前移到前驱</a:t>
            </a:r>
          </a:p>
          <a:p>
            <a:pPr>
              <a:lnSpc>
                <a:spcPct val="100000"/>
              </a:lnSpc>
              <a:spcBef>
                <a:spcPts val="0"/>
              </a:spcBef>
            </a:pPr>
            <a:r>
              <a:rPr lang="en-US" sz="1800" b="0" dirty="0" smtClean="0"/>
              <a:t>	void Next( );			//</a:t>
            </a:r>
            <a:r>
              <a:rPr lang="zh-CN" altLang="en-US" sz="1800" b="0" dirty="0" smtClean="0"/>
              <a:t>当前位置指针</a:t>
            </a:r>
            <a:r>
              <a:rPr lang="en-US" sz="1800" b="0" dirty="0" err="1" smtClean="0"/>
              <a:t>curr</a:t>
            </a:r>
            <a:r>
              <a:rPr lang="zh-CN" altLang="en-US" sz="1800" b="0" dirty="0" smtClean="0"/>
              <a:t>后移到后继</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err="1" smtClean="0"/>
              <a:t>setPos</a:t>
            </a:r>
            <a:r>
              <a:rPr lang="en-US" sz="1800" b="0" dirty="0" smtClean="0"/>
              <a:t>(</a:t>
            </a:r>
            <a:r>
              <a:rPr lang="en-US" sz="1800" b="0" dirty="0" err="1" smtClean="0"/>
              <a:t>int</a:t>
            </a:r>
            <a:r>
              <a:rPr lang="en-US" sz="1800" b="0" dirty="0" smtClean="0"/>
              <a:t> pos);	  	//</a:t>
            </a:r>
            <a:r>
              <a:rPr lang="zh-CN" altLang="en-US" sz="1800" b="0" dirty="0" smtClean="0"/>
              <a:t>任意指定当前数据元素的位置</a:t>
            </a:r>
          </a:p>
          <a:p>
            <a:pPr>
              <a:lnSpc>
                <a:spcPct val="100000"/>
              </a:lnSpc>
              <a:spcBef>
                <a:spcPts val="0"/>
              </a:spcBef>
            </a:pPr>
            <a:r>
              <a:rPr lang="en-US" sz="1800" b="0" dirty="0" smtClean="0"/>
              <a:t>	void Create(</a:t>
            </a:r>
            <a:r>
              <a:rPr lang="en-US" sz="1800" b="0" dirty="0" err="1" smtClean="0"/>
              <a:t>int</a:t>
            </a:r>
            <a:r>
              <a:rPr lang="en-US" sz="1800" b="0" dirty="0" smtClean="0"/>
              <a:t> n);     		//</a:t>
            </a:r>
            <a:r>
              <a:rPr lang="zh-CN" altLang="en-US" sz="1800" b="0" dirty="0" smtClean="0"/>
              <a:t>创建长度为</a:t>
            </a:r>
            <a:r>
              <a:rPr lang="en-US" sz="1800" b="0" dirty="0" smtClean="0"/>
              <a:t>n</a:t>
            </a:r>
            <a:r>
              <a:rPr lang="zh-CN" altLang="en-US" sz="1800" b="0" dirty="0" smtClean="0"/>
              <a:t>的双链表</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err="1" smtClean="0"/>
              <a:t>getValue</a:t>
            </a:r>
            <a:r>
              <a:rPr lang="en-US" sz="1800" b="0" dirty="0" smtClean="0"/>
              <a:t>(Elem &amp;x);		//</a:t>
            </a:r>
            <a:r>
              <a:rPr lang="zh-CN" altLang="en-US" sz="1800" b="0" dirty="0" smtClean="0"/>
              <a:t>取表中当前位置元素的值</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smtClean="0">
                <a:solidFill>
                  <a:srgbClr val="FF0000"/>
                </a:solidFill>
              </a:rPr>
              <a:t>insert</a:t>
            </a:r>
            <a:r>
              <a:rPr lang="en-US" sz="1800" b="0" dirty="0" smtClean="0"/>
              <a:t>( const Elem x);	//</a:t>
            </a:r>
            <a:r>
              <a:rPr lang="zh-CN" altLang="en-US" sz="1800" b="0" dirty="0" smtClean="0"/>
              <a:t>在当前结点之后插入元素</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smtClean="0">
                <a:solidFill>
                  <a:srgbClr val="FF0000"/>
                </a:solidFill>
              </a:rPr>
              <a:t>remove</a:t>
            </a:r>
            <a:r>
              <a:rPr lang="en-US" sz="1800" b="0" dirty="0" smtClean="0"/>
              <a:t>( Elem &amp;x)</a:t>
            </a:r>
            <a:r>
              <a:rPr lang="zh-CN" altLang="en-US" sz="1800" b="0" dirty="0" smtClean="0"/>
              <a:t>；</a:t>
            </a:r>
            <a:r>
              <a:rPr lang="en-US" sz="1800" b="0" dirty="0" smtClean="0"/>
              <a:t>  	//</a:t>
            </a:r>
            <a:r>
              <a:rPr lang="zh-CN" altLang="en-US" sz="1800" b="0" dirty="0" smtClean="0"/>
              <a:t>删除当前结点之后的元素</a:t>
            </a:r>
          </a:p>
          <a:p>
            <a:pPr>
              <a:lnSpc>
                <a:spcPct val="100000"/>
              </a:lnSpc>
              <a:spcBef>
                <a:spcPts val="0"/>
              </a:spcBef>
            </a:pPr>
            <a:r>
              <a:rPr lang="en-US" sz="1800" b="0" dirty="0" smtClean="0"/>
              <a:t>}</a:t>
            </a:r>
            <a:endParaRPr lang="zh-CN" altLang="en-US" sz="1800" b="0" dirty="0" smtClean="0"/>
          </a:p>
          <a:p>
            <a:pPr>
              <a:lnSpc>
                <a:spcPct val="100000"/>
              </a:lnSpc>
              <a:spcBef>
                <a:spcPts val="0"/>
              </a:spcBef>
            </a:pPr>
            <a:endParaRPr lang="zh-CN" altLang="en-US"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5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Effect transition="in" filter="fade">
                                      <p:cBhvr>
                                        <p:cTn id="77" dur="500"/>
                                        <p:tgtEl>
                                          <p:spTgt spid="3">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7" end="17"/>
                                            </p:txEl>
                                          </p:spTgt>
                                        </p:tgtEl>
                                        <p:attrNameLst>
                                          <p:attrName>style.visibility</p:attrName>
                                        </p:attrNameLst>
                                      </p:cBhvr>
                                      <p:to>
                                        <p:strVal val="visible"/>
                                      </p:to>
                                    </p:set>
                                    <p:animEffect transition="in" filter="fade">
                                      <p:cBhvr>
                                        <p:cTn id="82" dur="500"/>
                                        <p:tgtEl>
                                          <p:spTgt spid="3">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Effect transition="in" filter="fade">
                                      <p:cBhvr>
                                        <p:cTn id="87" dur="500"/>
                                        <p:tgtEl>
                                          <p:spTgt spid="3">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9" end="19"/>
                                            </p:txEl>
                                          </p:spTgt>
                                        </p:tgtEl>
                                        <p:attrNameLst>
                                          <p:attrName>style.visibility</p:attrName>
                                        </p:attrNameLst>
                                      </p:cBhvr>
                                      <p:to>
                                        <p:strVal val="visible"/>
                                      </p:to>
                                    </p:set>
                                    <p:animEffect transition="in" filter="fade">
                                      <p:cBhvr>
                                        <p:cTn id="92"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628800"/>
            <a:ext cx="7520940" cy="3960440"/>
          </a:xfrm>
        </p:spPr>
        <p:txBody>
          <a:bodyPr/>
          <a:lstStyle/>
          <a:p>
            <a:r>
              <a:rPr lang="en-US" altLang="zh-CN" dirty="0" smtClean="0"/>
              <a:t>	</a:t>
            </a:r>
            <a:r>
              <a:rPr lang="zh-CN" altLang="zh-CN" b="0" dirty="0" smtClean="0"/>
              <a:t>双向</a:t>
            </a:r>
            <a:r>
              <a:rPr lang="zh-CN" altLang="zh-CN" b="0" dirty="0"/>
              <a:t>链表是一种</a:t>
            </a:r>
            <a:r>
              <a:rPr lang="zh-CN" altLang="zh-CN" b="0" dirty="0">
                <a:solidFill>
                  <a:srgbClr val="FF0000"/>
                </a:solidFill>
              </a:rPr>
              <a:t>对称结构</a:t>
            </a:r>
            <a:r>
              <a:rPr lang="zh-CN" altLang="zh-CN" b="0" dirty="0"/>
              <a:t>，若</a:t>
            </a:r>
            <a:r>
              <a:rPr lang="en-US" altLang="zh-CN" b="0" dirty="0"/>
              <a:t>p</a:t>
            </a:r>
            <a:r>
              <a:rPr lang="zh-CN" altLang="zh-CN" b="0" dirty="0"/>
              <a:t>为指向表中某一结点的指针，则有：</a:t>
            </a:r>
          </a:p>
          <a:p>
            <a:pPr algn="ctr"/>
            <a:r>
              <a:rPr lang="en-US" altLang="zh-CN" b="0" dirty="0"/>
              <a:t>p-&gt;next-&gt;</a:t>
            </a:r>
            <a:r>
              <a:rPr lang="en-US" altLang="zh-CN" b="0" dirty="0" err="1"/>
              <a:t>prev</a:t>
            </a:r>
            <a:r>
              <a:rPr lang="en-US" altLang="zh-CN" b="0" dirty="0"/>
              <a:t> = p-&gt;</a:t>
            </a:r>
            <a:r>
              <a:rPr lang="en-US" altLang="zh-CN" b="0" dirty="0" err="1"/>
              <a:t>prev</a:t>
            </a:r>
            <a:r>
              <a:rPr lang="en-US" altLang="zh-CN" b="0" dirty="0"/>
              <a:t>-&gt;next = p</a:t>
            </a:r>
            <a:endParaRPr lang="zh-CN" altLang="zh-CN" b="0" dirty="0"/>
          </a:p>
          <a:p>
            <a:r>
              <a:rPr lang="en-US" altLang="zh-CN" b="0" dirty="0" smtClean="0"/>
              <a:t>	</a:t>
            </a:r>
            <a:r>
              <a:rPr lang="zh-CN" altLang="zh-CN" b="0" dirty="0" smtClean="0"/>
              <a:t>双向</a:t>
            </a:r>
            <a:r>
              <a:rPr lang="zh-CN" altLang="zh-CN" b="0" dirty="0"/>
              <a:t>链表与单链表在实现插入或删除操作时有很大的不同，因为在双向链表中实施插入或删除操作时，不但要修改指向其直接后继的指针</a:t>
            </a:r>
            <a:r>
              <a:rPr lang="en-US" altLang="zh-CN" b="0" dirty="0"/>
              <a:t>next</a:t>
            </a:r>
            <a:r>
              <a:rPr lang="zh-CN" altLang="zh-CN" b="0" dirty="0"/>
              <a:t>，而且还要修改指向其直接前驱的指针</a:t>
            </a:r>
            <a:r>
              <a:rPr lang="en-US" altLang="zh-CN" b="0" dirty="0" err="1"/>
              <a:t>prev</a:t>
            </a:r>
            <a:r>
              <a:rPr lang="zh-CN" altLang="zh-CN" b="0" dirty="0"/>
              <a:t>。</a:t>
            </a:r>
          </a:p>
          <a:p>
            <a:endParaRPr lang="zh-CN" altLang="en-US" dirty="0"/>
          </a:p>
        </p:txBody>
      </p:sp>
    </p:spTree>
    <p:extLst>
      <p:ext uri="{BB962C8B-B14F-4D97-AF65-F5344CB8AC3E}">
        <p14:creationId xmlns:p14="http://schemas.microsoft.com/office/powerpoint/2010/main" val="373263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836713"/>
            <a:ext cx="7920880" cy="648072"/>
          </a:xfrm>
        </p:spPr>
        <p:txBody>
          <a:bodyPr/>
          <a:lstStyle/>
          <a:p>
            <a:r>
              <a:rPr lang="zh-CN" altLang="zh-CN" dirty="0"/>
              <a:t>（</a:t>
            </a:r>
            <a:r>
              <a:rPr lang="en-US" altLang="zh-CN" dirty="0"/>
              <a:t>1</a:t>
            </a:r>
            <a:r>
              <a:rPr lang="zh-CN" altLang="zh-CN" dirty="0"/>
              <a:t>）</a:t>
            </a:r>
            <a:r>
              <a:rPr lang="zh-CN" altLang="zh-CN" dirty="0">
                <a:solidFill>
                  <a:srgbClr val="FF0000"/>
                </a:solidFill>
              </a:rPr>
              <a:t>在当前结点之后插入一个新结点</a:t>
            </a:r>
            <a:r>
              <a:rPr lang="zh-CN" altLang="zh-CN" dirty="0"/>
              <a:t>，如</a:t>
            </a:r>
            <a:r>
              <a:rPr lang="zh-CN" altLang="zh-CN" dirty="0" smtClean="0"/>
              <a:t>图</a:t>
            </a:r>
            <a:r>
              <a:rPr lang="en-US" altLang="zh-CN" dirty="0" smtClean="0"/>
              <a:t>2-15</a:t>
            </a:r>
            <a:r>
              <a:rPr lang="zh-CN" altLang="zh-CN" dirty="0"/>
              <a:t>所示。</a:t>
            </a:r>
          </a:p>
          <a:p>
            <a:endParaRPr lang="zh-CN" alt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977019280"/>
              </p:ext>
            </p:extLst>
          </p:nvPr>
        </p:nvGraphicFramePr>
        <p:xfrm>
          <a:off x="899592" y="1340768"/>
          <a:ext cx="7459603" cy="2088232"/>
        </p:xfrm>
        <a:graphic>
          <a:graphicData uri="http://schemas.openxmlformats.org/presentationml/2006/ole">
            <mc:AlternateContent xmlns:mc="http://schemas.openxmlformats.org/markup-compatibility/2006">
              <mc:Choice xmlns:v="urn:schemas-microsoft-com:vml" Requires="v">
                <p:oleObj spid="_x0000_s82171" r:id="rId3" imgW="5847404" imgH="1638480" progId="">
                  <p:embed/>
                </p:oleObj>
              </mc:Choice>
              <mc:Fallback>
                <p:oleObj r:id="rId3" imgW="5847404" imgH="16384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40768"/>
                        <a:ext cx="7459603" cy="2088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2267744" y="3501008"/>
            <a:ext cx="4309193" cy="400110"/>
          </a:xfrm>
          <a:prstGeom prst="rect">
            <a:avLst/>
          </a:prstGeom>
        </p:spPr>
        <p:txBody>
          <a:bodyPr wrap="none">
            <a:spAutoFi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2-15 </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当前</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结点之后插入一个新结点</a:t>
            </a:r>
          </a:p>
        </p:txBody>
      </p:sp>
      <p:sp>
        <p:nvSpPr>
          <p:cNvPr id="6" name="矩形 5"/>
          <p:cNvSpPr/>
          <p:nvPr/>
        </p:nvSpPr>
        <p:spPr>
          <a:xfrm>
            <a:off x="2267744" y="4005064"/>
            <a:ext cx="4572000" cy="2308324"/>
          </a:xfrm>
          <a:prstGeom prst="rect">
            <a:avLst/>
          </a:prstGeom>
        </p:spPr>
        <p:txBody>
          <a:bodyPr>
            <a:spAutoFit/>
          </a:bodyPr>
          <a:lstStyle/>
          <a:p>
            <a:pPr>
              <a:spcBef>
                <a:spcPts val="0"/>
              </a:spcBef>
            </a:pPr>
            <a:r>
              <a:rPr lang="zh-CN" altLang="zh-CN" sz="2400" b="1" dirty="0" smtClean="0">
                <a:latin typeface="Times New Roman" pitchFamily="18" charset="0"/>
                <a:ea typeface="楷体" panose="02010609060101010101" pitchFamily="49" charset="-122"/>
                <a:cs typeface="Times New Roman" pitchFamily="18" charset="0"/>
              </a:rPr>
              <a:t>指针的修改用语句描述为： </a:t>
            </a:r>
            <a:endParaRPr lang="en-US" altLang="zh-CN" sz="2400" b="1" dirty="0" smtClean="0">
              <a:latin typeface="Times New Roman" pitchFamily="18" charset="0"/>
              <a:ea typeface="楷体" panose="02010609060101010101" pitchFamily="49" charset="-122"/>
              <a:cs typeface="Times New Roman" pitchFamily="18" charset="0"/>
            </a:endParaRPr>
          </a:p>
          <a:p>
            <a:pPr>
              <a:spcBef>
                <a:spcPts val="0"/>
              </a:spcBef>
            </a:pPr>
            <a:r>
              <a:rPr lang="en-US" altLang="zh-CN" sz="2400" dirty="0" err="1" smtClean="0">
                <a:latin typeface="Times New Roman" pitchFamily="18" charset="0"/>
                <a:cs typeface="Times New Roman" pitchFamily="18" charset="0"/>
              </a:rPr>
              <a:t>nextptr</a:t>
            </a:r>
            <a:r>
              <a:rPr lang="en-US" altLang="zh-CN" sz="2400" dirty="0" smtClean="0">
                <a:latin typeface="Times New Roman" pitchFamily="18" charset="0"/>
                <a:cs typeface="Times New Roman" pitchFamily="18" charset="0"/>
              </a:rPr>
              <a:t>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-&gt;next;</a:t>
            </a:r>
          </a:p>
          <a:p>
            <a:pPr>
              <a:spcBef>
                <a:spcPts val="0"/>
              </a:spcBef>
            </a:pP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 -&gt;next = </a:t>
            </a:r>
            <a:r>
              <a:rPr lang="en-US" altLang="zh-CN" sz="2400" dirty="0" err="1" smtClean="0">
                <a:latin typeface="Times New Roman" pitchFamily="18" charset="0"/>
                <a:cs typeface="Times New Roman" pitchFamily="18" charset="0"/>
              </a:rPr>
              <a:t>nextptr</a:t>
            </a:r>
            <a:r>
              <a:rPr lang="en-US" altLang="zh-CN" sz="2400" dirty="0" smtClean="0">
                <a:latin typeface="Times New Roman" pitchFamily="18" charset="0"/>
                <a:cs typeface="Times New Roman" pitchFamily="18" charset="0"/>
              </a:rPr>
              <a:t>;</a:t>
            </a:r>
            <a:endParaRPr lang="zh-CN" altLang="zh-CN" sz="2400" dirty="0" smtClean="0">
              <a:latin typeface="Times New Roman" pitchFamily="18" charset="0"/>
              <a:cs typeface="Times New Roman" pitchFamily="18" charset="0"/>
            </a:endParaRPr>
          </a:p>
          <a:p>
            <a:pPr>
              <a:spcBef>
                <a:spcPts val="0"/>
              </a:spcBef>
            </a:pP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 -&gt;</a:t>
            </a:r>
            <a:r>
              <a:rPr lang="en-US" altLang="zh-CN" sz="2400" dirty="0" err="1" smtClean="0">
                <a:latin typeface="Times New Roman" pitchFamily="18" charset="0"/>
                <a:cs typeface="Times New Roman" pitchFamily="18" charset="0"/>
              </a:rPr>
              <a:t>prev</a:t>
            </a:r>
            <a:r>
              <a:rPr lang="en-US" altLang="zh-CN" sz="2400" dirty="0" smtClean="0">
                <a:latin typeface="Times New Roman" pitchFamily="18" charset="0"/>
                <a:cs typeface="Times New Roman" pitchFamily="18" charset="0"/>
              </a:rPr>
              <a:t>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a:t>
            </a:r>
            <a:endParaRPr lang="zh-CN" altLang="zh-CN" sz="2400" dirty="0" smtClean="0">
              <a:latin typeface="Times New Roman" pitchFamily="18" charset="0"/>
              <a:cs typeface="Times New Roman" pitchFamily="18" charset="0"/>
            </a:endParaRPr>
          </a:p>
          <a:p>
            <a:pPr>
              <a:spcBef>
                <a:spcPts val="0"/>
              </a:spcBef>
            </a:pP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-&gt;next       = </a:t>
            </a: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a:t>
            </a:r>
            <a:endParaRPr lang="zh-CN" altLang="zh-CN" sz="2400" dirty="0" smtClean="0">
              <a:latin typeface="Times New Roman" pitchFamily="18" charset="0"/>
              <a:cs typeface="Times New Roman" pitchFamily="18" charset="0"/>
            </a:endParaRPr>
          </a:p>
          <a:p>
            <a:pPr>
              <a:spcBef>
                <a:spcPts val="0"/>
              </a:spcBef>
            </a:pPr>
            <a:r>
              <a:rPr lang="en-US" altLang="zh-CN" sz="2400" dirty="0" err="1" smtClean="0">
                <a:latin typeface="Times New Roman" pitchFamily="18" charset="0"/>
                <a:cs typeface="Times New Roman" pitchFamily="18" charset="0"/>
              </a:rPr>
              <a:t>nextptr</a:t>
            </a:r>
            <a:r>
              <a:rPr lang="en-US" altLang="zh-CN" sz="2400" dirty="0" smtClean="0">
                <a:latin typeface="Times New Roman" pitchFamily="18" charset="0"/>
                <a:cs typeface="Times New Roman" pitchFamily="18" charset="0"/>
              </a:rPr>
              <a:t>-&gt;</a:t>
            </a:r>
            <a:r>
              <a:rPr lang="en-US" altLang="zh-CN" sz="2400" dirty="0" err="1" smtClean="0">
                <a:latin typeface="Times New Roman" pitchFamily="18" charset="0"/>
                <a:cs typeface="Times New Roman" pitchFamily="18" charset="0"/>
              </a:rPr>
              <a:t>prev</a:t>
            </a:r>
            <a:r>
              <a:rPr lang="en-US" altLang="zh-CN" sz="2400" dirty="0" smtClean="0">
                <a:latin typeface="Times New Roman" pitchFamily="18" charset="0"/>
                <a:cs typeface="Times New Roman" pitchFamily="18" charset="0"/>
              </a:rPr>
              <a:t>  = </a:t>
            </a: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a:t>
            </a:r>
            <a:endParaRPr lang="zh-CN" altLang="zh-CN" sz="2400" dirty="0">
              <a:latin typeface="Times New Roman" pitchFamily="18" charset="0"/>
              <a:cs typeface="Times New Roman" pitchFamily="18" charset="0"/>
            </a:endParaRPr>
          </a:p>
        </p:txBody>
      </p:sp>
    </p:spTree>
    <p:extLst>
      <p:ext uri="{BB962C8B-B14F-4D97-AF65-F5344CB8AC3E}">
        <p14:creationId xmlns:p14="http://schemas.microsoft.com/office/powerpoint/2010/main" val="37543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3100" y="1032216"/>
            <a:ext cx="7843742" cy="5325742"/>
          </a:xfrm>
        </p:spPr>
        <p:txBody>
          <a:bodyPr>
            <a:noAutofit/>
          </a:bodyPr>
          <a:lstStyle/>
          <a:p>
            <a:pPr>
              <a:lnSpc>
                <a:spcPct val="110000"/>
              </a:lnSpc>
              <a:spcBef>
                <a:spcPts val="0"/>
              </a:spcBef>
            </a:pPr>
            <a:r>
              <a:rPr lang="zh-CN" altLang="zh-CN" sz="1800" dirty="0"/>
              <a:t>算法</a:t>
            </a:r>
            <a:r>
              <a:rPr lang="en-US" altLang="zh-CN" sz="1800" dirty="0"/>
              <a:t>3.1</a:t>
            </a:r>
            <a:r>
              <a:rPr lang="zh-CN" altLang="zh-CN" sz="1800" dirty="0"/>
              <a:t>：线性表定义</a:t>
            </a:r>
          </a:p>
          <a:p>
            <a:pPr>
              <a:lnSpc>
                <a:spcPct val="110000"/>
              </a:lnSpc>
              <a:spcBef>
                <a:spcPts val="0"/>
              </a:spcBef>
            </a:pPr>
            <a:r>
              <a:rPr lang="en-US" altLang="zh-CN" sz="1800" b="0" dirty="0"/>
              <a:t>template &lt;class Elem&gt; class List </a:t>
            </a:r>
            <a:r>
              <a:rPr lang="en-US" altLang="zh-CN" sz="1800" b="0" dirty="0" smtClean="0"/>
              <a:t>{</a:t>
            </a:r>
            <a:endParaRPr lang="zh-CN" altLang="zh-CN" sz="1800" b="0" dirty="0"/>
          </a:p>
          <a:p>
            <a:pPr>
              <a:lnSpc>
                <a:spcPct val="110000"/>
              </a:lnSpc>
              <a:spcBef>
                <a:spcPts val="0"/>
              </a:spcBef>
            </a:pPr>
            <a:r>
              <a:rPr lang="en-US" altLang="zh-CN" sz="1800" b="0" dirty="0"/>
              <a:t>public:	</a:t>
            </a:r>
            <a:endParaRPr lang="zh-CN" altLang="zh-CN" sz="1800" b="0" dirty="0"/>
          </a:p>
          <a:p>
            <a:pPr>
              <a:lnSpc>
                <a:spcPct val="110000"/>
              </a:lnSpc>
              <a:spcBef>
                <a:spcPts val="0"/>
              </a:spcBef>
            </a:pPr>
            <a:r>
              <a:rPr lang="en-US" altLang="zh-CN" sz="1800" b="0" dirty="0"/>
              <a:t>	virtual void clear()=0; 		</a:t>
            </a:r>
            <a:r>
              <a:rPr lang="en-US" altLang="zh-CN" sz="1800" b="0" dirty="0" smtClean="0"/>
              <a:t>// </a:t>
            </a:r>
            <a:r>
              <a:rPr lang="zh-CN" altLang="zh-CN" sz="1800" b="0" dirty="0"/>
              <a:t>删除所有的数据元素</a:t>
            </a:r>
          </a:p>
          <a:p>
            <a:pPr>
              <a:lnSpc>
                <a:spcPct val="110000"/>
              </a:lnSpc>
              <a:spcBef>
                <a:spcPts val="0"/>
              </a:spcBef>
            </a:pPr>
            <a:r>
              <a:rPr lang="en-US" altLang="zh-CN" sz="1800" b="0" dirty="0"/>
              <a:t>	virtual </a:t>
            </a:r>
            <a:r>
              <a:rPr lang="en-US" altLang="zh-CN" sz="1800" b="0" dirty="0" err="1"/>
              <a:t>bool</a:t>
            </a:r>
            <a:r>
              <a:rPr lang="en-US" altLang="zh-CN" sz="1800" b="0" dirty="0"/>
              <a:t> insert(const Elem&amp;)=0;  </a:t>
            </a:r>
            <a:r>
              <a:rPr lang="en-US" altLang="zh-CN" sz="1800" b="0" dirty="0" smtClean="0"/>
              <a:t>// </a:t>
            </a:r>
            <a:r>
              <a:rPr lang="zh-CN" altLang="zh-CN" sz="1800" b="0" dirty="0"/>
              <a:t>在当前的位置之后插入数据元素</a:t>
            </a:r>
          </a:p>
          <a:p>
            <a:pPr>
              <a:lnSpc>
                <a:spcPct val="110000"/>
              </a:lnSpc>
              <a:spcBef>
                <a:spcPts val="0"/>
              </a:spcBef>
            </a:pPr>
            <a:r>
              <a:rPr lang="en-US" altLang="zh-CN" sz="1800" b="0" dirty="0"/>
              <a:t>	virtual </a:t>
            </a:r>
            <a:r>
              <a:rPr lang="en-US" altLang="zh-CN" sz="1800" b="0" dirty="0" err="1"/>
              <a:t>bool</a:t>
            </a:r>
            <a:r>
              <a:rPr lang="en-US" altLang="zh-CN" sz="1800" b="0" dirty="0"/>
              <a:t> append(const Elem&amp;)=0; </a:t>
            </a:r>
            <a:r>
              <a:rPr lang="en-US" altLang="zh-CN" sz="1800" b="0" dirty="0" smtClean="0"/>
              <a:t>// </a:t>
            </a:r>
            <a:r>
              <a:rPr lang="zh-CN" altLang="zh-CN" sz="1800" b="0" dirty="0"/>
              <a:t>在末尾插入数据元素</a:t>
            </a:r>
          </a:p>
          <a:p>
            <a:pPr>
              <a:lnSpc>
                <a:spcPct val="110000"/>
              </a:lnSpc>
              <a:spcBef>
                <a:spcPts val="0"/>
              </a:spcBef>
            </a:pPr>
            <a:r>
              <a:rPr lang="en-US" altLang="zh-CN" sz="1800" b="0" dirty="0"/>
              <a:t>	virtual </a:t>
            </a:r>
            <a:r>
              <a:rPr lang="en-US" altLang="zh-CN" sz="1800" b="0" dirty="0" err="1"/>
              <a:t>bool</a:t>
            </a:r>
            <a:r>
              <a:rPr lang="en-US" altLang="zh-CN" sz="1800" b="0" dirty="0"/>
              <a:t> remove(Elem&amp;)=0; 	</a:t>
            </a:r>
            <a:r>
              <a:rPr lang="en-US" altLang="zh-CN" sz="1800" b="0" dirty="0" smtClean="0"/>
              <a:t>// </a:t>
            </a:r>
            <a:r>
              <a:rPr lang="zh-CN" altLang="zh-CN" sz="1800" b="0" dirty="0"/>
              <a:t>在当前的位置之后删除数据元素</a:t>
            </a:r>
          </a:p>
          <a:p>
            <a:pPr>
              <a:lnSpc>
                <a:spcPct val="110000"/>
              </a:lnSpc>
              <a:spcBef>
                <a:spcPts val="0"/>
              </a:spcBef>
            </a:pPr>
            <a:r>
              <a:rPr lang="en-US" altLang="zh-CN" sz="1800" b="0" dirty="0"/>
              <a:t>	virtual void </a:t>
            </a:r>
            <a:r>
              <a:rPr lang="en-US" altLang="zh-CN" sz="1800" b="0" dirty="0" err="1"/>
              <a:t>setStart</a:t>
            </a:r>
            <a:r>
              <a:rPr lang="en-US" altLang="zh-CN" sz="1800" b="0" dirty="0"/>
              <a:t>()=0;		</a:t>
            </a:r>
            <a:r>
              <a:rPr lang="en-US" altLang="zh-CN" sz="1800" b="0" dirty="0" smtClean="0"/>
              <a:t>//</a:t>
            </a:r>
            <a:r>
              <a:rPr lang="zh-CN" altLang="en-US" sz="1800" b="0" dirty="0" smtClean="0"/>
              <a:t>设置当前位置到表头</a:t>
            </a:r>
            <a:endParaRPr lang="zh-CN" altLang="zh-CN" sz="1800" b="0" dirty="0"/>
          </a:p>
          <a:p>
            <a:pPr>
              <a:lnSpc>
                <a:spcPct val="110000"/>
              </a:lnSpc>
              <a:spcBef>
                <a:spcPts val="0"/>
              </a:spcBef>
            </a:pPr>
            <a:r>
              <a:rPr lang="en-US" altLang="zh-CN" sz="1800" b="0" dirty="0"/>
              <a:t>	virtual void </a:t>
            </a:r>
            <a:r>
              <a:rPr lang="en-US" altLang="zh-CN" sz="1800" b="0" dirty="0" err="1"/>
              <a:t>setEnd</a:t>
            </a:r>
            <a:r>
              <a:rPr lang="en-US" altLang="zh-CN" sz="1800" b="0" dirty="0"/>
              <a:t>()=0;		</a:t>
            </a:r>
            <a:r>
              <a:rPr lang="en-US" altLang="zh-CN" sz="1800" b="0" dirty="0" smtClean="0"/>
              <a:t>//</a:t>
            </a:r>
            <a:r>
              <a:rPr lang="zh-CN" altLang="en-US" sz="1800" b="0" dirty="0" smtClean="0"/>
              <a:t>设置当前位置到</a:t>
            </a:r>
            <a:r>
              <a:rPr lang="zh-CN" altLang="zh-CN" sz="1800" b="0" dirty="0" smtClean="0"/>
              <a:t>表</a:t>
            </a:r>
            <a:r>
              <a:rPr lang="zh-CN" altLang="zh-CN" sz="1800" b="0" dirty="0"/>
              <a:t>尾</a:t>
            </a:r>
          </a:p>
          <a:p>
            <a:pPr>
              <a:lnSpc>
                <a:spcPct val="110000"/>
              </a:lnSpc>
              <a:spcBef>
                <a:spcPts val="0"/>
              </a:spcBef>
            </a:pPr>
            <a:r>
              <a:rPr lang="en-US" altLang="zh-CN" sz="1800" b="0" dirty="0"/>
              <a:t>	virtual void next ()=0;  		</a:t>
            </a:r>
            <a:r>
              <a:rPr lang="en-US" altLang="zh-CN" sz="1800" b="0" dirty="0" smtClean="0"/>
              <a:t>//</a:t>
            </a:r>
            <a:r>
              <a:rPr lang="zh-CN" altLang="en-US" sz="1800" b="0" dirty="0" smtClean="0"/>
              <a:t>移动当前位置到其</a:t>
            </a:r>
            <a:r>
              <a:rPr lang="zh-CN" altLang="zh-CN" sz="1800" b="0" dirty="0" smtClean="0"/>
              <a:t>后继 </a:t>
            </a:r>
            <a:endParaRPr lang="zh-CN" altLang="zh-CN" sz="1800" b="0" dirty="0"/>
          </a:p>
          <a:p>
            <a:pPr>
              <a:lnSpc>
                <a:spcPct val="110000"/>
              </a:lnSpc>
              <a:spcBef>
                <a:spcPts val="0"/>
              </a:spcBef>
            </a:pPr>
            <a:r>
              <a:rPr lang="en-US" altLang="zh-CN" sz="1800" b="0" dirty="0"/>
              <a:t>	virtual void </a:t>
            </a:r>
            <a:r>
              <a:rPr lang="en-US" altLang="zh-CN" sz="1800" b="0" dirty="0" err="1"/>
              <a:t>prev</a:t>
            </a:r>
            <a:r>
              <a:rPr lang="en-US" altLang="zh-CN" sz="1800" b="0" dirty="0"/>
              <a:t> ()=0;		</a:t>
            </a:r>
            <a:r>
              <a:rPr lang="en-US" altLang="zh-CN" sz="1800" b="0" dirty="0" smtClean="0"/>
              <a:t>//</a:t>
            </a:r>
            <a:r>
              <a:rPr lang="zh-CN" altLang="en-US" sz="1800" b="0" dirty="0" smtClean="0"/>
              <a:t>移动当前位置到其</a:t>
            </a:r>
            <a:r>
              <a:rPr lang="zh-CN" altLang="zh-CN" sz="1800" b="0" dirty="0" smtClean="0"/>
              <a:t>前驱</a:t>
            </a:r>
            <a:endParaRPr lang="zh-CN" altLang="zh-CN" sz="1800" b="0" dirty="0"/>
          </a:p>
          <a:p>
            <a:pPr>
              <a:lnSpc>
                <a:spcPct val="110000"/>
              </a:lnSpc>
              <a:spcBef>
                <a:spcPts val="0"/>
              </a:spcBef>
            </a:pPr>
            <a:r>
              <a:rPr lang="en-US" altLang="zh-CN" sz="1800" b="0" dirty="0"/>
              <a:t>	virtual </a:t>
            </a:r>
            <a:r>
              <a:rPr lang="en-US" altLang="zh-CN" sz="1800" b="0" dirty="0" err="1"/>
              <a:t>bool</a:t>
            </a:r>
            <a:r>
              <a:rPr lang="en-US" altLang="zh-CN" sz="1800" b="0" dirty="0"/>
              <a:t> </a:t>
            </a:r>
            <a:r>
              <a:rPr lang="en-US" altLang="zh-CN" sz="1800" b="0" dirty="0" err="1"/>
              <a:t>setPos</a:t>
            </a:r>
            <a:r>
              <a:rPr lang="en-US" altLang="zh-CN" sz="1800" b="0" dirty="0"/>
              <a:t>(</a:t>
            </a:r>
            <a:r>
              <a:rPr lang="en-US" altLang="zh-CN" sz="1800" b="0" dirty="0" err="1"/>
              <a:t>int</a:t>
            </a:r>
            <a:r>
              <a:rPr lang="en-US" altLang="zh-CN" sz="1800" b="0" dirty="0"/>
              <a:t> pos)=0;	</a:t>
            </a:r>
            <a:r>
              <a:rPr lang="en-US" altLang="zh-CN" sz="1800" b="0" dirty="0" smtClean="0"/>
              <a:t>//</a:t>
            </a:r>
            <a:r>
              <a:rPr lang="zh-CN" altLang="zh-CN" sz="1800" b="0" dirty="0"/>
              <a:t>指定当前数据元素的位置</a:t>
            </a:r>
          </a:p>
          <a:p>
            <a:pPr>
              <a:lnSpc>
                <a:spcPct val="110000"/>
              </a:lnSpc>
              <a:spcBef>
                <a:spcPts val="0"/>
              </a:spcBef>
            </a:pPr>
            <a:r>
              <a:rPr lang="en-US" altLang="zh-CN" sz="1800" b="0" dirty="0"/>
              <a:t>	virtual </a:t>
            </a:r>
            <a:r>
              <a:rPr lang="en-US" altLang="zh-CN" sz="1800" b="0" dirty="0" err="1"/>
              <a:t>bool</a:t>
            </a:r>
            <a:r>
              <a:rPr lang="en-US" altLang="zh-CN" sz="1800" b="0" dirty="0"/>
              <a:t> </a:t>
            </a:r>
            <a:r>
              <a:rPr lang="en-US" altLang="zh-CN" sz="1800" b="0" dirty="0" err="1"/>
              <a:t>getValue</a:t>
            </a:r>
            <a:r>
              <a:rPr lang="en-US" altLang="zh-CN" sz="1800" b="0" dirty="0"/>
              <a:t>(Elem&amp;) const=0</a:t>
            </a:r>
            <a:r>
              <a:rPr lang="en-US" altLang="zh-CN" sz="1800" b="0" dirty="0" smtClean="0"/>
              <a:t>;//</a:t>
            </a:r>
            <a:r>
              <a:rPr lang="zh-CN" altLang="zh-CN" sz="1800" b="0" dirty="0"/>
              <a:t>返回当前数据元素的取值</a:t>
            </a:r>
          </a:p>
          <a:p>
            <a:pPr>
              <a:lnSpc>
                <a:spcPct val="110000"/>
              </a:lnSpc>
              <a:spcBef>
                <a:spcPts val="0"/>
              </a:spcBef>
            </a:pPr>
            <a:r>
              <a:rPr lang="en-US" altLang="zh-CN" sz="1800" b="0" dirty="0"/>
              <a:t>	virtual </a:t>
            </a:r>
            <a:r>
              <a:rPr lang="en-US" altLang="zh-CN" sz="1800" b="0" dirty="0" err="1"/>
              <a:t>bool</a:t>
            </a:r>
            <a:r>
              <a:rPr lang="en-US" altLang="zh-CN" sz="1800" b="0" dirty="0"/>
              <a:t> </a:t>
            </a:r>
            <a:r>
              <a:rPr lang="en-US" altLang="zh-CN" sz="1800" b="0" dirty="0" err="1"/>
              <a:t>IsEmpty</a:t>
            </a:r>
            <a:r>
              <a:rPr lang="en-US" altLang="zh-CN" sz="1800" b="0" dirty="0"/>
              <a:t>()=0;		</a:t>
            </a:r>
            <a:r>
              <a:rPr lang="en-US" altLang="zh-CN" sz="1800" b="0" dirty="0" smtClean="0"/>
              <a:t>//</a:t>
            </a:r>
            <a:r>
              <a:rPr lang="zh-CN" altLang="zh-CN" sz="1800" b="0" dirty="0"/>
              <a:t>判断线性表是否为空</a:t>
            </a:r>
            <a:r>
              <a:rPr lang="en-US" altLang="zh-CN" sz="1800" b="0" dirty="0"/>
              <a:t> </a:t>
            </a:r>
            <a:endParaRPr lang="zh-CN" altLang="zh-CN" sz="1800" b="0" dirty="0"/>
          </a:p>
          <a:p>
            <a:pPr>
              <a:lnSpc>
                <a:spcPct val="110000"/>
              </a:lnSpc>
              <a:spcBef>
                <a:spcPts val="0"/>
              </a:spcBef>
            </a:pPr>
            <a:r>
              <a:rPr lang="en-US" altLang="zh-CN" sz="1800" b="0" dirty="0"/>
              <a:t>	virtual </a:t>
            </a:r>
            <a:r>
              <a:rPr lang="en-US" altLang="zh-CN" sz="1800" b="0" dirty="0" err="1"/>
              <a:t>bool</a:t>
            </a:r>
            <a:r>
              <a:rPr lang="en-US" altLang="zh-CN" sz="1800" b="0" dirty="0"/>
              <a:t> </a:t>
            </a:r>
            <a:r>
              <a:rPr lang="en-US" altLang="zh-CN" sz="1800" b="0" dirty="0" err="1"/>
              <a:t>IsFull</a:t>
            </a:r>
            <a:r>
              <a:rPr lang="en-US" altLang="zh-CN" sz="1800" b="0" dirty="0"/>
              <a:t>()= 0</a:t>
            </a:r>
            <a:r>
              <a:rPr lang="zh-CN" altLang="zh-CN" sz="1800" b="0" dirty="0"/>
              <a:t>；</a:t>
            </a:r>
            <a:r>
              <a:rPr lang="en-US" altLang="zh-CN" sz="1800" b="0" dirty="0"/>
              <a:t>		</a:t>
            </a:r>
            <a:r>
              <a:rPr lang="en-US" altLang="zh-CN" sz="1800" b="0" dirty="0" smtClean="0"/>
              <a:t>//</a:t>
            </a:r>
            <a:r>
              <a:rPr lang="zh-CN" altLang="zh-CN" sz="1800" b="0" dirty="0"/>
              <a:t>判断线性表是否为满</a:t>
            </a:r>
          </a:p>
          <a:p>
            <a:pPr>
              <a:lnSpc>
                <a:spcPct val="110000"/>
              </a:lnSpc>
              <a:spcBef>
                <a:spcPts val="0"/>
              </a:spcBef>
            </a:pPr>
            <a:r>
              <a:rPr lang="en-US" altLang="zh-CN" sz="1800" b="0" dirty="0"/>
              <a:t>	virtual void print() const=0; 	</a:t>
            </a:r>
            <a:r>
              <a:rPr lang="en-US" altLang="zh-CN" sz="1800" b="0" dirty="0" smtClean="0"/>
              <a:t>//</a:t>
            </a:r>
            <a:r>
              <a:rPr lang="zh-CN" altLang="zh-CN" sz="1800" b="0" dirty="0"/>
              <a:t>输出表内容</a:t>
            </a:r>
            <a:r>
              <a:rPr lang="en-US" altLang="zh-CN" sz="1800" b="0" dirty="0"/>
              <a:t> </a:t>
            </a:r>
            <a:endParaRPr lang="zh-CN" altLang="zh-CN" sz="1800" b="0" dirty="0"/>
          </a:p>
          <a:p>
            <a:pPr>
              <a:lnSpc>
                <a:spcPct val="110000"/>
              </a:lnSpc>
              <a:spcBef>
                <a:spcPts val="0"/>
              </a:spcBef>
            </a:pPr>
            <a:r>
              <a:rPr lang="en-US" altLang="zh-CN" sz="1800" b="0" dirty="0"/>
              <a:t>} ;</a:t>
            </a:r>
            <a:endParaRPr lang="zh-CN" altLang="zh-CN" sz="1800" b="0" dirty="0"/>
          </a:p>
          <a:p>
            <a:pPr>
              <a:lnSpc>
                <a:spcPct val="110000"/>
              </a:lnSpc>
            </a:pPr>
            <a:endParaRPr lang="zh-CN" altLang="en-US" sz="1800" dirty="0"/>
          </a:p>
        </p:txBody>
      </p:sp>
      <p:sp>
        <p:nvSpPr>
          <p:cNvPr id="4" name="标题 1"/>
          <p:cNvSpPr txBox="1">
            <a:spLocks/>
          </p:cNvSpPr>
          <p:nvPr/>
        </p:nvSpPr>
        <p:spPr>
          <a:xfrm>
            <a:off x="1214414" y="500042"/>
            <a:ext cx="7786742" cy="500066"/>
          </a:xfrm>
          <a:prstGeom prst="rect">
            <a:avLst/>
          </a:prstGeom>
        </p:spPr>
        <p:txBody>
          <a:bodyPr vert="horz" lIns="91440" tIns="45720" rIns="91440" bIns="45720" rtlCol="0" anchor="ctr">
            <a:noAutofit/>
          </a:bodyPr>
          <a:lstStyle/>
          <a:p>
            <a:pPr lvl="0">
              <a:lnSpc>
                <a:spcPct val="150000"/>
              </a:lnSpc>
              <a:spcBef>
                <a:spcPct val="0"/>
              </a:spcBef>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线性表用一个</a:t>
            </a:r>
            <a:r>
              <a:rPr lang="zh-CN" altLang="zh-CN"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抽象数据类型</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t>Abstract Data Type</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ADT</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定义如下</a:t>
            </a:r>
            <a:r>
              <a:rPr kumimoji="0" lang="zh-CN" altLang="zh-CN" sz="2000" b="1" i="0" u="none" strike="noStrike" kern="1200" cap="all"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a:t>
            </a:r>
            <a:endParaRPr kumimoji="0" lang="zh-CN" altLang="en-US" sz="2000" b="1" i="0" u="none" strike="noStrike" kern="1200" cap="all"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251982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500"/>
                                        <p:tgtEl>
                                          <p:spTgt spid="3">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500"/>
                                        <p:tgtEl>
                                          <p:spTgt spid="3">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Effect transition="in" filter="fade">
                                      <p:cBhvr>
                                        <p:cTn id="75" dur="500"/>
                                        <p:tgtEl>
                                          <p:spTgt spid="3">
                                            <p:txEl>
                                              <p:pRg st="14" end="1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
                                            <p:txEl>
                                              <p:pRg st="15" end="15"/>
                                            </p:txEl>
                                          </p:spTgt>
                                        </p:tgtEl>
                                        <p:attrNameLst>
                                          <p:attrName>style.visibility</p:attrName>
                                        </p:attrNameLst>
                                      </p:cBhvr>
                                      <p:to>
                                        <p:strVal val="visible"/>
                                      </p:to>
                                    </p:set>
                                    <p:animEffect transition="in" filter="fade">
                                      <p:cBhvr>
                                        <p:cTn id="80" dur="500"/>
                                        <p:tgtEl>
                                          <p:spTgt spid="3">
                                            <p:txEl>
                                              <p:pRg st="15" end="1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Effect transition="in" filter="fade">
                                      <p:cBhvr>
                                        <p:cTn id="85"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714356"/>
            <a:ext cx="8102134" cy="5929354"/>
          </a:xfrm>
        </p:spPr>
        <p:txBody>
          <a:bodyPr>
            <a:noAutofit/>
          </a:bodyPr>
          <a:lstStyle/>
          <a:p>
            <a:pPr>
              <a:lnSpc>
                <a:spcPct val="130000"/>
              </a:lnSpc>
              <a:spcBef>
                <a:spcPts val="0"/>
              </a:spcBef>
            </a:pPr>
            <a:r>
              <a:rPr lang="zh-CN" altLang="zh-CN" dirty="0" smtClean="0"/>
              <a:t>算法</a:t>
            </a:r>
            <a:r>
              <a:rPr lang="en-US" altLang="zh-CN" dirty="0" smtClean="0"/>
              <a:t>2.12</a:t>
            </a:r>
            <a:r>
              <a:rPr lang="zh-CN" altLang="zh-CN" dirty="0"/>
              <a:t>：</a:t>
            </a:r>
            <a:r>
              <a:rPr lang="zh-CN" altLang="zh-CN" dirty="0">
                <a:solidFill>
                  <a:srgbClr val="FF0000"/>
                </a:solidFill>
              </a:rPr>
              <a:t>双向链表的插入算法</a:t>
            </a:r>
          </a:p>
          <a:p>
            <a:pPr>
              <a:lnSpc>
                <a:spcPct val="130000"/>
              </a:lnSpc>
              <a:spcBef>
                <a:spcPts val="0"/>
              </a:spcBef>
            </a:pPr>
            <a:r>
              <a:rPr lang="en-US" b="0" dirty="0" smtClean="0"/>
              <a:t>template &lt;class Elem&gt; //</a:t>
            </a:r>
            <a:r>
              <a:rPr lang="zh-CN" altLang="en-US" b="0" dirty="0" smtClean="0"/>
              <a:t>双向链表在当前结点之后插入元素</a:t>
            </a:r>
          </a:p>
          <a:p>
            <a:pPr>
              <a:lnSpc>
                <a:spcPct val="130000"/>
              </a:lnSpc>
              <a:spcBef>
                <a:spcPts val="0"/>
              </a:spcBef>
            </a:pPr>
            <a:r>
              <a:rPr lang="en-US" b="0" dirty="0" err="1" smtClean="0"/>
              <a:t>bool</a:t>
            </a:r>
            <a:r>
              <a:rPr lang="en-US" b="0" dirty="0" smtClean="0"/>
              <a:t> </a:t>
            </a:r>
            <a:r>
              <a:rPr lang="en-US" b="0" dirty="0" err="1" smtClean="0"/>
              <a:t>DList</a:t>
            </a:r>
            <a:r>
              <a:rPr lang="en-US" b="0" dirty="0" smtClean="0"/>
              <a:t>&lt;Elem&gt;::Insert( const Elem x){ </a:t>
            </a:r>
          </a:p>
          <a:p>
            <a:pPr>
              <a:lnSpc>
                <a:spcPct val="130000"/>
              </a:lnSpc>
              <a:spcBef>
                <a:spcPts val="0"/>
              </a:spcBef>
            </a:pPr>
            <a:r>
              <a:rPr lang="en-US" b="0" dirty="0" smtClean="0"/>
              <a:t>	</a:t>
            </a:r>
            <a:r>
              <a:rPr lang="en-US" b="0" dirty="0" err="1" smtClean="0"/>
              <a:t>DLink</a:t>
            </a:r>
            <a:r>
              <a:rPr lang="en-US" b="0" dirty="0" smtClean="0"/>
              <a:t> *</a:t>
            </a:r>
            <a:r>
              <a:rPr lang="en-US" b="0" dirty="0" err="1" smtClean="0"/>
              <a:t>nextptr</a:t>
            </a:r>
            <a:r>
              <a:rPr lang="en-US" b="0" dirty="0" smtClean="0"/>
              <a:t>, *</a:t>
            </a:r>
            <a:r>
              <a:rPr lang="en-US" b="0" dirty="0" err="1" smtClean="0"/>
              <a:t>newptr</a:t>
            </a:r>
            <a:r>
              <a:rPr lang="en-US" b="0" dirty="0" smtClean="0"/>
              <a:t>;</a:t>
            </a:r>
            <a:endParaRPr lang="zh-CN" altLang="en-US" b="0" dirty="0" smtClean="0"/>
          </a:p>
          <a:p>
            <a:pPr>
              <a:lnSpc>
                <a:spcPct val="130000"/>
              </a:lnSpc>
              <a:spcBef>
                <a:spcPts val="0"/>
              </a:spcBef>
            </a:pPr>
            <a:r>
              <a:rPr lang="en-US" b="0" dirty="0" smtClean="0"/>
              <a:t>	</a:t>
            </a:r>
            <a:r>
              <a:rPr lang="en-US" b="0" dirty="0" err="1" smtClean="0"/>
              <a:t>nextptr</a:t>
            </a:r>
            <a:r>
              <a:rPr lang="en-US" b="0" dirty="0" smtClean="0"/>
              <a:t> = </a:t>
            </a:r>
            <a:r>
              <a:rPr lang="en-US" b="0" dirty="0" err="1" smtClean="0"/>
              <a:t>curr</a:t>
            </a:r>
            <a:r>
              <a:rPr lang="en-US" b="0" dirty="0" smtClean="0"/>
              <a:t>-&gt;next;</a:t>
            </a:r>
            <a:endParaRPr lang="zh-CN" altLang="en-US" b="0" dirty="0" smtClean="0"/>
          </a:p>
          <a:p>
            <a:pPr>
              <a:lnSpc>
                <a:spcPct val="130000"/>
              </a:lnSpc>
              <a:spcBef>
                <a:spcPts val="0"/>
              </a:spcBef>
            </a:pPr>
            <a:r>
              <a:rPr lang="en-US" b="0" dirty="0" smtClean="0"/>
              <a:t>	</a:t>
            </a:r>
            <a:r>
              <a:rPr lang="en-US" b="0" dirty="0" err="1" smtClean="0"/>
              <a:t>newptr</a:t>
            </a:r>
            <a:r>
              <a:rPr lang="en-US" b="0" dirty="0" smtClean="0"/>
              <a:t> = new </a:t>
            </a:r>
            <a:r>
              <a:rPr lang="en-US" b="0" dirty="0" err="1" smtClean="0"/>
              <a:t>DLink</a:t>
            </a:r>
            <a:r>
              <a:rPr lang="en-US" b="0" dirty="0" smtClean="0"/>
              <a:t>&lt;Elem&gt;(x, </a:t>
            </a:r>
            <a:r>
              <a:rPr lang="en-US" b="0" dirty="0" err="1" smtClean="0"/>
              <a:t>curr</a:t>
            </a:r>
            <a:r>
              <a:rPr lang="en-US" b="0" dirty="0" smtClean="0"/>
              <a:t>, </a:t>
            </a:r>
            <a:r>
              <a:rPr lang="en-US" b="0" dirty="0" err="1" smtClean="0"/>
              <a:t>nextptr</a:t>
            </a:r>
            <a:r>
              <a:rPr lang="en-US" b="0" dirty="0" smtClean="0"/>
              <a:t>);</a:t>
            </a:r>
            <a:endParaRPr lang="zh-CN" altLang="en-US" b="0" dirty="0" smtClean="0"/>
          </a:p>
          <a:p>
            <a:pPr>
              <a:lnSpc>
                <a:spcPct val="130000"/>
              </a:lnSpc>
              <a:spcBef>
                <a:spcPts val="0"/>
              </a:spcBef>
            </a:pPr>
            <a:r>
              <a:rPr lang="en-US" b="0" dirty="0" smtClean="0"/>
              <a:t>	if (</a:t>
            </a:r>
            <a:r>
              <a:rPr lang="en-US" b="0" dirty="0" err="1" smtClean="0"/>
              <a:t>newptr</a:t>
            </a:r>
            <a:r>
              <a:rPr lang="en-US" b="0" dirty="0" smtClean="0"/>
              <a:t> == NULL) return false;</a:t>
            </a:r>
            <a:endParaRPr lang="zh-CN" altLang="en-US" b="0" dirty="0" smtClean="0"/>
          </a:p>
          <a:p>
            <a:pPr>
              <a:lnSpc>
                <a:spcPct val="130000"/>
              </a:lnSpc>
              <a:spcBef>
                <a:spcPts val="0"/>
              </a:spcBef>
            </a:pPr>
            <a:r>
              <a:rPr lang="en-US" b="0" dirty="0" smtClean="0"/>
              <a:t>	</a:t>
            </a:r>
            <a:r>
              <a:rPr lang="en-US" b="0" dirty="0" err="1" smtClean="0"/>
              <a:t>curr</a:t>
            </a:r>
            <a:r>
              <a:rPr lang="en-US" b="0" dirty="0" smtClean="0"/>
              <a:t>-&gt;next = </a:t>
            </a:r>
            <a:r>
              <a:rPr lang="en-US" b="0" dirty="0" err="1" smtClean="0"/>
              <a:t>newptr</a:t>
            </a:r>
            <a:r>
              <a:rPr lang="en-US" b="0" dirty="0" smtClean="0"/>
              <a:t>;</a:t>
            </a:r>
            <a:endParaRPr lang="zh-CN" altLang="en-US" b="0" dirty="0" smtClean="0"/>
          </a:p>
          <a:p>
            <a:pPr>
              <a:lnSpc>
                <a:spcPct val="130000"/>
              </a:lnSpc>
              <a:spcBef>
                <a:spcPts val="0"/>
              </a:spcBef>
            </a:pPr>
            <a:r>
              <a:rPr lang="en-US" b="0" dirty="0" smtClean="0"/>
              <a:t>	</a:t>
            </a:r>
            <a:r>
              <a:rPr lang="en-US" b="0" dirty="0" err="1" smtClean="0"/>
              <a:t>nextptr</a:t>
            </a:r>
            <a:r>
              <a:rPr lang="en-US" b="0" dirty="0" smtClean="0"/>
              <a:t>-&gt;</a:t>
            </a:r>
            <a:r>
              <a:rPr lang="en-US" b="0" dirty="0" err="1" smtClean="0"/>
              <a:t>prev</a:t>
            </a:r>
            <a:r>
              <a:rPr lang="en-US" b="0" dirty="0" smtClean="0"/>
              <a:t> = </a:t>
            </a:r>
            <a:r>
              <a:rPr lang="en-US" b="0" dirty="0" err="1" smtClean="0"/>
              <a:t>newptr</a:t>
            </a:r>
            <a:r>
              <a:rPr lang="en-US" b="0" dirty="0" smtClean="0"/>
              <a:t>;</a:t>
            </a:r>
            <a:endParaRPr lang="zh-CN" altLang="en-US" b="0" dirty="0" smtClean="0"/>
          </a:p>
          <a:p>
            <a:pPr>
              <a:lnSpc>
                <a:spcPct val="130000"/>
              </a:lnSpc>
              <a:spcBef>
                <a:spcPts val="0"/>
              </a:spcBef>
            </a:pPr>
            <a:r>
              <a:rPr lang="en-US" b="0" dirty="0" smtClean="0"/>
              <a:t>	return true;</a:t>
            </a:r>
            <a:endParaRPr lang="zh-CN" altLang="en-US" b="0" dirty="0" smtClean="0"/>
          </a:p>
          <a:p>
            <a:pPr>
              <a:lnSpc>
                <a:spcPct val="130000"/>
              </a:lnSpc>
              <a:spcBef>
                <a:spcPts val="0"/>
              </a:spcBef>
            </a:pPr>
            <a:r>
              <a:rPr lang="en-US" b="0" dirty="0" smtClean="0"/>
              <a:t>}</a:t>
            </a:r>
            <a:endParaRPr lang="zh-CN" altLang="zh-CN" b="0" dirty="0"/>
          </a:p>
          <a:p>
            <a:pPr>
              <a:lnSpc>
                <a:spcPct val="130000"/>
              </a:lnSpc>
              <a:spcBef>
                <a:spcPts val="0"/>
              </a:spcBef>
            </a:pPr>
            <a:endParaRPr lang="zh-CN" altLang="en-US" dirty="0"/>
          </a:p>
        </p:txBody>
      </p:sp>
    </p:spTree>
    <p:extLst>
      <p:ext uri="{BB962C8B-B14F-4D97-AF65-F5344CB8AC3E}">
        <p14:creationId xmlns:p14="http://schemas.microsoft.com/office/powerpoint/2010/main" val="250914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836713"/>
            <a:ext cx="7992888" cy="648071"/>
          </a:xfrm>
        </p:spPr>
        <p:txBody>
          <a:bodyPr/>
          <a:lstStyle/>
          <a:p>
            <a:r>
              <a:rPr lang="zh-CN" altLang="zh-CN" dirty="0"/>
              <a:t>（</a:t>
            </a:r>
            <a:r>
              <a:rPr lang="en-US" altLang="zh-CN" dirty="0"/>
              <a:t>2</a:t>
            </a:r>
            <a:r>
              <a:rPr lang="zh-CN" altLang="zh-CN" dirty="0"/>
              <a:t>）</a:t>
            </a:r>
            <a:r>
              <a:rPr lang="zh-CN" altLang="zh-CN" dirty="0">
                <a:solidFill>
                  <a:srgbClr val="FF0000"/>
                </a:solidFill>
              </a:rPr>
              <a:t>在当前结点之前插入一个新结点</a:t>
            </a:r>
            <a:r>
              <a:rPr lang="zh-CN" altLang="zh-CN" dirty="0"/>
              <a:t>，如</a:t>
            </a:r>
            <a:r>
              <a:rPr lang="zh-CN" altLang="zh-CN" dirty="0" smtClean="0"/>
              <a:t>图</a:t>
            </a:r>
            <a:r>
              <a:rPr lang="en-US" altLang="zh-CN" dirty="0" smtClean="0"/>
              <a:t>2-16</a:t>
            </a:r>
            <a:r>
              <a:rPr lang="zh-CN" altLang="zh-CN" dirty="0"/>
              <a:t>所示。</a:t>
            </a:r>
          </a:p>
          <a:p>
            <a:endParaRPr lang="zh-CN" alt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788588637"/>
              </p:ext>
            </p:extLst>
          </p:nvPr>
        </p:nvGraphicFramePr>
        <p:xfrm>
          <a:off x="899592" y="1628800"/>
          <a:ext cx="7164985" cy="1368152"/>
        </p:xfrm>
        <a:graphic>
          <a:graphicData uri="http://schemas.openxmlformats.org/presentationml/2006/ole">
            <mc:AlternateContent xmlns:mc="http://schemas.openxmlformats.org/markup-compatibility/2006">
              <mc:Choice xmlns:v="urn:schemas-microsoft-com:vml" Requires="v">
                <p:oleObj spid="_x0000_s83195" r:id="rId3" imgW="5917930" imgH="1106338" progId="">
                  <p:embed/>
                </p:oleObj>
              </mc:Choice>
              <mc:Fallback>
                <p:oleObj r:id="rId3" imgW="5917930" imgH="110633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628800"/>
                        <a:ext cx="7164985" cy="1368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2051720" y="3068960"/>
            <a:ext cx="5134739" cy="461665"/>
          </a:xfrm>
          <a:prstGeom prst="rect">
            <a:avLst/>
          </a:prstGeom>
        </p:spPr>
        <p:txBody>
          <a:bodyPr wrap="none">
            <a:spAutoFit/>
          </a:body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2-16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当前</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结点之前插入一个新结点</a:t>
            </a:r>
          </a:p>
        </p:txBody>
      </p:sp>
      <p:sp>
        <p:nvSpPr>
          <p:cNvPr id="6" name="矩形 5"/>
          <p:cNvSpPr/>
          <p:nvPr/>
        </p:nvSpPr>
        <p:spPr>
          <a:xfrm>
            <a:off x="2267744" y="3835320"/>
            <a:ext cx="4572000" cy="2308324"/>
          </a:xfrm>
          <a:prstGeom prst="rect">
            <a:avLst/>
          </a:prstGeom>
        </p:spPr>
        <p:txBody>
          <a:bodyPr>
            <a:spAutoFit/>
          </a:bodyPr>
          <a:lstStyle/>
          <a:p>
            <a:pPr>
              <a:spcBef>
                <a:spcPts val="0"/>
              </a:spcBef>
            </a:pPr>
            <a:r>
              <a:rPr lang="zh-CN" altLang="zh-CN" sz="2400" b="1" dirty="0" smtClean="0">
                <a:latin typeface="Times New Roman" pitchFamily="18" charset="0"/>
                <a:ea typeface="楷体" panose="02010609060101010101" pitchFamily="49" charset="-122"/>
                <a:cs typeface="Times New Roman" pitchFamily="18" charset="0"/>
              </a:rPr>
              <a:t>指针的修改用语句描述为： </a:t>
            </a:r>
            <a:endParaRPr lang="en-US" altLang="zh-CN" sz="2400" b="1" dirty="0" smtClean="0">
              <a:latin typeface="Times New Roman" pitchFamily="18" charset="0"/>
              <a:ea typeface="楷体" panose="02010609060101010101" pitchFamily="49" charset="-122"/>
              <a:cs typeface="Times New Roman" pitchFamily="18" charset="0"/>
            </a:endParaRPr>
          </a:p>
          <a:p>
            <a:pPr>
              <a:spcBef>
                <a:spcPts val="0"/>
              </a:spcBef>
            </a:pPr>
            <a:r>
              <a:rPr lang="en-US" altLang="zh-CN" sz="2400" dirty="0" smtClean="0">
                <a:latin typeface="Times New Roman" pitchFamily="18" charset="0"/>
                <a:cs typeface="Times New Roman" pitchFamily="18" charset="0"/>
              </a:rPr>
              <a:t>p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a:t>
            </a:r>
            <a:r>
              <a:rPr lang="en-US" altLang="zh-CN" sz="2400" dirty="0" err="1" smtClean="0">
                <a:latin typeface="Times New Roman" pitchFamily="18" charset="0"/>
                <a:cs typeface="Times New Roman" pitchFamily="18" charset="0"/>
              </a:rPr>
              <a:t>prev</a:t>
            </a:r>
            <a:r>
              <a:rPr lang="en-US" altLang="zh-CN" sz="2400" dirty="0" smtClean="0">
                <a:latin typeface="Times New Roman" pitchFamily="18" charset="0"/>
                <a:cs typeface="Times New Roman" pitchFamily="18" charset="0"/>
              </a:rPr>
              <a:t>;</a:t>
            </a:r>
          </a:p>
          <a:p>
            <a:pPr>
              <a:spcBef>
                <a:spcPts val="0"/>
              </a:spcBef>
            </a:pP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 -&gt;next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a:t>
            </a:r>
            <a:endParaRPr lang="zh-CN" altLang="zh-CN" sz="2400" dirty="0" smtClean="0">
              <a:latin typeface="Times New Roman" pitchFamily="18" charset="0"/>
              <a:cs typeface="Times New Roman" pitchFamily="18" charset="0"/>
            </a:endParaRPr>
          </a:p>
          <a:p>
            <a:pPr>
              <a:spcBef>
                <a:spcPts val="0"/>
              </a:spcBef>
            </a:pP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 -&gt;</a:t>
            </a:r>
            <a:r>
              <a:rPr lang="en-US" altLang="zh-CN" sz="2400" dirty="0" err="1" smtClean="0">
                <a:latin typeface="Times New Roman" pitchFamily="18" charset="0"/>
                <a:cs typeface="Times New Roman" pitchFamily="18" charset="0"/>
              </a:rPr>
              <a:t>prev</a:t>
            </a:r>
            <a:r>
              <a:rPr lang="en-US" altLang="zh-CN" sz="2400" dirty="0" smtClean="0">
                <a:latin typeface="Times New Roman" pitchFamily="18" charset="0"/>
                <a:cs typeface="Times New Roman" pitchFamily="18" charset="0"/>
              </a:rPr>
              <a:t> = p;</a:t>
            </a:r>
            <a:endParaRPr lang="zh-CN" altLang="zh-CN" sz="2400" dirty="0" smtClean="0">
              <a:latin typeface="Times New Roman" pitchFamily="18" charset="0"/>
              <a:cs typeface="Times New Roman" pitchFamily="18" charset="0"/>
            </a:endParaRPr>
          </a:p>
          <a:p>
            <a:pPr>
              <a:spcBef>
                <a:spcPts val="0"/>
              </a:spcBef>
            </a:pPr>
            <a:r>
              <a:rPr lang="en-US" altLang="zh-CN" sz="2400" dirty="0" smtClean="0">
                <a:latin typeface="Times New Roman" pitchFamily="18" charset="0"/>
                <a:cs typeface="Times New Roman" pitchFamily="18" charset="0"/>
              </a:rPr>
              <a:t>p-&gt;next      = </a:t>
            </a: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a:t>
            </a:r>
            <a:endParaRPr lang="zh-CN" altLang="zh-CN" sz="2400" dirty="0" smtClean="0">
              <a:latin typeface="Times New Roman" pitchFamily="18" charset="0"/>
              <a:cs typeface="Times New Roman" pitchFamily="18" charset="0"/>
            </a:endParaRPr>
          </a:p>
          <a:p>
            <a:pPr>
              <a:spcBef>
                <a:spcPts val="0"/>
              </a:spcBef>
            </a:pP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a:t>
            </a:r>
            <a:r>
              <a:rPr lang="en-US" altLang="zh-CN" sz="2400" dirty="0" err="1" smtClean="0">
                <a:latin typeface="Times New Roman" pitchFamily="18" charset="0"/>
                <a:cs typeface="Times New Roman" pitchFamily="18" charset="0"/>
              </a:rPr>
              <a:t>prev</a:t>
            </a:r>
            <a:r>
              <a:rPr lang="en-US" altLang="zh-CN" sz="2400" dirty="0" smtClean="0">
                <a:latin typeface="Times New Roman" pitchFamily="18" charset="0"/>
                <a:cs typeface="Times New Roman" pitchFamily="18" charset="0"/>
              </a:rPr>
              <a:t> = </a:t>
            </a:r>
            <a:r>
              <a:rPr lang="en-US" altLang="zh-CN" sz="2400" dirty="0" err="1" smtClean="0">
                <a:latin typeface="Times New Roman" pitchFamily="18" charset="0"/>
                <a:cs typeface="Times New Roman" pitchFamily="18" charset="0"/>
              </a:rPr>
              <a:t>newptr</a:t>
            </a:r>
            <a:r>
              <a:rPr lang="en-US" altLang="zh-CN" sz="2400" dirty="0" smtClean="0">
                <a:latin typeface="Times New Roman" pitchFamily="18" charset="0"/>
                <a:cs typeface="Times New Roman" pitchFamily="18" charset="0"/>
              </a:rPr>
              <a:t>;</a:t>
            </a:r>
            <a:endParaRPr lang="zh-CN" altLang="zh-CN" sz="2400" dirty="0">
              <a:latin typeface="Times New Roman" pitchFamily="18" charset="0"/>
              <a:cs typeface="Times New Roman" pitchFamily="18" charset="0"/>
            </a:endParaRPr>
          </a:p>
        </p:txBody>
      </p:sp>
      <p:sp>
        <p:nvSpPr>
          <p:cNvPr id="7" name="矩形 6"/>
          <p:cNvSpPr/>
          <p:nvPr/>
        </p:nvSpPr>
        <p:spPr>
          <a:xfrm>
            <a:off x="1585893" y="1412776"/>
            <a:ext cx="825867" cy="369332"/>
          </a:xfrm>
          <a:prstGeom prst="rect">
            <a:avLst/>
          </a:prstGeom>
        </p:spPr>
        <p:txBody>
          <a:bodyPr wrap="none">
            <a:spAutoFit/>
          </a:bodyPr>
          <a:lstStyle/>
          <a:p>
            <a:r>
              <a:rPr lang="en-US" altLang="zh-CN" dirty="0" err="1" smtClean="0">
                <a:latin typeface="Times New Roman" pitchFamily="18" charset="0"/>
                <a:cs typeface="Times New Roman" pitchFamily="18" charset="0"/>
              </a:rPr>
              <a:t>newptr</a:t>
            </a:r>
            <a:endParaRPr lang="zh-CN" altLang="en-US" dirty="0"/>
          </a:p>
        </p:txBody>
      </p:sp>
      <p:cxnSp>
        <p:nvCxnSpPr>
          <p:cNvPr id="9" name="曲线连接符 8"/>
          <p:cNvCxnSpPr/>
          <p:nvPr/>
        </p:nvCxnSpPr>
        <p:spPr>
          <a:xfrm>
            <a:off x="2411760" y="1628800"/>
            <a:ext cx="648072" cy="144016"/>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59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836712"/>
            <a:ext cx="7520940" cy="648072"/>
          </a:xfrm>
        </p:spPr>
        <p:txBody>
          <a:bodyPr/>
          <a:lstStyle/>
          <a:p>
            <a:r>
              <a:rPr lang="zh-CN" altLang="zh-CN" dirty="0"/>
              <a:t>（</a:t>
            </a:r>
            <a:r>
              <a:rPr lang="en-US" altLang="zh-CN" dirty="0"/>
              <a:t>3</a:t>
            </a:r>
            <a:r>
              <a:rPr lang="zh-CN" altLang="zh-CN" dirty="0"/>
              <a:t>）删除当前结点，如</a:t>
            </a:r>
            <a:r>
              <a:rPr lang="zh-CN" altLang="zh-CN" dirty="0" smtClean="0"/>
              <a:t>图</a:t>
            </a:r>
            <a:r>
              <a:rPr lang="en-US" altLang="zh-CN" dirty="0" smtClean="0"/>
              <a:t>2-17</a:t>
            </a:r>
            <a:r>
              <a:rPr lang="zh-CN" altLang="zh-CN" dirty="0"/>
              <a:t>所示。</a:t>
            </a:r>
          </a:p>
          <a:p>
            <a:endParaRPr lang="zh-CN" altLang="en-US" dirty="0"/>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49242562"/>
              </p:ext>
            </p:extLst>
          </p:nvPr>
        </p:nvGraphicFramePr>
        <p:xfrm>
          <a:off x="1043608" y="1340768"/>
          <a:ext cx="7204073" cy="2232248"/>
        </p:xfrm>
        <a:graphic>
          <a:graphicData uri="http://schemas.openxmlformats.org/presentationml/2006/ole">
            <mc:AlternateContent xmlns:mc="http://schemas.openxmlformats.org/markup-compatibility/2006">
              <mc:Choice xmlns:v="urn:schemas-microsoft-com:vml" Requires="v">
                <p:oleObj spid="_x0000_s84219" r:id="rId3" imgW="4544709" imgH="1392357" progId="">
                  <p:embed/>
                </p:oleObj>
              </mc:Choice>
              <mc:Fallback>
                <p:oleObj r:id="rId3" imgW="4544709" imgH="139235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340768"/>
                        <a:ext cx="7204073" cy="223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3131840" y="3501008"/>
            <a:ext cx="2513830" cy="400110"/>
          </a:xfrm>
          <a:prstGeom prst="rect">
            <a:avLst/>
          </a:prstGeom>
        </p:spPr>
        <p:txBody>
          <a:bodyPr wrap="none">
            <a:spAutoFi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2-17 </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删除</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当前结点</a:t>
            </a:r>
          </a:p>
        </p:txBody>
      </p:sp>
      <p:sp>
        <p:nvSpPr>
          <p:cNvPr id="6" name="矩形 5"/>
          <p:cNvSpPr/>
          <p:nvPr/>
        </p:nvSpPr>
        <p:spPr>
          <a:xfrm>
            <a:off x="2339752" y="4073004"/>
            <a:ext cx="4572000" cy="2308324"/>
          </a:xfrm>
          <a:prstGeom prst="rect">
            <a:avLst/>
          </a:prstGeom>
        </p:spPr>
        <p:txBody>
          <a:bodyPr>
            <a:spAutoFit/>
          </a:bodyPr>
          <a:lstStyle/>
          <a:p>
            <a:pPr>
              <a:spcBef>
                <a:spcPts val="0"/>
              </a:spcBef>
            </a:pPr>
            <a:r>
              <a:rPr lang="zh-CN" altLang="zh-CN" sz="2400" b="1" dirty="0" smtClean="0">
                <a:latin typeface="Times New Roman" pitchFamily="18" charset="0"/>
                <a:ea typeface="楷体" panose="02010609060101010101" pitchFamily="49" charset="-122"/>
                <a:cs typeface="Times New Roman" pitchFamily="18" charset="0"/>
              </a:rPr>
              <a:t>指针的修改用语句描述为： </a:t>
            </a:r>
            <a:endParaRPr lang="en-US" altLang="zh-CN" sz="2400" b="1" dirty="0" smtClean="0">
              <a:latin typeface="Times New Roman" pitchFamily="18" charset="0"/>
              <a:ea typeface="楷体" panose="02010609060101010101" pitchFamily="49" charset="-122"/>
              <a:cs typeface="Times New Roman" pitchFamily="18" charset="0"/>
            </a:endParaRPr>
          </a:p>
          <a:p>
            <a:pPr>
              <a:spcBef>
                <a:spcPts val="0"/>
              </a:spcBef>
            </a:pPr>
            <a:r>
              <a:rPr lang="en-US" altLang="zh-CN" sz="2400" dirty="0" smtClean="0">
                <a:latin typeface="Times New Roman" pitchFamily="18" charset="0"/>
                <a:cs typeface="Times New Roman" pitchFamily="18" charset="0"/>
              </a:rPr>
              <a:t>p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a:t>
            </a:r>
          </a:p>
          <a:p>
            <a:pPr>
              <a:spcBef>
                <a:spcPts val="0"/>
              </a:spcBef>
            </a:pP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a:t>
            </a:r>
            <a:r>
              <a:rPr lang="en-US" altLang="zh-CN" sz="2400" dirty="0" err="1" smtClean="0">
                <a:latin typeface="Times New Roman" pitchFamily="18" charset="0"/>
                <a:cs typeface="Times New Roman" pitchFamily="18" charset="0"/>
              </a:rPr>
              <a:t>prev</a:t>
            </a:r>
            <a:r>
              <a:rPr lang="en-US" altLang="zh-CN" sz="2400" dirty="0" smtClean="0">
                <a:latin typeface="Times New Roman" pitchFamily="18" charset="0"/>
                <a:cs typeface="Times New Roman" pitchFamily="18" charset="0"/>
              </a:rPr>
              <a:t>-&gt;next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-&gt;next;</a:t>
            </a:r>
            <a:endParaRPr lang="zh-CN" altLang="zh-CN" sz="2400" dirty="0" smtClean="0">
              <a:latin typeface="Times New Roman" pitchFamily="18" charset="0"/>
              <a:cs typeface="Times New Roman" pitchFamily="18" charset="0"/>
            </a:endParaRPr>
          </a:p>
          <a:p>
            <a:pPr>
              <a:spcBef>
                <a:spcPts val="0"/>
              </a:spcBef>
            </a:pP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-&gt;next-&gt;</a:t>
            </a:r>
            <a:r>
              <a:rPr lang="en-US" altLang="zh-CN" sz="2400" dirty="0" err="1" smtClean="0">
                <a:latin typeface="Times New Roman" pitchFamily="18" charset="0"/>
                <a:cs typeface="Times New Roman" pitchFamily="18" charset="0"/>
              </a:rPr>
              <a:t>prev</a:t>
            </a:r>
            <a:r>
              <a:rPr lang="en-US" altLang="zh-CN" sz="2400" dirty="0" smtClean="0">
                <a:latin typeface="Times New Roman" pitchFamily="18" charset="0"/>
                <a:cs typeface="Times New Roman" pitchFamily="18" charset="0"/>
              </a:rPr>
              <a:t>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a:t>
            </a:r>
            <a:r>
              <a:rPr lang="en-US" altLang="zh-CN" sz="2400" dirty="0" err="1" smtClean="0">
                <a:latin typeface="Times New Roman" pitchFamily="18" charset="0"/>
                <a:cs typeface="Times New Roman" pitchFamily="18" charset="0"/>
              </a:rPr>
              <a:t>prev</a:t>
            </a:r>
            <a:r>
              <a:rPr lang="en-US" altLang="zh-CN" sz="2400" dirty="0" smtClean="0">
                <a:latin typeface="Times New Roman" pitchFamily="18" charset="0"/>
                <a:cs typeface="Times New Roman" pitchFamily="18" charset="0"/>
              </a:rPr>
              <a:t>;</a:t>
            </a:r>
          </a:p>
          <a:p>
            <a:pPr>
              <a:spcBef>
                <a:spcPts val="0"/>
              </a:spcBef>
            </a:pP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 = </a:t>
            </a:r>
            <a:r>
              <a:rPr lang="en-US" altLang="zh-CN" sz="2400" dirty="0" err="1" smtClean="0">
                <a:latin typeface="Times New Roman" pitchFamily="18" charset="0"/>
                <a:cs typeface="Times New Roman" pitchFamily="18" charset="0"/>
              </a:rPr>
              <a:t>curr</a:t>
            </a:r>
            <a:r>
              <a:rPr lang="en-US" altLang="zh-CN" sz="2400" dirty="0" smtClean="0">
                <a:latin typeface="Times New Roman" pitchFamily="18" charset="0"/>
                <a:cs typeface="Times New Roman" pitchFamily="18" charset="0"/>
              </a:rPr>
              <a:t>-&gt;next;</a:t>
            </a:r>
          </a:p>
          <a:p>
            <a:pPr>
              <a:spcBef>
                <a:spcPts val="0"/>
              </a:spcBef>
            </a:pPr>
            <a:r>
              <a:rPr lang="en-US" altLang="zh-CN" sz="2400" dirty="0" smtClean="0">
                <a:latin typeface="Times New Roman" pitchFamily="18" charset="0"/>
                <a:cs typeface="Times New Roman" pitchFamily="18" charset="0"/>
              </a:rPr>
              <a:t>free(p);</a:t>
            </a:r>
            <a:endParaRPr lang="zh-CN" altLang="zh-C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6441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836712"/>
            <a:ext cx="7744374" cy="5664122"/>
          </a:xfrm>
        </p:spPr>
        <p:txBody>
          <a:bodyPr>
            <a:noAutofit/>
          </a:bodyPr>
          <a:lstStyle/>
          <a:p>
            <a:pPr>
              <a:spcBef>
                <a:spcPts val="0"/>
              </a:spcBef>
            </a:pPr>
            <a:r>
              <a:rPr lang="zh-CN" altLang="zh-CN" dirty="0" smtClean="0"/>
              <a:t>算法</a:t>
            </a:r>
            <a:r>
              <a:rPr lang="en-US" altLang="zh-CN" dirty="0" smtClean="0"/>
              <a:t>2.13</a:t>
            </a:r>
            <a:r>
              <a:rPr lang="zh-CN" altLang="zh-CN" dirty="0"/>
              <a:t>：</a:t>
            </a:r>
            <a:r>
              <a:rPr lang="zh-CN" altLang="zh-CN" dirty="0">
                <a:solidFill>
                  <a:srgbClr val="FF0000"/>
                </a:solidFill>
              </a:rPr>
              <a:t>双向链表的删除</a:t>
            </a:r>
          </a:p>
          <a:p>
            <a:pPr>
              <a:spcBef>
                <a:spcPts val="0"/>
              </a:spcBef>
            </a:pPr>
            <a:r>
              <a:rPr lang="en-US" b="0" dirty="0" smtClean="0"/>
              <a:t>template &lt;class Elem&gt;  //</a:t>
            </a:r>
            <a:r>
              <a:rPr lang="zh-CN" altLang="en-US" b="0" dirty="0" smtClean="0"/>
              <a:t>双链表中</a:t>
            </a:r>
            <a:r>
              <a:rPr lang="zh-CN" altLang="en-US" b="0" dirty="0" smtClean="0">
                <a:solidFill>
                  <a:srgbClr val="FF0000"/>
                </a:solidFill>
              </a:rPr>
              <a:t>删除当前结点</a:t>
            </a:r>
            <a:r>
              <a:rPr lang="zh-CN" altLang="en-US" b="0" dirty="0" smtClean="0"/>
              <a:t>元素</a:t>
            </a:r>
          </a:p>
          <a:p>
            <a:pPr>
              <a:spcBef>
                <a:spcPts val="0"/>
              </a:spcBef>
            </a:pPr>
            <a:r>
              <a:rPr lang="en-US" b="0" dirty="0" err="1" smtClean="0"/>
              <a:t>bool</a:t>
            </a:r>
            <a:r>
              <a:rPr lang="en-US" b="0" dirty="0" smtClean="0"/>
              <a:t> </a:t>
            </a:r>
            <a:r>
              <a:rPr lang="en-US" b="0" dirty="0" err="1" smtClean="0"/>
              <a:t>DList</a:t>
            </a:r>
            <a:r>
              <a:rPr lang="en-US" b="0" dirty="0" smtClean="0"/>
              <a:t>&lt;Elem&gt; :: remove( Elem &amp;x ){	</a:t>
            </a:r>
            <a:endParaRPr lang="zh-CN" altLang="en-US" b="0" dirty="0" smtClean="0"/>
          </a:p>
          <a:p>
            <a:pPr>
              <a:spcBef>
                <a:spcPts val="0"/>
              </a:spcBef>
            </a:pPr>
            <a:r>
              <a:rPr lang="en-US" b="0" dirty="0" smtClean="0"/>
              <a:t>	if ( </a:t>
            </a:r>
            <a:r>
              <a:rPr lang="en-US" b="0" dirty="0" err="1" smtClean="0"/>
              <a:t>curr</a:t>
            </a:r>
            <a:r>
              <a:rPr lang="en-US" b="0" dirty="0" smtClean="0"/>
              <a:t>==NULL || head-&gt;next == NULL) return false;</a:t>
            </a:r>
            <a:endParaRPr lang="zh-CN" altLang="en-US" b="0" dirty="0" smtClean="0"/>
          </a:p>
          <a:p>
            <a:pPr>
              <a:spcBef>
                <a:spcPts val="0"/>
              </a:spcBef>
            </a:pPr>
            <a:r>
              <a:rPr lang="en-US" b="0" dirty="0" smtClean="0"/>
              <a:t>	</a:t>
            </a:r>
            <a:r>
              <a:rPr lang="en-US" b="0" dirty="0" err="1" smtClean="0"/>
              <a:t>DLink</a:t>
            </a:r>
            <a:r>
              <a:rPr lang="en-US" b="0" dirty="0" smtClean="0"/>
              <a:t> *temp=</a:t>
            </a:r>
            <a:r>
              <a:rPr lang="en-US" b="0" dirty="0" err="1" smtClean="0"/>
              <a:t>curr</a:t>
            </a:r>
            <a:r>
              <a:rPr lang="en-US" b="0" dirty="0" smtClean="0"/>
              <a:t>;</a:t>
            </a:r>
            <a:endParaRPr lang="zh-CN" altLang="en-US" b="0" dirty="0" smtClean="0"/>
          </a:p>
          <a:p>
            <a:pPr>
              <a:spcBef>
                <a:spcPts val="0"/>
              </a:spcBef>
            </a:pPr>
            <a:r>
              <a:rPr lang="en-US" b="0" dirty="0" smtClean="0"/>
              <a:t>	</a:t>
            </a:r>
            <a:r>
              <a:rPr lang="en-US" b="0" dirty="0" err="1" smtClean="0"/>
              <a:t>curr</a:t>
            </a:r>
            <a:r>
              <a:rPr lang="en-US" b="0" dirty="0" smtClean="0"/>
              <a:t>-&gt;</a:t>
            </a:r>
            <a:r>
              <a:rPr lang="en-US" b="0" dirty="0" err="1" smtClean="0"/>
              <a:t>prev</a:t>
            </a:r>
            <a:r>
              <a:rPr lang="en-US" b="0" dirty="0" smtClean="0"/>
              <a:t>-&gt;next = </a:t>
            </a:r>
            <a:r>
              <a:rPr lang="en-US" b="0" dirty="0" err="1" smtClean="0"/>
              <a:t>curr</a:t>
            </a:r>
            <a:r>
              <a:rPr lang="en-US" b="0" dirty="0" smtClean="0"/>
              <a:t>-&gt;next;</a:t>
            </a:r>
            <a:endParaRPr lang="zh-CN" altLang="en-US" b="0" dirty="0" smtClean="0"/>
          </a:p>
          <a:p>
            <a:pPr>
              <a:spcBef>
                <a:spcPts val="0"/>
              </a:spcBef>
            </a:pPr>
            <a:r>
              <a:rPr lang="en-US" b="0" dirty="0" smtClean="0"/>
              <a:t>	</a:t>
            </a:r>
            <a:r>
              <a:rPr lang="en-US" b="0" dirty="0" err="1" smtClean="0"/>
              <a:t>curr</a:t>
            </a:r>
            <a:r>
              <a:rPr lang="en-US" b="0" dirty="0" smtClean="0"/>
              <a:t>-&gt;next-&gt;</a:t>
            </a:r>
            <a:r>
              <a:rPr lang="en-US" b="0" dirty="0" err="1" smtClean="0"/>
              <a:t>prev</a:t>
            </a:r>
            <a:r>
              <a:rPr lang="en-US" b="0" dirty="0" smtClean="0"/>
              <a:t> = </a:t>
            </a:r>
            <a:r>
              <a:rPr lang="en-US" b="0" dirty="0" err="1" smtClean="0"/>
              <a:t>curr</a:t>
            </a:r>
            <a:r>
              <a:rPr lang="en-US" b="0" dirty="0" smtClean="0"/>
              <a:t>-&gt;</a:t>
            </a:r>
            <a:r>
              <a:rPr lang="en-US" b="0" dirty="0" err="1" smtClean="0"/>
              <a:t>prev</a:t>
            </a:r>
            <a:r>
              <a:rPr lang="en-US" b="0" dirty="0" smtClean="0"/>
              <a:t>;</a:t>
            </a:r>
            <a:endParaRPr lang="zh-CN" altLang="en-US" b="0" dirty="0" smtClean="0"/>
          </a:p>
          <a:p>
            <a:pPr>
              <a:spcBef>
                <a:spcPts val="0"/>
              </a:spcBef>
            </a:pPr>
            <a:r>
              <a:rPr lang="en-US" b="0" dirty="0" smtClean="0"/>
              <a:t>	</a:t>
            </a:r>
            <a:r>
              <a:rPr lang="en-US" b="0" dirty="0" err="1" smtClean="0"/>
              <a:t>curr</a:t>
            </a:r>
            <a:r>
              <a:rPr lang="en-US" b="0" dirty="0" smtClean="0"/>
              <a:t> = </a:t>
            </a:r>
            <a:r>
              <a:rPr lang="en-US" b="0" dirty="0" err="1" smtClean="0"/>
              <a:t>curr</a:t>
            </a:r>
            <a:r>
              <a:rPr lang="en-US" b="0" dirty="0" smtClean="0"/>
              <a:t>-&gt;next;</a:t>
            </a:r>
            <a:endParaRPr lang="zh-CN" altLang="en-US" b="0" dirty="0" smtClean="0"/>
          </a:p>
          <a:p>
            <a:pPr>
              <a:spcBef>
                <a:spcPts val="0"/>
              </a:spcBef>
            </a:pPr>
            <a:r>
              <a:rPr lang="en-US" b="0" dirty="0" smtClean="0"/>
              <a:t>	x=temp-&gt;element;</a:t>
            </a:r>
            <a:endParaRPr lang="zh-CN" altLang="en-US" b="0" dirty="0" smtClean="0"/>
          </a:p>
          <a:p>
            <a:pPr>
              <a:spcBef>
                <a:spcPts val="0"/>
              </a:spcBef>
            </a:pPr>
            <a:r>
              <a:rPr lang="en-US" b="0" dirty="0" smtClean="0"/>
              <a:t>	delete temp;</a:t>
            </a:r>
            <a:endParaRPr lang="zh-CN" altLang="en-US" b="0" dirty="0" smtClean="0"/>
          </a:p>
          <a:p>
            <a:pPr>
              <a:spcBef>
                <a:spcPts val="0"/>
              </a:spcBef>
            </a:pPr>
            <a:r>
              <a:rPr lang="en-US" b="0" dirty="0" smtClean="0"/>
              <a:t>	return true;</a:t>
            </a:r>
            <a:endParaRPr lang="zh-CN" altLang="en-US" b="0" dirty="0" smtClean="0"/>
          </a:p>
          <a:p>
            <a:pPr>
              <a:spcBef>
                <a:spcPts val="0"/>
              </a:spcBef>
            </a:pPr>
            <a:r>
              <a:rPr lang="en-US" b="0" dirty="0" smtClean="0"/>
              <a:t>}</a:t>
            </a:r>
            <a:endParaRPr lang="zh-CN" altLang="en-US" b="0" dirty="0" smtClean="0"/>
          </a:p>
          <a:p>
            <a:pPr>
              <a:spcBef>
                <a:spcPts val="0"/>
              </a:spcBef>
            </a:pPr>
            <a:endParaRPr lang="zh-CN" altLang="en-US" sz="2000" dirty="0"/>
          </a:p>
        </p:txBody>
      </p:sp>
    </p:spTree>
    <p:extLst>
      <p:ext uri="{BB962C8B-B14F-4D97-AF65-F5344CB8AC3E}">
        <p14:creationId xmlns:p14="http://schemas.microsoft.com/office/powerpoint/2010/main" val="84573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2.3.3   </a:t>
            </a:r>
            <a:r>
              <a:rPr lang="zh-CN" altLang="zh-CN" b="1" dirty="0"/>
              <a:t>循环</a:t>
            </a:r>
            <a:r>
              <a:rPr lang="zh-CN" altLang="zh-CN" b="1" dirty="0" smtClean="0"/>
              <a:t>链表</a:t>
            </a:r>
            <a:endParaRPr lang="zh-CN" altLang="en-US" dirty="0"/>
          </a:p>
        </p:txBody>
      </p:sp>
      <p:sp>
        <p:nvSpPr>
          <p:cNvPr id="3" name="内容占位符 2"/>
          <p:cNvSpPr>
            <a:spLocks noGrp="1"/>
          </p:cNvSpPr>
          <p:nvPr>
            <p:ph idx="1"/>
          </p:nvPr>
        </p:nvSpPr>
        <p:spPr>
          <a:xfrm>
            <a:off x="777546" y="1578881"/>
            <a:ext cx="7970917" cy="2570199"/>
          </a:xfrm>
        </p:spPr>
        <p:txBody>
          <a:bodyPr>
            <a:normAutofit lnSpcReduction="10000"/>
          </a:bodyPr>
          <a:lstStyle/>
          <a:p>
            <a:r>
              <a:rPr lang="en-US" altLang="zh-CN" b="0" dirty="0" smtClean="0"/>
              <a:t>		</a:t>
            </a:r>
            <a:r>
              <a:rPr lang="zh-CN" altLang="zh-CN" dirty="0" smtClean="0">
                <a:solidFill>
                  <a:srgbClr val="FF0000"/>
                </a:solidFill>
              </a:rPr>
              <a:t>循环</a:t>
            </a:r>
            <a:r>
              <a:rPr lang="zh-CN" altLang="zh-CN" dirty="0">
                <a:solidFill>
                  <a:srgbClr val="FF0000"/>
                </a:solidFill>
              </a:rPr>
              <a:t>链表</a:t>
            </a:r>
            <a:r>
              <a:rPr lang="zh-CN" altLang="zh-CN" b="0" dirty="0"/>
              <a:t>是线性链表的一种变形。在线性链表中，每个结点的指针都指向它的下一个结点，最后一个结点的指针域为空，表示链表结束。而循环链表则将表中最后一个结点的指针域指向头结点，整个链表形成一个环。由此，从表中任一结点出发均可找到表中其它结点。如</a:t>
            </a:r>
            <a:r>
              <a:rPr lang="zh-CN" altLang="zh-CN" b="0" dirty="0" smtClean="0"/>
              <a:t>图</a:t>
            </a:r>
            <a:r>
              <a:rPr lang="en-US" altLang="zh-CN" b="0" dirty="0" smtClean="0"/>
              <a:t>2</a:t>
            </a:r>
            <a:r>
              <a:rPr lang="zh-CN" altLang="zh-CN" b="0" dirty="0" smtClean="0"/>
              <a:t>-</a:t>
            </a:r>
            <a:r>
              <a:rPr lang="zh-CN" altLang="zh-CN" b="0" dirty="0"/>
              <a:t>18所示为单向循环</a:t>
            </a:r>
            <a:r>
              <a:rPr lang="zh-CN" altLang="zh-CN" b="0" dirty="0" smtClean="0"/>
              <a:t>链表</a:t>
            </a:r>
            <a:r>
              <a:rPr lang="zh-CN" altLang="en-US" b="0" dirty="0"/>
              <a:t>。</a:t>
            </a:r>
          </a:p>
        </p:txBody>
      </p:sp>
      <p:graphicFrame>
        <p:nvGraphicFramePr>
          <p:cNvPr id="5" name="对象 4"/>
          <p:cNvGraphicFramePr>
            <a:graphicFrameLocks noChangeAspect="1"/>
          </p:cNvGraphicFramePr>
          <p:nvPr>
            <p:extLst>
              <p:ext uri="{D42A27DB-BD31-4B8C-83A1-F6EECF244321}">
                <p14:modId xmlns:p14="http://schemas.microsoft.com/office/powerpoint/2010/main" val="1565890142"/>
              </p:ext>
            </p:extLst>
          </p:nvPr>
        </p:nvGraphicFramePr>
        <p:xfrm>
          <a:off x="1541512" y="4293096"/>
          <a:ext cx="7602488" cy="936104"/>
        </p:xfrm>
        <a:graphic>
          <a:graphicData uri="http://schemas.openxmlformats.org/presentationml/2006/ole">
            <mc:AlternateContent xmlns:mc="http://schemas.openxmlformats.org/markup-compatibility/2006">
              <mc:Choice xmlns:v="urn:schemas-microsoft-com:vml" Requires="v">
                <p:oleObj spid="_x0000_s17921" r:id="rId3" imgW="6292985" imgH="775838" progId="">
                  <p:embed/>
                </p:oleObj>
              </mc:Choice>
              <mc:Fallback>
                <p:oleObj r:id="rId3" imgW="6292985" imgH="775838"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512" y="4293096"/>
                        <a:ext cx="7602488"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941159876"/>
              </p:ext>
            </p:extLst>
          </p:nvPr>
        </p:nvGraphicFramePr>
        <p:xfrm>
          <a:off x="-468560" y="4365104"/>
          <a:ext cx="2751734" cy="936104"/>
        </p:xfrm>
        <a:graphic>
          <a:graphicData uri="http://schemas.openxmlformats.org/presentationml/2006/ole">
            <mc:AlternateContent xmlns:mc="http://schemas.openxmlformats.org/markup-compatibility/2006">
              <mc:Choice xmlns:v="urn:schemas-microsoft-com:vml" Requires="v">
                <p:oleObj spid="_x0000_s17922" r:id="rId5" imgW="2299240" imgH="779612" progId="">
                  <p:embed/>
                </p:oleObj>
              </mc:Choice>
              <mc:Fallback>
                <p:oleObj r:id="rId5" imgW="2299240" imgH="779612" progId="">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560" y="4365104"/>
                        <a:ext cx="2751734"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1403648" y="5373216"/>
            <a:ext cx="6048672" cy="830997"/>
          </a:xfrm>
          <a:prstGeom prst="rect">
            <a:avLst/>
          </a:prstGeom>
        </p:spPr>
        <p:txBody>
          <a:bodyPr wrap="square">
            <a:spAutoFit/>
          </a:bodyPr>
          <a:lstStyle/>
          <a:p>
            <a:r>
              <a:rPr lang="zh-CN" altLang="en-US" dirty="0"/>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空表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(b)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非空表</a:t>
            </a:r>
          </a:p>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2-18 </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单向循环链表</a:t>
            </a:r>
          </a:p>
        </p:txBody>
      </p:sp>
    </p:spTree>
    <p:extLst>
      <p:ext uri="{BB962C8B-B14F-4D97-AF65-F5344CB8AC3E}">
        <p14:creationId xmlns:p14="http://schemas.microsoft.com/office/powerpoint/2010/main" val="29122071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83568" y="1196752"/>
            <a:ext cx="7128792" cy="648072"/>
          </a:xfrm>
        </p:spPr>
        <p:txBody>
          <a:bodyPr/>
          <a:lstStyle/>
          <a:p>
            <a:r>
              <a:rPr lang="zh-CN" altLang="zh-CN" dirty="0" smtClean="0"/>
              <a:t>图</a:t>
            </a:r>
            <a:r>
              <a:rPr lang="en-US" altLang="zh-CN" dirty="0" smtClean="0"/>
              <a:t>2</a:t>
            </a:r>
            <a:r>
              <a:rPr lang="zh-CN" altLang="zh-CN" dirty="0" smtClean="0"/>
              <a:t>-</a:t>
            </a:r>
            <a:r>
              <a:rPr lang="zh-CN" altLang="zh-CN" dirty="0"/>
              <a:t>19所示为</a:t>
            </a:r>
            <a:r>
              <a:rPr lang="zh-CN" altLang="zh-CN" dirty="0">
                <a:solidFill>
                  <a:srgbClr val="FF0000"/>
                </a:solidFill>
              </a:rPr>
              <a:t>双向循环链表</a:t>
            </a:r>
            <a:r>
              <a:rPr lang="zh-CN" altLang="zh-CN" dirty="0"/>
              <a:t>。</a:t>
            </a:r>
            <a:endParaRPr lang="zh-CN" altLang="en-US" dirty="0"/>
          </a:p>
          <a:p>
            <a:endParaRPr lang="zh-CN" altLang="en-US" dirty="0"/>
          </a:p>
        </p:txBody>
      </p:sp>
      <p:sp>
        <p:nvSpPr>
          <p:cNvPr id="6" name="矩形 5"/>
          <p:cNvSpPr/>
          <p:nvPr/>
        </p:nvSpPr>
        <p:spPr>
          <a:xfrm>
            <a:off x="899592" y="4077072"/>
            <a:ext cx="7344816" cy="1865126"/>
          </a:xfrm>
          <a:prstGeom prst="rect">
            <a:avLst/>
          </a:prstGeom>
        </p:spPr>
        <p:txBody>
          <a:bodyPr wrap="square">
            <a:spAutoFit/>
          </a:bodyPr>
          <a:lstStyle/>
          <a:p>
            <a:pPr>
              <a:lnSpc>
                <a:spcPct val="120000"/>
              </a:lnSpc>
            </a:pPr>
            <a:r>
              <a:rPr lang="zh-CN" altLang="en-US" sz="2400" dirty="0" smtClean="0">
                <a:latin typeface="楷体" panose="02010609060101010101" pitchFamily="49" charset="-122"/>
                <a:ea typeface="楷体" panose="02010609060101010101" pitchFamily="49" charset="-122"/>
              </a:rPr>
              <a:t>注：</a:t>
            </a:r>
            <a:r>
              <a:rPr lang="zh-CN" altLang="zh-CN" sz="2400" dirty="0" smtClean="0">
                <a:latin typeface="楷体" panose="02010609060101010101" pitchFamily="49" charset="-122"/>
                <a:ea typeface="楷体" panose="02010609060101010101" pitchFamily="49" charset="-122"/>
              </a:rPr>
              <a:t>循环</a:t>
            </a:r>
            <a:r>
              <a:rPr lang="zh-CN" altLang="zh-CN" sz="2400" dirty="0">
                <a:latin typeface="楷体" panose="02010609060101010101" pitchFamily="49" charset="-122"/>
                <a:ea typeface="楷体" panose="02010609060101010101" pitchFamily="49" charset="-122"/>
              </a:rPr>
              <a:t>链表的定义和操作与单链表相似，只是循环结束条件有所不同，单链表中算法的循环条件是判定p或p-&gt;next是否为空，而在循环链表算法中的循环条件是判定p或p-&gt;next是否等于头</a:t>
            </a:r>
            <a:r>
              <a:rPr lang="zh-CN" altLang="zh-CN" sz="2400" dirty="0" smtClean="0">
                <a:latin typeface="楷体" panose="02010609060101010101" pitchFamily="49" charset="-122"/>
                <a:ea typeface="楷体" panose="02010609060101010101" pitchFamily="49" charset="-122"/>
              </a:rPr>
              <a:t>指针</a:t>
            </a:r>
            <a:r>
              <a:rPr lang="en-US" altLang="zh-CN" sz="2400" dirty="0" smtClean="0">
                <a:latin typeface="楷体" panose="02010609060101010101" pitchFamily="49" charset="-122"/>
                <a:ea typeface="楷体" panose="02010609060101010101" pitchFamily="49" charset="-122"/>
              </a:rPr>
              <a:t>head</a:t>
            </a:r>
            <a:r>
              <a:rPr lang="zh-CN" altLang="zh-CN" sz="2400" dirty="0" smtClean="0">
                <a:latin typeface="楷体" panose="02010609060101010101" pitchFamily="49" charset="-122"/>
                <a:ea typeface="楷体" panose="02010609060101010101" pitchFamily="49" charset="-122"/>
              </a:rPr>
              <a:t>。</a:t>
            </a:r>
            <a:endParaRPr lang="zh-CN" altLang="zh-CN" sz="2400" dirty="0">
              <a:latin typeface="楷体" panose="02010609060101010101" pitchFamily="49" charset="-122"/>
              <a:ea typeface="楷体" panose="02010609060101010101" pitchFamily="49" charset="-122"/>
            </a:endParaRPr>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772816"/>
            <a:ext cx="8702675" cy="197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5192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785794"/>
            <a:ext cx="8107264" cy="5500726"/>
          </a:xfrm>
        </p:spPr>
        <p:txBody>
          <a:bodyPr>
            <a:normAutofit/>
          </a:bodyPr>
          <a:lstStyle/>
          <a:p>
            <a:r>
              <a:rPr lang="zh-CN" altLang="zh-CN" dirty="0" smtClean="0"/>
              <a:t>算法</a:t>
            </a:r>
            <a:r>
              <a:rPr lang="en-US" altLang="zh-CN" dirty="0" smtClean="0"/>
              <a:t>2.14</a:t>
            </a:r>
            <a:r>
              <a:rPr lang="zh-CN" altLang="zh-CN" dirty="0" smtClean="0"/>
              <a:t>：</a:t>
            </a:r>
            <a:r>
              <a:rPr lang="zh-CN" altLang="en-US" dirty="0" smtClean="0">
                <a:solidFill>
                  <a:srgbClr val="FF0000"/>
                </a:solidFill>
              </a:rPr>
              <a:t>单</a:t>
            </a:r>
            <a:r>
              <a:rPr lang="zh-CN" altLang="zh-CN" dirty="0" smtClean="0">
                <a:solidFill>
                  <a:srgbClr val="FF0000"/>
                </a:solidFill>
              </a:rPr>
              <a:t>循环</a:t>
            </a:r>
            <a:r>
              <a:rPr lang="zh-CN" altLang="zh-CN" dirty="0">
                <a:solidFill>
                  <a:srgbClr val="FF0000"/>
                </a:solidFill>
              </a:rPr>
              <a:t>链表的类定义</a:t>
            </a:r>
          </a:p>
          <a:p>
            <a:r>
              <a:rPr lang="en-US" b="0" dirty="0" smtClean="0"/>
              <a:t>template &lt;class Elem&gt;</a:t>
            </a:r>
            <a:endParaRPr lang="zh-CN" altLang="en-US" b="0" dirty="0" smtClean="0"/>
          </a:p>
          <a:p>
            <a:r>
              <a:rPr lang="en-US" b="0" dirty="0" smtClean="0"/>
              <a:t>class </a:t>
            </a:r>
            <a:r>
              <a:rPr lang="en-US" b="0" dirty="0" err="1" smtClean="0"/>
              <a:t>CLinkNode</a:t>
            </a:r>
            <a:r>
              <a:rPr lang="en-US" b="0" dirty="0" smtClean="0"/>
              <a:t> {	 //</a:t>
            </a:r>
            <a:r>
              <a:rPr lang="zh-CN" altLang="en-US" b="0" dirty="0" smtClean="0"/>
              <a:t>单循环链表的</a:t>
            </a:r>
            <a:r>
              <a:rPr lang="zh-CN" altLang="en-US" dirty="0" smtClean="0">
                <a:solidFill>
                  <a:srgbClr val="FF0000"/>
                </a:solidFill>
              </a:rPr>
              <a:t>结点类</a:t>
            </a:r>
            <a:r>
              <a:rPr lang="zh-CN" altLang="en-US" b="0" dirty="0" smtClean="0"/>
              <a:t>定义</a:t>
            </a:r>
          </a:p>
          <a:p>
            <a:r>
              <a:rPr lang="en-US" b="0" dirty="0" smtClean="0"/>
              <a:t>	Elem element</a:t>
            </a:r>
            <a:r>
              <a:rPr lang="zh-CN" altLang="en-US" b="0" dirty="0" smtClean="0"/>
              <a:t>；</a:t>
            </a:r>
          </a:p>
          <a:p>
            <a:r>
              <a:rPr lang="en-US" b="0" dirty="0" smtClean="0"/>
              <a:t>	</a:t>
            </a:r>
            <a:r>
              <a:rPr lang="en-US" b="0" dirty="0" err="1" smtClean="0"/>
              <a:t>CLinkNode</a:t>
            </a:r>
            <a:r>
              <a:rPr lang="en-US" b="0" dirty="0" smtClean="0"/>
              <a:t>&lt;Elem&gt; *link</a:t>
            </a:r>
            <a:r>
              <a:rPr lang="zh-CN" altLang="en-US" b="0" dirty="0" smtClean="0"/>
              <a:t>；</a:t>
            </a:r>
            <a:endParaRPr lang="en-US" altLang="zh-CN" b="0" dirty="0" smtClean="0"/>
          </a:p>
          <a:p>
            <a:endParaRPr lang="zh-CN" altLang="en-US" b="0" dirty="0" smtClean="0"/>
          </a:p>
          <a:p>
            <a:r>
              <a:rPr lang="en-US" b="0" dirty="0" smtClean="0"/>
              <a:t>	</a:t>
            </a:r>
            <a:r>
              <a:rPr lang="en-US" b="0" dirty="0" err="1" smtClean="0"/>
              <a:t>CLinkNode</a:t>
            </a:r>
            <a:r>
              <a:rPr lang="en-US" b="0" dirty="0" smtClean="0"/>
              <a:t>(</a:t>
            </a:r>
            <a:r>
              <a:rPr lang="en-US" b="0" dirty="0" err="1" smtClean="0"/>
              <a:t>CLinkNode</a:t>
            </a:r>
            <a:r>
              <a:rPr lang="en-US" b="0" dirty="0" smtClean="0"/>
              <a:t>&lt;Elem&gt; *next = NULL) {link=next;}</a:t>
            </a:r>
            <a:endParaRPr lang="zh-CN" altLang="en-US" b="0" dirty="0" smtClean="0"/>
          </a:p>
          <a:p>
            <a:r>
              <a:rPr lang="en-US" b="0" dirty="0" smtClean="0"/>
              <a:t>	</a:t>
            </a:r>
            <a:r>
              <a:rPr lang="en-US" b="0" dirty="0" err="1" smtClean="0"/>
              <a:t>CLinkNode</a:t>
            </a:r>
            <a:r>
              <a:rPr lang="en-US" b="0" dirty="0" smtClean="0"/>
              <a:t>(Elem d, </a:t>
            </a:r>
            <a:r>
              <a:rPr lang="en-US" b="0" dirty="0" err="1" smtClean="0"/>
              <a:t>CLinkNode</a:t>
            </a:r>
            <a:r>
              <a:rPr lang="en-US" b="0" dirty="0" smtClean="0"/>
              <a:t>&lt;Elem&gt; *next = NULL) :element(d), link(next){ } </a:t>
            </a:r>
            <a:endParaRPr lang="zh-CN" altLang="en-US" b="0" dirty="0" smtClean="0"/>
          </a:p>
          <a:p>
            <a:r>
              <a:rPr lang="en-US" b="0" dirty="0" smtClean="0"/>
              <a:t>}</a:t>
            </a:r>
            <a:r>
              <a:rPr lang="zh-CN" altLang="en-US" b="0" dirty="0" smtClean="0"/>
              <a:t>；</a:t>
            </a:r>
          </a:p>
        </p:txBody>
      </p:sp>
    </p:spTree>
    <p:extLst>
      <p:ext uri="{BB962C8B-B14F-4D97-AF65-F5344CB8AC3E}">
        <p14:creationId xmlns:p14="http://schemas.microsoft.com/office/powerpoint/2010/main" val="19114905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500042"/>
            <a:ext cx="8035826" cy="6072230"/>
          </a:xfrm>
        </p:spPr>
        <p:txBody>
          <a:bodyPr>
            <a:noAutofit/>
          </a:bodyPr>
          <a:lstStyle/>
          <a:p>
            <a:pPr>
              <a:lnSpc>
                <a:spcPct val="100000"/>
              </a:lnSpc>
              <a:spcBef>
                <a:spcPts val="0"/>
              </a:spcBef>
            </a:pPr>
            <a:r>
              <a:rPr lang="en-US" sz="1800" b="0" dirty="0" smtClean="0"/>
              <a:t>template &lt;class Elem&gt;</a:t>
            </a:r>
            <a:endParaRPr lang="zh-CN" altLang="en-US" sz="1800" b="0" dirty="0" smtClean="0"/>
          </a:p>
          <a:p>
            <a:pPr>
              <a:lnSpc>
                <a:spcPct val="100000"/>
              </a:lnSpc>
              <a:spcBef>
                <a:spcPts val="0"/>
              </a:spcBef>
            </a:pPr>
            <a:r>
              <a:rPr lang="en-US" sz="1800" b="0" dirty="0" smtClean="0"/>
              <a:t>class </a:t>
            </a:r>
            <a:r>
              <a:rPr lang="en-US" sz="1800" b="0" dirty="0" err="1" smtClean="0"/>
              <a:t>CList</a:t>
            </a:r>
            <a:r>
              <a:rPr lang="en-US" sz="1800" b="0" dirty="0" smtClean="0"/>
              <a:t> : public List&lt;Elem&gt; { 	//</a:t>
            </a:r>
            <a:r>
              <a:rPr lang="zh-CN" altLang="en-US" sz="1800" dirty="0" smtClean="0">
                <a:solidFill>
                  <a:srgbClr val="FF0000"/>
                </a:solidFill>
              </a:rPr>
              <a:t>带头结点的单循环链表类</a:t>
            </a:r>
            <a:r>
              <a:rPr lang="zh-CN" altLang="en-US" sz="1800" b="0" dirty="0" smtClean="0"/>
              <a:t>的定义</a:t>
            </a:r>
          </a:p>
          <a:p>
            <a:pPr>
              <a:lnSpc>
                <a:spcPct val="100000"/>
              </a:lnSpc>
              <a:spcBef>
                <a:spcPts val="0"/>
              </a:spcBef>
            </a:pPr>
            <a:r>
              <a:rPr lang="en-US" sz="1800" b="0" dirty="0" smtClean="0"/>
              <a:t>private:</a:t>
            </a:r>
            <a:endParaRPr lang="zh-CN" altLang="en-US" sz="1800" b="0" dirty="0" smtClean="0"/>
          </a:p>
          <a:p>
            <a:pPr>
              <a:lnSpc>
                <a:spcPct val="100000"/>
              </a:lnSpc>
              <a:spcBef>
                <a:spcPts val="0"/>
              </a:spcBef>
            </a:pPr>
            <a:r>
              <a:rPr lang="en-US" sz="1800" b="0" dirty="0" smtClean="0"/>
              <a:t>	</a:t>
            </a:r>
            <a:r>
              <a:rPr lang="en-US" sz="1800" b="0" dirty="0" err="1" smtClean="0"/>
              <a:t>CLinkNode</a:t>
            </a:r>
            <a:r>
              <a:rPr lang="en-US" sz="1800" b="0" dirty="0" smtClean="0"/>
              <a:t>&lt;Elem&gt; *head, *tail, *</a:t>
            </a:r>
            <a:r>
              <a:rPr lang="en-US" sz="1800" b="0" dirty="0" err="1" smtClean="0"/>
              <a:t>curr</a:t>
            </a:r>
            <a:r>
              <a:rPr lang="zh-CN" altLang="en-US" sz="1800" b="0" dirty="0" smtClean="0"/>
              <a:t>；</a:t>
            </a:r>
            <a:r>
              <a:rPr lang="en-US" sz="1800" b="0" dirty="0" smtClean="0"/>
              <a:t> //</a:t>
            </a:r>
            <a:r>
              <a:rPr lang="zh-CN" altLang="en-US" sz="1800" b="0" dirty="0" smtClean="0"/>
              <a:t>头指针</a:t>
            </a:r>
            <a:r>
              <a:rPr lang="en-US" sz="1800" b="0" dirty="0" smtClean="0"/>
              <a:t>, </a:t>
            </a:r>
            <a:r>
              <a:rPr lang="zh-CN" altLang="en-US" sz="1800" b="0" dirty="0" smtClean="0"/>
              <a:t>尾指针，当前位置</a:t>
            </a:r>
          </a:p>
          <a:p>
            <a:pPr>
              <a:lnSpc>
                <a:spcPct val="100000"/>
              </a:lnSpc>
              <a:spcBef>
                <a:spcPts val="0"/>
              </a:spcBef>
            </a:pPr>
            <a:r>
              <a:rPr lang="en-US" sz="1800" b="0" dirty="0" smtClean="0"/>
              <a:t>public:</a:t>
            </a:r>
            <a:endParaRPr lang="zh-CN" altLang="en-US" sz="1800" b="0" dirty="0" smtClean="0"/>
          </a:p>
          <a:p>
            <a:pPr>
              <a:lnSpc>
                <a:spcPct val="100000"/>
              </a:lnSpc>
              <a:spcBef>
                <a:spcPts val="0"/>
              </a:spcBef>
            </a:pPr>
            <a:r>
              <a:rPr lang="en-US" sz="1800" b="0" dirty="0" smtClean="0"/>
              <a:t>	</a:t>
            </a:r>
            <a:r>
              <a:rPr lang="en-US" sz="1800" b="0" dirty="0" err="1" smtClean="0"/>
              <a:t>CList</a:t>
            </a:r>
            <a:r>
              <a:rPr lang="en-US" sz="1800" b="0" dirty="0" smtClean="0"/>
              <a:t>(){	//</a:t>
            </a:r>
            <a:r>
              <a:rPr lang="zh-CN" altLang="en-US" sz="1800" b="0" dirty="0" smtClean="0"/>
              <a:t>构造函数</a:t>
            </a:r>
          </a:p>
          <a:p>
            <a:pPr>
              <a:lnSpc>
                <a:spcPct val="100000"/>
              </a:lnSpc>
              <a:spcBef>
                <a:spcPts val="0"/>
              </a:spcBef>
            </a:pPr>
            <a:r>
              <a:rPr lang="en-US" sz="1800" b="0" dirty="0" smtClean="0"/>
              <a:t>		</a:t>
            </a:r>
            <a:r>
              <a:rPr lang="en-US" sz="1800" b="0" dirty="0" err="1" smtClean="0"/>
              <a:t>curr</a:t>
            </a:r>
            <a:r>
              <a:rPr lang="en-US" sz="1800" b="0" dirty="0" smtClean="0"/>
              <a:t>= tail = head = new </a:t>
            </a:r>
            <a:r>
              <a:rPr lang="en-US" sz="1800" b="0" dirty="0" err="1" smtClean="0"/>
              <a:t>DLink</a:t>
            </a:r>
            <a:r>
              <a:rPr lang="en-US" sz="1800" b="0" dirty="0" smtClean="0"/>
              <a:t>&lt;Elem&gt;; //</a:t>
            </a:r>
            <a:r>
              <a:rPr lang="zh-CN" altLang="en-US" sz="1800" b="0" dirty="0" smtClean="0"/>
              <a:t>创建一个头结点</a:t>
            </a:r>
          </a:p>
          <a:p>
            <a:pPr>
              <a:lnSpc>
                <a:spcPct val="100000"/>
              </a:lnSpc>
              <a:spcBef>
                <a:spcPts val="0"/>
              </a:spcBef>
            </a:pPr>
            <a:r>
              <a:rPr lang="en-US" sz="1800" b="0" dirty="0" smtClean="0"/>
              <a:t>		head-&gt;link = head</a:t>
            </a:r>
            <a:endParaRPr lang="zh-CN" altLang="en-US" sz="1800" b="0" dirty="0" smtClean="0"/>
          </a:p>
          <a:p>
            <a:pPr>
              <a:lnSpc>
                <a:spcPct val="100000"/>
              </a:lnSpc>
              <a:spcBef>
                <a:spcPts val="0"/>
              </a:spcBef>
            </a:pPr>
            <a:r>
              <a:rPr lang="en-US" sz="1800" b="0" dirty="0" smtClean="0"/>
              <a:t>	}</a:t>
            </a:r>
            <a:endParaRPr lang="zh-CN" altLang="en-US" sz="1800" b="0" dirty="0" smtClean="0"/>
          </a:p>
          <a:p>
            <a:pPr>
              <a:lnSpc>
                <a:spcPct val="100000"/>
              </a:lnSpc>
              <a:spcBef>
                <a:spcPts val="0"/>
              </a:spcBef>
            </a:pPr>
            <a:r>
              <a:rPr lang="en-US" sz="1800" b="0" dirty="0" smtClean="0"/>
              <a:t>	</a:t>
            </a:r>
            <a:r>
              <a:rPr lang="en-US" sz="1800" b="0" dirty="0" err="1" smtClean="0"/>
              <a:t>CList</a:t>
            </a:r>
            <a:r>
              <a:rPr lang="en-US" sz="1800" b="0" dirty="0" smtClean="0"/>
              <a:t>(</a:t>
            </a:r>
            <a:r>
              <a:rPr lang="en-US" sz="1800" b="0" dirty="0" err="1" smtClean="0"/>
              <a:t>CList</a:t>
            </a:r>
            <a:r>
              <a:rPr lang="en-US" sz="1800" b="0" dirty="0" smtClean="0"/>
              <a:t>&lt;Elem&gt; &amp;L)</a:t>
            </a:r>
            <a:r>
              <a:rPr lang="zh-CN" altLang="en-US" sz="1800" b="0" dirty="0" smtClean="0"/>
              <a:t>； </a:t>
            </a:r>
            <a:r>
              <a:rPr lang="en-US" sz="1800" b="0" dirty="0" smtClean="0"/>
              <a:t>	//</a:t>
            </a:r>
            <a:r>
              <a:rPr lang="zh-CN" altLang="en-US" sz="1800" b="0" dirty="0" smtClean="0"/>
              <a:t>复制构造函数</a:t>
            </a:r>
          </a:p>
          <a:p>
            <a:pPr>
              <a:lnSpc>
                <a:spcPct val="100000"/>
              </a:lnSpc>
              <a:spcBef>
                <a:spcPts val="0"/>
              </a:spcBef>
            </a:pPr>
            <a:r>
              <a:rPr lang="en-US" sz="1800" b="0" dirty="0" smtClean="0"/>
              <a:t>	~</a:t>
            </a:r>
            <a:r>
              <a:rPr lang="en-US" sz="1800" b="0" dirty="0" err="1" smtClean="0"/>
              <a:t>CList</a:t>
            </a:r>
            <a:r>
              <a:rPr lang="en-US" sz="1800" b="0" dirty="0" smtClean="0"/>
              <a:t>()</a:t>
            </a:r>
            <a:r>
              <a:rPr lang="zh-CN" altLang="en-US" sz="1800" b="0" dirty="0" smtClean="0"/>
              <a:t>； </a:t>
            </a:r>
            <a:r>
              <a:rPr lang="en-US" sz="1800" b="0" dirty="0" smtClean="0"/>
              <a:t>			//</a:t>
            </a:r>
            <a:r>
              <a:rPr lang="zh-CN" altLang="en-US" sz="1800" b="0" dirty="0" smtClean="0"/>
              <a:t>析构函数</a:t>
            </a:r>
          </a:p>
          <a:p>
            <a:pPr>
              <a:lnSpc>
                <a:spcPct val="100000"/>
              </a:lnSpc>
              <a:spcBef>
                <a:spcPts val="0"/>
              </a:spcBef>
            </a:pPr>
            <a:r>
              <a:rPr lang="en-US" sz="1800" b="0" dirty="0" smtClean="0"/>
              <a:t>	</a:t>
            </a:r>
            <a:r>
              <a:rPr lang="en-US" sz="1800" b="0" dirty="0" err="1" smtClean="0"/>
              <a:t>int</a:t>
            </a:r>
            <a:r>
              <a:rPr lang="en-US" sz="1800" b="0" dirty="0" smtClean="0"/>
              <a:t> Length()</a:t>
            </a:r>
            <a:r>
              <a:rPr lang="zh-CN" altLang="en-US" sz="1800" b="0" dirty="0" smtClean="0"/>
              <a:t>； </a:t>
            </a:r>
            <a:r>
              <a:rPr lang="en-US" sz="1800" b="0" dirty="0" smtClean="0"/>
              <a:t>			//</a:t>
            </a:r>
            <a:r>
              <a:rPr lang="zh-CN" altLang="en-US" sz="1800" b="0" dirty="0" smtClean="0"/>
              <a:t>计算循环链表长度</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err="1" smtClean="0"/>
              <a:t>IsEmpty</a:t>
            </a:r>
            <a:r>
              <a:rPr lang="en-US" sz="1800" b="0" dirty="0" smtClean="0"/>
              <a:t>() {return head-&gt;link == head ? true : false</a:t>
            </a:r>
            <a:r>
              <a:rPr lang="zh-CN" altLang="en-US" sz="1800" b="0" dirty="0" smtClean="0"/>
              <a:t>；</a:t>
            </a:r>
            <a:r>
              <a:rPr lang="en-US" sz="1800" b="0" dirty="0" smtClean="0"/>
              <a:t>}//</a:t>
            </a:r>
            <a:r>
              <a:rPr lang="zh-CN" altLang="en-US" sz="1800" b="0" dirty="0" smtClean="0"/>
              <a:t>判表空否</a:t>
            </a:r>
          </a:p>
          <a:p>
            <a:pPr>
              <a:lnSpc>
                <a:spcPct val="100000"/>
              </a:lnSpc>
              <a:spcBef>
                <a:spcPts val="0"/>
              </a:spcBef>
            </a:pPr>
            <a:r>
              <a:rPr lang="en-US" sz="1800" b="0" dirty="0" smtClean="0"/>
              <a:t>	void </a:t>
            </a:r>
            <a:r>
              <a:rPr lang="en-US" sz="1800" b="0" dirty="0" err="1" smtClean="0"/>
              <a:t>Prev</a:t>
            </a:r>
            <a:r>
              <a:rPr lang="en-US" sz="1800" b="0" dirty="0" smtClean="0"/>
              <a:t>( );	 		//</a:t>
            </a:r>
            <a:r>
              <a:rPr lang="zh-CN" altLang="en-US" sz="1800" b="0" dirty="0" smtClean="0"/>
              <a:t>当前位置指针</a:t>
            </a:r>
            <a:r>
              <a:rPr lang="en-US" sz="1800" b="0" dirty="0" err="1" smtClean="0"/>
              <a:t>curr</a:t>
            </a:r>
            <a:r>
              <a:rPr lang="zh-CN" altLang="en-US" sz="1800" b="0" dirty="0" smtClean="0"/>
              <a:t>前移到前驱</a:t>
            </a:r>
          </a:p>
          <a:p>
            <a:pPr>
              <a:lnSpc>
                <a:spcPct val="100000"/>
              </a:lnSpc>
              <a:spcBef>
                <a:spcPts val="0"/>
              </a:spcBef>
            </a:pPr>
            <a:r>
              <a:rPr lang="en-US" sz="1800" b="0" dirty="0" smtClean="0"/>
              <a:t>	void Next( );			//</a:t>
            </a:r>
            <a:r>
              <a:rPr lang="zh-CN" altLang="en-US" sz="1800" b="0" dirty="0" smtClean="0"/>
              <a:t>当前位置指针</a:t>
            </a:r>
            <a:r>
              <a:rPr lang="en-US" sz="1800" b="0" dirty="0" err="1" smtClean="0"/>
              <a:t>curr</a:t>
            </a:r>
            <a:r>
              <a:rPr lang="zh-CN" altLang="en-US" sz="1800" b="0" dirty="0" smtClean="0"/>
              <a:t>后移到后继</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err="1" smtClean="0"/>
              <a:t>setPos</a:t>
            </a:r>
            <a:r>
              <a:rPr lang="en-US" sz="1800" b="0" dirty="0" smtClean="0"/>
              <a:t>(</a:t>
            </a:r>
            <a:r>
              <a:rPr lang="en-US" sz="1800" b="0" dirty="0" err="1" smtClean="0"/>
              <a:t>int</a:t>
            </a:r>
            <a:r>
              <a:rPr lang="en-US" sz="1800" b="0" dirty="0" smtClean="0"/>
              <a:t> pos);		//</a:t>
            </a:r>
            <a:r>
              <a:rPr lang="zh-CN" altLang="en-US" sz="1800" b="0" dirty="0" smtClean="0"/>
              <a:t>任意设定当前数据元素的位置</a:t>
            </a:r>
          </a:p>
          <a:p>
            <a:pPr>
              <a:lnSpc>
                <a:spcPct val="100000"/>
              </a:lnSpc>
              <a:spcBef>
                <a:spcPts val="0"/>
              </a:spcBef>
            </a:pPr>
            <a:r>
              <a:rPr lang="en-US" sz="1800" b="0" dirty="0" smtClean="0"/>
              <a:t>	</a:t>
            </a:r>
            <a:r>
              <a:rPr lang="en-US" sz="1800" b="0" dirty="0" err="1" smtClean="0"/>
              <a:t>bool</a:t>
            </a:r>
            <a:r>
              <a:rPr lang="en-US" sz="1800" b="0" dirty="0" smtClean="0"/>
              <a:t> </a:t>
            </a:r>
            <a:r>
              <a:rPr lang="en-US" sz="1800" b="0" dirty="0" err="1" smtClean="0"/>
              <a:t>getValue</a:t>
            </a:r>
            <a:r>
              <a:rPr lang="en-US" sz="1800" b="0" dirty="0" smtClean="0"/>
              <a:t>(Elem &amp;x)</a:t>
            </a:r>
            <a:r>
              <a:rPr lang="zh-CN" altLang="en-US" sz="1800" b="0" dirty="0" smtClean="0"/>
              <a:t>； </a:t>
            </a:r>
            <a:r>
              <a:rPr lang="en-US" sz="1800" b="0" dirty="0" smtClean="0"/>
              <a:t>	//</a:t>
            </a:r>
            <a:r>
              <a:rPr lang="zh-CN" altLang="en-US" sz="1800" b="0" dirty="0" smtClean="0"/>
              <a:t>取出当前位置元素的值</a:t>
            </a:r>
          </a:p>
          <a:p>
            <a:pPr>
              <a:lnSpc>
                <a:spcPct val="100000"/>
              </a:lnSpc>
              <a:spcBef>
                <a:spcPts val="0"/>
              </a:spcBef>
            </a:pPr>
            <a:r>
              <a:rPr lang="en-US" sz="1800" b="0" dirty="0" smtClean="0"/>
              <a:t>	</a:t>
            </a:r>
            <a:r>
              <a:rPr lang="en-US" sz="1800" b="0" dirty="0" err="1" smtClean="0"/>
              <a:t>bool</a:t>
            </a:r>
            <a:r>
              <a:rPr lang="en-US" sz="1800" b="0" dirty="0" smtClean="0"/>
              <a:t> insert( Elem x)</a:t>
            </a:r>
            <a:r>
              <a:rPr lang="zh-CN" altLang="en-US" sz="1800" b="0" dirty="0" smtClean="0"/>
              <a:t>； </a:t>
            </a:r>
            <a:r>
              <a:rPr lang="en-US" sz="1800" b="0" dirty="0" smtClean="0"/>
              <a:t>		//</a:t>
            </a:r>
            <a:r>
              <a:rPr lang="zh-CN" altLang="en-US" sz="1800" b="0" dirty="0" smtClean="0"/>
              <a:t>在当前位置之后插入元素</a:t>
            </a:r>
          </a:p>
          <a:p>
            <a:pPr>
              <a:lnSpc>
                <a:spcPct val="100000"/>
              </a:lnSpc>
              <a:spcBef>
                <a:spcPts val="0"/>
              </a:spcBef>
            </a:pPr>
            <a:r>
              <a:rPr lang="en-US" sz="1800" b="0" dirty="0" smtClean="0"/>
              <a:t>	</a:t>
            </a:r>
            <a:r>
              <a:rPr lang="en-US" sz="1800" b="0" dirty="0" err="1" smtClean="0"/>
              <a:t>bool</a:t>
            </a:r>
            <a:r>
              <a:rPr lang="en-US" sz="1800" b="0" dirty="0" smtClean="0"/>
              <a:t> remove( Elem &amp;x)</a:t>
            </a:r>
            <a:r>
              <a:rPr lang="zh-CN" altLang="en-US" sz="1800" b="0" dirty="0" smtClean="0"/>
              <a:t>； </a:t>
            </a:r>
            <a:r>
              <a:rPr lang="en-US" sz="1800" b="0" dirty="0" smtClean="0"/>
              <a:t>	//</a:t>
            </a:r>
            <a:r>
              <a:rPr lang="zh-CN" altLang="en-US" sz="1800" b="0" dirty="0" smtClean="0"/>
              <a:t>删除当前位置之后的元素，并返回其值</a:t>
            </a:r>
          </a:p>
          <a:p>
            <a:pPr>
              <a:lnSpc>
                <a:spcPct val="100000"/>
              </a:lnSpc>
              <a:spcBef>
                <a:spcPts val="0"/>
              </a:spcBef>
            </a:pPr>
            <a:r>
              <a:rPr lang="en-US" sz="1800" b="0" dirty="0" smtClean="0"/>
              <a:t>	</a:t>
            </a:r>
            <a:r>
              <a:rPr lang="en-US" sz="1800" b="0" dirty="0" err="1" smtClean="0"/>
              <a:t>CLinkNode</a:t>
            </a:r>
            <a:r>
              <a:rPr lang="en-US" sz="1800" b="0" dirty="0" smtClean="0"/>
              <a:t>&lt;Elem&gt; * Search(Elem x)</a:t>
            </a:r>
            <a:r>
              <a:rPr lang="zh-CN" altLang="en-US" sz="1800" b="0" dirty="0" smtClean="0"/>
              <a:t>；</a:t>
            </a:r>
            <a:r>
              <a:rPr lang="en-US" sz="1800" b="0" dirty="0" smtClean="0"/>
              <a:t>//</a:t>
            </a:r>
            <a:r>
              <a:rPr lang="zh-CN" altLang="en-US" sz="1800" b="0" dirty="0" smtClean="0"/>
              <a:t>搜索含数据</a:t>
            </a:r>
            <a:r>
              <a:rPr lang="en-US" sz="1800" b="0" dirty="0" smtClean="0"/>
              <a:t>x </a:t>
            </a:r>
            <a:r>
              <a:rPr lang="zh-CN" altLang="en-US" sz="1800" b="0" dirty="0" smtClean="0"/>
              <a:t>的元素</a:t>
            </a:r>
          </a:p>
          <a:p>
            <a:pPr>
              <a:lnSpc>
                <a:spcPct val="100000"/>
              </a:lnSpc>
              <a:spcBef>
                <a:spcPts val="0"/>
              </a:spcBef>
            </a:pPr>
            <a:r>
              <a:rPr lang="en-US" sz="1800" b="0" dirty="0" smtClean="0"/>
              <a:t>}</a:t>
            </a:r>
            <a:r>
              <a:rPr lang="zh-CN" altLang="en-US" sz="1800" b="0" dirty="0" smtClean="0"/>
              <a:t>；</a:t>
            </a:r>
          </a:p>
          <a:p>
            <a:pPr>
              <a:lnSpc>
                <a:spcPct val="100000"/>
              </a:lnSpc>
              <a:spcBef>
                <a:spcPts val="0"/>
              </a:spcBef>
            </a:pPr>
            <a:endParaRPr lang="zh-CN" altLang="en-US" sz="1800" b="0" dirty="0"/>
          </a:p>
        </p:txBody>
      </p:sp>
    </p:spTree>
    <p:extLst>
      <p:ext uri="{BB962C8B-B14F-4D97-AF65-F5344CB8AC3E}">
        <p14:creationId xmlns:p14="http://schemas.microsoft.com/office/powerpoint/2010/main" val="650594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992888" cy="5112568"/>
          </a:xfrm>
        </p:spPr>
        <p:txBody>
          <a:bodyPr>
            <a:normAutofit lnSpcReduction="10000"/>
          </a:bodyPr>
          <a:lstStyle/>
          <a:p>
            <a:r>
              <a:rPr lang="en-US" altLang="zh-CN" b="0" dirty="0" smtClean="0"/>
              <a:t>	</a:t>
            </a:r>
            <a:r>
              <a:rPr lang="zh-CN" altLang="zh-CN" dirty="0" smtClean="0"/>
              <a:t>约</a:t>
            </a:r>
            <a:r>
              <a:rPr lang="zh-CN" altLang="zh-CN" dirty="0"/>
              <a:t>瑟夫问题</a:t>
            </a:r>
            <a:r>
              <a:rPr lang="zh-CN" altLang="zh-CN" b="0" dirty="0"/>
              <a:t>是循环链表实际应用的一个典型例子。</a:t>
            </a:r>
          </a:p>
          <a:p>
            <a:r>
              <a:rPr lang="en-US" altLang="zh-CN" dirty="0" smtClean="0"/>
              <a:t>		</a:t>
            </a:r>
            <a:r>
              <a:rPr lang="zh-CN" altLang="zh-CN" dirty="0" smtClean="0">
                <a:solidFill>
                  <a:srgbClr val="FF0000"/>
                </a:solidFill>
              </a:rPr>
              <a:t>约</a:t>
            </a:r>
            <a:r>
              <a:rPr lang="zh-CN" altLang="zh-CN" dirty="0">
                <a:solidFill>
                  <a:srgbClr val="FF0000"/>
                </a:solidFill>
              </a:rPr>
              <a:t>瑟夫</a:t>
            </a:r>
            <a:r>
              <a:rPr lang="zh-CN" altLang="zh-CN" dirty="0" smtClean="0">
                <a:solidFill>
                  <a:srgbClr val="FF0000"/>
                </a:solidFill>
              </a:rPr>
              <a:t>问题</a:t>
            </a:r>
            <a:r>
              <a:rPr lang="zh-CN" altLang="en-US" dirty="0" smtClean="0">
                <a:solidFill>
                  <a:srgbClr val="FF0000"/>
                </a:solidFill>
              </a:rPr>
              <a:t>来历</a:t>
            </a:r>
            <a:r>
              <a:rPr lang="zh-CN" altLang="zh-CN" dirty="0" smtClean="0"/>
              <a:t>：</a:t>
            </a:r>
            <a:r>
              <a:rPr lang="zh-CN" altLang="en-US" b="0" dirty="0"/>
              <a:t>据说著名犹太历史学家 </a:t>
            </a:r>
            <a:r>
              <a:rPr lang="en-US" altLang="zh-CN" b="0" dirty="0"/>
              <a:t>Josephus</a:t>
            </a:r>
            <a:r>
              <a:rPr lang="zh-CN" altLang="en-US" b="0" dirty="0"/>
              <a:t>有过以下的故事：在罗马人占领乔塔帕特后，</a:t>
            </a:r>
            <a:r>
              <a:rPr lang="en-US" altLang="zh-CN" b="0" dirty="0"/>
              <a:t>39 </a:t>
            </a:r>
            <a:r>
              <a:rPr lang="zh-CN" altLang="en-US" b="0" dirty="0"/>
              <a:t>个犹太人与</a:t>
            </a:r>
            <a:r>
              <a:rPr lang="en-US" altLang="zh-CN" b="0" dirty="0"/>
              <a:t>Josephus</a:t>
            </a:r>
            <a:r>
              <a:rPr lang="zh-CN" altLang="en-US" b="0" dirty="0"/>
              <a:t>及他的朋友躲到一个洞中，</a:t>
            </a:r>
            <a:r>
              <a:rPr lang="en-US" altLang="zh-CN" b="0" dirty="0"/>
              <a:t>39</a:t>
            </a:r>
            <a:r>
              <a:rPr lang="zh-CN" altLang="en-US" b="0" dirty="0"/>
              <a:t>个犹太人决定宁愿死也不要被敌人抓到，于是决定了一个自杀方式，</a:t>
            </a:r>
            <a:r>
              <a:rPr lang="en-US" altLang="zh-CN" b="0" dirty="0"/>
              <a:t>41</a:t>
            </a:r>
            <a:r>
              <a:rPr lang="zh-CN" altLang="en-US" b="0" dirty="0"/>
              <a:t>个人排成一个圆圈，由第</a:t>
            </a:r>
            <a:r>
              <a:rPr lang="en-US" altLang="zh-CN" b="0" dirty="0"/>
              <a:t>1</a:t>
            </a:r>
            <a:r>
              <a:rPr lang="zh-CN" altLang="en-US" b="0" dirty="0"/>
              <a:t>个人开始报数，每报数到第</a:t>
            </a:r>
            <a:r>
              <a:rPr lang="en-US" altLang="zh-CN" b="0" dirty="0"/>
              <a:t>3</a:t>
            </a:r>
            <a:r>
              <a:rPr lang="zh-CN" altLang="en-US" b="0" dirty="0"/>
              <a:t>人该人就必须自杀，然后再由下一个重新报数，直到所有人都自杀身亡为止。然而</a:t>
            </a:r>
            <a:r>
              <a:rPr lang="en-US" altLang="zh-CN" b="0" dirty="0"/>
              <a:t>Josephus </a:t>
            </a:r>
            <a:r>
              <a:rPr lang="zh-CN" altLang="en-US" b="0" dirty="0"/>
              <a:t>和他的朋友并不想遵从</a:t>
            </a:r>
            <a:r>
              <a:rPr lang="zh-CN" altLang="en-US" b="0" dirty="0" smtClean="0"/>
              <a:t>。问题</a:t>
            </a:r>
            <a:r>
              <a:rPr lang="zh-CN" altLang="en-US" b="0" dirty="0"/>
              <a:t>是，给定</a:t>
            </a:r>
            <a:r>
              <a:rPr lang="zh-CN" altLang="en-US" b="0" dirty="0" smtClean="0"/>
              <a:t>了规则，</a:t>
            </a:r>
            <a:r>
              <a:rPr lang="zh-CN" altLang="en-US" b="0" dirty="0"/>
              <a:t>一开始要站在什么地方才能避免被处决？</a:t>
            </a:r>
            <a:r>
              <a:rPr lang="en-US" altLang="zh-CN" b="0" dirty="0"/>
              <a:t>Josephus</a:t>
            </a:r>
            <a:r>
              <a:rPr lang="zh-CN" altLang="en-US" b="0" dirty="0"/>
              <a:t>要他的朋友先假装遵从，他将朋友与自己安排在第</a:t>
            </a:r>
            <a:r>
              <a:rPr lang="en-US" altLang="zh-CN" b="0" dirty="0"/>
              <a:t>16</a:t>
            </a:r>
            <a:r>
              <a:rPr lang="zh-CN" altLang="en-US" b="0" dirty="0"/>
              <a:t>个与第</a:t>
            </a:r>
            <a:r>
              <a:rPr lang="en-US" altLang="zh-CN" b="0" dirty="0"/>
              <a:t>31</a:t>
            </a:r>
            <a:r>
              <a:rPr lang="zh-CN" altLang="en-US" b="0" dirty="0"/>
              <a:t>个位置，于是逃过了这场死亡游戏。</a:t>
            </a:r>
            <a:endParaRPr lang="zh-CN" altLang="zh-CN" b="0" dirty="0"/>
          </a:p>
          <a:p>
            <a:endParaRPr lang="zh-CN" altLang="en-US" b="0" dirty="0"/>
          </a:p>
        </p:txBody>
      </p:sp>
    </p:spTree>
    <p:extLst>
      <p:ext uri="{BB962C8B-B14F-4D97-AF65-F5344CB8AC3E}">
        <p14:creationId xmlns:p14="http://schemas.microsoft.com/office/powerpoint/2010/main" val="14941027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992888" cy="5112568"/>
          </a:xfrm>
        </p:spPr>
        <p:txBody>
          <a:bodyPr>
            <a:normAutofit/>
          </a:bodyPr>
          <a:lstStyle/>
          <a:p>
            <a:r>
              <a:rPr lang="en-US" altLang="zh-CN" dirty="0" smtClean="0"/>
              <a:t>		</a:t>
            </a:r>
            <a:r>
              <a:rPr lang="zh-CN" altLang="zh-CN" dirty="0" smtClean="0">
                <a:solidFill>
                  <a:srgbClr val="FF0000"/>
                </a:solidFill>
              </a:rPr>
              <a:t>约</a:t>
            </a:r>
            <a:r>
              <a:rPr lang="zh-CN" altLang="zh-CN" dirty="0">
                <a:solidFill>
                  <a:srgbClr val="FF0000"/>
                </a:solidFill>
              </a:rPr>
              <a:t>瑟夫问题</a:t>
            </a:r>
            <a:r>
              <a:rPr lang="zh-CN" altLang="zh-CN" dirty="0"/>
              <a:t>：</a:t>
            </a:r>
            <a:r>
              <a:rPr lang="zh-CN" altLang="zh-CN" b="0" dirty="0"/>
              <a:t>假设编号为</a:t>
            </a:r>
            <a:r>
              <a:rPr lang="en-US" altLang="zh-CN" b="0" dirty="0"/>
              <a:t>1</a:t>
            </a:r>
            <a:r>
              <a:rPr lang="zh-CN" altLang="zh-CN" b="0" dirty="0"/>
              <a:t>，</a:t>
            </a:r>
            <a:r>
              <a:rPr lang="en-US" altLang="zh-CN" b="0" dirty="0"/>
              <a:t>2</a:t>
            </a:r>
            <a:r>
              <a:rPr lang="zh-CN" altLang="zh-CN" b="0" dirty="0"/>
              <a:t>，</a:t>
            </a:r>
            <a:r>
              <a:rPr lang="en-US" altLang="zh-CN" b="0" dirty="0"/>
              <a:t>…</a:t>
            </a:r>
            <a:r>
              <a:rPr lang="zh-CN" altLang="zh-CN" b="0" dirty="0"/>
              <a:t>，</a:t>
            </a:r>
            <a:r>
              <a:rPr lang="en-US" altLang="zh-CN" b="0" dirty="0"/>
              <a:t>n(n</a:t>
            </a:r>
            <a:r>
              <a:rPr lang="zh-CN" altLang="zh-CN" b="0" dirty="0"/>
              <a:t>＞</a:t>
            </a:r>
            <a:r>
              <a:rPr lang="en-US" altLang="zh-CN" b="0" dirty="0"/>
              <a:t>0)</a:t>
            </a:r>
            <a:r>
              <a:rPr lang="zh-CN" altLang="zh-CN" b="0" dirty="0"/>
              <a:t>的</a:t>
            </a:r>
            <a:r>
              <a:rPr lang="en-US" altLang="zh-CN" b="0" dirty="0"/>
              <a:t>n</a:t>
            </a:r>
            <a:r>
              <a:rPr lang="zh-CN" altLang="zh-CN" b="0" dirty="0"/>
              <a:t>个人，按顺时针方向围坐一圈，每人持有一个正整数密码。开始时先选一个正整数</a:t>
            </a:r>
            <a:r>
              <a:rPr lang="en-US" altLang="zh-CN" b="0" dirty="0"/>
              <a:t>m</a:t>
            </a:r>
            <a:r>
              <a:rPr lang="zh-CN" altLang="zh-CN" b="0" dirty="0"/>
              <a:t>，从第</a:t>
            </a:r>
            <a:r>
              <a:rPr lang="en-US" altLang="zh-CN" b="0" dirty="0"/>
              <a:t>1</a:t>
            </a:r>
            <a:r>
              <a:rPr lang="zh-CN" altLang="zh-CN" b="0" dirty="0"/>
              <a:t>个人开始，自</a:t>
            </a:r>
            <a:r>
              <a:rPr lang="en-US" altLang="zh-CN" b="0" dirty="0"/>
              <a:t>1</a:t>
            </a:r>
            <a:r>
              <a:rPr lang="zh-CN" altLang="zh-CN" b="0" dirty="0"/>
              <a:t>起顺序报数，报到</a:t>
            </a:r>
            <a:r>
              <a:rPr lang="en-US" altLang="zh-CN" b="0" dirty="0"/>
              <a:t>m</a:t>
            </a:r>
            <a:r>
              <a:rPr lang="zh-CN" altLang="zh-CN" b="0" dirty="0"/>
              <a:t>时停止报数，报到</a:t>
            </a:r>
            <a:r>
              <a:rPr lang="en-US" altLang="zh-CN" b="0" dirty="0"/>
              <a:t>m</a:t>
            </a:r>
            <a:r>
              <a:rPr lang="zh-CN" altLang="zh-CN" b="0" dirty="0"/>
              <a:t>的人出列，将他的密码作为新的</a:t>
            </a:r>
            <a:r>
              <a:rPr lang="en-US" altLang="zh-CN" b="0" dirty="0"/>
              <a:t>m</a:t>
            </a:r>
            <a:r>
              <a:rPr lang="zh-CN" altLang="zh-CN" b="0" dirty="0"/>
              <a:t>值，然后从出列人的下一个人重新从</a:t>
            </a:r>
            <a:r>
              <a:rPr lang="en-US" altLang="zh-CN" b="0" dirty="0"/>
              <a:t>1</a:t>
            </a:r>
            <a:r>
              <a:rPr lang="zh-CN" altLang="zh-CN" b="0" dirty="0"/>
              <a:t>顺序报数。如此下去，直到所有人全部出列为止</a:t>
            </a:r>
            <a:r>
              <a:rPr lang="zh-CN" altLang="zh-CN" b="0" dirty="0" smtClean="0"/>
              <a:t>。</a:t>
            </a:r>
            <a:endParaRPr lang="en-US" altLang="zh-CN" b="0" dirty="0" smtClean="0"/>
          </a:p>
          <a:p>
            <a:r>
              <a:rPr lang="en-US" altLang="zh-CN" b="0" dirty="0" smtClean="0"/>
              <a:t>		</a:t>
            </a:r>
            <a:r>
              <a:rPr lang="zh-CN" altLang="zh-CN" b="0" dirty="0" smtClean="0"/>
              <a:t>根据</a:t>
            </a:r>
            <a:r>
              <a:rPr lang="zh-CN" altLang="zh-CN" b="0" dirty="0"/>
              <a:t>问题的描述，采用循环链表结构来表示约瑟夫问题，结点的定义如</a:t>
            </a:r>
            <a:r>
              <a:rPr lang="zh-CN" altLang="zh-CN" b="0" dirty="0" smtClean="0"/>
              <a:t>图</a:t>
            </a:r>
            <a:r>
              <a:rPr lang="en-US" altLang="zh-CN" b="0" dirty="0" smtClean="0"/>
              <a:t>2-20</a:t>
            </a:r>
            <a:r>
              <a:rPr lang="zh-CN" altLang="zh-CN" b="0" dirty="0"/>
              <a:t>所示。</a:t>
            </a:r>
          </a:p>
          <a:p>
            <a:endParaRPr lang="zh-CN" altLang="zh-CN" b="0" dirty="0"/>
          </a:p>
          <a:p>
            <a:endParaRPr lang="zh-CN" altLang="en-US" b="0" dirty="0"/>
          </a:p>
        </p:txBody>
      </p:sp>
    </p:spTree>
    <p:extLst>
      <p:ext uri="{BB962C8B-B14F-4D97-AF65-F5344CB8AC3E}">
        <p14:creationId xmlns:p14="http://schemas.microsoft.com/office/powerpoint/2010/main" val="785459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2.2  </a:t>
            </a:r>
            <a:r>
              <a:rPr lang="zh-CN" altLang="zh-CN" b="1" dirty="0"/>
              <a:t>线性表的顺序存储</a:t>
            </a:r>
            <a:r>
              <a:rPr lang="zh-CN" altLang="zh-CN" b="1" dirty="0" smtClean="0"/>
              <a:t>结构</a:t>
            </a:r>
            <a:endParaRPr lang="zh-CN" altLang="en-US" dirty="0"/>
          </a:p>
        </p:txBody>
      </p:sp>
      <p:sp>
        <p:nvSpPr>
          <p:cNvPr id="3" name="内容占位符 2"/>
          <p:cNvSpPr>
            <a:spLocks noGrp="1"/>
          </p:cNvSpPr>
          <p:nvPr>
            <p:ph idx="1"/>
          </p:nvPr>
        </p:nvSpPr>
        <p:spPr>
          <a:xfrm>
            <a:off x="827584" y="1628801"/>
            <a:ext cx="7704856" cy="2736304"/>
          </a:xfrm>
        </p:spPr>
        <p:txBody>
          <a:bodyPr>
            <a:normAutofit lnSpcReduction="10000"/>
          </a:bodyPr>
          <a:lstStyle/>
          <a:p>
            <a:r>
              <a:rPr lang="en-US" altLang="zh-CN" dirty="0" smtClean="0"/>
              <a:t>2.2.1  </a:t>
            </a:r>
            <a:r>
              <a:rPr lang="zh-CN" altLang="zh-CN" dirty="0"/>
              <a:t>顺序存储结构</a:t>
            </a:r>
          </a:p>
          <a:p>
            <a:r>
              <a:rPr lang="en-US" altLang="zh-CN" dirty="0" smtClean="0"/>
              <a:t>		</a:t>
            </a:r>
            <a:r>
              <a:rPr lang="zh-CN" altLang="zh-CN" dirty="0" smtClean="0">
                <a:solidFill>
                  <a:srgbClr val="FF0000"/>
                </a:solidFill>
              </a:rPr>
              <a:t>顺序</a:t>
            </a:r>
            <a:r>
              <a:rPr lang="zh-CN" altLang="zh-CN" dirty="0">
                <a:solidFill>
                  <a:srgbClr val="FF0000"/>
                </a:solidFill>
              </a:rPr>
              <a:t>存储结构</a:t>
            </a:r>
            <a:r>
              <a:rPr lang="zh-CN" altLang="zh-CN" dirty="0"/>
              <a:t>是用一组连续的存储单元来存储线性表，即利用数据元素之间的相对位置表示它们之间的次序关系</a:t>
            </a:r>
            <a:r>
              <a:rPr lang="zh-CN" altLang="zh-CN" dirty="0" smtClean="0"/>
              <a:t>。</a:t>
            </a:r>
            <a:endParaRPr lang="en-US" altLang="zh-CN" dirty="0" smtClean="0"/>
          </a:p>
          <a:p>
            <a:r>
              <a:rPr lang="en-US" altLang="zh-CN" b="0" dirty="0" smtClean="0"/>
              <a:t>    </a:t>
            </a:r>
            <a:r>
              <a:rPr lang="zh-CN" altLang="zh-CN" b="0" dirty="0" smtClean="0"/>
              <a:t>相邻</a:t>
            </a:r>
            <a:r>
              <a:rPr lang="zh-CN" altLang="zh-CN" b="0" dirty="0"/>
              <a:t>元素的物理位置必定相邻，线性表</a:t>
            </a:r>
            <a:r>
              <a:rPr lang="en-US" altLang="zh-CN" b="0" dirty="0"/>
              <a:t>L= (a</a:t>
            </a:r>
            <a:r>
              <a:rPr lang="en-US" altLang="zh-CN" b="0" baseline="-25000" dirty="0"/>
              <a:t>0</a:t>
            </a:r>
            <a:r>
              <a:rPr lang="en-US" altLang="zh-CN" b="0" dirty="0"/>
              <a:t>, a</a:t>
            </a:r>
            <a:r>
              <a:rPr lang="en-US" altLang="zh-CN" b="0" baseline="-25000" dirty="0"/>
              <a:t>1</a:t>
            </a:r>
            <a:r>
              <a:rPr lang="en-US" altLang="zh-CN" b="0" dirty="0"/>
              <a:t>, …, a</a:t>
            </a:r>
            <a:r>
              <a:rPr lang="en-US" altLang="zh-CN" b="0" baseline="-25000" dirty="0"/>
              <a:t>n-2</a:t>
            </a:r>
            <a:r>
              <a:rPr lang="en-US" altLang="zh-CN" b="0" dirty="0"/>
              <a:t>, a</a:t>
            </a:r>
            <a:r>
              <a:rPr lang="en-US" altLang="zh-CN" b="0" baseline="-25000" dirty="0"/>
              <a:t>n-1</a:t>
            </a:r>
            <a:r>
              <a:rPr lang="en-US" altLang="zh-CN" b="0" dirty="0"/>
              <a:t>)</a:t>
            </a:r>
            <a:r>
              <a:rPr lang="zh-CN" altLang="zh-CN" b="0" dirty="0"/>
              <a:t>的顺序存储结构如</a:t>
            </a:r>
            <a:r>
              <a:rPr lang="zh-CN" altLang="zh-CN" b="0" dirty="0" smtClean="0"/>
              <a:t>图</a:t>
            </a:r>
            <a:r>
              <a:rPr lang="en-US" altLang="zh-CN" b="0" dirty="0" smtClean="0"/>
              <a:t>2</a:t>
            </a:r>
            <a:r>
              <a:rPr lang="zh-CN" altLang="zh-CN" b="0" dirty="0" smtClean="0"/>
              <a:t>-</a:t>
            </a:r>
            <a:r>
              <a:rPr lang="zh-CN" altLang="zh-CN" b="0" dirty="0"/>
              <a:t>1所示。</a:t>
            </a:r>
            <a:endParaRPr lang="zh-CN" altLang="en-US" b="0" dirty="0"/>
          </a:p>
        </p:txBody>
      </p:sp>
      <p:sp>
        <p:nvSpPr>
          <p:cNvPr id="4" name="矩形 1612"/>
          <p:cNvSpPr>
            <a:spLocks noChangeArrowheads="1"/>
          </p:cNvSpPr>
          <p:nvPr/>
        </p:nvSpPr>
        <p:spPr bwMode="auto">
          <a:xfrm>
            <a:off x="2176934" y="5517232"/>
            <a:ext cx="4771330" cy="14751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0  1  ...  n-2   n-1  ...         Max Len-1</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矩形 1611"/>
          <p:cNvSpPr>
            <a:spLocks noChangeArrowheads="1"/>
          </p:cNvSpPr>
          <p:nvPr/>
        </p:nvSpPr>
        <p:spPr bwMode="auto">
          <a:xfrm>
            <a:off x="2627784" y="4509120"/>
            <a:ext cx="3317140" cy="807321"/>
          </a:xfrm>
          <a:prstGeom prst="rect">
            <a:avLst/>
          </a:prstGeom>
          <a:solidFill>
            <a:srgbClr val="FFFFFF"/>
          </a:solidFill>
          <a:ln w="127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a:t>
            </a:r>
            <a:r>
              <a:rPr kumimoji="0" lang="en-US" altLang="zh-CN" b="1" i="0" u="none" strike="noStrike" cap="none" normalizeH="0" baseline="-25000" dirty="0" smtClean="0">
                <a:ln>
                  <a:noFill/>
                </a:ln>
                <a:solidFill>
                  <a:schemeClr val="tx1"/>
                </a:solidFill>
                <a:effectLst/>
                <a:latin typeface="Times New Roman" pitchFamily="18" charset="0"/>
                <a:ea typeface="宋体" pitchFamily="2" charset="-122"/>
                <a:cs typeface="宋体" pitchFamily="2" charset="-122"/>
              </a:rPr>
              <a:t>0</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a:t>
            </a:r>
            <a:r>
              <a:rPr kumimoji="0" lang="en-US" altLang="zh-CN" b="1" i="0" u="none" strike="noStrike" cap="none" normalizeH="0" baseline="-25000" dirty="0" smtClean="0">
                <a:ln>
                  <a:noFill/>
                </a:ln>
                <a:solidFill>
                  <a:schemeClr val="tx1"/>
                </a:solidFill>
                <a:effectLst/>
                <a:latin typeface="Calibri" pitchFamily="34" charset="0"/>
                <a:ea typeface="宋体" pitchFamily="2" charset="-122"/>
                <a:cs typeface="宋体" pitchFamily="2" charset="-122"/>
              </a:rPr>
              <a:t>1</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  …  </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a:t>
            </a:r>
            <a:r>
              <a:rPr kumimoji="0" lang="en-US" altLang="zh-CN" b="1" i="0" u="none" strike="noStrike" cap="none" normalizeH="0" baseline="-25000" dirty="0" smtClean="0">
                <a:ln>
                  <a:noFill/>
                </a:ln>
                <a:solidFill>
                  <a:schemeClr val="tx1"/>
                </a:solidFill>
                <a:effectLst/>
                <a:latin typeface="Times New Roman" pitchFamily="18" charset="0"/>
                <a:ea typeface="宋体" pitchFamily="2" charset="-122"/>
                <a:cs typeface="宋体" pitchFamily="2" charset="-122"/>
              </a:rPr>
              <a:t>n-2   </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a:t>
            </a:r>
            <a:r>
              <a:rPr kumimoji="0" lang="en-US" altLang="zh-CN" b="1" i="0" u="none" strike="noStrike" cap="none" normalizeH="0" baseline="-25000" dirty="0" smtClean="0">
                <a:ln>
                  <a:noFill/>
                </a:ln>
                <a:solidFill>
                  <a:schemeClr val="tx1"/>
                </a:solidFill>
                <a:effectLst/>
                <a:latin typeface="Times New Roman" pitchFamily="18" charset="0"/>
                <a:ea typeface="宋体" pitchFamily="2" charset="-122"/>
                <a:cs typeface="宋体" pitchFamily="2" charset="-122"/>
              </a:rPr>
              <a:t>n-1  </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 …  </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2704029" y="5867980"/>
            <a:ext cx="3164649" cy="369332"/>
          </a:xfrm>
          <a:prstGeom prst="rect">
            <a:avLst/>
          </a:prstGeom>
        </p:spPr>
        <p:txBody>
          <a:bodyPr wrap="none">
            <a:spAutoFit/>
          </a:bodyPr>
          <a:lstStyle/>
          <a:p>
            <a:r>
              <a:rPr lang="zh-CN" altLang="en-US" dirty="0">
                <a:latin typeface="楷体" pitchFamily="49" charset="-122"/>
                <a:ea typeface="楷体" pitchFamily="49" charset="-122"/>
              </a:rPr>
              <a:t>图</a:t>
            </a:r>
            <a:r>
              <a:rPr lang="en-US" altLang="zh-CN" dirty="0">
                <a:latin typeface="楷体" pitchFamily="49" charset="-122"/>
                <a:ea typeface="楷体" pitchFamily="49" charset="-122"/>
              </a:rPr>
              <a:t>2-1</a:t>
            </a:r>
            <a:r>
              <a:rPr lang="zh-CN" altLang="en-US" dirty="0">
                <a:latin typeface="楷体" pitchFamily="49" charset="-122"/>
                <a:ea typeface="楷体" pitchFamily="49" charset="-122"/>
              </a:rPr>
              <a:t>线性表</a:t>
            </a:r>
            <a:r>
              <a:rPr lang="en-US" altLang="zh-CN" dirty="0">
                <a:latin typeface="楷体" pitchFamily="49" charset="-122"/>
                <a:ea typeface="楷体" pitchFamily="49" charset="-122"/>
              </a:rPr>
              <a:t>L</a:t>
            </a:r>
            <a:r>
              <a:rPr lang="zh-CN" altLang="en-US" dirty="0">
                <a:latin typeface="楷体" pitchFamily="49" charset="-122"/>
                <a:ea typeface="楷体" pitchFamily="49" charset="-122"/>
              </a:rPr>
              <a:t>的顺序存储表示</a:t>
            </a:r>
          </a:p>
        </p:txBody>
      </p:sp>
    </p:spTree>
    <p:extLst>
      <p:ext uri="{BB962C8B-B14F-4D97-AF65-F5344CB8AC3E}">
        <p14:creationId xmlns:p14="http://schemas.microsoft.com/office/powerpoint/2010/main" val="242140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2492896"/>
            <a:ext cx="7698959" cy="3416320"/>
          </a:xfrm>
          <a:prstGeom prst="rect">
            <a:avLst/>
          </a:prstGeom>
        </p:spPr>
        <p:txBody>
          <a:bodyPr wrap="square">
            <a:spAutoFit/>
          </a:bodyPr>
          <a:lstStyle/>
          <a:p>
            <a:pPr>
              <a:lnSpc>
                <a:spcPct val="120000"/>
              </a:lnSpc>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其中</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No</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表示每个人的编号；</a:t>
            </a:r>
          </a:p>
          <a:p>
            <a:pPr>
              <a:lnSpc>
                <a:spcPct val="120000"/>
              </a:lnSpc>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pwd</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表示每个人的密码；</a:t>
            </a:r>
          </a:p>
          <a:p>
            <a:pPr>
              <a:lnSpc>
                <a:spcPct val="120000"/>
              </a:lnSpc>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next</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为指向下一个结点的指针。</a:t>
            </a:r>
          </a:p>
          <a:p>
            <a:pPr>
              <a:lnSpc>
                <a:spcPct val="120000"/>
              </a:lnSpc>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解决约瑟夫问题的步骤如下：</a:t>
            </a:r>
          </a:p>
          <a:p>
            <a:pPr>
              <a:lnSpc>
                <a:spcPct val="120000"/>
              </a:lnSpc>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）建立一个带头结点</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head</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的具有</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个结点的约瑟夫问题循环链表；</a:t>
            </a:r>
          </a:p>
          <a:p>
            <a:pPr>
              <a:lnSpc>
                <a:spcPct val="120000"/>
              </a:lnSpc>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）在循环链表中查找、输出和</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删除</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结点</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。具体来说，在带头结点的约瑟夫问题循环链表中，循环</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查找</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个</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结点</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，将其输出，并取出该接点的密码赋值给</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，最后将该结点从约瑟夫问题循环链表中删除。直到输出循环链表中的所有元素为止。</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69786226"/>
              </p:ext>
            </p:extLst>
          </p:nvPr>
        </p:nvGraphicFramePr>
        <p:xfrm>
          <a:off x="755576" y="980728"/>
          <a:ext cx="7073286" cy="720080"/>
        </p:xfrm>
        <a:graphic>
          <a:graphicData uri="http://schemas.openxmlformats.org/presentationml/2006/ole">
            <mc:AlternateContent xmlns:mc="http://schemas.openxmlformats.org/markup-compatibility/2006">
              <mc:Choice xmlns:v="urn:schemas-microsoft-com:vml" Requires="v">
                <p:oleObj spid="_x0000_s19712" r:id="rId3" imgW="3678136" imgH="394658" progId="">
                  <p:embed/>
                </p:oleObj>
              </mc:Choice>
              <mc:Fallback>
                <p:oleObj r:id="rId3" imgW="3678136" imgH="394658"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980728"/>
                        <a:ext cx="7073286"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2483768" y="1772816"/>
            <a:ext cx="3603872" cy="400110"/>
          </a:xfrm>
          <a:prstGeom prst="rect">
            <a:avLst/>
          </a:prstGeom>
        </p:spPr>
        <p:txBody>
          <a:bodyPr wrap="none">
            <a:spAutoFi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2-20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约瑟夫问题的结点结构</a:t>
            </a:r>
          </a:p>
        </p:txBody>
      </p:sp>
    </p:spTree>
    <p:extLst>
      <p:ext uri="{BB962C8B-B14F-4D97-AF65-F5344CB8AC3E}">
        <p14:creationId xmlns:p14="http://schemas.microsoft.com/office/powerpoint/2010/main" val="21058324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836712"/>
            <a:ext cx="7992888" cy="5400600"/>
          </a:xfrm>
        </p:spPr>
        <p:txBody>
          <a:bodyPr>
            <a:noAutofit/>
          </a:bodyPr>
          <a:lstStyle/>
          <a:p>
            <a:pPr>
              <a:lnSpc>
                <a:spcPct val="100000"/>
              </a:lnSpc>
              <a:spcBef>
                <a:spcPts val="0"/>
              </a:spcBef>
            </a:pPr>
            <a:r>
              <a:rPr lang="zh-CN" altLang="zh-CN" sz="1800" dirty="0"/>
              <a:t>创建约瑟夫问题的循环链表的具体实现算法如下。</a:t>
            </a:r>
          </a:p>
          <a:p>
            <a:pPr>
              <a:lnSpc>
                <a:spcPct val="100000"/>
              </a:lnSpc>
              <a:spcBef>
                <a:spcPts val="0"/>
              </a:spcBef>
            </a:pPr>
            <a:r>
              <a:rPr lang="zh-CN" altLang="zh-CN" sz="1800" dirty="0" smtClean="0"/>
              <a:t>算法</a:t>
            </a:r>
            <a:r>
              <a:rPr lang="en-US" altLang="zh-CN" sz="1800" dirty="0" smtClean="0"/>
              <a:t>2.15</a:t>
            </a:r>
            <a:r>
              <a:rPr lang="zh-CN" altLang="zh-CN" sz="1800" dirty="0"/>
              <a:t>：</a:t>
            </a:r>
            <a:r>
              <a:rPr lang="zh-CN" altLang="zh-CN" sz="1800" dirty="0">
                <a:solidFill>
                  <a:srgbClr val="FF0000"/>
                </a:solidFill>
              </a:rPr>
              <a:t>约瑟夫问题的循环链表</a:t>
            </a:r>
          </a:p>
          <a:p>
            <a:pPr>
              <a:lnSpc>
                <a:spcPct val="100000"/>
              </a:lnSpc>
              <a:spcBef>
                <a:spcPts val="0"/>
              </a:spcBef>
            </a:pPr>
            <a:r>
              <a:rPr lang="en-US" altLang="zh-CN" sz="1800" b="0" dirty="0"/>
              <a:t>#include &lt;</a:t>
            </a:r>
            <a:r>
              <a:rPr lang="en-US" altLang="zh-CN" sz="1800" b="0" dirty="0" err="1"/>
              <a:t>iostream.h</a:t>
            </a:r>
            <a:r>
              <a:rPr lang="en-US" altLang="zh-CN" sz="1800" b="0" dirty="0"/>
              <a:t>&gt;</a:t>
            </a:r>
            <a:endParaRPr lang="zh-CN" altLang="zh-CN" sz="1800" b="0" dirty="0"/>
          </a:p>
          <a:p>
            <a:pPr>
              <a:lnSpc>
                <a:spcPct val="100000"/>
              </a:lnSpc>
              <a:spcBef>
                <a:spcPts val="0"/>
              </a:spcBef>
            </a:pPr>
            <a:r>
              <a:rPr lang="en-US" altLang="zh-CN" sz="1800" b="0" dirty="0"/>
              <a:t>#include “</a:t>
            </a:r>
            <a:r>
              <a:rPr lang="en-US" altLang="zh-CN" sz="1800" b="0" dirty="0" err="1"/>
              <a:t>CList.h</a:t>
            </a:r>
            <a:r>
              <a:rPr lang="en-US" altLang="zh-CN" sz="1800" b="0" dirty="0"/>
              <a:t>”</a:t>
            </a:r>
            <a:endParaRPr lang="zh-CN" altLang="zh-CN" sz="1800" b="0" dirty="0"/>
          </a:p>
          <a:p>
            <a:pPr>
              <a:lnSpc>
                <a:spcPct val="100000"/>
              </a:lnSpc>
              <a:spcBef>
                <a:spcPts val="0"/>
              </a:spcBef>
            </a:pPr>
            <a:r>
              <a:rPr lang="en-US" altLang="zh-CN" sz="1800" b="0" dirty="0"/>
              <a:t>template &lt;T&gt;</a:t>
            </a:r>
            <a:endParaRPr lang="zh-CN" altLang="zh-CN" sz="1800" b="0" dirty="0"/>
          </a:p>
          <a:p>
            <a:pPr>
              <a:lnSpc>
                <a:spcPct val="100000"/>
              </a:lnSpc>
              <a:spcBef>
                <a:spcPts val="0"/>
              </a:spcBef>
            </a:pPr>
            <a:r>
              <a:rPr lang="en-US" altLang="zh-CN" sz="1800" b="0" dirty="0"/>
              <a:t>void </a:t>
            </a:r>
            <a:r>
              <a:rPr lang="en-US" altLang="zh-CN" sz="1800" b="0" dirty="0" smtClean="0"/>
              <a:t>Josephus(</a:t>
            </a:r>
            <a:r>
              <a:rPr lang="en-US" altLang="zh-CN" sz="1800" b="0" dirty="0" err="1" smtClean="0"/>
              <a:t>CList</a:t>
            </a:r>
            <a:r>
              <a:rPr lang="en-US" altLang="zh-CN" sz="1800" b="0" dirty="0" smtClean="0"/>
              <a:t>&lt;T</a:t>
            </a:r>
            <a:r>
              <a:rPr lang="en-US" altLang="zh-CN" sz="1800" b="0" dirty="0"/>
              <a:t>&gt;&amp; </a:t>
            </a:r>
            <a:r>
              <a:rPr lang="en-US" altLang="zh-CN" sz="1800" b="0" dirty="0" err="1"/>
              <a:t>Js</a:t>
            </a:r>
            <a:r>
              <a:rPr lang="en-US" altLang="zh-CN" sz="1800" b="0" dirty="0"/>
              <a:t>, </a:t>
            </a:r>
            <a:r>
              <a:rPr lang="en-US" altLang="zh-CN" sz="1800" b="0" dirty="0" err="1"/>
              <a:t>int</a:t>
            </a:r>
            <a:r>
              <a:rPr lang="en-US" altLang="zh-CN" sz="1800" b="0" dirty="0"/>
              <a:t> n, </a:t>
            </a:r>
            <a:r>
              <a:rPr lang="en-US" altLang="zh-CN" sz="1800" b="0" dirty="0" err="1"/>
              <a:t>int</a:t>
            </a:r>
            <a:r>
              <a:rPr lang="en-US" altLang="zh-CN" sz="1800" b="0" dirty="0"/>
              <a:t> m) {</a:t>
            </a:r>
            <a:endParaRPr lang="zh-CN" altLang="zh-CN" sz="1800" b="0" dirty="0"/>
          </a:p>
          <a:p>
            <a:pPr>
              <a:lnSpc>
                <a:spcPct val="100000"/>
              </a:lnSpc>
              <a:spcBef>
                <a:spcPts val="0"/>
              </a:spcBef>
            </a:pPr>
            <a:r>
              <a:rPr lang="en-US" altLang="zh-CN" sz="1800" b="0" dirty="0" smtClean="0"/>
              <a:t>	</a:t>
            </a:r>
            <a:r>
              <a:rPr lang="en-US" altLang="zh-CN" sz="1800" b="0" dirty="0" err="1" smtClean="0"/>
              <a:t>CLinkNode</a:t>
            </a:r>
            <a:r>
              <a:rPr lang="en-US" altLang="zh-CN" sz="1800" b="0" dirty="0" smtClean="0"/>
              <a:t>&lt;T</a:t>
            </a:r>
            <a:r>
              <a:rPr lang="en-US" altLang="zh-CN" sz="1800" b="0" dirty="0"/>
              <a:t>&gt; *p = </a:t>
            </a:r>
            <a:r>
              <a:rPr lang="en-US" altLang="zh-CN" sz="1800" b="0" dirty="0" err="1"/>
              <a:t>Js.getHead</a:t>
            </a:r>
            <a:r>
              <a:rPr lang="en-US" altLang="zh-CN" sz="1800" b="0" dirty="0"/>
              <a:t>(), *pre = NULL</a:t>
            </a:r>
            <a:r>
              <a:rPr lang="zh-CN" altLang="zh-CN" sz="1800" b="0" dirty="0"/>
              <a:t>；</a:t>
            </a:r>
          </a:p>
          <a:p>
            <a:pPr>
              <a:lnSpc>
                <a:spcPct val="100000"/>
              </a:lnSpc>
              <a:spcBef>
                <a:spcPts val="0"/>
              </a:spcBef>
            </a:pPr>
            <a:r>
              <a:rPr lang="en-US" altLang="zh-CN" sz="1800" b="0" dirty="0" smtClean="0"/>
              <a:t>	</a:t>
            </a:r>
            <a:r>
              <a:rPr lang="en-US" altLang="zh-CN" sz="1800" b="0" dirty="0" err="1" smtClean="0"/>
              <a:t>int</a:t>
            </a:r>
            <a:r>
              <a:rPr lang="en-US" altLang="zh-CN" sz="1800" b="0" dirty="0" smtClean="0"/>
              <a:t> </a:t>
            </a:r>
            <a:r>
              <a:rPr lang="en-US" altLang="zh-CN" sz="1800" b="0" dirty="0" err="1"/>
              <a:t>i</a:t>
            </a:r>
            <a:r>
              <a:rPr lang="en-US" altLang="zh-CN" sz="1800" b="0" dirty="0"/>
              <a:t>, j</a:t>
            </a:r>
            <a:r>
              <a:rPr lang="zh-CN" altLang="zh-CN" sz="1800" b="0" dirty="0"/>
              <a:t>；</a:t>
            </a:r>
          </a:p>
          <a:p>
            <a:pPr>
              <a:lnSpc>
                <a:spcPct val="100000"/>
              </a:lnSpc>
              <a:spcBef>
                <a:spcPts val="0"/>
              </a:spcBef>
            </a:pPr>
            <a:r>
              <a:rPr lang="en-US" altLang="zh-CN" sz="1800" b="0" dirty="0" smtClean="0"/>
              <a:t>	for </a:t>
            </a:r>
            <a:r>
              <a:rPr lang="en-US" altLang="zh-CN" sz="1800" b="0" dirty="0"/>
              <a:t>(</a:t>
            </a:r>
            <a:r>
              <a:rPr lang="en-US" altLang="zh-CN" sz="1800" b="0" dirty="0" err="1"/>
              <a:t>i</a:t>
            </a:r>
            <a:r>
              <a:rPr lang="en-US" altLang="zh-CN" sz="1800" b="0" dirty="0"/>
              <a:t> = 0</a:t>
            </a:r>
            <a:r>
              <a:rPr lang="zh-CN" altLang="zh-CN" sz="1800" b="0" dirty="0"/>
              <a:t>；</a:t>
            </a:r>
            <a:r>
              <a:rPr lang="en-US" altLang="zh-CN" sz="1800" b="0" dirty="0"/>
              <a:t> </a:t>
            </a:r>
            <a:r>
              <a:rPr lang="en-US" altLang="zh-CN" sz="1800" b="0" dirty="0" err="1"/>
              <a:t>i</a:t>
            </a:r>
            <a:r>
              <a:rPr lang="en-US" altLang="zh-CN" sz="1800" b="0" dirty="0"/>
              <a:t> &lt; n</a:t>
            </a:r>
            <a:r>
              <a:rPr lang="zh-CN" altLang="zh-CN" sz="1800" b="0" dirty="0"/>
              <a:t>；</a:t>
            </a:r>
            <a:r>
              <a:rPr lang="en-US" altLang="zh-CN" sz="1800" b="0" dirty="0"/>
              <a:t> </a:t>
            </a:r>
            <a:r>
              <a:rPr lang="en-US" altLang="zh-CN" sz="1800" b="0" dirty="0" err="1"/>
              <a:t>i</a:t>
            </a:r>
            <a:r>
              <a:rPr lang="en-US" altLang="zh-CN" sz="1800" b="0" dirty="0"/>
              <a:t>++ ) {//</a:t>
            </a:r>
            <a:r>
              <a:rPr lang="zh-CN" altLang="zh-CN" sz="1800" b="0" dirty="0"/>
              <a:t>执行</a:t>
            </a:r>
            <a:r>
              <a:rPr lang="en-US" altLang="zh-CN" sz="1800" b="0" dirty="0"/>
              <a:t>n </a:t>
            </a:r>
            <a:r>
              <a:rPr lang="zh-CN" altLang="zh-CN" sz="1800" b="0" dirty="0"/>
              <a:t>次</a:t>
            </a:r>
          </a:p>
          <a:p>
            <a:pPr>
              <a:lnSpc>
                <a:spcPct val="100000"/>
              </a:lnSpc>
              <a:spcBef>
                <a:spcPts val="0"/>
              </a:spcBef>
            </a:pPr>
            <a:r>
              <a:rPr lang="en-US" altLang="zh-CN" sz="1800" b="0" dirty="0" smtClean="0"/>
              <a:t>		for </a:t>
            </a:r>
            <a:r>
              <a:rPr lang="en-US" altLang="zh-CN" sz="1800" b="0" dirty="0"/>
              <a:t>(j = 1</a:t>
            </a:r>
            <a:r>
              <a:rPr lang="zh-CN" altLang="zh-CN" sz="1800" b="0" dirty="0"/>
              <a:t>；</a:t>
            </a:r>
            <a:r>
              <a:rPr lang="en-US" altLang="zh-CN" sz="1800" b="0" dirty="0"/>
              <a:t> j &lt; m</a:t>
            </a:r>
            <a:r>
              <a:rPr lang="zh-CN" altLang="zh-CN" sz="1800" b="0" dirty="0"/>
              <a:t>；</a:t>
            </a:r>
            <a:r>
              <a:rPr lang="en-US" altLang="zh-CN" sz="1800" b="0" dirty="0"/>
              <a:t> j++){ //</a:t>
            </a:r>
            <a:r>
              <a:rPr lang="zh-CN" altLang="zh-CN" sz="1800" b="0" dirty="0"/>
              <a:t>数</a:t>
            </a:r>
            <a:r>
              <a:rPr lang="en-US" altLang="zh-CN" sz="1800" b="0" dirty="0"/>
              <a:t>m-1 </a:t>
            </a:r>
            <a:r>
              <a:rPr lang="zh-CN" altLang="zh-CN" sz="1800" b="0" dirty="0"/>
              <a:t>个人</a:t>
            </a:r>
          </a:p>
          <a:p>
            <a:pPr>
              <a:lnSpc>
                <a:spcPct val="100000"/>
              </a:lnSpc>
              <a:spcBef>
                <a:spcPts val="0"/>
              </a:spcBef>
            </a:pPr>
            <a:r>
              <a:rPr lang="en-US" altLang="zh-CN" sz="1800" b="0" dirty="0" smtClean="0"/>
              <a:t>			pre </a:t>
            </a:r>
            <a:r>
              <a:rPr lang="en-US" altLang="zh-CN" sz="1800" b="0" dirty="0"/>
              <a:t>= p</a:t>
            </a:r>
            <a:r>
              <a:rPr lang="zh-CN" altLang="zh-CN" sz="1800" b="0" dirty="0"/>
              <a:t>；</a:t>
            </a:r>
          </a:p>
          <a:p>
            <a:pPr>
              <a:lnSpc>
                <a:spcPct val="100000"/>
              </a:lnSpc>
              <a:spcBef>
                <a:spcPts val="0"/>
              </a:spcBef>
            </a:pPr>
            <a:r>
              <a:rPr lang="en-US" altLang="zh-CN" sz="1800" b="0" dirty="0" smtClean="0"/>
              <a:t>			p </a:t>
            </a:r>
            <a:r>
              <a:rPr lang="en-US" altLang="zh-CN" sz="1800" b="0" dirty="0"/>
              <a:t>= p-&gt; next</a:t>
            </a:r>
            <a:r>
              <a:rPr lang="zh-CN" altLang="zh-CN" sz="1800" b="0" dirty="0"/>
              <a:t>；</a:t>
            </a:r>
          </a:p>
          <a:p>
            <a:pPr>
              <a:lnSpc>
                <a:spcPct val="100000"/>
              </a:lnSpc>
              <a:spcBef>
                <a:spcPts val="0"/>
              </a:spcBef>
            </a:pPr>
            <a:r>
              <a:rPr lang="en-US" altLang="zh-CN" sz="1800" b="0" dirty="0" smtClean="0"/>
              <a:t>		}</a:t>
            </a:r>
            <a:endParaRPr lang="zh-CN" altLang="zh-CN" sz="1800" b="0" dirty="0"/>
          </a:p>
          <a:p>
            <a:pPr>
              <a:lnSpc>
                <a:spcPct val="100000"/>
              </a:lnSpc>
              <a:spcBef>
                <a:spcPts val="0"/>
              </a:spcBef>
            </a:pPr>
            <a:r>
              <a:rPr lang="en-US" altLang="zh-CN" sz="1800" b="0" dirty="0" smtClean="0"/>
              <a:t>		</a:t>
            </a:r>
            <a:r>
              <a:rPr lang="en-US" altLang="zh-CN" sz="1800" b="0" dirty="0" err="1" smtClean="0"/>
              <a:t>cout</a:t>
            </a:r>
            <a:r>
              <a:rPr lang="en-US" altLang="zh-CN" sz="1800" b="0" dirty="0" smtClean="0"/>
              <a:t> </a:t>
            </a:r>
            <a:r>
              <a:rPr lang="en-US" altLang="zh-CN" sz="1800" b="0" dirty="0"/>
              <a:t>&lt;&lt; “</a:t>
            </a:r>
            <a:r>
              <a:rPr lang="zh-CN" altLang="zh-CN" sz="1800" b="0" dirty="0"/>
              <a:t>出列的人是</a:t>
            </a:r>
            <a:r>
              <a:rPr lang="en-US" altLang="zh-CN" sz="1800" b="0" dirty="0"/>
              <a:t>” &lt;&lt; p -&gt; no &lt;&lt; </a:t>
            </a:r>
            <a:r>
              <a:rPr lang="en-US" altLang="zh-CN" sz="1800" b="0" dirty="0" err="1"/>
              <a:t>endl</a:t>
            </a:r>
            <a:r>
              <a:rPr lang="zh-CN" altLang="zh-CN" sz="1800" b="0" dirty="0"/>
              <a:t>；</a:t>
            </a:r>
            <a:r>
              <a:rPr lang="en-US" altLang="zh-CN" sz="1800" b="0" dirty="0"/>
              <a:t> //</a:t>
            </a:r>
            <a:r>
              <a:rPr lang="zh-CN" altLang="zh-CN" sz="1800" b="0" dirty="0"/>
              <a:t>输出出列人的编号</a:t>
            </a:r>
          </a:p>
          <a:p>
            <a:pPr>
              <a:lnSpc>
                <a:spcPct val="100000"/>
              </a:lnSpc>
              <a:spcBef>
                <a:spcPts val="0"/>
              </a:spcBef>
            </a:pPr>
            <a:r>
              <a:rPr lang="en-US" altLang="zh-CN" sz="1800" b="0" dirty="0" smtClean="0"/>
              <a:t>		m </a:t>
            </a:r>
            <a:r>
              <a:rPr lang="en-US" altLang="zh-CN" sz="1800" b="0" dirty="0"/>
              <a:t>= p -&gt; </a:t>
            </a:r>
            <a:r>
              <a:rPr lang="en-US" altLang="zh-CN" sz="1800" b="0" dirty="0" err="1"/>
              <a:t>pwd</a:t>
            </a:r>
            <a:r>
              <a:rPr lang="en-US" altLang="zh-CN" sz="1800" b="0" dirty="0"/>
              <a:t>; //</a:t>
            </a:r>
            <a:r>
              <a:rPr lang="zh-CN" altLang="zh-CN" sz="1800" b="0" dirty="0"/>
              <a:t>将出列人的编号赋给</a:t>
            </a:r>
            <a:r>
              <a:rPr lang="en-US" altLang="zh-CN" sz="1800" b="0" dirty="0"/>
              <a:t>m</a:t>
            </a:r>
            <a:endParaRPr lang="zh-CN" altLang="zh-CN" sz="1800" b="0" dirty="0"/>
          </a:p>
          <a:p>
            <a:pPr>
              <a:lnSpc>
                <a:spcPct val="100000"/>
              </a:lnSpc>
              <a:spcBef>
                <a:spcPts val="0"/>
              </a:spcBef>
            </a:pPr>
            <a:r>
              <a:rPr lang="en-US" altLang="zh-CN" sz="1800" b="0" dirty="0" smtClean="0"/>
              <a:t>		pre-</a:t>
            </a:r>
            <a:r>
              <a:rPr lang="en-US" altLang="zh-CN" sz="1800" b="0" dirty="0"/>
              <a:t>&gt;next = p-&gt;next</a:t>
            </a:r>
            <a:r>
              <a:rPr lang="zh-CN" altLang="zh-CN" sz="1800" b="0" dirty="0"/>
              <a:t>；</a:t>
            </a:r>
            <a:r>
              <a:rPr lang="en-US" altLang="zh-CN" sz="1800" b="0" dirty="0"/>
              <a:t> delete p</a:t>
            </a:r>
            <a:r>
              <a:rPr lang="zh-CN" altLang="zh-CN" sz="1800" b="0" dirty="0"/>
              <a:t>；</a:t>
            </a:r>
            <a:r>
              <a:rPr lang="en-US" altLang="zh-CN" sz="1800" b="0" dirty="0"/>
              <a:t> //</a:t>
            </a:r>
            <a:r>
              <a:rPr lang="zh-CN" altLang="zh-CN" sz="1800" b="0" dirty="0"/>
              <a:t>删去</a:t>
            </a:r>
          </a:p>
          <a:p>
            <a:pPr>
              <a:lnSpc>
                <a:spcPct val="100000"/>
              </a:lnSpc>
              <a:spcBef>
                <a:spcPts val="0"/>
              </a:spcBef>
            </a:pPr>
            <a:r>
              <a:rPr lang="en-US" altLang="zh-CN" sz="1800" b="0" dirty="0" smtClean="0"/>
              <a:t>		p </a:t>
            </a:r>
            <a:r>
              <a:rPr lang="en-US" altLang="zh-CN" sz="1800" b="0" dirty="0"/>
              <a:t>= pre-&gt;next</a:t>
            </a:r>
            <a:r>
              <a:rPr lang="zh-CN" altLang="zh-CN" sz="1800" b="0" dirty="0"/>
              <a:t>；</a:t>
            </a:r>
          </a:p>
          <a:p>
            <a:pPr>
              <a:lnSpc>
                <a:spcPct val="100000"/>
              </a:lnSpc>
              <a:spcBef>
                <a:spcPts val="0"/>
              </a:spcBef>
            </a:pPr>
            <a:r>
              <a:rPr lang="en-US" altLang="zh-CN" sz="1800" b="0" dirty="0" smtClean="0"/>
              <a:t>	}</a:t>
            </a:r>
            <a:endParaRPr lang="zh-CN" altLang="zh-CN" sz="1800" b="0" dirty="0"/>
          </a:p>
          <a:p>
            <a:pPr>
              <a:lnSpc>
                <a:spcPct val="100000"/>
              </a:lnSpc>
              <a:spcBef>
                <a:spcPts val="0"/>
              </a:spcBef>
            </a:pPr>
            <a:r>
              <a:rPr lang="en-US" altLang="zh-CN" sz="1800" b="0" dirty="0" smtClean="0"/>
              <a:t>}</a:t>
            </a:r>
            <a:endParaRPr lang="zh-CN" altLang="en-US" sz="1800" dirty="0"/>
          </a:p>
        </p:txBody>
      </p:sp>
    </p:spTree>
    <p:extLst>
      <p:ext uri="{BB962C8B-B14F-4D97-AF65-F5344CB8AC3E}">
        <p14:creationId xmlns:p14="http://schemas.microsoft.com/office/powerpoint/2010/main" val="19483643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184576"/>
          </a:xfrm>
        </p:spPr>
        <p:txBody>
          <a:bodyPr>
            <a:normAutofit fontScale="92500" lnSpcReduction="20000"/>
          </a:bodyPr>
          <a:lstStyle/>
          <a:p>
            <a:r>
              <a:rPr lang="en-US" altLang="zh-CN" b="0" dirty="0"/>
              <a:t>void main() {</a:t>
            </a:r>
            <a:endParaRPr lang="zh-CN" altLang="zh-CN" b="0" dirty="0"/>
          </a:p>
          <a:p>
            <a:r>
              <a:rPr lang="en-US" altLang="zh-CN" b="0" dirty="0" smtClean="0"/>
              <a:t>	</a:t>
            </a:r>
            <a:r>
              <a:rPr lang="en-US" altLang="zh-CN" b="0" dirty="0" err="1" smtClean="0"/>
              <a:t>CList</a:t>
            </a:r>
            <a:r>
              <a:rPr lang="en-US" altLang="zh-CN" b="0" dirty="0" smtClean="0"/>
              <a:t>&lt;</a:t>
            </a:r>
            <a:r>
              <a:rPr lang="en-US" altLang="zh-CN" b="0" dirty="0" err="1" smtClean="0"/>
              <a:t>int</a:t>
            </a:r>
            <a:r>
              <a:rPr lang="en-US" altLang="zh-CN" b="0" dirty="0"/>
              <a:t>&gt; </a:t>
            </a:r>
            <a:r>
              <a:rPr lang="en-US" altLang="zh-CN" b="0" dirty="0" err="1"/>
              <a:t>clist</a:t>
            </a:r>
            <a:r>
              <a:rPr lang="zh-CN" altLang="zh-CN" b="0" dirty="0"/>
              <a:t>；</a:t>
            </a:r>
          </a:p>
          <a:p>
            <a:r>
              <a:rPr lang="en-US" altLang="zh-CN" b="0" dirty="0" smtClean="0"/>
              <a:t>	</a:t>
            </a:r>
            <a:r>
              <a:rPr lang="en-US" altLang="zh-CN" b="0" dirty="0" err="1" smtClean="0"/>
              <a:t>int</a:t>
            </a:r>
            <a:r>
              <a:rPr lang="en-US" altLang="zh-CN" b="0" dirty="0" smtClean="0"/>
              <a:t> </a:t>
            </a:r>
            <a:r>
              <a:rPr lang="en-US" altLang="zh-CN" b="0" dirty="0" err="1"/>
              <a:t>i</a:t>
            </a:r>
            <a:r>
              <a:rPr lang="en-US" altLang="zh-CN" b="0" dirty="0"/>
              <a:t>, n, m</a:t>
            </a:r>
            <a:r>
              <a:rPr lang="zh-CN" altLang="zh-CN" b="0" dirty="0"/>
              <a:t>；</a:t>
            </a:r>
          </a:p>
          <a:p>
            <a:r>
              <a:rPr lang="en-US" altLang="zh-CN" b="0" dirty="0" smtClean="0"/>
              <a:t>	</a:t>
            </a:r>
            <a:r>
              <a:rPr lang="en-US" altLang="zh-CN" b="0" dirty="0" err="1" smtClean="0"/>
              <a:t>cout</a:t>
            </a:r>
            <a:r>
              <a:rPr lang="en-US" altLang="zh-CN" b="0" dirty="0" smtClean="0"/>
              <a:t> </a:t>
            </a:r>
            <a:r>
              <a:rPr lang="en-US" altLang="zh-CN" b="0" dirty="0"/>
              <a:t>&lt;&lt; “</a:t>
            </a:r>
            <a:r>
              <a:rPr lang="zh-CN" altLang="zh-CN" b="0" dirty="0"/>
              <a:t>输入游戏者人数和报数间隔</a:t>
            </a:r>
            <a:r>
              <a:rPr lang="en-US" altLang="zh-CN" b="0" dirty="0"/>
              <a:t>: ”</a:t>
            </a:r>
            <a:r>
              <a:rPr lang="zh-CN" altLang="zh-CN" b="0" dirty="0"/>
              <a:t>；</a:t>
            </a:r>
            <a:r>
              <a:rPr lang="en-US" altLang="zh-CN" b="0" dirty="0"/>
              <a:t> </a:t>
            </a:r>
            <a:r>
              <a:rPr lang="en-US" altLang="zh-CN" b="0" dirty="0" err="1"/>
              <a:t>cin</a:t>
            </a:r>
            <a:r>
              <a:rPr lang="en-US" altLang="zh-CN" b="0" dirty="0"/>
              <a:t> &gt;&gt; n &gt;&gt; m</a:t>
            </a:r>
            <a:r>
              <a:rPr lang="zh-CN" altLang="zh-CN" b="0" dirty="0"/>
              <a:t>；</a:t>
            </a:r>
          </a:p>
          <a:p>
            <a:r>
              <a:rPr lang="en-US" altLang="zh-CN" b="0" dirty="0" smtClean="0"/>
              <a:t>	for </a:t>
            </a:r>
            <a:r>
              <a:rPr lang="en-US" altLang="zh-CN" b="0" dirty="0"/>
              <a:t>(</a:t>
            </a:r>
            <a:r>
              <a:rPr lang="en-US" altLang="zh-CN" b="0" dirty="0" err="1"/>
              <a:t>i</a:t>
            </a:r>
            <a:r>
              <a:rPr lang="en-US" altLang="zh-CN" b="0" dirty="0"/>
              <a:t> = 1</a:t>
            </a:r>
            <a:r>
              <a:rPr lang="zh-CN" altLang="zh-CN" b="0" dirty="0"/>
              <a:t>；</a:t>
            </a:r>
            <a:r>
              <a:rPr lang="en-US" altLang="zh-CN" b="0" dirty="0"/>
              <a:t> </a:t>
            </a:r>
            <a:r>
              <a:rPr lang="en-US" altLang="zh-CN" b="0" dirty="0" err="1"/>
              <a:t>i</a:t>
            </a:r>
            <a:r>
              <a:rPr lang="en-US" altLang="zh-CN" b="0" dirty="0"/>
              <a:t> &lt;= n</a:t>
            </a:r>
            <a:r>
              <a:rPr lang="zh-CN" altLang="zh-CN" b="0" dirty="0"/>
              <a:t>；</a:t>
            </a:r>
            <a:r>
              <a:rPr lang="en-US" altLang="zh-CN" b="0" dirty="0"/>
              <a:t> </a:t>
            </a:r>
            <a:r>
              <a:rPr lang="en-US" altLang="zh-CN" b="0" dirty="0" err="1"/>
              <a:t>i</a:t>
            </a:r>
            <a:r>
              <a:rPr lang="en-US" altLang="zh-CN" b="0" dirty="0"/>
              <a:t>++ ) </a:t>
            </a:r>
            <a:r>
              <a:rPr lang="en-US" altLang="zh-CN" b="0" dirty="0" err="1"/>
              <a:t>clist.insert</a:t>
            </a:r>
            <a:r>
              <a:rPr lang="en-US" altLang="zh-CN" b="0" dirty="0"/>
              <a:t>(</a:t>
            </a:r>
            <a:r>
              <a:rPr lang="en-US" altLang="zh-CN" b="0" dirty="0" err="1"/>
              <a:t>i</a:t>
            </a:r>
            <a:r>
              <a:rPr lang="en-US" altLang="zh-CN" b="0" dirty="0"/>
              <a:t>)</a:t>
            </a:r>
            <a:r>
              <a:rPr lang="zh-CN" altLang="zh-CN" b="0" dirty="0"/>
              <a:t>；</a:t>
            </a:r>
            <a:r>
              <a:rPr lang="en-US" altLang="zh-CN" b="0" dirty="0"/>
              <a:t> //</a:t>
            </a:r>
            <a:r>
              <a:rPr lang="zh-CN" altLang="zh-CN" b="0" dirty="0"/>
              <a:t>形成约瑟夫环</a:t>
            </a:r>
          </a:p>
          <a:p>
            <a:r>
              <a:rPr lang="en-US" altLang="zh-CN" b="0" dirty="0" smtClean="0"/>
              <a:t>	Josephus(</a:t>
            </a:r>
            <a:r>
              <a:rPr lang="en-US" altLang="zh-CN" b="0" dirty="0" err="1" smtClean="0"/>
              <a:t>clist</a:t>
            </a:r>
            <a:r>
              <a:rPr lang="en-US" altLang="zh-CN" b="0" dirty="0"/>
              <a:t>, n, m)</a:t>
            </a:r>
            <a:r>
              <a:rPr lang="zh-CN" altLang="zh-CN" b="0" dirty="0"/>
              <a:t>；</a:t>
            </a:r>
            <a:r>
              <a:rPr lang="en-US" altLang="zh-CN" b="0" dirty="0"/>
              <a:t> //</a:t>
            </a:r>
            <a:r>
              <a:rPr lang="zh-CN" altLang="zh-CN" b="0" dirty="0"/>
              <a:t>解决约瑟夫问题</a:t>
            </a:r>
          </a:p>
          <a:p>
            <a:r>
              <a:rPr lang="en-US" altLang="zh-CN" b="0" dirty="0"/>
              <a:t>}</a:t>
            </a:r>
            <a:endParaRPr lang="zh-CN" altLang="zh-CN" dirty="0"/>
          </a:p>
          <a:p>
            <a:r>
              <a:rPr lang="zh-CN" altLang="zh-CN" b="0" dirty="0"/>
              <a:t>循环链表的优点</a:t>
            </a:r>
            <a:r>
              <a:rPr lang="zh-CN" altLang="zh-CN" b="0" dirty="0" smtClean="0"/>
              <a:t>：</a:t>
            </a:r>
            <a:endParaRPr lang="en-US" altLang="zh-CN" b="0" dirty="0" smtClean="0"/>
          </a:p>
          <a:p>
            <a:r>
              <a:rPr lang="zh-CN" altLang="zh-CN" b="0" dirty="0" smtClean="0"/>
              <a:t>（</a:t>
            </a:r>
            <a:r>
              <a:rPr lang="zh-CN" altLang="zh-CN" b="0" dirty="0"/>
              <a:t>1）从表中任一结点 出发均可访问到表中其它结点，这使得某些操作在循环链表上容易实现</a:t>
            </a:r>
            <a:r>
              <a:rPr lang="zh-CN" altLang="zh-CN" b="0" dirty="0" smtClean="0"/>
              <a:t>；</a:t>
            </a:r>
            <a:endParaRPr lang="en-US" altLang="zh-CN" b="0" dirty="0" smtClean="0"/>
          </a:p>
          <a:p>
            <a:r>
              <a:rPr lang="zh-CN" altLang="zh-CN" b="0" dirty="0" smtClean="0"/>
              <a:t>（</a:t>
            </a:r>
            <a:r>
              <a:rPr lang="zh-CN" altLang="zh-CN" b="0" dirty="0"/>
              <a:t>2）插入、删除操作中不需区分尾结点还是中间结点，使操作简化。</a:t>
            </a:r>
          </a:p>
          <a:p>
            <a:endParaRPr lang="zh-CN" altLang="en-US" dirty="0"/>
          </a:p>
        </p:txBody>
      </p:sp>
    </p:spTree>
    <p:extLst>
      <p:ext uri="{BB962C8B-B14F-4D97-AF65-F5344CB8AC3E}">
        <p14:creationId xmlns:p14="http://schemas.microsoft.com/office/powerpoint/2010/main" val="493781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 </a:t>
            </a:r>
            <a:r>
              <a:rPr lang="en-US" altLang="zh-CN" b="1" dirty="0"/>
              <a:t>.4  </a:t>
            </a:r>
            <a:r>
              <a:rPr lang="zh-CN" altLang="zh-CN" b="1" dirty="0">
                <a:solidFill>
                  <a:srgbClr val="FF0000"/>
                </a:solidFill>
              </a:rPr>
              <a:t>线性表应用</a:t>
            </a:r>
            <a:r>
              <a:rPr lang="zh-CN" altLang="zh-CN" b="1" dirty="0" smtClean="0">
                <a:solidFill>
                  <a:srgbClr val="FF0000"/>
                </a:solidFill>
              </a:rPr>
              <a:t>举例</a:t>
            </a:r>
            <a:endParaRPr lang="zh-CN" altLang="en-US"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2.4.1 </a:t>
                </a:r>
                <a:r>
                  <a:rPr lang="en-US" altLang="zh-CN" dirty="0"/>
                  <a:t>—</a:t>
                </a:r>
                <a:r>
                  <a:rPr lang="zh-CN" altLang="zh-CN" dirty="0"/>
                  <a:t>元多项式的表示</a:t>
                </a:r>
              </a:p>
              <a:p>
                <a:r>
                  <a:rPr lang="zh-CN" altLang="zh-CN" b="0" dirty="0" smtClean="0"/>
                  <a:t>多项式</a:t>
                </a:r>
                <a:r>
                  <a:rPr lang="zh-CN" altLang="zh-CN" b="0" dirty="0"/>
                  <a:t>的表示和求和是线性表应用的典型实例。在数学上，一元多项式的书写形式为：</a:t>
                </a:r>
                <a:endParaRPr lang="en-US" altLang="zh-CN" b="0" dirty="0" smtClean="0"/>
              </a:p>
              <a:p>
                <a:pPr/>
                <a14:m>
                  <m:oMathPara xmlns:m="http://schemas.openxmlformats.org/officeDocument/2006/math">
                    <m:oMathParaPr>
                      <m:jc m:val="centerGroup"/>
                    </m:oMathParaPr>
                    <m:oMath xmlns:m="http://schemas.openxmlformats.org/officeDocument/2006/math">
                      <m:sSub>
                        <m:sSubPr>
                          <m:ctrlPr>
                            <a:rPr lang="zh-CN" altLang="zh-CN" b="0" i="1">
                              <a:latin typeface="Cambria Math" panose="02040503050406030204" pitchFamily="18" charset="0"/>
                            </a:rPr>
                          </m:ctrlPr>
                        </m:sSubPr>
                        <m:e>
                          <m:r>
                            <m:rPr>
                              <m:sty m:val="p"/>
                            </m:rPr>
                            <a:rPr lang="zh-CN" altLang="zh-CN" b="0">
                              <a:latin typeface="Cambria Math"/>
                            </a:rPr>
                            <m:t>P</m:t>
                          </m:r>
                        </m:e>
                        <m:sub>
                          <m:r>
                            <m:rPr>
                              <m:sty m:val="p"/>
                            </m:rPr>
                            <a:rPr lang="zh-CN" altLang="zh-CN" b="0">
                              <a:latin typeface="Cambria Math"/>
                            </a:rPr>
                            <m:t>n</m:t>
                          </m:r>
                        </m:sub>
                      </m:sSub>
                      <m:d>
                        <m:dPr>
                          <m:ctrlPr>
                            <a:rPr lang="zh-CN" altLang="zh-CN" b="0" i="1">
                              <a:latin typeface="Cambria Math" panose="02040503050406030204" pitchFamily="18" charset="0"/>
                            </a:rPr>
                          </m:ctrlPr>
                        </m:dPr>
                        <m:e>
                          <m:r>
                            <m:rPr>
                              <m:sty m:val="p"/>
                            </m:rPr>
                            <a:rPr lang="zh-CN" altLang="zh-CN" b="0">
                              <a:latin typeface="Cambria Math"/>
                            </a:rPr>
                            <m:t>x</m:t>
                          </m:r>
                        </m:e>
                      </m:d>
                      <m:r>
                        <a:rPr lang="zh-CN" altLang="zh-CN" b="0">
                          <a:latin typeface="Cambria Math"/>
                        </a:rPr>
                        <m:t>=</m:t>
                      </m:r>
                      <m:sSub>
                        <m:sSubPr>
                          <m:ctrlPr>
                            <a:rPr lang="zh-CN" altLang="zh-CN" b="0" i="1">
                              <a:latin typeface="Cambria Math" panose="02040503050406030204" pitchFamily="18" charset="0"/>
                            </a:rPr>
                          </m:ctrlPr>
                        </m:sSubPr>
                        <m:e>
                          <m:r>
                            <m:rPr>
                              <m:sty m:val="p"/>
                            </m:rPr>
                            <a:rPr lang="zh-CN" altLang="zh-CN" b="0">
                              <a:latin typeface="Cambria Math"/>
                            </a:rPr>
                            <m:t>P</m:t>
                          </m:r>
                        </m:e>
                        <m:sub>
                          <m:r>
                            <a:rPr lang="zh-CN" altLang="zh-CN" b="0">
                              <a:latin typeface="Cambria Math"/>
                            </a:rPr>
                            <m:t>0</m:t>
                          </m:r>
                        </m:sub>
                      </m:sSub>
                      <m:r>
                        <a:rPr lang="en-US" altLang="zh-CN" b="0" i="1" smtClean="0">
                          <a:latin typeface="Cambria Math"/>
                        </a:rPr>
                        <m:t>(</m:t>
                      </m:r>
                      <m:r>
                        <a:rPr lang="en-US" altLang="zh-CN" b="0" i="1" smtClean="0">
                          <a:latin typeface="Cambria Math"/>
                        </a:rPr>
                        <m:t>𝑥</m:t>
                      </m:r>
                      <m:r>
                        <a:rPr lang="en-US" altLang="zh-CN" b="0" i="1" baseline="30000" smtClean="0">
                          <a:latin typeface="Cambria Math"/>
                        </a:rPr>
                        <m:t>0</m:t>
                      </m:r>
                      <m:r>
                        <a:rPr lang="en-US" altLang="zh-CN" b="0" i="1" smtClean="0">
                          <a:latin typeface="Cambria Math"/>
                        </a:rPr>
                        <m:t>)</m:t>
                      </m:r>
                      <m:r>
                        <a:rPr lang="zh-CN" altLang="zh-CN" b="0">
                          <a:latin typeface="Cambria Math"/>
                        </a:rPr>
                        <m:t>+</m:t>
                      </m:r>
                      <m:sSub>
                        <m:sSubPr>
                          <m:ctrlPr>
                            <a:rPr lang="zh-CN" altLang="zh-CN" b="0" i="1">
                              <a:latin typeface="Cambria Math" panose="02040503050406030204" pitchFamily="18" charset="0"/>
                            </a:rPr>
                          </m:ctrlPr>
                        </m:sSubPr>
                        <m:e>
                          <m:r>
                            <m:rPr>
                              <m:sty m:val="p"/>
                            </m:rPr>
                            <a:rPr lang="zh-CN" altLang="zh-CN" b="0">
                              <a:latin typeface="Cambria Math"/>
                            </a:rPr>
                            <m:t>P</m:t>
                          </m:r>
                        </m:e>
                        <m:sub>
                          <m:r>
                            <a:rPr lang="zh-CN" altLang="zh-CN" b="0">
                              <a:latin typeface="Cambria Math"/>
                            </a:rPr>
                            <m:t>1</m:t>
                          </m:r>
                        </m:sub>
                      </m:sSub>
                      <m:d>
                        <m:dPr>
                          <m:ctrlPr>
                            <a:rPr lang="zh-CN" altLang="zh-CN" b="0" i="1">
                              <a:latin typeface="Cambria Math" panose="02040503050406030204" pitchFamily="18" charset="0"/>
                            </a:rPr>
                          </m:ctrlPr>
                        </m:dPr>
                        <m:e>
                          <m:r>
                            <m:rPr>
                              <m:sty m:val="p"/>
                            </m:rPr>
                            <a:rPr lang="zh-CN" altLang="zh-CN" b="0">
                              <a:latin typeface="Cambria Math"/>
                            </a:rPr>
                            <m:t>x</m:t>
                          </m:r>
                          <m:r>
                            <a:rPr lang="en-US" altLang="zh-CN" b="0" i="0" baseline="30000" smtClean="0">
                              <a:latin typeface="Cambria Math"/>
                            </a:rPr>
                            <m:t>1</m:t>
                          </m:r>
                        </m:e>
                      </m:d>
                      <m:r>
                        <a:rPr lang="zh-CN" altLang="zh-CN" b="0">
                          <a:latin typeface="Cambria Math"/>
                        </a:rPr>
                        <m:t>+</m:t>
                      </m:r>
                      <m:sSub>
                        <m:sSubPr>
                          <m:ctrlPr>
                            <a:rPr lang="zh-CN" altLang="zh-CN" b="0" i="1">
                              <a:latin typeface="Cambria Math" panose="02040503050406030204" pitchFamily="18" charset="0"/>
                            </a:rPr>
                          </m:ctrlPr>
                        </m:sSubPr>
                        <m:e>
                          <m:r>
                            <m:rPr>
                              <m:sty m:val="p"/>
                            </m:rPr>
                            <a:rPr lang="zh-CN" altLang="zh-CN" b="0">
                              <a:latin typeface="Cambria Math"/>
                            </a:rPr>
                            <m:t>P</m:t>
                          </m:r>
                        </m:e>
                        <m:sub>
                          <m:r>
                            <a:rPr lang="zh-CN" altLang="zh-CN" b="0">
                              <a:latin typeface="Cambria Math"/>
                            </a:rPr>
                            <m:t>2</m:t>
                          </m:r>
                        </m:sub>
                      </m:sSub>
                      <m:d>
                        <m:dPr>
                          <m:ctrlPr>
                            <a:rPr lang="zh-CN" altLang="zh-CN" b="0" i="1">
                              <a:latin typeface="Cambria Math" panose="02040503050406030204" pitchFamily="18" charset="0"/>
                            </a:rPr>
                          </m:ctrlPr>
                        </m:dPr>
                        <m:e>
                          <m:sSup>
                            <m:sSupPr>
                              <m:ctrlPr>
                                <a:rPr lang="zh-CN" altLang="zh-CN" b="0" i="1">
                                  <a:latin typeface="Cambria Math" panose="02040503050406030204" pitchFamily="18" charset="0"/>
                                </a:rPr>
                              </m:ctrlPr>
                            </m:sSupPr>
                            <m:e>
                              <m:r>
                                <m:rPr>
                                  <m:sty m:val="p"/>
                                </m:rPr>
                                <a:rPr lang="zh-CN" altLang="zh-CN" b="0">
                                  <a:latin typeface="Cambria Math"/>
                                </a:rPr>
                                <m:t>x</m:t>
                              </m:r>
                            </m:e>
                            <m:sup>
                              <m:r>
                                <a:rPr lang="zh-CN" altLang="zh-CN" b="0">
                                  <a:latin typeface="Cambria Math"/>
                                </a:rPr>
                                <m:t>2</m:t>
                              </m:r>
                            </m:sup>
                          </m:sSup>
                        </m:e>
                      </m:d>
                      <m:r>
                        <a:rPr lang="zh-CN" altLang="zh-CN" b="0">
                          <a:latin typeface="Cambria Math"/>
                        </a:rPr>
                        <m:t>…+</m:t>
                      </m:r>
                      <m:sSub>
                        <m:sSubPr>
                          <m:ctrlPr>
                            <a:rPr lang="zh-CN" altLang="zh-CN" b="0" i="1">
                              <a:latin typeface="Cambria Math" panose="02040503050406030204" pitchFamily="18" charset="0"/>
                            </a:rPr>
                          </m:ctrlPr>
                        </m:sSubPr>
                        <m:e>
                          <m:r>
                            <m:rPr>
                              <m:sty m:val="p"/>
                            </m:rPr>
                            <a:rPr lang="zh-CN" altLang="zh-CN" b="0">
                              <a:latin typeface="Cambria Math"/>
                            </a:rPr>
                            <m:t>P</m:t>
                          </m:r>
                        </m:e>
                        <m:sub>
                          <m:r>
                            <m:rPr>
                              <m:sty m:val="p"/>
                            </m:rPr>
                            <a:rPr lang="zh-CN" altLang="zh-CN" b="0">
                              <a:latin typeface="Cambria Math"/>
                            </a:rPr>
                            <m:t>n</m:t>
                          </m:r>
                        </m:sub>
                      </m:sSub>
                      <m:d>
                        <m:dPr>
                          <m:ctrlPr>
                            <a:rPr lang="zh-CN" altLang="zh-CN" b="0" i="1">
                              <a:latin typeface="Cambria Math" panose="02040503050406030204" pitchFamily="18" charset="0"/>
                            </a:rPr>
                          </m:ctrlPr>
                        </m:dPr>
                        <m:e>
                          <m:sSup>
                            <m:sSupPr>
                              <m:ctrlPr>
                                <a:rPr lang="zh-CN" altLang="zh-CN" b="0" i="1">
                                  <a:latin typeface="Cambria Math" panose="02040503050406030204" pitchFamily="18" charset="0"/>
                                </a:rPr>
                              </m:ctrlPr>
                            </m:sSupPr>
                            <m:e>
                              <m:r>
                                <m:rPr>
                                  <m:sty m:val="p"/>
                                </m:rPr>
                                <a:rPr lang="zh-CN" altLang="zh-CN" b="0">
                                  <a:latin typeface="Cambria Math"/>
                                </a:rPr>
                                <m:t>x</m:t>
                              </m:r>
                            </m:e>
                            <m:sup>
                              <m:r>
                                <m:rPr>
                                  <m:sty m:val="p"/>
                                </m:rPr>
                                <a:rPr lang="zh-CN" altLang="zh-CN" b="0">
                                  <a:latin typeface="Cambria Math"/>
                                </a:rPr>
                                <m:t>n</m:t>
                              </m:r>
                            </m:sup>
                          </m:sSup>
                        </m:e>
                      </m:d>
                    </m:oMath>
                  </m:oMathPara>
                </a14:m>
                <a:endParaRPr lang="zh-CN" altLang="zh-CN" b="0" dirty="0"/>
              </a:p>
              <a:p>
                <a:r>
                  <a:rPr lang="zh-CN" altLang="zh-CN" b="0" dirty="0" smtClean="0"/>
                  <a:t>对于</a:t>
                </a:r>
                <a:r>
                  <a:rPr lang="zh-CN" altLang="zh-CN" b="0" dirty="0"/>
                  <a:t>多项式中所有项的系数可用一个线性表来表示：</a:t>
                </a:r>
              </a:p>
              <a:p>
                <a:pPr/>
                <a14:m>
                  <m:oMathPara xmlns:m="http://schemas.openxmlformats.org/officeDocument/2006/math">
                    <m:oMathParaPr>
                      <m:jc m:val="centerGroup"/>
                    </m:oMathParaPr>
                    <m:oMath xmlns:m="http://schemas.openxmlformats.org/officeDocument/2006/math">
                      <m:sSub>
                        <m:sSubPr>
                          <m:ctrlPr>
                            <a:rPr lang="zh-CN" altLang="zh-CN" b="0" i="1">
                              <a:latin typeface="Cambria Math" panose="02040503050406030204" pitchFamily="18" charset="0"/>
                            </a:rPr>
                          </m:ctrlPr>
                        </m:sSubPr>
                        <m:e>
                          <m:r>
                            <m:rPr>
                              <m:sty m:val="p"/>
                            </m:rPr>
                            <a:rPr lang="zh-CN" altLang="zh-CN" b="0">
                              <a:latin typeface="Cambria Math"/>
                            </a:rPr>
                            <m:t>L</m:t>
                          </m:r>
                          <m:r>
                            <a:rPr lang="zh-CN" altLang="zh-CN" b="0">
                              <a:latin typeface="Cambria Math"/>
                            </a:rPr>
                            <m:t>={</m:t>
                          </m:r>
                          <m:r>
                            <m:rPr>
                              <m:sty m:val="p"/>
                            </m:rPr>
                            <a:rPr lang="zh-CN" altLang="zh-CN" b="0">
                              <a:latin typeface="Cambria Math"/>
                            </a:rPr>
                            <m:t>p</m:t>
                          </m:r>
                        </m:e>
                        <m:sub>
                          <m:r>
                            <a:rPr lang="zh-CN" altLang="zh-CN" b="0">
                              <a:latin typeface="Cambria Math"/>
                            </a:rPr>
                            <m:t>0</m:t>
                          </m:r>
                        </m:sub>
                      </m:sSub>
                      <m:r>
                        <a:rPr lang="zh-CN" altLang="zh-CN" b="0">
                          <a:latin typeface="Cambria Math"/>
                        </a:rPr>
                        <m:t>,</m:t>
                      </m:r>
                      <m:sSub>
                        <m:sSubPr>
                          <m:ctrlPr>
                            <a:rPr lang="zh-CN" altLang="zh-CN" b="0" i="1">
                              <a:latin typeface="Cambria Math" panose="02040503050406030204" pitchFamily="18" charset="0"/>
                            </a:rPr>
                          </m:ctrlPr>
                        </m:sSubPr>
                        <m:e>
                          <m:r>
                            <m:rPr>
                              <m:sty m:val="p"/>
                            </m:rPr>
                            <a:rPr lang="zh-CN" altLang="zh-CN" b="0">
                              <a:latin typeface="Cambria Math"/>
                            </a:rPr>
                            <m:t>p</m:t>
                          </m:r>
                        </m:e>
                        <m:sub>
                          <m:r>
                            <a:rPr lang="zh-CN" altLang="zh-CN" b="0">
                              <a:latin typeface="Cambria Math"/>
                            </a:rPr>
                            <m:t>1</m:t>
                          </m:r>
                        </m:sub>
                      </m:sSub>
                      <m:r>
                        <a:rPr lang="zh-CN" altLang="zh-CN" b="0">
                          <a:latin typeface="Cambria Math"/>
                        </a:rPr>
                        <m:t>,</m:t>
                      </m:r>
                      <m:sSub>
                        <m:sSubPr>
                          <m:ctrlPr>
                            <a:rPr lang="zh-CN" altLang="zh-CN" b="0" i="1">
                              <a:latin typeface="Cambria Math" panose="02040503050406030204" pitchFamily="18" charset="0"/>
                            </a:rPr>
                          </m:ctrlPr>
                        </m:sSubPr>
                        <m:e>
                          <m:r>
                            <m:rPr>
                              <m:sty m:val="p"/>
                            </m:rPr>
                            <a:rPr lang="zh-CN" altLang="zh-CN" b="0">
                              <a:latin typeface="Cambria Math"/>
                            </a:rPr>
                            <m:t>p</m:t>
                          </m:r>
                        </m:e>
                        <m:sub>
                          <m:r>
                            <a:rPr lang="zh-CN" altLang="zh-CN" b="0">
                              <a:latin typeface="Cambria Math"/>
                            </a:rPr>
                            <m:t>2</m:t>
                          </m:r>
                        </m:sub>
                      </m:sSub>
                      <m:r>
                        <a:rPr lang="zh-CN" altLang="zh-CN" b="0">
                          <a:latin typeface="Cambria Math"/>
                        </a:rPr>
                        <m:t>,…</m:t>
                      </m:r>
                      <m:sSub>
                        <m:sSubPr>
                          <m:ctrlPr>
                            <a:rPr lang="zh-CN" altLang="zh-CN" b="0" i="1">
                              <a:latin typeface="Cambria Math" panose="02040503050406030204" pitchFamily="18" charset="0"/>
                            </a:rPr>
                          </m:ctrlPr>
                        </m:sSubPr>
                        <m:e>
                          <m:r>
                            <m:rPr>
                              <m:sty m:val="p"/>
                            </m:rPr>
                            <a:rPr lang="zh-CN" altLang="zh-CN" b="0">
                              <a:latin typeface="Cambria Math"/>
                            </a:rPr>
                            <m:t>p</m:t>
                          </m:r>
                        </m:e>
                        <m:sub>
                          <m:r>
                            <m:rPr>
                              <m:sty m:val="p"/>
                            </m:rPr>
                            <a:rPr lang="zh-CN" altLang="zh-CN" b="0">
                              <a:latin typeface="Cambria Math"/>
                            </a:rPr>
                            <m:t>n</m:t>
                          </m:r>
                        </m:sub>
                      </m:sSub>
                      <m:r>
                        <a:rPr lang="zh-CN" altLang="zh-CN" b="0">
                          <a:latin typeface="Cambria Math"/>
                        </a:rPr>
                        <m:t>}</m:t>
                      </m:r>
                    </m:oMath>
                  </m:oMathPara>
                </a14:m>
                <a:endParaRPr lang="zh-CN" altLang="zh-CN" b="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97" t="-1022" r="-8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08108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27584" y="692696"/>
                <a:ext cx="7920880" cy="4104456"/>
              </a:xfrm>
            </p:spPr>
            <p:txBody>
              <a:bodyPr>
                <a:normAutofit fontScale="92500"/>
              </a:bodyPr>
              <a:lstStyle/>
              <a:p>
                <a:r>
                  <a:rPr lang="zh-CN" altLang="zh-CN" sz="2000" b="0" dirty="0" smtClean="0"/>
                  <a:t>将</a:t>
                </a:r>
                <a:r>
                  <a:rPr lang="zh-CN" altLang="zh-CN" sz="2000" b="0" dirty="0"/>
                  <a:t>n次多项式的次数考虑进去，则可采用</a:t>
                </a:r>
                <a:r>
                  <a:rPr lang="zh-CN" altLang="zh-CN" sz="2000" b="0" dirty="0">
                    <a:solidFill>
                      <a:srgbClr val="FF0000"/>
                    </a:solidFill>
                  </a:rPr>
                  <a:t>两种线性表表示</a:t>
                </a:r>
                <a:r>
                  <a:rPr lang="zh-CN" altLang="zh-CN" sz="2000" b="0" dirty="0" smtClean="0">
                    <a:solidFill>
                      <a:srgbClr val="FF0000"/>
                    </a:solidFill>
                  </a:rPr>
                  <a:t>方</a:t>
                </a:r>
                <a:r>
                  <a:rPr lang="zh-CN" altLang="en-US" sz="2000" b="0" dirty="0" smtClean="0">
                    <a:solidFill>
                      <a:srgbClr val="FF0000"/>
                    </a:solidFill>
                  </a:rPr>
                  <a:t>法：</a:t>
                </a:r>
                <a:endParaRPr lang="en-US" altLang="zh-CN" sz="2000" b="0" dirty="0" smtClean="0">
                  <a:solidFill>
                    <a:srgbClr val="FF0000"/>
                  </a:solidFill>
                </a:endParaRPr>
              </a:p>
              <a:p>
                <a:r>
                  <a:rPr lang="zh-CN" altLang="zh-CN" sz="2000" b="0" dirty="0" smtClean="0"/>
                  <a:t>（</a:t>
                </a:r>
                <a:r>
                  <a:rPr lang="zh-CN" altLang="zh-CN" sz="2000" b="0" dirty="0"/>
                  <a:t>1）把变量x的指数i隐含在系数</a:t>
                </a:r>
                <a14:m>
                  <m:oMath xmlns:m="http://schemas.openxmlformats.org/officeDocument/2006/math">
                    <m:sSub>
                      <m:sSubPr>
                        <m:ctrlPr>
                          <a:rPr lang="zh-CN" altLang="zh-CN" sz="2000" b="0" i="1">
                            <a:latin typeface="Cambria Math" panose="02040503050406030204" pitchFamily="18" charset="0"/>
                          </a:rPr>
                        </m:ctrlPr>
                      </m:sSubPr>
                      <m:e>
                        <m:r>
                          <m:rPr>
                            <m:sty m:val="p"/>
                          </m:rPr>
                          <a:rPr lang="zh-CN" altLang="zh-CN" sz="2000" b="0">
                            <a:latin typeface="Cambria Math"/>
                          </a:rPr>
                          <m:t>p</m:t>
                        </m:r>
                      </m:e>
                      <m:sub>
                        <m:r>
                          <m:rPr>
                            <m:sty m:val="p"/>
                          </m:rPr>
                          <a:rPr lang="zh-CN" altLang="zh-CN" sz="2000" b="0">
                            <a:latin typeface="Cambria Math"/>
                          </a:rPr>
                          <m:t>i</m:t>
                        </m:r>
                      </m:sub>
                    </m:sSub>
                  </m:oMath>
                </a14:m>
                <a:r>
                  <a:rPr lang="zh-CN" altLang="zh-CN" sz="2000" b="0" dirty="0"/>
                  <a:t>中，设</a:t>
                </a:r>
                <a14:m>
                  <m:oMath xmlns:m="http://schemas.openxmlformats.org/officeDocument/2006/math">
                    <m:sSub>
                      <m:sSubPr>
                        <m:ctrlPr>
                          <a:rPr lang="zh-CN" altLang="zh-CN" sz="2000" b="0" i="1">
                            <a:latin typeface="Cambria Math" panose="02040503050406030204" pitchFamily="18" charset="0"/>
                          </a:rPr>
                        </m:ctrlPr>
                      </m:sSubPr>
                      <m:e>
                        <m:r>
                          <m:rPr>
                            <m:sty m:val="p"/>
                          </m:rPr>
                          <a:rPr lang="zh-CN" altLang="zh-CN" sz="2000" b="0">
                            <a:latin typeface="Cambria Math"/>
                          </a:rPr>
                          <m:t>Q</m:t>
                        </m:r>
                      </m:e>
                      <m:sub>
                        <m:r>
                          <a:rPr lang="zh-CN" altLang="zh-CN" sz="2000" b="0">
                            <a:latin typeface="Cambria Math"/>
                          </a:rPr>
                          <m:t>1</m:t>
                        </m:r>
                      </m:sub>
                    </m:sSub>
                    <m:r>
                      <a:rPr lang="zh-CN" altLang="zh-CN" sz="2000" b="0">
                        <a:latin typeface="Cambria Math"/>
                      </a:rPr>
                      <m:t>=</m:t>
                    </m:r>
                    <m:sSub>
                      <m:sSubPr>
                        <m:ctrlPr>
                          <a:rPr lang="zh-CN" altLang="zh-CN" sz="2000" b="0" i="1">
                            <a:latin typeface="Cambria Math" panose="02040503050406030204" pitchFamily="18" charset="0"/>
                          </a:rPr>
                        </m:ctrlPr>
                      </m:sSubPr>
                      <m:e>
                        <m:r>
                          <a:rPr lang="zh-CN" altLang="zh-CN" sz="2000" b="0">
                            <a:latin typeface="Cambria Math"/>
                          </a:rPr>
                          <m:t>{</m:t>
                        </m:r>
                        <m:r>
                          <m:rPr>
                            <m:sty m:val="p"/>
                          </m:rPr>
                          <a:rPr lang="zh-CN" altLang="zh-CN" sz="2000" b="0">
                            <a:latin typeface="Cambria Math"/>
                          </a:rPr>
                          <m:t>p</m:t>
                        </m:r>
                      </m:e>
                      <m:sub>
                        <m:r>
                          <a:rPr lang="zh-CN" altLang="zh-CN" sz="2000" b="0">
                            <a:latin typeface="Cambria Math"/>
                          </a:rPr>
                          <m:t>0</m:t>
                        </m:r>
                      </m:sub>
                    </m:sSub>
                    <m:r>
                      <a:rPr lang="zh-CN" altLang="zh-CN" sz="2000" b="0">
                        <a:latin typeface="Cambria Math"/>
                      </a:rPr>
                      <m:t>,</m:t>
                    </m:r>
                    <m:sSub>
                      <m:sSubPr>
                        <m:ctrlPr>
                          <a:rPr lang="zh-CN" altLang="zh-CN" sz="2000" b="0" i="1">
                            <a:latin typeface="Cambria Math" panose="02040503050406030204" pitchFamily="18" charset="0"/>
                          </a:rPr>
                        </m:ctrlPr>
                      </m:sSubPr>
                      <m:e>
                        <m:r>
                          <m:rPr>
                            <m:sty m:val="p"/>
                          </m:rPr>
                          <a:rPr lang="zh-CN" altLang="zh-CN" sz="2000" b="0">
                            <a:latin typeface="Cambria Math"/>
                          </a:rPr>
                          <m:t>p</m:t>
                        </m:r>
                      </m:e>
                      <m:sub>
                        <m:r>
                          <a:rPr lang="zh-CN" altLang="zh-CN" sz="2000" b="0">
                            <a:latin typeface="Cambria Math"/>
                          </a:rPr>
                          <m:t>1</m:t>
                        </m:r>
                      </m:sub>
                    </m:sSub>
                    <m:r>
                      <a:rPr lang="zh-CN" altLang="zh-CN" sz="2000" b="0">
                        <a:latin typeface="Cambria Math"/>
                      </a:rPr>
                      <m:t>,</m:t>
                    </m:r>
                    <m:sSub>
                      <m:sSubPr>
                        <m:ctrlPr>
                          <a:rPr lang="zh-CN" altLang="zh-CN" sz="2000" b="0" i="1">
                            <a:latin typeface="Cambria Math" panose="02040503050406030204" pitchFamily="18" charset="0"/>
                          </a:rPr>
                        </m:ctrlPr>
                      </m:sSubPr>
                      <m:e>
                        <m:r>
                          <m:rPr>
                            <m:sty m:val="p"/>
                          </m:rPr>
                          <a:rPr lang="zh-CN" altLang="zh-CN" sz="2000" b="0">
                            <a:latin typeface="Cambria Math"/>
                          </a:rPr>
                          <m:t>p</m:t>
                        </m:r>
                      </m:e>
                      <m:sub>
                        <m:r>
                          <a:rPr lang="zh-CN" altLang="zh-CN" sz="2000" b="0">
                            <a:latin typeface="Cambria Math"/>
                          </a:rPr>
                          <m:t>2</m:t>
                        </m:r>
                      </m:sub>
                    </m:sSub>
                    <m:r>
                      <a:rPr lang="zh-CN" altLang="zh-CN" sz="2000" b="0">
                        <a:latin typeface="Cambria Math"/>
                      </a:rPr>
                      <m:t>,…</m:t>
                    </m:r>
                    <m:sSub>
                      <m:sSubPr>
                        <m:ctrlPr>
                          <a:rPr lang="zh-CN" altLang="zh-CN" sz="2000" b="0" i="1">
                            <a:latin typeface="Cambria Math" panose="02040503050406030204" pitchFamily="18" charset="0"/>
                          </a:rPr>
                        </m:ctrlPr>
                      </m:sSubPr>
                      <m:e>
                        <m:r>
                          <m:rPr>
                            <m:sty m:val="p"/>
                          </m:rPr>
                          <a:rPr lang="zh-CN" altLang="zh-CN" sz="2000" b="0">
                            <a:latin typeface="Cambria Math"/>
                          </a:rPr>
                          <m:t>p</m:t>
                        </m:r>
                      </m:e>
                      <m:sub>
                        <m:r>
                          <m:rPr>
                            <m:sty m:val="p"/>
                          </m:rPr>
                          <a:rPr lang="zh-CN" altLang="zh-CN" sz="2000" b="0">
                            <a:latin typeface="Cambria Math"/>
                          </a:rPr>
                          <m:t>n</m:t>
                        </m:r>
                      </m:sub>
                    </m:sSub>
                    <m:r>
                      <a:rPr lang="zh-CN" altLang="zh-CN" sz="2000" b="0">
                        <a:latin typeface="Cambria Math"/>
                      </a:rPr>
                      <m:t>}</m:t>
                    </m:r>
                  </m:oMath>
                </a14:m>
                <a:r>
                  <a:rPr lang="zh-CN" altLang="zh-CN" sz="2000" b="0" dirty="0" smtClean="0"/>
                  <a:t>；</a:t>
                </a:r>
                <a:endParaRPr lang="en-US" altLang="zh-CN" sz="2000" b="0" dirty="0" smtClean="0"/>
              </a:p>
              <a:p>
                <a:r>
                  <a:rPr lang="zh-CN" altLang="zh-CN" sz="2000" b="0" dirty="0" smtClean="0"/>
                  <a:t>（2</a:t>
                </a:r>
                <a:r>
                  <a:rPr lang="zh-CN" altLang="zh-CN" sz="2000" b="0" dirty="0"/>
                  <a:t>）把变量x的指数</a:t>
                </a:r>
                <a14:m>
                  <m:oMath xmlns:m="http://schemas.openxmlformats.org/officeDocument/2006/math">
                    <m:sSub>
                      <m:sSubPr>
                        <m:ctrlPr>
                          <a:rPr lang="zh-CN" altLang="zh-CN" sz="2000" b="0" i="1">
                            <a:latin typeface="Cambria Math" panose="02040503050406030204" pitchFamily="18" charset="0"/>
                          </a:rPr>
                        </m:ctrlPr>
                      </m:sSubPr>
                      <m:e>
                        <m:r>
                          <m:rPr>
                            <m:sty m:val="p"/>
                          </m:rPr>
                          <a:rPr lang="zh-CN" altLang="zh-CN" sz="2000" b="0">
                            <a:latin typeface="Cambria Math"/>
                          </a:rPr>
                          <m:t>e</m:t>
                        </m:r>
                      </m:e>
                      <m:sub>
                        <m:r>
                          <m:rPr>
                            <m:sty m:val="p"/>
                          </m:rPr>
                          <a:rPr lang="zh-CN" altLang="zh-CN" sz="2000" b="0">
                            <a:latin typeface="Cambria Math"/>
                          </a:rPr>
                          <m:t>i</m:t>
                        </m:r>
                      </m:sub>
                    </m:sSub>
                  </m:oMath>
                </a14:m>
                <a:r>
                  <a:rPr lang="zh-CN" altLang="zh-CN" sz="2000" b="0" dirty="0"/>
                  <a:t>和系数</a:t>
                </a:r>
                <a14:m>
                  <m:oMath xmlns:m="http://schemas.openxmlformats.org/officeDocument/2006/math">
                    <m:sSub>
                      <m:sSubPr>
                        <m:ctrlPr>
                          <a:rPr lang="zh-CN" altLang="zh-CN" sz="2000" b="0" i="1">
                            <a:latin typeface="Cambria Math" panose="02040503050406030204" pitchFamily="18" charset="0"/>
                          </a:rPr>
                        </m:ctrlPr>
                      </m:sSubPr>
                      <m:e>
                        <m:r>
                          <m:rPr>
                            <m:sty m:val="p"/>
                          </m:rPr>
                          <a:rPr lang="zh-CN" altLang="zh-CN" sz="2000" b="0">
                            <a:latin typeface="Cambria Math"/>
                          </a:rPr>
                          <m:t>p</m:t>
                        </m:r>
                      </m:e>
                      <m:sub>
                        <m:r>
                          <m:rPr>
                            <m:sty m:val="p"/>
                          </m:rPr>
                          <a:rPr lang="zh-CN" altLang="zh-CN" sz="2000" b="0">
                            <a:latin typeface="Cambria Math"/>
                          </a:rPr>
                          <m:t>i</m:t>
                        </m:r>
                      </m:sub>
                    </m:sSub>
                  </m:oMath>
                </a14:m>
                <a:r>
                  <a:rPr lang="zh-CN" altLang="zh-CN" sz="2000" b="0" dirty="0"/>
                  <a:t>分开来描述，设</a:t>
                </a:r>
                <a14:m>
                  <m:oMath xmlns:m="http://schemas.openxmlformats.org/officeDocument/2006/math">
                    <m:sSub>
                      <m:sSubPr>
                        <m:ctrlPr>
                          <a:rPr lang="zh-CN" altLang="zh-CN" sz="2000" b="0" i="1">
                            <a:latin typeface="Cambria Math" panose="02040503050406030204" pitchFamily="18" charset="0"/>
                          </a:rPr>
                        </m:ctrlPr>
                      </m:sSubPr>
                      <m:e>
                        <m:r>
                          <m:rPr>
                            <m:sty m:val="p"/>
                          </m:rPr>
                          <a:rPr lang="zh-CN" altLang="zh-CN" sz="2000" b="0">
                            <a:latin typeface="Cambria Math"/>
                          </a:rPr>
                          <m:t>Q</m:t>
                        </m:r>
                      </m:e>
                      <m:sub>
                        <m:r>
                          <a:rPr lang="zh-CN" altLang="zh-CN" sz="2000" b="0">
                            <a:latin typeface="Cambria Math"/>
                          </a:rPr>
                          <m:t>2</m:t>
                        </m:r>
                      </m:sub>
                    </m:sSub>
                    <m:r>
                      <a:rPr lang="zh-CN" altLang="zh-CN" sz="2000" b="0">
                        <a:latin typeface="Cambria Math"/>
                      </a:rPr>
                      <m:t>=</m:t>
                    </m:r>
                    <m:sSub>
                      <m:sSubPr>
                        <m:ctrlPr>
                          <a:rPr lang="zh-CN" altLang="zh-CN" sz="2000" b="0" i="1">
                            <a:latin typeface="Cambria Math" panose="02040503050406030204" pitchFamily="18" charset="0"/>
                          </a:rPr>
                        </m:ctrlPr>
                      </m:sSubPr>
                      <m:e>
                        <m:r>
                          <a:rPr lang="zh-CN" altLang="zh-CN" sz="2000" b="0">
                            <a:latin typeface="Cambria Math"/>
                          </a:rPr>
                          <m:t>{(</m:t>
                        </m:r>
                        <m:r>
                          <m:rPr>
                            <m:sty m:val="p"/>
                          </m:rPr>
                          <a:rPr lang="zh-CN" altLang="zh-CN" sz="2000" b="0">
                            <a:latin typeface="Cambria Math"/>
                          </a:rPr>
                          <m:t>p</m:t>
                        </m:r>
                      </m:e>
                      <m:sub>
                        <m:r>
                          <a:rPr lang="zh-CN" altLang="zh-CN" sz="2000" b="0">
                            <a:latin typeface="Cambria Math"/>
                          </a:rPr>
                          <m:t>0</m:t>
                        </m:r>
                      </m:sub>
                    </m:sSub>
                    <m:r>
                      <a:rPr lang="zh-CN" altLang="zh-CN" sz="2000" b="0">
                        <a:latin typeface="Cambria Math"/>
                      </a:rPr>
                      <m:t>,</m:t>
                    </m:r>
                    <m:sSub>
                      <m:sSubPr>
                        <m:ctrlPr>
                          <a:rPr lang="zh-CN" altLang="zh-CN" sz="2000" b="0" i="1">
                            <a:latin typeface="Cambria Math" panose="02040503050406030204" pitchFamily="18" charset="0"/>
                          </a:rPr>
                        </m:ctrlPr>
                      </m:sSubPr>
                      <m:e>
                        <m:r>
                          <m:rPr>
                            <m:sty m:val="p"/>
                          </m:rPr>
                          <a:rPr lang="zh-CN" altLang="zh-CN" sz="2000" b="0">
                            <a:latin typeface="Cambria Math"/>
                          </a:rPr>
                          <m:t>e</m:t>
                        </m:r>
                      </m:e>
                      <m:sub>
                        <m:r>
                          <a:rPr lang="zh-CN" altLang="zh-CN" sz="2000" b="0">
                            <a:latin typeface="Cambria Math"/>
                          </a:rPr>
                          <m:t>0</m:t>
                        </m:r>
                      </m:sub>
                    </m:sSub>
                    <m:r>
                      <a:rPr lang="zh-CN" altLang="zh-CN" sz="2000" b="0">
                        <a:latin typeface="Cambria Math"/>
                      </a:rPr>
                      <m:t>),</m:t>
                    </m:r>
                    <m:sSub>
                      <m:sSubPr>
                        <m:ctrlPr>
                          <a:rPr lang="zh-CN" altLang="zh-CN" sz="2000" b="0" i="1">
                            <a:latin typeface="Cambria Math" panose="02040503050406030204" pitchFamily="18" charset="0"/>
                          </a:rPr>
                        </m:ctrlPr>
                      </m:sSubPr>
                      <m:e>
                        <m:r>
                          <a:rPr lang="zh-CN" altLang="zh-CN" sz="2000" b="0">
                            <a:latin typeface="Cambria Math"/>
                          </a:rPr>
                          <m:t>(</m:t>
                        </m:r>
                        <m:r>
                          <m:rPr>
                            <m:sty m:val="p"/>
                          </m:rPr>
                          <a:rPr lang="zh-CN" altLang="zh-CN" sz="2000" b="0">
                            <a:latin typeface="Cambria Math"/>
                          </a:rPr>
                          <m:t>p</m:t>
                        </m:r>
                      </m:e>
                      <m:sub>
                        <m:r>
                          <a:rPr lang="zh-CN" altLang="zh-CN" sz="2000" b="0">
                            <a:latin typeface="Cambria Math"/>
                          </a:rPr>
                          <m:t>1</m:t>
                        </m:r>
                      </m:sub>
                    </m:sSub>
                    <m:r>
                      <a:rPr lang="zh-CN" altLang="zh-CN" sz="2000" b="0">
                        <a:latin typeface="Cambria Math"/>
                      </a:rPr>
                      <m:t>,</m:t>
                    </m:r>
                    <m:sSub>
                      <m:sSubPr>
                        <m:ctrlPr>
                          <a:rPr lang="zh-CN" altLang="zh-CN" sz="2000" b="0" i="1">
                            <a:latin typeface="Cambria Math" panose="02040503050406030204" pitchFamily="18" charset="0"/>
                          </a:rPr>
                        </m:ctrlPr>
                      </m:sSubPr>
                      <m:e>
                        <m:r>
                          <m:rPr>
                            <m:sty m:val="p"/>
                          </m:rPr>
                          <a:rPr lang="zh-CN" altLang="zh-CN" sz="2000" b="0">
                            <a:latin typeface="Cambria Math"/>
                          </a:rPr>
                          <m:t>e</m:t>
                        </m:r>
                      </m:e>
                      <m:sub>
                        <m:r>
                          <a:rPr lang="zh-CN" altLang="zh-CN" sz="2000" b="0">
                            <a:latin typeface="Cambria Math"/>
                          </a:rPr>
                          <m:t>1</m:t>
                        </m:r>
                      </m:sub>
                    </m:sSub>
                    <m:r>
                      <a:rPr lang="zh-CN" altLang="zh-CN" sz="2000" b="0">
                        <a:latin typeface="Cambria Math"/>
                      </a:rPr>
                      <m:t>),</m:t>
                    </m:r>
                    <m:sSub>
                      <m:sSubPr>
                        <m:ctrlPr>
                          <a:rPr lang="zh-CN" altLang="zh-CN" sz="2000" b="0" i="1">
                            <a:latin typeface="Cambria Math" panose="02040503050406030204" pitchFamily="18" charset="0"/>
                          </a:rPr>
                        </m:ctrlPr>
                      </m:sSubPr>
                      <m:e>
                        <m:r>
                          <a:rPr lang="zh-CN" altLang="zh-CN" sz="2000" b="0">
                            <a:latin typeface="Cambria Math"/>
                          </a:rPr>
                          <m:t>(</m:t>
                        </m:r>
                        <m:r>
                          <m:rPr>
                            <m:sty m:val="p"/>
                          </m:rPr>
                          <a:rPr lang="zh-CN" altLang="zh-CN" sz="2000" b="0">
                            <a:latin typeface="Cambria Math"/>
                          </a:rPr>
                          <m:t>p</m:t>
                        </m:r>
                      </m:e>
                      <m:sub>
                        <m:r>
                          <a:rPr lang="zh-CN" altLang="zh-CN" sz="2000" b="0">
                            <a:latin typeface="Cambria Math"/>
                          </a:rPr>
                          <m:t>2</m:t>
                        </m:r>
                      </m:sub>
                    </m:sSub>
                    <m:r>
                      <a:rPr lang="zh-CN" altLang="zh-CN" sz="2000" b="0">
                        <a:latin typeface="Cambria Math"/>
                      </a:rPr>
                      <m:t>,</m:t>
                    </m:r>
                    <m:sSub>
                      <m:sSubPr>
                        <m:ctrlPr>
                          <a:rPr lang="zh-CN" altLang="zh-CN" sz="2000" b="0" i="1">
                            <a:latin typeface="Cambria Math" panose="02040503050406030204" pitchFamily="18" charset="0"/>
                          </a:rPr>
                        </m:ctrlPr>
                      </m:sSubPr>
                      <m:e>
                        <m:r>
                          <m:rPr>
                            <m:sty m:val="p"/>
                          </m:rPr>
                          <a:rPr lang="zh-CN" altLang="zh-CN" sz="2000" b="0">
                            <a:latin typeface="Cambria Math"/>
                          </a:rPr>
                          <m:t>e</m:t>
                        </m:r>
                      </m:e>
                      <m:sub>
                        <m:r>
                          <a:rPr lang="zh-CN" altLang="zh-CN" sz="2000" b="0">
                            <a:latin typeface="Cambria Math"/>
                          </a:rPr>
                          <m:t>2</m:t>
                        </m:r>
                      </m:sub>
                    </m:sSub>
                    <m:r>
                      <a:rPr lang="zh-CN" altLang="zh-CN" sz="2000" b="0">
                        <a:latin typeface="Cambria Math"/>
                      </a:rPr>
                      <m:t>),…</m:t>
                    </m:r>
                    <m:sSub>
                      <m:sSubPr>
                        <m:ctrlPr>
                          <a:rPr lang="zh-CN" altLang="zh-CN" sz="2000" b="0" i="1">
                            <a:latin typeface="Cambria Math" panose="02040503050406030204" pitchFamily="18" charset="0"/>
                          </a:rPr>
                        </m:ctrlPr>
                      </m:sSubPr>
                      <m:e>
                        <m:r>
                          <a:rPr lang="zh-CN" altLang="zh-CN" sz="2000" b="0">
                            <a:latin typeface="Cambria Math"/>
                          </a:rPr>
                          <m:t>(</m:t>
                        </m:r>
                        <m:r>
                          <m:rPr>
                            <m:sty m:val="p"/>
                          </m:rPr>
                          <a:rPr lang="zh-CN" altLang="zh-CN" sz="2000" b="0">
                            <a:latin typeface="Cambria Math"/>
                          </a:rPr>
                          <m:t>p</m:t>
                        </m:r>
                      </m:e>
                      <m:sub>
                        <m:r>
                          <m:rPr>
                            <m:sty m:val="p"/>
                          </m:rPr>
                          <a:rPr lang="zh-CN" altLang="zh-CN" sz="2000" b="0">
                            <a:latin typeface="Cambria Math"/>
                          </a:rPr>
                          <m:t>m</m:t>
                        </m:r>
                      </m:sub>
                    </m:sSub>
                    <m:r>
                      <a:rPr lang="zh-CN" altLang="zh-CN" sz="2000" b="0">
                        <a:latin typeface="Cambria Math"/>
                      </a:rPr>
                      <m:t>,</m:t>
                    </m:r>
                    <m:sSub>
                      <m:sSubPr>
                        <m:ctrlPr>
                          <a:rPr lang="zh-CN" altLang="zh-CN" sz="2000" b="0" i="1">
                            <a:latin typeface="Cambria Math" panose="02040503050406030204" pitchFamily="18" charset="0"/>
                          </a:rPr>
                        </m:ctrlPr>
                      </m:sSubPr>
                      <m:e>
                        <m:r>
                          <m:rPr>
                            <m:sty m:val="p"/>
                          </m:rPr>
                          <a:rPr lang="zh-CN" altLang="zh-CN" sz="2000" b="0">
                            <a:latin typeface="Cambria Math"/>
                          </a:rPr>
                          <m:t>e</m:t>
                        </m:r>
                      </m:e>
                      <m:sub>
                        <m:r>
                          <m:rPr>
                            <m:sty m:val="p"/>
                          </m:rPr>
                          <a:rPr lang="zh-CN" altLang="zh-CN" sz="2000" b="0">
                            <a:latin typeface="Cambria Math"/>
                          </a:rPr>
                          <m:t>m</m:t>
                        </m:r>
                      </m:sub>
                    </m:sSub>
                    <m:r>
                      <a:rPr lang="zh-CN" altLang="zh-CN" sz="2000" b="0">
                        <a:latin typeface="Cambria Math"/>
                      </a:rPr>
                      <m:t>)}</m:t>
                    </m:r>
                  </m:oMath>
                </a14:m>
                <a:r>
                  <a:rPr lang="zh-CN" altLang="zh-CN" sz="2000" b="0" dirty="0"/>
                  <a:t>，其中m≤n。线性表可以使用顺序存储结构或链式存储结构来存储，从而进行多项式的相关运算。</a:t>
                </a:r>
              </a:p>
              <a:p>
                <a:r>
                  <a:rPr lang="zh-CN" altLang="zh-CN" sz="2000" b="0" dirty="0" smtClean="0"/>
                  <a:t>若</a:t>
                </a:r>
                <a:r>
                  <a:rPr lang="zh-CN" altLang="zh-CN" sz="2000" b="0" dirty="0"/>
                  <a:t>采用顺序存储结构，可使用一个一维数组存储线性表</a:t>
                </a:r>
                <a:r>
                  <a:rPr lang="en-US" altLang="zh-CN" sz="2000" b="0" dirty="0"/>
                  <a:t>Q</a:t>
                </a:r>
                <a:r>
                  <a:rPr lang="en-US" altLang="zh-CN" sz="2000" b="0" baseline="-25000" dirty="0"/>
                  <a:t>1</a:t>
                </a:r>
                <a:r>
                  <a:rPr lang="zh-CN" altLang="zh-CN" sz="2000" b="0" dirty="0"/>
                  <a:t>，数组中存储的数据元素为多项式的系数，数组下标表示相应的次数。多项式</a:t>
                </a:r>
                <a:r>
                  <a:rPr lang="en-US" altLang="zh-CN" sz="2000" b="0" dirty="0" err="1"/>
                  <a:t>P</a:t>
                </a:r>
                <a:r>
                  <a:rPr lang="en-US" altLang="zh-CN" sz="2000" b="0" baseline="-25000" dirty="0" err="1"/>
                  <a:t>n</a:t>
                </a:r>
                <a:r>
                  <a:rPr lang="en-US" altLang="zh-CN" sz="2000" b="0" dirty="0"/>
                  <a:t>(x)</a:t>
                </a:r>
                <a:r>
                  <a:rPr lang="zh-CN" altLang="zh-CN" sz="2000" b="0" dirty="0"/>
                  <a:t>的顺序存储结构如</a:t>
                </a:r>
                <a:r>
                  <a:rPr lang="zh-CN" altLang="zh-CN" sz="2000" b="0" dirty="0" smtClean="0"/>
                  <a:t>图</a:t>
                </a:r>
                <a:r>
                  <a:rPr lang="en-US" altLang="zh-CN" sz="2000" b="0" dirty="0" smtClean="0"/>
                  <a:t>2-21</a:t>
                </a:r>
                <a:r>
                  <a:rPr lang="zh-CN" altLang="zh-CN" sz="2000" b="0" dirty="0" smtClean="0"/>
                  <a:t>所</a:t>
                </a:r>
                <a:r>
                  <a:rPr lang="zh-CN" altLang="zh-CN" sz="2000" b="0" dirty="0"/>
                  <a:t>示</a:t>
                </a:r>
                <a:r>
                  <a:rPr lang="zh-CN" altLang="zh-CN" sz="2000" dirty="0"/>
                  <a:t>。</a:t>
                </a:r>
              </a:p>
              <a:p>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27584" y="692696"/>
                <a:ext cx="7920880" cy="4104456"/>
              </a:xfrm>
              <a:blipFill rotWithShape="0">
                <a:blip r:embed="rId3"/>
                <a:stretch>
                  <a:fillRect l="-770" t="-446" r="-693"/>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868702145"/>
              </p:ext>
            </p:extLst>
          </p:nvPr>
        </p:nvGraphicFramePr>
        <p:xfrm>
          <a:off x="1475656" y="4437112"/>
          <a:ext cx="7508034" cy="1224136"/>
        </p:xfrm>
        <a:graphic>
          <a:graphicData uri="http://schemas.openxmlformats.org/presentationml/2006/ole">
            <mc:AlternateContent xmlns:mc="http://schemas.openxmlformats.org/markup-compatibility/2006">
              <mc:Choice xmlns:v="urn:schemas-microsoft-com:vml" Requires="v">
                <p:oleObj spid="_x0000_s20733" r:id="rId4" imgW="4130472" imgH="671782" progId="">
                  <p:embed/>
                </p:oleObj>
              </mc:Choice>
              <mc:Fallback>
                <p:oleObj r:id="rId4" imgW="4130472" imgH="671782"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4437112"/>
                        <a:ext cx="7508034"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2987824" y="5805264"/>
            <a:ext cx="4504759" cy="430887"/>
          </a:xfrm>
          <a:prstGeom prst="rect">
            <a:avLst/>
          </a:prstGeom>
        </p:spPr>
        <p:txBody>
          <a:bodyPr wrap="none">
            <a:spAutoFit/>
          </a:bodyPr>
          <a:lstStyle/>
          <a:p>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图2-21 多项式Pn(x)的顺序存储结构</a:t>
            </a:r>
          </a:p>
        </p:txBody>
      </p:sp>
    </p:spTree>
    <p:extLst>
      <p:ext uri="{BB962C8B-B14F-4D97-AF65-F5344CB8AC3E}">
        <p14:creationId xmlns:p14="http://schemas.microsoft.com/office/powerpoint/2010/main" val="7488587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632848" cy="5040560"/>
          </a:xfrm>
        </p:spPr>
        <p:txBody>
          <a:bodyPr>
            <a:normAutofit fontScale="85000" lnSpcReduction="20000"/>
          </a:bodyPr>
          <a:lstStyle/>
          <a:p>
            <a:r>
              <a:rPr lang="zh-CN" altLang="zh-CN" dirty="0" smtClean="0"/>
              <a:t>算法</a:t>
            </a:r>
            <a:r>
              <a:rPr lang="en-US" altLang="zh-CN" dirty="0" smtClean="0"/>
              <a:t>2.16</a:t>
            </a:r>
            <a:r>
              <a:rPr lang="zh-CN" altLang="zh-CN" dirty="0"/>
              <a:t>：</a:t>
            </a:r>
            <a:r>
              <a:rPr lang="zh-CN" altLang="zh-CN" dirty="0">
                <a:solidFill>
                  <a:srgbClr val="FF0000"/>
                </a:solidFill>
              </a:rPr>
              <a:t>多项式的顺序存储结构类定义</a:t>
            </a:r>
          </a:p>
          <a:p>
            <a:r>
              <a:rPr lang="en-US" altLang="zh-CN" b="0" dirty="0" err="1"/>
              <a:t>Const</a:t>
            </a:r>
            <a:r>
              <a:rPr lang="en-US" altLang="zh-CN" b="0" dirty="0"/>
              <a:t> </a:t>
            </a:r>
            <a:r>
              <a:rPr lang="en-US" altLang="zh-CN" b="0" dirty="0" err="1"/>
              <a:t>int</a:t>
            </a:r>
            <a:r>
              <a:rPr lang="en-US" altLang="zh-CN" b="0" dirty="0"/>
              <a:t> </a:t>
            </a:r>
            <a:r>
              <a:rPr lang="en-US" altLang="zh-CN" b="0" dirty="0" err="1"/>
              <a:t>PolySize</a:t>
            </a:r>
            <a:r>
              <a:rPr lang="en-US" altLang="zh-CN" b="0" dirty="0"/>
              <a:t> = 100;</a:t>
            </a:r>
            <a:endParaRPr lang="zh-CN" altLang="zh-CN" b="0" dirty="0"/>
          </a:p>
          <a:p>
            <a:r>
              <a:rPr lang="en-US" altLang="zh-CN" b="0" dirty="0"/>
              <a:t>Class Poly{</a:t>
            </a:r>
            <a:endParaRPr lang="zh-CN" altLang="zh-CN" b="0" dirty="0"/>
          </a:p>
          <a:p>
            <a:r>
              <a:rPr lang="en-US" altLang="zh-CN" b="0" dirty="0"/>
              <a:t>	Elem  element[</a:t>
            </a:r>
            <a:r>
              <a:rPr lang="en-US" altLang="zh-CN" b="0" dirty="0" err="1"/>
              <a:t>PolySize</a:t>
            </a:r>
            <a:r>
              <a:rPr lang="en-US" altLang="zh-CN" b="0" dirty="0"/>
              <a:t>];</a:t>
            </a:r>
            <a:endParaRPr lang="zh-CN" altLang="zh-CN" b="0" dirty="0"/>
          </a:p>
          <a:p>
            <a:r>
              <a:rPr lang="en-US" altLang="zh-CN" b="0" dirty="0"/>
              <a:t>	</a:t>
            </a:r>
            <a:r>
              <a:rPr lang="en-US" altLang="zh-CN" b="0" dirty="0" err="1"/>
              <a:t>int</a:t>
            </a:r>
            <a:r>
              <a:rPr lang="en-US" altLang="zh-CN" b="0" dirty="0"/>
              <a:t> size; </a:t>
            </a:r>
            <a:endParaRPr lang="zh-CN" altLang="zh-CN" b="0" dirty="0"/>
          </a:p>
          <a:p>
            <a:r>
              <a:rPr lang="en-US" altLang="zh-CN" b="0" dirty="0"/>
              <a:t>	public:</a:t>
            </a:r>
            <a:endParaRPr lang="zh-CN" altLang="zh-CN" b="0" dirty="0"/>
          </a:p>
          <a:p>
            <a:r>
              <a:rPr lang="en-US" altLang="zh-CN" b="0" dirty="0"/>
              <a:t>		Poly(){size = 0;} //</a:t>
            </a:r>
            <a:r>
              <a:rPr lang="zh-CN" altLang="zh-CN" b="0" dirty="0"/>
              <a:t>构造一个空多项式</a:t>
            </a:r>
          </a:p>
          <a:p>
            <a:r>
              <a:rPr lang="en-US" altLang="zh-CN" b="0" dirty="0"/>
              <a:t>		~Poly();</a:t>
            </a:r>
            <a:endParaRPr lang="zh-CN" altLang="zh-CN" b="0" dirty="0"/>
          </a:p>
          <a:p>
            <a:r>
              <a:rPr lang="en-US" altLang="zh-CN" b="0" dirty="0"/>
              <a:t>		void Clear() {size = 0;}//</a:t>
            </a:r>
            <a:r>
              <a:rPr lang="zh-CN" altLang="zh-CN" b="0" dirty="0"/>
              <a:t>清空</a:t>
            </a:r>
          </a:p>
          <a:p>
            <a:r>
              <a:rPr lang="en-US" altLang="zh-CN" b="0" dirty="0"/>
              <a:t>		Poly sum(Poly  p); //</a:t>
            </a:r>
            <a:r>
              <a:rPr lang="zh-CN" altLang="zh-CN" b="0" dirty="0"/>
              <a:t>多项式相加</a:t>
            </a:r>
          </a:p>
          <a:p>
            <a:r>
              <a:rPr lang="en-US" altLang="zh-CN" b="0" dirty="0"/>
              <a:t>		Poly sub(Poly  p); //</a:t>
            </a:r>
            <a:r>
              <a:rPr lang="zh-CN" altLang="zh-CN" b="0" dirty="0"/>
              <a:t>多项式相减</a:t>
            </a:r>
          </a:p>
          <a:p>
            <a:r>
              <a:rPr lang="en-US" altLang="zh-CN" b="0" dirty="0"/>
              <a:t>}</a:t>
            </a:r>
            <a:endParaRPr lang="zh-CN" altLang="zh-CN" b="0" dirty="0"/>
          </a:p>
          <a:p>
            <a:endParaRPr lang="zh-CN" altLang="en-US" dirty="0"/>
          </a:p>
        </p:txBody>
      </p:sp>
    </p:spTree>
    <p:extLst>
      <p:ext uri="{BB962C8B-B14F-4D97-AF65-F5344CB8AC3E}">
        <p14:creationId xmlns:p14="http://schemas.microsoft.com/office/powerpoint/2010/main" val="14245038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052736"/>
            <a:ext cx="8280920" cy="4032448"/>
          </a:xfrm>
        </p:spPr>
        <p:txBody>
          <a:bodyPr>
            <a:normAutofit fontScale="92500"/>
          </a:bodyPr>
          <a:lstStyle/>
          <a:p>
            <a:r>
              <a:rPr lang="en-US" altLang="zh-CN" b="0" dirty="0" smtClean="0"/>
              <a:t>	</a:t>
            </a:r>
            <a:r>
              <a:rPr lang="zh-CN" altLang="zh-CN" b="0" dirty="0" smtClean="0"/>
              <a:t>通常</a:t>
            </a:r>
            <a:r>
              <a:rPr lang="zh-CN" altLang="zh-CN" b="0" dirty="0"/>
              <a:t>多项式的次数可能很高，非零项数目却很少，如多项式：</a:t>
            </a:r>
          </a:p>
          <a:p>
            <a:r>
              <a:rPr lang="en-US" altLang="zh-CN" b="0" dirty="0" smtClean="0"/>
              <a:t>			P(x</a:t>
            </a:r>
            <a:r>
              <a:rPr lang="en-US" altLang="zh-CN" b="0" dirty="0"/>
              <a:t>) = 1+3x</a:t>
            </a:r>
            <a:r>
              <a:rPr lang="en-US" altLang="zh-CN" b="0" baseline="30000" dirty="0"/>
              <a:t>10</a:t>
            </a:r>
            <a:r>
              <a:rPr lang="en-US" altLang="zh-CN" b="0" dirty="0"/>
              <a:t>+6x</a:t>
            </a:r>
            <a:r>
              <a:rPr lang="en-US" altLang="zh-CN" b="0" baseline="30000" dirty="0"/>
              <a:t>1000</a:t>
            </a:r>
            <a:r>
              <a:rPr lang="en-US" altLang="zh-CN" b="0" dirty="0"/>
              <a:t>+9x</a:t>
            </a:r>
            <a:r>
              <a:rPr lang="en-US" altLang="zh-CN" b="0" baseline="30000" dirty="0"/>
              <a:t>100000</a:t>
            </a:r>
            <a:endParaRPr lang="zh-CN" altLang="zh-CN" b="0" dirty="0"/>
          </a:p>
          <a:p>
            <a:r>
              <a:rPr lang="en-US" altLang="zh-CN" b="0" dirty="0" smtClean="0"/>
              <a:t>	</a:t>
            </a:r>
            <a:r>
              <a:rPr lang="zh-CN" altLang="zh-CN" b="0" dirty="0" smtClean="0"/>
              <a:t>如</a:t>
            </a:r>
            <a:r>
              <a:rPr lang="zh-CN" altLang="zh-CN" b="0" dirty="0"/>
              <a:t>用一维数组来存放，只有四个非零项，其余均为</a:t>
            </a:r>
            <a:r>
              <a:rPr lang="en-US" altLang="zh-CN" b="0" dirty="0"/>
              <a:t>0</a:t>
            </a:r>
            <a:r>
              <a:rPr lang="zh-CN" altLang="zh-CN" b="0" dirty="0"/>
              <a:t>，因此导致存储空间的极大浪费。因此，一般采用链式存储结构来描述一元多项式，将线性表用</a:t>
            </a:r>
            <a:r>
              <a:rPr lang="en-US" altLang="zh-CN" b="0" dirty="0"/>
              <a:t>Q</a:t>
            </a:r>
            <a:r>
              <a:rPr lang="en-US" altLang="zh-CN" b="0" baseline="-25000" dirty="0"/>
              <a:t>2</a:t>
            </a:r>
            <a:r>
              <a:rPr lang="zh-CN" altLang="zh-CN" b="0" dirty="0"/>
              <a:t>表示。线性表的每个元素包括两个数据成员：</a:t>
            </a:r>
            <a:r>
              <a:rPr lang="en-US" altLang="zh-CN" b="0" dirty="0" err="1"/>
              <a:t>coef</a:t>
            </a:r>
            <a:r>
              <a:rPr lang="zh-CN" altLang="zh-CN" b="0" dirty="0"/>
              <a:t>（系数）和</a:t>
            </a:r>
            <a:r>
              <a:rPr lang="en-US" altLang="zh-CN" b="0" dirty="0" err="1"/>
              <a:t>exp</a:t>
            </a:r>
            <a:r>
              <a:rPr lang="zh-CN" altLang="zh-CN" b="0" dirty="0"/>
              <a:t>（指数）。对于稀疏多项式（次数较大，非零项个数较少）的多项式通常采用这种链式存储结构。上述多项式</a:t>
            </a:r>
            <a:r>
              <a:rPr lang="en-US" altLang="zh-CN" b="0" dirty="0"/>
              <a:t>P(x)</a:t>
            </a:r>
            <a:r>
              <a:rPr lang="zh-CN" altLang="zh-CN" b="0" dirty="0"/>
              <a:t>用线性链表表示如</a:t>
            </a:r>
            <a:r>
              <a:rPr lang="zh-CN" altLang="zh-CN" b="0" dirty="0" smtClean="0"/>
              <a:t>图</a:t>
            </a:r>
            <a:r>
              <a:rPr lang="en-US" altLang="zh-CN" b="0" dirty="0" smtClean="0"/>
              <a:t>2-22</a:t>
            </a:r>
            <a:r>
              <a:rPr lang="zh-CN" altLang="zh-CN" b="0" dirty="0" smtClean="0"/>
              <a:t>所</a:t>
            </a:r>
            <a:r>
              <a:rPr lang="zh-CN" altLang="zh-CN" b="0" dirty="0"/>
              <a:t>示。</a:t>
            </a:r>
          </a:p>
          <a:p>
            <a:endParaRPr lang="zh-CN" altLang="en-US" b="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083881612"/>
              </p:ext>
            </p:extLst>
          </p:nvPr>
        </p:nvGraphicFramePr>
        <p:xfrm>
          <a:off x="-324544" y="5013176"/>
          <a:ext cx="9967107" cy="504056"/>
        </p:xfrm>
        <a:graphic>
          <a:graphicData uri="http://schemas.openxmlformats.org/presentationml/2006/ole">
            <mc:AlternateContent xmlns:mc="http://schemas.openxmlformats.org/markup-compatibility/2006">
              <mc:Choice xmlns:v="urn:schemas-microsoft-com:vml" Requires="v">
                <p:oleObj spid="_x0000_s21756" r:id="rId3" imgW="8299585" imgH="408137" progId="">
                  <p:embed/>
                </p:oleObj>
              </mc:Choice>
              <mc:Fallback>
                <p:oleObj r:id="rId3" imgW="8299585" imgH="408137"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544" y="5013176"/>
                        <a:ext cx="9967107"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2411760" y="5877272"/>
            <a:ext cx="4363695" cy="430887"/>
          </a:xfrm>
          <a:prstGeom prst="rect">
            <a:avLst/>
          </a:prstGeom>
        </p:spPr>
        <p:txBody>
          <a:bodyPr wrap="none">
            <a:spAutoFit/>
          </a:bodyPr>
          <a:lstStyle/>
          <a:p>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2-22 </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多项式</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P(x)</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的链式存储结构</a:t>
            </a:r>
          </a:p>
        </p:txBody>
      </p:sp>
    </p:spTree>
    <p:extLst>
      <p:ext uri="{BB962C8B-B14F-4D97-AF65-F5344CB8AC3E}">
        <p14:creationId xmlns:p14="http://schemas.microsoft.com/office/powerpoint/2010/main" val="41190139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9632" y="692696"/>
            <a:ext cx="6840760" cy="5616624"/>
          </a:xfrm>
        </p:spPr>
        <p:txBody>
          <a:bodyPr>
            <a:normAutofit fontScale="62500" lnSpcReduction="20000"/>
          </a:bodyPr>
          <a:lstStyle/>
          <a:p>
            <a:pPr>
              <a:spcBef>
                <a:spcPts val="0"/>
              </a:spcBef>
            </a:pPr>
            <a:r>
              <a:rPr lang="zh-CN" altLang="zh-CN" sz="3200" dirty="0" smtClean="0"/>
              <a:t>算法</a:t>
            </a:r>
            <a:r>
              <a:rPr lang="en-US" altLang="zh-CN" sz="3200" dirty="0" smtClean="0"/>
              <a:t>2.17</a:t>
            </a:r>
            <a:r>
              <a:rPr lang="zh-CN" altLang="zh-CN" sz="3200" dirty="0"/>
              <a:t>：</a:t>
            </a:r>
            <a:r>
              <a:rPr lang="zh-CN" altLang="zh-CN" sz="3200" dirty="0">
                <a:solidFill>
                  <a:srgbClr val="FF0000"/>
                </a:solidFill>
              </a:rPr>
              <a:t>多项式</a:t>
            </a:r>
            <a:r>
              <a:rPr lang="en-US" altLang="zh-CN" sz="3200" dirty="0">
                <a:solidFill>
                  <a:srgbClr val="FF0000"/>
                </a:solidFill>
              </a:rPr>
              <a:t>P(x)</a:t>
            </a:r>
            <a:r>
              <a:rPr lang="zh-CN" altLang="zh-CN" sz="3200" dirty="0">
                <a:solidFill>
                  <a:srgbClr val="FF0000"/>
                </a:solidFill>
              </a:rPr>
              <a:t>用线性链表</a:t>
            </a:r>
          </a:p>
          <a:p>
            <a:pPr>
              <a:spcBef>
                <a:spcPts val="0"/>
              </a:spcBef>
            </a:pPr>
            <a:r>
              <a:rPr lang="en-US" altLang="zh-CN" sz="3200" b="0" dirty="0" err="1"/>
              <a:t>struct</a:t>
            </a:r>
            <a:r>
              <a:rPr lang="en-US" altLang="zh-CN" sz="3200" b="0" dirty="0"/>
              <a:t> term</a:t>
            </a:r>
            <a:r>
              <a:rPr lang="en-US" altLang="zh-CN" sz="3200" b="0" dirty="0" smtClean="0"/>
              <a:t>{  //</a:t>
            </a:r>
            <a:r>
              <a:rPr lang="zh-CN" altLang="en-US" sz="3200" b="0" dirty="0" smtClean="0"/>
              <a:t>数据部分定义</a:t>
            </a:r>
            <a:endParaRPr lang="zh-CN" altLang="zh-CN" sz="3200" b="0" dirty="0"/>
          </a:p>
          <a:p>
            <a:pPr>
              <a:spcBef>
                <a:spcPts val="0"/>
              </a:spcBef>
            </a:pPr>
            <a:r>
              <a:rPr lang="en-US" altLang="zh-CN" sz="3200" b="0" dirty="0"/>
              <a:t>		double  </a:t>
            </a:r>
            <a:r>
              <a:rPr lang="en-US" altLang="zh-CN" sz="3200" b="0" dirty="0" err="1"/>
              <a:t>coef</a:t>
            </a:r>
            <a:r>
              <a:rPr lang="en-US" altLang="zh-CN" sz="3200" b="0" dirty="0"/>
              <a:t>;</a:t>
            </a:r>
            <a:endParaRPr lang="zh-CN" altLang="zh-CN" sz="3200" b="0" dirty="0"/>
          </a:p>
          <a:p>
            <a:pPr>
              <a:spcBef>
                <a:spcPts val="0"/>
              </a:spcBef>
            </a:pPr>
            <a:r>
              <a:rPr lang="en-US" altLang="zh-CN" sz="3200" b="0" dirty="0"/>
              <a:t>		</a:t>
            </a:r>
            <a:r>
              <a:rPr lang="en-US" altLang="zh-CN" sz="3200" b="0" dirty="0" err="1"/>
              <a:t>int</a:t>
            </a:r>
            <a:r>
              <a:rPr lang="en-US" altLang="zh-CN" sz="3200" b="0" dirty="0"/>
              <a:t>  </a:t>
            </a:r>
            <a:r>
              <a:rPr lang="en-US" altLang="zh-CN" sz="3200" b="0" dirty="0" err="1"/>
              <a:t>exp</a:t>
            </a:r>
            <a:r>
              <a:rPr lang="en-US" altLang="zh-CN" sz="3200" b="0" dirty="0"/>
              <a:t>;</a:t>
            </a:r>
            <a:endParaRPr lang="zh-CN" altLang="zh-CN" sz="3200" b="0" dirty="0"/>
          </a:p>
          <a:p>
            <a:pPr>
              <a:spcBef>
                <a:spcPts val="0"/>
              </a:spcBef>
            </a:pPr>
            <a:r>
              <a:rPr lang="en-US" altLang="zh-CN" sz="3200" b="0" dirty="0"/>
              <a:t>};</a:t>
            </a:r>
            <a:endParaRPr lang="zh-CN" altLang="zh-CN" sz="3200" b="0" dirty="0"/>
          </a:p>
          <a:p>
            <a:pPr>
              <a:spcBef>
                <a:spcPts val="0"/>
              </a:spcBef>
            </a:pPr>
            <a:r>
              <a:rPr lang="en-US" altLang="zh-CN" sz="3200" b="0" dirty="0" err="1"/>
              <a:t>struct</a:t>
            </a:r>
            <a:r>
              <a:rPr lang="en-US" altLang="zh-CN" sz="3200" b="0" dirty="0"/>
              <a:t> </a:t>
            </a:r>
            <a:r>
              <a:rPr lang="en-US" altLang="zh-CN" sz="3200" b="0" dirty="0" err="1"/>
              <a:t>PNode</a:t>
            </a:r>
            <a:r>
              <a:rPr lang="en-US" altLang="zh-CN" sz="3200" b="0" dirty="0" smtClean="0"/>
              <a:t>{    // </a:t>
            </a:r>
            <a:r>
              <a:rPr lang="zh-CN" altLang="en-US" sz="3200" b="0" dirty="0" smtClean="0"/>
              <a:t>链表结构定义</a:t>
            </a:r>
            <a:endParaRPr lang="zh-CN" altLang="zh-CN" sz="3200" b="0" dirty="0"/>
          </a:p>
          <a:p>
            <a:pPr>
              <a:spcBef>
                <a:spcPts val="0"/>
              </a:spcBef>
            </a:pPr>
            <a:r>
              <a:rPr lang="en-US" altLang="zh-CN" sz="3200" b="0" dirty="0"/>
              <a:t>		term data;</a:t>
            </a:r>
            <a:endParaRPr lang="zh-CN" altLang="zh-CN" sz="3200" b="0" dirty="0"/>
          </a:p>
          <a:p>
            <a:pPr>
              <a:spcBef>
                <a:spcPts val="0"/>
              </a:spcBef>
            </a:pPr>
            <a:r>
              <a:rPr lang="en-US" altLang="zh-CN" sz="3200" b="0" dirty="0"/>
              <a:t>		</a:t>
            </a:r>
            <a:r>
              <a:rPr lang="en-US" altLang="zh-CN" sz="3200" b="0" dirty="0" err="1"/>
              <a:t>PNode</a:t>
            </a:r>
            <a:r>
              <a:rPr lang="en-US" altLang="zh-CN" sz="3200" b="0" dirty="0"/>
              <a:t> *next;</a:t>
            </a:r>
            <a:endParaRPr lang="zh-CN" altLang="zh-CN" sz="3200" b="0" dirty="0"/>
          </a:p>
          <a:p>
            <a:pPr>
              <a:spcBef>
                <a:spcPts val="0"/>
              </a:spcBef>
            </a:pPr>
            <a:r>
              <a:rPr lang="en-US" altLang="zh-CN" sz="3200" b="0" dirty="0"/>
              <a:t>};</a:t>
            </a:r>
            <a:endParaRPr lang="zh-CN" altLang="zh-CN" sz="3200" b="0" dirty="0"/>
          </a:p>
          <a:p>
            <a:pPr>
              <a:spcBef>
                <a:spcPts val="0"/>
              </a:spcBef>
            </a:pPr>
            <a:r>
              <a:rPr lang="en-US" altLang="zh-CN" sz="3200" b="0" dirty="0"/>
              <a:t>class  Poly{</a:t>
            </a:r>
            <a:endParaRPr lang="zh-CN" altLang="zh-CN" sz="3200" b="0" dirty="0"/>
          </a:p>
          <a:p>
            <a:pPr>
              <a:spcBef>
                <a:spcPts val="0"/>
              </a:spcBef>
            </a:pPr>
            <a:r>
              <a:rPr lang="en-US" altLang="zh-CN" sz="3200" b="0" dirty="0" err="1"/>
              <a:t>PNode</a:t>
            </a:r>
            <a:r>
              <a:rPr lang="en-US" altLang="zh-CN" sz="3200" b="0" dirty="0"/>
              <a:t> * </a:t>
            </a:r>
            <a:r>
              <a:rPr lang="en-US" altLang="zh-CN" sz="3200" b="0" dirty="0" err="1"/>
              <a:t>phead</a:t>
            </a:r>
            <a:r>
              <a:rPr lang="en-US" altLang="zh-CN" sz="3200" b="0" dirty="0"/>
              <a:t>;</a:t>
            </a:r>
            <a:endParaRPr lang="zh-CN" altLang="zh-CN" sz="3200" b="0" dirty="0"/>
          </a:p>
          <a:p>
            <a:pPr>
              <a:spcBef>
                <a:spcPts val="0"/>
              </a:spcBef>
            </a:pPr>
            <a:r>
              <a:rPr lang="en-US" altLang="zh-CN" sz="3200" b="0" dirty="0"/>
              <a:t>public:</a:t>
            </a:r>
            <a:endParaRPr lang="zh-CN" altLang="zh-CN" sz="3200" b="0" dirty="0"/>
          </a:p>
          <a:p>
            <a:pPr>
              <a:spcBef>
                <a:spcPts val="0"/>
              </a:spcBef>
            </a:pPr>
            <a:r>
              <a:rPr lang="en-US" altLang="zh-CN" sz="3200" b="0" dirty="0"/>
              <a:t>		Poly(){</a:t>
            </a:r>
            <a:r>
              <a:rPr lang="en-US" altLang="zh-CN" sz="3200" b="0" dirty="0" err="1"/>
              <a:t>phead</a:t>
            </a:r>
            <a:r>
              <a:rPr lang="en-US" altLang="zh-CN" sz="3200" b="0" dirty="0"/>
              <a:t> = new </a:t>
            </a:r>
            <a:r>
              <a:rPr lang="en-US" altLang="zh-CN" sz="3200" b="0" dirty="0" err="1"/>
              <a:t>PNode</a:t>
            </a:r>
            <a:r>
              <a:rPr lang="en-US" altLang="zh-CN" sz="3200" b="0" dirty="0"/>
              <a:t>;  </a:t>
            </a:r>
            <a:r>
              <a:rPr lang="en-US" altLang="zh-CN" sz="3200" b="0" dirty="0" err="1"/>
              <a:t>phead</a:t>
            </a:r>
            <a:r>
              <a:rPr lang="en-US" altLang="zh-CN" sz="3200" b="0" dirty="0"/>
              <a:t>-&gt;next=NULL;}</a:t>
            </a:r>
            <a:endParaRPr lang="zh-CN" altLang="zh-CN" sz="3200" b="0" dirty="0"/>
          </a:p>
          <a:p>
            <a:pPr>
              <a:spcBef>
                <a:spcPts val="0"/>
              </a:spcBef>
            </a:pPr>
            <a:r>
              <a:rPr lang="en-US" altLang="zh-CN" sz="3200" b="0" dirty="0"/>
              <a:t>		~Poly(){delete </a:t>
            </a:r>
            <a:r>
              <a:rPr lang="en-US" altLang="zh-CN" sz="3200" b="0" dirty="0" err="1"/>
              <a:t>phead</a:t>
            </a:r>
            <a:r>
              <a:rPr lang="en-US" altLang="zh-CN" sz="3200" b="0" dirty="0"/>
              <a:t>;}</a:t>
            </a:r>
            <a:endParaRPr lang="zh-CN" altLang="zh-CN" sz="3200" b="0" dirty="0"/>
          </a:p>
          <a:p>
            <a:pPr>
              <a:spcBef>
                <a:spcPts val="0"/>
              </a:spcBef>
            </a:pPr>
            <a:r>
              <a:rPr lang="en-US" altLang="zh-CN" sz="3200" b="0" dirty="0"/>
              <a:t>		void clear(){</a:t>
            </a:r>
            <a:r>
              <a:rPr lang="en-US" altLang="zh-CN" sz="3200" b="0" dirty="0" err="1"/>
              <a:t>phead</a:t>
            </a:r>
            <a:r>
              <a:rPr lang="en-US" altLang="zh-CN" sz="3200" b="0" dirty="0"/>
              <a:t>-&gt;next =NULL;}</a:t>
            </a:r>
            <a:endParaRPr lang="zh-CN" altLang="zh-CN" sz="3200" b="0" dirty="0"/>
          </a:p>
          <a:p>
            <a:pPr>
              <a:spcBef>
                <a:spcPts val="0"/>
              </a:spcBef>
            </a:pPr>
            <a:r>
              <a:rPr lang="en-US" altLang="zh-CN" sz="3200" b="0" dirty="0"/>
              <a:t>		Poly </a:t>
            </a:r>
            <a:r>
              <a:rPr lang="en-US" altLang="zh-CN" sz="3200" b="0" dirty="0" err="1"/>
              <a:t>PolyAdd</a:t>
            </a:r>
            <a:r>
              <a:rPr lang="en-US" altLang="zh-CN" sz="3200" b="0" dirty="0"/>
              <a:t>(Poly </a:t>
            </a:r>
            <a:r>
              <a:rPr lang="en-US" altLang="zh-CN" sz="3200" b="0" dirty="0" err="1"/>
              <a:t>Pb</a:t>
            </a:r>
            <a:r>
              <a:rPr lang="en-US" altLang="zh-CN" sz="3200" b="0" dirty="0"/>
              <a:t>);</a:t>
            </a:r>
            <a:endParaRPr lang="zh-CN" altLang="zh-CN" sz="3200" b="0" dirty="0"/>
          </a:p>
          <a:p>
            <a:pPr>
              <a:spcBef>
                <a:spcPts val="0"/>
              </a:spcBef>
            </a:pPr>
            <a:r>
              <a:rPr lang="en-US" altLang="zh-CN" sz="3200" b="0" dirty="0"/>
              <a:t>		void print();</a:t>
            </a:r>
            <a:endParaRPr lang="zh-CN" altLang="zh-CN" sz="3200" b="0" dirty="0"/>
          </a:p>
          <a:p>
            <a:pPr>
              <a:spcBef>
                <a:spcPts val="0"/>
              </a:spcBef>
            </a:pPr>
            <a:r>
              <a:rPr lang="en-US" altLang="zh-CN" sz="3200" b="0" dirty="0" smtClean="0"/>
              <a:t>};</a:t>
            </a:r>
            <a:endParaRPr lang="zh-CN" altLang="zh-CN" sz="3200" b="0" dirty="0"/>
          </a:p>
        </p:txBody>
      </p:sp>
    </p:spTree>
    <p:extLst>
      <p:ext uri="{BB962C8B-B14F-4D97-AF65-F5344CB8AC3E}">
        <p14:creationId xmlns:p14="http://schemas.microsoft.com/office/powerpoint/2010/main" val="26918384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2.4.2 </a:t>
            </a:r>
            <a:r>
              <a:rPr lang="zh-CN" altLang="zh-CN" b="1" dirty="0">
                <a:solidFill>
                  <a:srgbClr val="FF0000"/>
                </a:solidFill>
              </a:rPr>
              <a:t>商品链</a:t>
            </a:r>
            <a:r>
              <a:rPr lang="zh-CN" altLang="zh-CN" b="1" dirty="0" smtClean="0">
                <a:solidFill>
                  <a:srgbClr val="FF0000"/>
                </a:solidFill>
              </a:rPr>
              <a:t>更新</a:t>
            </a:r>
            <a:endParaRPr lang="zh-CN" altLang="en-US" dirty="0">
              <a:solidFill>
                <a:srgbClr val="FF0000"/>
              </a:solidFill>
            </a:endParaRPr>
          </a:p>
        </p:txBody>
      </p:sp>
      <p:sp>
        <p:nvSpPr>
          <p:cNvPr id="3" name="内容占位符 2"/>
          <p:cNvSpPr>
            <a:spLocks noGrp="1"/>
          </p:cNvSpPr>
          <p:nvPr>
            <p:ph idx="1"/>
          </p:nvPr>
        </p:nvSpPr>
        <p:spPr>
          <a:xfrm>
            <a:off x="827584" y="1628800"/>
            <a:ext cx="7704856" cy="4536504"/>
          </a:xfrm>
        </p:spPr>
        <p:txBody>
          <a:bodyPr>
            <a:normAutofit lnSpcReduction="10000"/>
          </a:bodyPr>
          <a:lstStyle/>
          <a:p>
            <a:r>
              <a:rPr lang="en-US" altLang="zh-CN" b="0" dirty="0" smtClean="0"/>
              <a:t>	</a:t>
            </a:r>
            <a:r>
              <a:rPr lang="zh-CN" altLang="zh-CN" b="0" dirty="0" smtClean="0"/>
              <a:t>某</a:t>
            </a:r>
            <a:r>
              <a:rPr lang="zh-CN" altLang="zh-CN" b="0" dirty="0"/>
              <a:t>仓库中各商品的库存数量按商品编号从小到大存储在一个带头结点的单链表中。链表的结点由商品编号</a:t>
            </a:r>
            <a:r>
              <a:rPr lang="en-US" altLang="zh-CN" b="0" dirty="0"/>
              <a:t>(No)</a:t>
            </a:r>
            <a:r>
              <a:rPr lang="zh-CN" altLang="zh-CN" b="0" dirty="0"/>
              <a:t>、数量</a:t>
            </a:r>
            <a:r>
              <a:rPr lang="en-US" altLang="zh-CN" b="0" dirty="0"/>
              <a:t>(</a:t>
            </a:r>
            <a:r>
              <a:rPr lang="en-US" altLang="zh-CN" b="0" dirty="0" err="1"/>
              <a:t>Num</a:t>
            </a:r>
            <a:r>
              <a:rPr lang="en-US" altLang="zh-CN" b="0" dirty="0"/>
              <a:t>)</a:t>
            </a:r>
            <a:r>
              <a:rPr lang="zh-CN" altLang="zh-CN" b="0" dirty="0"/>
              <a:t>和链指针</a:t>
            </a:r>
            <a:r>
              <a:rPr lang="en-US" altLang="zh-CN" b="0" dirty="0"/>
              <a:t>(next)</a:t>
            </a:r>
            <a:r>
              <a:rPr lang="zh-CN" altLang="zh-CN" b="0" dirty="0"/>
              <a:t>三个域组成如下</a:t>
            </a:r>
            <a:r>
              <a:rPr lang="zh-CN" altLang="zh-CN" dirty="0" smtClean="0"/>
              <a:t>：</a:t>
            </a:r>
            <a:endParaRPr lang="en-US" altLang="zh-CN" dirty="0" smtClean="0"/>
          </a:p>
          <a:p>
            <a:endParaRPr lang="en-US" altLang="zh-CN" dirty="0"/>
          </a:p>
          <a:p>
            <a:endParaRPr lang="en-US" altLang="zh-CN" dirty="0" smtClean="0"/>
          </a:p>
          <a:p>
            <a:r>
              <a:rPr lang="en-US" altLang="zh-CN" b="0" dirty="0" smtClean="0"/>
              <a:t>	</a:t>
            </a:r>
            <a:r>
              <a:rPr lang="zh-CN" altLang="zh-CN" b="0" dirty="0" smtClean="0"/>
              <a:t>现</a:t>
            </a:r>
            <a:r>
              <a:rPr lang="zh-CN" altLang="zh-CN" b="0" dirty="0"/>
              <a:t>新进一批商品需要入库。在这些入库商品中，有部分商品是库存中已有商品，</a:t>
            </a:r>
            <a:r>
              <a:rPr lang="zh-CN" altLang="zh-CN" b="0" dirty="0" smtClean="0"/>
              <a:t>其</a:t>
            </a:r>
            <a:r>
              <a:rPr lang="zh-CN" altLang="en-US" b="0" dirty="0" smtClean="0"/>
              <a:t>余</a:t>
            </a:r>
            <a:r>
              <a:rPr lang="zh-CN" altLang="zh-CN" b="0" dirty="0" smtClean="0"/>
              <a:t>商品</a:t>
            </a:r>
            <a:r>
              <a:rPr lang="zh-CN" altLang="zh-CN" b="0" dirty="0"/>
              <a:t>是新增商品。若各入库商品的数量也是按商品编号从小</a:t>
            </a:r>
            <a:r>
              <a:rPr lang="zh-CN" altLang="zh-CN" b="0" dirty="0" smtClean="0"/>
              <a:t>到</a:t>
            </a:r>
            <a:r>
              <a:rPr lang="zh-CN" altLang="en-US" b="0" dirty="0" smtClean="0"/>
              <a:t>大</a:t>
            </a:r>
            <a:r>
              <a:rPr lang="zh-CN" altLang="zh-CN" b="0" dirty="0" smtClean="0"/>
              <a:t>存储</a:t>
            </a:r>
            <a:r>
              <a:rPr lang="zh-CN" altLang="zh-CN" b="0" dirty="0"/>
              <a:t>在一个带头结点的单链表中，根据入库商品的数量更新各库存商品的数量。</a:t>
            </a:r>
          </a:p>
          <a:p>
            <a:endParaRPr lang="zh-CN" altLang="en-US" dirty="0"/>
          </a:p>
        </p:txBody>
      </p:sp>
      <p:pic>
        <p:nvPicPr>
          <p:cNvPr id="327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6276" y="3079385"/>
            <a:ext cx="33051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61061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96752"/>
            <a:ext cx="7520940" cy="4536504"/>
          </a:xfrm>
        </p:spPr>
        <p:txBody>
          <a:bodyPr/>
          <a:lstStyle/>
          <a:p>
            <a:r>
              <a:rPr lang="zh-CN" altLang="zh-CN" b="0" dirty="0"/>
              <a:t>已有商品用单链表</a:t>
            </a:r>
            <a:r>
              <a:rPr lang="en-US" altLang="zh-CN" b="0" dirty="0"/>
              <a:t>L</a:t>
            </a:r>
            <a:r>
              <a:rPr lang="zh-CN" altLang="zh-CN" b="0" dirty="0"/>
              <a:t>表示，其结构如</a:t>
            </a:r>
            <a:r>
              <a:rPr lang="zh-CN" altLang="zh-CN" b="0" dirty="0" smtClean="0"/>
              <a:t>图</a:t>
            </a:r>
            <a:r>
              <a:rPr lang="en-US" altLang="zh-CN" b="0" dirty="0" smtClean="0"/>
              <a:t>2-23</a:t>
            </a:r>
            <a:r>
              <a:rPr lang="zh-CN" altLang="zh-CN" b="0" dirty="0" smtClean="0"/>
              <a:t>所</a:t>
            </a:r>
            <a:r>
              <a:rPr lang="zh-CN" altLang="zh-CN" b="0" dirty="0"/>
              <a:t>示</a:t>
            </a:r>
            <a:r>
              <a:rPr lang="zh-CN" altLang="zh-CN" b="0" dirty="0" smtClean="0"/>
              <a:t>：</a:t>
            </a:r>
            <a:endParaRPr lang="en-US" altLang="zh-CN" b="0" dirty="0" smtClean="0"/>
          </a:p>
          <a:p>
            <a:endParaRPr lang="en-US" altLang="zh-CN" b="0" dirty="0"/>
          </a:p>
          <a:p>
            <a:endParaRPr lang="en-US" altLang="zh-CN" b="0" dirty="0" smtClean="0"/>
          </a:p>
          <a:p>
            <a:endParaRPr lang="en-US" altLang="zh-CN" b="0" dirty="0"/>
          </a:p>
          <a:p>
            <a:r>
              <a:rPr lang="zh-CN" altLang="zh-CN" b="0" dirty="0"/>
              <a:t>新进商品用单链表</a:t>
            </a:r>
            <a:r>
              <a:rPr lang="en-US" altLang="zh-CN" b="0" dirty="0"/>
              <a:t>Lin</a:t>
            </a:r>
            <a:r>
              <a:rPr lang="zh-CN" altLang="zh-CN" b="0" dirty="0"/>
              <a:t>表示，其结构如</a:t>
            </a:r>
            <a:r>
              <a:rPr lang="zh-CN" altLang="zh-CN" b="0" dirty="0" smtClean="0"/>
              <a:t>图</a:t>
            </a:r>
            <a:r>
              <a:rPr lang="en-US" altLang="zh-CN" b="0" dirty="0" smtClean="0"/>
              <a:t>2-24</a:t>
            </a:r>
            <a:r>
              <a:rPr lang="zh-CN" altLang="zh-CN" b="0" dirty="0" smtClean="0"/>
              <a:t>所</a:t>
            </a:r>
            <a:r>
              <a:rPr lang="zh-CN" altLang="zh-CN" b="0" dirty="0"/>
              <a:t>示：</a:t>
            </a:r>
          </a:p>
          <a:p>
            <a:endParaRPr lang="zh-CN" altLang="zh-CN" b="0" dirty="0"/>
          </a:p>
          <a:p>
            <a:endParaRPr lang="zh-CN" altLang="en-US" dirty="0"/>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204864"/>
            <a:ext cx="87026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950" y="4293096"/>
            <a:ext cx="86725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747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00034" y="836712"/>
            <a:ext cx="8286808" cy="5306932"/>
          </a:xfrm>
        </p:spPr>
        <p:txBody>
          <a:bodyPr>
            <a:normAutofit lnSpcReduction="10000"/>
          </a:bodyPr>
          <a:lstStyle/>
          <a:p>
            <a:r>
              <a:rPr lang="zh-CN" altLang="en-US" dirty="0" smtClean="0"/>
              <a:t>釆用顺序存储方式存储的线性表称为</a:t>
            </a:r>
            <a:r>
              <a:rPr lang="zh-CN" altLang="en-US" dirty="0" smtClean="0">
                <a:solidFill>
                  <a:srgbClr val="FF0000"/>
                </a:solidFill>
              </a:rPr>
              <a:t>顺序表</a:t>
            </a:r>
            <a:r>
              <a:rPr lang="zh-CN" altLang="en-US" dirty="0" smtClean="0"/>
              <a:t>。其特点是：</a:t>
            </a:r>
          </a:p>
          <a:p>
            <a:r>
              <a:rPr lang="en-US" altLang="zh-CN" dirty="0" smtClean="0">
                <a:solidFill>
                  <a:srgbClr val="FF0000"/>
                </a:solidFill>
              </a:rPr>
              <a:t>(1) </a:t>
            </a:r>
            <a:r>
              <a:rPr lang="zh-CN" altLang="en-US" dirty="0" smtClean="0">
                <a:solidFill>
                  <a:srgbClr val="FF0000"/>
                </a:solidFill>
              </a:rPr>
              <a:t>线性表的逻辑顺序与物理顺序一致。</a:t>
            </a:r>
          </a:p>
          <a:p>
            <a:pPr>
              <a:spcAft>
                <a:spcPts val="600"/>
              </a:spcAft>
            </a:pPr>
            <a:r>
              <a:rPr lang="en-US" altLang="zh-CN" dirty="0" smtClean="0">
                <a:solidFill>
                  <a:srgbClr val="FF0000"/>
                </a:solidFill>
              </a:rPr>
              <a:t>(2) </a:t>
            </a:r>
            <a:r>
              <a:rPr lang="zh-CN" altLang="en-US" dirty="0" smtClean="0">
                <a:solidFill>
                  <a:srgbClr val="FF0000"/>
                </a:solidFill>
              </a:rPr>
              <a:t>数据元素之间的关系釆用物理位置的相邻关系来体现。</a:t>
            </a:r>
          </a:p>
          <a:p>
            <a:pPr marL="0" indent="87313" defTabSz="622300">
              <a:tabLst>
                <a:tab pos="447675" algn="l"/>
              </a:tabLst>
            </a:pPr>
            <a:r>
              <a:rPr lang="en-US" altLang="zh-CN" dirty="0" smtClean="0"/>
              <a:t>	</a:t>
            </a:r>
            <a:r>
              <a:rPr lang="zh-CN" altLang="en-US" b="0" dirty="0" smtClean="0"/>
              <a:t>假设线性表的每个元素需占用</a:t>
            </a:r>
            <a:r>
              <a:rPr lang="en-US" altLang="zh-CN" b="0" dirty="0" smtClean="0"/>
              <a:t>c</a:t>
            </a:r>
            <a:r>
              <a:rPr lang="zh-CN" altLang="en-US" b="0" dirty="0" smtClean="0"/>
              <a:t>个存储单元，并以所占的第一个单元的存储地址作为数据元素的存储位置。那么线性表中第</a:t>
            </a:r>
            <a:r>
              <a:rPr lang="en-US" altLang="zh-CN" b="0" dirty="0" err="1" smtClean="0"/>
              <a:t>i</a:t>
            </a:r>
            <a:r>
              <a:rPr lang="zh-CN" altLang="en-US" b="0" dirty="0" smtClean="0"/>
              <a:t>个数据元素的存储位置</a:t>
            </a:r>
            <a:r>
              <a:rPr lang="en-US" altLang="zh-CN" b="0" dirty="0" smtClean="0"/>
              <a:t>LOC(</a:t>
            </a:r>
            <a:r>
              <a:rPr lang="en-US" altLang="zh-CN" b="0" dirty="0" err="1" smtClean="0"/>
              <a:t>a</a:t>
            </a:r>
            <a:r>
              <a:rPr lang="en-US" altLang="zh-CN" b="0" baseline="-25000" dirty="0" err="1" smtClean="0"/>
              <a:t>i</a:t>
            </a:r>
            <a:r>
              <a:rPr lang="en-US" altLang="zh-CN" b="0" dirty="0" smtClean="0"/>
              <a:t>)</a:t>
            </a:r>
            <a:r>
              <a:rPr lang="zh-CN" altLang="en-US" b="0" dirty="0" smtClean="0"/>
              <a:t>和第</a:t>
            </a:r>
            <a:r>
              <a:rPr lang="en-US" altLang="zh-CN" b="0" dirty="0" smtClean="0"/>
              <a:t>i-1</a:t>
            </a:r>
            <a:r>
              <a:rPr lang="zh-CN" altLang="en-US" b="0" dirty="0" smtClean="0"/>
              <a:t>个数据元素的存储位置</a:t>
            </a:r>
            <a:r>
              <a:rPr lang="en-US" altLang="zh-CN" b="0" dirty="0" smtClean="0"/>
              <a:t>LOC(a</a:t>
            </a:r>
            <a:r>
              <a:rPr lang="en-US" altLang="zh-CN" b="0" baseline="-25000" dirty="0" smtClean="0"/>
              <a:t>i-1</a:t>
            </a:r>
            <a:r>
              <a:rPr lang="en-US" altLang="zh-CN" b="0" dirty="0" smtClean="0"/>
              <a:t>)</a:t>
            </a:r>
            <a:r>
              <a:rPr lang="zh-CN" altLang="en-US" b="0" dirty="0" smtClean="0"/>
              <a:t>之间满足下列关系： </a:t>
            </a:r>
          </a:p>
          <a:p>
            <a:pPr>
              <a:spcAft>
                <a:spcPts val="600"/>
              </a:spcAft>
            </a:pPr>
            <a:r>
              <a:rPr lang="zh-CN" altLang="en-US" b="0" dirty="0" smtClean="0"/>
              <a:t>		</a:t>
            </a:r>
            <a:r>
              <a:rPr lang="en-US" b="0" dirty="0" smtClean="0"/>
              <a:t>LOC(</a:t>
            </a:r>
            <a:r>
              <a:rPr lang="en-US" b="0" dirty="0" err="1" smtClean="0"/>
              <a:t>a</a:t>
            </a:r>
            <a:r>
              <a:rPr lang="en-US" b="0" baseline="-25000" dirty="0" err="1" smtClean="0"/>
              <a:t>i</a:t>
            </a:r>
            <a:r>
              <a:rPr lang="en-US" b="0" dirty="0" smtClean="0"/>
              <a:t>)= LOC(a</a:t>
            </a:r>
            <a:r>
              <a:rPr lang="en-US" b="0" baseline="-25000" dirty="0" smtClean="0"/>
              <a:t>i-1</a:t>
            </a:r>
            <a:r>
              <a:rPr lang="en-US" b="0" dirty="0" smtClean="0"/>
              <a:t>)+c                           (2-1)</a:t>
            </a:r>
            <a:endParaRPr lang="zh-CN" altLang="en-US" b="0" dirty="0" smtClean="0"/>
          </a:p>
          <a:p>
            <a:pPr marL="0" indent="0" defTabSz="180975"/>
            <a:r>
              <a:rPr lang="en-US" altLang="zh-CN" b="0" dirty="0" smtClean="0"/>
              <a:t>		</a:t>
            </a:r>
            <a:r>
              <a:rPr lang="zh-CN" altLang="en-US" b="0" dirty="0" smtClean="0"/>
              <a:t>假设线性表中第一个数据元素</a:t>
            </a:r>
            <a:r>
              <a:rPr lang="en-US" b="0" dirty="0" smtClean="0"/>
              <a:t>a</a:t>
            </a:r>
            <a:r>
              <a:rPr lang="en-US" b="0" baseline="-25000" dirty="0" smtClean="0"/>
              <a:t>0</a:t>
            </a:r>
            <a:r>
              <a:rPr lang="zh-CN" altLang="en-US" b="0" dirty="0" smtClean="0"/>
              <a:t>所在的存储地址为</a:t>
            </a:r>
            <a:r>
              <a:rPr lang="en-US" altLang="zh-CN" b="0" dirty="0" smtClean="0"/>
              <a:t>LOC(</a:t>
            </a:r>
            <a:r>
              <a:rPr lang="en-US" b="0" dirty="0" smtClean="0"/>
              <a:t>a</a:t>
            </a:r>
            <a:r>
              <a:rPr lang="en-US" b="0" baseline="-25000" dirty="0" smtClean="0"/>
              <a:t>0</a:t>
            </a:r>
            <a:r>
              <a:rPr lang="en-US" altLang="zh-CN" b="0" dirty="0" smtClean="0"/>
              <a:t>)</a:t>
            </a:r>
            <a:r>
              <a:rPr lang="zh-CN" altLang="en-US" b="0" dirty="0" smtClean="0"/>
              <a:t>，</a:t>
            </a:r>
            <a:r>
              <a:rPr lang="zh-CN" altLang="en-US" b="0" dirty="0"/>
              <a:t>则</a:t>
            </a:r>
            <a:r>
              <a:rPr lang="zh-CN" altLang="en-US" b="0" dirty="0" smtClean="0"/>
              <a:t>线性表中第</a:t>
            </a:r>
            <a:r>
              <a:rPr lang="en-US" altLang="zh-CN" b="0" dirty="0" err="1" smtClean="0"/>
              <a:t>i</a:t>
            </a:r>
            <a:r>
              <a:rPr lang="zh-CN" altLang="en-US" b="0" dirty="0" smtClean="0"/>
              <a:t>个数据元素的存储地址为：</a:t>
            </a:r>
          </a:p>
          <a:p>
            <a:r>
              <a:rPr lang="en-US" b="0" dirty="0" smtClean="0"/>
              <a:t>		LOC(</a:t>
            </a:r>
            <a:r>
              <a:rPr lang="en-US" b="0" dirty="0" err="1" smtClean="0"/>
              <a:t>a</a:t>
            </a:r>
            <a:r>
              <a:rPr lang="en-US" b="0" baseline="-25000" dirty="0" err="1" smtClean="0"/>
              <a:t>i</a:t>
            </a:r>
            <a:r>
              <a:rPr lang="en-US" b="0" dirty="0" smtClean="0"/>
              <a:t>)= LOC(a</a:t>
            </a:r>
            <a:r>
              <a:rPr lang="en-US" b="0" baseline="-25000" dirty="0" smtClean="0"/>
              <a:t>0</a:t>
            </a:r>
            <a:r>
              <a:rPr lang="en-US" b="0" dirty="0" smtClean="0"/>
              <a:t>)+</a:t>
            </a:r>
            <a:r>
              <a:rPr lang="en-US" b="0" dirty="0" err="1" smtClean="0"/>
              <a:t>i×c</a:t>
            </a:r>
            <a:r>
              <a:rPr lang="en-US" b="0" dirty="0" smtClean="0"/>
              <a:t>                        (2-2)</a:t>
            </a:r>
            <a:endParaRPr lang="zh-CN" altLang="en-US" b="0" dirty="0" smtClean="0"/>
          </a:p>
          <a:p>
            <a:endParaRPr lang="zh-CN" altLang="en-US" dirty="0"/>
          </a:p>
        </p:txBody>
      </p:sp>
    </p:spTree>
    <p:extLst>
      <p:ext uri="{BB962C8B-B14F-4D97-AF65-F5344CB8AC3E}">
        <p14:creationId xmlns:p14="http://schemas.microsoft.com/office/powerpoint/2010/main" val="337304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340768"/>
            <a:ext cx="7992888" cy="3579849"/>
          </a:xfrm>
        </p:spPr>
        <p:txBody>
          <a:bodyPr/>
          <a:lstStyle/>
          <a:p>
            <a:r>
              <a:rPr lang="zh-CN" altLang="zh-CN" b="0" dirty="0"/>
              <a:t>则入库</a:t>
            </a:r>
            <a:r>
              <a:rPr lang="zh-CN" altLang="zh-CN" b="0"/>
              <a:t>后</a:t>
            </a:r>
            <a:r>
              <a:rPr lang="zh-CN" altLang="zh-CN" b="0" smtClean="0"/>
              <a:t>商品</a:t>
            </a:r>
            <a:r>
              <a:rPr lang="zh-CN" altLang="en-US" b="0" smtClean="0"/>
              <a:t>用</a:t>
            </a:r>
            <a:r>
              <a:rPr lang="zh-CN" altLang="zh-CN" b="0" smtClean="0"/>
              <a:t>更新</a:t>
            </a:r>
            <a:r>
              <a:rPr lang="zh-CN" altLang="zh-CN" b="0" dirty="0"/>
              <a:t>链表</a:t>
            </a:r>
            <a:r>
              <a:rPr lang="en-US" altLang="zh-CN" b="0" dirty="0" err="1"/>
              <a:t>Lnew</a:t>
            </a:r>
            <a:r>
              <a:rPr lang="zh-CN" altLang="zh-CN" b="0" dirty="0"/>
              <a:t>表示，其结构如</a:t>
            </a:r>
            <a:r>
              <a:rPr lang="zh-CN" altLang="zh-CN" b="0" dirty="0" smtClean="0"/>
              <a:t>图</a:t>
            </a:r>
            <a:r>
              <a:rPr lang="en-US" altLang="zh-CN" b="0" dirty="0" smtClean="0"/>
              <a:t>2-25</a:t>
            </a:r>
            <a:r>
              <a:rPr lang="zh-CN" altLang="zh-CN" b="0" dirty="0" smtClean="0"/>
              <a:t>所</a:t>
            </a:r>
            <a:r>
              <a:rPr lang="zh-CN" altLang="zh-CN" b="0" dirty="0"/>
              <a:t>示：</a:t>
            </a:r>
          </a:p>
          <a:p>
            <a:endParaRPr lang="zh-CN" altLang="en-US" dirty="0"/>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 y="2457450"/>
            <a:ext cx="89154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1976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836712"/>
            <a:ext cx="7560840" cy="5472608"/>
          </a:xfrm>
        </p:spPr>
        <p:txBody>
          <a:bodyPr>
            <a:noAutofit/>
          </a:bodyPr>
          <a:lstStyle/>
          <a:p>
            <a:pPr>
              <a:lnSpc>
                <a:spcPct val="100000"/>
              </a:lnSpc>
              <a:spcBef>
                <a:spcPts val="0"/>
              </a:spcBef>
            </a:pPr>
            <a:r>
              <a:rPr lang="zh-CN" altLang="zh-CN" sz="1800" dirty="0" smtClean="0"/>
              <a:t>算法</a:t>
            </a:r>
            <a:r>
              <a:rPr lang="en-US" altLang="zh-CN" sz="1800" dirty="0" smtClean="0"/>
              <a:t>2.18</a:t>
            </a:r>
            <a:r>
              <a:rPr lang="zh-CN" altLang="zh-CN" sz="1800" dirty="0"/>
              <a:t>：</a:t>
            </a:r>
            <a:r>
              <a:rPr lang="zh-CN" altLang="zh-CN" sz="1800" dirty="0">
                <a:solidFill>
                  <a:srgbClr val="FF0000"/>
                </a:solidFill>
              </a:rPr>
              <a:t>商品更新链表</a:t>
            </a:r>
          </a:p>
          <a:p>
            <a:pPr>
              <a:lnSpc>
                <a:spcPct val="100000"/>
              </a:lnSpc>
              <a:spcBef>
                <a:spcPts val="0"/>
              </a:spcBef>
            </a:pPr>
            <a:r>
              <a:rPr lang="en-US" altLang="zh-CN" sz="1800" b="0" dirty="0" err="1"/>
              <a:t>typedef</a:t>
            </a:r>
            <a:r>
              <a:rPr lang="en-US" altLang="zh-CN" sz="1800" b="0" dirty="0"/>
              <a:t> </a:t>
            </a:r>
            <a:r>
              <a:rPr lang="en-US" altLang="zh-CN" sz="1800" b="0" dirty="0" err="1"/>
              <a:t>struct</a:t>
            </a:r>
            <a:r>
              <a:rPr lang="en-US" altLang="zh-CN" sz="1800" b="0" dirty="0"/>
              <a:t> Node {</a:t>
            </a:r>
            <a:endParaRPr lang="zh-CN" altLang="zh-CN" sz="1800" b="0" dirty="0"/>
          </a:p>
          <a:p>
            <a:pPr>
              <a:lnSpc>
                <a:spcPct val="100000"/>
              </a:lnSpc>
              <a:spcBef>
                <a:spcPts val="0"/>
              </a:spcBef>
            </a:pPr>
            <a:r>
              <a:rPr lang="en-US" altLang="zh-CN" sz="1800" b="0" dirty="0"/>
              <a:t>	</a:t>
            </a:r>
            <a:r>
              <a:rPr lang="en-US" altLang="zh-CN" sz="1800" b="0" dirty="0" err="1"/>
              <a:t>int</a:t>
            </a:r>
            <a:r>
              <a:rPr lang="en-US" altLang="zh-CN" sz="1800" b="0" dirty="0"/>
              <a:t> No, </a:t>
            </a:r>
            <a:r>
              <a:rPr lang="en-US" altLang="zh-CN" sz="1800" b="0" dirty="0" err="1"/>
              <a:t>Num</a:t>
            </a:r>
            <a:r>
              <a:rPr lang="en-US" altLang="zh-CN" sz="1800" b="0" dirty="0"/>
              <a:t>;</a:t>
            </a:r>
            <a:endParaRPr lang="zh-CN" altLang="zh-CN" sz="1800" b="0" dirty="0"/>
          </a:p>
          <a:p>
            <a:pPr>
              <a:lnSpc>
                <a:spcPct val="100000"/>
              </a:lnSpc>
              <a:spcBef>
                <a:spcPts val="0"/>
              </a:spcBef>
            </a:pPr>
            <a:r>
              <a:rPr lang="en-US" altLang="zh-CN" sz="1800" b="0" dirty="0" smtClean="0"/>
              <a:t>	</a:t>
            </a:r>
            <a:r>
              <a:rPr lang="en-US" altLang="zh-CN" sz="1800" b="0" dirty="0" err="1" smtClean="0"/>
              <a:t>struct</a:t>
            </a:r>
            <a:r>
              <a:rPr lang="en-US" altLang="zh-CN" sz="1800" b="0" dirty="0" smtClean="0"/>
              <a:t> </a:t>
            </a:r>
            <a:r>
              <a:rPr lang="en-US" altLang="zh-CN" sz="1800" b="0" dirty="0"/>
              <a:t>Node *next;</a:t>
            </a:r>
            <a:endParaRPr lang="zh-CN" altLang="zh-CN" sz="1800" b="0" dirty="0"/>
          </a:p>
          <a:p>
            <a:pPr>
              <a:lnSpc>
                <a:spcPct val="100000"/>
              </a:lnSpc>
              <a:spcBef>
                <a:spcPts val="0"/>
              </a:spcBef>
            </a:pPr>
            <a:r>
              <a:rPr lang="en-US" altLang="zh-CN" sz="1800" b="0" dirty="0"/>
              <a:t>}  Node, *</a:t>
            </a:r>
            <a:r>
              <a:rPr lang="en-US" altLang="zh-CN" sz="1800" b="0" dirty="0" err="1"/>
              <a:t>Llist</a:t>
            </a:r>
            <a:r>
              <a:rPr lang="en-US" altLang="zh-CN" sz="1800" b="0" dirty="0"/>
              <a:t>;</a:t>
            </a:r>
            <a:endParaRPr lang="zh-CN" altLang="zh-CN" sz="1800" b="0" dirty="0"/>
          </a:p>
          <a:p>
            <a:pPr>
              <a:lnSpc>
                <a:spcPct val="100000"/>
              </a:lnSpc>
              <a:spcBef>
                <a:spcPts val="0"/>
              </a:spcBef>
            </a:pPr>
            <a:r>
              <a:rPr lang="en-US" altLang="zh-CN" sz="1800" b="0" dirty="0"/>
              <a:t>void update(</a:t>
            </a:r>
            <a:r>
              <a:rPr lang="en-US" altLang="zh-CN" sz="1800" b="0" dirty="0" err="1"/>
              <a:t>Llist</a:t>
            </a:r>
            <a:r>
              <a:rPr lang="en-US" altLang="zh-CN" sz="1800" b="0" dirty="0"/>
              <a:t> L, </a:t>
            </a:r>
            <a:r>
              <a:rPr lang="en-US" altLang="zh-CN" sz="1800" b="0" dirty="0" err="1"/>
              <a:t>Llist</a:t>
            </a:r>
            <a:r>
              <a:rPr lang="en-US" altLang="zh-CN" sz="1800" b="0" dirty="0"/>
              <a:t> Lin ){ //L</a:t>
            </a:r>
            <a:r>
              <a:rPr lang="zh-CN" altLang="zh-CN" sz="1800" b="0" dirty="0"/>
              <a:t>为库存链表，</a:t>
            </a:r>
            <a:r>
              <a:rPr lang="en-US" altLang="zh-CN" sz="1800" b="0" dirty="0"/>
              <a:t>Lin</a:t>
            </a:r>
            <a:r>
              <a:rPr lang="zh-CN" altLang="zh-CN" sz="1800" b="0" dirty="0"/>
              <a:t>为入库链表</a:t>
            </a:r>
          </a:p>
          <a:p>
            <a:pPr>
              <a:lnSpc>
                <a:spcPct val="100000"/>
              </a:lnSpc>
              <a:spcBef>
                <a:spcPts val="0"/>
              </a:spcBef>
            </a:pPr>
            <a:r>
              <a:rPr lang="en-US" altLang="zh-CN" sz="1800" b="0" dirty="0" smtClean="0"/>
              <a:t>	</a:t>
            </a:r>
            <a:r>
              <a:rPr lang="en-US" altLang="zh-CN" sz="1800" b="0" dirty="0" err="1" smtClean="0"/>
              <a:t>Llist</a:t>
            </a:r>
            <a:r>
              <a:rPr lang="en-US" altLang="zh-CN" sz="1800" b="0" dirty="0" smtClean="0"/>
              <a:t>  </a:t>
            </a:r>
            <a:r>
              <a:rPr lang="en-US" altLang="zh-CN" sz="1800" b="0" dirty="0" err="1"/>
              <a:t>p,q</a:t>
            </a:r>
            <a:r>
              <a:rPr lang="en-US" altLang="zh-CN" sz="1800" b="0" dirty="0"/>
              <a:t>;</a:t>
            </a:r>
            <a:endParaRPr lang="zh-CN" altLang="zh-CN" sz="1800" b="0" dirty="0"/>
          </a:p>
          <a:p>
            <a:pPr>
              <a:lnSpc>
                <a:spcPct val="100000"/>
              </a:lnSpc>
              <a:spcBef>
                <a:spcPts val="0"/>
              </a:spcBef>
            </a:pPr>
            <a:r>
              <a:rPr lang="en-US" altLang="zh-CN" sz="1800" b="0" dirty="0" smtClean="0"/>
              <a:t>	p=L</a:t>
            </a:r>
            <a:r>
              <a:rPr lang="en-US" altLang="zh-CN" sz="1800" b="0" dirty="0"/>
              <a:t>; </a:t>
            </a:r>
            <a:endParaRPr lang="zh-CN" altLang="zh-CN" sz="1800" b="0" dirty="0"/>
          </a:p>
          <a:p>
            <a:pPr>
              <a:lnSpc>
                <a:spcPct val="100000"/>
              </a:lnSpc>
              <a:spcBef>
                <a:spcPts val="0"/>
              </a:spcBef>
            </a:pPr>
            <a:r>
              <a:rPr lang="en-US" altLang="zh-CN" sz="1800" b="0" dirty="0" smtClean="0"/>
              <a:t>	while </a:t>
            </a:r>
            <a:r>
              <a:rPr lang="en-US" altLang="zh-CN" sz="1800" b="0" dirty="0"/>
              <a:t>(Lin-&gt;next!=NULL ){</a:t>
            </a:r>
            <a:endParaRPr lang="zh-CN" altLang="zh-CN" sz="1800" b="0" dirty="0"/>
          </a:p>
          <a:p>
            <a:pPr>
              <a:lnSpc>
                <a:spcPct val="100000"/>
              </a:lnSpc>
              <a:spcBef>
                <a:spcPts val="0"/>
              </a:spcBef>
            </a:pPr>
            <a:r>
              <a:rPr lang="en-US" altLang="zh-CN" sz="1800" b="0" dirty="0"/>
              <a:t>	</a:t>
            </a:r>
            <a:r>
              <a:rPr lang="en-US" altLang="zh-CN" sz="1800" b="0" dirty="0" smtClean="0"/>
              <a:t>	q=Lin-</a:t>
            </a:r>
            <a:r>
              <a:rPr lang="en-US" altLang="zh-CN" sz="1800" b="0" dirty="0"/>
              <a:t>&gt;next; </a:t>
            </a:r>
            <a:endParaRPr lang="zh-CN" altLang="zh-CN" sz="1800" b="0" dirty="0"/>
          </a:p>
          <a:p>
            <a:pPr>
              <a:lnSpc>
                <a:spcPct val="100000"/>
              </a:lnSpc>
              <a:spcBef>
                <a:spcPts val="0"/>
              </a:spcBef>
            </a:pPr>
            <a:r>
              <a:rPr lang="en-US" altLang="zh-CN" sz="1800" b="0" dirty="0" smtClean="0"/>
              <a:t>		while </a:t>
            </a:r>
            <a:r>
              <a:rPr lang="en-US" altLang="zh-CN" sz="1800" b="0" dirty="0"/>
              <a:t>(p-&gt;next!=NULL &amp;&amp; p-&gt;next-&gt;NO&lt;q-&gt;NO) p=p-&gt;next;</a:t>
            </a:r>
            <a:endParaRPr lang="zh-CN" altLang="zh-CN" sz="1800" b="0" dirty="0"/>
          </a:p>
          <a:p>
            <a:pPr>
              <a:lnSpc>
                <a:spcPct val="100000"/>
              </a:lnSpc>
              <a:spcBef>
                <a:spcPts val="0"/>
              </a:spcBef>
            </a:pPr>
            <a:r>
              <a:rPr lang="en-US" altLang="zh-CN" sz="1800" b="0" dirty="0" smtClean="0"/>
              <a:t>		if </a:t>
            </a:r>
            <a:r>
              <a:rPr lang="en-US" altLang="zh-CN" sz="1800" b="0" dirty="0"/>
              <a:t>(p-&gt;next==NULL) { p-&gt;next=q; free(Lin); return; }</a:t>
            </a:r>
            <a:endParaRPr lang="zh-CN" altLang="zh-CN" sz="1800" b="0" dirty="0"/>
          </a:p>
          <a:p>
            <a:pPr>
              <a:lnSpc>
                <a:spcPct val="100000"/>
              </a:lnSpc>
              <a:spcBef>
                <a:spcPts val="0"/>
              </a:spcBef>
            </a:pPr>
            <a:r>
              <a:rPr lang="en-US" altLang="zh-CN" sz="1800" b="0" dirty="0"/>
              <a:t>     </a:t>
            </a:r>
            <a:r>
              <a:rPr lang="en-US" altLang="zh-CN" sz="1800" b="0" dirty="0" smtClean="0"/>
              <a:t>		p=p-</a:t>
            </a:r>
            <a:r>
              <a:rPr lang="en-US" altLang="zh-CN" sz="1800" b="0" dirty="0"/>
              <a:t>&gt;next; Lin-&gt;next=q-&gt;next; </a:t>
            </a:r>
            <a:endParaRPr lang="zh-CN" altLang="zh-CN" sz="1800" b="0" dirty="0"/>
          </a:p>
          <a:p>
            <a:pPr>
              <a:lnSpc>
                <a:spcPct val="100000"/>
              </a:lnSpc>
              <a:spcBef>
                <a:spcPts val="0"/>
              </a:spcBef>
            </a:pPr>
            <a:r>
              <a:rPr lang="en-US" altLang="zh-CN" sz="1800" b="0" dirty="0"/>
              <a:t>     </a:t>
            </a:r>
            <a:r>
              <a:rPr lang="en-US" altLang="zh-CN" sz="1800" b="0" dirty="0" smtClean="0"/>
              <a:t>		if </a:t>
            </a:r>
            <a:r>
              <a:rPr lang="en-US" altLang="zh-CN" sz="1800" b="0" dirty="0"/>
              <a:t>(p-&gt;NO==q-&gt;NO) { p-&gt;Num+=q-&gt;Num; free(q); }  </a:t>
            </a:r>
            <a:endParaRPr lang="zh-CN" altLang="zh-CN" sz="1800" b="0" dirty="0"/>
          </a:p>
          <a:p>
            <a:pPr>
              <a:lnSpc>
                <a:spcPct val="100000"/>
              </a:lnSpc>
              <a:spcBef>
                <a:spcPts val="0"/>
              </a:spcBef>
            </a:pPr>
            <a:r>
              <a:rPr lang="en-US" altLang="zh-CN" sz="1800" b="0" dirty="0"/>
              <a:t>     </a:t>
            </a:r>
            <a:r>
              <a:rPr lang="en-US" altLang="zh-CN" sz="1800" b="0" dirty="0" smtClean="0"/>
              <a:t>		else </a:t>
            </a:r>
            <a:r>
              <a:rPr lang="en-US" altLang="zh-CN" sz="1800" b="0" dirty="0"/>
              <a:t>{ q-&gt;next=p-&gt;next; p-&gt;next=q; p=q;}</a:t>
            </a:r>
            <a:endParaRPr lang="zh-CN" altLang="zh-CN" sz="1800" b="0" dirty="0"/>
          </a:p>
          <a:p>
            <a:pPr>
              <a:lnSpc>
                <a:spcPct val="100000"/>
              </a:lnSpc>
              <a:spcBef>
                <a:spcPts val="0"/>
              </a:spcBef>
            </a:pPr>
            <a:r>
              <a:rPr lang="en-US" altLang="zh-CN" sz="1800" b="0" dirty="0" smtClean="0"/>
              <a:t>	}</a:t>
            </a:r>
            <a:endParaRPr lang="zh-CN" altLang="zh-CN" sz="1800" b="0" dirty="0"/>
          </a:p>
          <a:p>
            <a:pPr>
              <a:lnSpc>
                <a:spcPct val="100000"/>
              </a:lnSpc>
              <a:spcBef>
                <a:spcPts val="0"/>
              </a:spcBef>
            </a:pPr>
            <a:r>
              <a:rPr lang="en-US" altLang="zh-CN" sz="1800" b="0" dirty="0" smtClean="0"/>
              <a:t>	free(Lin</a:t>
            </a:r>
            <a:r>
              <a:rPr lang="en-US" altLang="zh-CN" sz="1800" b="0" dirty="0"/>
              <a:t>);</a:t>
            </a:r>
            <a:endParaRPr lang="zh-CN" altLang="zh-CN" sz="1800" b="0" dirty="0"/>
          </a:p>
          <a:p>
            <a:pPr>
              <a:lnSpc>
                <a:spcPct val="100000"/>
              </a:lnSpc>
              <a:spcBef>
                <a:spcPts val="0"/>
              </a:spcBef>
            </a:pPr>
            <a:r>
              <a:rPr lang="en-US" altLang="zh-CN" sz="1800" b="0" dirty="0" smtClean="0"/>
              <a:t>	return</a:t>
            </a:r>
            <a:r>
              <a:rPr lang="en-US" altLang="zh-CN" sz="1800" b="0" dirty="0"/>
              <a:t>;</a:t>
            </a:r>
            <a:endParaRPr lang="zh-CN" altLang="zh-CN" sz="1800" b="0" dirty="0"/>
          </a:p>
          <a:p>
            <a:pPr>
              <a:lnSpc>
                <a:spcPct val="100000"/>
              </a:lnSpc>
              <a:spcBef>
                <a:spcPts val="0"/>
              </a:spcBef>
            </a:pPr>
            <a:r>
              <a:rPr lang="en-US" altLang="zh-CN" sz="1800" b="0" dirty="0"/>
              <a:t>}	//</a:t>
            </a:r>
            <a:r>
              <a:rPr lang="zh-CN" altLang="zh-CN" sz="1800" b="0" dirty="0"/>
              <a:t>结束</a:t>
            </a:r>
            <a:r>
              <a:rPr lang="en-US" altLang="zh-CN" sz="1800" b="0" dirty="0"/>
              <a:t>update()</a:t>
            </a:r>
            <a:endParaRPr lang="zh-CN" altLang="zh-CN" sz="1800" b="0" dirty="0"/>
          </a:p>
          <a:p>
            <a:pPr>
              <a:lnSpc>
                <a:spcPct val="100000"/>
              </a:lnSpc>
              <a:spcBef>
                <a:spcPts val="0"/>
              </a:spcBef>
            </a:pPr>
            <a:endParaRPr lang="zh-CN" altLang="en-US" sz="1800" b="0" dirty="0"/>
          </a:p>
        </p:txBody>
      </p:sp>
    </p:spTree>
    <p:extLst>
      <p:ext uri="{BB962C8B-B14F-4D97-AF65-F5344CB8AC3E}">
        <p14:creationId xmlns:p14="http://schemas.microsoft.com/office/powerpoint/2010/main" val="2043758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4048" y="1916832"/>
            <a:ext cx="4211960" cy="4320480"/>
          </a:xfrm>
        </p:spPr>
        <p:txBody>
          <a:bodyPr>
            <a:normAutofit/>
          </a:bodyPr>
          <a:lstStyle/>
          <a:p>
            <a:r>
              <a:rPr lang="zh-CN" altLang="zh-CN" sz="2000" b="0" dirty="0"/>
              <a:t>例：设有一维数组M，下标的范围是0到9，每个数组元素用相邻的5个字节存储。存储器按字节编址，设存储数组元素M[0]的第一个字节的地址是98，则M[3]的第一个字节的地址是：LOC(M[3])=98+3×5=113。</a:t>
            </a:r>
          </a:p>
          <a:p>
            <a:endParaRPr lang="zh-CN" altLang="en-US" sz="2000" b="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24744"/>
            <a:ext cx="4982798" cy="4896544"/>
          </a:xfrm>
          <a:prstGeom prst="rect">
            <a:avLst/>
          </a:prstGeom>
        </p:spPr>
      </p:pic>
    </p:spTree>
    <p:extLst>
      <p:ext uri="{BB962C8B-B14F-4D97-AF65-F5344CB8AC3E}">
        <p14:creationId xmlns:p14="http://schemas.microsoft.com/office/powerpoint/2010/main" val="179421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4678" y="71414"/>
            <a:ext cx="5786478" cy="500066"/>
          </a:xfrm>
        </p:spPr>
        <p:txBody>
          <a:bodyPr/>
          <a:lstStyle/>
          <a:p>
            <a:pPr>
              <a:lnSpc>
                <a:spcPct val="150000"/>
              </a:lnSpc>
            </a:pPr>
            <a:r>
              <a:rPr lang="zh-CN" altLang="zh-CN" sz="2400" b="1" dirty="0"/>
              <a:t>线性表顺序存储结构的形式</a:t>
            </a:r>
            <a:r>
              <a:rPr lang="zh-CN" altLang="zh-CN" sz="2400" b="1" dirty="0" smtClean="0"/>
              <a:t>定义</a:t>
            </a:r>
            <a:r>
              <a:rPr lang="zh-CN" altLang="en-US" sz="2400" b="1" dirty="0" smtClean="0"/>
              <a:t>如下</a:t>
            </a:r>
            <a:r>
              <a:rPr lang="zh-CN" altLang="zh-CN" sz="2400" b="1" dirty="0" smtClean="0"/>
              <a:t>：</a:t>
            </a:r>
            <a:endParaRPr lang="zh-CN" altLang="en-US" sz="2400" b="1" dirty="0"/>
          </a:p>
        </p:txBody>
      </p:sp>
      <p:sp>
        <p:nvSpPr>
          <p:cNvPr id="3" name="内容占位符 2"/>
          <p:cNvSpPr>
            <a:spLocks noGrp="1"/>
          </p:cNvSpPr>
          <p:nvPr>
            <p:ph idx="1"/>
          </p:nvPr>
        </p:nvSpPr>
        <p:spPr>
          <a:xfrm>
            <a:off x="785786" y="642918"/>
            <a:ext cx="8286808" cy="5715040"/>
          </a:xfrm>
        </p:spPr>
        <p:txBody>
          <a:bodyPr>
            <a:noAutofit/>
          </a:bodyPr>
          <a:lstStyle/>
          <a:p>
            <a:pPr marL="324000">
              <a:lnSpc>
                <a:spcPct val="110000"/>
              </a:lnSpc>
              <a:spcBef>
                <a:spcPts val="0"/>
              </a:spcBef>
            </a:pPr>
            <a:r>
              <a:rPr lang="zh-CN" altLang="zh-CN" sz="1600" b="0" dirty="0" smtClean="0"/>
              <a:t>算法</a:t>
            </a:r>
            <a:r>
              <a:rPr lang="en-US" altLang="zh-CN" sz="1600" b="0" dirty="0" smtClean="0"/>
              <a:t>2.2</a:t>
            </a:r>
            <a:r>
              <a:rPr lang="zh-CN" altLang="zh-CN" sz="1600" b="0" dirty="0"/>
              <a:t>：</a:t>
            </a:r>
            <a:r>
              <a:rPr lang="zh-CN" altLang="zh-CN" sz="1800" dirty="0">
                <a:solidFill>
                  <a:srgbClr val="FF0000"/>
                </a:solidFill>
              </a:rPr>
              <a:t>线性表顺序存储结构</a:t>
            </a:r>
            <a:r>
              <a:rPr lang="zh-CN" altLang="zh-CN" sz="1800" dirty="0" smtClean="0">
                <a:solidFill>
                  <a:srgbClr val="FF0000"/>
                </a:solidFill>
              </a:rPr>
              <a:t>的定义</a:t>
            </a:r>
            <a:endParaRPr lang="zh-CN" altLang="zh-CN" sz="1800" dirty="0">
              <a:solidFill>
                <a:srgbClr val="FF0000"/>
              </a:solidFill>
            </a:endParaRPr>
          </a:p>
          <a:p>
            <a:pPr marL="324000">
              <a:lnSpc>
                <a:spcPct val="110000"/>
              </a:lnSpc>
              <a:spcBef>
                <a:spcPts val="0"/>
              </a:spcBef>
            </a:pPr>
            <a:r>
              <a:rPr lang="en-US" altLang="zh-CN" sz="1600" b="0" dirty="0"/>
              <a:t>template &lt;class Elem&gt; </a:t>
            </a:r>
            <a:endParaRPr lang="zh-CN" altLang="zh-CN" sz="1600" b="0" dirty="0"/>
          </a:p>
          <a:p>
            <a:pPr marL="324000">
              <a:lnSpc>
                <a:spcPct val="110000"/>
              </a:lnSpc>
              <a:spcBef>
                <a:spcPts val="0"/>
              </a:spcBef>
            </a:pPr>
            <a:r>
              <a:rPr lang="en-US" altLang="zh-CN" sz="1600" b="0" dirty="0"/>
              <a:t>class  </a:t>
            </a:r>
            <a:r>
              <a:rPr lang="en-US" altLang="zh-CN" sz="1600" b="0" dirty="0" err="1"/>
              <a:t>Alist</a:t>
            </a:r>
            <a:r>
              <a:rPr lang="en-US" altLang="zh-CN" sz="1600" b="0" dirty="0"/>
              <a:t>: public </a:t>
            </a:r>
            <a:r>
              <a:rPr lang="en-US" altLang="zh-CN" sz="1600" b="0" dirty="0" smtClean="0"/>
              <a:t>List&lt;Elem</a:t>
            </a:r>
            <a:r>
              <a:rPr lang="en-US" altLang="zh-CN" sz="1600" b="0" dirty="0"/>
              <a:t>&gt; {</a:t>
            </a:r>
            <a:endParaRPr lang="zh-CN" altLang="zh-CN" sz="1600" b="0" dirty="0"/>
          </a:p>
          <a:p>
            <a:pPr marL="324000">
              <a:lnSpc>
                <a:spcPct val="110000"/>
              </a:lnSpc>
              <a:spcBef>
                <a:spcPts val="0"/>
              </a:spcBef>
            </a:pPr>
            <a:r>
              <a:rPr lang="en-US" altLang="zh-CN" sz="1600" b="0" dirty="0"/>
              <a:t>	private:  </a:t>
            </a:r>
            <a:endParaRPr lang="zh-CN" altLang="zh-CN" sz="1600" b="0" dirty="0"/>
          </a:p>
          <a:p>
            <a:pPr marL="324000">
              <a:lnSpc>
                <a:spcPct val="110000"/>
              </a:lnSpc>
              <a:spcBef>
                <a:spcPts val="0"/>
              </a:spcBef>
            </a:pPr>
            <a:r>
              <a:rPr lang="en-US" altLang="zh-CN" sz="1600" b="0" dirty="0"/>
              <a:t>		</a:t>
            </a:r>
            <a:r>
              <a:rPr lang="en-US" altLang="zh-CN" sz="1600" b="0" dirty="0" err="1"/>
              <a:t>int</a:t>
            </a:r>
            <a:r>
              <a:rPr lang="en-US" altLang="zh-CN" sz="1600" b="0" dirty="0"/>
              <a:t> </a:t>
            </a:r>
            <a:r>
              <a:rPr lang="en-US" altLang="zh-CN" sz="1600" b="0" dirty="0" err="1" smtClean="0"/>
              <a:t>maxSize</a:t>
            </a:r>
            <a:r>
              <a:rPr lang="en-US" altLang="zh-CN" sz="1600" b="0" dirty="0" smtClean="0"/>
              <a:t>, </a:t>
            </a:r>
            <a:r>
              <a:rPr lang="en-US" altLang="zh-CN" sz="1600" b="0" dirty="0" err="1" smtClean="0"/>
              <a:t>listSize</a:t>
            </a:r>
            <a:r>
              <a:rPr lang="en-US" altLang="zh-CN" sz="1600" b="0" dirty="0" smtClean="0"/>
              <a:t>, </a:t>
            </a:r>
            <a:r>
              <a:rPr lang="en-US" altLang="zh-CN" sz="1600" b="0" dirty="0" err="1" smtClean="0"/>
              <a:t>curr</a:t>
            </a:r>
            <a:r>
              <a:rPr lang="en-US" altLang="zh-CN" sz="1600" b="0" dirty="0" smtClean="0"/>
              <a:t>; // </a:t>
            </a:r>
            <a:r>
              <a:rPr lang="zh-CN" altLang="zh-CN" sz="1600" b="0" dirty="0" smtClean="0"/>
              <a:t>线性表最大长度</a:t>
            </a:r>
            <a:r>
              <a:rPr lang="zh-CN" altLang="en-US" sz="1600" b="0" dirty="0" smtClean="0"/>
              <a:t>、</a:t>
            </a:r>
            <a:r>
              <a:rPr lang="zh-CN" altLang="zh-CN" sz="1600" b="0" dirty="0" smtClean="0"/>
              <a:t>表长</a:t>
            </a:r>
            <a:r>
              <a:rPr lang="zh-CN" altLang="en-US" sz="1600" b="0" dirty="0" smtClean="0"/>
              <a:t>、</a:t>
            </a:r>
            <a:r>
              <a:rPr lang="zh-CN" altLang="zh-CN" sz="1600" b="0" dirty="0" smtClean="0"/>
              <a:t>当前元素位置</a:t>
            </a:r>
            <a:endParaRPr lang="zh-CN" altLang="zh-CN" sz="1600" b="0" dirty="0"/>
          </a:p>
          <a:p>
            <a:pPr marL="324000">
              <a:lnSpc>
                <a:spcPct val="110000"/>
              </a:lnSpc>
              <a:spcBef>
                <a:spcPts val="0"/>
              </a:spcBef>
            </a:pPr>
            <a:r>
              <a:rPr lang="en-US" altLang="zh-CN" sz="1600" b="0" dirty="0"/>
              <a:t>		Elem * </a:t>
            </a:r>
            <a:r>
              <a:rPr lang="en-US" altLang="zh-CN" sz="1600" b="0" dirty="0" err="1"/>
              <a:t>listArray</a:t>
            </a:r>
            <a:r>
              <a:rPr lang="en-US" altLang="zh-CN" sz="1600" b="0" dirty="0"/>
              <a:t>;	</a:t>
            </a:r>
            <a:endParaRPr lang="zh-CN" altLang="zh-CN" sz="1600" b="0" dirty="0"/>
          </a:p>
          <a:p>
            <a:pPr marL="324000">
              <a:lnSpc>
                <a:spcPct val="110000"/>
              </a:lnSpc>
              <a:spcBef>
                <a:spcPts val="0"/>
              </a:spcBef>
            </a:pPr>
            <a:r>
              <a:rPr lang="en-US" altLang="zh-CN" sz="1600" b="0" dirty="0"/>
              <a:t>	public:</a:t>
            </a:r>
            <a:endParaRPr lang="zh-CN" altLang="zh-CN" sz="1600" b="0" dirty="0"/>
          </a:p>
          <a:p>
            <a:pPr marL="324000">
              <a:lnSpc>
                <a:spcPct val="110000"/>
              </a:lnSpc>
              <a:spcBef>
                <a:spcPts val="0"/>
              </a:spcBef>
            </a:pPr>
            <a:r>
              <a:rPr lang="en-US" altLang="zh-CN" sz="1600" b="0" dirty="0"/>
              <a:t>  	 	</a:t>
            </a:r>
            <a:r>
              <a:rPr lang="en-US" altLang="zh-CN" sz="1600" b="0" dirty="0" err="1"/>
              <a:t>Alist</a:t>
            </a:r>
            <a:r>
              <a:rPr lang="en-US" altLang="zh-CN" sz="1600" b="0" dirty="0"/>
              <a:t>(</a:t>
            </a:r>
            <a:r>
              <a:rPr lang="en-US" altLang="zh-CN" sz="1600" b="0" dirty="0" err="1"/>
              <a:t>int</a:t>
            </a:r>
            <a:r>
              <a:rPr lang="en-US" altLang="zh-CN" sz="1600" b="0" dirty="0"/>
              <a:t> size=</a:t>
            </a:r>
            <a:r>
              <a:rPr lang="en-US" altLang="zh-CN" sz="1600" b="0" dirty="0" err="1"/>
              <a:t>DefaultListSize</a:t>
            </a:r>
            <a:r>
              <a:rPr lang="en-US" altLang="zh-CN" sz="1600" b="0" dirty="0"/>
              <a:t>) { 	//</a:t>
            </a:r>
            <a:r>
              <a:rPr lang="zh-CN" altLang="zh-CN" sz="1600" b="0" dirty="0"/>
              <a:t>构造函数</a:t>
            </a:r>
          </a:p>
          <a:p>
            <a:pPr marL="324000">
              <a:lnSpc>
                <a:spcPct val="110000"/>
              </a:lnSpc>
              <a:spcBef>
                <a:spcPts val="0"/>
              </a:spcBef>
            </a:pPr>
            <a:r>
              <a:rPr lang="en-US" altLang="zh-CN" sz="1600" b="0" dirty="0"/>
              <a:t>  			</a:t>
            </a:r>
            <a:r>
              <a:rPr lang="en-US" altLang="zh-CN" sz="1600" b="0" dirty="0" err="1"/>
              <a:t>maxsize</a:t>
            </a:r>
            <a:r>
              <a:rPr lang="en-US" altLang="zh-CN" sz="1600" b="0" dirty="0"/>
              <a:t>=size; </a:t>
            </a:r>
            <a:r>
              <a:rPr lang="en-US" altLang="zh-CN" sz="1600" b="0" dirty="0" err="1"/>
              <a:t>listSize</a:t>
            </a:r>
            <a:r>
              <a:rPr lang="en-US" altLang="zh-CN" sz="1600" b="0" dirty="0"/>
              <a:t> = </a:t>
            </a:r>
            <a:r>
              <a:rPr lang="en-US" altLang="zh-CN" sz="1600" b="0" dirty="0" err="1"/>
              <a:t>curr</a:t>
            </a:r>
            <a:r>
              <a:rPr lang="en-US" altLang="zh-CN" sz="1600" b="0" dirty="0"/>
              <a:t> =0;</a:t>
            </a:r>
            <a:endParaRPr lang="zh-CN" altLang="zh-CN" sz="1600" b="0" dirty="0"/>
          </a:p>
          <a:p>
            <a:pPr marL="324000">
              <a:lnSpc>
                <a:spcPct val="110000"/>
              </a:lnSpc>
              <a:spcBef>
                <a:spcPts val="0"/>
              </a:spcBef>
            </a:pPr>
            <a:r>
              <a:rPr lang="en-US" altLang="zh-CN" sz="1600" b="0" dirty="0"/>
              <a:t>    			</a:t>
            </a:r>
            <a:r>
              <a:rPr lang="en-US" altLang="zh-CN" sz="1600" b="0" dirty="0" err="1"/>
              <a:t>listArray</a:t>
            </a:r>
            <a:r>
              <a:rPr lang="en-US" altLang="zh-CN" sz="1600" b="0" dirty="0"/>
              <a:t> = </a:t>
            </a:r>
            <a:r>
              <a:rPr lang="en-US" altLang="zh-CN" sz="1600" b="0" dirty="0">
                <a:solidFill>
                  <a:srgbClr val="FF0000"/>
                </a:solidFill>
              </a:rPr>
              <a:t>new</a:t>
            </a:r>
            <a:r>
              <a:rPr lang="en-US" altLang="zh-CN" sz="1600" b="0" dirty="0"/>
              <a:t> Elem[ </a:t>
            </a:r>
            <a:r>
              <a:rPr lang="en-US" altLang="zh-CN" sz="1600" b="0" dirty="0" err="1"/>
              <a:t>maxSize</a:t>
            </a:r>
            <a:r>
              <a:rPr lang="en-US" altLang="zh-CN" sz="1600" b="0" dirty="0"/>
              <a:t> ]; </a:t>
            </a:r>
            <a:endParaRPr lang="zh-CN" altLang="zh-CN" sz="1600" b="0" dirty="0"/>
          </a:p>
          <a:p>
            <a:pPr marL="324000">
              <a:lnSpc>
                <a:spcPct val="110000"/>
              </a:lnSpc>
              <a:spcBef>
                <a:spcPts val="0"/>
              </a:spcBef>
            </a:pPr>
            <a:r>
              <a:rPr lang="en-US" altLang="zh-CN" sz="1600" b="0" dirty="0"/>
              <a:t>		}</a:t>
            </a:r>
            <a:endParaRPr lang="zh-CN" altLang="zh-CN" sz="1600" b="0" dirty="0"/>
          </a:p>
          <a:p>
            <a:pPr marL="324000">
              <a:lnSpc>
                <a:spcPct val="110000"/>
              </a:lnSpc>
              <a:spcBef>
                <a:spcPts val="0"/>
              </a:spcBef>
            </a:pPr>
            <a:r>
              <a:rPr lang="en-US" altLang="zh-CN" sz="1600" b="0" dirty="0"/>
              <a:t>  		~</a:t>
            </a:r>
            <a:r>
              <a:rPr lang="en-US" altLang="zh-CN" sz="1600" b="0" dirty="0" err="1"/>
              <a:t>Alist</a:t>
            </a:r>
            <a:r>
              <a:rPr lang="en-US" altLang="zh-CN" sz="1600" b="0" dirty="0"/>
              <a:t>() {  </a:t>
            </a:r>
            <a:r>
              <a:rPr lang="en-US" altLang="zh-CN" sz="1600" b="0" dirty="0">
                <a:solidFill>
                  <a:srgbClr val="FF0000"/>
                </a:solidFill>
              </a:rPr>
              <a:t>delete</a:t>
            </a:r>
            <a:r>
              <a:rPr lang="en-US" altLang="zh-CN" sz="1600" b="0" dirty="0"/>
              <a:t> [ ] </a:t>
            </a:r>
            <a:r>
              <a:rPr lang="en-US" altLang="zh-CN" sz="1600" b="0" dirty="0" err="1"/>
              <a:t>listArray</a:t>
            </a:r>
            <a:r>
              <a:rPr lang="en-US" altLang="zh-CN" sz="1600" b="0" dirty="0"/>
              <a:t>; }	</a:t>
            </a:r>
            <a:r>
              <a:rPr lang="en-US" altLang="zh-CN" sz="1600" b="0" dirty="0" smtClean="0"/>
              <a:t>	// </a:t>
            </a:r>
            <a:r>
              <a:rPr lang="zh-CN" altLang="zh-CN" sz="1600" b="0" dirty="0"/>
              <a:t>析构函数</a:t>
            </a:r>
          </a:p>
          <a:p>
            <a:pPr marL="324000">
              <a:lnSpc>
                <a:spcPct val="110000"/>
              </a:lnSpc>
              <a:spcBef>
                <a:spcPts val="0"/>
              </a:spcBef>
            </a:pPr>
            <a:r>
              <a:rPr lang="en-US" altLang="zh-CN" sz="1600" b="0" dirty="0" smtClean="0"/>
              <a:t>		void clear(){ </a:t>
            </a:r>
            <a:r>
              <a:rPr lang="en-US" altLang="zh-CN" sz="1600" b="0" dirty="0" err="1" smtClean="0"/>
              <a:t>listSize</a:t>
            </a:r>
            <a:r>
              <a:rPr lang="en-US" altLang="zh-CN" sz="1600" b="0" dirty="0" smtClean="0"/>
              <a:t> = </a:t>
            </a:r>
            <a:r>
              <a:rPr lang="en-US" altLang="zh-CN" sz="1600" b="0" dirty="0" err="1" smtClean="0"/>
              <a:t>curr</a:t>
            </a:r>
            <a:r>
              <a:rPr lang="en-US" altLang="zh-CN" sz="1600" b="0" dirty="0" smtClean="0"/>
              <a:t> =0; }		//</a:t>
            </a:r>
            <a:r>
              <a:rPr lang="zh-CN" altLang="en-US" sz="1600" b="0" dirty="0" smtClean="0"/>
              <a:t>清空线性表</a:t>
            </a:r>
          </a:p>
          <a:p>
            <a:pPr marL="324000">
              <a:lnSpc>
                <a:spcPct val="110000"/>
              </a:lnSpc>
              <a:spcBef>
                <a:spcPts val="0"/>
              </a:spcBef>
            </a:pPr>
            <a:r>
              <a:rPr lang="en-US" altLang="zh-CN" sz="1600" b="0" dirty="0" smtClean="0"/>
              <a:t>		void </a:t>
            </a:r>
            <a:r>
              <a:rPr lang="en-US" altLang="zh-CN" sz="1600" b="0" dirty="0" err="1" smtClean="0"/>
              <a:t>Prev</a:t>
            </a:r>
            <a:r>
              <a:rPr lang="en-US" altLang="zh-CN" sz="1600" b="0" dirty="0" smtClean="0"/>
              <a:t>( ){ if (</a:t>
            </a:r>
            <a:r>
              <a:rPr lang="en-US" altLang="zh-CN" sz="1600" b="0" dirty="0" err="1" smtClean="0"/>
              <a:t>curr</a:t>
            </a:r>
            <a:r>
              <a:rPr lang="en-US" altLang="zh-CN" sz="1600" b="0" dirty="0" smtClean="0"/>
              <a:t>&gt;0) </a:t>
            </a:r>
            <a:r>
              <a:rPr lang="en-US" altLang="zh-CN" sz="1600" b="0" dirty="0" err="1" smtClean="0"/>
              <a:t>curr</a:t>
            </a:r>
            <a:r>
              <a:rPr lang="en-US" altLang="zh-CN" sz="1600" b="0" dirty="0" smtClean="0"/>
              <a:t>--; }		//</a:t>
            </a:r>
            <a:r>
              <a:rPr lang="zh-CN" altLang="en-US" sz="1600" b="0" dirty="0" smtClean="0"/>
              <a:t>当前位置</a:t>
            </a:r>
            <a:r>
              <a:rPr lang="en-US" altLang="zh-CN" sz="1600" b="0" dirty="0" err="1" smtClean="0"/>
              <a:t>curr</a:t>
            </a:r>
            <a:r>
              <a:rPr lang="zh-CN" altLang="en-US" sz="1600" b="0" dirty="0" smtClean="0"/>
              <a:t>前移到前驱</a:t>
            </a:r>
          </a:p>
          <a:p>
            <a:pPr marL="324000">
              <a:lnSpc>
                <a:spcPct val="110000"/>
              </a:lnSpc>
              <a:spcBef>
                <a:spcPts val="0"/>
              </a:spcBef>
            </a:pPr>
            <a:r>
              <a:rPr lang="en-US" altLang="zh-CN" sz="1600" b="0" dirty="0" smtClean="0"/>
              <a:t>		void Next( ){ if (</a:t>
            </a:r>
            <a:r>
              <a:rPr lang="en-US" altLang="zh-CN" sz="1600" b="0" dirty="0" err="1" smtClean="0"/>
              <a:t>curr</a:t>
            </a:r>
            <a:r>
              <a:rPr lang="en-US" altLang="zh-CN" sz="1600" b="0" dirty="0" smtClean="0"/>
              <a:t>&lt;listSize-1) </a:t>
            </a:r>
            <a:r>
              <a:rPr lang="en-US" altLang="zh-CN" sz="1600" b="0" dirty="0" err="1" smtClean="0"/>
              <a:t>curr</a:t>
            </a:r>
            <a:r>
              <a:rPr lang="en-US" altLang="zh-CN" sz="1600" b="0" dirty="0" smtClean="0"/>
              <a:t>++;}	//</a:t>
            </a:r>
            <a:r>
              <a:rPr lang="zh-CN" altLang="en-US" sz="1600" b="0" dirty="0" smtClean="0"/>
              <a:t>当前位置</a:t>
            </a:r>
            <a:r>
              <a:rPr lang="en-US" altLang="zh-CN" sz="1600" b="0" dirty="0" err="1" smtClean="0"/>
              <a:t>curr</a:t>
            </a:r>
            <a:r>
              <a:rPr lang="zh-CN" altLang="en-US" sz="1600" b="0" dirty="0" smtClean="0"/>
              <a:t>后移到后继</a:t>
            </a:r>
          </a:p>
          <a:p>
            <a:pPr marL="324000">
              <a:lnSpc>
                <a:spcPct val="110000"/>
              </a:lnSpc>
              <a:spcBef>
                <a:spcPts val="0"/>
              </a:spcBef>
            </a:pPr>
            <a:r>
              <a:rPr lang="en-US" altLang="zh-CN" sz="1600" b="0" dirty="0" smtClean="0"/>
              <a:t>		</a:t>
            </a:r>
            <a:r>
              <a:rPr lang="en-US" altLang="zh-CN" sz="1600" b="0" dirty="0" err="1" smtClean="0"/>
              <a:t>bool</a:t>
            </a:r>
            <a:r>
              <a:rPr lang="en-US" altLang="zh-CN" sz="1600" b="0" dirty="0" smtClean="0"/>
              <a:t> </a:t>
            </a:r>
            <a:r>
              <a:rPr lang="en-US" altLang="zh-CN" sz="1600" b="0" dirty="0" err="1" smtClean="0"/>
              <a:t>setPos</a:t>
            </a:r>
            <a:r>
              <a:rPr lang="en-US" altLang="zh-CN" sz="1600" b="0" dirty="0" smtClean="0"/>
              <a:t>(</a:t>
            </a:r>
            <a:r>
              <a:rPr lang="en-US" altLang="zh-CN" sz="1600" b="0" dirty="0" err="1" smtClean="0"/>
              <a:t>int</a:t>
            </a:r>
            <a:r>
              <a:rPr lang="en-US" altLang="zh-CN" sz="1600" b="0" dirty="0" smtClean="0"/>
              <a:t> pos);	  		//</a:t>
            </a:r>
            <a:r>
              <a:rPr lang="zh-CN" altLang="en-US" sz="1600" b="0" dirty="0" smtClean="0"/>
              <a:t>任意指定当前数据元素的位置</a:t>
            </a:r>
          </a:p>
          <a:p>
            <a:pPr marL="324000">
              <a:lnSpc>
                <a:spcPct val="110000"/>
              </a:lnSpc>
              <a:spcBef>
                <a:spcPts val="0"/>
              </a:spcBef>
            </a:pPr>
            <a:r>
              <a:rPr lang="en-US" altLang="zh-CN" sz="1600" b="0" dirty="0" smtClean="0"/>
              <a:t>		</a:t>
            </a:r>
            <a:r>
              <a:rPr lang="en-US" altLang="zh-CN" sz="1600" b="0" dirty="0" err="1" smtClean="0">
                <a:solidFill>
                  <a:srgbClr val="0070C0"/>
                </a:solidFill>
              </a:rPr>
              <a:t>bool</a:t>
            </a:r>
            <a:r>
              <a:rPr lang="en-US" altLang="zh-CN" sz="1600" b="0" dirty="0" smtClean="0">
                <a:solidFill>
                  <a:srgbClr val="0070C0"/>
                </a:solidFill>
              </a:rPr>
              <a:t> insert(const Elem it); 		//</a:t>
            </a:r>
            <a:r>
              <a:rPr lang="zh-CN" altLang="en-US" sz="1600" b="0" dirty="0" smtClean="0">
                <a:solidFill>
                  <a:srgbClr val="0070C0"/>
                </a:solidFill>
              </a:rPr>
              <a:t>在当前位置插入元素</a:t>
            </a:r>
          </a:p>
          <a:p>
            <a:pPr marL="324000">
              <a:lnSpc>
                <a:spcPct val="110000"/>
              </a:lnSpc>
              <a:spcBef>
                <a:spcPts val="0"/>
              </a:spcBef>
            </a:pPr>
            <a:r>
              <a:rPr lang="en-US" altLang="zh-CN" sz="1600" b="0" dirty="0" smtClean="0">
                <a:solidFill>
                  <a:srgbClr val="0070C0"/>
                </a:solidFill>
              </a:rPr>
              <a:t>		</a:t>
            </a:r>
            <a:r>
              <a:rPr lang="en-US" altLang="zh-CN" sz="1600" b="0" dirty="0" err="1" smtClean="0">
                <a:solidFill>
                  <a:srgbClr val="0070C0"/>
                </a:solidFill>
              </a:rPr>
              <a:t>bool</a:t>
            </a:r>
            <a:r>
              <a:rPr lang="en-US" altLang="zh-CN" sz="1600" b="0" dirty="0" smtClean="0">
                <a:solidFill>
                  <a:srgbClr val="0070C0"/>
                </a:solidFill>
              </a:rPr>
              <a:t> append(const Elem it);		//</a:t>
            </a:r>
            <a:r>
              <a:rPr lang="zh-CN" altLang="en-US" sz="1600" b="0" dirty="0" smtClean="0">
                <a:solidFill>
                  <a:srgbClr val="0070C0"/>
                </a:solidFill>
              </a:rPr>
              <a:t>在表尾插入元素</a:t>
            </a:r>
          </a:p>
          <a:p>
            <a:pPr marL="324000">
              <a:lnSpc>
                <a:spcPct val="110000"/>
              </a:lnSpc>
              <a:spcBef>
                <a:spcPts val="0"/>
              </a:spcBef>
            </a:pPr>
            <a:r>
              <a:rPr lang="en-US" altLang="zh-CN" sz="1600" b="0" dirty="0" smtClean="0">
                <a:solidFill>
                  <a:srgbClr val="0070C0"/>
                </a:solidFill>
              </a:rPr>
              <a:t>		</a:t>
            </a:r>
            <a:r>
              <a:rPr lang="en-US" altLang="zh-CN" sz="1600" b="0" dirty="0" err="1" smtClean="0">
                <a:solidFill>
                  <a:srgbClr val="0070C0"/>
                </a:solidFill>
              </a:rPr>
              <a:t>bool</a:t>
            </a:r>
            <a:r>
              <a:rPr lang="en-US" altLang="zh-CN" sz="1600" b="0" dirty="0" smtClean="0">
                <a:solidFill>
                  <a:srgbClr val="0070C0"/>
                </a:solidFill>
              </a:rPr>
              <a:t> remove( Elem &amp;it);		//</a:t>
            </a:r>
            <a:r>
              <a:rPr lang="zh-CN" altLang="en-US" sz="1600" b="0" dirty="0" smtClean="0">
                <a:solidFill>
                  <a:srgbClr val="0070C0"/>
                </a:solidFill>
              </a:rPr>
              <a:t>删除当前位置元素并返回其值</a:t>
            </a:r>
          </a:p>
          <a:p>
            <a:pPr marL="324000">
              <a:lnSpc>
                <a:spcPct val="110000"/>
              </a:lnSpc>
              <a:spcBef>
                <a:spcPts val="0"/>
              </a:spcBef>
            </a:pPr>
            <a:r>
              <a:rPr lang="en-US" altLang="zh-CN" sz="1600" b="0" dirty="0"/>
              <a:t>		….       //</a:t>
            </a:r>
            <a:r>
              <a:rPr lang="zh-CN" altLang="zh-CN" sz="1600" b="0" dirty="0"/>
              <a:t>其它操作的实现</a:t>
            </a:r>
          </a:p>
          <a:p>
            <a:pPr marL="324000">
              <a:lnSpc>
                <a:spcPct val="110000"/>
              </a:lnSpc>
              <a:spcBef>
                <a:spcPts val="0"/>
              </a:spcBef>
            </a:pPr>
            <a:r>
              <a:rPr lang="en-US" altLang="zh-CN" sz="1600" b="0" dirty="0"/>
              <a:t>};</a:t>
            </a:r>
            <a:endParaRPr lang="zh-CN" altLang="zh-CN" sz="1600" b="0" dirty="0"/>
          </a:p>
          <a:p>
            <a:pPr marL="324000">
              <a:lnSpc>
                <a:spcPct val="110000"/>
              </a:lnSpc>
              <a:spcBef>
                <a:spcPts val="0"/>
              </a:spcBef>
            </a:pPr>
            <a:endParaRPr lang="zh-CN" altLang="en-US" sz="1600" b="0" dirty="0"/>
          </a:p>
        </p:txBody>
      </p:sp>
    </p:spTree>
    <p:extLst>
      <p:ext uri="{BB962C8B-B14F-4D97-AF65-F5344CB8AC3E}">
        <p14:creationId xmlns:p14="http://schemas.microsoft.com/office/powerpoint/2010/main" val="181594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fade">
                                      <p:cBhvr>
                                        <p:cTn id="62" dur="500"/>
                                        <p:tgtEl>
                                          <p:spTgt spid="3">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500"/>
                                        <p:tgtEl>
                                          <p:spTgt spid="3">
                                            <p:txEl>
                                              <p:pRg st="15"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Effect transition="in" filter="fade">
                                      <p:cBhvr>
                                        <p:cTn id="72" dur="500"/>
                                        <p:tgtEl>
                                          <p:spTgt spid="3">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7" end="17"/>
                                            </p:txEl>
                                          </p:spTgt>
                                        </p:tgtEl>
                                        <p:attrNameLst>
                                          <p:attrName>style.visibility</p:attrName>
                                        </p:attrNameLst>
                                      </p:cBhvr>
                                      <p:to>
                                        <p:strVal val="visible"/>
                                      </p:to>
                                    </p:set>
                                    <p:animEffect transition="in" filter="fade">
                                      <p:cBhvr>
                                        <p:cTn id="77" dur="500"/>
                                        <p:tgtEl>
                                          <p:spTgt spid="3">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animEffect transition="in" filter="fade">
                                      <p:cBhvr>
                                        <p:cTn id="82" dur="500"/>
                                        <p:tgtEl>
                                          <p:spTgt spid="3">
                                            <p:txEl>
                                              <p:pRg st="18" end="1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19" end="19"/>
                                            </p:txEl>
                                          </p:spTgt>
                                        </p:tgtEl>
                                        <p:attrNameLst>
                                          <p:attrName>style.visibility</p:attrName>
                                        </p:attrNameLst>
                                      </p:cBhvr>
                                      <p:to>
                                        <p:strVal val="visible"/>
                                      </p:to>
                                    </p:set>
                                    <p:animEffect transition="in" filter="fade">
                                      <p:cBhvr>
                                        <p:cTn id="87" dur="500"/>
                                        <p:tgtEl>
                                          <p:spTgt spid="3">
                                            <p:txEl>
                                              <p:pRg st="19" end="19"/>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3">
                                            <p:txEl>
                                              <p:pRg st="20" end="20"/>
                                            </p:txEl>
                                          </p:spTgt>
                                        </p:tgtEl>
                                        <p:attrNameLst>
                                          <p:attrName>style.visibility</p:attrName>
                                        </p:attrNameLst>
                                      </p:cBhvr>
                                      <p:to>
                                        <p:strVal val="visible"/>
                                      </p:to>
                                    </p:set>
                                    <p:animEffect transition="in" filter="fade">
                                      <p:cBhvr>
                                        <p:cTn id="90"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2176</TotalTime>
  <Words>2306</Words>
  <Application>Microsoft Office PowerPoint</Application>
  <PresentationFormat>全屏显示(4:3)</PresentationFormat>
  <Paragraphs>533</Paragraphs>
  <Slides>71</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0</vt:i4>
      </vt:variant>
      <vt:variant>
        <vt:lpstr>幻灯片标题</vt:lpstr>
      </vt:variant>
      <vt:variant>
        <vt:i4>71</vt:i4>
      </vt:variant>
    </vt:vector>
  </HeadingPairs>
  <TitlesOfParts>
    <vt:vector size="87" baseType="lpstr">
      <vt:lpstr>Tunga</vt:lpstr>
      <vt:lpstr>方正舒体</vt:lpstr>
      <vt:lpstr>黑体</vt:lpstr>
      <vt:lpstr>华文行楷</vt:lpstr>
      <vt:lpstr>楷体</vt:lpstr>
      <vt:lpstr>隶书</vt:lpstr>
      <vt:lpstr>宋体</vt:lpstr>
      <vt:lpstr>微软雅黑</vt:lpstr>
      <vt:lpstr>Arial</vt:lpstr>
      <vt:lpstr>Calibri</vt:lpstr>
      <vt:lpstr>Cambria Math</vt:lpstr>
      <vt:lpstr>Franklin Gothic Book</vt:lpstr>
      <vt:lpstr>Franklin Gothic Medium</vt:lpstr>
      <vt:lpstr>Times New Roman</vt:lpstr>
      <vt:lpstr>Wingdings</vt:lpstr>
      <vt:lpstr>角度</vt:lpstr>
      <vt:lpstr>第2章  线性表</vt:lpstr>
      <vt:lpstr>线性结构的基本特点：</vt:lpstr>
      <vt:lpstr>2.1  线性表的定义</vt:lpstr>
      <vt:lpstr>PowerPoint 演示文稿</vt:lpstr>
      <vt:lpstr>PowerPoint 演示文稿</vt:lpstr>
      <vt:lpstr>2.2  线性表的顺序存储结构</vt:lpstr>
      <vt:lpstr>PowerPoint 演示文稿</vt:lpstr>
      <vt:lpstr>PowerPoint 演示文稿</vt:lpstr>
      <vt:lpstr>线性表顺序存储结构的形式定义如下：</vt:lpstr>
      <vt:lpstr>2.2.2  顺序存储结构的实现</vt:lpstr>
      <vt:lpstr>PowerPoint 演示文稿</vt:lpstr>
      <vt:lpstr>顺序表的插入操作算法实现：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线性表的链式存储结构</vt:lpstr>
      <vt:lpstr>2.3.1  单链表</vt:lpstr>
      <vt:lpstr>PowerPoint 演示文稿</vt:lpstr>
      <vt:lpstr>PowerPoint 演示文稿</vt:lpstr>
      <vt:lpstr>PowerPoint 演示文稿</vt:lpstr>
      <vt:lpstr>PowerPoint 演示文稿</vt:lpstr>
      <vt:lpstr>PowerPoint 演示文稿</vt:lpstr>
      <vt:lpstr>单链表上所实现的基本操作：</vt:lpstr>
      <vt:lpstr>PowerPoint 演示文稿</vt:lpstr>
      <vt:lpstr>PowerPoint 演示文稿</vt:lpstr>
      <vt:lpstr>PowerPoint 演示文稿</vt:lpstr>
      <vt:lpstr>PowerPoint 演示文稿</vt:lpstr>
      <vt:lpstr>3. 单链表的删除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2.3.2  双向链表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2.3.3   循环链表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.4  线性表应用举例</vt:lpstr>
      <vt:lpstr>PowerPoint 演示文稿</vt:lpstr>
      <vt:lpstr>PowerPoint 演示文稿</vt:lpstr>
      <vt:lpstr>PowerPoint 演示文稿</vt:lpstr>
      <vt:lpstr>PowerPoint 演示文稿</vt:lpstr>
      <vt:lpstr>2.4.2 商品链更新</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算法分析</dc:title>
  <dc:creator>Admin</dc:creator>
  <cp:lastModifiedBy>zhuxy</cp:lastModifiedBy>
  <cp:revision>363</cp:revision>
  <dcterms:created xsi:type="dcterms:W3CDTF">2016-02-05T07:36:15Z</dcterms:created>
  <dcterms:modified xsi:type="dcterms:W3CDTF">2019-09-16T06:35:33Z</dcterms:modified>
</cp:coreProperties>
</file>