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44" r:id="rId40"/>
    <p:sldId id="345" r:id="rId41"/>
    <p:sldId id="34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9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2019/9/26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p14="http://schemas.microsoft.com/office/powerpoint/2010/main"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809FF817-7F91-4234-8174-F4CFFC795DF8}" type="datetime1">
              <a:rPr lang="zh-CN" altLang="en-US" smtClean="0">
                <a:solidFill>
                  <a:schemeClr val="bg1"/>
                </a:solidFill>
                <a:latin typeface="黑体" panose="02010609060101010101" pitchFamily="49" charset="-122"/>
                <a:ea typeface="黑体" panose="02010609060101010101" pitchFamily="49" charset="-122"/>
              </a:rPr>
              <a:pPr/>
              <a:t>2019/9/26</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2019/9/26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2019/9/26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2019/9/26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2019/9/26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2019/9/26</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2019/9/26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2019/9/26</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6556" y="1628800"/>
            <a:ext cx="5648623" cy="1204306"/>
          </a:xfrm>
        </p:spPr>
        <p:txBody>
          <a:bodyPr/>
          <a:lstStyle/>
          <a:p>
            <a:pPr algn="ctr"/>
            <a:r>
              <a:rPr lang="zh-CN" altLang="zh-CN" sz="4400" b="1" dirty="0" smtClean="0"/>
              <a:t>第</a:t>
            </a:r>
            <a:r>
              <a:rPr lang="en-US" altLang="zh-CN" sz="4400" b="1" dirty="0" smtClean="0"/>
              <a:t>3</a:t>
            </a:r>
            <a:r>
              <a:rPr lang="zh-CN" altLang="zh-CN" sz="4400" b="1" dirty="0" smtClean="0"/>
              <a:t>章</a:t>
            </a:r>
            <a:r>
              <a:rPr lang="en-US" altLang="zh-CN" sz="4400" b="1" dirty="0" smtClean="0"/>
              <a:t>  </a:t>
            </a:r>
            <a:r>
              <a:rPr lang="zh-CN" altLang="zh-CN" sz="4400" b="1" dirty="0"/>
              <a:t>受限</a:t>
            </a:r>
            <a:r>
              <a:rPr lang="zh-CN" altLang="zh-CN" sz="4400" b="1" dirty="0" smtClean="0"/>
              <a:t>线性表</a:t>
            </a:r>
            <a:r>
              <a:rPr lang="en-US" altLang="zh-CN" sz="4400" b="1" dirty="0" smtClean="0"/>
              <a:t>——</a:t>
            </a:r>
            <a:br>
              <a:rPr lang="en-US" altLang="zh-CN" sz="4400" b="1" dirty="0" smtClean="0"/>
            </a:br>
            <a:r>
              <a:rPr lang="en-US" altLang="zh-CN" sz="4400" b="1" dirty="0" smtClean="0"/>
              <a:t>		</a:t>
            </a:r>
            <a:r>
              <a:rPr lang="zh-CN" altLang="en-US" sz="4400" b="1" dirty="0" smtClean="0"/>
              <a:t>栈、队列及串</a:t>
            </a:r>
            <a:endParaRPr lang="zh-CN" altLang="zh-CN" sz="4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2500298" y="692696"/>
            <a:ext cx="6643702" cy="556627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smtClean="0"/>
              <a:t>(1</a:t>
            </a:r>
            <a:r>
              <a:rPr lang="en-US" altLang="zh-CN" sz="2000" dirty="0"/>
              <a:t>) </a:t>
            </a:r>
            <a:r>
              <a:rPr lang="zh-CN" altLang="zh-CN" sz="2000" dirty="0"/>
              <a:t>熟悉操作受限线性表中栈、队列与线性表的关系，顺序栈、循环队列与顺序表的关系，链栈、链队列与链表的关系。</a:t>
            </a:r>
          </a:p>
          <a:p>
            <a:r>
              <a:rPr lang="en-US" altLang="zh-CN" sz="2000" dirty="0"/>
              <a:t>(2) </a:t>
            </a:r>
            <a:r>
              <a:rPr lang="zh-CN" altLang="zh-CN" sz="2000" dirty="0"/>
              <a:t>重点掌握栈与队列的结构特点，了解分别在什么问题中应该使用栈结构与队列结构。</a:t>
            </a:r>
          </a:p>
          <a:p>
            <a:r>
              <a:rPr lang="en-US" altLang="zh-CN" sz="2000" dirty="0"/>
              <a:t>(3) </a:t>
            </a:r>
            <a:r>
              <a:rPr lang="zh-CN" altLang="zh-CN" sz="2000" dirty="0"/>
              <a:t>熟练掌握栈的基本操作在顺序栈和链栈上的实现，特别注意顺序栈和链栈的判空条件；熟练掌握队列的基本操作在循环队列和链队列上的实现，特别注意循环队列和链队列的判空条件。</a:t>
            </a:r>
          </a:p>
          <a:p>
            <a:r>
              <a:rPr lang="en-US" altLang="zh-CN" sz="2000" dirty="0"/>
              <a:t>(4) </a:t>
            </a:r>
            <a:r>
              <a:rPr lang="zh-CN" altLang="zh-CN" sz="2000" dirty="0"/>
              <a:t>熟悉栈与队列的上溢和下溢的概念，了解顺序队列中产生假上溢的原因，以及循环队列消除假上溢的方法。</a:t>
            </a:r>
          </a:p>
          <a:p>
            <a:r>
              <a:rPr lang="en-US" altLang="zh-CN" sz="2000" dirty="0"/>
              <a:t>(5) </a:t>
            </a:r>
            <a:r>
              <a:rPr lang="zh-CN" altLang="zh-CN" sz="2000" dirty="0"/>
              <a:t>了解数据类型受限的字符串结构，初步掌握字符串匹配算法</a:t>
            </a:r>
            <a:r>
              <a:rPr lang="zh-CN" altLang="zh-CN" sz="2000" dirty="0" smtClean="0"/>
              <a:t>。</a:t>
            </a:r>
            <a:endParaRPr lang="zh-CN" altLang="zh-CN" sz="2000" dirty="0"/>
          </a:p>
        </p:txBody>
      </p:sp>
      <p:sp>
        <p:nvSpPr>
          <p:cNvPr id="7" name="副标题 2"/>
          <p:cNvSpPr txBox="1">
            <a:spLocks/>
          </p:cNvSpPr>
          <p:nvPr/>
        </p:nvSpPr>
        <p:spPr>
          <a:xfrm>
            <a:off x="3067774" y="6392281"/>
            <a:ext cx="5976664" cy="443001"/>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2019/9/26</a:t>
            </a:fld>
            <a:endParaRPr lang="zh-CN" altLang="en-US" dirty="0"/>
          </a:p>
        </p:txBody>
      </p:sp>
    </p:spTree>
    <p:extLst>
      <p:ext uri="{BB962C8B-B14F-4D97-AF65-F5344CB8AC3E}">
        <p14:creationId xmlns:p14="http://schemas.microsoft.com/office/powerpoint/2010/main"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896544"/>
          </a:xfrm>
        </p:spPr>
        <p:txBody>
          <a:bodyPr>
            <a:normAutofit fontScale="92500" lnSpcReduction="10000"/>
          </a:bodyPr>
          <a:lstStyle/>
          <a:p>
            <a:r>
              <a:rPr lang="zh-CN" altLang="zh-CN" dirty="0"/>
              <a:t>（</a:t>
            </a:r>
            <a:r>
              <a:rPr lang="en-US" altLang="zh-CN" dirty="0"/>
              <a:t>2</a:t>
            </a:r>
            <a:r>
              <a:rPr lang="zh-CN" altLang="zh-CN" dirty="0"/>
              <a:t>）</a:t>
            </a:r>
            <a:r>
              <a:rPr lang="zh-CN" altLang="zh-CN" dirty="0">
                <a:solidFill>
                  <a:srgbClr val="FF0000"/>
                </a:solidFill>
              </a:rPr>
              <a:t>元素的入栈和出栈</a:t>
            </a:r>
            <a:r>
              <a:rPr lang="zh-CN" altLang="zh-CN" dirty="0" smtClean="0">
                <a:solidFill>
                  <a:srgbClr val="FF0000"/>
                </a:solidFill>
              </a:rPr>
              <a:t>操作</a:t>
            </a:r>
            <a:r>
              <a:rPr lang="zh-CN" altLang="en-US" dirty="0" smtClean="0"/>
              <a:t>：</a:t>
            </a:r>
            <a:r>
              <a:rPr lang="zh-CN" altLang="zh-CN" dirty="0" smtClean="0"/>
              <a:t>函数</a:t>
            </a:r>
            <a:r>
              <a:rPr lang="en-US" altLang="zh-CN" dirty="0"/>
              <a:t>Push</a:t>
            </a:r>
            <a:r>
              <a:rPr lang="en-US" altLang="zh-CN" dirty="0" smtClean="0"/>
              <a:t>()</a:t>
            </a:r>
            <a:endParaRPr lang="zh-CN" altLang="zh-CN" b="0" dirty="0"/>
          </a:p>
          <a:p>
            <a:r>
              <a:rPr lang="zh-CN" altLang="zh-CN" dirty="0" smtClean="0"/>
              <a:t>算法</a:t>
            </a:r>
            <a:r>
              <a:rPr lang="en-US" altLang="zh-CN" dirty="0" smtClean="0"/>
              <a:t>3.4</a:t>
            </a:r>
            <a:r>
              <a:rPr lang="zh-CN" altLang="zh-CN" dirty="0"/>
              <a:t>：</a:t>
            </a:r>
            <a:r>
              <a:rPr lang="zh-CN" altLang="zh-CN" dirty="0">
                <a:solidFill>
                  <a:srgbClr val="FF0000"/>
                </a:solidFill>
              </a:rPr>
              <a:t>元素的入栈</a:t>
            </a:r>
          </a:p>
          <a:p>
            <a:r>
              <a:rPr lang="en-US" altLang="zh-CN" b="0" dirty="0" err="1"/>
              <a:t>SeqStack</a:t>
            </a:r>
            <a:r>
              <a:rPr lang="en-US" altLang="zh-CN" b="0" dirty="0"/>
              <a:t>&lt;Type&gt;::Push(Type &amp;e){</a:t>
            </a:r>
            <a:endParaRPr lang="zh-CN" altLang="zh-CN" b="0" dirty="0"/>
          </a:p>
          <a:p>
            <a:r>
              <a:rPr lang="en-US" altLang="zh-CN" b="0" dirty="0"/>
              <a:t>     if( </a:t>
            </a:r>
            <a:r>
              <a:rPr lang="en-US" altLang="zh-CN" b="0" dirty="0" err="1"/>
              <a:t>IsFull</a:t>
            </a:r>
            <a:r>
              <a:rPr lang="en-US" altLang="zh-CN" b="0" dirty="0"/>
              <a:t>() ){</a:t>
            </a:r>
            <a:endParaRPr lang="zh-CN" altLang="zh-CN" b="0" dirty="0"/>
          </a:p>
          <a:p>
            <a:r>
              <a:rPr lang="en-US" altLang="zh-CN" b="0" dirty="0"/>
              <a:t>        </a:t>
            </a:r>
            <a:r>
              <a:rPr lang="en-US" altLang="zh-CN" b="0" dirty="0" err="1"/>
              <a:t>cout</a:t>
            </a:r>
            <a:r>
              <a:rPr lang="en-US" altLang="zh-CN" b="0" dirty="0"/>
              <a:t>&lt;&lt;"</a:t>
            </a:r>
            <a:r>
              <a:rPr lang="zh-CN" altLang="zh-CN" b="0" dirty="0"/>
              <a:t>栈空间已满</a:t>
            </a:r>
            <a:r>
              <a:rPr lang="en-US" altLang="zh-CN" b="0" dirty="0"/>
              <a:t>"&lt;&lt;</a:t>
            </a:r>
            <a:r>
              <a:rPr lang="en-US" altLang="zh-CN" b="0" dirty="0" err="1"/>
              <a:t>endl</a:t>
            </a:r>
            <a:r>
              <a:rPr lang="en-US" altLang="zh-CN" b="0" dirty="0"/>
              <a:t>;</a:t>
            </a:r>
            <a:endParaRPr lang="zh-CN" altLang="zh-CN" b="0" dirty="0"/>
          </a:p>
          <a:p>
            <a:r>
              <a:rPr lang="en-US" altLang="zh-CN" b="0" dirty="0"/>
              <a:t>        exit(0);</a:t>
            </a:r>
            <a:endParaRPr lang="zh-CN" altLang="zh-CN" b="0" dirty="0"/>
          </a:p>
          <a:p>
            <a:r>
              <a:rPr lang="en-US" altLang="zh-CN" b="0" dirty="0"/>
              <a:t>     } else {</a:t>
            </a:r>
            <a:endParaRPr lang="zh-CN" altLang="zh-CN" b="0" dirty="0"/>
          </a:p>
          <a:p>
            <a:r>
              <a:rPr lang="en-US" altLang="zh-CN" b="0" dirty="0"/>
              <a:t>        base[top++] = e; </a:t>
            </a:r>
            <a:endParaRPr lang="zh-CN" altLang="zh-CN" b="0" dirty="0"/>
          </a:p>
          <a:p>
            <a:r>
              <a:rPr lang="en-US" altLang="zh-CN" b="0" dirty="0"/>
              <a:t>     }</a:t>
            </a:r>
            <a:endParaRPr lang="zh-CN" altLang="zh-CN" b="0" dirty="0"/>
          </a:p>
          <a:p>
            <a:r>
              <a:rPr lang="en-US" altLang="zh-CN" b="0" dirty="0"/>
              <a:t> }</a:t>
            </a:r>
            <a:endParaRPr lang="zh-CN" altLang="zh-CN" b="0" dirty="0"/>
          </a:p>
          <a:p>
            <a:endParaRPr lang="zh-CN" altLang="zh-CN" dirty="0" smtClean="0"/>
          </a:p>
          <a:p>
            <a:endParaRPr lang="zh-CN" altLang="en-US" dirty="0"/>
          </a:p>
        </p:txBody>
      </p:sp>
      <p:sp>
        <p:nvSpPr>
          <p:cNvPr id="4" name="矩形 3"/>
          <p:cNvSpPr/>
          <p:nvPr/>
        </p:nvSpPr>
        <p:spPr>
          <a:xfrm>
            <a:off x="5076056" y="3092942"/>
            <a:ext cx="3960440" cy="2800767"/>
          </a:xfrm>
          <a:prstGeom prst="rect">
            <a:avLst/>
          </a:prstGeom>
          <a:ln>
            <a:solidFill>
              <a:schemeClr val="tx1"/>
            </a:solidFill>
            <a:prstDash val="dash"/>
          </a:ln>
        </p:spPr>
        <p:txBody>
          <a:bodyPr wrap="square">
            <a:spAutoFit/>
          </a:bodyPr>
          <a:lstStyle/>
          <a:p>
            <a:pPr marL="342900" indent="-342900">
              <a:buFont typeface="Arial" panose="020B0604020202020204" pitchFamily="34" charset="0"/>
              <a:buChar char="•"/>
            </a:pP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判断栈当前状态为空或已满，使用函数</a:t>
            </a:r>
            <a:r>
              <a:rPr lang="en-US" altLang="zh-CN" sz="2200" dirty="0" err="1">
                <a:latin typeface="Times New Roman" panose="02020603050405020304" pitchFamily="18" charset="0"/>
                <a:ea typeface="楷体" panose="02010609060101010101" pitchFamily="49" charset="-122"/>
                <a:cs typeface="Times New Roman" panose="02020603050405020304" pitchFamily="18" charset="0"/>
              </a:rPr>
              <a:t>IsEmpty</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dirty="0" err="1">
                <a:latin typeface="Times New Roman" panose="02020603050405020304" pitchFamily="18" charset="0"/>
                <a:ea typeface="楷体" panose="02010609060101010101" pitchFamily="49" charset="-122"/>
                <a:cs typeface="Times New Roman" panose="02020603050405020304" pitchFamily="18" charset="0"/>
              </a:rPr>
              <a:t>IsFull</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，原理都是通过判断栈顶指针指向的位置来实现</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若</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栈已满</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则</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top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err="1">
                <a:latin typeface="Times New Roman" panose="02020603050405020304" pitchFamily="18" charset="0"/>
                <a:ea typeface="楷体" panose="02010609060101010101" pitchFamily="49" charset="-122"/>
                <a:cs typeface="Times New Roman" panose="02020603050405020304" pitchFamily="18" charset="0"/>
              </a:rPr>
              <a:t>maxsize</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若</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栈为空，</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则</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top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5739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328592"/>
          </a:xfrm>
        </p:spPr>
        <p:txBody>
          <a:bodyPr>
            <a:normAutofit/>
          </a:bodyPr>
          <a:lstStyle/>
          <a:p>
            <a:pPr>
              <a:buFont typeface="Arial" panose="020B0604020202020204" pitchFamily="34" charset="0"/>
              <a:buChar char="•"/>
            </a:pPr>
            <a:r>
              <a:rPr lang="zh-CN" altLang="zh-CN" dirty="0" smtClean="0">
                <a:solidFill>
                  <a:srgbClr val="FF0000"/>
                </a:solidFill>
              </a:rPr>
              <a:t>顺序栈的出栈</a:t>
            </a:r>
            <a:r>
              <a:rPr lang="zh-CN" altLang="en-US" dirty="0" smtClean="0"/>
              <a:t>：</a:t>
            </a:r>
            <a:r>
              <a:rPr lang="zh-CN" altLang="zh-CN" dirty="0" smtClean="0"/>
              <a:t>函数</a:t>
            </a:r>
            <a:r>
              <a:rPr lang="en-US" altLang="zh-CN" dirty="0"/>
              <a:t>Pop</a:t>
            </a:r>
            <a:r>
              <a:rPr lang="en-US" altLang="zh-CN" dirty="0" smtClean="0"/>
              <a:t>()</a:t>
            </a:r>
            <a:endParaRPr lang="zh-CN" altLang="zh-CN" b="0" dirty="0"/>
          </a:p>
          <a:p>
            <a:pPr marL="540000"/>
            <a:r>
              <a:rPr lang="zh-CN" altLang="zh-CN" dirty="0" smtClean="0"/>
              <a:t>算法</a:t>
            </a:r>
            <a:r>
              <a:rPr lang="en-US" altLang="zh-CN" dirty="0" smtClean="0"/>
              <a:t>3.5</a:t>
            </a:r>
            <a:r>
              <a:rPr lang="zh-CN" altLang="zh-CN" dirty="0"/>
              <a:t>：</a:t>
            </a:r>
            <a:r>
              <a:rPr lang="zh-CN" altLang="zh-CN" dirty="0">
                <a:solidFill>
                  <a:srgbClr val="FF0000"/>
                </a:solidFill>
              </a:rPr>
              <a:t>元素出栈</a:t>
            </a:r>
          </a:p>
          <a:p>
            <a:pPr marL="540000"/>
            <a:r>
              <a:rPr lang="en-US" altLang="zh-CN" b="0" dirty="0"/>
              <a:t>//</a:t>
            </a:r>
            <a:r>
              <a:rPr lang="zh-CN" altLang="zh-CN" b="0" dirty="0"/>
              <a:t>将当前栈顶元素出栈</a:t>
            </a:r>
          </a:p>
          <a:p>
            <a:pPr marL="540000"/>
            <a:r>
              <a:rPr lang="en-US" altLang="zh-CN" b="0" dirty="0" err="1"/>
              <a:t>SeqStack</a:t>
            </a:r>
            <a:r>
              <a:rPr lang="en-US" altLang="zh-CN" b="0" dirty="0"/>
              <a:t>&lt;Type&gt;::Pop(){  </a:t>
            </a:r>
            <a:endParaRPr lang="zh-CN" altLang="zh-CN" b="0" dirty="0"/>
          </a:p>
          <a:p>
            <a:pPr marL="540000"/>
            <a:r>
              <a:rPr lang="en-US" altLang="zh-CN" b="0" dirty="0"/>
              <a:t>    if( </a:t>
            </a:r>
            <a:r>
              <a:rPr lang="en-US" altLang="zh-CN" b="0" dirty="0" err="1"/>
              <a:t>IsEmpty</a:t>
            </a:r>
            <a:r>
              <a:rPr lang="en-US" altLang="zh-CN" b="0" dirty="0"/>
              <a:t>())</a:t>
            </a:r>
            <a:endParaRPr lang="zh-CN" altLang="zh-CN" b="0" dirty="0"/>
          </a:p>
          <a:p>
            <a:pPr marL="540000"/>
            <a:r>
              <a:rPr lang="en-US" altLang="zh-CN" b="0" dirty="0"/>
              <a:t>    { </a:t>
            </a:r>
            <a:r>
              <a:rPr lang="en-US" altLang="zh-CN" b="0" dirty="0" err="1"/>
              <a:t>cout</a:t>
            </a:r>
            <a:r>
              <a:rPr lang="en-US" altLang="zh-CN" b="0" dirty="0"/>
              <a:t>&lt;&lt;"</a:t>
            </a:r>
            <a:r>
              <a:rPr lang="zh-CN" altLang="zh-CN" b="0" dirty="0"/>
              <a:t>栈为空</a:t>
            </a:r>
            <a:r>
              <a:rPr lang="en-US" altLang="zh-CN" b="0" dirty="0"/>
              <a:t>"&lt;&lt;</a:t>
            </a:r>
            <a:r>
              <a:rPr lang="en-US" altLang="zh-CN" b="0" dirty="0" err="1"/>
              <a:t>endl</a:t>
            </a:r>
            <a:r>
              <a:rPr lang="en-US" altLang="zh-CN" b="0" dirty="0"/>
              <a:t>; exit(0); }</a:t>
            </a:r>
            <a:endParaRPr lang="zh-CN" altLang="zh-CN" b="0" dirty="0"/>
          </a:p>
          <a:p>
            <a:pPr marL="540000"/>
            <a:r>
              <a:rPr lang="en-US" altLang="zh-CN" b="0" dirty="0"/>
              <a:t>    else return base[--top];</a:t>
            </a:r>
            <a:endParaRPr lang="zh-CN" altLang="zh-CN" b="0" dirty="0"/>
          </a:p>
          <a:p>
            <a:pPr marL="540000"/>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828279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071546"/>
            <a:ext cx="7920880" cy="5040560"/>
          </a:xfrm>
        </p:spPr>
        <p:txBody>
          <a:bodyPr>
            <a:normAutofit fontScale="92500"/>
          </a:bodyPr>
          <a:lstStyle/>
          <a:p>
            <a:r>
              <a:rPr lang="zh-CN" altLang="zh-CN" sz="2600" dirty="0"/>
              <a:t>（</a:t>
            </a:r>
            <a:r>
              <a:rPr lang="en-US" altLang="zh-CN" sz="2600" dirty="0"/>
              <a:t>3</a:t>
            </a:r>
            <a:r>
              <a:rPr lang="zh-CN" altLang="zh-CN" sz="2600" dirty="0" smtClean="0"/>
              <a:t>）</a:t>
            </a:r>
            <a:r>
              <a:rPr lang="zh-CN" altLang="zh-CN" sz="2600" dirty="0" smtClean="0">
                <a:solidFill>
                  <a:srgbClr val="FF0000"/>
                </a:solidFill>
              </a:rPr>
              <a:t>返回当</a:t>
            </a:r>
            <a:r>
              <a:rPr lang="zh-CN" altLang="zh-CN" sz="2600" dirty="0">
                <a:solidFill>
                  <a:srgbClr val="FF0000"/>
                </a:solidFill>
              </a:rPr>
              <a:t>前栈顶元素值</a:t>
            </a:r>
            <a:r>
              <a:rPr lang="zh-CN" altLang="zh-CN" sz="2600" dirty="0" smtClean="0"/>
              <a:t>的操作</a:t>
            </a:r>
            <a:r>
              <a:rPr lang="zh-CN" altLang="en-US" sz="2600" dirty="0" smtClean="0"/>
              <a:t>：</a:t>
            </a:r>
            <a:r>
              <a:rPr lang="zh-CN" altLang="zh-CN" sz="2600" b="0" dirty="0" smtClean="0"/>
              <a:t>函数</a:t>
            </a:r>
            <a:r>
              <a:rPr lang="en-US" altLang="zh-CN" sz="2600" b="0" dirty="0" err="1" smtClean="0"/>
              <a:t>GetTop</a:t>
            </a:r>
            <a:r>
              <a:rPr lang="en-US" altLang="zh-CN" sz="2600" b="0" dirty="0" smtClean="0"/>
              <a:t>()</a:t>
            </a:r>
            <a:endParaRPr lang="zh-CN" altLang="zh-CN" sz="2600" dirty="0"/>
          </a:p>
          <a:p>
            <a:pPr>
              <a:buFont typeface="Arial" panose="020B0604020202020204" pitchFamily="34" charset="0"/>
              <a:buChar char="•"/>
            </a:pPr>
            <a:r>
              <a:rPr lang="zh-CN" altLang="zh-CN" b="0" dirty="0" smtClean="0"/>
              <a:t>需要</a:t>
            </a:r>
            <a:r>
              <a:rPr lang="zh-CN" altLang="zh-CN" b="0" dirty="0"/>
              <a:t>判断栈的当前状态，在栈非空的状态下，输出当前栈顶元素的值。但是，在输出元素值后，不需要改变栈顶指针</a:t>
            </a:r>
            <a:r>
              <a:rPr lang="zh-CN" altLang="zh-CN" b="0" dirty="0" smtClean="0"/>
              <a:t>。</a:t>
            </a:r>
            <a:endParaRPr lang="en-US" altLang="zh-CN" b="0" dirty="0" smtClean="0"/>
          </a:p>
          <a:p>
            <a:pPr>
              <a:buFont typeface="Arial" panose="020B0604020202020204" pitchFamily="34" charset="0"/>
              <a:buChar char="•"/>
            </a:pPr>
            <a:r>
              <a:rPr lang="zh-CN" altLang="zh-CN" b="0" dirty="0" smtClean="0"/>
              <a:t>注意</a:t>
            </a:r>
            <a:r>
              <a:rPr lang="zh-CN" altLang="zh-CN" b="0" dirty="0"/>
              <a:t>，栈顶指针指向的是当前栈</a:t>
            </a:r>
            <a:r>
              <a:rPr lang="zh-CN" altLang="zh-CN" b="0" dirty="0" smtClean="0"/>
              <a:t>顶</a:t>
            </a:r>
            <a:r>
              <a:rPr lang="zh-CN" altLang="en-US" b="0" dirty="0" smtClean="0"/>
              <a:t>指针</a:t>
            </a:r>
            <a:r>
              <a:rPr lang="zh-CN" altLang="zh-CN" b="0" dirty="0" smtClean="0"/>
              <a:t>的</a:t>
            </a:r>
            <a:r>
              <a:rPr lang="zh-CN" altLang="zh-CN" b="0" dirty="0"/>
              <a:t>下一个元素空间</a:t>
            </a:r>
            <a:r>
              <a:rPr lang="zh-CN" altLang="zh-CN" b="0" dirty="0" smtClean="0"/>
              <a:t>。</a:t>
            </a:r>
            <a:endParaRPr lang="en-US" altLang="zh-CN" b="0" dirty="0" smtClean="0"/>
          </a:p>
          <a:p>
            <a:r>
              <a:rPr lang="zh-CN" altLang="zh-CN" dirty="0" smtClean="0"/>
              <a:t>算法</a:t>
            </a:r>
            <a:r>
              <a:rPr lang="en-US" altLang="zh-CN" dirty="0" smtClean="0"/>
              <a:t>3.6</a:t>
            </a:r>
            <a:r>
              <a:rPr lang="zh-CN" altLang="zh-CN" dirty="0"/>
              <a:t>：</a:t>
            </a:r>
            <a:r>
              <a:rPr lang="zh-CN" altLang="zh-CN" dirty="0">
                <a:solidFill>
                  <a:srgbClr val="FF0000"/>
                </a:solidFill>
              </a:rPr>
              <a:t>返回当前栈顶元素</a:t>
            </a:r>
          </a:p>
          <a:p>
            <a:r>
              <a:rPr lang="en-US" altLang="zh-CN" b="0" dirty="0" err="1"/>
              <a:t>SeqStack</a:t>
            </a:r>
            <a:r>
              <a:rPr lang="en-US" altLang="zh-CN" b="0" dirty="0"/>
              <a:t>&lt;Type&gt;::</a:t>
            </a:r>
            <a:r>
              <a:rPr lang="en-US" altLang="zh-CN" b="0" dirty="0" err="1"/>
              <a:t>GetTop</a:t>
            </a:r>
            <a:r>
              <a:rPr lang="en-US" altLang="zh-CN" b="0" dirty="0"/>
              <a:t>(){   </a:t>
            </a:r>
            <a:endParaRPr lang="zh-CN" altLang="zh-CN" b="0" dirty="0"/>
          </a:p>
          <a:p>
            <a:r>
              <a:rPr lang="en-US" altLang="zh-CN" b="0" dirty="0"/>
              <a:t>    if( </a:t>
            </a:r>
            <a:r>
              <a:rPr lang="en-US" altLang="zh-CN" b="0" dirty="0" err="1"/>
              <a:t>IsEmpty</a:t>
            </a:r>
            <a:r>
              <a:rPr lang="en-US" altLang="zh-CN" b="0" dirty="0"/>
              <a:t>())</a:t>
            </a:r>
            <a:endParaRPr lang="zh-CN" altLang="zh-CN" b="0" dirty="0"/>
          </a:p>
          <a:p>
            <a:r>
              <a:rPr lang="en-US" altLang="zh-CN" b="0" dirty="0"/>
              <a:t>       { </a:t>
            </a:r>
            <a:r>
              <a:rPr lang="en-US" altLang="zh-CN" b="0" dirty="0" err="1"/>
              <a:t>cout</a:t>
            </a:r>
            <a:r>
              <a:rPr lang="en-US" altLang="zh-CN" b="0" dirty="0"/>
              <a:t>&lt;&lt;"</a:t>
            </a:r>
            <a:r>
              <a:rPr lang="zh-CN" altLang="zh-CN" b="0" dirty="0"/>
              <a:t>栈为空</a:t>
            </a:r>
            <a:r>
              <a:rPr lang="en-US" altLang="zh-CN" b="0" dirty="0"/>
              <a:t>"&lt;&lt;</a:t>
            </a:r>
            <a:r>
              <a:rPr lang="en-US" altLang="zh-CN" b="0" dirty="0" err="1"/>
              <a:t>endl</a:t>
            </a:r>
            <a:r>
              <a:rPr lang="en-US" altLang="zh-CN" b="0" dirty="0"/>
              <a:t>; exit(0); }</a:t>
            </a:r>
            <a:endParaRPr lang="zh-CN" altLang="zh-CN" b="0" dirty="0"/>
          </a:p>
          <a:p>
            <a:r>
              <a:rPr lang="en-US" altLang="zh-CN" b="0" dirty="0"/>
              <a:t>    else  return base[top-1];</a:t>
            </a:r>
            <a:endParaRPr lang="zh-CN" altLang="zh-CN" b="0" dirty="0"/>
          </a:p>
          <a:p>
            <a:r>
              <a:rPr lang="en-US" altLang="zh-CN" b="0" dirty="0"/>
              <a:t>}</a:t>
            </a:r>
            <a:endParaRPr lang="zh-CN" altLang="zh-CN" b="0" dirty="0"/>
          </a:p>
          <a:p>
            <a:endParaRPr lang="zh-CN" altLang="en-US" b="0" dirty="0"/>
          </a:p>
        </p:txBody>
      </p:sp>
    </p:spTree>
    <p:extLst>
      <p:ext uri="{BB962C8B-B14F-4D97-AF65-F5344CB8AC3E}">
        <p14:creationId xmlns:p14="http://schemas.microsoft.com/office/powerpoint/2010/main" val="239997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630979"/>
            <a:ext cx="7520940" cy="4083905"/>
          </a:xfrm>
        </p:spPr>
        <p:txBody>
          <a:bodyPr>
            <a:normAutofit fontScale="92500"/>
          </a:bodyPr>
          <a:lstStyle/>
          <a:p>
            <a:pPr>
              <a:buFont typeface="Arial" panose="020B0604020202020204" pitchFamily="34" charset="0"/>
              <a:buChar char="•"/>
            </a:pPr>
            <a:r>
              <a:rPr lang="zh-CN" altLang="zh-CN" b="0" dirty="0" smtClean="0"/>
              <a:t>顺序</a:t>
            </a:r>
            <a:r>
              <a:rPr lang="zh-CN" altLang="zh-CN" b="0" dirty="0"/>
              <a:t>栈必须预先分配存储空间，在应用中也必须考虑溢出的</a:t>
            </a:r>
            <a:r>
              <a:rPr lang="zh-CN" altLang="zh-CN" b="0" dirty="0" smtClean="0"/>
              <a:t>问题</a:t>
            </a:r>
            <a:r>
              <a:rPr lang="en-US" altLang="zh-CN" b="0" dirty="0" smtClean="0"/>
              <a:t>;</a:t>
            </a:r>
          </a:p>
          <a:p>
            <a:pPr>
              <a:buFont typeface="Arial" panose="020B0604020202020204" pitchFamily="34" charset="0"/>
              <a:buChar char="•"/>
            </a:pPr>
            <a:r>
              <a:rPr lang="zh-CN" altLang="zh-CN" b="0" dirty="0"/>
              <a:t>当同时使用多个栈的时候，若为每个栈分配较大的空间，可能有些栈已经出现溢出的现象，而有些栈还有很多的未用</a:t>
            </a:r>
            <a:r>
              <a:rPr lang="zh-CN" altLang="zh-CN" b="0" dirty="0" smtClean="0"/>
              <a:t>空间</a:t>
            </a:r>
            <a:r>
              <a:rPr lang="en-US" altLang="zh-CN" b="0" dirty="0"/>
              <a:t>;</a:t>
            </a:r>
            <a:endParaRPr lang="en-US" altLang="zh-CN" b="0" dirty="0" smtClean="0"/>
          </a:p>
          <a:p>
            <a:pPr>
              <a:buFont typeface="Arial" panose="020B0604020202020204" pitchFamily="34" charset="0"/>
              <a:buChar char="•"/>
            </a:pPr>
            <a:r>
              <a:rPr lang="zh-CN" altLang="zh-CN" b="0" dirty="0" smtClean="0"/>
              <a:t>这个</a:t>
            </a:r>
            <a:r>
              <a:rPr lang="zh-CN" altLang="zh-CN" b="0" dirty="0"/>
              <a:t>问题可以通过多个栈共享一个存储空间的方式来缓解</a:t>
            </a:r>
            <a:r>
              <a:rPr lang="zh-CN" altLang="zh-CN" b="0" dirty="0" smtClean="0"/>
              <a:t>。</a:t>
            </a:r>
            <a:endParaRPr lang="en-US" altLang="zh-CN" b="0" dirty="0" smtClean="0"/>
          </a:p>
          <a:p>
            <a:pPr marL="0" indent="0"/>
            <a:r>
              <a:rPr lang="zh-CN" altLang="zh-CN" b="0" dirty="0" smtClean="0"/>
              <a:t>只有</a:t>
            </a:r>
            <a:r>
              <a:rPr lang="zh-CN" altLang="zh-CN" b="0" dirty="0"/>
              <a:t>当整个空间被两个栈全部占满（即两个栈顶相遇）时，才发生上溢现象。因此两个栈共用一个存储空间可以有效地防止空间的浪费和降低上溢发生的概率。</a:t>
            </a:r>
            <a:endParaRPr lang="en-US" altLang="zh-CN" b="0" dirty="0" smtClean="0"/>
          </a:p>
        </p:txBody>
      </p:sp>
      <p:grpSp>
        <p:nvGrpSpPr>
          <p:cNvPr id="2" name="组合 2243"/>
          <p:cNvGrpSpPr>
            <a:grpSpLocks/>
          </p:cNvGrpSpPr>
          <p:nvPr/>
        </p:nvGrpSpPr>
        <p:grpSpPr bwMode="auto">
          <a:xfrm>
            <a:off x="2928926" y="4857760"/>
            <a:ext cx="3786214" cy="1857388"/>
            <a:chOff x="1996" y="6547"/>
            <a:chExt cx="4282" cy="1615"/>
          </a:xfrm>
        </p:grpSpPr>
        <p:sp>
          <p:nvSpPr>
            <p:cNvPr id="2244" name="Text Box 718" descr="宽下对角线"/>
            <p:cNvSpPr txBox="1">
              <a:spLocks noChangeArrowheads="1"/>
            </p:cNvSpPr>
            <p:nvPr/>
          </p:nvSpPr>
          <p:spPr bwMode="auto">
            <a:xfrm>
              <a:off x="2244" y="7114"/>
              <a:ext cx="1502" cy="283"/>
            </a:xfrm>
            <a:prstGeom prst="rect">
              <a:avLst/>
            </a:prstGeom>
            <a:pattFill prst="wdDnDiag">
              <a:fgClr>
                <a:srgbClr val="5A5A5A"/>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5" name="Text Box 719"/>
            <p:cNvSpPr txBox="1">
              <a:spLocks noChangeArrowheads="1"/>
            </p:cNvSpPr>
            <p:nvPr/>
          </p:nvSpPr>
          <p:spPr bwMode="auto">
            <a:xfrm>
              <a:off x="3746" y="7114"/>
              <a:ext cx="118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6" name="Text Box 720" descr="宽下对角线"/>
            <p:cNvSpPr txBox="1">
              <a:spLocks noChangeArrowheads="1"/>
            </p:cNvSpPr>
            <p:nvPr/>
          </p:nvSpPr>
          <p:spPr bwMode="auto">
            <a:xfrm>
              <a:off x="4936" y="7114"/>
              <a:ext cx="947" cy="283"/>
            </a:xfrm>
            <a:prstGeom prst="rect">
              <a:avLst/>
            </a:prstGeom>
            <a:pattFill prst="wdDnDiag">
              <a:fgClr>
                <a:srgbClr val="F2F2F2"/>
              </a:fgClr>
              <a:bgClr>
                <a:srgbClr val="5A5A5A"/>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7" name="Text Box 721"/>
            <p:cNvSpPr txBox="1">
              <a:spLocks noChangeArrowheads="1"/>
            </p:cNvSpPr>
            <p:nvPr/>
          </p:nvSpPr>
          <p:spPr bwMode="auto">
            <a:xfrm>
              <a:off x="2492" y="7435"/>
              <a:ext cx="717"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栈</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S1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8" name="Text Box 722"/>
            <p:cNvSpPr txBox="1">
              <a:spLocks noChangeArrowheads="1"/>
            </p:cNvSpPr>
            <p:nvPr/>
          </p:nvSpPr>
          <p:spPr bwMode="auto">
            <a:xfrm>
              <a:off x="5332" y="7467"/>
              <a:ext cx="551"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栈</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S2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9" name="Text Box 723"/>
            <p:cNvSpPr txBox="1">
              <a:spLocks noChangeArrowheads="1"/>
            </p:cNvSpPr>
            <p:nvPr/>
          </p:nvSpPr>
          <p:spPr bwMode="auto">
            <a:xfrm>
              <a:off x="1996" y="6555"/>
              <a:ext cx="717"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bottom1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50" name="Text Box 724"/>
            <p:cNvSpPr txBox="1">
              <a:spLocks noChangeArrowheads="1"/>
            </p:cNvSpPr>
            <p:nvPr/>
          </p:nvSpPr>
          <p:spPr bwMode="auto">
            <a:xfrm>
              <a:off x="5550" y="6555"/>
              <a:ext cx="728"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bottom2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51" name="Text Box 725"/>
            <p:cNvSpPr txBox="1">
              <a:spLocks noChangeArrowheads="1"/>
            </p:cNvSpPr>
            <p:nvPr/>
          </p:nvSpPr>
          <p:spPr bwMode="auto">
            <a:xfrm>
              <a:off x="4680" y="6547"/>
              <a:ext cx="506"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top2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52" name="Text Box 726"/>
            <p:cNvSpPr txBox="1">
              <a:spLocks noChangeArrowheads="1"/>
            </p:cNvSpPr>
            <p:nvPr/>
          </p:nvSpPr>
          <p:spPr bwMode="auto">
            <a:xfrm>
              <a:off x="3516" y="6547"/>
              <a:ext cx="431"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top1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2253" name="AutoShape 727"/>
            <p:cNvCxnSpPr>
              <a:cxnSpLocks noChangeShapeType="1"/>
            </p:cNvCxnSpPr>
            <p:nvPr/>
          </p:nvCxnSpPr>
          <p:spPr bwMode="auto">
            <a:xfrm>
              <a:off x="2283" y="6809"/>
              <a:ext cx="0" cy="305"/>
            </a:xfrm>
            <a:prstGeom prst="straightConnector1">
              <a:avLst/>
            </a:prstGeom>
            <a:noFill/>
            <a:ln w="6350">
              <a:solidFill>
                <a:srgbClr val="000000"/>
              </a:solidFill>
              <a:round/>
              <a:headEnd/>
              <a:tailEnd type="triangle" w="sm" len="sm"/>
            </a:ln>
          </p:spPr>
        </p:cxnSp>
        <p:cxnSp>
          <p:nvCxnSpPr>
            <p:cNvPr id="2254" name="AutoShape 728"/>
            <p:cNvCxnSpPr>
              <a:cxnSpLocks noChangeShapeType="1"/>
            </p:cNvCxnSpPr>
            <p:nvPr/>
          </p:nvCxnSpPr>
          <p:spPr bwMode="auto">
            <a:xfrm>
              <a:off x="3738" y="6808"/>
              <a:ext cx="0" cy="305"/>
            </a:xfrm>
            <a:prstGeom prst="straightConnector1">
              <a:avLst/>
            </a:prstGeom>
            <a:noFill/>
            <a:ln w="6350">
              <a:solidFill>
                <a:srgbClr val="000000"/>
              </a:solidFill>
              <a:round/>
              <a:headEnd/>
              <a:tailEnd type="triangle" w="sm" len="sm"/>
            </a:ln>
          </p:spPr>
        </p:cxnSp>
        <p:cxnSp>
          <p:nvCxnSpPr>
            <p:cNvPr id="2255" name="AutoShape 729"/>
            <p:cNvCxnSpPr>
              <a:cxnSpLocks noChangeShapeType="1"/>
            </p:cNvCxnSpPr>
            <p:nvPr/>
          </p:nvCxnSpPr>
          <p:spPr bwMode="auto">
            <a:xfrm>
              <a:off x="4933" y="6816"/>
              <a:ext cx="0" cy="305"/>
            </a:xfrm>
            <a:prstGeom prst="straightConnector1">
              <a:avLst/>
            </a:prstGeom>
            <a:noFill/>
            <a:ln w="6350">
              <a:solidFill>
                <a:srgbClr val="000000"/>
              </a:solidFill>
              <a:round/>
              <a:headEnd/>
              <a:tailEnd type="triangle" w="sm" len="sm"/>
            </a:ln>
          </p:spPr>
        </p:cxnSp>
        <p:cxnSp>
          <p:nvCxnSpPr>
            <p:cNvPr id="2256" name="AutoShape 730"/>
            <p:cNvCxnSpPr>
              <a:cxnSpLocks noChangeShapeType="1"/>
            </p:cNvCxnSpPr>
            <p:nvPr/>
          </p:nvCxnSpPr>
          <p:spPr bwMode="auto">
            <a:xfrm>
              <a:off x="5859" y="6809"/>
              <a:ext cx="0" cy="305"/>
            </a:xfrm>
            <a:prstGeom prst="straightConnector1">
              <a:avLst/>
            </a:prstGeom>
            <a:noFill/>
            <a:ln w="6350">
              <a:solidFill>
                <a:srgbClr val="000000"/>
              </a:solidFill>
              <a:round/>
              <a:headEnd/>
              <a:tailEnd type="triangle" w="sm" len="sm"/>
            </a:ln>
          </p:spPr>
        </p:cxnSp>
        <p:sp>
          <p:nvSpPr>
            <p:cNvPr id="2257" name="Text Box 731"/>
            <p:cNvSpPr txBox="1">
              <a:spLocks noChangeArrowheads="1"/>
            </p:cNvSpPr>
            <p:nvPr/>
          </p:nvSpPr>
          <p:spPr bwMode="auto">
            <a:xfrm>
              <a:off x="2732" y="7774"/>
              <a:ext cx="2887" cy="3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图</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3-3 </a:t>
              </a: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两个栈共享存储空间示意图</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259241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3.2.2 </a:t>
            </a:r>
            <a:r>
              <a:rPr lang="zh-CN" altLang="zh-CN" b="1" dirty="0"/>
              <a:t>链栈的定义及实现</a:t>
            </a:r>
            <a:endParaRPr lang="zh-CN" altLang="en-US" dirty="0"/>
          </a:p>
        </p:txBody>
      </p:sp>
      <p:sp>
        <p:nvSpPr>
          <p:cNvPr id="3" name="内容占位符 2"/>
          <p:cNvSpPr>
            <a:spLocks noGrp="1"/>
          </p:cNvSpPr>
          <p:nvPr>
            <p:ph idx="1"/>
          </p:nvPr>
        </p:nvSpPr>
        <p:spPr>
          <a:xfrm>
            <a:off x="467544" y="1628800"/>
            <a:ext cx="8496944" cy="4536504"/>
          </a:xfrm>
        </p:spPr>
        <p:txBody>
          <a:bodyPr>
            <a:normAutofit/>
          </a:bodyPr>
          <a:lstStyle/>
          <a:p>
            <a:pPr>
              <a:buFont typeface="Arial" panose="020B0604020202020204" pitchFamily="34" charset="0"/>
              <a:buChar char="•"/>
            </a:pPr>
            <a:r>
              <a:rPr lang="zh-CN" altLang="zh-CN" b="0" dirty="0"/>
              <a:t>为了克服因为顺序栈预先分配空间可能产生的溢出和空间浪费的问题，可以使用链式存储结构来存储栈</a:t>
            </a:r>
            <a:r>
              <a:rPr lang="zh-CN" altLang="zh-CN" b="0" dirty="0" smtClean="0"/>
              <a:t>。</a:t>
            </a:r>
            <a:endParaRPr lang="en-US" altLang="zh-CN" b="0" dirty="0" smtClean="0"/>
          </a:p>
          <a:p>
            <a:pPr>
              <a:buFont typeface="Arial" panose="020B0604020202020204" pitchFamily="34" charset="0"/>
              <a:buChar char="•"/>
            </a:pPr>
            <a:r>
              <a:rPr lang="zh-CN" altLang="zh-CN" dirty="0" smtClean="0">
                <a:solidFill>
                  <a:srgbClr val="FF0000"/>
                </a:solidFill>
              </a:rPr>
              <a:t>栈</a:t>
            </a:r>
            <a:r>
              <a:rPr lang="zh-CN" altLang="zh-CN" dirty="0">
                <a:solidFill>
                  <a:srgbClr val="FF0000"/>
                </a:solidFill>
              </a:rPr>
              <a:t>的链式存储结构又被称为链栈</a:t>
            </a:r>
            <a:r>
              <a:rPr lang="en-US" altLang="zh-CN" b="0" dirty="0"/>
              <a:t>(linked stack)</a:t>
            </a:r>
            <a:r>
              <a:rPr lang="zh-CN" altLang="zh-CN" b="0" dirty="0"/>
              <a:t>，它将栈的所有数据元素依次保存在一个链表内</a:t>
            </a:r>
            <a:r>
              <a:rPr lang="zh-CN" altLang="zh-CN" b="0" dirty="0" smtClean="0"/>
              <a:t>。</a:t>
            </a:r>
            <a:endParaRPr lang="en-US" altLang="zh-CN" b="0" dirty="0" smtClean="0"/>
          </a:p>
          <a:p>
            <a:pPr>
              <a:buFont typeface="Arial" panose="020B0604020202020204" pitchFamily="34" charset="0"/>
              <a:buChar char="•"/>
            </a:pPr>
            <a:r>
              <a:rPr lang="zh-CN" altLang="zh-CN" b="0" dirty="0" smtClean="0"/>
              <a:t>链</a:t>
            </a:r>
            <a:r>
              <a:rPr lang="zh-CN" altLang="zh-CN" b="0" dirty="0"/>
              <a:t>栈的结构与单链表的结构相似，但是它的操作是受限的</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将单链表的插入和删除操作限定在表头进行，则它就变成了一个链栈，此时，单链表的头指针</a:t>
            </a:r>
            <a:r>
              <a:rPr lang="en-US" altLang="zh-CN" b="0" dirty="0"/>
              <a:t>head</a:t>
            </a:r>
            <a:r>
              <a:rPr lang="zh-CN" altLang="zh-CN" b="0" dirty="0"/>
              <a:t>就是对应栈的栈顶指针</a:t>
            </a:r>
            <a:r>
              <a:rPr lang="en-US" altLang="zh-CN" b="0" dirty="0"/>
              <a:t>top</a:t>
            </a:r>
            <a:r>
              <a:rPr lang="zh-CN" altLang="zh-CN" b="0" dirty="0"/>
              <a:t>。</a:t>
            </a:r>
          </a:p>
          <a:p>
            <a:endParaRPr lang="zh-CN" altLang="en-US" dirty="0"/>
          </a:p>
        </p:txBody>
      </p:sp>
    </p:spTree>
    <p:extLst>
      <p:ext uri="{BB962C8B-B14F-4D97-AF65-F5344CB8AC3E}">
        <p14:creationId xmlns:p14="http://schemas.microsoft.com/office/powerpoint/2010/main" val="81463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704856" cy="4227921"/>
          </a:xfrm>
        </p:spPr>
        <p:txBody>
          <a:bodyPr/>
          <a:lstStyle/>
          <a:p>
            <a:pPr>
              <a:buFont typeface="Arial" panose="020B0604020202020204" pitchFamily="34" charset="0"/>
              <a:buChar char="•"/>
            </a:pPr>
            <a:r>
              <a:rPr lang="zh-CN" altLang="zh-CN" b="0" dirty="0"/>
              <a:t>链栈可以有头结点，也可以没有头结点</a:t>
            </a:r>
            <a:r>
              <a:rPr lang="zh-CN" altLang="zh-CN" b="0" dirty="0" smtClean="0"/>
              <a:t>。</a:t>
            </a:r>
            <a:endParaRPr lang="en-US" altLang="zh-CN" b="0" dirty="0" smtClean="0"/>
          </a:p>
          <a:p>
            <a:pPr>
              <a:buFont typeface="Arial" panose="020B0604020202020204" pitchFamily="34" charset="0"/>
              <a:buChar char="•"/>
            </a:pPr>
            <a:r>
              <a:rPr lang="zh-CN" altLang="zh-CN" b="0" dirty="0" smtClean="0"/>
              <a:t>若是</a:t>
            </a:r>
            <a:r>
              <a:rPr lang="zh-CN" altLang="zh-CN" b="0" dirty="0"/>
              <a:t>带头结点的链栈，栈顶指针始终存放头结点的地址，而栈顶元素则存放于头结点之后的第一个节点内</a:t>
            </a:r>
            <a:r>
              <a:rPr lang="zh-CN" altLang="zh-CN" b="0" dirty="0" smtClean="0"/>
              <a:t>。</a:t>
            </a:r>
            <a:endParaRPr lang="en-US" altLang="zh-CN" b="0" dirty="0" smtClean="0"/>
          </a:p>
          <a:p>
            <a:pPr>
              <a:buFont typeface="Arial" panose="020B0604020202020204" pitchFamily="34" charset="0"/>
              <a:buChar char="•"/>
            </a:pPr>
            <a:r>
              <a:rPr lang="zh-CN" altLang="zh-CN" b="0" dirty="0" smtClean="0"/>
              <a:t>若是</a:t>
            </a:r>
            <a:r>
              <a:rPr lang="zh-CN" altLang="zh-CN" b="0" dirty="0"/>
              <a:t>不带头结点的链栈，栈顶指针始终存放栈顶元素的地址。</a:t>
            </a:r>
            <a:endParaRPr lang="zh-CN" altLang="en-US" b="0" dirty="0"/>
          </a:p>
        </p:txBody>
      </p:sp>
      <p:pic>
        <p:nvPicPr>
          <p:cNvPr id="2" name="Picture 2"/>
          <p:cNvPicPr>
            <a:picLocks noChangeAspect="1" noChangeArrowheads="1"/>
          </p:cNvPicPr>
          <p:nvPr/>
        </p:nvPicPr>
        <p:blipFill>
          <a:blip r:embed="rId2" cstate="print"/>
          <a:srcRect/>
          <a:stretch>
            <a:fillRect/>
          </a:stretch>
        </p:blipFill>
        <p:spPr bwMode="auto">
          <a:xfrm>
            <a:off x="1000100" y="3357562"/>
            <a:ext cx="7572396" cy="2893737"/>
          </a:xfrm>
          <a:prstGeom prst="rect">
            <a:avLst/>
          </a:prstGeom>
          <a:noFill/>
          <a:ln w="9525">
            <a:noFill/>
            <a:miter lim="800000"/>
            <a:headEnd/>
            <a:tailEnd/>
          </a:ln>
          <a:effectLst/>
        </p:spPr>
      </p:pic>
      <p:sp>
        <p:nvSpPr>
          <p:cNvPr id="4" name="文本框 3"/>
          <p:cNvSpPr txBox="1"/>
          <p:nvPr/>
        </p:nvSpPr>
        <p:spPr>
          <a:xfrm>
            <a:off x="1115616" y="4869160"/>
            <a:ext cx="7632848" cy="136815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352372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8173572" cy="5521816"/>
          </a:xfrm>
        </p:spPr>
        <p:txBody>
          <a:bodyPr>
            <a:normAutofit fontScale="77500" lnSpcReduction="20000"/>
          </a:bodyPr>
          <a:lstStyle/>
          <a:p>
            <a:pPr>
              <a:buFont typeface="Arial" panose="020B0604020202020204" pitchFamily="34" charset="0"/>
              <a:buChar char="•"/>
            </a:pPr>
            <a:r>
              <a:rPr lang="zh-CN" altLang="zh-CN" sz="2900" b="0" dirty="0" smtClean="0"/>
              <a:t>不</a:t>
            </a:r>
            <a:r>
              <a:rPr lang="zh-CN" altLang="zh-CN" sz="2900" b="0" dirty="0"/>
              <a:t>带头结点的链栈在插入数据元素时直接将新节点插入到头指针的位置，删除数据元素时直接删除头指针指向的节点，操作方便且比较</a:t>
            </a:r>
            <a:r>
              <a:rPr lang="zh-CN" altLang="zh-CN" sz="2900" b="0" dirty="0" smtClean="0"/>
              <a:t>直观，</a:t>
            </a:r>
            <a:r>
              <a:rPr lang="zh-CN" altLang="zh-CN" sz="2900" dirty="0">
                <a:solidFill>
                  <a:srgbClr val="FF0000"/>
                </a:solidFill>
              </a:rPr>
              <a:t>默认链栈不带头结点</a:t>
            </a:r>
            <a:r>
              <a:rPr lang="zh-CN" altLang="zh-CN" sz="2900" b="0" dirty="0" smtClean="0"/>
              <a:t>。</a:t>
            </a:r>
            <a:endParaRPr lang="en-US" altLang="zh-CN" sz="2900" b="0" dirty="0" smtClean="0"/>
          </a:p>
          <a:p>
            <a:pPr>
              <a:buFont typeface="Arial" panose="020B0604020202020204" pitchFamily="34" charset="0"/>
              <a:buChar char="•"/>
            </a:pPr>
            <a:r>
              <a:rPr lang="zh-CN" altLang="zh-CN" sz="2900" b="0" dirty="0" smtClean="0"/>
              <a:t>链</a:t>
            </a:r>
            <a:r>
              <a:rPr lang="zh-CN" altLang="zh-CN" sz="2900" b="0" dirty="0"/>
              <a:t>栈的数据类型定义如下：</a:t>
            </a:r>
          </a:p>
          <a:p>
            <a:r>
              <a:rPr lang="zh-CN" altLang="zh-CN" dirty="0" smtClean="0"/>
              <a:t>算法</a:t>
            </a:r>
            <a:r>
              <a:rPr lang="en-US" altLang="zh-CN" dirty="0" smtClean="0"/>
              <a:t>3.7</a:t>
            </a:r>
            <a:r>
              <a:rPr lang="zh-CN" altLang="zh-CN" dirty="0"/>
              <a:t>：</a:t>
            </a:r>
            <a:r>
              <a:rPr lang="zh-CN" altLang="zh-CN" dirty="0">
                <a:solidFill>
                  <a:srgbClr val="FF0000"/>
                </a:solidFill>
              </a:rPr>
              <a:t>链栈的数据类型</a:t>
            </a:r>
            <a:r>
              <a:rPr lang="zh-CN" altLang="zh-CN" dirty="0"/>
              <a:t>定义</a:t>
            </a:r>
          </a:p>
          <a:p>
            <a:r>
              <a:rPr lang="en-US" altLang="zh-CN" sz="2300" b="0" dirty="0"/>
              <a:t>template&lt;</a:t>
            </a:r>
            <a:r>
              <a:rPr lang="en-US" altLang="zh-CN" sz="2300" b="0" dirty="0" err="1"/>
              <a:t>typename</a:t>
            </a:r>
            <a:r>
              <a:rPr lang="en-US" altLang="zh-CN" sz="2300" b="0" dirty="0"/>
              <a:t> Type&gt; class </a:t>
            </a:r>
            <a:r>
              <a:rPr lang="en-US" altLang="zh-CN" sz="2300" b="0" dirty="0" err="1"/>
              <a:t>LinkStack</a:t>
            </a:r>
            <a:r>
              <a:rPr lang="en-US" altLang="zh-CN" sz="2300" b="0" dirty="0"/>
              <a:t>;            </a:t>
            </a:r>
            <a:r>
              <a:rPr lang="en-US" altLang="zh-CN" sz="2300" b="0" dirty="0" smtClean="0"/>
              <a:t>//</a:t>
            </a:r>
            <a:r>
              <a:rPr lang="zh-CN" altLang="zh-CN" sz="2300" b="0" dirty="0"/>
              <a:t>链栈类的前视说明</a:t>
            </a:r>
          </a:p>
          <a:p>
            <a:r>
              <a:rPr lang="en-US" altLang="zh-CN" sz="2300" b="0" dirty="0"/>
              <a:t>template&lt;</a:t>
            </a:r>
            <a:r>
              <a:rPr lang="en-US" altLang="zh-CN" sz="2300" b="0" dirty="0" err="1"/>
              <a:t>typename</a:t>
            </a:r>
            <a:r>
              <a:rPr lang="en-US" altLang="zh-CN" sz="2300" b="0" dirty="0"/>
              <a:t> Type&gt; class </a:t>
            </a:r>
            <a:r>
              <a:rPr lang="en-US" altLang="zh-CN" sz="2300" b="0" dirty="0" err="1"/>
              <a:t>LinkStackNode</a:t>
            </a:r>
            <a:r>
              <a:rPr lang="en-US" altLang="zh-CN" sz="2300" b="0" dirty="0"/>
              <a:t>{   </a:t>
            </a:r>
            <a:r>
              <a:rPr lang="en-US" altLang="zh-CN" sz="2300" b="0" dirty="0" smtClean="0"/>
              <a:t>//</a:t>
            </a:r>
            <a:r>
              <a:rPr lang="zh-CN" altLang="zh-CN" sz="2300" dirty="0">
                <a:solidFill>
                  <a:srgbClr val="FF0000"/>
                </a:solidFill>
              </a:rPr>
              <a:t>结点类</a:t>
            </a:r>
            <a:r>
              <a:rPr lang="zh-CN" altLang="zh-CN" sz="2300" b="0" dirty="0"/>
              <a:t>的定义</a:t>
            </a:r>
          </a:p>
          <a:p>
            <a:r>
              <a:rPr lang="en-US" altLang="zh-CN" sz="2300" b="0" dirty="0"/>
              <a:t>    </a:t>
            </a:r>
            <a:r>
              <a:rPr lang="en-US" altLang="zh-CN" sz="2300" b="0" dirty="0" smtClean="0"/>
              <a:t>	friend </a:t>
            </a:r>
            <a:r>
              <a:rPr lang="en-US" altLang="zh-CN" sz="2300" b="0" dirty="0"/>
              <a:t>class </a:t>
            </a:r>
            <a:r>
              <a:rPr lang="en-US" altLang="zh-CN" sz="2300" b="0" dirty="0" err="1"/>
              <a:t>LinkStack</a:t>
            </a:r>
            <a:r>
              <a:rPr lang="en-US" altLang="zh-CN" sz="2300" b="0" dirty="0"/>
              <a:t>&lt;Type&gt;;           </a:t>
            </a:r>
            <a:r>
              <a:rPr lang="en-US" altLang="zh-CN" sz="2300" b="0" dirty="0" smtClean="0"/>
              <a:t> </a:t>
            </a:r>
            <a:r>
              <a:rPr lang="en-US" altLang="zh-CN" sz="2300" b="0" dirty="0"/>
              <a:t>//</a:t>
            </a:r>
            <a:r>
              <a:rPr lang="zh-CN" altLang="zh-CN" sz="2300" b="0" dirty="0"/>
              <a:t>将链栈类说明为结点类的友元</a:t>
            </a:r>
          </a:p>
          <a:p>
            <a:r>
              <a:rPr lang="en-US" altLang="zh-CN" sz="2300" b="0" dirty="0"/>
              <a:t>public:</a:t>
            </a:r>
            <a:endParaRPr lang="zh-CN" altLang="zh-CN" sz="2300" b="0" dirty="0"/>
          </a:p>
          <a:p>
            <a:r>
              <a:rPr lang="en-US" altLang="zh-CN" sz="2300" b="0" dirty="0"/>
              <a:t>    </a:t>
            </a:r>
            <a:r>
              <a:rPr lang="en-US" altLang="zh-CN" sz="2300" b="0" dirty="0" smtClean="0"/>
              <a:t>	</a:t>
            </a:r>
            <a:r>
              <a:rPr lang="en-US" altLang="zh-CN" sz="2300" b="0" dirty="0" err="1" smtClean="0"/>
              <a:t>LinkStackNode</a:t>
            </a:r>
            <a:r>
              <a:rPr lang="en-US" altLang="zh-CN" sz="2300" b="0" dirty="0" smtClean="0"/>
              <a:t>(Type </a:t>
            </a:r>
            <a:r>
              <a:rPr lang="en-US" altLang="zh-CN" sz="2300" b="0" dirty="0"/>
              <a:t>&amp;</a:t>
            </a:r>
            <a:r>
              <a:rPr lang="en-US" altLang="zh-CN" sz="2300" b="0" dirty="0" err="1"/>
              <a:t>e,LinkStackNode</a:t>
            </a:r>
            <a:r>
              <a:rPr lang="en-US" altLang="zh-CN" sz="2300" b="0" dirty="0"/>
              <a:t>&lt;Type&gt; *p= NULL):</a:t>
            </a:r>
            <a:r>
              <a:rPr lang="en-US" altLang="zh-CN" sz="2300" b="0" dirty="0" err="1"/>
              <a:t>elem</a:t>
            </a:r>
            <a:r>
              <a:rPr lang="en-US" altLang="zh-CN" sz="2300" b="0" dirty="0"/>
              <a:t> (e</a:t>
            </a:r>
            <a:r>
              <a:rPr lang="en-US" altLang="zh-CN" sz="2300" b="0" dirty="0" smtClean="0"/>
              <a:t>), next(p</a:t>
            </a:r>
            <a:r>
              <a:rPr lang="en-US" altLang="zh-CN" sz="2300" b="0" dirty="0"/>
              <a:t>) {};</a:t>
            </a:r>
            <a:endParaRPr lang="zh-CN" altLang="zh-CN" sz="2300" b="0" dirty="0"/>
          </a:p>
          <a:p>
            <a:r>
              <a:rPr lang="en-US" altLang="zh-CN" sz="2300" b="0" dirty="0" smtClean="0"/>
              <a:t>private</a:t>
            </a:r>
            <a:r>
              <a:rPr lang="en-US" altLang="zh-CN" sz="2300" b="0" dirty="0"/>
              <a:t>:</a:t>
            </a:r>
            <a:endParaRPr lang="zh-CN" altLang="zh-CN" sz="2300" b="0" dirty="0"/>
          </a:p>
          <a:p>
            <a:r>
              <a:rPr lang="en-US" altLang="zh-CN" sz="2300" b="0" dirty="0"/>
              <a:t>    </a:t>
            </a:r>
            <a:r>
              <a:rPr lang="en-US" altLang="zh-CN" sz="2300" b="0" dirty="0" smtClean="0"/>
              <a:t>	Type </a:t>
            </a:r>
            <a:r>
              <a:rPr lang="en-US" altLang="zh-CN" sz="2300" b="0" dirty="0" err="1"/>
              <a:t>elem</a:t>
            </a:r>
            <a:r>
              <a:rPr lang="en-US" altLang="zh-CN" sz="2300" b="0" dirty="0"/>
              <a:t>;                                 </a:t>
            </a:r>
            <a:r>
              <a:rPr lang="en-US" altLang="zh-CN" sz="2300" b="0" dirty="0" smtClean="0"/>
              <a:t>	//</a:t>
            </a:r>
            <a:r>
              <a:rPr lang="zh-CN" altLang="zh-CN" sz="2300" b="0" dirty="0"/>
              <a:t>结点类的数据域</a:t>
            </a:r>
          </a:p>
          <a:p>
            <a:r>
              <a:rPr lang="en-US" altLang="zh-CN" sz="2300" b="0" dirty="0"/>
              <a:t>    </a:t>
            </a:r>
            <a:r>
              <a:rPr lang="en-US" altLang="zh-CN" sz="2300" b="0" dirty="0" smtClean="0"/>
              <a:t>	</a:t>
            </a:r>
            <a:r>
              <a:rPr lang="en-US" altLang="zh-CN" sz="2300" b="0" dirty="0" err="1" smtClean="0"/>
              <a:t>LinkStackNode</a:t>
            </a:r>
            <a:r>
              <a:rPr lang="en-US" altLang="zh-CN" sz="2300" b="0" dirty="0" smtClean="0"/>
              <a:t>&lt;Type</a:t>
            </a:r>
            <a:r>
              <a:rPr lang="en-US" altLang="zh-CN" sz="2300" b="0" dirty="0"/>
              <a:t>&gt; *next;        </a:t>
            </a:r>
            <a:r>
              <a:rPr lang="en-US" altLang="zh-CN" sz="2300" b="0" dirty="0" smtClean="0"/>
              <a:t> </a:t>
            </a:r>
            <a:r>
              <a:rPr lang="en-US" altLang="zh-CN" sz="2300" b="0" dirty="0"/>
              <a:t>//</a:t>
            </a:r>
            <a:r>
              <a:rPr lang="zh-CN" altLang="zh-CN" sz="2300" b="0" dirty="0"/>
              <a:t>结点类的指针域</a:t>
            </a:r>
          </a:p>
          <a:p>
            <a:r>
              <a:rPr lang="en-US" altLang="zh-CN" sz="2300" b="0" dirty="0" smtClean="0"/>
              <a:t>};</a:t>
            </a:r>
            <a:endParaRPr lang="zh-CN" altLang="zh-CN" sz="2300" b="0" dirty="0"/>
          </a:p>
        </p:txBody>
      </p:sp>
    </p:spTree>
    <p:extLst>
      <p:ext uri="{BB962C8B-B14F-4D97-AF65-F5344CB8AC3E}">
        <p14:creationId xmlns:p14="http://schemas.microsoft.com/office/powerpoint/2010/main" val="3300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764704"/>
            <a:ext cx="7704856" cy="5400600"/>
          </a:xfrm>
        </p:spPr>
        <p:txBody>
          <a:bodyPr>
            <a:normAutofit fontScale="85000" lnSpcReduction="20000"/>
          </a:bodyPr>
          <a:lstStyle/>
          <a:p>
            <a:r>
              <a:rPr lang="en-US" altLang="zh-CN" b="0" dirty="0"/>
              <a:t>template&lt;typename Type&gt; class LinkStack{        </a:t>
            </a:r>
            <a:r>
              <a:rPr lang="en-US" altLang="zh-CN" b="0" dirty="0" smtClean="0"/>
              <a:t>//</a:t>
            </a:r>
            <a:r>
              <a:rPr lang="zh-CN" altLang="zh-CN" dirty="0" smtClean="0">
                <a:solidFill>
                  <a:srgbClr val="FF0000"/>
                </a:solidFill>
              </a:rPr>
              <a:t>链</a:t>
            </a:r>
            <a:r>
              <a:rPr lang="zh-CN" altLang="zh-CN" dirty="0">
                <a:solidFill>
                  <a:srgbClr val="FF0000"/>
                </a:solidFill>
              </a:rPr>
              <a:t>栈</a:t>
            </a:r>
            <a:r>
              <a:rPr lang="zh-CN" altLang="zh-CN" dirty="0" smtClean="0">
                <a:solidFill>
                  <a:srgbClr val="FF0000"/>
                </a:solidFill>
              </a:rPr>
              <a:t>类</a:t>
            </a:r>
            <a:r>
              <a:rPr lang="zh-CN" altLang="en-US" b="0" dirty="0" smtClean="0"/>
              <a:t>的</a:t>
            </a:r>
            <a:r>
              <a:rPr lang="zh-CN" altLang="zh-CN" b="0" dirty="0" smtClean="0"/>
              <a:t>定义</a:t>
            </a:r>
            <a:endParaRPr lang="zh-CN" altLang="zh-CN" b="0" dirty="0"/>
          </a:p>
          <a:p>
            <a:r>
              <a:rPr lang="en-US" altLang="zh-CN" b="0" dirty="0"/>
              <a:t>public:</a:t>
            </a:r>
            <a:endParaRPr lang="zh-CN" altLang="zh-CN" b="0" dirty="0"/>
          </a:p>
          <a:p>
            <a:r>
              <a:rPr lang="en-US" altLang="zh-CN" b="0" dirty="0"/>
              <a:t>    LinkStack():top(NULL) {};        </a:t>
            </a:r>
            <a:r>
              <a:rPr lang="en-US" altLang="zh-CN" b="0" dirty="0" smtClean="0"/>
              <a:t> </a:t>
            </a:r>
            <a:r>
              <a:rPr lang="en-US" altLang="zh-CN" b="0" dirty="0"/>
              <a:t>//</a:t>
            </a:r>
            <a:r>
              <a:rPr lang="zh-CN" altLang="zh-CN" b="0" dirty="0">
                <a:solidFill>
                  <a:srgbClr val="FF0000"/>
                </a:solidFill>
              </a:rPr>
              <a:t>构造函数</a:t>
            </a:r>
            <a:r>
              <a:rPr lang="zh-CN" altLang="zh-CN" b="0" dirty="0"/>
              <a:t>，构造了一个空的链栈</a:t>
            </a:r>
          </a:p>
          <a:p>
            <a:r>
              <a:rPr lang="en-US" altLang="zh-CN" b="0" dirty="0"/>
              <a:t>    ~</a:t>
            </a:r>
            <a:r>
              <a:rPr lang="en-US" altLang="zh-CN" b="0" dirty="0" err="1"/>
              <a:t>LinkStack</a:t>
            </a:r>
            <a:r>
              <a:rPr lang="en-US" altLang="zh-CN" b="0" dirty="0"/>
              <a:t>();                               //</a:t>
            </a:r>
            <a:r>
              <a:rPr lang="zh-CN" altLang="zh-CN" b="0" dirty="0"/>
              <a:t>析构函数，销毁链栈</a:t>
            </a:r>
          </a:p>
          <a:p>
            <a:r>
              <a:rPr lang="en-US" altLang="zh-CN" b="0" dirty="0"/>
              <a:t>    int IsEmpty() const  { return top == NULL; } </a:t>
            </a:r>
            <a:r>
              <a:rPr lang="en-US" altLang="zh-CN" b="0" dirty="0" smtClean="0"/>
              <a:t> </a:t>
            </a:r>
            <a:r>
              <a:rPr lang="en-US" altLang="zh-CN" b="0" dirty="0"/>
              <a:t>//</a:t>
            </a:r>
            <a:r>
              <a:rPr lang="zh-CN" altLang="zh-CN" b="0" dirty="0"/>
              <a:t>判断链栈是否为空</a:t>
            </a:r>
          </a:p>
          <a:p>
            <a:r>
              <a:rPr lang="en-US" altLang="zh-CN" b="0" dirty="0"/>
              <a:t>    void LinkStackClear();                 </a:t>
            </a:r>
            <a:r>
              <a:rPr lang="en-US" altLang="zh-CN" b="0" dirty="0" smtClean="0"/>
              <a:t>//</a:t>
            </a:r>
            <a:r>
              <a:rPr lang="zh-CN" altLang="zh-CN" b="0" dirty="0"/>
              <a:t>清空链栈</a:t>
            </a:r>
          </a:p>
          <a:p>
            <a:r>
              <a:rPr lang="en-US" altLang="zh-CN" b="0" dirty="0"/>
              <a:t>    int LinkStackLength() const ;       </a:t>
            </a:r>
            <a:r>
              <a:rPr lang="en-US" altLang="zh-CN" b="0" dirty="0" smtClean="0"/>
              <a:t>//</a:t>
            </a:r>
            <a:r>
              <a:rPr lang="zh-CN" altLang="zh-CN" b="0" dirty="0"/>
              <a:t>求栈的长度</a:t>
            </a:r>
          </a:p>
          <a:p>
            <a:r>
              <a:rPr lang="en-US" altLang="zh-CN" b="0" dirty="0"/>
              <a:t>    Type &amp;GetTop();                          </a:t>
            </a:r>
            <a:r>
              <a:rPr lang="en-US" altLang="zh-CN" b="0" dirty="0" smtClean="0"/>
              <a:t> </a:t>
            </a:r>
            <a:r>
              <a:rPr lang="en-US" altLang="zh-CN" b="0" dirty="0"/>
              <a:t>//</a:t>
            </a:r>
            <a:r>
              <a:rPr lang="zh-CN" altLang="zh-CN" b="0" dirty="0"/>
              <a:t>返回链栈栈顶元素的值</a:t>
            </a:r>
          </a:p>
          <a:p>
            <a:r>
              <a:rPr lang="en-US" altLang="zh-CN" b="0" dirty="0"/>
              <a:t>    </a:t>
            </a:r>
            <a:r>
              <a:rPr lang="en-US" altLang="zh-CN" b="0" dirty="0">
                <a:solidFill>
                  <a:srgbClr val="FF0000"/>
                </a:solidFill>
              </a:rPr>
              <a:t>void Push(Type &amp;e);                    </a:t>
            </a:r>
            <a:r>
              <a:rPr lang="en-US" altLang="zh-CN" b="0" dirty="0" smtClean="0">
                <a:solidFill>
                  <a:srgbClr val="FF0000"/>
                </a:solidFill>
              </a:rPr>
              <a:t> </a:t>
            </a:r>
            <a:r>
              <a:rPr lang="en-US" altLang="zh-CN" b="0" dirty="0"/>
              <a:t>//</a:t>
            </a:r>
            <a:r>
              <a:rPr lang="zh-CN" altLang="zh-CN" b="0" dirty="0"/>
              <a:t>入栈操作，将元素</a:t>
            </a:r>
            <a:r>
              <a:rPr lang="en-US" altLang="zh-CN" b="0" dirty="0"/>
              <a:t>e</a:t>
            </a:r>
            <a:r>
              <a:rPr lang="zh-CN" altLang="zh-CN" b="0" dirty="0"/>
              <a:t>加入栈顶</a:t>
            </a:r>
          </a:p>
          <a:p>
            <a:r>
              <a:rPr lang="en-US" altLang="zh-CN" b="0" dirty="0"/>
              <a:t>    </a:t>
            </a:r>
            <a:r>
              <a:rPr lang="en-US" altLang="zh-CN" b="0" dirty="0">
                <a:solidFill>
                  <a:srgbClr val="FF0000"/>
                </a:solidFill>
              </a:rPr>
              <a:t>Type &amp;Pop();      </a:t>
            </a:r>
            <a:r>
              <a:rPr lang="en-US" altLang="zh-CN" b="0" dirty="0" smtClean="0">
                <a:solidFill>
                  <a:srgbClr val="FF0000"/>
                </a:solidFill>
              </a:rPr>
              <a:t>  </a:t>
            </a:r>
            <a:r>
              <a:rPr lang="en-US" altLang="zh-CN" b="0" dirty="0" smtClean="0"/>
              <a:t>//</a:t>
            </a:r>
            <a:r>
              <a:rPr lang="zh-CN" altLang="zh-CN" b="0" dirty="0"/>
              <a:t>出栈操作，删除链栈的栈顶元素，并返回其值</a:t>
            </a:r>
          </a:p>
          <a:p>
            <a:r>
              <a:rPr lang="en-US" altLang="zh-CN" b="0" dirty="0"/>
              <a:t>private:</a:t>
            </a:r>
            <a:endParaRPr lang="zh-CN" altLang="zh-CN" b="0" dirty="0"/>
          </a:p>
          <a:p>
            <a:r>
              <a:rPr lang="en-US" altLang="zh-CN" b="0" dirty="0"/>
              <a:t>    LinkStackNode&lt;Type&gt; *top;       </a:t>
            </a:r>
            <a:r>
              <a:rPr lang="en-US" altLang="zh-CN" b="0" dirty="0" smtClean="0"/>
              <a:t>  </a:t>
            </a:r>
            <a:r>
              <a:rPr lang="en-US" altLang="zh-CN" b="0" dirty="0"/>
              <a:t>//</a:t>
            </a:r>
            <a:r>
              <a:rPr lang="zh-CN" altLang="zh-CN" b="0" dirty="0"/>
              <a:t>定义</a:t>
            </a:r>
            <a:r>
              <a:rPr lang="zh-CN" altLang="zh-CN" b="0" dirty="0">
                <a:solidFill>
                  <a:srgbClr val="FF0000"/>
                </a:solidFill>
              </a:rPr>
              <a:t>栈顶指针</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73258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8064896" cy="5472608"/>
          </a:xfrm>
        </p:spPr>
        <p:txBody>
          <a:bodyPr>
            <a:normAutofit lnSpcReduction="10000"/>
          </a:bodyPr>
          <a:lstStyle/>
          <a:p>
            <a:r>
              <a:rPr lang="zh-CN" altLang="zh-CN" dirty="0"/>
              <a:t>（</a:t>
            </a:r>
            <a:r>
              <a:rPr lang="en-US" altLang="zh-CN" dirty="0"/>
              <a:t>1</a:t>
            </a:r>
            <a:r>
              <a:rPr lang="zh-CN" altLang="zh-CN" dirty="0"/>
              <a:t>）</a:t>
            </a:r>
            <a:r>
              <a:rPr lang="zh-CN" altLang="zh-CN" dirty="0">
                <a:solidFill>
                  <a:srgbClr val="FF0000"/>
                </a:solidFill>
              </a:rPr>
              <a:t>链栈的销毁操作</a:t>
            </a:r>
          </a:p>
          <a:p>
            <a:pPr>
              <a:buFont typeface="Arial" panose="020B0604020202020204" pitchFamily="34" charset="0"/>
              <a:buChar char="•"/>
            </a:pPr>
            <a:r>
              <a:rPr lang="zh-CN" altLang="zh-CN" b="0" dirty="0" smtClean="0"/>
              <a:t>由于</a:t>
            </a:r>
            <a:r>
              <a:rPr lang="zh-CN" altLang="zh-CN" b="0" dirty="0"/>
              <a:t>链栈是由多个结点连接而成</a:t>
            </a:r>
            <a:r>
              <a:rPr lang="zh-CN" altLang="zh-CN" b="0" dirty="0" smtClean="0"/>
              <a:t>，在</a:t>
            </a:r>
            <a:r>
              <a:rPr lang="zh-CN" altLang="zh-CN" b="0" dirty="0"/>
              <a:t>销毁链栈时，需要依次释放从栈顶到栈底所有结点，最后栈顶指针指向空</a:t>
            </a:r>
            <a:r>
              <a:rPr lang="zh-CN" altLang="zh-CN" b="0" dirty="0" smtClean="0"/>
              <a:t>。</a:t>
            </a:r>
            <a:endParaRPr lang="en-US" altLang="zh-CN" b="0" dirty="0" smtClean="0"/>
          </a:p>
          <a:p>
            <a:pPr lvl="2">
              <a:buNone/>
            </a:pPr>
            <a:r>
              <a:rPr lang="zh-CN" altLang="zh-CN" b="1" dirty="0" smtClean="0"/>
              <a:t>算法</a:t>
            </a:r>
            <a:r>
              <a:rPr lang="en-US" altLang="zh-CN" b="1" dirty="0" smtClean="0"/>
              <a:t>3.8</a:t>
            </a:r>
            <a:r>
              <a:rPr lang="zh-CN" altLang="zh-CN" b="1" dirty="0"/>
              <a:t>：</a:t>
            </a:r>
            <a:r>
              <a:rPr lang="zh-CN" altLang="zh-CN" b="1" dirty="0">
                <a:solidFill>
                  <a:srgbClr val="FF0000"/>
                </a:solidFill>
              </a:rPr>
              <a:t>析构函数</a:t>
            </a:r>
            <a:r>
              <a:rPr lang="zh-CN" altLang="zh-CN" b="1" dirty="0"/>
              <a:t>，销毁链栈</a:t>
            </a:r>
          </a:p>
          <a:p>
            <a:pPr lvl="2">
              <a:buNone/>
            </a:pPr>
            <a:r>
              <a:rPr lang="en-US" altLang="zh-CN" sz="2200" b="0" dirty="0" err="1"/>
              <a:t>LinkStack</a:t>
            </a:r>
            <a:r>
              <a:rPr lang="en-US" altLang="zh-CN" sz="2200" b="0" dirty="0"/>
              <a:t>&lt;Type&gt;::~</a:t>
            </a:r>
            <a:r>
              <a:rPr lang="en-US" altLang="zh-CN" sz="2200" b="0" dirty="0" err="1"/>
              <a:t>LinkStack</a:t>
            </a:r>
            <a:r>
              <a:rPr lang="en-US" altLang="zh-CN" sz="2200" b="0" dirty="0"/>
              <a:t>(){   </a:t>
            </a:r>
            <a:endParaRPr lang="zh-CN" altLang="zh-CN" sz="2200" b="0" dirty="0"/>
          </a:p>
          <a:p>
            <a:pPr lvl="2">
              <a:buNone/>
            </a:pPr>
            <a:r>
              <a:rPr lang="en-US" altLang="zh-CN" sz="2200" b="0" dirty="0"/>
              <a:t>  </a:t>
            </a:r>
            <a:r>
              <a:rPr lang="en-US" altLang="zh-CN" sz="2200" b="0" dirty="0" smtClean="0"/>
              <a:t>		</a:t>
            </a:r>
            <a:r>
              <a:rPr lang="en-US" altLang="zh-CN" sz="2200" b="0" dirty="0" err="1" smtClean="0"/>
              <a:t>LinkStackNode</a:t>
            </a:r>
            <a:r>
              <a:rPr lang="en-US" altLang="zh-CN" sz="2200" b="0" dirty="0" smtClean="0"/>
              <a:t>&lt;Type</a:t>
            </a:r>
            <a:r>
              <a:rPr lang="en-US" altLang="zh-CN" sz="2200" b="0" dirty="0"/>
              <a:t>&gt; *p;</a:t>
            </a:r>
            <a:endParaRPr lang="zh-CN" altLang="zh-CN" sz="2200" b="0" dirty="0"/>
          </a:p>
          <a:p>
            <a:pPr lvl="2">
              <a:buNone/>
            </a:pPr>
            <a:r>
              <a:rPr lang="en-US" altLang="zh-CN" sz="2200" b="0" dirty="0"/>
              <a:t>  </a:t>
            </a:r>
            <a:r>
              <a:rPr lang="en-US" altLang="zh-CN" sz="2200" b="0" dirty="0" smtClean="0"/>
              <a:t>		while(top</a:t>
            </a:r>
            <a:r>
              <a:rPr lang="en-US" altLang="zh-CN" sz="2200" b="0" dirty="0"/>
              <a:t>!=NULL</a:t>
            </a:r>
            <a:r>
              <a:rPr lang="en-US" altLang="zh-CN" sz="2200" b="0" dirty="0" smtClean="0"/>
              <a:t>){ </a:t>
            </a:r>
          </a:p>
          <a:p>
            <a:pPr lvl="2">
              <a:buNone/>
            </a:pPr>
            <a:r>
              <a:rPr lang="en-US" altLang="zh-CN" sz="2200" dirty="0" smtClean="0"/>
              <a:t>			</a:t>
            </a:r>
            <a:r>
              <a:rPr lang="en-US" altLang="zh-CN" sz="2200" b="0" dirty="0" smtClean="0"/>
              <a:t>p </a:t>
            </a:r>
            <a:r>
              <a:rPr lang="en-US" altLang="zh-CN" sz="2200" b="0" dirty="0"/>
              <a:t>= top; </a:t>
            </a:r>
            <a:endParaRPr lang="en-US" altLang="zh-CN" sz="2200" b="0" dirty="0" smtClean="0"/>
          </a:p>
          <a:p>
            <a:pPr lvl="2">
              <a:buNone/>
            </a:pPr>
            <a:r>
              <a:rPr lang="en-US" altLang="zh-CN" sz="2200" dirty="0" smtClean="0"/>
              <a:t>			</a:t>
            </a:r>
            <a:r>
              <a:rPr lang="en-US" altLang="zh-CN" sz="2200" b="0" dirty="0" smtClean="0"/>
              <a:t>top </a:t>
            </a:r>
            <a:r>
              <a:rPr lang="en-US" altLang="zh-CN" sz="2200" b="0" dirty="0"/>
              <a:t>= top-&gt;next; </a:t>
            </a:r>
            <a:endParaRPr lang="en-US" altLang="zh-CN" sz="2200" b="0" dirty="0" smtClean="0"/>
          </a:p>
          <a:p>
            <a:pPr lvl="2">
              <a:buNone/>
            </a:pPr>
            <a:r>
              <a:rPr lang="en-US" altLang="zh-CN" sz="2200" dirty="0" smtClean="0"/>
              <a:t>			</a:t>
            </a:r>
            <a:r>
              <a:rPr lang="en-US" altLang="zh-CN" sz="2200" b="0" dirty="0" smtClean="0"/>
              <a:t>delete </a:t>
            </a:r>
            <a:r>
              <a:rPr lang="en-US" altLang="zh-CN" sz="2200" b="0" dirty="0"/>
              <a:t>p; </a:t>
            </a:r>
            <a:endParaRPr lang="en-US" altLang="zh-CN" sz="2200" b="0" dirty="0" smtClean="0"/>
          </a:p>
          <a:p>
            <a:pPr lvl="2">
              <a:buNone/>
            </a:pPr>
            <a:r>
              <a:rPr lang="en-US" altLang="zh-CN" sz="2200" dirty="0"/>
              <a:t>	</a:t>
            </a:r>
            <a:r>
              <a:rPr lang="en-US" altLang="zh-CN" sz="2200" dirty="0" smtClean="0"/>
              <a:t>	</a:t>
            </a:r>
            <a:r>
              <a:rPr lang="en-US" altLang="zh-CN" sz="2200" b="0" dirty="0" smtClean="0"/>
              <a:t>}</a:t>
            </a:r>
            <a:endParaRPr lang="zh-CN" altLang="zh-CN" sz="2200" b="0" dirty="0"/>
          </a:p>
          <a:p>
            <a:pPr lvl="2">
              <a:buNone/>
            </a:pPr>
            <a:r>
              <a:rPr lang="en-US" altLang="zh-CN" sz="2200" b="0" dirty="0" smtClean="0"/>
              <a:t>}</a:t>
            </a:r>
            <a:endParaRPr lang="zh-CN" altLang="zh-CN" sz="2200" b="0" dirty="0"/>
          </a:p>
        </p:txBody>
      </p:sp>
    </p:spTree>
    <p:extLst>
      <p:ext uri="{BB962C8B-B14F-4D97-AF65-F5344CB8AC3E}">
        <p14:creationId xmlns:p14="http://schemas.microsoft.com/office/powerpoint/2010/main" val="195153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36712"/>
            <a:ext cx="8280920" cy="5616624"/>
          </a:xfrm>
        </p:spPr>
        <p:txBody>
          <a:bodyPr>
            <a:normAutofit/>
          </a:bodyPr>
          <a:lstStyle/>
          <a:p>
            <a:r>
              <a:rPr lang="zh-CN" altLang="zh-CN" sz="2800" dirty="0"/>
              <a:t>（</a:t>
            </a:r>
            <a:r>
              <a:rPr lang="en-US" altLang="zh-CN" sz="2800" dirty="0"/>
              <a:t>2</a:t>
            </a:r>
            <a:r>
              <a:rPr lang="zh-CN" altLang="zh-CN" sz="2800" dirty="0"/>
              <a:t>）</a:t>
            </a:r>
            <a:r>
              <a:rPr lang="zh-CN" altLang="zh-CN" sz="2800" dirty="0">
                <a:solidFill>
                  <a:srgbClr val="FF0000"/>
                </a:solidFill>
              </a:rPr>
              <a:t>求链栈长度</a:t>
            </a:r>
            <a:r>
              <a:rPr lang="zh-CN" altLang="zh-CN" sz="2800" dirty="0"/>
              <a:t>的</a:t>
            </a:r>
            <a:r>
              <a:rPr lang="zh-CN" altLang="zh-CN" sz="2800" dirty="0" smtClean="0"/>
              <a:t>操作</a:t>
            </a:r>
            <a:r>
              <a:rPr lang="zh-CN" altLang="en-US" sz="2800" dirty="0" smtClean="0"/>
              <a:t>：</a:t>
            </a:r>
            <a:r>
              <a:rPr lang="zh-CN" altLang="zh-CN" sz="2800" dirty="0" smtClean="0"/>
              <a:t>函数</a:t>
            </a:r>
            <a:r>
              <a:rPr lang="en-US" altLang="zh-CN" sz="2800" dirty="0" err="1" smtClean="0"/>
              <a:t>LinkStackLength</a:t>
            </a:r>
            <a:r>
              <a:rPr lang="en-US" altLang="zh-CN" sz="2800" dirty="0" smtClean="0"/>
              <a:t>()</a:t>
            </a:r>
            <a:r>
              <a:rPr lang="zh-CN" altLang="zh-CN" sz="2800" dirty="0" smtClean="0"/>
              <a:t> </a:t>
            </a:r>
            <a:endParaRPr lang="zh-CN" altLang="zh-CN" sz="2800" dirty="0"/>
          </a:p>
          <a:p>
            <a:pPr>
              <a:buFont typeface="Arial" panose="020B0604020202020204" pitchFamily="34" charset="0"/>
              <a:buChar char="•"/>
            </a:pPr>
            <a:r>
              <a:rPr lang="zh-CN" altLang="zh-CN" b="0" dirty="0" smtClean="0"/>
              <a:t>返回</a:t>
            </a:r>
            <a:r>
              <a:rPr lang="zh-CN" altLang="zh-CN" b="0" dirty="0"/>
              <a:t>链栈中数据元素的个数。与顺序栈不同，链栈是由多个结点连接而成，所以需要使用一个指针</a:t>
            </a:r>
            <a:r>
              <a:rPr lang="en-US" altLang="zh-CN" b="0" dirty="0"/>
              <a:t>p</a:t>
            </a:r>
            <a:r>
              <a:rPr lang="zh-CN" altLang="zh-CN" b="0" dirty="0"/>
              <a:t>从栈顶访问到栈底</a:t>
            </a:r>
            <a:r>
              <a:rPr lang="zh-CN" altLang="zh-CN" b="0" dirty="0" smtClean="0"/>
              <a:t>。</a:t>
            </a:r>
            <a:endParaRPr lang="zh-CN" altLang="zh-CN" b="0" dirty="0"/>
          </a:p>
          <a:p>
            <a:r>
              <a:rPr lang="zh-CN" altLang="zh-CN" dirty="0" smtClean="0"/>
              <a:t>算法</a:t>
            </a:r>
            <a:r>
              <a:rPr lang="en-US" altLang="zh-CN" dirty="0" smtClean="0"/>
              <a:t>:3.9</a:t>
            </a:r>
            <a:r>
              <a:rPr lang="zh-CN" altLang="zh-CN" dirty="0"/>
              <a:t>：</a:t>
            </a:r>
            <a:r>
              <a:rPr lang="zh-CN" altLang="zh-CN" dirty="0">
                <a:solidFill>
                  <a:srgbClr val="FF0000"/>
                </a:solidFill>
              </a:rPr>
              <a:t>求链栈的长度</a:t>
            </a:r>
            <a:r>
              <a:rPr lang="zh-CN" altLang="zh-CN" dirty="0"/>
              <a:t>，即链栈中数据元素的个数</a:t>
            </a:r>
          </a:p>
          <a:p>
            <a:pPr lvl="2">
              <a:buNone/>
            </a:pPr>
            <a:r>
              <a:rPr lang="en-US" altLang="zh-CN" b="0" dirty="0" err="1"/>
              <a:t>int</a:t>
            </a:r>
            <a:r>
              <a:rPr lang="en-US" altLang="zh-CN" b="0" dirty="0"/>
              <a:t> </a:t>
            </a:r>
            <a:r>
              <a:rPr lang="en-US" altLang="zh-CN" b="0" dirty="0" err="1"/>
              <a:t>LinkStack</a:t>
            </a:r>
            <a:r>
              <a:rPr lang="en-US" altLang="zh-CN" b="0" dirty="0"/>
              <a:t>&lt;Type&gt;::</a:t>
            </a:r>
            <a:r>
              <a:rPr lang="en-US" altLang="zh-CN" b="0" dirty="0" err="1"/>
              <a:t>LinkStackLength</a:t>
            </a:r>
            <a:r>
              <a:rPr lang="en-US" altLang="zh-CN" b="0" dirty="0"/>
              <a:t>()</a:t>
            </a:r>
            <a:r>
              <a:rPr lang="en-US" altLang="zh-CN" b="0" dirty="0" err="1"/>
              <a:t>const</a:t>
            </a:r>
            <a:r>
              <a:rPr lang="en-US" altLang="zh-CN" b="0" dirty="0"/>
              <a:t>{</a:t>
            </a:r>
            <a:endParaRPr lang="zh-CN" altLang="zh-CN" b="0" dirty="0"/>
          </a:p>
          <a:p>
            <a:pPr lvl="2">
              <a:buNone/>
            </a:pPr>
            <a:r>
              <a:rPr lang="en-US" altLang="zh-CN" b="0" dirty="0"/>
              <a:t>   </a:t>
            </a:r>
            <a:r>
              <a:rPr lang="en-US" altLang="zh-CN" b="0" dirty="0" err="1"/>
              <a:t>LinkStackNode</a:t>
            </a:r>
            <a:r>
              <a:rPr lang="en-US" altLang="zh-CN" b="0" dirty="0"/>
              <a:t>&lt;Type&gt; *p = top;           </a:t>
            </a:r>
            <a:endParaRPr lang="zh-CN" altLang="zh-CN" b="0" dirty="0"/>
          </a:p>
          <a:p>
            <a:pPr lvl="2">
              <a:buNone/>
            </a:pPr>
            <a:r>
              <a:rPr lang="en-US" altLang="zh-CN" b="0" dirty="0"/>
              <a:t>    </a:t>
            </a:r>
            <a:r>
              <a:rPr lang="en-US" altLang="zh-CN" b="0" dirty="0" err="1"/>
              <a:t>int</a:t>
            </a:r>
            <a:r>
              <a:rPr lang="en-US" altLang="zh-CN" b="0" dirty="0"/>
              <a:t> </a:t>
            </a:r>
            <a:r>
              <a:rPr lang="en-US" altLang="zh-CN" b="0" dirty="0" err="1"/>
              <a:t>i</a:t>
            </a:r>
            <a:r>
              <a:rPr lang="en-US" altLang="zh-CN" b="0" dirty="0"/>
              <a:t> = 0;          //</a:t>
            </a:r>
            <a:r>
              <a:rPr lang="zh-CN" altLang="zh-CN" b="0" dirty="0"/>
              <a:t>初始化计数器</a:t>
            </a:r>
          </a:p>
          <a:p>
            <a:pPr lvl="2">
              <a:buNone/>
            </a:pPr>
            <a:r>
              <a:rPr lang="en-US" altLang="zh-CN" b="0" dirty="0"/>
              <a:t>    while(p</a:t>
            </a:r>
            <a:r>
              <a:rPr lang="en-US" altLang="zh-CN" b="0" dirty="0" smtClean="0"/>
              <a:t>) </a:t>
            </a:r>
            <a:r>
              <a:rPr lang="en-US" altLang="zh-CN" b="0" dirty="0"/>
              <a:t>{ i++; p = p-&gt;next;  }</a:t>
            </a:r>
            <a:endParaRPr lang="zh-CN" altLang="zh-CN" b="0" dirty="0"/>
          </a:p>
          <a:p>
            <a:pPr lvl="2">
              <a:buNone/>
            </a:pPr>
            <a:r>
              <a:rPr lang="en-US" altLang="zh-CN" b="0" dirty="0"/>
              <a:t>    return </a:t>
            </a:r>
            <a:r>
              <a:rPr lang="en-US" altLang="zh-CN" b="0" dirty="0" err="1"/>
              <a:t>i</a:t>
            </a:r>
            <a:r>
              <a:rPr lang="en-US" altLang="zh-CN" b="0" dirty="0"/>
              <a:t>;</a:t>
            </a:r>
            <a:endParaRPr lang="zh-CN" altLang="zh-CN" b="0" dirty="0"/>
          </a:p>
          <a:p>
            <a:pPr lvl="2">
              <a:buNone/>
            </a:pP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93894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3.1 </a:t>
            </a:r>
            <a:r>
              <a:rPr lang="zh-CN" altLang="zh-CN" b="1" dirty="0"/>
              <a:t>操作受限线性表</a:t>
            </a:r>
            <a:r>
              <a:rPr lang="en-US" altLang="zh-CN" b="1" dirty="0"/>
              <a:t>---</a:t>
            </a:r>
            <a:r>
              <a:rPr lang="zh-CN" altLang="zh-CN" b="1" dirty="0" smtClean="0"/>
              <a:t>栈</a:t>
            </a:r>
            <a:endParaRPr lang="zh-CN" altLang="en-US" dirty="0"/>
          </a:p>
        </p:txBody>
      </p:sp>
      <p:sp>
        <p:nvSpPr>
          <p:cNvPr id="3" name="内容占位符 2"/>
          <p:cNvSpPr>
            <a:spLocks noGrp="1"/>
          </p:cNvSpPr>
          <p:nvPr>
            <p:ph idx="1"/>
          </p:nvPr>
        </p:nvSpPr>
        <p:spPr>
          <a:xfrm>
            <a:off x="827584" y="1628800"/>
            <a:ext cx="7520940" cy="4680520"/>
          </a:xfrm>
        </p:spPr>
        <p:txBody>
          <a:bodyPr>
            <a:normAutofit lnSpcReduction="10000"/>
          </a:bodyPr>
          <a:lstStyle/>
          <a:p>
            <a:pPr>
              <a:buFont typeface="Arial" panose="020B0604020202020204" pitchFamily="34" charset="0"/>
              <a:buChar char="•"/>
            </a:pPr>
            <a:r>
              <a:rPr lang="zh-CN" altLang="zh-CN" dirty="0">
                <a:solidFill>
                  <a:srgbClr val="FF0000"/>
                </a:solidFill>
              </a:rPr>
              <a:t>栈（</a:t>
            </a:r>
            <a:r>
              <a:rPr lang="en-US" altLang="zh-CN" dirty="0">
                <a:solidFill>
                  <a:srgbClr val="FF0000"/>
                </a:solidFill>
              </a:rPr>
              <a:t>stack</a:t>
            </a:r>
            <a:r>
              <a:rPr lang="zh-CN" altLang="zh-CN" dirty="0">
                <a:solidFill>
                  <a:srgbClr val="FF0000"/>
                </a:solidFill>
              </a:rPr>
              <a:t>），</a:t>
            </a:r>
            <a:r>
              <a:rPr lang="zh-CN" altLang="zh-CN" b="0" dirty="0">
                <a:solidFill>
                  <a:srgbClr val="FF0000"/>
                </a:solidFill>
              </a:rPr>
              <a:t>又称为堆栈</a:t>
            </a:r>
            <a:r>
              <a:rPr lang="zh-CN" altLang="zh-CN" b="0" dirty="0"/>
              <a:t>，是一种被限定仅在表尾进行插入和删除操作的线性表</a:t>
            </a:r>
            <a:r>
              <a:rPr lang="zh-CN" altLang="zh-CN" b="0" dirty="0" smtClean="0"/>
              <a:t>。</a:t>
            </a:r>
            <a:endParaRPr lang="en-US" altLang="zh-CN" b="0" dirty="0" smtClean="0"/>
          </a:p>
          <a:p>
            <a:pPr>
              <a:buFont typeface="Arial" panose="020B0604020202020204" pitchFamily="34" charset="0"/>
              <a:buChar char="•"/>
            </a:pPr>
            <a:r>
              <a:rPr lang="zh-CN" altLang="zh-CN" b="0" dirty="0" smtClean="0"/>
              <a:t>对于</a:t>
            </a:r>
            <a:r>
              <a:rPr lang="zh-CN" altLang="zh-CN" b="0" dirty="0"/>
              <a:t>栈来说，能进行插入和删除操作的一端称为</a:t>
            </a:r>
            <a:r>
              <a:rPr lang="zh-CN" altLang="zh-CN" b="0" dirty="0">
                <a:solidFill>
                  <a:srgbClr val="FF0000"/>
                </a:solidFill>
              </a:rPr>
              <a:t>栈顶</a:t>
            </a:r>
            <a:r>
              <a:rPr lang="zh-CN" altLang="zh-CN" b="0" dirty="0"/>
              <a:t>（</a:t>
            </a:r>
            <a:r>
              <a:rPr lang="en-US" altLang="zh-CN" b="0" dirty="0"/>
              <a:t>top</a:t>
            </a:r>
            <a:r>
              <a:rPr lang="zh-CN" altLang="zh-CN" b="0" dirty="0"/>
              <a:t>），另一端称为</a:t>
            </a:r>
            <a:r>
              <a:rPr lang="zh-CN" altLang="zh-CN" b="0" dirty="0">
                <a:solidFill>
                  <a:srgbClr val="FF0000"/>
                </a:solidFill>
              </a:rPr>
              <a:t>栈底</a:t>
            </a:r>
            <a:r>
              <a:rPr lang="zh-CN" altLang="zh-CN" b="0" dirty="0"/>
              <a:t>（</a:t>
            </a:r>
            <a:r>
              <a:rPr lang="en-US" altLang="zh-CN" b="0" dirty="0"/>
              <a:t>bottom</a:t>
            </a:r>
            <a:r>
              <a:rPr lang="zh-CN" altLang="zh-CN" b="0" dirty="0"/>
              <a:t>）</a:t>
            </a:r>
            <a:r>
              <a:rPr lang="zh-CN" altLang="zh-CN" b="0" dirty="0" smtClean="0"/>
              <a:t>。</a:t>
            </a:r>
            <a:endParaRPr lang="en-US" altLang="zh-CN" b="0" dirty="0" smtClean="0"/>
          </a:p>
          <a:p>
            <a:pPr>
              <a:buFont typeface="Arial" panose="020B0604020202020204" pitchFamily="34" charset="0"/>
              <a:buChar char="•"/>
            </a:pPr>
            <a:r>
              <a:rPr lang="zh-CN" altLang="zh-CN" b="0" dirty="0"/>
              <a:t>栈顶的位置是不断变化的</a:t>
            </a:r>
            <a:r>
              <a:rPr lang="zh-CN" altLang="zh-CN" b="0" dirty="0" smtClean="0"/>
              <a:t>，需要</a:t>
            </a:r>
            <a:r>
              <a:rPr lang="zh-CN" altLang="zh-CN" b="0" dirty="0"/>
              <a:t>使用一个变量将当前的栈顶位置记录下来</a:t>
            </a:r>
            <a:r>
              <a:rPr lang="zh-CN" altLang="zh-CN" b="0" dirty="0" smtClean="0"/>
              <a:t>，该</a:t>
            </a:r>
            <a:r>
              <a:rPr lang="zh-CN" altLang="zh-CN" b="0" dirty="0"/>
              <a:t>变量称为</a:t>
            </a:r>
            <a:r>
              <a:rPr lang="en-US" altLang="zh-CN" b="0" dirty="0"/>
              <a:t>“</a:t>
            </a:r>
            <a:r>
              <a:rPr lang="zh-CN" altLang="zh-CN" dirty="0">
                <a:solidFill>
                  <a:srgbClr val="FF0000"/>
                </a:solidFill>
              </a:rPr>
              <a:t>栈顶指针</a:t>
            </a:r>
            <a:r>
              <a:rPr lang="en-US" altLang="zh-CN" b="0" dirty="0"/>
              <a:t>”</a:t>
            </a:r>
            <a:r>
              <a:rPr lang="zh-CN" altLang="zh-CN" b="0" dirty="0" smtClean="0"/>
              <a:t>。</a:t>
            </a:r>
            <a:endParaRPr lang="en-US" altLang="zh-CN" b="0" dirty="0" smtClean="0"/>
          </a:p>
          <a:p>
            <a:pPr>
              <a:buFont typeface="Arial" panose="020B0604020202020204" pitchFamily="34" charset="0"/>
              <a:buChar char="•"/>
            </a:pPr>
            <a:r>
              <a:rPr lang="zh-CN" altLang="zh-CN" b="0" dirty="0" smtClean="0"/>
              <a:t>栈</a:t>
            </a:r>
            <a:r>
              <a:rPr lang="zh-CN" altLang="zh-CN" b="0" dirty="0"/>
              <a:t>底的位置是不会变的</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栈顶位置进行的插入操作称为</a:t>
            </a:r>
            <a:r>
              <a:rPr lang="zh-CN" altLang="zh-CN" dirty="0"/>
              <a:t>入栈</a:t>
            </a:r>
            <a:r>
              <a:rPr lang="zh-CN" altLang="zh-CN" b="0" dirty="0"/>
              <a:t>操作，而在栈顶位置进行的删除操作称为</a:t>
            </a:r>
            <a:r>
              <a:rPr lang="zh-CN" altLang="zh-CN" dirty="0"/>
              <a:t>出栈</a:t>
            </a:r>
            <a:r>
              <a:rPr lang="zh-CN" altLang="zh-CN" b="0" dirty="0"/>
              <a:t>操作</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栈内不存在任何数据元素，则称为</a:t>
            </a:r>
            <a:r>
              <a:rPr lang="zh-CN" altLang="zh-CN" dirty="0"/>
              <a:t>空栈</a:t>
            </a:r>
            <a:r>
              <a:rPr lang="zh-CN" altLang="zh-CN" b="0" dirty="0"/>
              <a:t>。</a:t>
            </a:r>
          </a:p>
          <a:p>
            <a:endParaRPr lang="zh-CN" altLang="en-US" b="0" dirty="0"/>
          </a:p>
        </p:txBody>
      </p:sp>
    </p:spTree>
    <p:extLst>
      <p:ext uri="{BB962C8B-B14F-4D97-AF65-F5344CB8AC3E}">
        <p14:creationId xmlns:p14="http://schemas.microsoft.com/office/powerpoint/2010/main" val="78044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400600"/>
          </a:xfrm>
        </p:spPr>
        <p:txBody>
          <a:bodyPr>
            <a:normAutofit fontScale="92500"/>
          </a:bodyPr>
          <a:lstStyle/>
          <a:p>
            <a:r>
              <a:rPr lang="zh-CN" altLang="zh-CN" sz="2800" dirty="0"/>
              <a:t>（</a:t>
            </a:r>
            <a:r>
              <a:rPr lang="en-US" altLang="zh-CN" sz="2800" dirty="0"/>
              <a:t>3</a:t>
            </a:r>
            <a:r>
              <a:rPr lang="zh-CN" altLang="zh-CN" sz="2800" dirty="0"/>
              <a:t>）</a:t>
            </a:r>
            <a:r>
              <a:rPr lang="zh-CN" altLang="zh-CN" sz="2800" dirty="0">
                <a:solidFill>
                  <a:srgbClr val="FF0000"/>
                </a:solidFill>
              </a:rPr>
              <a:t>返回栈顶元素</a:t>
            </a:r>
            <a:r>
              <a:rPr lang="zh-CN" altLang="zh-CN" sz="2800" dirty="0"/>
              <a:t>的</a:t>
            </a:r>
            <a:r>
              <a:rPr lang="zh-CN" altLang="zh-CN" sz="2800" dirty="0" smtClean="0"/>
              <a:t>操作</a:t>
            </a:r>
            <a:r>
              <a:rPr lang="zh-CN" altLang="en-US" sz="2800" dirty="0" smtClean="0"/>
              <a:t>：</a:t>
            </a:r>
            <a:r>
              <a:rPr lang="zh-CN" altLang="zh-CN" b="0" dirty="0" smtClean="0"/>
              <a:t>函数</a:t>
            </a:r>
            <a:r>
              <a:rPr lang="en-US" altLang="zh-CN" b="0" dirty="0" err="1" smtClean="0"/>
              <a:t>GetTop</a:t>
            </a:r>
            <a:r>
              <a:rPr lang="en-US" altLang="zh-CN" b="0" dirty="0" smtClean="0"/>
              <a:t>()</a:t>
            </a:r>
            <a:r>
              <a:rPr lang="zh-CN" altLang="zh-CN" b="0" dirty="0" smtClean="0"/>
              <a:t> </a:t>
            </a:r>
            <a:endParaRPr lang="zh-CN" altLang="zh-CN" sz="2800" dirty="0"/>
          </a:p>
          <a:p>
            <a:pPr>
              <a:buFont typeface="Arial" panose="020B0604020202020204" pitchFamily="34" charset="0"/>
              <a:buChar char="•"/>
            </a:pPr>
            <a:r>
              <a:rPr lang="zh-CN" altLang="zh-CN" b="0" dirty="0" smtClean="0"/>
              <a:t>返回</a:t>
            </a:r>
            <a:r>
              <a:rPr lang="zh-CN" altLang="zh-CN" b="0" dirty="0"/>
              <a:t>栈顶元素的值</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有头结点的情况下，空的链栈仍有一个头结点，空栈的条件是头结点的指针域存放</a:t>
            </a:r>
            <a:r>
              <a:rPr lang="en-US" altLang="zh-CN" b="0" dirty="0"/>
              <a:t>NULL</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链栈没有头结点，则头指针直接指向栈顶元素，这时空栈的条件为栈顶指针指为空</a:t>
            </a:r>
            <a:r>
              <a:rPr lang="zh-CN" altLang="zh-CN" b="0" dirty="0" smtClean="0"/>
              <a:t>。</a:t>
            </a:r>
            <a:endParaRPr lang="zh-CN" altLang="zh-CN" b="0" dirty="0"/>
          </a:p>
          <a:p>
            <a:r>
              <a:rPr lang="zh-CN" altLang="zh-CN" dirty="0" smtClean="0"/>
              <a:t>算法</a:t>
            </a:r>
            <a:r>
              <a:rPr lang="en-US" altLang="zh-CN" dirty="0" smtClean="0"/>
              <a:t>:3.10</a:t>
            </a:r>
            <a:r>
              <a:rPr lang="zh-CN" altLang="zh-CN" dirty="0"/>
              <a:t>：</a:t>
            </a:r>
            <a:r>
              <a:rPr lang="zh-CN" altLang="zh-CN" dirty="0">
                <a:solidFill>
                  <a:srgbClr val="FF0000"/>
                </a:solidFill>
              </a:rPr>
              <a:t>返回栈顶元素的值</a:t>
            </a:r>
          </a:p>
          <a:p>
            <a:pPr lvl="2">
              <a:buNone/>
            </a:pPr>
            <a:r>
              <a:rPr lang="en-US" altLang="zh-CN" b="0" dirty="0"/>
              <a:t>Type &amp;</a:t>
            </a:r>
            <a:r>
              <a:rPr lang="en-US" altLang="zh-CN" b="0" dirty="0" err="1"/>
              <a:t>LinkStack</a:t>
            </a:r>
            <a:r>
              <a:rPr lang="en-US" altLang="zh-CN" b="0" dirty="0"/>
              <a:t>&lt;Type&gt;::</a:t>
            </a:r>
            <a:r>
              <a:rPr lang="en-US" altLang="zh-CN" b="0" dirty="0" err="1"/>
              <a:t>GetTop</a:t>
            </a:r>
            <a:r>
              <a:rPr lang="en-US" altLang="zh-CN" b="0" dirty="0"/>
              <a:t>(){</a:t>
            </a:r>
            <a:endParaRPr lang="zh-CN" altLang="zh-CN" b="0" dirty="0"/>
          </a:p>
          <a:p>
            <a:pPr lvl="2">
              <a:buNone/>
            </a:pPr>
            <a:r>
              <a:rPr lang="en-US" altLang="zh-CN" b="0" dirty="0"/>
              <a:t>    if(</a:t>
            </a:r>
            <a:r>
              <a:rPr lang="en-US" altLang="zh-CN" b="0" dirty="0" err="1"/>
              <a:t>IsEmpty</a:t>
            </a:r>
            <a:r>
              <a:rPr lang="en-US" altLang="zh-CN" b="0" dirty="0"/>
              <a:t>()) {  </a:t>
            </a:r>
            <a:r>
              <a:rPr lang="en-US" altLang="zh-CN" b="0" dirty="0" err="1"/>
              <a:t>cout</a:t>
            </a:r>
            <a:r>
              <a:rPr lang="en-US" altLang="zh-CN" b="0" dirty="0"/>
              <a:t>&lt;&lt;"</a:t>
            </a:r>
            <a:r>
              <a:rPr lang="zh-CN" altLang="zh-CN" b="0" dirty="0"/>
              <a:t>链栈为空！</a:t>
            </a:r>
            <a:r>
              <a:rPr lang="en-US" altLang="zh-CN" b="0" dirty="0"/>
              <a:t>"&lt;&lt;</a:t>
            </a:r>
            <a:r>
              <a:rPr lang="en-US" altLang="zh-CN" b="0" dirty="0" err="1"/>
              <a:t>endl</a:t>
            </a:r>
            <a:r>
              <a:rPr lang="en-US" altLang="zh-CN" b="0" dirty="0"/>
              <a:t>; 	exit(0); }</a:t>
            </a:r>
            <a:endParaRPr lang="zh-CN" altLang="zh-CN" b="0" dirty="0"/>
          </a:p>
          <a:p>
            <a:pPr lvl="2">
              <a:buNone/>
            </a:pPr>
            <a:r>
              <a:rPr lang="en-US" altLang="zh-CN" b="0" dirty="0"/>
              <a:t>    else return top-&gt;</a:t>
            </a:r>
            <a:r>
              <a:rPr lang="en-US" altLang="zh-CN" b="0" dirty="0" err="1"/>
              <a:t>elem</a:t>
            </a:r>
            <a:r>
              <a:rPr lang="en-US" altLang="zh-CN" b="0" dirty="0"/>
              <a:t>;</a:t>
            </a:r>
            <a:endParaRPr lang="zh-CN" altLang="zh-CN" b="0" dirty="0"/>
          </a:p>
          <a:p>
            <a:pPr lvl="2">
              <a:buNone/>
            </a:pP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84381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8352928" cy="5256584"/>
          </a:xfrm>
        </p:spPr>
        <p:txBody>
          <a:bodyPr>
            <a:normAutofit/>
          </a:bodyPr>
          <a:lstStyle/>
          <a:p>
            <a:r>
              <a:rPr lang="zh-CN" altLang="zh-CN" dirty="0"/>
              <a:t>（</a:t>
            </a:r>
            <a:r>
              <a:rPr lang="en-US" altLang="zh-CN" dirty="0"/>
              <a:t>4</a:t>
            </a:r>
            <a:r>
              <a:rPr lang="zh-CN" altLang="zh-CN" dirty="0"/>
              <a:t>）</a:t>
            </a:r>
            <a:r>
              <a:rPr lang="zh-CN" altLang="zh-CN" dirty="0">
                <a:solidFill>
                  <a:srgbClr val="FF0000"/>
                </a:solidFill>
              </a:rPr>
              <a:t>链栈的入栈和出栈操作</a:t>
            </a:r>
          </a:p>
          <a:p>
            <a:pPr>
              <a:buFont typeface="Arial" panose="020B0604020202020204" pitchFamily="34" charset="0"/>
              <a:buChar char="•"/>
            </a:pPr>
            <a:r>
              <a:rPr lang="zh-CN" altLang="zh-CN" b="0" dirty="0"/>
              <a:t>在没有头结点的链栈中，头指针直接指向栈顶节点。</a:t>
            </a:r>
            <a:r>
              <a:rPr lang="en-US" altLang="zh-CN" b="0" dirty="0"/>
              <a:t>Push()</a:t>
            </a:r>
            <a:r>
              <a:rPr lang="zh-CN" altLang="zh-CN" b="0" dirty="0"/>
              <a:t>函数实现了链栈的入栈</a:t>
            </a:r>
            <a:r>
              <a:rPr lang="zh-CN" altLang="zh-CN" b="0" dirty="0" smtClean="0"/>
              <a:t>操作</a:t>
            </a:r>
            <a:endParaRPr lang="zh-CN" altLang="zh-CN" b="0" dirty="0"/>
          </a:p>
          <a:p>
            <a:r>
              <a:rPr lang="zh-CN" altLang="zh-CN" dirty="0" smtClean="0"/>
              <a:t>算法</a:t>
            </a:r>
            <a:r>
              <a:rPr lang="en-US" altLang="zh-CN" dirty="0" smtClean="0"/>
              <a:t>3.11</a:t>
            </a:r>
            <a:r>
              <a:rPr lang="zh-CN" altLang="zh-CN" dirty="0"/>
              <a:t>：</a:t>
            </a:r>
            <a:r>
              <a:rPr lang="zh-CN" altLang="zh-CN" dirty="0">
                <a:solidFill>
                  <a:srgbClr val="FF0000"/>
                </a:solidFill>
              </a:rPr>
              <a:t>入栈操作</a:t>
            </a:r>
            <a:r>
              <a:rPr lang="zh-CN" altLang="zh-CN" dirty="0"/>
              <a:t>，将元素</a:t>
            </a:r>
            <a:r>
              <a:rPr lang="en-US" altLang="zh-CN" dirty="0"/>
              <a:t>e</a:t>
            </a:r>
            <a:r>
              <a:rPr lang="zh-CN" altLang="zh-CN" dirty="0"/>
              <a:t>加入链栈栈顶</a:t>
            </a:r>
          </a:p>
          <a:p>
            <a:pPr lvl="2">
              <a:buNone/>
            </a:pPr>
            <a:r>
              <a:rPr lang="en-US" altLang="zh-CN" b="0" dirty="0"/>
              <a:t>void LinkStack&lt;Type&gt;::Push(Type &amp;e</a:t>
            </a:r>
            <a:r>
              <a:rPr lang="en-US" altLang="zh-CN" b="0" dirty="0" smtClean="0"/>
              <a:t>){ </a:t>
            </a:r>
          </a:p>
          <a:p>
            <a:pPr lvl="2">
              <a:buNone/>
            </a:pPr>
            <a:r>
              <a:rPr lang="en-US" altLang="zh-CN" dirty="0" smtClean="0"/>
              <a:t>	  LinkStackNode&lt;Type&gt; *p;</a:t>
            </a:r>
            <a:endParaRPr lang="zh-CN" altLang="zh-CN" b="0" dirty="0"/>
          </a:p>
          <a:p>
            <a:pPr lvl="2">
              <a:buNone/>
            </a:pPr>
            <a:r>
              <a:rPr lang="en-US" altLang="zh-CN" b="0" dirty="0"/>
              <a:t>    </a:t>
            </a:r>
            <a:r>
              <a:rPr lang="en-US" altLang="zh-CN" b="0" dirty="0" smtClean="0"/>
              <a:t>p </a:t>
            </a:r>
            <a:r>
              <a:rPr lang="en-US" altLang="zh-CN" b="0" dirty="0"/>
              <a:t>= new LinkStackNode&lt;Type&gt;(e, top);</a:t>
            </a:r>
            <a:endParaRPr lang="zh-CN" altLang="zh-CN" b="0" dirty="0"/>
          </a:p>
          <a:p>
            <a:pPr lvl="2">
              <a:buNone/>
            </a:pPr>
            <a:r>
              <a:rPr lang="en-US" altLang="zh-CN" b="0" dirty="0"/>
              <a:t>    </a:t>
            </a:r>
            <a:r>
              <a:rPr lang="en-US" altLang="zh-CN" b="0" dirty="0" smtClean="0"/>
              <a:t>if(p </a:t>
            </a:r>
            <a:r>
              <a:rPr lang="en-US" altLang="zh-CN" b="0" dirty="0"/>
              <a:t>== NULL</a:t>
            </a:r>
            <a:r>
              <a:rPr lang="en-US" altLang="zh-CN" b="0" dirty="0" smtClean="0"/>
              <a:t>) </a:t>
            </a:r>
            <a:r>
              <a:rPr lang="en-US" altLang="zh-CN" b="0" dirty="0"/>
              <a:t>{ cout&lt;&lt;"</a:t>
            </a:r>
            <a:r>
              <a:rPr lang="zh-CN" altLang="zh-CN" b="0" dirty="0"/>
              <a:t>结点分配失败！</a:t>
            </a:r>
            <a:r>
              <a:rPr lang="en-US" altLang="zh-CN" b="0" dirty="0"/>
              <a:t>"&lt;&lt;endl; exit(0); </a:t>
            </a:r>
            <a:r>
              <a:rPr lang="en-US" altLang="zh-CN" b="0" dirty="0" smtClean="0"/>
              <a:t>}</a:t>
            </a:r>
          </a:p>
          <a:p>
            <a:pPr lvl="2">
              <a:buNone/>
            </a:pPr>
            <a:r>
              <a:rPr lang="en-US" altLang="zh-CN" dirty="0" smtClean="0"/>
              <a:t>    top=p;	 </a:t>
            </a:r>
            <a:endParaRPr lang="zh-CN" altLang="zh-CN" b="0" dirty="0"/>
          </a:p>
          <a:p>
            <a:pPr lvl="2">
              <a:buNone/>
            </a:pP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4551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328592"/>
          </a:xfrm>
        </p:spPr>
        <p:txBody>
          <a:bodyPr>
            <a:normAutofit/>
          </a:bodyPr>
          <a:lstStyle/>
          <a:p>
            <a:pPr>
              <a:buFont typeface="Arial" panose="020B0604020202020204" pitchFamily="34" charset="0"/>
              <a:buChar char="•"/>
            </a:pPr>
            <a:r>
              <a:rPr lang="en-US" altLang="zh-CN" b="0" dirty="0" smtClean="0"/>
              <a:t>Pop()</a:t>
            </a:r>
            <a:r>
              <a:rPr lang="zh-CN" altLang="zh-CN" b="0" dirty="0" smtClean="0"/>
              <a:t>函数实现了链栈的出栈操作。用</a:t>
            </a:r>
            <a:r>
              <a:rPr lang="zh-CN" altLang="zh-CN" b="0" dirty="0"/>
              <a:t>一个变量记录已出栈结点数据域的值，释放已出栈结点占用的存储空间，并返回记录的数据值</a:t>
            </a:r>
            <a:r>
              <a:rPr lang="zh-CN" altLang="zh-CN" b="0" dirty="0" smtClean="0"/>
              <a:t>。</a:t>
            </a:r>
            <a:endParaRPr lang="zh-CN" altLang="zh-CN" b="0" dirty="0"/>
          </a:p>
          <a:p>
            <a:r>
              <a:rPr lang="zh-CN" altLang="zh-CN" dirty="0" smtClean="0"/>
              <a:t>算法</a:t>
            </a:r>
            <a:r>
              <a:rPr lang="en-US" altLang="zh-CN" dirty="0" smtClean="0"/>
              <a:t>3.12</a:t>
            </a:r>
            <a:r>
              <a:rPr lang="zh-CN" altLang="zh-CN" dirty="0"/>
              <a:t>：</a:t>
            </a:r>
            <a:r>
              <a:rPr lang="zh-CN" altLang="zh-CN" dirty="0">
                <a:solidFill>
                  <a:srgbClr val="FF0000"/>
                </a:solidFill>
              </a:rPr>
              <a:t>出栈操作，删除栈顶元素</a:t>
            </a:r>
            <a:r>
              <a:rPr lang="zh-CN" altLang="zh-CN" dirty="0"/>
              <a:t>，并返回其值</a:t>
            </a:r>
          </a:p>
          <a:p>
            <a:pPr lvl="2">
              <a:buNone/>
            </a:pPr>
            <a:r>
              <a:rPr lang="en-US" altLang="zh-CN" sz="2000" b="0" dirty="0"/>
              <a:t>Type &amp;</a:t>
            </a:r>
            <a:r>
              <a:rPr lang="en-US" altLang="zh-CN" sz="2000" b="0" dirty="0" err="1"/>
              <a:t>LinkStack</a:t>
            </a:r>
            <a:r>
              <a:rPr lang="en-US" altLang="zh-CN" sz="2000" b="0" dirty="0"/>
              <a:t>&lt;Type&gt;::Pop(){</a:t>
            </a:r>
            <a:endParaRPr lang="zh-CN" altLang="zh-CN" sz="2000" b="0" dirty="0"/>
          </a:p>
          <a:p>
            <a:pPr lvl="2">
              <a:buNone/>
            </a:pPr>
            <a:r>
              <a:rPr lang="en-US" altLang="zh-CN" sz="2000" b="0" dirty="0"/>
              <a:t>   </a:t>
            </a:r>
            <a:r>
              <a:rPr lang="en-US" altLang="zh-CN" sz="2000" b="0" dirty="0" smtClean="0"/>
              <a:t>if(IsEmpty())    </a:t>
            </a:r>
            <a:r>
              <a:rPr lang="en-US" altLang="zh-CN" sz="2000" b="0" dirty="0"/>
              <a:t>{ cout&lt;&lt;"</a:t>
            </a:r>
            <a:r>
              <a:rPr lang="zh-CN" altLang="zh-CN" sz="2000" b="0" dirty="0"/>
              <a:t>链栈为空！</a:t>
            </a:r>
            <a:r>
              <a:rPr lang="en-US" altLang="zh-CN" sz="2000" b="0" dirty="0"/>
              <a:t>"&lt;&lt;</a:t>
            </a:r>
            <a:r>
              <a:rPr lang="en-US" altLang="zh-CN" sz="2000" b="0" dirty="0" err="1"/>
              <a:t>endl</a:t>
            </a:r>
            <a:r>
              <a:rPr lang="en-US" altLang="zh-CN" sz="2000" b="0" dirty="0"/>
              <a:t>; exit(0); }</a:t>
            </a:r>
            <a:endParaRPr lang="zh-CN" altLang="zh-CN" sz="2000" b="0" dirty="0"/>
          </a:p>
          <a:p>
            <a:pPr lvl="2">
              <a:buNone/>
            </a:pPr>
            <a:r>
              <a:rPr lang="en-US" altLang="zh-CN" sz="2000" b="0" dirty="0"/>
              <a:t>   </a:t>
            </a:r>
            <a:r>
              <a:rPr lang="en-US" altLang="zh-CN" sz="2000" b="0" dirty="0" smtClean="0"/>
              <a:t>LinkStackNode&lt;Type</a:t>
            </a:r>
            <a:r>
              <a:rPr lang="en-US" altLang="zh-CN" sz="2000" b="0" dirty="0"/>
              <a:t>&gt; *p = top;</a:t>
            </a:r>
            <a:endParaRPr lang="zh-CN" altLang="zh-CN" sz="2000" b="0" dirty="0"/>
          </a:p>
          <a:p>
            <a:pPr lvl="2">
              <a:buNone/>
            </a:pPr>
            <a:r>
              <a:rPr lang="en-US" altLang="zh-CN" sz="2000" b="0" dirty="0"/>
              <a:t>   </a:t>
            </a:r>
            <a:r>
              <a:rPr lang="en-US" altLang="zh-CN" sz="2000" b="0" dirty="0" smtClean="0"/>
              <a:t>top </a:t>
            </a:r>
            <a:r>
              <a:rPr lang="en-US" altLang="zh-CN" sz="2000" b="0" dirty="0"/>
              <a:t>= top-&gt;next;</a:t>
            </a:r>
            <a:endParaRPr lang="zh-CN" altLang="zh-CN" sz="2000" b="0" dirty="0"/>
          </a:p>
          <a:p>
            <a:pPr lvl="2">
              <a:buNone/>
            </a:pPr>
            <a:r>
              <a:rPr lang="en-US" altLang="zh-CN" sz="2000" b="0" dirty="0"/>
              <a:t>   </a:t>
            </a:r>
            <a:r>
              <a:rPr lang="en-US" altLang="zh-CN" sz="2000" b="0" dirty="0" smtClean="0"/>
              <a:t>Type e </a:t>
            </a:r>
            <a:r>
              <a:rPr lang="en-US" altLang="zh-CN" sz="2000" b="0" dirty="0"/>
              <a:t>= p-&gt;elem;</a:t>
            </a:r>
            <a:endParaRPr lang="zh-CN" altLang="zh-CN" sz="2000" b="0" dirty="0"/>
          </a:p>
          <a:p>
            <a:pPr lvl="2">
              <a:buNone/>
            </a:pPr>
            <a:r>
              <a:rPr lang="en-US" altLang="zh-CN" sz="2000" b="0" dirty="0"/>
              <a:t>   </a:t>
            </a:r>
            <a:r>
              <a:rPr lang="en-US" altLang="zh-CN" sz="2000" b="0" dirty="0" smtClean="0"/>
              <a:t>delete </a:t>
            </a:r>
            <a:r>
              <a:rPr lang="en-US" altLang="zh-CN" sz="2000" b="0" dirty="0"/>
              <a:t>p; </a:t>
            </a:r>
            <a:endParaRPr lang="en-US" altLang="zh-CN" sz="2000" b="0" dirty="0" smtClean="0"/>
          </a:p>
          <a:p>
            <a:pPr lvl="2">
              <a:buNone/>
            </a:pPr>
            <a:r>
              <a:rPr lang="en-US" altLang="zh-CN" sz="2000" dirty="0" smtClean="0"/>
              <a:t>	</a:t>
            </a:r>
            <a:r>
              <a:rPr lang="en-US" altLang="zh-CN" sz="2000" b="0" dirty="0" smtClean="0"/>
              <a:t> </a:t>
            </a:r>
            <a:r>
              <a:rPr lang="en-US" altLang="zh-CN" sz="2000" b="0" dirty="0"/>
              <a:t>return </a:t>
            </a:r>
            <a:r>
              <a:rPr lang="en-US" altLang="zh-CN" sz="2000" b="0" dirty="0" smtClean="0"/>
              <a:t>e;</a:t>
            </a:r>
            <a:endParaRPr lang="zh-CN" altLang="zh-CN" sz="2000" b="0" dirty="0"/>
          </a:p>
          <a:p>
            <a:pPr lvl="2">
              <a:buNone/>
            </a:pPr>
            <a:r>
              <a:rPr lang="en-US" altLang="zh-CN" sz="2000" b="0" dirty="0"/>
              <a:t>}</a:t>
            </a:r>
            <a:endParaRPr lang="zh-CN" altLang="zh-CN" sz="2000" b="0" dirty="0"/>
          </a:p>
          <a:p>
            <a:pPr lvl="2">
              <a:buNone/>
            </a:pPr>
            <a:endParaRPr lang="zh-CN" altLang="en-US" dirty="0"/>
          </a:p>
        </p:txBody>
      </p:sp>
    </p:spTree>
    <p:extLst>
      <p:ext uri="{BB962C8B-B14F-4D97-AF65-F5344CB8AC3E}">
        <p14:creationId xmlns:p14="http://schemas.microsoft.com/office/powerpoint/2010/main" val="373800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 </a:t>
            </a:r>
            <a:r>
              <a:rPr lang="zh-CN" altLang="zh-CN" b="1" dirty="0"/>
              <a:t>栈的应用</a:t>
            </a:r>
            <a:endParaRPr lang="zh-CN" altLang="en-US" dirty="0"/>
          </a:p>
        </p:txBody>
      </p:sp>
      <p:sp>
        <p:nvSpPr>
          <p:cNvPr id="3" name="内容占位符 2"/>
          <p:cNvSpPr>
            <a:spLocks noGrp="1"/>
          </p:cNvSpPr>
          <p:nvPr>
            <p:ph idx="1"/>
          </p:nvPr>
        </p:nvSpPr>
        <p:spPr>
          <a:xfrm>
            <a:off x="827584" y="1628800"/>
            <a:ext cx="7520940" cy="4680520"/>
          </a:xfrm>
        </p:spPr>
        <p:txBody>
          <a:bodyPr>
            <a:normAutofit fontScale="92500"/>
          </a:bodyPr>
          <a:lstStyle/>
          <a:p>
            <a:r>
              <a:rPr lang="en-US" altLang="zh-CN" dirty="0" smtClean="0"/>
              <a:t>3.3.1 </a:t>
            </a:r>
            <a:r>
              <a:rPr lang="zh-CN" altLang="zh-CN" dirty="0">
                <a:solidFill>
                  <a:srgbClr val="FF0000"/>
                </a:solidFill>
              </a:rPr>
              <a:t>括号匹配</a:t>
            </a:r>
            <a:r>
              <a:rPr lang="zh-CN" altLang="zh-CN" dirty="0" smtClean="0">
                <a:solidFill>
                  <a:srgbClr val="FF0000"/>
                </a:solidFill>
              </a:rPr>
              <a:t>检验</a:t>
            </a:r>
            <a:endParaRPr lang="en-US" altLang="zh-CN" dirty="0" smtClean="0">
              <a:solidFill>
                <a:srgbClr val="FF0000"/>
              </a:solidFill>
            </a:endParaRPr>
          </a:p>
          <a:p>
            <a:r>
              <a:rPr lang="en-US" altLang="zh-CN" dirty="0"/>
              <a:t>	</a:t>
            </a:r>
            <a:r>
              <a:rPr lang="zh-CN" altLang="zh-CN" dirty="0" smtClean="0"/>
              <a:t>括号</a:t>
            </a:r>
            <a:r>
              <a:rPr lang="zh-CN" altLang="zh-CN" dirty="0"/>
              <a:t>匹配</a:t>
            </a:r>
            <a:r>
              <a:rPr lang="zh-CN" altLang="zh-CN" b="0" dirty="0"/>
              <a:t>，是指在一个表达式中的左右括号不仅要个数相等，而且必须类型相同、先左后右的出现，以此来界定一个范围的起始和结束</a:t>
            </a:r>
            <a:r>
              <a:rPr lang="zh-CN" altLang="zh-CN" b="0" dirty="0" smtClean="0"/>
              <a:t>位置</a:t>
            </a:r>
            <a:r>
              <a:rPr lang="zh-CN" altLang="en-US" b="0" dirty="0" smtClean="0"/>
              <a:t>。</a:t>
            </a:r>
            <a:endParaRPr lang="en-US" altLang="zh-CN" b="0" dirty="0" smtClean="0"/>
          </a:p>
          <a:p>
            <a:r>
              <a:rPr lang="en-US" altLang="zh-CN" b="0" dirty="0" smtClean="0"/>
              <a:t>	</a:t>
            </a:r>
            <a:r>
              <a:rPr lang="zh-CN" altLang="zh-CN" dirty="0" smtClean="0">
                <a:solidFill>
                  <a:srgbClr val="FF0000"/>
                </a:solidFill>
              </a:rPr>
              <a:t>实现</a:t>
            </a:r>
            <a:r>
              <a:rPr lang="zh-CN" altLang="zh-CN" dirty="0">
                <a:solidFill>
                  <a:srgbClr val="FF0000"/>
                </a:solidFill>
              </a:rPr>
              <a:t>算术表达式</a:t>
            </a:r>
            <a:r>
              <a:rPr lang="zh-CN" altLang="zh-CN" b="0" dirty="0"/>
              <a:t>中括号匹配检验可以使用一个栈来保存一个或多个嵌套的左括号，如果遇到右括号，则将栈顶的左括号弹出栈，并检查其是否与该右括号匹配，若匹配，接收下一个括号，若不匹配，程序报错。若算式表达式处理结束时，栈为空，则表达式中括号是匹配的；否则括号匹配出错。具体算法实现如下：</a:t>
            </a:r>
          </a:p>
          <a:p>
            <a:endParaRPr lang="zh-CN" altLang="en-US" b="0" dirty="0"/>
          </a:p>
        </p:txBody>
      </p:sp>
    </p:spTree>
    <p:extLst>
      <p:ext uri="{BB962C8B-B14F-4D97-AF65-F5344CB8AC3E}">
        <p14:creationId xmlns:p14="http://schemas.microsoft.com/office/powerpoint/2010/main" val="262273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256584"/>
          </a:xfrm>
        </p:spPr>
        <p:txBody>
          <a:bodyPr>
            <a:normAutofit fontScale="77500" lnSpcReduction="20000"/>
          </a:bodyPr>
          <a:lstStyle/>
          <a:p>
            <a:r>
              <a:rPr lang="zh-CN" altLang="zh-CN" dirty="0" smtClean="0"/>
              <a:t>算法</a:t>
            </a:r>
            <a:r>
              <a:rPr lang="en-US" altLang="zh-CN" dirty="0" smtClean="0"/>
              <a:t>3.13</a:t>
            </a:r>
            <a:r>
              <a:rPr lang="zh-CN" altLang="zh-CN" dirty="0"/>
              <a:t>：实现算术表达式中括号匹配检验</a:t>
            </a:r>
          </a:p>
          <a:p>
            <a:r>
              <a:rPr lang="en-US" altLang="zh-CN" b="0" dirty="0" smtClean="0"/>
              <a:t>#include &lt;</a:t>
            </a:r>
            <a:r>
              <a:rPr lang="en-US" altLang="zh-CN" b="0" dirty="0" err="1" smtClean="0"/>
              <a:t>iostream</a:t>
            </a:r>
            <a:r>
              <a:rPr lang="en-US" altLang="zh-CN" b="0" dirty="0" smtClean="0"/>
              <a:t>&gt;</a:t>
            </a:r>
            <a:endParaRPr lang="zh-CN" altLang="zh-CN" b="0" dirty="0" smtClean="0"/>
          </a:p>
          <a:p>
            <a:r>
              <a:rPr lang="en-US" altLang="zh-CN" b="0" dirty="0" smtClean="0"/>
              <a:t>#include &lt;</a:t>
            </a:r>
            <a:r>
              <a:rPr lang="en-US" altLang="zh-CN" b="0" dirty="0" err="1" smtClean="0"/>
              <a:t>cstring</a:t>
            </a:r>
            <a:r>
              <a:rPr lang="en-US" altLang="zh-CN" b="0" dirty="0" smtClean="0"/>
              <a:t>&gt;</a:t>
            </a:r>
            <a:endParaRPr lang="zh-CN" altLang="zh-CN" b="0" dirty="0" smtClean="0"/>
          </a:p>
          <a:p>
            <a:r>
              <a:rPr lang="en-US" altLang="zh-CN" b="0" dirty="0" smtClean="0"/>
              <a:t>#include "LinkStack.cpp"</a:t>
            </a:r>
            <a:endParaRPr lang="zh-CN" altLang="zh-CN" b="0" dirty="0" smtClean="0"/>
          </a:p>
          <a:p>
            <a:r>
              <a:rPr lang="en-US" altLang="zh-CN" b="0" dirty="0" smtClean="0"/>
              <a:t>using namespace </a:t>
            </a:r>
            <a:r>
              <a:rPr lang="en-US" altLang="zh-CN" b="0" dirty="0" err="1" smtClean="0"/>
              <a:t>std</a:t>
            </a:r>
            <a:r>
              <a:rPr lang="en-US" altLang="zh-CN" b="0" dirty="0" smtClean="0"/>
              <a:t>;</a:t>
            </a:r>
            <a:endParaRPr lang="zh-CN" altLang="zh-CN" b="0" dirty="0" smtClean="0"/>
          </a:p>
          <a:p>
            <a:r>
              <a:rPr lang="en-US" altLang="zh-CN" b="0" dirty="0" err="1" smtClean="0"/>
              <a:t>int</a:t>
            </a:r>
            <a:r>
              <a:rPr lang="en-US" altLang="zh-CN" b="0" dirty="0" smtClean="0"/>
              <a:t> main(){</a:t>
            </a:r>
            <a:endParaRPr lang="zh-CN" altLang="zh-CN" b="0" dirty="0" smtClean="0"/>
          </a:p>
          <a:p>
            <a:r>
              <a:rPr lang="en-US" altLang="zh-CN" b="0" dirty="0" smtClean="0"/>
              <a:t>    	</a:t>
            </a:r>
            <a:r>
              <a:rPr lang="en-US" altLang="zh-CN" b="0" dirty="0" err="1" smtClean="0"/>
              <a:t>LinkStack</a:t>
            </a:r>
            <a:r>
              <a:rPr lang="en-US" altLang="zh-CN" b="0" dirty="0" smtClean="0"/>
              <a:t>&lt;char&gt;  L;    //</a:t>
            </a:r>
            <a:r>
              <a:rPr lang="zh-CN" altLang="zh-CN" b="0" dirty="0" smtClean="0"/>
              <a:t>定义链栈对象</a:t>
            </a:r>
          </a:p>
          <a:p>
            <a:r>
              <a:rPr lang="en-US" altLang="zh-CN" b="0" dirty="0" smtClean="0"/>
              <a:t>	string s; </a:t>
            </a:r>
            <a:endParaRPr lang="zh-CN" altLang="zh-CN" b="0" dirty="0" smtClean="0"/>
          </a:p>
          <a:p>
            <a:r>
              <a:rPr lang="en-US" altLang="zh-CN" b="0" dirty="0" smtClean="0"/>
              <a:t>	char left[3]={‘(‘, ‘[‘, ‘{‘ };</a:t>
            </a:r>
            <a:endParaRPr lang="zh-CN" altLang="zh-CN" b="0" dirty="0" smtClean="0"/>
          </a:p>
          <a:p>
            <a:r>
              <a:rPr lang="en-US" altLang="zh-CN" b="0" dirty="0" smtClean="0"/>
              <a:t>	char right[3]={‘)‘, ‘]‘, ‘}‘ };</a:t>
            </a:r>
            <a:endParaRPr lang="zh-CN" altLang="zh-CN" b="0" dirty="0" smtClean="0"/>
          </a:p>
          <a:p>
            <a:r>
              <a:rPr lang="en-US" altLang="zh-CN" b="0" dirty="0" smtClean="0"/>
              <a:t>	</a:t>
            </a:r>
            <a:r>
              <a:rPr lang="en-US" altLang="zh-CN" b="0" dirty="0" err="1" smtClean="0"/>
              <a:t>cout</a:t>
            </a:r>
            <a:r>
              <a:rPr lang="en-US" altLang="zh-CN" b="0" dirty="0" smtClean="0"/>
              <a:t>&lt;&lt;"</a:t>
            </a:r>
            <a:r>
              <a:rPr lang="zh-CN" altLang="zh-CN" b="0" dirty="0" smtClean="0"/>
              <a:t>请输入表达式：</a:t>
            </a:r>
            <a:r>
              <a:rPr lang="en-US" altLang="zh-CN" b="0" dirty="0" smtClean="0"/>
              <a:t>";</a:t>
            </a:r>
            <a:endParaRPr lang="zh-CN" altLang="zh-CN" b="0" dirty="0" smtClean="0"/>
          </a:p>
          <a:p>
            <a:r>
              <a:rPr lang="en-US" altLang="zh-CN" b="0" dirty="0" smtClean="0"/>
              <a:t>	</a:t>
            </a:r>
            <a:r>
              <a:rPr lang="en-US" altLang="zh-CN" b="0" dirty="0" err="1" smtClean="0"/>
              <a:t>cin</a:t>
            </a:r>
            <a:r>
              <a:rPr lang="en-US" altLang="zh-CN" b="0" dirty="0" smtClean="0"/>
              <a:t>&gt;&gt;s;  </a:t>
            </a:r>
            <a:endParaRPr lang="zh-CN" altLang="zh-CN" b="0" dirty="0" smtClean="0"/>
          </a:p>
          <a:p>
            <a:r>
              <a:rPr lang="en-US" altLang="zh-CN" b="0" dirty="0" smtClean="0"/>
              <a:t>	</a:t>
            </a:r>
            <a:r>
              <a:rPr lang="en-US" altLang="zh-CN" b="0" dirty="0" err="1" smtClean="0"/>
              <a:t>int</a:t>
            </a:r>
            <a:r>
              <a:rPr lang="en-US" altLang="zh-CN" b="0" dirty="0" smtClean="0"/>
              <a:t> n = </a:t>
            </a:r>
            <a:r>
              <a:rPr lang="en-US" altLang="zh-CN" b="0" dirty="0" err="1" smtClean="0"/>
              <a:t>s.size</a:t>
            </a:r>
            <a:r>
              <a:rPr lang="en-US" altLang="zh-CN" b="0" dirty="0" smtClean="0"/>
              <a:t>();</a:t>
            </a:r>
            <a:endParaRPr lang="zh-CN" altLang="zh-CN" b="0" dirty="0" smtClean="0"/>
          </a:p>
          <a:p>
            <a:endParaRPr lang="zh-CN" altLang="en-US" dirty="0"/>
          </a:p>
        </p:txBody>
      </p:sp>
    </p:spTree>
    <p:extLst>
      <p:ext uri="{BB962C8B-B14F-4D97-AF65-F5344CB8AC3E}">
        <p14:creationId xmlns:p14="http://schemas.microsoft.com/office/powerpoint/2010/main" val="3412415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173572" cy="5400600"/>
          </a:xfrm>
        </p:spPr>
        <p:txBody>
          <a:bodyPr>
            <a:normAutofit fontScale="62500" lnSpcReduction="20000"/>
          </a:bodyPr>
          <a:lstStyle/>
          <a:p>
            <a:r>
              <a:rPr lang="en-US" altLang="zh-CN" b="0" dirty="0" smtClean="0"/>
              <a:t>	for(</a:t>
            </a:r>
            <a:r>
              <a:rPr lang="en-US" altLang="zh-CN" b="0" dirty="0" err="1" smtClean="0"/>
              <a:t>int</a:t>
            </a:r>
            <a:r>
              <a:rPr lang="en-US" altLang="zh-CN" b="0" dirty="0" smtClean="0"/>
              <a:t> </a:t>
            </a:r>
            <a:r>
              <a:rPr lang="en-US" altLang="zh-CN" b="0" dirty="0" err="1"/>
              <a:t>i</a:t>
            </a:r>
            <a:r>
              <a:rPr lang="en-US" altLang="zh-CN" b="0" dirty="0"/>
              <a:t>=0;i&lt;</a:t>
            </a:r>
            <a:r>
              <a:rPr lang="en-US" altLang="zh-CN" b="0" dirty="0" err="1"/>
              <a:t>n;i</a:t>
            </a:r>
            <a:r>
              <a:rPr lang="en-US" altLang="zh-CN" b="0" dirty="0"/>
              <a:t>++) {</a:t>
            </a:r>
            <a:endParaRPr lang="zh-CN" altLang="zh-CN" b="0" dirty="0"/>
          </a:p>
          <a:p>
            <a:r>
              <a:rPr lang="en-US" altLang="zh-CN" b="0" dirty="0" smtClean="0"/>
              <a:t>		if(s[</a:t>
            </a:r>
            <a:r>
              <a:rPr lang="en-US" altLang="zh-CN" b="0" dirty="0" err="1" smtClean="0"/>
              <a:t>i</a:t>
            </a:r>
            <a:r>
              <a:rPr lang="en-US" altLang="zh-CN" b="0" dirty="0"/>
              <a:t>] == '(' || s[</a:t>
            </a:r>
            <a:r>
              <a:rPr lang="en-US" altLang="zh-CN" b="0" dirty="0" err="1"/>
              <a:t>i</a:t>
            </a:r>
            <a:r>
              <a:rPr lang="en-US" altLang="zh-CN" b="0" dirty="0"/>
              <a:t>] == '[' || s[</a:t>
            </a:r>
            <a:r>
              <a:rPr lang="en-US" altLang="zh-CN" b="0" dirty="0" err="1"/>
              <a:t>i</a:t>
            </a:r>
            <a:r>
              <a:rPr lang="en-US" altLang="zh-CN" b="0" dirty="0"/>
              <a:t>] == '{' )    //</a:t>
            </a:r>
            <a:r>
              <a:rPr lang="zh-CN" altLang="zh-CN" b="0" dirty="0"/>
              <a:t>遇到左括号入栈</a:t>
            </a:r>
          </a:p>
          <a:p>
            <a:r>
              <a:rPr lang="en-US" altLang="zh-CN" b="0" dirty="0"/>
              <a:t>       </a:t>
            </a:r>
            <a:r>
              <a:rPr lang="en-US" altLang="zh-CN" b="0" dirty="0" smtClean="0"/>
              <a:t>		</a:t>
            </a:r>
            <a:r>
              <a:rPr lang="en-US" altLang="zh-CN" b="0" dirty="0" err="1" smtClean="0"/>
              <a:t>L.Push</a:t>
            </a:r>
            <a:r>
              <a:rPr lang="en-US" altLang="zh-CN" b="0" dirty="0" smtClean="0"/>
              <a:t>(s[</a:t>
            </a:r>
            <a:r>
              <a:rPr lang="en-US" altLang="zh-CN" b="0" dirty="0" err="1" smtClean="0"/>
              <a:t>i</a:t>
            </a:r>
            <a:r>
              <a:rPr lang="en-US" altLang="zh-CN" b="0" dirty="0"/>
              <a:t>]);  </a:t>
            </a:r>
            <a:endParaRPr lang="zh-CN" altLang="zh-CN" b="0" dirty="0"/>
          </a:p>
          <a:p>
            <a:r>
              <a:rPr lang="en-US" altLang="zh-CN" b="0" dirty="0" smtClean="0"/>
              <a:t>		else </a:t>
            </a:r>
            <a:r>
              <a:rPr lang="en-US" altLang="zh-CN" b="0" dirty="0"/>
              <a:t>if(s[</a:t>
            </a:r>
            <a:r>
              <a:rPr lang="en-US" altLang="zh-CN" b="0" dirty="0" err="1"/>
              <a:t>i</a:t>
            </a:r>
            <a:r>
              <a:rPr lang="en-US" altLang="zh-CN" b="0" dirty="0"/>
              <a:t>]==')' s[</a:t>
            </a:r>
            <a:r>
              <a:rPr lang="en-US" altLang="zh-CN" b="0" dirty="0" err="1"/>
              <a:t>i</a:t>
            </a:r>
            <a:r>
              <a:rPr lang="en-US" altLang="zh-CN" b="0" dirty="0"/>
              <a:t>] == ']' || s[</a:t>
            </a:r>
            <a:r>
              <a:rPr lang="en-US" altLang="zh-CN" b="0" dirty="0" err="1"/>
              <a:t>i</a:t>
            </a:r>
            <a:r>
              <a:rPr lang="en-US" altLang="zh-CN" b="0" dirty="0"/>
              <a:t>] == '}') {  //</a:t>
            </a:r>
            <a:r>
              <a:rPr lang="zh-CN" altLang="zh-CN" b="0" dirty="0"/>
              <a:t>遇到右圆括号，判定是否匹配</a:t>
            </a:r>
          </a:p>
          <a:p>
            <a:r>
              <a:rPr lang="en-US" altLang="zh-CN" b="0" dirty="0"/>
              <a:t>             </a:t>
            </a:r>
            <a:r>
              <a:rPr lang="en-US" altLang="zh-CN" b="0" dirty="0" smtClean="0"/>
              <a:t>		for </a:t>
            </a:r>
            <a:r>
              <a:rPr lang="en-US" altLang="zh-CN" b="0" dirty="0"/>
              <a:t>(</a:t>
            </a:r>
            <a:r>
              <a:rPr lang="en-US" altLang="zh-CN" b="0" dirty="0" err="1"/>
              <a:t>int</a:t>
            </a:r>
            <a:r>
              <a:rPr lang="en-US" altLang="zh-CN" b="0" dirty="0"/>
              <a:t> k=0; right[k]!=s[</a:t>
            </a:r>
            <a:r>
              <a:rPr lang="en-US" altLang="zh-CN" b="0" dirty="0" err="1"/>
              <a:t>i</a:t>
            </a:r>
            <a:r>
              <a:rPr lang="en-US" altLang="zh-CN" b="0" dirty="0"/>
              <a:t>]; k++); </a:t>
            </a:r>
            <a:r>
              <a:rPr lang="en-US" altLang="zh-CN" b="0" dirty="0" smtClean="0"/>
              <a:t>/</a:t>
            </a:r>
            <a:r>
              <a:rPr lang="zh-CN" altLang="en-US" b="0" dirty="0" smtClean="0"/>
              <a:t>找到是哪个右括号</a:t>
            </a:r>
            <a:endParaRPr lang="zh-CN" altLang="zh-CN" b="0" dirty="0"/>
          </a:p>
          <a:p>
            <a:r>
              <a:rPr lang="en-US" altLang="zh-CN" b="0" dirty="0"/>
              <a:t>             </a:t>
            </a:r>
            <a:r>
              <a:rPr lang="en-US" altLang="zh-CN" b="0" dirty="0" smtClean="0"/>
              <a:t>		if</a:t>
            </a:r>
            <a:r>
              <a:rPr lang="en-US" altLang="zh-CN" b="0" dirty="0"/>
              <a:t>(!</a:t>
            </a:r>
            <a:r>
              <a:rPr lang="en-US" altLang="zh-CN" b="0" dirty="0" err="1"/>
              <a:t>L.IsEmpty</a:t>
            </a:r>
            <a:r>
              <a:rPr lang="en-US" altLang="zh-CN" b="0" dirty="0"/>
              <a:t>() &amp;&amp; left[k]==</a:t>
            </a:r>
            <a:r>
              <a:rPr lang="en-US" altLang="zh-CN" b="0" dirty="0" err="1"/>
              <a:t>L.GetTop</a:t>
            </a:r>
            <a:r>
              <a:rPr lang="en-US" altLang="zh-CN" b="0" dirty="0"/>
              <a:t>())  </a:t>
            </a:r>
            <a:r>
              <a:rPr lang="en-US" altLang="zh-CN" b="0" dirty="0" err="1"/>
              <a:t>L.Pop</a:t>
            </a:r>
            <a:r>
              <a:rPr lang="en-US" altLang="zh-CN" b="0" dirty="0"/>
              <a:t>();  //</a:t>
            </a:r>
            <a:r>
              <a:rPr lang="zh-CN" altLang="zh-CN" b="0" dirty="0"/>
              <a:t>左右括号匹配成功</a:t>
            </a:r>
          </a:p>
          <a:p>
            <a:r>
              <a:rPr lang="en-US" altLang="zh-CN" b="0" dirty="0"/>
              <a:t>             </a:t>
            </a:r>
            <a:r>
              <a:rPr lang="en-US" altLang="zh-CN" b="0" dirty="0" smtClean="0"/>
              <a:t>		else </a:t>
            </a:r>
            <a:r>
              <a:rPr lang="en-US" altLang="zh-CN" b="0" dirty="0"/>
              <a:t>break;   //</a:t>
            </a:r>
            <a:r>
              <a:rPr lang="zh-CN" altLang="zh-CN" b="0" dirty="0"/>
              <a:t>括号匹配出错</a:t>
            </a:r>
          </a:p>
          <a:p>
            <a:r>
              <a:rPr lang="en-US" altLang="zh-CN" b="0" dirty="0" smtClean="0"/>
              <a:t>		}</a:t>
            </a:r>
            <a:endParaRPr lang="zh-CN" altLang="zh-CN" b="0" dirty="0"/>
          </a:p>
          <a:p>
            <a:r>
              <a:rPr lang="en-US" altLang="zh-CN" b="0" dirty="0"/>
              <a:t>    </a:t>
            </a:r>
            <a:r>
              <a:rPr lang="en-US" altLang="zh-CN" b="0" dirty="0" smtClean="0"/>
              <a:t>	}</a:t>
            </a:r>
            <a:endParaRPr lang="zh-CN" altLang="zh-CN" b="0" dirty="0"/>
          </a:p>
          <a:p>
            <a:r>
              <a:rPr lang="en-US" altLang="zh-CN" b="0" dirty="0" smtClean="0"/>
              <a:t>	if(</a:t>
            </a:r>
            <a:r>
              <a:rPr lang="en-US" altLang="zh-CN" b="0" dirty="0" err="1" smtClean="0"/>
              <a:t>L.IsEmpty</a:t>
            </a:r>
            <a:r>
              <a:rPr lang="en-US" altLang="zh-CN" b="0" dirty="0"/>
              <a:t>() &amp;&amp; </a:t>
            </a:r>
            <a:r>
              <a:rPr lang="en-US" altLang="zh-CN" b="0" dirty="0" err="1"/>
              <a:t>i</a:t>
            </a:r>
            <a:r>
              <a:rPr lang="en-US" altLang="zh-CN" b="0" dirty="0"/>
              <a:t>==n)  </a:t>
            </a:r>
            <a:r>
              <a:rPr lang="en-US" altLang="zh-CN" b="0" dirty="0" err="1"/>
              <a:t>cout</a:t>
            </a:r>
            <a:r>
              <a:rPr lang="en-US" altLang="zh-CN" b="0" dirty="0"/>
              <a:t>&lt;&lt;"</a:t>
            </a:r>
            <a:r>
              <a:rPr lang="zh-CN" altLang="zh-CN" b="0" dirty="0"/>
              <a:t>括号匹配成功</a:t>
            </a:r>
            <a:r>
              <a:rPr lang="en-US" altLang="zh-CN" b="0" dirty="0"/>
              <a:t>";</a:t>
            </a:r>
            <a:endParaRPr lang="zh-CN" altLang="zh-CN" b="0" dirty="0"/>
          </a:p>
          <a:p>
            <a:r>
              <a:rPr lang="en-US" altLang="zh-CN" b="0" dirty="0" smtClean="0"/>
              <a:t>	else </a:t>
            </a:r>
            <a:r>
              <a:rPr lang="en-US" altLang="zh-CN" b="0" dirty="0"/>
              <a:t>if (</a:t>
            </a:r>
            <a:r>
              <a:rPr lang="en-US" altLang="zh-CN" b="0" dirty="0" err="1"/>
              <a:t>L.IsEmpty</a:t>
            </a:r>
            <a:r>
              <a:rPr lang="en-US" altLang="zh-CN" b="0" dirty="0"/>
              <a:t>())  </a:t>
            </a:r>
            <a:r>
              <a:rPr lang="en-US" altLang="zh-CN" b="0" dirty="0" err="1"/>
              <a:t>cout</a:t>
            </a:r>
            <a:r>
              <a:rPr lang="en-US" altLang="zh-CN" b="0" dirty="0"/>
              <a:t>&lt;&lt;"</a:t>
            </a:r>
            <a:r>
              <a:rPr lang="zh-CN" altLang="zh-CN" b="0" dirty="0"/>
              <a:t>缺少左括号</a:t>
            </a:r>
            <a:r>
              <a:rPr lang="en-US" altLang="zh-CN" b="0" dirty="0"/>
              <a:t>";</a:t>
            </a:r>
            <a:endParaRPr lang="zh-CN" altLang="zh-CN" b="0" dirty="0"/>
          </a:p>
          <a:p>
            <a:r>
              <a:rPr lang="en-US" altLang="zh-CN" b="0" dirty="0" smtClean="0"/>
              <a:t>	else </a:t>
            </a:r>
            <a:r>
              <a:rPr lang="en-US" altLang="zh-CN" b="0" dirty="0"/>
              <a:t>if (</a:t>
            </a:r>
            <a:r>
              <a:rPr lang="en-US" altLang="zh-CN" b="0" dirty="0" err="1"/>
              <a:t>i</a:t>
            </a:r>
            <a:r>
              <a:rPr lang="en-US" altLang="zh-CN" b="0" dirty="0"/>
              <a:t>==n)  </a:t>
            </a:r>
            <a:r>
              <a:rPr lang="en-US" altLang="zh-CN" b="0" dirty="0" err="1"/>
              <a:t>cout</a:t>
            </a:r>
            <a:r>
              <a:rPr lang="en-US" altLang="zh-CN" b="0" dirty="0"/>
              <a:t>&lt;&lt;"</a:t>
            </a:r>
            <a:r>
              <a:rPr lang="zh-CN" altLang="zh-CN" b="0" dirty="0"/>
              <a:t>缺少右括号</a:t>
            </a:r>
            <a:r>
              <a:rPr lang="en-US" altLang="zh-CN" b="0" dirty="0"/>
              <a:t>";</a:t>
            </a:r>
            <a:endParaRPr lang="zh-CN" altLang="zh-CN" b="0" dirty="0"/>
          </a:p>
          <a:p>
            <a:r>
              <a:rPr lang="en-US" altLang="zh-CN" b="0" dirty="0" smtClean="0"/>
              <a:t>	else  </a:t>
            </a:r>
            <a:r>
              <a:rPr lang="en-US" altLang="zh-CN" b="0" dirty="0" err="1"/>
              <a:t>cout</a:t>
            </a:r>
            <a:r>
              <a:rPr lang="en-US" altLang="zh-CN" b="0" dirty="0"/>
              <a:t>&lt;&lt;"</a:t>
            </a:r>
            <a:r>
              <a:rPr lang="zh-CN" altLang="zh-CN" b="0" dirty="0"/>
              <a:t>左右括号不匹配</a:t>
            </a:r>
            <a:r>
              <a:rPr lang="en-US" altLang="zh-CN" b="0" dirty="0"/>
              <a:t>"</a:t>
            </a:r>
            <a:r>
              <a:rPr lang="zh-CN" altLang="zh-CN" b="0" dirty="0"/>
              <a:t>；</a:t>
            </a:r>
          </a:p>
          <a:p>
            <a:r>
              <a:rPr lang="en-US" altLang="zh-CN" b="0" dirty="0"/>
              <a:t>    </a:t>
            </a:r>
            <a:r>
              <a:rPr lang="en-US" altLang="zh-CN" b="0" dirty="0" smtClean="0"/>
              <a:t>	return </a:t>
            </a:r>
            <a:r>
              <a:rPr lang="en-US" altLang="zh-CN" b="0" dirty="0"/>
              <a:t>0;</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995610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3.3.2 </a:t>
            </a:r>
            <a:r>
              <a:rPr lang="zh-CN" altLang="zh-CN" b="1" dirty="0"/>
              <a:t>栈与递归</a:t>
            </a:r>
            <a:endParaRPr lang="zh-CN" altLang="en-US" dirty="0"/>
          </a:p>
        </p:txBody>
      </p:sp>
      <p:sp>
        <p:nvSpPr>
          <p:cNvPr id="4" name="内容占位符 3"/>
          <p:cNvSpPr>
            <a:spLocks noGrp="1"/>
          </p:cNvSpPr>
          <p:nvPr>
            <p:ph idx="1"/>
          </p:nvPr>
        </p:nvSpPr>
        <p:spPr>
          <a:xfrm>
            <a:off x="827584" y="1628800"/>
            <a:ext cx="7520940" cy="4514844"/>
          </a:xfrm>
        </p:spPr>
        <p:txBody>
          <a:bodyPr>
            <a:normAutofit/>
          </a:bodyPr>
          <a:lstStyle/>
          <a:p>
            <a:r>
              <a:rPr lang="zh-CN" altLang="en-US" dirty="0" smtClean="0">
                <a:solidFill>
                  <a:srgbClr val="FF0000"/>
                </a:solidFill>
              </a:rPr>
              <a:t>递归算法包括递推和回归两部分</a:t>
            </a:r>
            <a:r>
              <a:rPr lang="zh-CN" altLang="en-US" dirty="0" smtClean="0"/>
              <a:t>：</a:t>
            </a:r>
          </a:p>
          <a:p>
            <a:r>
              <a:rPr lang="zh-CN" altLang="en-US" b="0" dirty="0" smtClean="0"/>
              <a:t>（</a:t>
            </a:r>
            <a:r>
              <a:rPr lang="en-US" b="0" dirty="0" smtClean="0"/>
              <a:t>1</a:t>
            </a:r>
            <a:r>
              <a:rPr lang="zh-CN" altLang="en-US" b="0" dirty="0" smtClean="0"/>
              <a:t>）递推：将规模较大的原问题分解为一个或多个规模较小而又类似的原问题的子问题，确定一个或多个不需要分解、可直接求解的最小子问题。</a:t>
            </a:r>
          </a:p>
          <a:p>
            <a:r>
              <a:rPr lang="zh-CN" altLang="en-US" b="0" dirty="0" smtClean="0"/>
              <a:t>（</a:t>
            </a:r>
            <a:r>
              <a:rPr lang="en-US" b="0" dirty="0" smtClean="0"/>
              <a:t>2</a:t>
            </a:r>
            <a:r>
              <a:rPr lang="zh-CN" altLang="en-US" b="0" dirty="0" smtClean="0"/>
              <a:t>）回归：当最小子问题得到解后，回归到原问题的解上。</a:t>
            </a:r>
            <a:endParaRPr lang="en-US" altLang="zh-CN" b="0" dirty="0" smtClean="0"/>
          </a:p>
          <a:p>
            <a:r>
              <a:rPr lang="zh-CN" altLang="en-US" dirty="0" smtClean="0">
                <a:solidFill>
                  <a:srgbClr val="FF0000"/>
                </a:solidFill>
              </a:rPr>
              <a:t>求阶乘算法是非常典型的递归问题</a:t>
            </a:r>
            <a:r>
              <a:rPr lang="zh-CN" altLang="en-US" dirty="0" smtClean="0"/>
              <a:t>：</a:t>
            </a:r>
            <a:endParaRPr lang="en-US" altLang="zh-CN" dirty="0" smtClean="0"/>
          </a:p>
          <a:p>
            <a:r>
              <a:rPr lang="zh-CN" altLang="en-US" b="0" dirty="0" smtClean="0"/>
              <a:t>求</a:t>
            </a:r>
            <a:r>
              <a:rPr lang="en-US" b="0" dirty="0" smtClean="0"/>
              <a:t>n</a:t>
            </a:r>
            <a:r>
              <a:rPr lang="zh-CN" altLang="en-US" b="0" dirty="0" smtClean="0"/>
              <a:t>的阶乘可递归地定义为：</a:t>
            </a:r>
          </a:p>
          <a:p>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3972" name="Picture 4"/>
          <p:cNvPicPr>
            <a:picLocks noChangeAspect="1" noChangeArrowheads="1"/>
          </p:cNvPicPr>
          <p:nvPr/>
        </p:nvPicPr>
        <p:blipFill>
          <a:blip r:embed="rId2" cstate="print"/>
          <a:srcRect/>
          <a:stretch>
            <a:fillRect/>
          </a:stretch>
        </p:blipFill>
        <p:spPr bwMode="auto">
          <a:xfrm>
            <a:off x="4714876" y="5143512"/>
            <a:ext cx="3705225" cy="876300"/>
          </a:xfrm>
          <a:prstGeom prst="rect">
            <a:avLst/>
          </a:prstGeom>
          <a:noFill/>
          <a:ln w="9525">
            <a:noFill/>
            <a:miter lim="800000"/>
            <a:headEnd/>
            <a:tailEnd/>
          </a:ln>
          <a:effectLst/>
        </p:spPr>
      </p:pic>
    </p:spTree>
    <p:extLst>
      <p:ext uri="{BB962C8B-B14F-4D97-AF65-F5344CB8AC3E}">
        <p14:creationId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3972"/>
                                        </p:tgtEl>
                                        <p:attrNameLst>
                                          <p:attrName>style.visibility</p:attrName>
                                        </p:attrNameLst>
                                      </p:cBhvr>
                                      <p:to>
                                        <p:strVal val="visible"/>
                                      </p:to>
                                    </p:set>
                                    <p:animEffect transition="in" filter="fade">
                                      <p:cBhvr>
                                        <p:cTn id="13"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64704"/>
            <a:ext cx="8101564" cy="5736130"/>
          </a:xfrm>
        </p:spPr>
        <p:txBody>
          <a:bodyPr>
            <a:noAutofit/>
          </a:bodyPr>
          <a:lstStyle/>
          <a:p>
            <a:pPr>
              <a:lnSpc>
                <a:spcPct val="110000"/>
              </a:lnSpc>
              <a:spcBef>
                <a:spcPts val="0"/>
              </a:spcBef>
            </a:pPr>
            <a:r>
              <a:rPr lang="zh-CN" altLang="zh-CN" sz="1800" dirty="0" smtClean="0"/>
              <a:t>算法</a:t>
            </a:r>
            <a:r>
              <a:rPr lang="en-US" altLang="zh-CN" sz="1800" dirty="0" smtClean="0"/>
              <a:t>:3.14</a:t>
            </a:r>
            <a:r>
              <a:rPr lang="zh-CN" altLang="zh-CN" sz="1800" dirty="0"/>
              <a:t>：</a:t>
            </a:r>
            <a:r>
              <a:rPr lang="en-US" altLang="zh-CN" sz="1800" dirty="0"/>
              <a:t>n</a:t>
            </a:r>
            <a:r>
              <a:rPr lang="zh-CN" altLang="zh-CN" sz="1800" dirty="0"/>
              <a:t>的阶乘</a:t>
            </a:r>
          </a:p>
          <a:p>
            <a:pPr>
              <a:lnSpc>
                <a:spcPct val="110000"/>
              </a:lnSpc>
              <a:spcBef>
                <a:spcPts val="0"/>
              </a:spcBef>
            </a:pPr>
            <a:r>
              <a:rPr lang="en-US" altLang="zh-CN" sz="1800" b="0" dirty="0"/>
              <a:t>class Factorial{ </a:t>
            </a:r>
            <a:endParaRPr lang="zh-CN" altLang="zh-CN" sz="1800" b="0" dirty="0"/>
          </a:p>
          <a:p>
            <a:pPr>
              <a:lnSpc>
                <a:spcPct val="110000"/>
              </a:lnSpc>
              <a:spcBef>
                <a:spcPts val="0"/>
              </a:spcBef>
            </a:pPr>
            <a:r>
              <a:rPr lang="en-US" altLang="zh-CN" sz="1800" b="0" dirty="0"/>
              <a:t>public:</a:t>
            </a:r>
            <a:endParaRPr lang="zh-CN" altLang="zh-CN" sz="1800" b="0" dirty="0"/>
          </a:p>
          <a:p>
            <a:pPr>
              <a:lnSpc>
                <a:spcPct val="110000"/>
              </a:lnSpc>
              <a:spcBef>
                <a:spcPts val="0"/>
              </a:spcBef>
            </a:pPr>
            <a:r>
              <a:rPr lang="en-US" altLang="zh-CN" sz="1800" b="0" dirty="0" smtClean="0"/>
              <a:t>	long </a:t>
            </a:r>
            <a:r>
              <a:rPr lang="en-US" altLang="zh-CN" sz="1800" b="0" dirty="0"/>
              <a:t>Fa(</a:t>
            </a:r>
            <a:r>
              <a:rPr lang="en-US" altLang="zh-CN" sz="1800" b="0" dirty="0" err="1"/>
              <a:t>int</a:t>
            </a:r>
            <a:r>
              <a:rPr lang="en-US" altLang="zh-CN" sz="1800" b="0" dirty="0"/>
              <a:t> n);       //</a:t>
            </a:r>
            <a:r>
              <a:rPr lang="zh-CN" altLang="zh-CN" sz="1800" b="0" dirty="0"/>
              <a:t>声明求阶乘的递归函数</a:t>
            </a:r>
          </a:p>
          <a:p>
            <a:pPr>
              <a:lnSpc>
                <a:spcPct val="110000"/>
              </a:lnSpc>
              <a:spcBef>
                <a:spcPts val="0"/>
              </a:spcBef>
            </a:pPr>
            <a:r>
              <a:rPr lang="en-US" altLang="zh-CN" sz="1800" b="0" dirty="0"/>
              <a:t>};</a:t>
            </a:r>
            <a:endParaRPr lang="zh-CN" altLang="zh-CN" sz="1800" b="0" dirty="0"/>
          </a:p>
          <a:p>
            <a:pPr>
              <a:lnSpc>
                <a:spcPct val="110000"/>
              </a:lnSpc>
              <a:spcBef>
                <a:spcPts val="0"/>
              </a:spcBef>
            </a:pPr>
            <a:r>
              <a:rPr lang="en-US" altLang="zh-CN" sz="1800" b="0" dirty="0"/>
              <a:t>long Factorial::Fa(</a:t>
            </a:r>
            <a:r>
              <a:rPr lang="en-US" altLang="zh-CN" sz="1800" b="0" dirty="0" err="1"/>
              <a:t>int</a:t>
            </a:r>
            <a:r>
              <a:rPr lang="en-US" altLang="zh-CN" sz="1800" b="0" dirty="0"/>
              <a:t> n)    //</a:t>
            </a:r>
            <a:r>
              <a:rPr lang="zh-CN" altLang="zh-CN" sz="1800" b="0" dirty="0"/>
              <a:t>定义求阶乘的递归函数</a:t>
            </a:r>
          </a:p>
          <a:p>
            <a:pPr>
              <a:lnSpc>
                <a:spcPct val="110000"/>
              </a:lnSpc>
              <a:spcBef>
                <a:spcPts val="0"/>
              </a:spcBef>
            </a:pPr>
            <a:r>
              <a:rPr lang="en-US" altLang="zh-CN" sz="1800" b="0" dirty="0"/>
              <a:t>{   </a:t>
            </a:r>
            <a:r>
              <a:rPr lang="en-US" altLang="zh-CN" sz="1800" b="0" dirty="0" err="1"/>
              <a:t>int</a:t>
            </a:r>
            <a:r>
              <a:rPr lang="en-US" altLang="zh-CN" sz="1800" b="0" dirty="0"/>
              <a:t> m;</a:t>
            </a:r>
            <a:endParaRPr lang="zh-CN" altLang="zh-CN" sz="1800" b="0" dirty="0"/>
          </a:p>
          <a:p>
            <a:pPr>
              <a:lnSpc>
                <a:spcPct val="110000"/>
              </a:lnSpc>
              <a:spcBef>
                <a:spcPts val="0"/>
              </a:spcBef>
            </a:pPr>
            <a:r>
              <a:rPr lang="en-US" altLang="zh-CN" sz="1800" b="0" dirty="0"/>
              <a:t>    if (n==0) return 1;     //n=0</a:t>
            </a:r>
            <a:r>
              <a:rPr lang="zh-CN" altLang="zh-CN" sz="1800" b="0" dirty="0"/>
              <a:t>时，直接返回</a:t>
            </a:r>
            <a:r>
              <a:rPr lang="en-US" altLang="zh-CN" sz="1800" b="0" dirty="0"/>
              <a:t>1</a:t>
            </a:r>
            <a:r>
              <a:rPr lang="zh-CN" altLang="zh-CN" sz="1800" b="0" dirty="0"/>
              <a:t>，同时也是递归的终止条件</a:t>
            </a:r>
          </a:p>
          <a:p>
            <a:pPr>
              <a:lnSpc>
                <a:spcPct val="110000"/>
              </a:lnSpc>
              <a:spcBef>
                <a:spcPts val="0"/>
              </a:spcBef>
            </a:pPr>
            <a:r>
              <a:rPr lang="en-US" altLang="zh-CN" sz="1800" b="0" dirty="0"/>
              <a:t>    else m = n*Fa(n-1);  //</a:t>
            </a:r>
            <a:r>
              <a:rPr lang="zh-CN" altLang="zh-CN" sz="1800" b="0" dirty="0"/>
              <a:t>递归算式，实现直接递归调用。标记该地址为</a:t>
            </a:r>
            <a:r>
              <a:rPr lang="en-US" altLang="zh-CN" sz="1800" b="0" dirty="0"/>
              <a:t>a2</a:t>
            </a:r>
            <a:endParaRPr lang="zh-CN" altLang="zh-CN" sz="1800" b="0" dirty="0"/>
          </a:p>
          <a:p>
            <a:pPr>
              <a:lnSpc>
                <a:spcPct val="110000"/>
              </a:lnSpc>
              <a:spcBef>
                <a:spcPts val="0"/>
              </a:spcBef>
            </a:pPr>
            <a:r>
              <a:rPr lang="en-US" altLang="zh-CN" sz="1800" b="0" dirty="0"/>
              <a:t>    return m;</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r>
              <a:rPr lang="en-US" altLang="zh-CN" sz="1800" b="0" dirty="0" err="1"/>
              <a:t>int</a:t>
            </a:r>
            <a:r>
              <a:rPr lang="en-US" altLang="zh-CN" sz="1800" b="0" dirty="0"/>
              <a:t> main()</a:t>
            </a:r>
            <a:endParaRPr lang="zh-CN" altLang="zh-CN" sz="1800" b="0" dirty="0"/>
          </a:p>
          <a:p>
            <a:pPr>
              <a:lnSpc>
                <a:spcPct val="110000"/>
              </a:lnSpc>
              <a:spcBef>
                <a:spcPts val="0"/>
              </a:spcBef>
            </a:pPr>
            <a:r>
              <a:rPr lang="en-US" altLang="zh-CN" sz="1800" b="0" dirty="0"/>
              <a:t>{   Factorial f; </a:t>
            </a:r>
            <a:endParaRPr lang="zh-CN" altLang="zh-CN" sz="1800" b="0" dirty="0"/>
          </a:p>
          <a:p>
            <a:pPr>
              <a:lnSpc>
                <a:spcPct val="110000"/>
              </a:lnSpc>
              <a:spcBef>
                <a:spcPts val="0"/>
              </a:spcBef>
            </a:pPr>
            <a:r>
              <a:rPr lang="en-US" altLang="zh-CN" sz="1800" b="0" dirty="0" smtClean="0"/>
              <a:t>     </a:t>
            </a:r>
            <a:r>
              <a:rPr lang="en-US" altLang="zh-CN" sz="1800" b="0" dirty="0" err="1" smtClean="0"/>
              <a:t>int</a:t>
            </a:r>
            <a:r>
              <a:rPr lang="en-US" altLang="zh-CN" sz="1800" b="0" dirty="0" smtClean="0"/>
              <a:t> </a:t>
            </a:r>
            <a:r>
              <a:rPr lang="en-US" altLang="zh-CN" sz="1800" b="0" dirty="0"/>
              <a:t>n=4; </a:t>
            </a:r>
            <a:endParaRPr lang="zh-CN" altLang="zh-CN" sz="1800" b="0" dirty="0"/>
          </a:p>
          <a:p>
            <a:pPr>
              <a:lnSpc>
                <a:spcPct val="110000"/>
              </a:lnSpc>
              <a:spcBef>
                <a:spcPts val="0"/>
              </a:spcBef>
            </a:pPr>
            <a:r>
              <a:rPr lang="en-US" altLang="zh-CN" sz="1800" b="0" dirty="0" smtClean="0"/>
              <a:t>     long </a:t>
            </a:r>
            <a:r>
              <a:rPr lang="en-US" altLang="zh-CN" sz="1800" b="0" dirty="0" err="1"/>
              <a:t>fn</a:t>
            </a:r>
            <a:r>
              <a:rPr lang="en-US" altLang="zh-CN" sz="1800" b="0" dirty="0"/>
              <a:t> = </a:t>
            </a:r>
            <a:r>
              <a:rPr lang="en-US" altLang="zh-CN" sz="1800" b="0" dirty="0" err="1"/>
              <a:t>f.Fa</a:t>
            </a:r>
            <a:r>
              <a:rPr lang="en-US" altLang="zh-CN" sz="1800" b="0" dirty="0"/>
              <a:t>(n);          //</a:t>
            </a:r>
            <a:r>
              <a:rPr lang="zh-CN" altLang="zh-CN" sz="1800" b="0" dirty="0"/>
              <a:t>标记该地址为</a:t>
            </a:r>
            <a:r>
              <a:rPr lang="en-US" altLang="zh-CN" sz="1800" b="0" dirty="0"/>
              <a:t>a1</a:t>
            </a:r>
            <a:endParaRPr lang="zh-CN" altLang="zh-CN" sz="1800" b="0" dirty="0"/>
          </a:p>
          <a:p>
            <a:pPr>
              <a:lnSpc>
                <a:spcPct val="110000"/>
              </a:lnSpc>
              <a:spcBef>
                <a:spcPts val="0"/>
              </a:spcBef>
            </a:pPr>
            <a:r>
              <a:rPr lang="en-US" altLang="zh-CN" sz="1800" b="0" dirty="0"/>
              <a:t>    </a:t>
            </a:r>
            <a:r>
              <a:rPr lang="en-US" altLang="zh-CN" sz="1800" b="0" dirty="0" smtClean="0"/>
              <a:t> </a:t>
            </a:r>
            <a:r>
              <a:rPr lang="en-US" altLang="zh-CN" sz="1800" b="0" dirty="0" err="1" smtClean="0"/>
              <a:t>cout</a:t>
            </a:r>
            <a:r>
              <a:rPr lang="en-US" altLang="zh-CN" sz="1800" b="0" dirty="0"/>
              <a:t>&lt;&lt;n&lt;&lt;"!="&lt;&lt;</a:t>
            </a:r>
            <a:r>
              <a:rPr lang="en-US" altLang="zh-CN" sz="1800" b="0" dirty="0" err="1"/>
              <a:t>fn</a:t>
            </a:r>
            <a:r>
              <a:rPr lang="en-US" altLang="zh-CN" sz="1800" b="0" dirty="0"/>
              <a:t>&lt;&lt;</a:t>
            </a:r>
            <a:r>
              <a:rPr lang="en-US" altLang="zh-CN" sz="1800" b="0" dirty="0" err="1"/>
              <a:t>endl</a:t>
            </a:r>
            <a:r>
              <a:rPr lang="en-US" altLang="zh-CN" sz="1800" b="0" dirty="0"/>
              <a:t>;</a:t>
            </a:r>
            <a:endParaRPr lang="zh-CN" altLang="zh-CN" sz="1800" b="0" dirty="0"/>
          </a:p>
          <a:p>
            <a:pPr>
              <a:lnSpc>
                <a:spcPct val="110000"/>
              </a:lnSpc>
              <a:spcBef>
                <a:spcPts val="0"/>
              </a:spcBef>
            </a:pPr>
            <a:r>
              <a:rPr lang="en-US" altLang="zh-CN" sz="1800" b="0"/>
              <a:t>    </a:t>
            </a:r>
            <a:r>
              <a:rPr lang="en-US" altLang="zh-CN" sz="1800" b="0" smtClean="0"/>
              <a:t> return </a:t>
            </a:r>
            <a:r>
              <a:rPr lang="en-US" altLang="zh-CN" sz="1800" b="0" dirty="0"/>
              <a:t>0;</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endParaRPr lang="zh-CN" altLang="en-US" sz="1800" dirty="0"/>
          </a:p>
        </p:txBody>
      </p:sp>
    </p:spTree>
    <p:extLst>
      <p:ext uri="{BB962C8B-B14F-4D97-AF65-F5344CB8AC3E}">
        <p14:creationId xmlns:p14="http://schemas.microsoft.com/office/powerpoint/2010/main" val="245318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704856" cy="4227921"/>
          </a:xfrm>
        </p:spPr>
        <p:txBody>
          <a:bodyPr>
            <a:normAutofit/>
          </a:bodyPr>
          <a:lstStyle/>
          <a:p>
            <a:pPr>
              <a:buFont typeface="Arial" panose="020B0604020202020204" pitchFamily="34" charset="0"/>
              <a:buChar char="•"/>
            </a:pPr>
            <a:r>
              <a:rPr lang="zh-CN" altLang="zh-CN" b="0" dirty="0" smtClean="0"/>
              <a:t>递归</a:t>
            </a:r>
            <a:r>
              <a:rPr lang="zh-CN" altLang="zh-CN" b="0" dirty="0"/>
              <a:t>过程是借助栈来实现的，这个栈称为递归工作栈。在递归执行过程中，每次调用都在栈顶保存一个工作记录，包括返回地址、参数、局部变量；当调用结束后则从栈顶释放相应的工作记录</a:t>
            </a:r>
            <a:r>
              <a:rPr lang="zh-CN" altLang="zh-CN" b="0" dirty="0" smtClean="0"/>
              <a:t>。</a:t>
            </a:r>
            <a:endParaRPr lang="en-US" altLang="zh-CN" b="0" dirty="0" smtClean="0"/>
          </a:p>
          <a:p>
            <a:pPr>
              <a:buFont typeface="Arial" panose="020B0604020202020204" pitchFamily="34" charset="0"/>
              <a:buChar char="•"/>
            </a:pPr>
            <a:r>
              <a:rPr lang="zh-CN" altLang="zh-CN" b="0" dirty="0"/>
              <a:t>程序中使用了两个地址标记</a:t>
            </a:r>
            <a:r>
              <a:rPr lang="en-US" altLang="zh-CN" b="0" dirty="0"/>
              <a:t>a1</a:t>
            </a:r>
            <a:r>
              <a:rPr lang="zh-CN" altLang="zh-CN" b="0" dirty="0"/>
              <a:t>、</a:t>
            </a:r>
            <a:r>
              <a:rPr lang="en-US" altLang="zh-CN" b="0" dirty="0"/>
              <a:t>a2</a:t>
            </a:r>
            <a:r>
              <a:rPr lang="zh-CN" altLang="zh-CN" b="0" dirty="0"/>
              <a:t>，它们分别表示主函数调用递归函数和递归函数递归调用的返回</a:t>
            </a:r>
            <a:r>
              <a:rPr lang="zh-CN" altLang="zh-CN" b="0" dirty="0" smtClean="0"/>
              <a:t>地址</a:t>
            </a:r>
            <a:r>
              <a:rPr lang="en-US" altLang="zh-CN" b="0" dirty="0" smtClean="0"/>
              <a:t>.</a:t>
            </a:r>
            <a:endParaRPr lang="zh-CN" altLang="en-US" b="0" dirty="0"/>
          </a:p>
        </p:txBody>
      </p:sp>
      <p:graphicFrame>
        <p:nvGraphicFramePr>
          <p:cNvPr id="4" name="表格 3"/>
          <p:cNvGraphicFramePr>
            <a:graphicFrameLocks noGrp="1"/>
          </p:cNvGraphicFramePr>
          <p:nvPr/>
        </p:nvGraphicFramePr>
        <p:xfrm>
          <a:off x="1857356" y="4286256"/>
          <a:ext cx="5214974" cy="1795950"/>
        </p:xfrm>
        <a:graphic>
          <a:graphicData uri="http://schemas.openxmlformats.org/drawingml/2006/table">
            <a:tbl>
              <a:tblPr/>
              <a:tblGrid>
                <a:gridCol w="829963">
                  <a:extLst>
                    <a:ext uri="{9D8B030D-6E8A-4147-A177-3AD203B41FA5}">
                      <a16:colId xmlns:a16="http://schemas.microsoft.com/office/drawing/2014/main" val="20000"/>
                    </a:ext>
                  </a:extLst>
                </a:gridCol>
                <a:gridCol w="640753">
                  <a:extLst>
                    <a:ext uri="{9D8B030D-6E8A-4147-A177-3AD203B41FA5}">
                      <a16:colId xmlns:a16="http://schemas.microsoft.com/office/drawing/2014/main" val="20001"/>
                    </a:ext>
                  </a:extLst>
                </a:gridCol>
                <a:gridCol w="747796">
                  <a:extLst>
                    <a:ext uri="{9D8B030D-6E8A-4147-A177-3AD203B41FA5}">
                      <a16:colId xmlns:a16="http://schemas.microsoft.com/office/drawing/2014/main" val="20002"/>
                    </a:ext>
                  </a:extLst>
                </a:gridCol>
                <a:gridCol w="859363">
                  <a:extLst>
                    <a:ext uri="{9D8B030D-6E8A-4147-A177-3AD203B41FA5}">
                      <a16:colId xmlns:a16="http://schemas.microsoft.com/office/drawing/2014/main" val="20003"/>
                    </a:ext>
                  </a:extLst>
                </a:gridCol>
                <a:gridCol w="748550">
                  <a:extLst>
                    <a:ext uri="{9D8B030D-6E8A-4147-A177-3AD203B41FA5}">
                      <a16:colId xmlns:a16="http://schemas.microsoft.com/office/drawing/2014/main" val="20004"/>
                    </a:ext>
                  </a:extLst>
                </a:gridCol>
                <a:gridCol w="1388549">
                  <a:extLst>
                    <a:ext uri="{9D8B030D-6E8A-4147-A177-3AD203B41FA5}">
                      <a16:colId xmlns:a16="http://schemas.microsoft.com/office/drawing/2014/main" val="20005"/>
                    </a:ext>
                  </a:extLst>
                </a:gridCol>
              </a:tblGrid>
              <a:tr h="273846">
                <a:tc>
                  <a:txBody>
                    <a:bodyPr/>
                    <a:lstStyle/>
                    <a:p>
                      <a:pPr algn="ctr">
                        <a:spcAft>
                          <a:spcPts val="0"/>
                        </a:spcAft>
                        <a:tabLst>
                          <a:tab pos="1028700" algn="l"/>
                        </a:tabLst>
                      </a:pPr>
                      <a:r>
                        <a:rPr lang="zh-CN" sz="1400" kern="100">
                          <a:solidFill>
                            <a:srgbClr val="000000"/>
                          </a:solidFill>
                          <a:latin typeface="Times New Roman"/>
                          <a:ea typeface="宋体"/>
                          <a:cs typeface="Times New Roman"/>
                        </a:rPr>
                        <a:t>调用层次</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zh-CN" sz="1400" kern="100">
                          <a:solidFill>
                            <a:srgbClr val="000000"/>
                          </a:solidFill>
                          <a:latin typeface="Times New Roman"/>
                          <a:ea typeface="宋体"/>
                          <a:cs typeface="Times New Roman"/>
                        </a:rPr>
                        <a:t>调用</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zh-CN" sz="1400" kern="100">
                          <a:solidFill>
                            <a:srgbClr val="000000"/>
                          </a:solidFill>
                          <a:latin typeface="Times New Roman"/>
                          <a:ea typeface="宋体"/>
                          <a:cs typeface="Times New Roman"/>
                        </a:rPr>
                        <a:t>参数</a:t>
                      </a:r>
                      <a:r>
                        <a:rPr lang="en-US" sz="1400" kern="100">
                          <a:solidFill>
                            <a:srgbClr val="000000"/>
                          </a:solidFill>
                          <a:latin typeface="Times New Roman"/>
                          <a:ea typeface="宋体"/>
                          <a:cs typeface="Times New Roman"/>
                        </a:rPr>
                        <a:t>n</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zh-CN" sz="1400" kern="100" dirty="0">
                          <a:solidFill>
                            <a:srgbClr val="000000"/>
                          </a:solidFill>
                          <a:latin typeface="Times New Roman"/>
                          <a:ea typeface="宋体"/>
                          <a:cs typeface="Times New Roman"/>
                        </a:rPr>
                        <a:t>返回地址</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m</a:t>
                      </a:r>
                      <a:r>
                        <a:rPr lang="zh-CN" sz="1400" kern="100">
                          <a:solidFill>
                            <a:srgbClr val="000000"/>
                          </a:solidFill>
                          <a:latin typeface="Times New Roman"/>
                          <a:ea typeface="宋体"/>
                          <a:cs typeface="Times New Roman"/>
                        </a:rPr>
                        <a:t>值</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zh-CN" sz="1400" kern="100">
                          <a:solidFill>
                            <a:srgbClr val="000000"/>
                          </a:solidFill>
                          <a:latin typeface="Times New Roman"/>
                          <a:ea typeface="宋体"/>
                          <a:cs typeface="Times New Roman"/>
                        </a:rPr>
                        <a:t>退栈时计算结果</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↑4</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         ↓</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↑3</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1* Fa(0)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1*1=1    ↓</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↑2</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2 *Fa(1)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2*1=2    ↓</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↑1</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Fa(3)</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3</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3*Fa(2)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3*2=6    ↓</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↑0</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Fa(4)</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4</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4 *Fa(3)</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dirty="0">
                          <a:solidFill>
                            <a:srgbClr val="000000"/>
                          </a:solidFill>
                          <a:latin typeface="Times New Roman"/>
                          <a:ea typeface="宋体"/>
                          <a:cs typeface="Times New Roman"/>
                        </a:rPr>
                        <a:t>4*6=24  </a:t>
                      </a:r>
                      <a:r>
                        <a:rPr lang="zh-CN" sz="1400" kern="100" dirty="0">
                          <a:solidFill>
                            <a:srgbClr val="000000"/>
                          </a:solidFill>
                          <a:latin typeface="Times New Roman"/>
                          <a:ea typeface="宋体"/>
                          <a:cs typeface="Times New Roman"/>
                        </a:rPr>
                        <a:t>返回</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388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928670"/>
            <a:ext cx="7992888" cy="5400600"/>
          </a:xfrm>
        </p:spPr>
        <p:txBody>
          <a:bodyPr>
            <a:normAutofit fontScale="92500" lnSpcReduction="10000"/>
          </a:bodyPr>
          <a:lstStyle/>
          <a:p>
            <a:pPr>
              <a:buFont typeface="Arial" panose="020B0604020202020204" pitchFamily="34" charset="0"/>
              <a:buChar char="•"/>
            </a:pPr>
            <a:r>
              <a:rPr lang="zh-CN" altLang="zh-CN" b="0" dirty="0"/>
              <a:t>事实上，计算机系统中函数或过程调用都是借助栈实现的</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有多个函数构成的嵌套调用时，总是遵循</a:t>
            </a:r>
            <a:r>
              <a:rPr lang="en-US" altLang="zh-CN" b="0" dirty="0"/>
              <a:t>“</a:t>
            </a:r>
            <a:r>
              <a:rPr lang="zh-CN" altLang="zh-CN" b="0" dirty="0"/>
              <a:t>先调用、后返回</a:t>
            </a:r>
            <a:r>
              <a:rPr lang="en-US" altLang="zh-CN" b="0" dirty="0"/>
              <a:t>”</a:t>
            </a:r>
            <a:r>
              <a:rPr lang="zh-CN" altLang="zh-CN" b="0" dirty="0"/>
              <a:t>的原则，因此调用函数和被调用函数之间的信息传递和控制转移都可以利用栈来实现</a:t>
            </a:r>
            <a:r>
              <a:rPr lang="zh-CN" altLang="zh-CN" b="0" dirty="0" smtClean="0"/>
              <a:t>。</a:t>
            </a:r>
            <a:endParaRPr lang="en-US" altLang="zh-CN" b="0" dirty="0" smtClean="0"/>
          </a:p>
          <a:p>
            <a:pPr>
              <a:buFont typeface="Arial" panose="020B0604020202020204" pitchFamily="34" charset="0"/>
              <a:buChar char="•"/>
            </a:pPr>
            <a:r>
              <a:rPr lang="zh-CN" altLang="zh-CN" b="0" dirty="0" smtClean="0"/>
              <a:t>每当</a:t>
            </a:r>
            <a:r>
              <a:rPr lang="zh-CN" altLang="zh-CN" b="0" dirty="0"/>
              <a:t>一个函数被调用时，就为它在栈顶分配一个存储区，存储相应的工作记录；每当一个函数返回时，就要从栈顶释放它所占用的存储区</a:t>
            </a:r>
            <a:r>
              <a:rPr lang="zh-CN" altLang="zh-CN" b="0" dirty="0" smtClean="0"/>
              <a:t>。</a:t>
            </a:r>
            <a:endParaRPr lang="en-US" altLang="zh-CN" b="0" dirty="0" smtClean="0"/>
          </a:p>
          <a:p>
            <a:pPr>
              <a:buFont typeface="Arial" panose="020B0604020202020204" pitchFamily="34" charset="0"/>
              <a:buChar char="•"/>
            </a:pPr>
            <a:r>
              <a:rPr lang="zh-CN" altLang="zh-CN" b="0" dirty="0" smtClean="0"/>
              <a:t>一般</a:t>
            </a:r>
            <a:r>
              <a:rPr lang="zh-CN" altLang="zh-CN" b="0" dirty="0"/>
              <a:t>通过以下几个步骤来完成调用函数的返</a:t>
            </a:r>
            <a:r>
              <a:rPr lang="zh-CN" altLang="zh-CN" b="0" dirty="0" smtClean="0"/>
              <a:t>回</a:t>
            </a:r>
            <a:r>
              <a:rPr lang="zh-CN" altLang="en-US" b="0" dirty="0" smtClean="0"/>
              <a:t>：</a:t>
            </a:r>
            <a:endParaRPr lang="en-US" altLang="zh-CN" b="0" dirty="0" smtClean="0"/>
          </a:p>
          <a:p>
            <a:r>
              <a:rPr lang="en-US" altLang="zh-CN" b="0" dirty="0" smtClean="0"/>
              <a:t>	  (</a:t>
            </a:r>
            <a:r>
              <a:rPr lang="en-US" altLang="zh-CN" b="0" dirty="0"/>
              <a:t>1) </a:t>
            </a:r>
            <a:r>
              <a:rPr lang="zh-CN" altLang="zh-CN" b="0" dirty="0"/>
              <a:t>从栈中弹出工作记录；</a:t>
            </a:r>
          </a:p>
          <a:p>
            <a:pPr lvl="3">
              <a:buNone/>
            </a:pPr>
            <a:r>
              <a:rPr lang="en-US" altLang="zh-CN" b="0" dirty="0"/>
              <a:t>(2) </a:t>
            </a:r>
            <a:r>
              <a:rPr lang="zh-CN" altLang="zh-CN" b="0" dirty="0"/>
              <a:t>将工作记录中的参数值赋给对应的变量；</a:t>
            </a:r>
          </a:p>
          <a:p>
            <a:pPr lvl="3">
              <a:buNone/>
            </a:pPr>
            <a:r>
              <a:rPr lang="en-US" altLang="zh-CN" b="0" dirty="0"/>
              <a:t>(3) </a:t>
            </a:r>
            <a:r>
              <a:rPr lang="zh-CN" altLang="zh-CN" b="0" dirty="0"/>
              <a:t>将函数值赋给相应的变量；</a:t>
            </a:r>
          </a:p>
          <a:p>
            <a:pPr lvl="3">
              <a:buNone/>
            </a:pPr>
            <a:r>
              <a:rPr lang="en-US" altLang="zh-CN" b="0" dirty="0"/>
              <a:t>(4) </a:t>
            </a:r>
            <a:r>
              <a:rPr lang="zh-CN" altLang="zh-CN" b="0" dirty="0"/>
              <a:t>转移至返回地址。</a:t>
            </a:r>
          </a:p>
          <a:p>
            <a:endParaRPr lang="zh-CN" altLang="en-US" b="0" dirty="0"/>
          </a:p>
        </p:txBody>
      </p:sp>
    </p:spTree>
    <p:extLst>
      <p:ext uri="{BB962C8B-B14F-4D97-AF65-F5344CB8AC3E}">
        <p14:creationId xmlns:p14="http://schemas.microsoft.com/office/powerpoint/2010/main" val="418372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35896" y="1714488"/>
            <a:ext cx="5508104"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设定栈</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 = ( a</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a</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栈具有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先进后出，后进先出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特点</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50000"/>
              </a:lnSpc>
            </a:pPr>
            <a:r>
              <a:rPr lang="en-US"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FILO</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(First In Last Out)</a:t>
            </a:r>
          </a:p>
          <a:p>
            <a:pPr marL="342900" indent="-342900">
              <a:lnSpc>
                <a:spcPct val="150000"/>
              </a:lnSpc>
              <a:buFont typeface="Arial" panose="020B0604020202020204" pitchFamily="34" charset="0"/>
              <a:buChar char="•"/>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Picture 2"/>
          <p:cNvPicPr>
            <a:picLocks noChangeAspect="1" noChangeArrowheads="1"/>
          </p:cNvPicPr>
          <p:nvPr/>
        </p:nvPicPr>
        <p:blipFill>
          <a:blip r:embed="rId2" cstate="print"/>
          <a:srcRect/>
          <a:stretch>
            <a:fillRect/>
          </a:stretch>
        </p:blipFill>
        <p:spPr bwMode="auto">
          <a:xfrm>
            <a:off x="254111" y="1357298"/>
            <a:ext cx="3453793" cy="3943910"/>
          </a:xfrm>
          <a:prstGeom prst="rect">
            <a:avLst/>
          </a:prstGeom>
          <a:noFill/>
          <a:ln w="9525">
            <a:noFill/>
            <a:miter lim="800000"/>
            <a:headEnd/>
            <a:tailEnd/>
          </a:ln>
          <a:effectLst/>
        </p:spPr>
      </p:pic>
    </p:spTree>
    <p:extLst>
      <p:ext uri="{BB962C8B-B14F-4D97-AF65-F5344CB8AC3E}">
        <p14:creationId xmlns:p14="http://schemas.microsoft.com/office/powerpoint/2010/main" val="2382213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solidFill>
                  <a:srgbClr val="FF0000"/>
                </a:solidFill>
              </a:rPr>
              <a:t>汉诺塔问题</a:t>
            </a:r>
            <a:endParaRPr lang="zh-CN" altLang="en-US" sz="2400" dirty="0">
              <a:solidFill>
                <a:srgbClr val="FF0000"/>
              </a:solidFill>
            </a:endParaRPr>
          </a:p>
        </p:txBody>
      </p:sp>
      <p:sp>
        <p:nvSpPr>
          <p:cNvPr id="3" name="内容占位符 2"/>
          <p:cNvSpPr>
            <a:spLocks noGrp="1"/>
          </p:cNvSpPr>
          <p:nvPr>
            <p:ph idx="1"/>
          </p:nvPr>
        </p:nvSpPr>
        <p:spPr>
          <a:xfrm>
            <a:off x="785786" y="1500174"/>
            <a:ext cx="7744944" cy="3300398"/>
          </a:xfrm>
        </p:spPr>
        <p:txBody>
          <a:bodyPr>
            <a:normAutofit/>
          </a:bodyPr>
          <a:lstStyle/>
          <a:p>
            <a:r>
              <a:rPr lang="en-US" altLang="zh-CN" dirty="0" smtClean="0"/>
              <a:t>	</a:t>
            </a:r>
            <a:r>
              <a:rPr lang="zh-CN" altLang="zh-CN" sz="2000" b="0" dirty="0" smtClean="0"/>
              <a:t>设有</a:t>
            </a:r>
            <a:r>
              <a:rPr lang="zh-CN" altLang="zh-CN" sz="2000" b="0" dirty="0"/>
              <a:t>三个分别命名为</a:t>
            </a:r>
            <a:r>
              <a:rPr lang="en-US" altLang="zh-CN" sz="2000" b="0" dirty="0"/>
              <a:t>A</a:t>
            </a:r>
            <a:r>
              <a:rPr lang="zh-CN" altLang="zh-CN" sz="2000" b="0" dirty="0"/>
              <a:t>、</a:t>
            </a:r>
            <a:r>
              <a:rPr lang="en-US" altLang="zh-CN" sz="2000" b="0" dirty="0"/>
              <a:t>B</a:t>
            </a:r>
            <a:r>
              <a:rPr lang="zh-CN" altLang="zh-CN" sz="2000" b="0" dirty="0"/>
              <a:t>、</a:t>
            </a:r>
            <a:r>
              <a:rPr lang="en-US" altLang="zh-CN" sz="2000" b="0" dirty="0"/>
              <a:t>C</a:t>
            </a:r>
            <a:r>
              <a:rPr lang="zh-CN" altLang="zh-CN" sz="2000" b="0" dirty="0"/>
              <a:t>的塔座，在塔座</a:t>
            </a:r>
            <a:r>
              <a:rPr lang="en-US" altLang="zh-CN" sz="2000" b="0" dirty="0"/>
              <a:t>A</a:t>
            </a:r>
            <a:r>
              <a:rPr lang="zh-CN" altLang="zh-CN" sz="2000" b="0" dirty="0"/>
              <a:t>上从上到下插有</a:t>
            </a:r>
            <a:r>
              <a:rPr lang="en-US" altLang="zh-CN" sz="2000" b="0" dirty="0"/>
              <a:t>n</a:t>
            </a:r>
            <a:r>
              <a:rPr lang="zh-CN" altLang="zh-CN" sz="2000" b="0" dirty="0"/>
              <a:t>个直径由小到大、各不相同的圆盘，编号分别为</a:t>
            </a:r>
            <a:r>
              <a:rPr lang="en-US" altLang="zh-CN" sz="2000" b="0" dirty="0"/>
              <a:t>1</a:t>
            </a:r>
            <a:r>
              <a:rPr lang="zh-CN" altLang="zh-CN" sz="2000" b="0" dirty="0"/>
              <a:t>、</a:t>
            </a:r>
            <a:r>
              <a:rPr lang="en-US" altLang="zh-CN" sz="2000" b="0" dirty="0"/>
              <a:t>2</a:t>
            </a:r>
            <a:r>
              <a:rPr lang="zh-CN" altLang="zh-CN" sz="2000" b="0" dirty="0"/>
              <a:t>、</a:t>
            </a:r>
            <a:r>
              <a:rPr lang="en-US" altLang="zh-CN" sz="2000" b="0" dirty="0"/>
              <a:t>3</a:t>
            </a:r>
            <a:r>
              <a:rPr lang="zh-CN" altLang="zh-CN" sz="2000" b="0" dirty="0"/>
              <a:t>、</a:t>
            </a:r>
            <a:r>
              <a:rPr lang="en-US" altLang="zh-CN" sz="2000" b="0" dirty="0"/>
              <a:t>…</a:t>
            </a:r>
            <a:r>
              <a:rPr lang="zh-CN" altLang="zh-CN" sz="2000" b="0" dirty="0"/>
              <a:t>、</a:t>
            </a:r>
            <a:r>
              <a:rPr lang="en-US" altLang="zh-CN" sz="2000" b="0" dirty="0"/>
              <a:t>n</a:t>
            </a:r>
            <a:r>
              <a:rPr lang="zh-CN" altLang="zh-CN" sz="2000" b="0" dirty="0"/>
              <a:t>（如</a:t>
            </a:r>
            <a:r>
              <a:rPr lang="zh-CN" altLang="zh-CN" sz="2000" b="0" dirty="0" smtClean="0"/>
              <a:t>图</a:t>
            </a:r>
            <a:r>
              <a:rPr lang="en-US" altLang="zh-CN" sz="2000" b="0" dirty="0" smtClean="0"/>
              <a:t>3-5</a:t>
            </a:r>
            <a:r>
              <a:rPr lang="zh-CN" altLang="zh-CN" sz="2000" b="0" dirty="0"/>
              <a:t>）。现要求将</a:t>
            </a:r>
            <a:r>
              <a:rPr lang="en-US" altLang="zh-CN" sz="2000" b="0" dirty="0"/>
              <a:t>A</a:t>
            </a:r>
            <a:r>
              <a:rPr lang="zh-CN" altLang="zh-CN" sz="2000" b="0" dirty="0"/>
              <a:t>塔座上的</a:t>
            </a:r>
            <a:r>
              <a:rPr lang="en-US" altLang="zh-CN" sz="2000" b="0" dirty="0"/>
              <a:t>n</a:t>
            </a:r>
            <a:r>
              <a:rPr lang="zh-CN" altLang="zh-CN" sz="2000" b="0" dirty="0"/>
              <a:t>个圆盘全部移至塔座</a:t>
            </a:r>
            <a:r>
              <a:rPr lang="en-US" altLang="zh-CN" sz="2000" b="0" dirty="0"/>
              <a:t>B</a:t>
            </a:r>
            <a:r>
              <a:rPr lang="zh-CN" altLang="zh-CN" sz="2000" b="0" dirty="0"/>
              <a:t>上，并仍按相同的顺序叠放。在移动圆盘时，必须遵循下列规则：</a:t>
            </a:r>
          </a:p>
          <a:p>
            <a:pPr lvl="2">
              <a:buNone/>
            </a:pPr>
            <a:r>
              <a:rPr lang="zh-CN" altLang="zh-CN" sz="2000" b="0" dirty="0"/>
              <a:t>（</a:t>
            </a:r>
            <a:r>
              <a:rPr lang="en-US" altLang="zh-CN" sz="2000" b="0" dirty="0"/>
              <a:t>1</a:t>
            </a:r>
            <a:r>
              <a:rPr lang="zh-CN" altLang="zh-CN" sz="2000" b="0" dirty="0"/>
              <a:t>）每次只能移动一个圆盘；</a:t>
            </a:r>
            <a:r>
              <a:rPr lang="en-US" altLang="zh-CN" sz="2000" b="0" dirty="0"/>
              <a:t> </a:t>
            </a:r>
            <a:endParaRPr lang="zh-CN" altLang="zh-CN" sz="2000" b="0" dirty="0"/>
          </a:p>
          <a:p>
            <a:pPr lvl="2">
              <a:buNone/>
            </a:pPr>
            <a:r>
              <a:rPr lang="zh-CN" altLang="zh-CN" sz="2000" b="0" dirty="0"/>
              <a:t>（</a:t>
            </a:r>
            <a:r>
              <a:rPr lang="en-US" altLang="zh-CN" sz="2000" b="0" dirty="0"/>
              <a:t>2</a:t>
            </a:r>
            <a:r>
              <a:rPr lang="zh-CN" altLang="zh-CN" sz="2000" b="0" dirty="0"/>
              <a:t>）圆盘可以插入</a:t>
            </a:r>
            <a:r>
              <a:rPr lang="en-US" altLang="zh-CN" sz="2000" b="0" dirty="0"/>
              <a:t>A</a:t>
            </a:r>
            <a:r>
              <a:rPr lang="zh-CN" altLang="zh-CN" sz="2000" b="0" dirty="0"/>
              <a:t>、</a:t>
            </a:r>
            <a:r>
              <a:rPr lang="en-US" altLang="zh-CN" sz="2000" b="0" dirty="0"/>
              <a:t>B</a:t>
            </a:r>
            <a:r>
              <a:rPr lang="zh-CN" altLang="zh-CN" sz="2000" b="0" dirty="0"/>
              <a:t>、</a:t>
            </a:r>
            <a:r>
              <a:rPr lang="en-US" altLang="zh-CN" sz="2000" b="0" dirty="0"/>
              <a:t>C</a:t>
            </a:r>
            <a:r>
              <a:rPr lang="zh-CN" altLang="zh-CN" sz="2000" b="0" dirty="0"/>
              <a:t>的任一个塔座上；</a:t>
            </a:r>
          </a:p>
          <a:p>
            <a:pPr lvl="2">
              <a:buNone/>
            </a:pPr>
            <a:r>
              <a:rPr lang="zh-CN" altLang="zh-CN" sz="2000" b="0" dirty="0"/>
              <a:t>（</a:t>
            </a:r>
            <a:r>
              <a:rPr lang="en-US" altLang="zh-CN" sz="2000" b="0" dirty="0"/>
              <a:t>3</a:t>
            </a:r>
            <a:r>
              <a:rPr lang="zh-CN" altLang="zh-CN" sz="2000" b="0" dirty="0"/>
              <a:t>）任何时候都不能将一个较大的圆盘放在一个较小的圆盘上。</a:t>
            </a:r>
          </a:p>
          <a:p>
            <a:endParaRPr lang="zh-CN" altLang="en-US" dirty="0"/>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73" name="Object 1"/>
          <p:cNvGraphicFramePr>
            <a:graphicFrameLocks noChangeAspect="1"/>
          </p:cNvGraphicFramePr>
          <p:nvPr/>
        </p:nvGraphicFramePr>
        <p:xfrm>
          <a:off x="1187624" y="4509120"/>
          <a:ext cx="7227713" cy="1491648"/>
        </p:xfrm>
        <a:graphic>
          <a:graphicData uri="http://schemas.openxmlformats.org/presentationml/2006/ole">
            <mc:AlternateContent xmlns:mc="http://schemas.openxmlformats.org/markup-compatibility/2006">
              <mc:Choice xmlns:v="urn:schemas-microsoft-com:vml" Requires="v">
                <p:oleObj spid="_x0000_s80004" r:id="rId3" imgW="5068651" imgH="1048649" progId="">
                  <p:embed/>
                </p:oleObj>
              </mc:Choice>
              <mc:Fallback>
                <p:oleObj r:id="rId3" imgW="5068651" imgH="1048649"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509120"/>
                        <a:ext cx="7227713" cy="14916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图片 5"/>
          <p:cNvPicPr/>
          <p:nvPr/>
        </p:nvPicPr>
        <p:blipFill>
          <a:blip r:embed="rId5" cstate="print">
            <a:extLst>
              <a:ext uri="{28A0092B-C50C-407E-A947-70E740481C1C}">
                <a14:useLocalDpi xmlns:a14="http://schemas.microsoft.com/office/drawing/2010/main" val="0"/>
              </a:ext>
            </a:extLst>
          </a:blip>
          <a:stretch>
            <a:fillRect/>
          </a:stretch>
        </p:blipFill>
        <p:spPr>
          <a:xfrm>
            <a:off x="7715272" y="571480"/>
            <a:ext cx="461935" cy="459842"/>
          </a:xfrm>
          <a:prstGeom prst="rect">
            <a:avLst/>
          </a:prstGeom>
        </p:spPr>
      </p:pic>
    </p:spTree>
    <p:extLst>
      <p:ext uri="{BB962C8B-B14F-4D97-AF65-F5344CB8AC3E}">
        <p14:creationId xmlns:p14="http://schemas.microsoft.com/office/powerpoint/2010/main" val="719409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4941" y="1071546"/>
            <a:ext cx="7989508" cy="4247317"/>
          </a:xfrm>
          <a:prstGeom prst="rect">
            <a:avLst/>
          </a:prstGeom>
        </p:spPr>
        <p:txBody>
          <a:bodyPr wrap="square">
            <a:spAutoFit/>
          </a:bodyPr>
          <a:lstStyle/>
          <a:p>
            <a:pPr>
              <a:lnSpc>
                <a:spcPct val="120000"/>
              </a:lnSpc>
              <a:spcBef>
                <a:spcPts val="600"/>
              </a:spcBef>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这个问题可以用递归的方法考虑</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600"/>
              </a:spcBef>
              <a:buFont typeface="Arial" pitchFamily="34" charset="0"/>
              <a:buChar char="•"/>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时，问题可以直接求解，可直接将编号为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的圆盘从塔座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上移至塔座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600"/>
              </a:spcBef>
              <a:buFont typeface="Arial" pitchFamily="34" charset="0"/>
              <a:buChar char="•"/>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n&gt;1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时，从上述移动过程中可以看出，汉诺塔问题可以分成三个步骤完成</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60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）将塔座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上最上面的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个圆盘移至塔座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60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）将圆盘</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从塔座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移至塔座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60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）将塔座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个圆盘全部移至塔座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60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）是汉诺塔问题的两个子问题，而（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）可通过一次移动直接完成</a:t>
            </a:r>
            <a:r>
              <a:rPr lang="zh-CN" altLang="zh-CN" sz="2000" dirty="0"/>
              <a:t>。</a:t>
            </a:r>
            <a:endParaRPr lang="zh-CN" altLang="en-US" sz="2000" dirty="0"/>
          </a:p>
        </p:txBody>
      </p:sp>
    </p:spTree>
    <p:extLst>
      <p:ext uri="{BB962C8B-B14F-4D97-AF65-F5344CB8AC3E}">
        <p14:creationId xmlns:p14="http://schemas.microsoft.com/office/powerpoint/2010/main" val="39983501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836712"/>
            <a:ext cx="8316416" cy="5688632"/>
          </a:xfrm>
        </p:spPr>
        <p:txBody>
          <a:bodyPr>
            <a:noAutofit/>
          </a:bodyPr>
          <a:lstStyle/>
          <a:p>
            <a:pPr>
              <a:lnSpc>
                <a:spcPct val="100000"/>
              </a:lnSpc>
              <a:spcBef>
                <a:spcPts val="0"/>
              </a:spcBef>
            </a:pPr>
            <a:r>
              <a:rPr lang="zh-CN" altLang="zh-CN" sz="1800" dirty="0" smtClean="0"/>
              <a:t>算法</a:t>
            </a:r>
            <a:r>
              <a:rPr lang="en-US" altLang="zh-CN" sz="1800" dirty="0" smtClean="0"/>
              <a:t>3.15</a:t>
            </a:r>
            <a:r>
              <a:rPr lang="zh-CN" altLang="zh-CN" sz="1800" dirty="0"/>
              <a:t>：</a:t>
            </a:r>
            <a:r>
              <a:rPr lang="zh-CN" altLang="zh-CN" sz="1800" dirty="0">
                <a:solidFill>
                  <a:srgbClr val="FF0000"/>
                </a:solidFill>
              </a:rPr>
              <a:t>汉诺塔问题的递归算法</a:t>
            </a:r>
          </a:p>
          <a:p>
            <a:pPr>
              <a:lnSpc>
                <a:spcPct val="100000"/>
              </a:lnSpc>
              <a:spcBef>
                <a:spcPts val="0"/>
              </a:spcBef>
            </a:pPr>
            <a:r>
              <a:rPr lang="en-US" altLang="zh-CN" sz="1800" b="0" dirty="0"/>
              <a:t>#include &lt;</a:t>
            </a:r>
            <a:r>
              <a:rPr lang="en-US" altLang="zh-CN" sz="1800" b="0" dirty="0" err="1"/>
              <a:t>iostream</a:t>
            </a:r>
            <a:r>
              <a:rPr lang="en-US" altLang="zh-CN" sz="1800" b="0" dirty="0"/>
              <a:t>&gt;</a:t>
            </a:r>
            <a:endParaRPr lang="zh-CN" altLang="zh-CN" sz="1800" b="0" dirty="0"/>
          </a:p>
          <a:p>
            <a:pPr>
              <a:lnSpc>
                <a:spcPct val="100000"/>
              </a:lnSpc>
              <a:spcBef>
                <a:spcPts val="0"/>
              </a:spcBef>
            </a:pPr>
            <a:r>
              <a:rPr lang="en-US" altLang="zh-CN" sz="1800" b="0" dirty="0"/>
              <a:t>using namespace </a:t>
            </a:r>
            <a:r>
              <a:rPr lang="en-US" altLang="zh-CN" sz="1800" b="0" dirty="0" err="1"/>
              <a:t>std</a:t>
            </a:r>
            <a:r>
              <a:rPr lang="en-US" altLang="zh-CN" sz="1800" b="0" dirty="0"/>
              <a:t>;</a:t>
            </a:r>
            <a:endParaRPr lang="zh-CN" altLang="zh-CN" sz="1800" b="0" dirty="0"/>
          </a:p>
          <a:p>
            <a:pPr>
              <a:lnSpc>
                <a:spcPct val="100000"/>
              </a:lnSpc>
              <a:spcBef>
                <a:spcPts val="0"/>
              </a:spcBef>
            </a:pPr>
            <a:r>
              <a:rPr lang="en-US" altLang="zh-CN" sz="1800" b="0" dirty="0"/>
              <a:t>class Hanoi{   </a:t>
            </a:r>
            <a:r>
              <a:rPr lang="en-US" altLang="zh-CN" sz="1800" b="0" dirty="0" smtClean="0"/>
              <a:t>	//</a:t>
            </a:r>
            <a:r>
              <a:rPr lang="zh-CN" altLang="zh-CN" sz="1800" b="0" dirty="0"/>
              <a:t>定义汉诺塔类</a:t>
            </a:r>
          </a:p>
          <a:p>
            <a:pPr>
              <a:lnSpc>
                <a:spcPct val="100000"/>
              </a:lnSpc>
              <a:spcBef>
                <a:spcPts val="0"/>
              </a:spcBef>
            </a:pPr>
            <a:r>
              <a:rPr lang="en-US" altLang="zh-CN" sz="1800" b="0" dirty="0"/>
              <a:t>public:</a:t>
            </a:r>
            <a:endParaRPr lang="zh-CN" altLang="zh-CN" sz="1800" b="0" dirty="0"/>
          </a:p>
          <a:p>
            <a:pPr>
              <a:lnSpc>
                <a:spcPct val="100000"/>
              </a:lnSpc>
              <a:spcBef>
                <a:spcPts val="0"/>
              </a:spcBef>
            </a:pPr>
            <a:r>
              <a:rPr lang="en-US" altLang="zh-CN" sz="1800" b="0" dirty="0"/>
              <a:t>   void </a:t>
            </a:r>
            <a:r>
              <a:rPr lang="en-US" altLang="zh-CN" sz="1800" b="0" dirty="0" err="1"/>
              <a:t>HanoiTowers</a:t>
            </a:r>
            <a:r>
              <a:rPr lang="en-US" altLang="zh-CN" sz="1800" b="0" dirty="0"/>
              <a:t>(</a:t>
            </a:r>
            <a:r>
              <a:rPr lang="en-US" altLang="zh-CN" sz="1800" b="0" dirty="0" err="1"/>
              <a:t>int</a:t>
            </a:r>
            <a:r>
              <a:rPr lang="en-US" altLang="zh-CN" sz="1800" b="0" dirty="0"/>
              <a:t> n, char a, char b, char c);     //</a:t>
            </a:r>
            <a:r>
              <a:rPr lang="zh-CN" altLang="zh-CN" sz="1800" b="0" dirty="0"/>
              <a:t>声明递归函数</a:t>
            </a:r>
          </a:p>
          <a:p>
            <a:pPr>
              <a:lnSpc>
                <a:spcPct val="100000"/>
              </a:lnSpc>
              <a:spcBef>
                <a:spcPts val="0"/>
              </a:spcBef>
            </a:pPr>
            <a:r>
              <a:rPr lang="en-US" altLang="zh-CN" sz="1800" b="0" dirty="0"/>
              <a:t>   void Move(</a:t>
            </a:r>
            <a:r>
              <a:rPr lang="en-US" altLang="zh-CN" sz="1800" b="0" dirty="0" err="1"/>
              <a:t>int</a:t>
            </a:r>
            <a:r>
              <a:rPr lang="en-US" altLang="zh-CN" sz="1800" b="0" dirty="0"/>
              <a:t> n, char s, char t);   //</a:t>
            </a:r>
            <a:r>
              <a:rPr lang="zh-CN" altLang="zh-CN" sz="1800" b="0" dirty="0"/>
              <a:t>声明移动函数，将圆盘</a:t>
            </a:r>
            <a:r>
              <a:rPr lang="en-US" altLang="zh-CN" sz="1800" b="0" dirty="0"/>
              <a:t>n</a:t>
            </a:r>
            <a:r>
              <a:rPr lang="zh-CN" altLang="zh-CN" sz="1800" b="0" dirty="0"/>
              <a:t>从塔座</a:t>
            </a:r>
            <a:r>
              <a:rPr lang="en-US" altLang="zh-CN" sz="1800" b="0" dirty="0"/>
              <a:t>s</a:t>
            </a:r>
            <a:r>
              <a:rPr lang="zh-CN" altLang="zh-CN" sz="1800" b="0" dirty="0"/>
              <a:t>移至塔座</a:t>
            </a:r>
            <a:r>
              <a:rPr lang="en-US" altLang="zh-CN" sz="1800" b="0" dirty="0"/>
              <a:t>t</a:t>
            </a:r>
            <a:r>
              <a:rPr lang="zh-CN" altLang="zh-CN" sz="1800" b="0" dirty="0"/>
              <a:t>上</a:t>
            </a:r>
          </a:p>
          <a:p>
            <a:pPr>
              <a:lnSpc>
                <a:spcPct val="100000"/>
              </a:lnSpc>
              <a:spcBef>
                <a:spcPts val="0"/>
              </a:spcBef>
            </a:pPr>
            <a:r>
              <a:rPr lang="en-US" altLang="zh-CN" sz="1800" b="0" dirty="0"/>
              <a:t>};</a:t>
            </a:r>
            <a:endParaRPr lang="zh-CN" altLang="zh-CN" sz="1800" b="0" dirty="0"/>
          </a:p>
          <a:p>
            <a:pPr>
              <a:lnSpc>
                <a:spcPct val="100000"/>
              </a:lnSpc>
              <a:spcBef>
                <a:spcPts val="0"/>
              </a:spcBef>
            </a:pPr>
            <a:r>
              <a:rPr lang="en-US" altLang="zh-CN" sz="1800" b="0" dirty="0"/>
              <a:t>void Hanoi::</a:t>
            </a:r>
            <a:r>
              <a:rPr lang="en-US" altLang="zh-CN" sz="1800" b="0" dirty="0" err="1"/>
              <a:t>HanoiTowers</a:t>
            </a:r>
            <a:r>
              <a:rPr lang="en-US" altLang="zh-CN" sz="1800" b="0" dirty="0"/>
              <a:t>(</a:t>
            </a:r>
            <a:r>
              <a:rPr lang="en-US" altLang="zh-CN" sz="1800" b="0" dirty="0" err="1"/>
              <a:t>int</a:t>
            </a:r>
            <a:r>
              <a:rPr lang="en-US" altLang="zh-CN" sz="1800" b="0" dirty="0"/>
              <a:t> n, char a, char b, char c</a:t>
            </a:r>
            <a:r>
              <a:rPr lang="en-US" altLang="zh-CN" sz="1800" b="0" dirty="0" smtClean="0"/>
              <a:t>) {   //</a:t>
            </a:r>
            <a:r>
              <a:rPr lang="zh-CN" altLang="zh-CN" sz="1800" b="0" dirty="0" smtClean="0"/>
              <a:t>定义递归函数</a:t>
            </a:r>
            <a:endParaRPr lang="zh-CN" altLang="zh-CN" sz="1800" b="0" dirty="0"/>
          </a:p>
          <a:p>
            <a:pPr>
              <a:lnSpc>
                <a:spcPct val="100000"/>
              </a:lnSpc>
              <a:spcBef>
                <a:spcPts val="0"/>
              </a:spcBef>
            </a:pPr>
            <a:r>
              <a:rPr lang="en-US" altLang="zh-CN" sz="1800" b="0" dirty="0" smtClean="0"/>
              <a:t>    	if(n</a:t>
            </a:r>
            <a:r>
              <a:rPr lang="en-US" altLang="zh-CN" sz="1800" b="0" dirty="0"/>
              <a:t>==1)  //</a:t>
            </a:r>
            <a:r>
              <a:rPr lang="zh-CN" altLang="zh-CN" sz="1800" b="0" dirty="0"/>
              <a:t>定义终止条件</a:t>
            </a:r>
          </a:p>
          <a:p>
            <a:pPr>
              <a:lnSpc>
                <a:spcPct val="100000"/>
              </a:lnSpc>
              <a:spcBef>
                <a:spcPts val="0"/>
              </a:spcBef>
            </a:pPr>
            <a:r>
              <a:rPr lang="en-US" altLang="zh-CN" sz="1800" b="0" dirty="0" smtClean="0"/>
              <a:t>		Move(1,a,b</a:t>
            </a:r>
            <a:r>
              <a:rPr lang="en-US" altLang="zh-CN" sz="1800" b="0" dirty="0"/>
              <a:t>);                   </a:t>
            </a:r>
            <a:r>
              <a:rPr lang="en-US" altLang="zh-CN" sz="1800" b="0" dirty="0" smtClean="0"/>
              <a:t>	//</a:t>
            </a:r>
            <a:r>
              <a:rPr lang="zh-CN" altLang="zh-CN" sz="1800" b="0" dirty="0"/>
              <a:t>①</a:t>
            </a:r>
          </a:p>
          <a:p>
            <a:pPr>
              <a:lnSpc>
                <a:spcPct val="100000"/>
              </a:lnSpc>
              <a:spcBef>
                <a:spcPts val="0"/>
              </a:spcBef>
            </a:pPr>
            <a:r>
              <a:rPr lang="en-US" altLang="zh-CN" sz="1800" b="0" dirty="0"/>
              <a:t>    </a:t>
            </a:r>
            <a:r>
              <a:rPr lang="en-US" altLang="zh-CN" sz="1800" b="0" dirty="0" smtClean="0"/>
              <a:t>	else </a:t>
            </a:r>
            <a:r>
              <a:rPr lang="en-US" altLang="zh-CN" sz="1800" b="0" dirty="0"/>
              <a:t>{                             </a:t>
            </a:r>
            <a:r>
              <a:rPr lang="en-US" altLang="zh-CN" sz="1800" b="0" dirty="0" smtClean="0"/>
              <a:t>		//</a:t>
            </a:r>
            <a:r>
              <a:rPr lang="zh-CN" altLang="zh-CN" sz="1800" b="0" dirty="0"/>
              <a:t>②</a:t>
            </a:r>
          </a:p>
          <a:p>
            <a:pPr>
              <a:lnSpc>
                <a:spcPct val="100000"/>
              </a:lnSpc>
              <a:spcBef>
                <a:spcPts val="0"/>
              </a:spcBef>
            </a:pPr>
            <a:r>
              <a:rPr lang="en-US" altLang="zh-CN" sz="1800" b="0" dirty="0"/>
              <a:t>  </a:t>
            </a:r>
            <a:r>
              <a:rPr lang="en-US" altLang="zh-CN" sz="1800" b="0" dirty="0" smtClean="0"/>
              <a:t>		</a:t>
            </a:r>
            <a:r>
              <a:rPr lang="en-US" altLang="zh-CN" sz="1800" b="0" dirty="0" err="1" smtClean="0"/>
              <a:t>HanoiTowers</a:t>
            </a:r>
            <a:r>
              <a:rPr lang="en-US" altLang="zh-CN" sz="1800" b="0" dirty="0" smtClean="0"/>
              <a:t>(n-1,a,c,b</a:t>
            </a:r>
            <a:r>
              <a:rPr lang="en-US" altLang="zh-CN" sz="1800" b="0" dirty="0"/>
              <a:t>);         </a:t>
            </a:r>
            <a:r>
              <a:rPr lang="en-US" altLang="zh-CN" sz="1800" b="0" dirty="0" smtClean="0"/>
              <a:t>//</a:t>
            </a:r>
            <a:r>
              <a:rPr lang="zh-CN" altLang="zh-CN" sz="1800" b="0" dirty="0"/>
              <a:t>③</a:t>
            </a:r>
          </a:p>
          <a:p>
            <a:pPr>
              <a:lnSpc>
                <a:spcPct val="100000"/>
              </a:lnSpc>
              <a:spcBef>
                <a:spcPts val="0"/>
              </a:spcBef>
            </a:pPr>
            <a:r>
              <a:rPr lang="en-US" altLang="zh-CN" sz="1800" b="0" dirty="0" smtClean="0"/>
              <a:t>		Move(</a:t>
            </a:r>
            <a:r>
              <a:rPr lang="en-US" altLang="zh-CN" sz="1800" b="0" dirty="0" err="1" smtClean="0"/>
              <a:t>n,a,b</a:t>
            </a:r>
            <a:r>
              <a:rPr lang="en-US" altLang="zh-CN" sz="1800" b="0" dirty="0"/>
              <a:t>);                   </a:t>
            </a:r>
            <a:r>
              <a:rPr lang="en-US" altLang="zh-CN" sz="1800" b="0" dirty="0" smtClean="0"/>
              <a:t>	//</a:t>
            </a:r>
            <a:r>
              <a:rPr lang="zh-CN" altLang="zh-CN" sz="1800" b="0" dirty="0"/>
              <a:t>④</a:t>
            </a:r>
          </a:p>
          <a:p>
            <a:pPr>
              <a:lnSpc>
                <a:spcPct val="100000"/>
              </a:lnSpc>
              <a:spcBef>
                <a:spcPts val="0"/>
              </a:spcBef>
            </a:pPr>
            <a:r>
              <a:rPr lang="en-US" altLang="zh-CN" sz="1800" b="0" dirty="0" smtClean="0"/>
              <a:t>		</a:t>
            </a:r>
            <a:r>
              <a:rPr lang="en-US" altLang="zh-CN" sz="1800" b="0" dirty="0" err="1" smtClean="0"/>
              <a:t>HanoiTowers</a:t>
            </a:r>
            <a:r>
              <a:rPr lang="en-US" altLang="zh-CN" sz="1800" b="0" dirty="0" smtClean="0"/>
              <a:t>(n-1,c,b,a</a:t>
            </a:r>
            <a:r>
              <a:rPr lang="en-US" altLang="zh-CN" sz="1800" b="0" dirty="0"/>
              <a:t>);         </a:t>
            </a:r>
            <a:r>
              <a:rPr lang="en-US" altLang="zh-CN" sz="1800" b="0" dirty="0" smtClean="0"/>
              <a:t>//</a:t>
            </a:r>
            <a:r>
              <a:rPr lang="zh-CN" altLang="zh-CN" sz="1800" b="0" dirty="0"/>
              <a:t>⑤</a:t>
            </a:r>
          </a:p>
          <a:p>
            <a:pPr>
              <a:lnSpc>
                <a:spcPct val="100000"/>
              </a:lnSpc>
              <a:spcBef>
                <a:spcPts val="0"/>
              </a:spcBef>
            </a:pPr>
            <a:r>
              <a:rPr lang="en-US" altLang="zh-CN" sz="1800" b="0" dirty="0" smtClean="0"/>
              <a:t>	}                                		//</a:t>
            </a:r>
            <a:r>
              <a:rPr lang="zh-CN" altLang="zh-CN" sz="1800" b="0" dirty="0"/>
              <a:t>⑥</a:t>
            </a:r>
          </a:p>
          <a:p>
            <a:pPr>
              <a:lnSpc>
                <a:spcPct val="100000"/>
              </a:lnSpc>
              <a:spcBef>
                <a:spcPts val="0"/>
              </a:spcBef>
            </a:pPr>
            <a:r>
              <a:rPr lang="en-US" altLang="zh-CN" sz="1800" b="0" dirty="0"/>
              <a:t>    </a:t>
            </a:r>
            <a:r>
              <a:rPr lang="en-US" altLang="zh-CN" sz="1800" b="0" dirty="0" smtClean="0"/>
              <a:t>	return</a:t>
            </a:r>
            <a:r>
              <a:rPr lang="en-US" altLang="zh-CN" sz="1800" b="0" dirty="0"/>
              <a:t>;                            </a:t>
            </a:r>
            <a:r>
              <a:rPr lang="en-US" altLang="zh-CN" sz="1800" b="0" dirty="0" smtClean="0"/>
              <a:t>		//</a:t>
            </a:r>
            <a:r>
              <a:rPr lang="zh-CN" altLang="zh-CN" sz="1800" b="0" dirty="0"/>
              <a:t>⑦</a:t>
            </a:r>
          </a:p>
          <a:p>
            <a:pPr>
              <a:lnSpc>
                <a:spcPct val="100000"/>
              </a:lnSpc>
              <a:spcBef>
                <a:spcPts val="0"/>
              </a:spcBef>
            </a:pPr>
            <a:r>
              <a:rPr lang="en-US" altLang="zh-CN" sz="1800" b="0" dirty="0"/>
              <a:t>} </a:t>
            </a:r>
            <a:endParaRPr lang="zh-CN" altLang="zh-CN" sz="1800" b="0" dirty="0"/>
          </a:p>
          <a:p>
            <a:pPr>
              <a:lnSpc>
                <a:spcPct val="100000"/>
              </a:lnSpc>
              <a:spcBef>
                <a:spcPts val="0"/>
              </a:spcBef>
            </a:pPr>
            <a:endParaRPr lang="zh-CN" altLang="en-US" sz="1800" dirty="0"/>
          </a:p>
        </p:txBody>
      </p:sp>
    </p:spTree>
    <p:extLst>
      <p:ext uri="{BB962C8B-B14F-4D97-AF65-F5344CB8AC3E}">
        <p14:creationId xmlns:p14="http://schemas.microsoft.com/office/powerpoint/2010/main" val="613522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8030696" cy="5376660"/>
          </a:xfrm>
        </p:spPr>
        <p:txBody>
          <a:bodyPr>
            <a:normAutofit fontScale="85000" lnSpcReduction="20000"/>
          </a:bodyPr>
          <a:lstStyle/>
          <a:p>
            <a:r>
              <a:rPr lang="en-US" altLang="zh-CN" b="0" dirty="0"/>
              <a:t>void Hanoi::Move(</a:t>
            </a:r>
            <a:r>
              <a:rPr lang="en-US" altLang="zh-CN" b="0" dirty="0" err="1"/>
              <a:t>int</a:t>
            </a:r>
            <a:r>
              <a:rPr lang="en-US" altLang="zh-CN" b="0" dirty="0"/>
              <a:t> n, char s, char t){   </a:t>
            </a:r>
            <a:endParaRPr lang="zh-CN" altLang="zh-CN" b="0" dirty="0"/>
          </a:p>
          <a:p>
            <a:r>
              <a:rPr lang="en-US" altLang="zh-CN" b="0" dirty="0" smtClean="0"/>
              <a:t>	</a:t>
            </a:r>
            <a:r>
              <a:rPr lang="en-US" altLang="zh-CN" b="0" dirty="0" err="1" smtClean="0"/>
              <a:t>cout</a:t>
            </a:r>
            <a:r>
              <a:rPr lang="en-US" altLang="zh-CN" b="0" dirty="0"/>
              <a:t>&lt;&lt;”</a:t>
            </a:r>
            <a:r>
              <a:rPr lang="zh-CN" altLang="zh-CN" b="0" dirty="0"/>
              <a:t>将圆盘</a:t>
            </a:r>
            <a:r>
              <a:rPr lang="en-US" altLang="zh-CN" b="0" dirty="0"/>
              <a:t>”&lt;&lt;n&lt;&lt;”</a:t>
            </a:r>
            <a:r>
              <a:rPr lang="zh-CN" altLang="zh-CN" b="0" dirty="0"/>
              <a:t>从塔座</a:t>
            </a:r>
            <a:r>
              <a:rPr lang="en-US" altLang="zh-CN" b="0" dirty="0"/>
              <a:t>”&lt;&lt;s&lt;&lt;”</a:t>
            </a:r>
            <a:r>
              <a:rPr lang="zh-CN" altLang="zh-CN" b="0" dirty="0"/>
              <a:t>移动至塔座</a:t>
            </a:r>
            <a:r>
              <a:rPr lang="en-US" altLang="zh-CN" b="0" dirty="0"/>
              <a:t>”&lt;&lt;t&lt;&lt;</a:t>
            </a:r>
            <a:r>
              <a:rPr lang="en-US" altLang="zh-CN" b="0" dirty="0" err="1"/>
              <a:t>endl</a:t>
            </a:r>
            <a:r>
              <a:rPr lang="en-US" altLang="zh-CN" b="0" dirty="0"/>
              <a:t>;</a:t>
            </a:r>
            <a:endParaRPr lang="zh-CN" altLang="zh-CN" b="0" dirty="0"/>
          </a:p>
          <a:p>
            <a:r>
              <a:rPr lang="en-US" altLang="zh-CN" b="0" dirty="0" smtClean="0"/>
              <a:t>	return</a:t>
            </a:r>
            <a:r>
              <a:rPr lang="en-US" altLang="zh-CN" b="0" dirty="0"/>
              <a:t>;</a:t>
            </a:r>
            <a:endParaRPr lang="zh-CN" altLang="zh-CN" b="0" dirty="0"/>
          </a:p>
          <a:p>
            <a:r>
              <a:rPr lang="en-US" altLang="zh-CN" b="0" dirty="0" smtClean="0"/>
              <a:t>}</a:t>
            </a:r>
          </a:p>
          <a:p>
            <a:endParaRPr lang="zh-CN" altLang="zh-CN" b="0" dirty="0"/>
          </a:p>
          <a:p>
            <a:r>
              <a:rPr lang="en-US" altLang="zh-CN" b="0" dirty="0" err="1"/>
              <a:t>int</a:t>
            </a:r>
            <a:r>
              <a:rPr lang="en-US" altLang="zh-CN" b="0" dirty="0"/>
              <a:t> main(){</a:t>
            </a:r>
            <a:endParaRPr lang="zh-CN" altLang="zh-CN" b="0" dirty="0"/>
          </a:p>
          <a:p>
            <a:r>
              <a:rPr lang="en-US" altLang="zh-CN" b="0" dirty="0"/>
              <a:t>Hanoi h; </a:t>
            </a:r>
            <a:endParaRPr lang="zh-CN" altLang="zh-CN" b="0" dirty="0"/>
          </a:p>
          <a:p>
            <a:r>
              <a:rPr lang="en-US" altLang="zh-CN" b="0" dirty="0" err="1"/>
              <a:t>int</a:t>
            </a:r>
            <a:r>
              <a:rPr lang="en-US" altLang="zh-CN" b="0" dirty="0"/>
              <a:t> n;</a:t>
            </a:r>
            <a:endParaRPr lang="zh-CN" altLang="zh-CN" b="0" dirty="0"/>
          </a:p>
          <a:p>
            <a:r>
              <a:rPr lang="en-US" altLang="zh-CN" b="0" dirty="0" smtClean="0"/>
              <a:t>	</a:t>
            </a:r>
            <a:r>
              <a:rPr lang="en-US" altLang="zh-CN" b="0" dirty="0" err="1" smtClean="0"/>
              <a:t>cout</a:t>
            </a:r>
            <a:r>
              <a:rPr lang="en-US" altLang="zh-CN" b="0" dirty="0"/>
              <a:t>&lt;&lt;"</a:t>
            </a:r>
            <a:r>
              <a:rPr lang="zh-CN" altLang="zh-CN" b="0" dirty="0"/>
              <a:t>请输入圆盘的个数：</a:t>
            </a:r>
            <a:r>
              <a:rPr lang="en-US" altLang="zh-CN" b="0" dirty="0"/>
              <a:t>";</a:t>
            </a:r>
            <a:endParaRPr lang="zh-CN" altLang="zh-CN" b="0" dirty="0"/>
          </a:p>
          <a:p>
            <a:r>
              <a:rPr lang="en-US" altLang="zh-CN" b="0" dirty="0" smtClean="0"/>
              <a:t>	</a:t>
            </a:r>
            <a:r>
              <a:rPr lang="en-US" altLang="zh-CN" b="0" dirty="0" err="1" smtClean="0"/>
              <a:t>cin</a:t>
            </a:r>
            <a:r>
              <a:rPr lang="en-US" altLang="zh-CN" b="0" dirty="0"/>
              <a:t>&gt;&gt;n;</a:t>
            </a:r>
            <a:endParaRPr lang="zh-CN" altLang="zh-CN" b="0" dirty="0"/>
          </a:p>
          <a:p>
            <a:r>
              <a:rPr lang="en-US" altLang="zh-CN" b="0" dirty="0" smtClean="0"/>
              <a:t>	</a:t>
            </a:r>
            <a:r>
              <a:rPr lang="en-US" altLang="zh-CN" b="0" dirty="0" err="1" smtClean="0"/>
              <a:t>h.HanoiTowers</a:t>
            </a:r>
            <a:r>
              <a:rPr lang="en-US" altLang="zh-CN" b="0" dirty="0" smtClean="0"/>
              <a:t>(n</a:t>
            </a:r>
            <a:r>
              <a:rPr lang="en-US" altLang="zh-CN" b="0" dirty="0"/>
              <a:t>, ’A’, ’B’, ‘C’);     </a:t>
            </a:r>
            <a:r>
              <a:rPr lang="en-US" altLang="zh-CN" b="0" dirty="0" smtClean="0"/>
              <a:t>	//</a:t>
            </a:r>
            <a:r>
              <a:rPr lang="zh-CN" altLang="zh-CN" b="0" dirty="0"/>
              <a:t>⑧</a:t>
            </a:r>
          </a:p>
          <a:p>
            <a:r>
              <a:rPr lang="en-US" altLang="zh-CN" b="0" dirty="0" smtClean="0"/>
              <a:t>	return </a:t>
            </a:r>
            <a:r>
              <a:rPr lang="en-US" altLang="zh-CN" b="0" dirty="0"/>
              <a:t>0;                        </a:t>
            </a:r>
            <a:r>
              <a:rPr lang="en-US" altLang="zh-CN" b="0" dirty="0" smtClean="0"/>
              <a:t>			//</a:t>
            </a:r>
            <a:r>
              <a:rPr lang="zh-CN" altLang="zh-CN" b="0" dirty="0"/>
              <a:t>⑨</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181059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142984"/>
            <a:ext cx="2815722" cy="805198"/>
          </a:xfrm>
        </p:spPr>
        <p:txBody>
          <a:bodyPr/>
          <a:lstStyle/>
          <a:p>
            <a:r>
              <a:rPr lang="zh-CN" altLang="zh-CN" b="0" dirty="0"/>
              <a:t>状态栈的变化</a:t>
            </a:r>
            <a:r>
              <a:rPr lang="zh-CN" altLang="zh-CN" b="0" dirty="0" smtClean="0"/>
              <a:t>过程</a:t>
            </a:r>
            <a:endParaRPr lang="zh-CN" altLang="zh-CN" b="0" dirty="0"/>
          </a:p>
          <a:p>
            <a:endParaRPr lang="zh-CN" altLang="en-US" dirty="0"/>
          </a:p>
        </p:txBody>
      </p:sp>
      <p:pic>
        <p:nvPicPr>
          <p:cNvPr id="75818" name="Picture 42"/>
          <p:cNvPicPr>
            <a:picLocks noChangeAspect="1" noChangeArrowheads="1"/>
          </p:cNvPicPr>
          <p:nvPr/>
        </p:nvPicPr>
        <p:blipFill>
          <a:blip r:embed="rId2" cstate="print"/>
          <a:srcRect/>
          <a:stretch>
            <a:fillRect/>
          </a:stretch>
        </p:blipFill>
        <p:spPr bwMode="auto">
          <a:xfrm>
            <a:off x="2995599" y="1142984"/>
            <a:ext cx="6148401" cy="5162991"/>
          </a:xfrm>
          <a:prstGeom prst="rect">
            <a:avLst/>
          </a:prstGeom>
          <a:noFill/>
          <a:ln w="9525">
            <a:noFill/>
            <a:miter lim="800000"/>
            <a:headEnd/>
            <a:tailEnd/>
          </a:ln>
          <a:effectLst/>
        </p:spPr>
      </p:pic>
    </p:spTree>
    <p:extLst>
      <p:ext uri="{BB962C8B-B14F-4D97-AF65-F5344CB8AC3E}">
        <p14:creationId xmlns:p14="http://schemas.microsoft.com/office/powerpoint/2010/main" val="556892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3.4 </a:t>
            </a:r>
            <a:r>
              <a:rPr lang="zh-CN" altLang="zh-CN" b="1" dirty="0">
                <a:solidFill>
                  <a:srgbClr val="FF0000"/>
                </a:solidFill>
              </a:rPr>
              <a:t>操作受限线性表</a:t>
            </a:r>
            <a:r>
              <a:rPr lang="en-US" altLang="zh-CN" b="1" dirty="0">
                <a:solidFill>
                  <a:srgbClr val="FF0000"/>
                </a:solidFill>
              </a:rPr>
              <a:t>---</a:t>
            </a:r>
            <a:r>
              <a:rPr lang="zh-CN" altLang="zh-CN" b="1" dirty="0" smtClean="0">
                <a:solidFill>
                  <a:srgbClr val="FF0000"/>
                </a:solidFill>
              </a:rPr>
              <a:t>队列</a:t>
            </a:r>
            <a:endParaRPr lang="zh-CN" altLang="en-US" dirty="0">
              <a:solidFill>
                <a:srgbClr val="FF0000"/>
              </a:solidFill>
            </a:endParaRPr>
          </a:p>
        </p:txBody>
      </p:sp>
      <p:sp>
        <p:nvSpPr>
          <p:cNvPr id="3" name="内容占位符 2"/>
          <p:cNvSpPr>
            <a:spLocks noGrp="1"/>
          </p:cNvSpPr>
          <p:nvPr>
            <p:ph idx="1"/>
          </p:nvPr>
        </p:nvSpPr>
        <p:spPr>
          <a:xfrm>
            <a:off x="827584" y="1484784"/>
            <a:ext cx="7704856" cy="3816424"/>
          </a:xfrm>
        </p:spPr>
        <p:txBody>
          <a:bodyPr>
            <a:normAutofit/>
          </a:bodyPr>
          <a:lstStyle/>
          <a:p>
            <a:pPr>
              <a:buFont typeface="Arial" panose="020B0604020202020204" pitchFamily="34" charset="0"/>
              <a:buChar char="•"/>
            </a:pPr>
            <a:r>
              <a:rPr lang="zh-CN" altLang="zh-CN" b="0" dirty="0"/>
              <a:t>队列是限定只能在一端进行插入操作而在另一端进行删除操作的线性表</a:t>
            </a:r>
            <a:r>
              <a:rPr lang="zh-CN" altLang="zh-CN" b="0" dirty="0" smtClean="0"/>
              <a:t>。</a:t>
            </a:r>
            <a:endParaRPr lang="en-US" altLang="zh-CN" b="0" dirty="0" smtClean="0"/>
          </a:p>
          <a:p>
            <a:pPr>
              <a:buFont typeface="Arial" panose="020B0604020202020204" pitchFamily="34" charset="0"/>
              <a:buChar char="•"/>
            </a:pPr>
            <a:r>
              <a:rPr lang="zh-CN" altLang="zh-CN" b="0" dirty="0" smtClean="0"/>
              <a:t>可以</a:t>
            </a:r>
            <a:r>
              <a:rPr lang="zh-CN" altLang="zh-CN" b="0" dirty="0"/>
              <a:t>进行插入操作的一端称为</a:t>
            </a:r>
            <a:r>
              <a:rPr lang="zh-CN" altLang="zh-CN" b="0" dirty="0">
                <a:solidFill>
                  <a:srgbClr val="FF0000"/>
                </a:solidFill>
              </a:rPr>
              <a:t>队列尾</a:t>
            </a:r>
            <a:r>
              <a:rPr lang="zh-CN" altLang="zh-CN" b="0" dirty="0"/>
              <a:t>（</a:t>
            </a:r>
            <a:r>
              <a:rPr lang="en-US" altLang="zh-CN" b="0" dirty="0"/>
              <a:t>rear</a:t>
            </a:r>
            <a:r>
              <a:rPr lang="zh-CN" altLang="zh-CN" b="0" dirty="0" smtClean="0"/>
              <a:t>）</a:t>
            </a:r>
            <a:endParaRPr lang="en-US" altLang="zh-CN" b="0" dirty="0" smtClean="0"/>
          </a:p>
          <a:p>
            <a:pPr>
              <a:buFont typeface="Arial" panose="020B0604020202020204" pitchFamily="34" charset="0"/>
              <a:buChar char="•"/>
            </a:pPr>
            <a:r>
              <a:rPr lang="zh-CN" altLang="zh-CN" b="0" dirty="0" smtClean="0"/>
              <a:t>可以</a:t>
            </a:r>
            <a:r>
              <a:rPr lang="zh-CN" altLang="zh-CN" b="0" dirty="0"/>
              <a:t>进行删除操作的一端称为</a:t>
            </a:r>
            <a:r>
              <a:rPr lang="zh-CN" altLang="zh-CN" b="0" dirty="0">
                <a:solidFill>
                  <a:srgbClr val="FF0000"/>
                </a:solidFill>
              </a:rPr>
              <a:t>队列头</a:t>
            </a:r>
            <a:r>
              <a:rPr lang="zh-CN" altLang="zh-CN" b="0" dirty="0"/>
              <a:t>（</a:t>
            </a:r>
            <a:r>
              <a:rPr lang="en-US" altLang="zh-CN" b="0" dirty="0"/>
              <a:t>front</a:t>
            </a:r>
            <a:r>
              <a:rPr lang="zh-CN" altLang="zh-CN" b="0" dirty="0" smtClean="0"/>
              <a:t>）</a:t>
            </a:r>
            <a:endParaRPr lang="en-US" altLang="zh-CN" b="0" dirty="0" smtClean="0"/>
          </a:p>
          <a:p>
            <a:pPr>
              <a:buFont typeface="Arial" panose="020B0604020202020204" pitchFamily="34" charset="0"/>
              <a:buChar char="•"/>
            </a:pPr>
            <a:r>
              <a:rPr lang="zh-CN" altLang="zh-CN" b="0" dirty="0" smtClean="0"/>
              <a:t>插入</a:t>
            </a:r>
            <a:r>
              <a:rPr lang="zh-CN" altLang="zh-CN" b="0" dirty="0"/>
              <a:t>操作又称为</a:t>
            </a:r>
            <a:r>
              <a:rPr lang="zh-CN" altLang="zh-CN" b="0" dirty="0">
                <a:solidFill>
                  <a:srgbClr val="FF0000"/>
                </a:solidFill>
              </a:rPr>
              <a:t>入队列操</a:t>
            </a:r>
            <a:r>
              <a:rPr lang="zh-CN" altLang="zh-CN" b="0" dirty="0" smtClean="0">
                <a:solidFill>
                  <a:srgbClr val="FF0000"/>
                </a:solidFill>
              </a:rPr>
              <a:t>作</a:t>
            </a:r>
            <a:endParaRPr lang="en-US" altLang="zh-CN" b="0" dirty="0" smtClean="0"/>
          </a:p>
          <a:p>
            <a:pPr>
              <a:buFont typeface="Arial" panose="020B0604020202020204" pitchFamily="34" charset="0"/>
              <a:buChar char="•"/>
            </a:pPr>
            <a:r>
              <a:rPr lang="zh-CN" altLang="zh-CN" b="0" dirty="0" smtClean="0"/>
              <a:t>删除</a:t>
            </a:r>
            <a:r>
              <a:rPr lang="zh-CN" altLang="zh-CN" b="0" dirty="0"/>
              <a:t>操作又称为</a:t>
            </a:r>
            <a:r>
              <a:rPr lang="zh-CN" altLang="zh-CN" b="0" dirty="0">
                <a:solidFill>
                  <a:srgbClr val="FF0000"/>
                </a:solidFill>
              </a:rPr>
              <a:t>出队列操</a:t>
            </a:r>
            <a:r>
              <a:rPr lang="zh-CN" altLang="zh-CN" b="0" dirty="0" smtClean="0">
                <a:solidFill>
                  <a:srgbClr val="FF0000"/>
                </a:solidFill>
              </a:rPr>
              <a:t>作</a:t>
            </a:r>
            <a:endParaRPr lang="en-US" altLang="zh-CN" b="0" dirty="0" smtClean="0"/>
          </a:p>
          <a:p>
            <a:pPr>
              <a:buFont typeface="Arial" panose="020B0604020202020204" pitchFamily="34" charset="0"/>
              <a:buChar char="•"/>
            </a:pPr>
            <a:r>
              <a:rPr lang="zh-CN" altLang="en-US" b="0" dirty="0" smtClean="0"/>
              <a:t>队列性质：“</a:t>
            </a:r>
            <a:r>
              <a:rPr lang="zh-CN" altLang="en-US" dirty="0" smtClean="0">
                <a:solidFill>
                  <a:srgbClr val="FF0000"/>
                </a:solidFill>
              </a:rPr>
              <a:t>先进先出</a:t>
            </a:r>
            <a:r>
              <a:rPr lang="zh-CN" altLang="en-US" b="0" dirty="0" smtClean="0"/>
              <a:t>”</a:t>
            </a:r>
            <a:r>
              <a:rPr lang="en-US" altLang="zh-CN" b="0" dirty="0" smtClean="0">
                <a:solidFill>
                  <a:srgbClr val="FF0000"/>
                </a:solidFill>
              </a:rPr>
              <a:t>FIFO</a:t>
            </a:r>
            <a:r>
              <a:rPr lang="en-US" altLang="zh-CN" b="0" dirty="0" smtClean="0"/>
              <a:t>(First In First Out)</a:t>
            </a:r>
            <a:endParaRPr lang="zh-CN" altLang="en-US" b="0"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4753" name="Object 1"/>
          <p:cNvGraphicFramePr>
            <a:graphicFrameLocks noChangeAspect="1"/>
          </p:cNvGraphicFramePr>
          <p:nvPr/>
        </p:nvGraphicFramePr>
        <p:xfrm>
          <a:off x="1500165" y="5301208"/>
          <a:ext cx="6830395" cy="928694"/>
        </p:xfrm>
        <a:graphic>
          <a:graphicData uri="http://schemas.openxmlformats.org/presentationml/2006/ole">
            <mc:AlternateContent xmlns:mc="http://schemas.openxmlformats.org/markup-compatibility/2006">
              <mc:Choice xmlns:v="urn:schemas-microsoft-com:vml" Requires="v">
                <p:oleObj spid="_x0000_s74884" r:id="rId3" imgW="4042923" imgH="508689" progId="">
                  <p:embed/>
                </p:oleObj>
              </mc:Choice>
              <mc:Fallback>
                <p:oleObj r:id="rId3" imgW="4042923" imgH="508689"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5" y="5301208"/>
                        <a:ext cx="6830395"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816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4753"/>
                                        </p:tgtEl>
                                        <p:attrNameLst>
                                          <p:attrName>style.visibility</p:attrName>
                                        </p:attrNameLst>
                                      </p:cBhvr>
                                      <p:to>
                                        <p:strVal val="visible"/>
                                      </p:to>
                                    </p:set>
                                    <p:animEffect transition="in" filter="fade">
                                      <p:cBhvr>
                                        <p:cTn id="37" dur="500"/>
                                        <p:tgtEl>
                                          <p:spTgt spid="74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28670"/>
            <a:ext cx="8568952" cy="5452658"/>
          </a:xfrm>
          <a:ln>
            <a:noFill/>
            <a:prstDash val="dash"/>
          </a:ln>
        </p:spPr>
        <p:txBody>
          <a:bodyPr>
            <a:noAutofit/>
          </a:bodyPr>
          <a:lstStyle/>
          <a:p>
            <a:pPr>
              <a:spcBef>
                <a:spcPts val="0"/>
              </a:spcBef>
            </a:pPr>
            <a:r>
              <a:rPr lang="zh-CN" altLang="zh-CN" sz="1800" dirty="0" smtClean="0"/>
              <a:t>算法</a:t>
            </a:r>
            <a:r>
              <a:rPr lang="en-US" altLang="zh-CN" sz="1800" dirty="0" smtClean="0"/>
              <a:t>3.16</a:t>
            </a:r>
            <a:r>
              <a:rPr lang="zh-CN" altLang="zh-CN" sz="1800" dirty="0"/>
              <a:t>：</a:t>
            </a:r>
            <a:r>
              <a:rPr lang="zh-CN" altLang="zh-CN" sz="1800" dirty="0">
                <a:solidFill>
                  <a:srgbClr val="FF0000"/>
                </a:solidFill>
              </a:rPr>
              <a:t>队列的抽象数据类型</a:t>
            </a:r>
            <a:r>
              <a:rPr lang="zh-CN" altLang="zh-CN" sz="1800" dirty="0"/>
              <a:t>定义</a:t>
            </a:r>
          </a:p>
          <a:p>
            <a:pPr>
              <a:spcBef>
                <a:spcPts val="0"/>
              </a:spcBef>
            </a:pPr>
            <a:r>
              <a:rPr lang="en-US" altLang="zh-CN" sz="1800" b="0" dirty="0"/>
              <a:t>ADT </a:t>
            </a:r>
            <a:r>
              <a:rPr lang="en-US" altLang="zh-CN" sz="1800" b="0" dirty="0" err="1"/>
              <a:t>Quene</a:t>
            </a:r>
            <a:r>
              <a:rPr lang="en-US" altLang="zh-CN" sz="1800" b="0" dirty="0"/>
              <a:t>{</a:t>
            </a:r>
            <a:endParaRPr lang="zh-CN" altLang="zh-CN" sz="1800" b="0" dirty="0"/>
          </a:p>
          <a:p>
            <a:pPr>
              <a:spcBef>
                <a:spcPts val="0"/>
              </a:spcBef>
            </a:pPr>
            <a:r>
              <a:rPr lang="zh-CN" altLang="zh-CN" sz="1800" b="0" dirty="0"/>
              <a:t>数据对象：</a:t>
            </a:r>
            <a:r>
              <a:rPr lang="en-US" altLang="zh-CN" sz="1800" b="0" dirty="0"/>
              <a:t>D={ </a:t>
            </a:r>
            <a:r>
              <a:rPr lang="en-US" altLang="zh-CN" sz="1800" b="0" dirty="0" err="1"/>
              <a:t>a</a:t>
            </a:r>
            <a:r>
              <a:rPr lang="en-US" altLang="zh-CN" sz="1800" b="0" baseline="-25000" dirty="0" err="1"/>
              <a:t>i</a:t>
            </a:r>
            <a:r>
              <a:rPr lang="en-US" altLang="zh-CN" sz="1800" b="0" baseline="-25000" dirty="0"/>
              <a:t> </a:t>
            </a:r>
            <a:r>
              <a:rPr lang="en-US" altLang="zh-CN" sz="1800" b="0" dirty="0"/>
              <a:t>| </a:t>
            </a:r>
            <a:r>
              <a:rPr lang="en-US" altLang="zh-CN" sz="1800" b="0" dirty="0" err="1"/>
              <a:t>a</a:t>
            </a:r>
            <a:r>
              <a:rPr lang="en-US" altLang="zh-CN" sz="1800" b="0" baseline="-25000" dirty="0" err="1"/>
              <a:t>i</a:t>
            </a:r>
            <a:r>
              <a:rPr lang="en-US" altLang="zh-CN" sz="1800" b="0" dirty="0"/>
              <a:t> </a:t>
            </a:r>
            <a:r>
              <a:rPr lang="zh-CN" altLang="zh-CN" sz="1800" b="0" dirty="0"/>
              <a:t>∈</a:t>
            </a:r>
            <a:r>
              <a:rPr lang="en-US" altLang="zh-CN" sz="1800" b="0" dirty="0" err="1"/>
              <a:t>ElemSet,i</a:t>
            </a:r>
            <a:r>
              <a:rPr lang="en-US" altLang="zh-CN" sz="1800" b="0" dirty="0"/>
              <a:t>=1,2,3,…,n, n≥0}</a:t>
            </a:r>
            <a:endParaRPr lang="zh-CN" altLang="zh-CN" sz="1800" b="0" dirty="0"/>
          </a:p>
          <a:p>
            <a:pPr>
              <a:spcBef>
                <a:spcPts val="0"/>
              </a:spcBef>
            </a:pPr>
            <a:r>
              <a:rPr lang="zh-CN" altLang="zh-CN" sz="1800" b="0" dirty="0"/>
              <a:t>数据关系：</a:t>
            </a:r>
            <a:r>
              <a:rPr lang="en-US" altLang="zh-CN" sz="1800" b="0" dirty="0"/>
              <a:t>R={ &lt;a</a:t>
            </a:r>
            <a:r>
              <a:rPr lang="en-US" altLang="zh-CN" sz="1800" b="0" baseline="-25000" dirty="0"/>
              <a:t>i-1</a:t>
            </a:r>
            <a:r>
              <a:rPr lang="en-US" altLang="zh-CN" sz="1800" b="0" dirty="0"/>
              <a:t>,a</a:t>
            </a:r>
            <a:r>
              <a:rPr lang="en-US" altLang="zh-CN" sz="1800" b="0" baseline="-25000" dirty="0"/>
              <a:t>i</a:t>
            </a:r>
            <a:r>
              <a:rPr lang="en-US" altLang="zh-CN" sz="1800" b="0" dirty="0"/>
              <a:t>,&gt; | a</a:t>
            </a:r>
            <a:r>
              <a:rPr lang="en-US" altLang="zh-CN" sz="1800" b="0" baseline="-25000" dirty="0"/>
              <a:t>i-1</a:t>
            </a:r>
            <a:r>
              <a:rPr lang="en-US" altLang="zh-CN" sz="1800" b="0" dirty="0"/>
              <a:t>,a</a:t>
            </a:r>
            <a:r>
              <a:rPr lang="en-US" altLang="zh-CN" sz="1800" b="0" baseline="-25000" dirty="0"/>
              <a:t>i</a:t>
            </a:r>
            <a:r>
              <a:rPr lang="zh-CN" altLang="zh-CN" sz="1800" b="0" dirty="0"/>
              <a:t>∈</a:t>
            </a:r>
            <a:r>
              <a:rPr lang="en-US" altLang="zh-CN" sz="1800" b="0" dirty="0" err="1"/>
              <a:t>D,i</a:t>
            </a:r>
            <a:r>
              <a:rPr lang="en-US" altLang="zh-CN" sz="1800" b="0" dirty="0"/>
              <a:t>=2,3,…,n}     //a</a:t>
            </a:r>
            <a:r>
              <a:rPr lang="en-US" altLang="zh-CN" sz="1800" b="0" baseline="-25000" dirty="0"/>
              <a:t>1</a:t>
            </a:r>
            <a:r>
              <a:rPr lang="zh-CN" altLang="zh-CN" sz="1800" b="0" dirty="0"/>
              <a:t>为队列头元素，</a:t>
            </a:r>
            <a:r>
              <a:rPr lang="en-US" altLang="zh-CN" sz="1800" b="0" dirty="0"/>
              <a:t>a</a:t>
            </a:r>
            <a:r>
              <a:rPr lang="en-US" altLang="zh-CN" sz="1800" b="0" baseline="-25000" dirty="0"/>
              <a:t>n</a:t>
            </a:r>
            <a:r>
              <a:rPr lang="zh-CN" altLang="zh-CN" sz="1800" b="0" dirty="0"/>
              <a:t>为队列尾元素</a:t>
            </a:r>
          </a:p>
          <a:p>
            <a:pPr>
              <a:spcBef>
                <a:spcPts val="0"/>
              </a:spcBef>
            </a:pPr>
            <a:r>
              <a:rPr lang="zh-CN" altLang="zh-CN" sz="1800" b="0" dirty="0"/>
              <a:t>基本操作：</a:t>
            </a:r>
          </a:p>
          <a:p>
            <a:pPr>
              <a:spcBef>
                <a:spcPts val="0"/>
              </a:spcBef>
            </a:pPr>
            <a:r>
              <a:rPr lang="en-US" altLang="zh-CN" sz="1800" b="0" dirty="0"/>
              <a:t>QueueInit( &amp;Q );    </a:t>
            </a:r>
            <a:r>
              <a:rPr lang="en-US" altLang="zh-CN" sz="1800" b="0" dirty="0" smtClean="0"/>
              <a:t>//</a:t>
            </a:r>
            <a:r>
              <a:rPr lang="zh-CN" altLang="zh-CN" sz="1800" b="0" dirty="0"/>
              <a:t>构造一个空队列</a:t>
            </a:r>
            <a:r>
              <a:rPr lang="en-US" altLang="zh-CN" sz="1800" b="0" dirty="0"/>
              <a:t>Q</a:t>
            </a:r>
            <a:endParaRPr lang="zh-CN" altLang="zh-CN" sz="1800" b="0" dirty="0"/>
          </a:p>
          <a:p>
            <a:pPr>
              <a:spcBef>
                <a:spcPts val="0"/>
              </a:spcBef>
            </a:pPr>
            <a:r>
              <a:rPr lang="en-US" altLang="zh-CN" sz="1800" b="0" dirty="0"/>
              <a:t>IsEmpty( Q );         </a:t>
            </a:r>
            <a:r>
              <a:rPr lang="en-US" altLang="zh-CN" sz="1800" b="0" dirty="0" smtClean="0"/>
              <a:t>	//</a:t>
            </a:r>
            <a:r>
              <a:rPr lang="zh-CN" altLang="zh-CN" sz="1800" b="0" dirty="0"/>
              <a:t>判断队列</a:t>
            </a:r>
            <a:r>
              <a:rPr lang="en-US" altLang="zh-CN" sz="1800" b="0" dirty="0"/>
              <a:t>Q</a:t>
            </a:r>
            <a:r>
              <a:rPr lang="zh-CN" altLang="zh-CN" sz="1800" b="0" dirty="0"/>
              <a:t>是否为空队列，若是，则返回</a:t>
            </a:r>
            <a:r>
              <a:rPr lang="en-US" altLang="zh-CN" sz="1800" b="0" dirty="0"/>
              <a:t>1</a:t>
            </a:r>
            <a:r>
              <a:rPr lang="zh-CN" altLang="zh-CN" sz="1800" b="0" dirty="0"/>
              <a:t>；否则返回</a:t>
            </a:r>
            <a:r>
              <a:rPr lang="en-US" altLang="zh-CN" sz="1800" b="0" dirty="0"/>
              <a:t>0</a:t>
            </a:r>
            <a:endParaRPr lang="zh-CN" altLang="zh-CN" sz="1800" b="0" dirty="0"/>
          </a:p>
          <a:p>
            <a:pPr>
              <a:spcBef>
                <a:spcPts val="0"/>
              </a:spcBef>
            </a:pPr>
            <a:r>
              <a:rPr lang="en-US" altLang="zh-CN" sz="1800" b="0" dirty="0"/>
              <a:t>IsFull( Q );           </a:t>
            </a:r>
            <a:r>
              <a:rPr lang="en-US" altLang="zh-CN" sz="1800" b="0" dirty="0" smtClean="0"/>
              <a:t>	//</a:t>
            </a:r>
            <a:r>
              <a:rPr lang="zh-CN" altLang="zh-CN" sz="1800" b="0" dirty="0"/>
              <a:t>判断队列</a:t>
            </a:r>
            <a:r>
              <a:rPr lang="en-US" altLang="zh-CN" sz="1800" b="0" dirty="0"/>
              <a:t>Q</a:t>
            </a:r>
            <a:r>
              <a:rPr lang="zh-CN" altLang="zh-CN" sz="1800" b="0" dirty="0"/>
              <a:t>是否为满队列，若满返回</a:t>
            </a:r>
            <a:r>
              <a:rPr lang="en-US" altLang="zh-CN" sz="1800" b="0" dirty="0"/>
              <a:t>1</a:t>
            </a:r>
            <a:r>
              <a:rPr lang="zh-CN" altLang="zh-CN" sz="1800" b="0" dirty="0"/>
              <a:t>，否则返回</a:t>
            </a:r>
            <a:r>
              <a:rPr lang="en-US" altLang="zh-CN" sz="1800" b="0" dirty="0"/>
              <a:t>0</a:t>
            </a:r>
            <a:endParaRPr lang="zh-CN" altLang="zh-CN" sz="1800" b="0" dirty="0"/>
          </a:p>
          <a:p>
            <a:pPr>
              <a:spcBef>
                <a:spcPts val="0"/>
              </a:spcBef>
            </a:pPr>
            <a:r>
              <a:rPr lang="en-US" altLang="zh-CN" sz="1800" b="0" dirty="0"/>
              <a:t>QueueClear( &amp;Q );    </a:t>
            </a:r>
            <a:r>
              <a:rPr lang="en-US" altLang="zh-CN" sz="1800" b="0" dirty="0" smtClean="0"/>
              <a:t>	//</a:t>
            </a:r>
            <a:r>
              <a:rPr lang="zh-CN" altLang="zh-CN" sz="1800" b="0" dirty="0"/>
              <a:t>将队列</a:t>
            </a:r>
            <a:r>
              <a:rPr lang="en-US" altLang="zh-CN" sz="1800" b="0" dirty="0"/>
              <a:t>Q</a:t>
            </a:r>
            <a:r>
              <a:rPr lang="zh-CN" altLang="zh-CN" sz="1800" b="0" dirty="0"/>
              <a:t>清空</a:t>
            </a:r>
          </a:p>
          <a:p>
            <a:pPr>
              <a:spcBef>
                <a:spcPts val="0"/>
              </a:spcBef>
            </a:pPr>
            <a:r>
              <a:rPr lang="en-US" altLang="zh-CN" sz="1800" b="0" dirty="0"/>
              <a:t>QueueDestroy( &amp;Q);  </a:t>
            </a:r>
            <a:r>
              <a:rPr lang="en-US" altLang="zh-CN" sz="1800" b="0" dirty="0" smtClean="0"/>
              <a:t>	//</a:t>
            </a:r>
            <a:r>
              <a:rPr lang="zh-CN" altLang="zh-CN" sz="1800" b="0" dirty="0"/>
              <a:t>销毁队列</a:t>
            </a:r>
            <a:r>
              <a:rPr lang="en-US" altLang="zh-CN" sz="1800" b="0" dirty="0"/>
              <a:t>Q</a:t>
            </a:r>
            <a:endParaRPr lang="zh-CN" altLang="zh-CN" sz="1800" b="0" dirty="0"/>
          </a:p>
          <a:p>
            <a:pPr>
              <a:spcBef>
                <a:spcPts val="0"/>
              </a:spcBef>
            </a:pPr>
            <a:r>
              <a:rPr lang="en-US" altLang="zh-CN" sz="1800" b="0" dirty="0"/>
              <a:t>QueueLength( Q );    </a:t>
            </a:r>
            <a:r>
              <a:rPr lang="en-US" altLang="zh-CN" sz="1800" b="0" dirty="0" smtClean="0"/>
              <a:t>	//</a:t>
            </a:r>
            <a:r>
              <a:rPr lang="zh-CN" altLang="zh-CN" sz="1800" b="0" dirty="0"/>
              <a:t>求队列</a:t>
            </a:r>
            <a:r>
              <a:rPr lang="en-US" altLang="zh-CN" sz="1800" b="0" dirty="0"/>
              <a:t>Q</a:t>
            </a:r>
            <a:r>
              <a:rPr lang="zh-CN" altLang="zh-CN" sz="1800" b="0" dirty="0"/>
              <a:t>的长度，即队列</a:t>
            </a:r>
            <a:r>
              <a:rPr lang="en-US" altLang="zh-CN" sz="1800" b="0" dirty="0"/>
              <a:t>Q</a:t>
            </a:r>
            <a:r>
              <a:rPr lang="zh-CN" altLang="zh-CN" sz="1800" b="0" dirty="0"/>
              <a:t>中的元素的个数</a:t>
            </a:r>
          </a:p>
          <a:p>
            <a:pPr>
              <a:spcBef>
                <a:spcPts val="0"/>
              </a:spcBef>
            </a:pPr>
            <a:r>
              <a:rPr lang="en-US" altLang="zh-CN" sz="1800" b="0" dirty="0"/>
              <a:t>GetFirst( Q );        </a:t>
            </a:r>
            <a:r>
              <a:rPr lang="en-US" altLang="zh-CN" sz="1800" b="0" dirty="0" smtClean="0"/>
              <a:t>		//</a:t>
            </a:r>
            <a:r>
              <a:rPr lang="zh-CN" altLang="zh-CN" sz="1800" b="0" dirty="0"/>
              <a:t>返回队列</a:t>
            </a:r>
            <a:r>
              <a:rPr lang="en-US" altLang="zh-CN" sz="1800" b="0" dirty="0"/>
              <a:t>Q</a:t>
            </a:r>
            <a:r>
              <a:rPr lang="zh-CN" altLang="zh-CN" sz="1800" b="0" dirty="0"/>
              <a:t>第一个元素的值</a:t>
            </a:r>
          </a:p>
          <a:p>
            <a:pPr>
              <a:spcBef>
                <a:spcPts val="0"/>
              </a:spcBef>
            </a:pPr>
            <a:r>
              <a:rPr lang="en-US" altLang="zh-CN" sz="1800" b="0" dirty="0">
                <a:solidFill>
                  <a:srgbClr val="FF0000"/>
                </a:solidFill>
              </a:rPr>
              <a:t>InQueue(&amp;Q , e);    </a:t>
            </a:r>
            <a:r>
              <a:rPr lang="en-US" altLang="zh-CN" sz="1800" b="0" dirty="0" smtClean="0"/>
              <a:t>	//</a:t>
            </a:r>
            <a:r>
              <a:rPr lang="zh-CN" altLang="zh-CN" sz="1800" b="0" dirty="0"/>
              <a:t>入队列操作，将数据元素</a:t>
            </a:r>
            <a:r>
              <a:rPr lang="en-US" altLang="zh-CN" sz="1800" b="0" dirty="0"/>
              <a:t>e</a:t>
            </a:r>
            <a:r>
              <a:rPr lang="zh-CN" altLang="zh-CN" sz="1800" b="0" dirty="0"/>
              <a:t>插入队列</a:t>
            </a:r>
            <a:r>
              <a:rPr lang="en-US" altLang="zh-CN" sz="1800" b="0" dirty="0"/>
              <a:t>Q</a:t>
            </a:r>
            <a:r>
              <a:rPr lang="zh-CN" altLang="zh-CN" sz="1800" b="0" dirty="0"/>
              <a:t>的队列尾</a:t>
            </a:r>
          </a:p>
          <a:p>
            <a:pPr>
              <a:spcBef>
                <a:spcPts val="0"/>
              </a:spcBef>
            </a:pPr>
            <a:r>
              <a:rPr lang="en-US" altLang="zh-CN" sz="1800" b="0" dirty="0">
                <a:solidFill>
                  <a:srgbClr val="FF0000"/>
                </a:solidFill>
              </a:rPr>
              <a:t>OutQueue( &amp;Q );    </a:t>
            </a:r>
            <a:r>
              <a:rPr lang="en-US" altLang="zh-CN" sz="1800" b="0" dirty="0" smtClean="0"/>
              <a:t>	//</a:t>
            </a:r>
            <a:r>
              <a:rPr lang="zh-CN" altLang="zh-CN" sz="1800" b="0" dirty="0"/>
              <a:t>出队列操作，删除队列</a:t>
            </a:r>
            <a:r>
              <a:rPr lang="en-US" altLang="zh-CN" sz="1800" b="0" dirty="0"/>
              <a:t>Q</a:t>
            </a:r>
            <a:r>
              <a:rPr lang="zh-CN" altLang="zh-CN" sz="1800" b="0" dirty="0"/>
              <a:t>的队列头元素，并返回其值</a:t>
            </a:r>
          </a:p>
          <a:p>
            <a:pPr>
              <a:spcBef>
                <a:spcPts val="0"/>
              </a:spcBef>
            </a:pPr>
            <a:r>
              <a:rPr lang="en-US" altLang="zh-CN" sz="1800" b="0" dirty="0"/>
              <a:t>} ADT Queue</a:t>
            </a:r>
            <a:endParaRPr lang="zh-CN" altLang="zh-CN" sz="1800" b="0" dirty="0"/>
          </a:p>
          <a:p>
            <a:pPr>
              <a:spcBef>
                <a:spcPts val="0"/>
              </a:spcBef>
            </a:pPr>
            <a:endParaRPr lang="zh-CN" altLang="en-US" sz="1800" dirty="0"/>
          </a:p>
        </p:txBody>
      </p:sp>
    </p:spTree>
    <p:extLst>
      <p:ext uri="{BB962C8B-B14F-4D97-AF65-F5344CB8AC3E}">
        <p14:creationId xmlns:p14="http://schemas.microsoft.com/office/powerpoint/2010/main" val="369915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 </a:t>
            </a:r>
            <a:r>
              <a:rPr lang="en-US" altLang="zh-CN" b="1" dirty="0" smtClean="0"/>
              <a:t>3.5 </a:t>
            </a:r>
            <a:r>
              <a:rPr lang="zh-CN" altLang="zh-CN" b="1" dirty="0"/>
              <a:t>队列的存储结构及实现</a:t>
            </a:r>
            <a:endParaRPr lang="zh-CN" altLang="en-US" dirty="0"/>
          </a:p>
        </p:txBody>
      </p:sp>
      <p:sp>
        <p:nvSpPr>
          <p:cNvPr id="3" name="内容占位符 2"/>
          <p:cNvSpPr>
            <a:spLocks noGrp="1"/>
          </p:cNvSpPr>
          <p:nvPr>
            <p:ph idx="1"/>
          </p:nvPr>
        </p:nvSpPr>
        <p:spPr/>
        <p:txBody>
          <a:bodyPr/>
          <a:lstStyle/>
          <a:p>
            <a:r>
              <a:rPr lang="en-US" altLang="zh-CN" dirty="0" smtClean="0"/>
              <a:t>3.5.1 </a:t>
            </a:r>
            <a:r>
              <a:rPr lang="zh-CN" altLang="zh-CN" dirty="0">
                <a:solidFill>
                  <a:srgbClr val="FF0000"/>
                </a:solidFill>
              </a:rPr>
              <a:t>顺序队列</a:t>
            </a:r>
            <a:r>
              <a:rPr lang="zh-CN" altLang="zh-CN" dirty="0"/>
              <a:t>的定义及</a:t>
            </a:r>
            <a:r>
              <a:rPr lang="zh-CN" altLang="zh-CN" dirty="0" smtClean="0"/>
              <a:t>实现</a:t>
            </a:r>
            <a:endParaRPr lang="en-US" altLang="zh-CN" dirty="0" smtClean="0"/>
          </a:p>
          <a:p>
            <a:pPr>
              <a:buFont typeface="Arial" panose="020B0604020202020204" pitchFamily="34" charset="0"/>
              <a:buChar char="•"/>
            </a:pPr>
            <a:r>
              <a:rPr lang="zh-CN" altLang="zh-CN" b="0" dirty="0"/>
              <a:t>队列的顺序存储结构是用一组地址连续的存储空间，依次存放从队列头到队列尾的所有数据</a:t>
            </a:r>
            <a:r>
              <a:rPr lang="zh-CN" altLang="zh-CN" b="0" dirty="0" smtClean="0"/>
              <a:t>元素</a:t>
            </a:r>
            <a:r>
              <a:rPr lang="zh-CN" altLang="en-US" b="0" dirty="0" smtClean="0"/>
              <a:t>；</a:t>
            </a:r>
            <a:endParaRPr lang="en-US" altLang="zh-CN" b="0" dirty="0" smtClean="0"/>
          </a:p>
          <a:p>
            <a:pPr>
              <a:buFont typeface="Arial" panose="020B0604020202020204" pitchFamily="34" charset="0"/>
              <a:buChar char="•"/>
            </a:pPr>
            <a:r>
              <a:rPr lang="zh-CN" altLang="zh-CN" b="0" dirty="0" smtClean="0"/>
              <a:t>使用</a:t>
            </a:r>
            <a:r>
              <a:rPr lang="zh-CN" altLang="zh-CN" dirty="0"/>
              <a:t>队列头指针</a:t>
            </a:r>
            <a:r>
              <a:rPr lang="zh-CN" altLang="zh-CN" b="0" dirty="0"/>
              <a:t>（</a:t>
            </a:r>
            <a:r>
              <a:rPr lang="en-US" altLang="zh-CN" b="0" dirty="0"/>
              <a:t>front</a:t>
            </a:r>
            <a:r>
              <a:rPr lang="zh-CN" altLang="zh-CN" b="0" dirty="0"/>
              <a:t>）和</a:t>
            </a:r>
            <a:r>
              <a:rPr lang="zh-CN" altLang="zh-CN" dirty="0"/>
              <a:t>队列尾指针</a:t>
            </a:r>
            <a:r>
              <a:rPr lang="zh-CN" altLang="zh-CN" b="0" dirty="0"/>
              <a:t>（</a:t>
            </a:r>
            <a:r>
              <a:rPr lang="en-US" altLang="zh-CN" b="0" dirty="0"/>
              <a:t>rear</a:t>
            </a:r>
            <a:r>
              <a:rPr lang="zh-CN" altLang="zh-CN" b="0" dirty="0"/>
              <a:t>）分别记录队列头和队列尾的位置</a:t>
            </a:r>
            <a:r>
              <a:rPr lang="zh-CN" altLang="zh-CN" b="0" dirty="0" smtClean="0"/>
              <a:t>。</a:t>
            </a:r>
            <a:endParaRPr lang="en-US" altLang="zh-CN" b="0" dirty="0" smtClean="0"/>
          </a:p>
          <a:p>
            <a:pPr>
              <a:buFont typeface="Arial" panose="020B0604020202020204" pitchFamily="34" charset="0"/>
              <a:buChar char="•"/>
            </a:pPr>
            <a:r>
              <a:rPr lang="zh-CN" altLang="zh-CN" b="0" dirty="0"/>
              <a:t>具有顺序存储结构的队列称为</a:t>
            </a:r>
            <a:r>
              <a:rPr lang="zh-CN" altLang="zh-CN" dirty="0">
                <a:solidFill>
                  <a:srgbClr val="FF0000"/>
                </a:solidFill>
              </a:rPr>
              <a:t>顺序队列</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500958" y="785794"/>
            <a:ext cx="514790" cy="502127"/>
          </a:xfrm>
          <a:prstGeom prst="rect">
            <a:avLst/>
          </a:prstGeom>
        </p:spPr>
      </p:pic>
    </p:spTree>
    <p:extLst>
      <p:ext uri="{BB962C8B-B14F-4D97-AF65-F5344CB8AC3E}">
        <p14:creationId xmlns:p14="http://schemas.microsoft.com/office/powerpoint/2010/main" val="16902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848872" cy="5328592"/>
          </a:xfrm>
        </p:spPr>
        <p:txBody>
          <a:bodyPr>
            <a:normAutofit/>
          </a:bodyPr>
          <a:lstStyle/>
          <a:p>
            <a:pPr>
              <a:buFont typeface="Arial" panose="020B0604020202020204" pitchFamily="34" charset="0"/>
              <a:buChar char="•"/>
            </a:pPr>
            <a:r>
              <a:rPr lang="zh-CN" altLang="zh-CN" b="0" dirty="0"/>
              <a:t>在顺序队列中，队列头指针始终指向队列头元素的位置，而队列尾指针指向队列尾元素的下一个元素位置</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顺序队列初始化的时候，通常将队列头指针</a:t>
            </a:r>
            <a:r>
              <a:rPr lang="en-US" altLang="zh-CN" b="0" dirty="0"/>
              <a:t>front</a:t>
            </a:r>
            <a:r>
              <a:rPr lang="zh-CN" altLang="zh-CN" b="0" dirty="0"/>
              <a:t>和队列尾指针</a:t>
            </a:r>
            <a:r>
              <a:rPr lang="en-US" altLang="zh-CN" b="0" dirty="0"/>
              <a:t>rear</a:t>
            </a:r>
            <a:r>
              <a:rPr lang="zh-CN" altLang="zh-CN" b="0" dirty="0"/>
              <a:t>初始化为</a:t>
            </a:r>
            <a:r>
              <a:rPr lang="en-US" altLang="zh-CN" b="0" dirty="0"/>
              <a:t>0</a:t>
            </a:r>
            <a:r>
              <a:rPr lang="zh-CN" altLang="zh-CN" b="0" dirty="0" smtClean="0"/>
              <a:t>。</a:t>
            </a:r>
            <a:endParaRPr lang="en-US" altLang="zh-CN" b="0" dirty="0" smtClean="0"/>
          </a:p>
          <a:p>
            <a:pPr>
              <a:buFont typeface="Arial" panose="020B0604020202020204" pitchFamily="34" charset="0"/>
              <a:buChar char="•"/>
            </a:pPr>
            <a:r>
              <a:rPr lang="zh-CN" altLang="zh-CN" b="0" dirty="0" smtClean="0"/>
              <a:t>一般</a:t>
            </a:r>
            <a:r>
              <a:rPr lang="zh-CN" altLang="zh-CN" b="0" dirty="0"/>
              <a:t>情况下，当队列头指针和队列尾指针指向同一个位置时，顺序队列是空队列</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一个数据元素入队列时，先将入队列的数据元素添加到</a:t>
            </a:r>
            <a:r>
              <a:rPr lang="en-US" altLang="zh-CN" b="0" dirty="0"/>
              <a:t>rear</a:t>
            </a:r>
            <a:r>
              <a:rPr lang="zh-CN" altLang="zh-CN" b="0" dirty="0"/>
              <a:t>指向的位置，再对队列尾指针</a:t>
            </a:r>
            <a:r>
              <a:rPr lang="en-US" altLang="zh-CN" b="0" dirty="0"/>
              <a:t>rear</a:t>
            </a:r>
            <a:r>
              <a:rPr lang="zh-CN" altLang="zh-CN" b="0" dirty="0"/>
              <a:t>进行加</a:t>
            </a:r>
            <a:r>
              <a:rPr lang="en-US" altLang="zh-CN" b="0" dirty="0"/>
              <a:t>1</a:t>
            </a:r>
            <a:r>
              <a:rPr lang="zh-CN" altLang="zh-CN" b="0" dirty="0"/>
              <a:t>操作，使其后移一个位置，队列头指针</a:t>
            </a:r>
            <a:r>
              <a:rPr lang="en-US" altLang="zh-CN" b="0" dirty="0"/>
              <a:t>front</a:t>
            </a:r>
            <a:r>
              <a:rPr lang="zh-CN" altLang="zh-CN" b="0" dirty="0"/>
              <a:t>不变</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一个数据元素出队列时，队列头指针</a:t>
            </a:r>
            <a:r>
              <a:rPr lang="en-US" altLang="zh-CN" b="0" dirty="0"/>
              <a:t>front</a:t>
            </a:r>
            <a:r>
              <a:rPr lang="zh-CN" altLang="zh-CN" b="0" dirty="0"/>
              <a:t>后移一个位置，队列尾指针</a:t>
            </a:r>
            <a:r>
              <a:rPr lang="en-US" altLang="zh-CN" b="0" dirty="0"/>
              <a:t>rear</a:t>
            </a:r>
            <a:r>
              <a:rPr lang="zh-CN" altLang="zh-CN" b="0" dirty="0"/>
              <a:t>不变。</a:t>
            </a:r>
            <a:endParaRPr lang="zh-CN" altLang="en-US" b="0" dirty="0"/>
          </a:p>
        </p:txBody>
      </p:sp>
    </p:spTree>
    <p:extLst>
      <p:ext uri="{BB962C8B-B14F-4D97-AF65-F5344CB8AC3E}">
        <p14:creationId xmlns:p14="http://schemas.microsoft.com/office/powerpoint/2010/main" val="299660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052736"/>
            <a:ext cx="7488832" cy="1008112"/>
          </a:xfrm>
        </p:spPr>
        <p:txBody>
          <a:bodyPr/>
          <a:lstStyle/>
          <a:p>
            <a:pPr>
              <a:buFont typeface="Arial" panose="020B0604020202020204" pitchFamily="34" charset="0"/>
              <a:buChar char="•"/>
            </a:pPr>
            <a:r>
              <a:rPr lang="zh-CN" altLang="zh-CN" b="0" dirty="0"/>
              <a:t>在数据元素</a:t>
            </a:r>
            <a:r>
              <a:rPr lang="zh-CN" altLang="zh-CN" b="0" dirty="0" smtClean="0"/>
              <a:t>进</a:t>
            </a:r>
            <a:r>
              <a:rPr lang="en-US" altLang="zh-CN" b="0" dirty="0" smtClean="0"/>
              <a:t>/</a:t>
            </a:r>
            <a:r>
              <a:rPr lang="zh-CN" altLang="zh-CN" b="0" dirty="0" smtClean="0"/>
              <a:t>出</a:t>
            </a:r>
            <a:r>
              <a:rPr lang="zh-CN" altLang="zh-CN" b="0" dirty="0"/>
              <a:t>队列时，顺序队列的队列头指针和队列尾指针的移动</a:t>
            </a:r>
            <a:r>
              <a:rPr lang="zh-CN" altLang="zh-CN" b="0" dirty="0" smtClean="0"/>
              <a:t>情况</a:t>
            </a:r>
            <a:r>
              <a:rPr lang="zh-CN" altLang="en-US" b="0" dirty="0" smtClean="0"/>
              <a:t>：</a:t>
            </a:r>
            <a:endParaRPr lang="zh-CN" altLang="en-US" b="0" dirty="0"/>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57" name="Object 1"/>
          <p:cNvGraphicFramePr>
            <a:graphicFrameLocks noChangeAspect="1"/>
          </p:cNvGraphicFramePr>
          <p:nvPr/>
        </p:nvGraphicFramePr>
        <p:xfrm>
          <a:off x="352612" y="2204864"/>
          <a:ext cx="8791388" cy="2153970"/>
        </p:xfrm>
        <a:graphic>
          <a:graphicData uri="http://schemas.openxmlformats.org/presentationml/2006/ole">
            <mc:AlternateContent xmlns:mc="http://schemas.openxmlformats.org/markup-compatibility/2006">
              <mc:Choice xmlns:v="urn:schemas-microsoft-com:vml" Requires="v">
                <p:oleObj spid="_x0000_s150661" r:id="rId3" imgW="5249153" imgH="1268622" progId="">
                  <p:embed/>
                </p:oleObj>
              </mc:Choice>
              <mc:Fallback>
                <p:oleObj r:id="rId3" imgW="5249153" imgH="126862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612" y="2204864"/>
                        <a:ext cx="8791388" cy="2153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179512" y="4437112"/>
            <a:ext cx="1584176" cy="1477328"/>
          </a:xfrm>
          <a:prstGeom prst="rect">
            <a:avLst/>
          </a:prstGeom>
        </p:spPr>
        <p:txBody>
          <a:bodyPr wrap="square">
            <a:spAutoFit/>
          </a:bodyPr>
          <a:lstStyle/>
          <a:p>
            <a:r>
              <a:rPr lang="zh-CN" altLang="zh-CN" dirty="0" smtClean="0">
                <a:latin typeface="Times New Roman" pitchFamily="18" charset="0"/>
                <a:ea typeface="楷体" pitchFamily="49" charset="-122"/>
                <a:cs typeface="Times New Roman" pitchFamily="18" charset="0"/>
              </a:rPr>
              <a:t>初始化时</a:t>
            </a:r>
            <a:r>
              <a:rPr lang="zh-CN" altLang="en-US"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a:p>
            <a:pPr>
              <a:buFont typeface="Arial" panose="020B0604020202020204" pitchFamily="34" charset="0"/>
              <a:buChar char="•"/>
            </a:pPr>
            <a:r>
              <a:rPr lang="zh-CN" altLang="en-US" dirty="0" smtClean="0">
                <a:latin typeface="Times New Roman" pitchFamily="18" charset="0"/>
                <a:ea typeface="楷体" pitchFamily="49" charset="-122"/>
                <a:cs typeface="Times New Roman" pitchFamily="18" charset="0"/>
              </a:rPr>
              <a:t>队</a:t>
            </a:r>
            <a:r>
              <a:rPr lang="zh-CN" altLang="zh-CN" dirty="0" smtClean="0">
                <a:latin typeface="Times New Roman" pitchFamily="18" charset="0"/>
                <a:ea typeface="楷体" pitchFamily="49" charset="-122"/>
                <a:cs typeface="Times New Roman" pitchFamily="18" charset="0"/>
              </a:rPr>
              <a:t>头指针</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front=0</a:t>
            </a:r>
          </a:p>
          <a:p>
            <a:pPr>
              <a:buFont typeface="Arial" panose="020B0604020202020204" pitchFamily="34" charset="0"/>
              <a:buChar char="•"/>
            </a:pPr>
            <a:r>
              <a:rPr lang="zh-CN" altLang="en-US" dirty="0" smtClean="0">
                <a:latin typeface="Times New Roman" pitchFamily="18" charset="0"/>
                <a:ea typeface="楷体" pitchFamily="49" charset="-122"/>
                <a:cs typeface="Times New Roman" pitchFamily="18" charset="0"/>
              </a:rPr>
              <a:t>队</a:t>
            </a:r>
            <a:r>
              <a:rPr lang="zh-CN" altLang="zh-CN" dirty="0" smtClean="0">
                <a:latin typeface="Times New Roman" pitchFamily="18" charset="0"/>
                <a:ea typeface="楷体" pitchFamily="49" charset="-122"/>
                <a:cs typeface="Times New Roman" pitchFamily="18" charset="0"/>
              </a:rPr>
              <a:t>尾指针</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rear=0</a:t>
            </a:r>
            <a:r>
              <a:rPr lang="zh-CN" altLang="zh-CN"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p:txBody>
      </p:sp>
      <p:sp>
        <p:nvSpPr>
          <p:cNvPr id="6" name="矩形 5"/>
          <p:cNvSpPr/>
          <p:nvPr/>
        </p:nvSpPr>
        <p:spPr>
          <a:xfrm>
            <a:off x="2483768" y="4509120"/>
            <a:ext cx="1584176" cy="923330"/>
          </a:xfrm>
          <a:prstGeom prst="rect">
            <a:avLst/>
          </a:prstGeom>
        </p:spPr>
        <p:txBody>
          <a:bodyPr wrap="square">
            <a:spAutoFit/>
          </a:bodyPr>
          <a:lstStyle/>
          <a:p>
            <a:r>
              <a:rPr lang="zh-CN" altLang="en-US" dirty="0" smtClean="0">
                <a:latin typeface="Times New Roman" pitchFamily="18" charset="0"/>
                <a:ea typeface="楷体" pitchFamily="49" charset="-122"/>
                <a:cs typeface="Times New Roman" pitchFamily="18" charset="0"/>
              </a:rPr>
              <a:t>入队元素</a:t>
            </a:r>
            <a:r>
              <a:rPr lang="en-US" altLang="zh-CN" dirty="0" smtClean="0">
                <a:latin typeface="Times New Roman" pitchFamily="18" charset="0"/>
                <a:ea typeface="楷体" pitchFamily="49" charset="-122"/>
                <a:cs typeface="Times New Roman" pitchFamily="18" charset="0"/>
              </a:rPr>
              <a:t>1</a:t>
            </a:r>
            <a:r>
              <a:rPr lang="zh-CN" altLang="zh-CN" dirty="0" smtClean="0">
                <a:latin typeface="Times New Roman" pitchFamily="18" charset="0"/>
                <a:ea typeface="楷体" pitchFamily="49" charset="-122"/>
                <a:cs typeface="Times New Roman" pitchFamily="18" charset="0"/>
              </a:rPr>
              <a:t>时</a:t>
            </a:r>
            <a:r>
              <a:rPr lang="zh-CN" altLang="en-US"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front=0</a:t>
            </a:r>
          </a:p>
          <a:p>
            <a:r>
              <a:rPr lang="en-US" altLang="zh-CN" dirty="0" smtClean="0">
                <a:latin typeface="Times New Roman" pitchFamily="18" charset="0"/>
                <a:ea typeface="楷体" pitchFamily="49" charset="-122"/>
                <a:cs typeface="Times New Roman" pitchFamily="18" charset="0"/>
              </a:rPr>
              <a:t>  rear  =1</a:t>
            </a:r>
            <a:r>
              <a:rPr lang="zh-CN" altLang="zh-CN"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p:txBody>
      </p:sp>
      <p:sp>
        <p:nvSpPr>
          <p:cNvPr id="7" name="矩形 6"/>
          <p:cNvSpPr/>
          <p:nvPr/>
        </p:nvSpPr>
        <p:spPr>
          <a:xfrm>
            <a:off x="4716016" y="4437112"/>
            <a:ext cx="1584176" cy="923330"/>
          </a:xfrm>
          <a:prstGeom prst="rect">
            <a:avLst/>
          </a:prstGeom>
        </p:spPr>
        <p:txBody>
          <a:bodyPr wrap="square">
            <a:spAutoFit/>
          </a:bodyPr>
          <a:lstStyle/>
          <a:p>
            <a:r>
              <a:rPr lang="en-US" altLang="zh-CN" dirty="0" smtClean="0">
                <a:latin typeface="Times New Roman" pitchFamily="18" charset="0"/>
                <a:ea typeface="楷体" pitchFamily="49" charset="-122"/>
                <a:cs typeface="Times New Roman" pitchFamily="18" charset="0"/>
              </a:rPr>
              <a:t>2</a:t>
            </a:r>
            <a:r>
              <a:rPr lang="zh-CN" altLang="en-US" dirty="0" smtClean="0">
                <a:latin typeface="Times New Roman" pitchFamily="18" charset="0"/>
                <a:ea typeface="楷体" pitchFamily="49" charset="-122"/>
                <a:cs typeface="Times New Roman" pitchFamily="18" charset="0"/>
              </a:rPr>
              <a:t>、</a:t>
            </a:r>
            <a:r>
              <a:rPr lang="en-US" altLang="zh-CN" dirty="0" smtClean="0">
                <a:latin typeface="Times New Roman" pitchFamily="18" charset="0"/>
                <a:ea typeface="楷体" pitchFamily="49" charset="-122"/>
                <a:cs typeface="Times New Roman" pitchFamily="18" charset="0"/>
              </a:rPr>
              <a:t>3</a:t>
            </a:r>
            <a:r>
              <a:rPr lang="zh-CN" altLang="en-US" dirty="0" smtClean="0">
                <a:latin typeface="Times New Roman" pitchFamily="18" charset="0"/>
                <a:ea typeface="楷体" pitchFamily="49" charset="-122"/>
                <a:cs typeface="Times New Roman" pitchFamily="18" charset="0"/>
              </a:rPr>
              <a:t>入队后：</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front=0</a:t>
            </a:r>
          </a:p>
          <a:p>
            <a:r>
              <a:rPr lang="en-US" altLang="zh-CN" dirty="0" smtClean="0">
                <a:latin typeface="Times New Roman" pitchFamily="18" charset="0"/>
                <a:ea typeface="楷体" pitchFamily="49" charset="-122"/>
                <a:cs typeface="Times New Roman" pitchFamily="18" charset="0"/>
              </a:rPr>
              <a:t>  rear  =3</a:t>
            </a:r>
            <a:r>
              <a:rPr lang="zh-CN" altLang="zh-CN"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p:txBody>
      </p:sp>
      <p:sp>
        <p:nvSpPr>
          <p:cNvPr id="8" name="矩形 7"/>
          <p:cNvSpPr/>
          <p:nvPr/>
        </p:nvSpPr>
        <p:spPr>
          <a:xfrm>
            <a:off x="7020272" y="4437112"/>
            <a:ext cx="1872208" cy="923330"/>
          </a:xfrm>
          <a:prstGeom prst="rect">
            <a:avLst/>
          </a:prstGeom>
        </p:spPr>
        <p:txBody>
          <a:bodyPr wrap="square">
            <a:spAutoFit/>
          </a:bodyPr>
          <a:lstStyle/>
          <a:p>
            <a:r>
              <a:rPr lang="en-US" altLang="zh-CN" dirty="0" smtClean="0">
                <a:latin typeface="Times New Roman" pitchFamily="18" charset="0"/>
                <a:ea typeface="楷体" pitchFamily="49" charset="-122"/>
                <a:cs typeface="Times New Roman" pitchFamily="18" charset="0"/>
              </a:rPr>
              <a:t>4</a:t>
            </a:r>
            <a:r>
              <a:rPr lang="zh-CN" altLang="en-US" dirty="0" smtClean="0">
                <a:latin typeface="Times New Roman" pitchFamily="18" charset="0"/>
                <a:ea typeface="楷体" pitchFamily="49" charset="-122"/>
                <a:cs typeface="Times New Roman" pitchFamily="18" charset="0"/>
              </a:rPr>
              <a:t>入队，</a:t>
            </a:r>
            <a:r>
              <a:rPr lang="en-US" altLang="zh-CN" dirty="0" smtClean="0">
                <a:latin typeface="Times New Roman" pitchFamily="18" charset="0"/>
                <a:ea typeface="楷体" pitchFamily="49" charset="-122"/>
                <a:cs typeface="Times New Roman" pitchFamily="18" charset="0"/>
              </a:rPr>
              <a:t>1</a:t>
            </a:r>
            <a:r>
              <a:rPr lang="zh-CN" altLang="en-US" dirty="0" smtClean="0">
                <a:latin typeface="Times New Roman" pitchFamily="18" charset="0"/>
                <a:ea typeface="楷体" pitchFamily="49" charset="-122"/>
                <a:cs typeface="Times New Roman" pitchFamily="18" charset="0"/>
              </a:rPr>
              <a:t>出队后：</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front=1</a:t>
            </a:r>
          </a:p>
          <a:p>
            <a:r>
              <a:rPr lang="en-US" altLang="zh-CN" dirty="0" smtClean="0">
                <a:latin typeface="Times New Roman" pitchFamily="18" charset="0"/>
                <a:ea typeface="楷体" pitchFamily="49" charset="-122"/>
                <a:cs typeface="Times New Roman" pitchFamily="18" charset="0"/>
              </a:rPr>
              <a:t>  rear  =4</a:t>
            </a:r>
            <a:r>
              <a:rPr lang="zh-CN" altLang="zh-CN"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p:txBody>
      </p:sp>
      <p:sp>
        <p:nvSpPr>
          <p:cNvPr id="2" name="文本框 1"/>
          <p:cNvSpPr txBox="1"/>
          <p:nvPr/>
        </p:nvSpPr>
        <p:spPr>
          <a:xfrm>
            <a:off x="2411760" y="2204864"/>
            <a:ext cx="2088232" cy="3227586"/>
          </a:xfrm>
          <a:prstGeom prst="rect">
            <a:avLst/>
          </a:prstGeom>
          <a:solidFill>
            <a:schemeClr val="bg1"/>
          </a:solidFill>
        </p:spPr>
        <p:txBody>
          <a:bodyPr wrap="square" rtlCol="0">
            <a:spAutoFit/>
          </a:bodyPr>
          <a:lstStyle/>
          <a:p>
            <a:endParaRPr lang="zh-CN" altLang="en-US" dirty="0"/>
          </a:p>
        </p:txBody>
      </p:sp>
      <p:sp>
        <p:nvSpPr>
          <p:cNvPr id="10" name="文本框 9"/>
          <p:cNvSpPr txBox="1"/>
          <p:nvPr/>
        </p:nvSpPr>
        <p:spPr>
          <a:xfrm>
            <a:off x="4788024" y="2139735"/>
            <a:ext cx="2088232" cy="3227586"/>
          </a:xfrm>
          <a:prstGeom prst="rect">
            <a:avLst/>
          </a:prstGeom>
          <a:solidFill>
            <a:schemeClr val="bg1"/>
          </a:solidFill>
        </p:spPr>
        <p:txBody>
          <a:bodyPr wrap="square" rtlCol="0">
            <a:spAutoFit/>
          </a:bodyPr>
          <a:lstStyle/>
          <a:p>
            <a:endParaRPr lang="zh-CN" altLang="en-US" dirty="0"/>
          </a:p>
        </p:txBody>
      </p:sp>
      <p:sp>
        <p:nvSpPr>
          <p:cNvPr id="11" name="文本框 10"/>
          <p:cNvSpPr txBox="1"/>
          <p:nvPr/>
        </p:nvSpPr>
        <p:spPr>
          <a:xfrm>
            <a:off x="6948264" y="2204864"/>
            <a:ext cx="2088232" cy="3227586"/>
          </a:xfrm>
          <a:prstGeom prst="rect">
            <a:avLst/>
          </a:prstGeom>
          <a:solidFill>
            <a:schemeClr val="bg1"/>
          </a:solidFill>
        </p:spPr>
        <p:txBody>
          <a:bodyPr wrap="square" rtlCol="0">
            <a:spAutoFit/>
          </a:bodyPr>
          <a:lstStyle/>
          <a:p>
            <a:endParaRPr lang="zh-CN" altLang="en-US" dirty="0"/>
          </a:p>
        </p:txBody>
      </p:sp>
      <p:sp>
        <p:nvSpPr>
          <p:cNvPr id="4" name="文本框 3"/>
          <p:cNvSpPr txBox="1"/>
          <p:nvPr/>
        </p:nvSpPr>
        <p:spPr>
          <a:xfrm>
            <a:off x="7661810" y="5729774"/>
            <a:ext cx="1107996" cy="461665"/>
          </a:xfrm>
          <a:prstGeom prst="rect">
            <a:avLst/>
          </a:prstGeom>
          <a:noFill/>
        </p:spPr>
        <p:txBody>
          <a:bodyPr wrap="none" rtlCol="0">
            <a:spAutoFit/>
          </a:bodyPr>
          <a:lstStyle/>
          <a:p>
            <a:r>
              <a:rPr lang="zh-CN" altLang="en-US" sz="2400" dirty="0"/>
              <a:t>假溢出</a:t>
            </a:r>
          </a:p>
        </p:txBody>
      </p:sp>
    </p:spTree>
    <p:extLst>
      <p:ext uri="{BB962C8B-B14F-4D97-AF65-F5344CB8AC3E}">
        <p14:creationId xmlns:p14="http://schemas.microsoft.com/office/powerpoint/2010/main" val="157049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932" y="1052736"/>
            <a:ext cx="8173572" cy="5091478"/>
          </a:xfrm>
        </p:spPr>
        <p:txBody>
          <a:bodyPr>
            <a:noAutofit/>
          </a:bodyPr>
          <a:lstStyle/>
          <a:p>
            <a:pPr>
              <a:spcBef>
                <a:spcPts val="0"/>
              </a:spcBef>
            </a:pPr>
            <a:r>
              <a:rPr lang="zh-CN" altLang="zh-CN" sz="1800" dirty="0" smtClean="0"/>
              <a:t>算法</a:t>
            </a:r>
            <a:r>
              <a:rPr lang="en-US" altLang="zh-CN" sz="1800" dirty="0" smtClean="0"/>
              <a:t>3.1</a:t>
            </a:r>
            <a:r>
              <a:rPr lang="zh-CN" altLang="zh-CN" sz="1800" dirty="0"/>
              <a:t>：栈的抽象数据类型</a:t>
            </a:r>
          </a:p>
          <a:p>
            <a:pPr>
              <a:spcBef>
                <a:spcPts val="0"/>
              </a:spcBef>
            </a:pPr>
            <a:r>
              <a:rPr lang="en-US" altLang="zh-CN" sz="1800" b="0" dirty="0"/>
              <a:t>ADT Stack{</a:t>
            </a:r>
            <a:endParaRPr lang="zh-CN" altLang="zh-CN" sz="1800" b="0" dirty="0"/>
          </a:p>
          <a:p>
            <a:pPr>
              <a:spcBef>
                <a:spcPts val="0"/>
              </a:spcBef>
            </a:pPr>
            <a:r>
              <a:rPr lang="zh-CN" altLang="zh-CN" sz="1800" b="0" dirty="0"/>
              <a:t>数据对象：</a:t>
            </a:r>
            <a:r>
              <a:rPr lang="en-US" altLang="zh-CN" sz="1800" b="0" dirty="0"/>
              <a:t>D={ </a:t>
            </a:r>
            <a:r>
              <a:rPr lang="en-US" altLang="zh-CN" sz="1800" b="0" dirty="0" err="1"/>
              <a:t>a</a:t>
            </a:r>
            <a:r>
              <a:rPr lang="en-US" altLang="zh-CN" sz="1800" b="0" baseline="-25000" dirty="0" err="1"/>
              <a:t>i</a:t>
            </a:r>
            <a:r>
              <a:rPr lang="en-US" altLang="zh-CN" sz="1800" b="0" dirty="0"/>
              <a:t>| </a:t>
            </a:r>
            <a:r>
              <a:rPr lang="en-US" altLang="zh-CN" sz="1800" b="0" dirty="0" err="1"/>
              <a:t>a</a:t>
            </a:r>
            <a:r>
              <a:rPr lang="en-US" altLang="zh-CN" sz="1800" b="0" baseline="-25000" dirty="0" err="1"/>
              <a:t>i</a:t>
            </a:r>
            <a:r>
              <a:rPr lang="en-US" altLang="zh-CN" sz="1800" b="0" dirty="0"/>
              <a:t> </a:t>
            </a:r>
            <a:r>
              <a:rPr lang="zh-CN" altLang="zh-CN" sz="1800" b="0" dirty="0"/>
              <a:t>∈</a:t>
            </a:r>
            <a:r>
              <a:rPr lang="en-US" altLang="zh-CN" sz="1800" b="0" dirty="0" err="1"/>
              <a:t>ElemSet,i</a:t>
            </a:r>
            <a:r>
              <a:rPr lang="en-US" altLang="zh-CN" sz="1800" b="0" dirty="0"/>
              <a:t>=1,2,3,…,n,n≥0}</a:t>
            </a:r>
            <a:endParaRPr lang="zh-CN" altLang="zh-CN" sz="1800" b="0" dirty="0"/>
          </a:p>
          <a:p>
            <a:pPr>
              <a:spcBef>
                <a:spcPts val="0"/>
              </a:spcBef>
            </a:pPr>
            <a:r>
              <a:rPr lang="zh-CN" altLang="zh-CN" sz="1800" b="0" dirty="0"/>
              <a:t>数据关系：</a:t>
            </a:r>
            <a:r>
              <a:rPr lang="en-US" altLang="zh-CN" sz="1800" b="0" dirty="0"/>
              <a:t>R={ &lt;a</a:t>
            </a:r>
            <a:r>
              <a:rPr lang="en-US" altLang="zh-CN" sz="1800" b="0" baseline="-25000" dirty="0"/>
              <a:t>i-1</a:t>
            </a:r>
            <a:r>
              <a:rPr lang="en-US" altLang="zh-CN" sz="1800" b="0" dirty="0"/>
              <a:t>,a</a:t>
            </a:r>
            <a:r>
              <a:rPr lang="en-US" altLang="zh-CN" sz="1800" b="0" baseline="-25000" dirty="0"/>
              <a:t>i</a:t>
            </a:r>
            <a:r>
              <a:rPr lang="en-US" altLang="zh-CN" sz="1800" b="0" dirty="0" smtClean="0"/>
              <a:t>,&gt;| </a:t>
            </a:r>
            <a:r>
              <a:rPr lang="en-US" altLang="zh-CN" sz="1800" b="0" dirty="0"/>
              <a:t>a</a:t>
            </a:r>
            <a:r>
              <a:rPr lang="en-US" altLang="zh-CN" sz="1800" b="0" baseline="-25000" dirty="0"/>
              <a:t>i-1</a:t>
            </a:r>
            <a:r>
              <a:rPr lang="en-US" altLang="zh-CN" sz="1800" b="0" dirty="0"/>
              <a:t>,a</a:t>
            </a:r>
            <a:r>
              <a:rPr lang="en-US" altLang="zh-CN" sz="1800" b="0" baseline="-25000" dirty="0"/>
              <a:t>i</a:t>
            </a:r>
            <a:r>
              <a:rPr lang="zh-CN" altLang="zh-CN" sz="1800" b="0" dirty="0"/>
              <a:t>∈</a:t>
            </a:r>
            <a:r>
              <a:rPr lang="en-US" altLang="zh-CN" sz="1800" b="0" dirty="0" err="1"/>
              <a:t>D,i</a:t>
            </a:r>
            <a:r>
              <a:rPr lang="en-US" altLang="zh-CN" sz="1800" b="0" dirty="0"/>
              <a:t>=1,2,3,…,n}  //a</a:t>
            </a:r>
            <a:r>
              <a:rPr lang="en-US" altLang="zh-CN" sz="1800" b="0" baseline="-25000" dirty="0"/>
              <a:t>1</a:t>
            </a:r>
            <a:r>
              <a:rPr lang="zh-CN" altLang="zh-CN" sz="1800" b="0" dirty="0"/>
              <a:t>为栈底元素，</a:t>
            </a:r>
            <a:r>
              <a:rPr lang="en-US" altLang="zh-CN" sz="1800" b="0" dirty="0"/>
              <a:t>a</a:t>
            </a:r>
            <a:r>
              <a:rPr lang="en-US" altLang="zh-CN" sz="1800" b="0" baseline="-25000" dirty="0"/>
              <a:t>n</a:t>
            </a:r>
            <a:r>
              <a:rPr lang="zh-CN" altLang="zh-CN" sz="1800" b="0" dirty="0"/>
              <a:t>为栈顶元素</a:t>
            </a:r>
          </a:p>
          <a:p>
            <a:pPr>
              <a:spcBef>
                <a:spcPts val="0"/>
              </a:spcBef>
            </a:pPr>
            <a:r>
              <a:rPr lang="zh-CN" altLang="zh-CN" sz="1800" b="0" dirty="0"/>
              <a:t>基本操作：</a:t>
            </a:r>
          </a:p>
          <a:p>
            <a:pPr>
              <a:spcBef>
                <a:spcPts val="0"/>
              </a:spcBef>
            </a:pPr>
            <a:r>
              <a:rPr lang="en-US" altLang="zh-CN" sz="1800" b="0" dirty="0"/>
              <a:t>     </a:t>
            </a:r>
            <a:r>
              <a:rPr lang="en-US" altLang="zh-CN" sz="1800" b="0" dirty="0" err="1"/>
              <a:t>StackInit</a:t>
            </a:r>
            <a:r>
              <a:rPr lang="en-US" altLang="zh-CN" sz="1800" b="0" dirty="0"/>
              <a:t>( &amp;S );     </a:t>
            </a:r>
            <a:r>
              <a:rPr lang="en-US" altLang="zh-CN" sz="1800" b="0" dirty="0" smtClean="0"/>
              <a:t>	//</a:t>
            </a:r>
            <a:r>
              <a:rPr lang="zh-CN" altLang="zh-CN" sz="1800" b="0" dirty="0"/>
              <a:t>构造一个空栈</a:t>
            </a:r>
            <a:r>
              <a:rPr lang="en-US" altLang="zh-CN" sz="1800" b="0" dirty="0"/>
              <a:t>S</a:t>
            </a:r>
            <a:endParaRPr lang="zh-CN" altLang="zh-CN" sz="1800" b="0" dirty="0"/>
          </a:p>
          <a:p>
            <a:pPr>
              <a:spcBef>
                <a:spcPts val="0"/>
              </a:spcBef>
            </a:pPr>
            <a:r>
              <a:rPr lang="en-US" altLang="zh-CN" sz="1800" b="0" dirty="0"/>
              <a:t>     </a:t>
            </a:r>
            <a:r>
              <a:rPr lang="en-US" altLang="zh-CN" sz="1800" b="0" dirty="0" err="1"/>
              <a:t>IsEmpty</a:t>
            </a:r>
            <a:r>
              <a:rPr lang="en-US" altLang="zh-CN" sz="1800" b="0" dirty="0"/>
              <a:t>( S );       </a:t>
            </a:r>
            <a:r>
              <a:rPr lang="en-US" altLang="zh-CN" sz="1800" b="0" dirty="0" smtClean="0"/>
              <a:t>	//</a:t>
            </a:r>
            <a:r>
              <a:rPr lang="zh-CN" altLang="zh-CN" sz="1800" b="0" dirty="0"/>
              <a:t>判断</a:t>
            </a:r>
            <a:r>
              <a:rPr lang="en-US" altLang="zh-CN" sz="1800" b="0" dirty="0"/>
              <a:t>S</a:t>
            </a:r>
            <a:r>
              <a:rPr lang="zh-CN" altLang="zh-CN" sz="1800" b="0" dirty="0"/>
              <a:t>是否为空栈，若是，则返回</a:t>
            </a:r>
            <a:r>
              <a:rPr lang="en-US" altLang="zh-CN" sz="1800" b="0" dirty="0"/>
              <a:t>1</a:t>
            </a:r>
            <a:r>
              <a:rPr lang="zh-CN" altLang="zh-CN" sz="1800" b="0" dirty="0"/>
              <a:t>；否则返回</a:t>
            </a:r>
            <a:r>
              <a:rPr lang="en-US" altLang="zh-CN" sz="1800" b="0" dirty="0"/>
              <a:t>0</a:t>
            </a:r>
            <a:endParaRPr lang="zh-CN" altLang="zh-CN" sz="1800" b="0" dirty="0"/>
          </a:p>
          <a:p>
            <a:pPr>
              <a:spcBef>
                <a:spcPts val="0"/>
              </a:spcBef>
            </a:pPr>
            <a:r>
              <a:rPr lang="en-US" altLang="zh-CN" sz="1800" b="0" dirty="0"/>
              <a:t>     </a:t>
            </a:r>
            <a:r>
              <a:rPr lang="en-US" altLang="zh-CN" sz="1800" b="0" dirty="0" err="1"/>
              <a:t>IsFull</a:t>
            </a:r>
            <a:r>
              <a:rPr lang="en-US" altLang="zh-CN" sz="1800" b="0" dirty="0"/>
              <a:t>( S );        </a:t>
            </a:r>
            <a:r>
              <a:rPr lang="en-US" altLang="zh-CN" sz="1800" b="0" dirty="0" smtClean="0"/>
              <a:t>	 	//</a:t>
            </a:r>
            <a:r>
              <a:rPr lang="zh-CN" altLang="zh-CN" sz="1800" b="0" dirty="0"/>
              <a:t>判断栈</a:t>
            </a:r>
            <a:r>
              <a:rPr lang="en-US" altLang="zh-CN" sz="1800" b="0" dirty="0"/>
              <a:t>S</a:t>
            </a:r>
            <a:r>
              <a:rPr lang="zh-CN" altLang="zh-CN" sz="1800" b="0" dirty="0"/>
              <a:t>是否为满栈，若满，则返回</a:t>
            </a:r>
            <a:r>
              <a:rPr lang="en-US" altLang="zh-CN" sz="1800" b="0" dirty="0"/>
              <a:t>1</a:t>
            </a:r>
            <a:r>
              <a:rPr lang="zh-CN" altLang="zh-CN" sz="1800" b="0" dirty="0"/>
              <a:t>，否则返回</a:t>
            </a:r>
            <a:r>
              <a:rPr lang="en-US" altLang="zh-CN" sz="1800" b="0" dirty="0"/>
              <a:t>0</a:t>
            </a:r>
            <a:endParaRPr lang="zh-CN" altLang="zh-CN" sz="1800" b="0" dirty="0"/>
          </a:p>
          <a:p>
            <a:pPr>
              <a:spcBef>
                <a:spcPts val="0"/>
              </a:spcBef>
            </a:pPr>
            <a:r>
              <a:rPr lang="en-US" altLang="zh-CN" sz="1800" b="0" dirty="0"/>
              <a:t>     StackClear( &amp;S );   </a:t>
            </a:r>
            <a:r>
              <a:rPr lang="en-US" altLang="zh-CN" sz="1800" b="0" dirty="0" smtClean="0"/>
              <a:t>	//</a:t>
            </a:r>
            <a:r>
              <a:rPr lang="zh-CN" altLang="zh-CN" sz="1800" b="0" dirty="0"/>
              <a:t>将栈</a:t>
            </a:r>
            <a:r>
              <a:rPr lang="en-US" altLang="zh-CN" sz="1800" b="0" dirty="0"/>
              <a:t>S</a:t>
            </a:r>
            <a:r>
              <a:rPr lang="zh-CN" altLang="zh-CN" sz="1800" b="0" dirty="0"/>
              <a:t>清空</a:t>
            </a:r>
          </a:p>
          <a:p>
            <a:pPr>
              <a:spcBef>
                <a:spcPts val="0"/>
              </a:spcBef>
            </a:pPr>
            <a:r>
              <a:rPr lang="en-US" altLang="zh-CN" sz="1800" b="0" dirty="0"/>
              <a:t>     </a:t>
            </a:r>
            <a:r>
              <a:rPr lang="en-US" altLang="zh-CN" sz="1800" b="0" dirty="0" err="1"/>
              <a:t>StackDestroy</a:t>
            </a:r>
            <a:r>
              <a:rPr lang="en-US" altLang="zh-CN" sz="1800" b="0" dirty="0"/>
              <a:t>( &amp;S );  </a:t>
            </a:r>
            <a:r>
              <a:rPr lang="en-US" altLang="zh-CN" sz="1800" b="0" dirty="0" smtClean="0"/>
              <a:t>	//</a:t>
            </a:r>
            <a:r>
              <a:rPr lang="zh-CN" altLang="zh-CN" sz="1800" b="0" dirty="0"/>
              <a:t>销毁栈</a:t>
            </a:r>
            <a:r>
              <a:rPr lang="en-US" altLang="zh-CN" sz="1800" b="0" dirty="0"/>
              <a:t>S</a:t>
            </a:r>
            <a:endParaRPr lang="zh-CN" altLang="zh-CN" sz="1800" b="0" dirty="0"/>
          </a:p>
          <a:p>
            <a:pPr>
              <a:spcBef>
                <a:spcPts val="0"/>
              </a:spcBef>
            </a:pPr>
            <a:r>
              <a:rPr lang="en-US" altLang="zh-CN" sz="1800" b="0" dirty="0"/>
              <a:t>     </a:t>
            </a:r>
            <a:r>
              <a:rPr lang="en-US" altLang="zh-CN" sz="1800" b="0" dirty="0" err="1"/>
              <a:t>StackLength</a:t>
            </a:r>
            <a:r>
              <a:rPr lang="en-US" altLang="zh-CN" sz="1800" b="0" dirty="0"/>
              <a:t>( S );   </a:t>
            </a:r>
            <a:r>
              <a:rPr lang="en-US" altLang="zh-CN" sz="1800" b="0" dirty="0" smtClean="0"/>
              <a:t>	 </a:t>
            </a:r>
            <a:r>
              <a:rPr lang="en-US" altLang="zh-CN" sz="1800" b="0" dirty="0"/>
              <a:t>//</a:t>
            </a:r>
            <a:r>
              <a:rPr lang="zh-CN" altLang="zh-CN" sz="1800" b="0" dirty="0"/>
              <a:t>求栈</a:t>
            </a:r>
            <a:r>
              <a:rPr lang="en-US" altLang="zh-CN" sz="1800" b="0" dirty="0"/>
              <a:t>S</a:t>
            </a:r>
            <a:r>
              <a:rPr lang="zh-CN" altLang="zh-CN" sz="1800" b="0" dirty="0"/>
              <a:t>的长度，即栈</a:t>
            </a:r>
            <a:r>
              <a:rPr lang="en-US" altLang="zh-CN" sz="1800" b="0" dirty="0"/>
              <a:t>S</a:t>
            </a:r>
            <a:r>
              <a:rPr lang="zh-CN" altLang="zh-CN" sz="1800" b="0" dirty="0"/>
              <a:t>中的元素的个数</a:t>
            </a:r>
          </a:p>
          <a:p>
            <a:pPr>
              <a:spcBef>
                <a:spcPts val="0"/>
              </a:spcBef>
            </a:pPr>
            <a:r>
              <a:rPr lang="en-US" altLang="zh-CN" sz="1800" b="0" dirty="0"/>
              <a:t>     </a:t>
            </a:r>
            <a:r>
              <a:rPr lang="en-US" altLang="zh-CN" sz="1800" b="0" dirty="0" err="1"/>
              <a:t>GetTop</a:t>
            </a:r>
            <a:r>
              <a:rPr lang="en-US" altLang="zh-CN" sz="1800" b="0" dirty="0"/>
              <a:t>( S );       </a:t>
            </a:r>
            <a:r>
              <a:rPr lang="en-US" altLang="zh-CN" sz="1800" b="0" dirty="0" smtClean="0"/>
              <a:t>	 	//</a:t>
            </a:r>
            <a:r>
              <a:rPr lang="zh-CN" altLang="zh-CN" sz="1800" b="0" dirty="0"/>
              <a:t>返回栈</a:t>
            </a:r>
            <a:r>
              <a:rPr lang="en-US" altLang="zh-CN" sz="1800" b="0" dirty="0"/>
              <a:t>S</a:t>
            </a:r>
            <a:r>
              <a:rPr lang="zh-CN" altLang="zh-CN" sz="1800" b="0" dirty="0"/>
              <a:t>的栈顶元素</a:t>
            </a:r>
          </a:p>
          <a:p>
            <a:pPr>
              <a:spcBef>
                <a:spcPts val="0"/>
              </a:spcBef>
            </a:pPr>
            <a:r>
              <a:rPr lang="en-US" altLang="zh-CN" sz="1800" b="0" dirty="0">
                <a:solidFill>
                  <a:srgbClr val="FF0000"/>
                </a:solidFill>
              </a:rPr>
              <a:t>     Push( &amp;S, e );      </a:t>
            </a:r>
            <a:r>
              <a:rPr lang="en-US" altLang="zh-CN" sz="1800" b="0" dirty="0" smtClean="0">
                <a:solidFill>
                  <a:srgbClr val="FF0000"/>
                </a:solidFill>
              </a:rPr>
              <a:t>	</a:t>
            </a:r>
            <a:r>
              <a:rPr lang="en-US" altLang="zh-CN" sz="1800" b="0" dirty="0" smtClean="0"/>
              <a:t>//</a:t>
            </a:r>
            <a:r>
              <a:rPr lang="zh-CN" altLang="zh-CN" sz="1800" b="0" dirty="0"/>
              <a:t>入栈操作，将数据元素</a:t>
            </a:r>
            <a:r>
              <a:rPr lang="en-US" altLang="zh-CN" sz="1800" b="0" dirty="0"/>
              <a:t>e</a:t>
            </a:r>
            <a:r>
              <a:rPr lang="zh-CN" altLang="zh-CN" sz="1800" b="0" dirty="0"/>
              <a:t>插入栈</a:t>
            </a:r>
            <a:r>
              <a:rPr lang="en-US" altLang="zh-CN" sz="1800" b="0" dirty="0"/>
              <a:t>S</a:t>
            </a:r>
            <a:r>
              <a:rPr lang="zh-CN" altLang="zh-CN" sz="1800" b="0" dirty="0"/>
              <a:t>的当前栈顶</a:t>
            </a:r>
          </a:p>
          <a:p>
            <a:pPr>
              <a:spcBef>
                <a:spcPts val="0"/>
              </a:spcBef>
            </a:pPr>
            <a:r>
              <a:rPr lang="en-US" altLang="zh-CN" sz="1800" b="0" dirty="0">
                <a:solidFill>
                  <a:srgbClr val="FF0000"/>
                </a:solidFill>
              </a:rPr>
              <a:t>     Pop( &amp;S );         </a:t>
            </a:r>
            <a:r>
              <a:rPr lang="en-US" altLang="zh-CN" sz="1800" b="0" dirty="0" smtClean="0"/>
              <a:t>		//</a:t>
            </a:r>
            <a:r>
              <a:rPr lang="zh-CN" altLang="zh-CN" sz="1800" b="0" dirty="0"/>
              <a:t>出栈操作，删除栈</a:t>
            </a:r>
            <a:r>
              <a:rPr lang="en-US" altLang="zh-CN" sz="1800" b="0" dirty="0"/>
              <a:t>S</a:t>
            </a:r>
            <a:r>
              <a:rPr lang="zh-CN" altLang="zh-CN" sz="1800" b="0" dirty="0"/>
              <a:t>的栈顶元素，并返回其值</a:t>
            </a:r>
          </a:p>
          <a:p>
            <a:pPr>
              <a:spcBef>
                <a:spcPts val="0"/>
              </a:spcBef>
            </a:pPr>
            <a:r>
              <a:rPr lang="en-US" altLang="zh-CN" sz="1800" b="0" dirty="0"/>
              <a:t>}ADT Stack    </a:t>
            </a:r>
            <a:endParaRPr lang="zh-CN" altLang="zh-CN" sz="1800" b="0" dirty="0"/>
          </a:p>
        </p:txBody>
      </p:sp>
    </p:spTree>
    <p:extLst>
      <p:ext uri="{BB962C8B-B14F-4D97-AF65-F5344CB8AC3E}">
        <p14:creationId xmlns:p14="http://schemas.microsoft.com/office/powerpoint/2010/main" val="38977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208912" cy="5256584"/>
          </a:xfrm>
        </p:spPr>
        <p:txBody>
          <a:bodyPr>
            <a:normAutofit fontScale="92500"/>
          </a:bodyPr>
          <a:lstStyle/>
          <a:p>
            <a:pPr>
              <a:buFont typeface="Arial" panose="020B0604020202020204" pitchFamily="34" charset="0"/>
              <a:buChar char="•"/>
            </a:pPr>
            <a:r>
              <a:rPr lang="zh-CN" altLang="zh-CN" b="0" dirty="0"/>
              <a:t>解决顺序队列出现假溢出现象的一种有效途径是采用循环队列</a:t>
            </a:r>
            <a:r>
              <a:rPr lang="zh-CN" altLang="zh-CN" b="0" dirty="0" smtClean="0"/>
              <a:t>。</a:t>
            </a:r>
            <a:endParaRPr lang="en-US" altLang="zh-CN" b="0" dirty="0" smtClean="0"/>
          </a:p>
          <a:p>
            <a:pPr>
              <a:buFont typeface="Arial" panose="020B0604020202020204" pitchFamily="34" charset="0"/>
              <a:buChar char="•"/>
            </a:pPr>
            <a:r>
              <a:rPr lang="zh-CN" altLang="zh-CN" dirty="0" smtClean="0">
                <a:solidFill>
                  <a:srgbClr val="FF0000"/>
                </a:solidFill>
              </a:rPr>
              <a:t>循环</a:t>
            </a:r>
            <a:r>
              <a:rPr lang="zh-CN" altLang="zh-CN" dirty="0">
                <a:solidFill>
                  <a:srgbClr val="FF0000"/>
                </a:solidFill>
              </a:rPr>
              <a:t>队列</a:t>
            </a:r>
            <a:r>
              <a:rPr lang="zh-CN" altLang="zh-CN" b="0" dirty="0"/>
              <a:t>就是将存放队列元素的存储空间首尾连接起来，构成一</a:t>
            </a:r>
            <a:r>
              <a:rPr lang="zh-CN" altLang="zh-CN" b="0" dirty="0" smtClean="0"/>
              <a:t>个</a:t>
            </a:r>
            <a:r>
              <a:rPr lang="zh-CN" altLang="en-US" b="0" dirty="0" smtClean="0"/>
              <a:t>顺序的</a:t>
            </a:r>
            <a:r>
              <a:rPr lang="zh-CN" altLang="zh-CN" b="0" dirty="0" smtClean="0"/>
              <a:t>环形</a:t>
            </a:r>
            <a:r>
              <a:rPr lang="zh-CN" altLang="zh-CN" b="0" dirty="0"/>
              <a:t>结构</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循环队列中，</a:t>
            </a:r>
            <a:r>
              <a:rPr lang="en-US" altLang="zh-CN" b="0" dirty="0"/>
              <a:t>0</a:t>
            </a:r>
            <a:r>
              <a:rPr lang="zh-CN" altLang="zh-CN" b="0" dirty="0"/>
              <a:t>位</a:t>
            </a:r>
            <a:r>
              <a:rPr lang="zh-CN" altLang="zh-CN" b="0" dirty="0" smtClean="0"/>
              <a:t>置于</a:t>
            </a:r>
            <a:r>
              <a:rPr lang="zh-CN" altLang="zh-CN" b="0" dirty="0"/>
              <a:t>数组</a:t>
            </a:r>
            <a:r>
              <a:rPr lang="en-US" altLang="zh-CN" b="0" dirty="0"/>
              <a:t>MaxSize-1</a:t>
            </a:r>
            <a:r>
              <a:rPr lang="zh-CN" altLang="zh-CN" b="0" dirty="0"/>
              <a:t>之后，即，当队列头指针或队列尾指针等于</a:t>
            </a:r>
            <a:r>
              <a:rPr lang="en-US" altLang="zh-CN" b="0" dirty="0"/>
              <a:t>MaxSize-1</a:t>
            </a:r>
            <a:r>
              <a:rPr lang="zh-CN" altLang="zh-CN" b="0" dirty="0"/>
              <a:t>时，再向后</a:t>
            </a:r>
            <a:r>
              <a:rPr lang="zh-CN" altLang="zh-CN" b="0" dirty="0" smtClean="0"/>
              <a:t>移就是</a:t>
            </a:r>
            <a:r>
              <a:rPr lang="en-US" altLang="zh-CN" b="0" dirty="0"/>
              <a:t>0</a:t>
            </a:r>
            <a:r>
              <a:rPr lang="zh-CN" altLang="zh-CN" b="0" dirty="0"/>
              <a:t>位置</a:t>
            </a:r>
            <a:r>
              <a:rPr lang="zh-CN" altLang="zh-CN" b="0" dirty="0" smtClean="0"/>
              <a:t>。</a:t>
            </a:r>
            <a:endParaRPr lang="en-US" altLang="zh-CN" b="0" dirty="0" smtClean="0"/>
          </a:p>
          <a:p>
            <a:pPr>
              <a:buFont typeface="Arial" panose="020B0604020202020204" pitchFamily="34" charset="0"/>
              <a:buChar char="•"/>
            </a:pPr>
            <a:r>
              <a:rPr lang="zh-CN" altLang="zh-CN" b="0" dirty="0" smtClean="0"/>
              <a:t>循环</a:t>
            </a:r>
            <a:r>
              <a:rPr lang="zh-CN" altLang="zh-CN" b="0" dirty="0"/>
              <a:t>队列中指针</a:t>
            </a:r>
            <a:r>
              <a:rPr lang="en-US" altLang="zh-CN" b="0" dirty="0"/>
              <a:t>front</a:t>
            </a:r>
            <a:r>
              <a:rPr lang="zh-CN" altLang="zh-CN" b="0" dirty="0"/>
              <a:t>和指针</a:t>
            </a:r>
            <a:r>
              <a:rPr lang="en-US" altLang="zh-CN" b="0" dirty="0"/>
              <a:t>rear</a:t>
            </a:r>
            <a:r>
              <a:rPr lang="zh-CN" altLang="zh-CN" b="0" dirty="0"/>
              <a:t>的循环后移可以通过对指针用</a:t>
            </a:r>
            <a:r>
              <a:rPr lang="en-US" altLang="zh-CN" b="0" dirty="0" err="1"/>
              <a:t>MaxSize</a:t>
            </a:r>
            <a:r>
              <a:rPr lang="zh-CN" altLang="zh-CN" b="0" dirty="0"/>
              <a:t>进行取余运算来实现。</a:t>
            </a:r>
          </a:p>
          <a:p>
            <a:r>
              <a:rPr lang="zh-CN" altLang="zh-CN" dirty="0">
                <a:solidFill>
                  <a:srgbClr val="FF0000"/>
                </a:solidFill>
              </a:rPr>
              <a:t>队列头指针</a:t>
            </a:r>
            <a:r>
              <a:rPr lang="en-US" altLang="zh-CN" dirty="0">
                <a:solidFill>
                  <a:srgbClr val="FF0000"/>
                </a:solidFill>
              </a:rPr>
              <a:t>front</a:t>
            </a:r>
            <a:r>
              <a:rPr lang="zh-CN" altLang="zh-CN" dirty="0">
                <a:solidFill>
                  <a:srgbClr val="FF0000"/>
                </a:solidFill>
              </a:rPr>
              <a:t>后移一个位置</a:t>
            </a:r>
            <a:r>
              <a:rPr lang="zh-CN" altLang="zh-CN" b="0" dirty="0"/>
              <a:t>：</a:t>
            </a:r>
            <a:r>
              <a:rPr lang="en-US" altLang="zh-CN" b="0" dirty="0"/>
              <a:t> front = ( front + 1 ) % </a:t>
            </a:r>
            <a:r>
              <a:rPr lang="en-US" altLang="zh-CN" b="0" dirty="0" err="1"/>
              <a:t>MaxSize</a:t>
            </a:r>
            <a:endParaRPr lang="zh-CN" altLang="zh-CN" b="0" dirty="0"/>
          </a:p>
          <a:p>
            <a:r>
              <a:rPr lang="zh-CN" altLang="zh-CN" dirty="0">
                <a:solidFill>
                  <a:srgbClr val="FF0000"/>
                </a:solidFill>
              </a:rPr>
              <a:t>队列尾指针</a:t>
            </a:r>
            <a:r>
              <a:rPr lang="en-US" altLang="zh-CN" dirty="0">
                <a:solidFill>
                  <a:srgbClr val="FF0000"/>
                </a:solidFill>
              </a:rPr>
              <a:t>rear</a:t>
            </a:r>
            <a:r>
              <a:rPr lang="zh-CN" altLang="zh-CN" dirty="0">
                <a:solidFill>
                  <a:srgbClr val="FF0000"/>
                </a:solidFill>
              </a:rPr>
              <a:t>后移一个位置</a:t>
            </a:r>
            <a:r>
              <a:rPr lang="zh-CN" altLang="zh-CN" b="0" dirty="0"/>
              <a:t>：</a:t>
            </a:r>
            <a:r>
              <a:rPr lang="en-US" altLang="zh-CN" b="0" dirty="0"/>
              <a:t>  rear = ( rear + 1 ) % </a:t>
            </a:r>
            <a:r>
              <a:rPr lang="en-US" altLang="zh-CN" b="0" dirty="0" err="1"/>
              <a:t>MaxSize</a:t>
            </a:r>
            <a:endParaRPr lang="zh-CN" altLang="zh-CN" b="0" dirty="0"/>
          </a:p>
          <a:p>
            <a:r>
              <a:rPr lang="zh-CN" altLang="en-US" dirty="0" smtClean="0">
                <a:solidFill>
                  <a:srgbClr val="FF0000"/>
                </a:solidFill>
              </a:rPr>
              <a:t>队列为空的判断条件</a:t>
            </a:r>
            <a:r>
              <a:rPr lang="zh-CN" altLang="en-US" dirty="0" smtClean="0"/>
              <a:t>为：</a:t>
            </a:r>
            <a:r>
              <a:rPr lang="en-US" altLang="zh-CN" b="0" dirty="0" smtClean="0"/>
              <a:t> front == rear </a:t>
            </a:r>
            <a:endParaRPr lang="en-US" altLang="zh-CN" dirty="0" smtClean="0"/>
          </a:p>
          <a:p>
            <a:r>
              <a:rPr lang="zh-CN" altLang="en-US" dirty="0" smtClean="0">
                <a:solidFill>
                  <a:srgbClr val="FF0000"/>
                </a:solidFill>
              </a:rPr>
              <a:t>队列为满的判断条件</a:t>
            </a:r>
            <a:r>
              <a:rPr lang="zh-CN" altLang="en-US" dirty="0" smtClean="0"/>
              <a:t>为：</a:t>
            </a:r>
            <a:r>
              <a:rPr lang="en-US" altLang="zh-CN" b="0" dirty="0" smtClean="0"/>
              <a:t> front == (rear + 1 ) % </a:t>
            </a:r>
            <a:r>
              <a:rPr lang="en-US" altLang="zh-CN" b="0" dirty="0" err="1" smtClean="0"/>
              <a:t>MaxSize</a:t>
            </a:r>
            <a:endParaRPr lang="zh-CN" altLang="en-US" dirty="0"/>
          </a:p>
        </p:txBody>
      </p:sp>
    </p:spTree>
    <p:extLst>
      <p:ext uri="{BB962C8B-B14F-4D97-AF65-F5344CB8AC3E}">
        <p14:creationId xmlns:p14="http://schemas.microsoft.com/office/powerpoint/2010/main" val="49303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620688"/>
            <a:ext cx="7272808" cy="1008112"/>
          </a:xfrm>
        </p:spPr>
        <p:txBody>
          <a:bodyPr/>
          <a:lstStyle/>
          <a:p>
            <a:pPr>
              <a:buFont typeface="Arial" panose="020B0604020202020204" pitchFamily="34" charset="0"/>
              <a:buChar char="•"/>
            </a:pPr>
            <a:r>
              <a:rPr lang="zh-CN" altLang="zh-CN" b="0" dirty="0"/>
              <a:t>在数据元素进出队列时，循环队列的队列头指针和队列尾指针的移动</a:t>
            </a:r>
            <a:r>
              <a:rPr lang="zh-CN" altLang="zh-CN" b="0" dirty="0" smtClean="0"/>
              <a:t>情况</a:t>
            </a:r>
            <a:r>
              <a:rPr lang="zh-CN" altLang="en-US" b="0" dirty="0" smtClean="0"/>
              <a:t>：</a:t>
            </a:r>
            <a:endParaRPr lang="zh-CN" altLang="zh-CN" b="0" dirty="0"/>
          </a:p>
          <a:p>
            <a:endParaRPr lang="zh-CN" altLang="en-US" dirty="0"/>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8609" name="Object 1"/>
          <p:cNvGraphicFramePr>
            <a:graphicFrameLocks noChangeAspect="1"/>
          </p:cNvGraphicFramePr>
          <p:nvPr/>
        </p:nvGraphicFramePr>
        <p:xfrm>
          <a:off x="1547663" y="1340768"/>
          <a:ext cx="6303453" cy="4966816"/>
        </p:xfrm>
        <a:graphic>
          <a:graphicData uri="http://schemas.openxmlformats.org/presentationml/2006/ole">
            <mc:AlternateContent xmlns:mc="http://schemas.openxmlformats.org/markup-compatibility/2006">
              <mc:Choice xmlns:v="urn:schemas-microsoft-com:vml" Requires="v">
                <p:oleObj spid="_x0000_s151685" r:id="rId3" imgW="4674314" imgH="4040429" progId="">
                  <p:embed/>
                </p:oleObj>
              </mc:Choice>
              <mc:Fallback>
                <p:oleObj r:id="rId3" imgW="4674314" imgH="404042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3" y="1340768"/>
                        <a:ext cx="6303453" cy="4966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0656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908720"/>
            <a:ext cx="8352928" cy="5400600"/>
          </a:xfrm>
          <a:ln>
            <a:noFill/>
            <a:prstDash val="dash"/>
          </a:ln>
        </p:spPr>
        <p:txBody>
          <a:bodyPr>
            <a:noAutofit/>
          </a:bodyPr>
          <a:lstStyle/>
          <a:p>
            <a:pPr>
              <a:lnSpc>
                <a:spcPct val="110000"/>
              </a:lnSpc>
              <a:spcBef>
                <a:spcPts val="0"/>
              </a:spcBef>
            </a:pPr>
            <a:r>
              <a:rPr lang="zh-CN" altLang="zh-CN" sz="1800" dirty="0" smtClean="0"/>
              <a:t>算法</a:t>
            </a:r>
            <a:r>
              <a:rPr lang="en-US" altLang="zh-CN" sz="1800" dirty="0" smtClean="0"/>
              <a:t>3.17</a:t>
            </a:r>
            <a:r>
              <a:rPr lang="zh-CN" altLang="zh-CN" sz="1800" dirty="0"/>
              <a:t>：</a:t>
            </a:r>
            <a:r>
              <a:rPr lang="zh-CN" altLang="zh-CN" sz="1800" dirty="0">
                <a:solidFill>
                  <a:srgbClr val="FF0000"/>
                </a:solidFill>
              </a:rPr>
              <a:t>循环队列的数据类型</a:t>
            </a:r>
            <a:r>
              <a:rPr lang="zh-CN" altLang="zh-CN" sz="1800" dirty="0"/>
              <a:t>定义</a:t>
            </a:r>
          </a:p>
          <a:p>
            <a:pPr>
              <a:lnSpc>
                <a:spcPct val="110000"/>
              </a:lnSpc>
              <a:spcBef>
                <a:spcPts val="0"/>
              </a:spcBef>
            </a:pPr>
            <a:r>
              <a:rPr lang="en-US" altLang="zh-CN" sz="1800" b="0" dirty="0"/>
              <a:t>class </a:t>
            </a:r>
            <a:r>
              <a:rPr lang="en-US" altLang="zh-CN" sz="1800" b="0" dirty="0" err="1"/>
              <a:t>SeqQueue</a:t>
            </a:r>
            <a:r>
              <a:rPr lang="en-US" altLang="zh-CN" sz="1800" b="0" dirty="0"/>
              <a:t>{</a:t>
            </a:r>
            <a:endParaRPr lang="zh-CN" altLang="zh-CN" sz="1800" b="0" dirty="0"/>
          </a:p>
          <a:p>
            <a:pPr>
              <a:lnSpc>
                <a:spcPct val="110000"/>
              </a:lnSpc>
              <a:spcBef>
                <a:spcPts val="0"/>
              </a:spcBef>
            </a:pPr>
            <a:r>
              <a:rPr lang="en-US" altLang="zh-CN" sz="1800" b="0" dirty="0"/>
              <a:t>  private:</a:t>
            </a:r>
            <a:endParaRPr lang="zh-CN" altLang="zh-CN" sz="1800" b="0" dirty="0"/>
          </a:p>
          <a:p>
            <a:pPr>
              <a:lnSpc>
                <a:spcPct val="110000"/>
              </a:lnSpc>
              <a:spcBef>
                <a:spcPts val="0"/>
              </a:spcBef>
            </a:pPr>
            <a:r>
              <a:rPr lang="en-US" altLang="zh-CN" sz="1800" b="0" dirty="0"/>
              <a:t>    </a:t>
            </a:r>
            <a:r>
              <a:rPr lang="en-US" altLang="zh-CN" sz="1800" b="0" dirty="0" smtClean="0"/>
              <a:t>	int </a:t>
            </a:r>
            <a:r>
              <a:rPr lang="en-US" altLang="zh-CN" sz="1800" b="0" dirty="0"/>
              <a:t>front,rear;             </a:t>
            </a:r>
            <a:r>
              <a:rPr lang="en-US" altLang="zh-CN" sz="1800" b="0" dirty="0" smtClean="0"/>
              <a:t>//</a:t>
            </a:r>
            <a:r>
              <a:rPr lang="zh-CN" altLang="zh-CN" sz="1800" b="0" dirty="0"/>
              <a:t>定义</a:t>
            </a:r>
            <a:r>
              <a:rPr lang="zh-CN" altLang="zh-CN" sz="1800" b="0" dirty="0">
                <a:solidFill>
                  <a:srgbClr val="FF0000"/>
                </a:solidFill>
              </a:rPr>
              <a:t>队列头指针、队列尾指针</a:t>
            </a:r>
          </a:p>
          <a:p>
            <a:pPr>
              <a:lnSpc>
                <a:spcPct val="110000"/>
              </a:lnSpc>
              <a:spcBef>
                <a:spcPts val="0"/>
              </a:spcBef>
            </a:pPr>
            <a:r>
              <a:rPr lang="en-US" altLang="zh-CN" sz="1800" b="0" dirty="0"/>
              <a:t>    </a:t>
            </a:r>
            <a:r>
              <a:rPr lang="en-US" altLang="zh-CN" sz="1800" b="0" dirty="0" smtClean="0"/>
              <a:t>	Type </a:t>
            </a:r>
            <a:r>
              <a:rPr lang="en-US" altLang="zh-CN" sz="1800" b="0" dirty="0"/>
              <a:t>*queue;             </a:t>
            </a:r>
            <a:r>
              <a:rPr lang="en-US" altLang="zh-CN" sz="1800" b="0" dirty="0" smtClean="0"/>
              <a:t>//</a:t>
            </a:r>
            <a:r>
              <a:rPr lang="zh-CN" altLang="zh-CN" sz="1800" b="0" dirty="0">
                <a:solidFill>
                  <a:srgbClr val="FF0000"/>
                </a:solidFill>
              </a:rPr>
              <a:t>顺序</a:t>
            </a:r>
            <a:r>
              <a:rPr lang="zh-CN" altLang="zh-CN" sz="1800" b="0" dirty="0" smtClean="0">
                <a:solidFill>
                  <a:srgbClr val="FF0000"/>
                </a:solidFill>
              </a:rPr>
              <a:t>队列</a:t>
            </a:r>
            <a:r>
              <a:rPr lang="zh-CN" altLang="en-US" sz="1800" b="0" dirty="0">
                <a:solidFill>
                  <a:srgbClr val="FF0000"/>
                </a:solidFill>
              </a:rPr>
              <a:t>存区</a:t>
            </a:r>
            <a:r>
              <a:rPr lang="zh-CN" altLang="zh-CN" sz="1800" b="0" dirty="0" smtClean="0">
                <a:solidFill>
                  <a:srgbClr val="FF0000"/>
                </a:solidFill>
              </a:rPr>
              <a:t>指针</a:t>
            </a:r>
            <a:r>
              <a:rPr lang="zh-CN" altLang="zh-CN" sz="1800" b="0" dirty="0"/>
              <a:t>，用来指向存放队列元素的数组</a:t>
            </a:r>
          </a:p>
          <a:p>
            <a:pPr>
              <a:lnSpc>
                <a:spcPct val="110000"/>
              </a:lnSpc>
              <a:spcBef>
                <a:spcPts val="0"/>
              </a:spcBef>
            </a:pPr>
            <a:r>
              <a:rPr lang="en-US" altLang="zh-CN" sz="1800" b="0" dirty="0"/>
              <a:t>    </a:t>
            </a:r>
            <a:r>
              <a:rPr lang="en-US" altLang="zh-CN" sz="1800" b="0" dirty="0" smtClean="0"/>
              <a:t>	int </a:t>
            </a:r>
            <a:r>
              <a:rPr lang="en-US" altLang="zh-CN" sz="1800" b="0" dirty="0"/>
              <a:t>maxsize;               </a:t>
            </a:r>
            <a:r>
              <a:rPr lang="en-US" altLang="zh-CN" sz="1800" b="0" dirty="0" smtClean="0"/>
              <a:t>//</a:t>
            </a:r>
            <a:r>
              <a:rPr lang="zh-CN" altLang="en-US" sz="1800" b="0" dirty="0">
                <a:solidFill>
                  <a:srgbClr val="FF0000"/>
                </a:solidFill>
              </a:rPr>
              <a:t>存区</a:t>
            </a:r>
            <a:r>
              <a:rPr lang="zh-CN" altLang="zh-CN" sz="1800" b="0" dirty="0" smtClean="0">
                <a:solidFill>
                  <a:srgbClr val="FF0000"/>
                </a:solidFill>
              </a:rPr>
              <a:t>的容量</a:t>
            </a:r>
            <a:r>
              <a:rPr lang="zh-CN" altLang="en-US" sz="1800" b="0" dirty="0" smtClean="0">
                <a:solidFill>
                  <a:srgbClr val="FF0000"/>
                </a:solidFill>
              </a:rPr>
              <a:t>，即最大元素个数</a:t>
            </a:r>
            <a:endParaRPr lang="zh-CN" altLang="zh-CN" sz="1800" b="0" dirty="0">
              <a:solidFill>
                <a:srgbClr val="FF0000"/>
              </a:solidFill>
            </a:endParaRPr>
          </a:p>
          <a:p>
            <a:pPr>
              <a:lnSpc>
                <a:spcPct val="110000"/>
              </a:lnSpc>
              <a:spcBef>
                <a:spcPts val="0"/>
              </a:spcBef>
            </a:pPr>
            <a:r>
              <a:rPr lang="en-US" altLang="zh-CN" sz="1800" b="0" dirty="0"/>
              <a:t>  public:</a:t>
            </a:r>
            <a:endParaRPr lang="zh-CN" altLang="zh-CN" sz="1800" b="0" dirty="0"/>
          </a:p>
          <a:p>
            <a:pPr>
              <a:lnSpc>
                <a:spcPct val="110000"/>
              </a:lnSpc>
              <a:spcBef>
                <a:spcPts val="0"/>
              </a:spcBef>
            </a:pPr>
            <a:r>
              <a:rPr lang="en-US" altLang="zh-CN" sz="1800" b="0" dirty="0"/>
              <a:t>    </a:t>
            </a:r>
            <a:r>
              <a:rPr lang="en-US" altLang="zh-CN" sz="1800" b="0" dirty="0" smtClean="0"/>
              <a:t>	SeqQueue(int </a:t>
            </a:r>
            <a:r>
              <a:rPr lang="en-US" altLang="zh-CN" sz="1800" b="0" dirty="0"/>
              <a:t>size);         //</a:t>
            </a:r>
            <a:r>
              <a:rPr lang="zh-CN" altLang="zh-CN" sz="1800" b="0" dirty="0"/>
              <a:t>构造一个最大存储</a:t>
            </a:r>
            <a:r>
              <a:rPr lang="en-US" altLang="zh-CN" sz="1800" b="0" dirty="0"/>
              <a:t>size</a:t>
            </a:r>
            <a:r>
              <a:rPr lang="zh-CN" altLang="zh-CN" sz="1800" b="0" dirty="0"/>
              <a:t>个元素的空队列</a:t>
            </a:r>
          </a:p>
          <a:p>
            <a:pPr>
              <a:lnSpc>
                <a:spcPct val="110000"/>
              </a:lnSpc>
              <a:spcBef>
                <a:spcPts val="0"/>
              </a:spcBef>
            </a:pPr>
            <a:r>
              <a:rPr lang="en-US" altLang="zh-CN" sz="1800" b="0" dirty="0"/>
              <a:t>    </a:t>
            </a:r>
            <a:r>
              <a:rPr lang="en-US" altLang="zh-CN" sz="1800" b="0" dirty="0" smtClean="0"/>
              <a:t>	~</a:t>
            </a:r>
            <a:r>
              <a:rPr lang="en-US" altLang="zh-CN" sz="1800" b="0" dirty="0"/>
              <a:t>SeqQueue(){ delete [] elem; } //</a:t>
            </a:r>
            <a:r>
              <a:rPr lang="zh-CN" altLang="zh-CN" sz="1800" b="0" dirty="0"/>
              <a:t>析构函数，销毁队列，释放队列空间</a:t>
            </a:r>
          </a:p>
          <a:p>
            <a:pPr>
              <a:lnSpc>
                <a:spcPct val="110000"/>
              </a:lnSpc>
              <a:spcBef>
                <a:spcPts val="0"/>
              </a:spcBef>
            </a:pPr>
            <a:r>
              <a:rPr lang="en-US" altLang="zh-CN" sz="1800" b="0" dirty="0"/>
              <a:t>    </a:t>
            </a:r>
            <a:r>
              <a:rPr lang="en-US" altLang="zh-CN" sz="1800" b="0" dirty="0" smtClean="0"/>
              <a:t>	int </a:t>
            </a:r>
            <a:r>
              <a:rPr lang="en-US" altLang="zh-CN" sz="1800" b="0" dirty="0"/>
              <a:t>IsEmpty() const { return front == rear; } //</a:t>
            </a:r>
            <a:r>
              <a:rPr lang="zh-CN" altLang="zh-CN" sz="1800" b="0" dirty="0"/>
              <a:t>判断队列是否为</a:t>
            </a:r>
            <a:r>
              <a:rPr lang="zh-CN" altLang="zh-CN" sz="1800" b="0" dirty="0" smtClean="0"/>
              <a:t>空</a:t>
            </a:r>
            <a:endParaRPr lang="zh-CN" altLang="zh-CN" sz="1800" b="0" dirty="0"/>
          </a:p>
          <a:p>
            <a:pPr>
              <a:lnSpc>
                <a:spcPct val="110000"/>
              </a:lnSpc>
              <a:spcBef>
                <a:spcPts val="0"/>
              </a:spcBef>
            </a:pPr>
            <a:r>
              <a:rPr lang="en-US" altLang="zh-CN" sz="1800" b="0" dirty="0"/>
              <a:t>    </a:t>
            </a:r>
            <a:r>
              <a:rPr lang="en-US" altLang="zh-CN" sz="1800" b="0" dirty="0" smtClean="0"/>
              <a:t>	int </a:t>
            </a:r>
            <a:r>
              <a:rPr lang="en-US" altLang="zh-CN" sz="1800" b="0" dirty="0"/>
              <a:t>IsFull() const { return (rear + 1)%maxsize == front; </a:t>
            </a:r>
            <a:r>
              <a:rPr lang="en-US" altLang="zh-CN" sz="1800" b="0" dirty="0" smtClean="0"/>
              <a:t>} </a:t>
            </a:r>
            <a:r>
              <a:rPr lang="en-US" altLang="zh-CN" sz="1800" b="0" dirty="0"/>
              <a:t>//</a:t>
            </a:r>
            <a:r>
              <a:rPr lang="zh-CN" altLang="zh-CN" sz="1800" b="0" dirty="0"/>
              <a:t>判断队列是否是满队</a:t>
            </a:r>
            <a:r>
              <a:rPr lang="zh-CN" altLang="zh-CN" sz="1800" b="0" dirty="0" smtClean="0"/>
              <a:t>列</a:t>
            </a:r>
            <a:endParaRPr lang="en-US" altLang="zh-CN" sz="1800" b="0" dirty="0" smtClean="0"/>
          </a:p>
          <a:p>
            <a:pPr>
              <a:lnSpc>
                <a:spcPct val="110000"/>
              </a:lnSpc>
              <a:spcBef>
                <a:spcPts val="0"/>
              </a:spcBef>
            </a:pPr>
            <a:r>
              <a:rPr lang="en-US" altLang="zh-CN" sz="1800" b="0" dirty="0" smtClean="0"/>
              <a:t>	void SeqQueueClear(Type &amp;Q){front = rear =0;}	//</a:t>
            </a:r>
            <a:r>
              <a:rPr lang="zh-CN" altLang="zh-CN" sz="1800" b="0" dirty="0" smtClean="0"/>
              <a:t>将队列清空</a:t>
            </a:r>
          </a:p>
          <a:p>
            <a:pPr>
              <a:lnSpc>
                <a:spcPct val="110000"/>
              </a:lnSpc>
              <a:spcBef>
                <a:spcPts val="0"/>
              </a:spcBef>
            </a:pPr>
            <a:r>
              <a:rPr lang="en-US" altLang="zh-CN" sz="1800" b="0" dirty="0" smtClean="0"/>
              <a:t> 	void SeqQueueLength() const {return (rear - front + maxsize)%maxsize;}   </a:t>
            </a:r>
            <a:endParaRPr lang="zh-CN" altLang="zh-CN" sz="1800" b="0" dirty="0" smtClean="0"/>
          </a:p>
          <a:p>
            <a:pPr>
              <a:lnSpc>
                <a:spcPct val="110000"/>
              </a:lnSpc>
              <a:spcBef>
                <a:spcPts val="0"/>
              </a:spcBef>
            </a:pPr>
            <a:r>
              <a:rPr lang="en-US" altLang="zh-CN" sz="1800" b="0" dirty="0" smtClean="0"/>
              <a:t>	</a:t>
            </a:r>
            <a:r>
              <a:rPr lang="en-US" altLang="zh-CN" sz="1800" b="0" dirty="0" smtClean="0">
                <a:solidFill>
                  <a:srgbClr val="FF0000"/>
                </a:solidFill>
              </a:rPr>
              <a:t>void InQueue(Type &amp;e);   </a:t>
            </a:r>
            <a:r>
              <a:rPr lang="en-US" altLang="zh-CN" sz="1800" b="0" dirty="0" smtClean="0"/>
              <a:t>//</a:t>
            </a:r>
            <a:r>
              <a:rPr lang="zh-CN" altLang="zh-CN" sz="1800" b="0" dirty="0" smtClean="0"/>
              <a:t>入队列操作，将元素</a:t>
            </a:r>
            <a:r>
              <a:rPr lang="en-US" altLang="zh-CN" sz="1800" b="0" dirty="0" smtClean="0"/>
              <a:t>e</a:t>
            </a:r>
            <a:r>
              <a:rPr lang="zh-CN" altLang="zh-CN" sz="1800" b="0" dirty="0" smtClean="0"/>
              <a:t>从队列尾插入队列</a:t>
            </a:r>
          </a:p>
          <a:p>
            <a:pPr>
              <a:lnSpc>
                <a:spcPct val="110000"/>
              </a:lnSpc>
              <a:spcBef>
                <a:spcPts val="0"/>
              </a:spcBef>
            </a:pPr>
            <a:r>
              <a:rPr lang="en-US" altLang="zh-CN" sz="1800" b="0" dirty="0" smtClean="0"/>
              <a:t>	</a:t>
            </a:r>
            <a:r>
              <a:rPr lang="en-US" altLang="zh-CN" sz="1800" b="0" dirty="0" smtClean="0">
                <a:solidFill>
                  <a:srgbClr val="FF0000"/>
                </a:solidFill>
              </a:rPr>
              <a:t>Type &amp;OutQueue();</a:t>
            </a:r>
            <a:r>
              <a:rPr lang="en-US" altLang="zh-CN" sz="1800" b="0" dirty="0" smtClean="0"/>
              <a:t>	//</a:t>
            </a:r>
            <a:r>
              <a:rPr lang="zh-CN" altLang="zh-CN" sz="1800" b="0" dirty="0" smtClean="0"/>
              <a:t>出队列操作，将当前队列头元素删除，并返回其值</a:t>
            </a:r>
          </a:p>
          <a:p>
            <a:pPr>
              <a:lnSpc>
                <a:spcPct val="110000"/>
              </a:lnSpc>
              <a:spcBef>
                <a:spcPts val="0"/>
              </a:spcBef>
            </a:pPr>
            <a:r>
              <a:rPr lang="en-US" altLang="zh-CN" sz="1800" b="0" dirty="0" smtClean="0"/>
              <a:t>	Type &amp;GetFront();          	//</a:t>
            </a:r>
            <a:r>
              <a:rPr lang="zh-CN" altLang="zh-CN" sz="1800" b="0" dirty="0" smtClean="0"/>
              <a:t>返回队列头元素</a:t>
            </a:r>
          </a:p>
          <a:p>
            <a:pPr>
              <a:lnSpc>
                <a:spcPct val="110000"/>
              </a:lnSpc>
              <a:spcBef>
                <a:spcPts val="0"/>
              </a:spcBef>
            </a:pPr>
            <a:r>
              <a:rPr lang="en-US" altLang="zh-CN" sz="1800" b="0" dirty="0" smtClean="0"/>
              <a:t>}</a:t>
            </a:r>
            <a:endParaRPr lang="zh-CN" altLang="en-US" sz="1800" dirty="0"/>
          </a:p>
        </p:txBody>
      </p:sp>
      <p:sp>
        <p:nvSpPr>
          <p:cNvPr id="4" name="矩形 3"/>
          <p:cNvSpPr/>
          <p:nvPr/>
        </p:nvSpPr>
        <p:spPr>
          <a:xfrm>
            <a:off x="3203848" y="85157"/>
            <a:ext cx="5040560" cy="535531"/>
          </a:xfrm>
          <a:prstGeom prst="rect">
            <a:avLst/>
          </a:prstGeom>
        </p:spPr>
        <p:txBody>
          <a:bodyPr wrap="square">
            <a:spAutoFit/>
          </a:bodyPr>
          <a:lstStyle/>
          <a:p>
            <a:pPr marL="342900" lvl="0" indent="-342900" algn="ctr">
              <a:lnSpc>
                <a:spcPct val="120000"/>
              </a:lnSpc>
              <a:spcBef>
                <a:spcPts val="800"/>
              </a:spcBef>
            </a:pPr>
            <a:r>
              <a:rPr lang="en-US"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循环队列的数据类型定义</a:t>
            </a:r>
            <a:r>
              <a:rPr lang="zh-CN" altLang="en-US"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5621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Effect transition="in" filter="fade">
                                      <p:cBhvr>
                                        <p:cTn id="31" dur="500"/>
                                        <p:tgtEl>
                                          <p:spTgt spid="3">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5" end="15"/>
                                            </p:txEl>
                                          </p:spTgt>
                                        </p:tgtEl>
                                        <p:attrNameLst>
                                          <p:attrName>style.visibility</p:attrName>
                                        </p:attrNameLst>
                                      </p:cBhvr>
                                      <p:to>
                                        <p:strVal val="visible"/>
                                      </p:to>
                                    </p:set>
                                    <p:animEffect transition="in" filter="fade">
                                      <p:cBhvr>
                                        <p:cTn id="34"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959258" cy="5184576"/>
          </a:xfrm>
        </p:spPr>
        <p:txBody>
          <a:bodyPr>
            <a:normAutofit/>
          </a:bodyPr>
          <a:lstStyle/>
          <a:p>
            <a:r>
              <a:rPr lang="zh-CN" altLang="zh-CN" dirty="0"/>
              <a:t>（</a:t>
            </a:r>
            <a:r>
              <a:rPr lang="en-US" altLang="zh-CN" dirty="0"/>
              <a:t>1</a:t>
            </a:r>
            <a:r>
              <a:rPr lang="zh-CN" altLang="zh-CN" dirty="0"/>
              <a:t>）</a:t>
            </a:r>
            <a:r>
              <a:rPr lang="zh-CN" altLang="zh-CN" dirty="0">
                <a:solidFill>
                  <a:srgbClr val="FF0000"/>
                </a:solidFill>
              </a:rPr>
              <a:t>循环队列的创建</a:t>
            </a:r>
            <a:r>
              <a:rPr lang="zh-CN" altLang="zh-CN" dirty="0" smtClean="0"/>
              <a:t>操作</a:t>
            </a:r>
            <a:r>
              <a:rPr lang="zh-CN" altLang="en-US" dirty="0" smtClean="0"/>
              <a:t>：</a:t>
            </a:r>
            <a:r>
              <a:rPr lang="zh-CN" altLang="zh-CN" b="0" dirty="0" smtClean="0"/>
              <a:t>函数</a:t>
            </a:r>
            <a:r>
              <a:rPr lang="en-US" altLang="zh-CN" b="0" dirty="0" smtClean="0"/>
              <a:t>new()</a:t>
            </a:r>
            <a:endParaRPr lang="zh-CN" altLang="zh-CN" dirty="0"/>
          </a:p>
          <a:p>
            <a:pPr>
              <a:buFont typeface="Arial" panose="020B0604020202020204" pitchFamily="34" charset="0"/>
              <a:buChar char="•"/>
            </a:pPr>
            <a:r>
              <a:rPr lang="zh-CN" altLang="zh-CN" b="0" dirty="0" smtClean="0"/>
              <a:t>用</a:t>
            </a:r>
            <a:r>
              <a:rPr lang="en-US" altLang="zh-CN" b="0" dirty="0" err="1"/>
              <a:t>maxsize</a:t>
            </a:r>
            <a:r>
              <a:rPr lang="zh-CN" altLang="zh-CN" b="0" dirty="0"/>
              <a:t>来记录存储空间大小，同时，将队列头指针</a:t>
            </a:r>
            <a:r>
              <a:rPr lang="en-US" altLang="zh-CN" b="0" dirty="0"/>
              <a:t>front</a:t>
            </a:r>
            <a:r>
              <a:rPr lang="zh-CN" altLang="zh-CN" b="0" dirty="0"/>
              <a:t>和队列尾指针</a:t>
            </a:r>
            <a:r>
              <a:rPr lang="en-US" altLang="zh-CN" b="0" dirty="0"/>
              <a:t>rear</a:t>
            </a:r>
            <a:r>
              <a:rPr lang="zh-CN" altLang="zh-CN" b="0" dirty="0"/>
              <a:t>初始化为</a:t>
            </a:r>
            <a:r>
              <a:rPr lang="en-US" altLang="zh-CN" b="0" dirty="0"/>
              <a:t>0</a:t>
            </a:r>
            <a:r>
              <a:rPr lang="zh-CN" altLang="zh-CN" b="0" dirty="0" smtClean="0"/>
              <a:t>。</a:t>
            </a:r>
            <a:endParaRPr lang="en-US" altLang="zh-CN" b="0" dirty="0" smtClean="0"/>
          </a:p>
          <a:p>
            <a:pPr>
              <a:buFont typeface="Arial" panose="020B0604020202020204" pitchFamily="34" charset="0"/>
              <a:buChar char="•"/>
            </a:pPr>
            <a:endParaRPr lang="zh-CN" altLang="zh-CN" b="0" dirty="0"/>
          </a:p>
          <a:p>
            <a:r>
              <a:rPr lang="zh-CN" altLang="zh-CN" dirty="0"/>
              <a:t>算法</a:t>
            </a:r>
            <a:r>
              <a:rPr lang="en-US" altLang="zh-CN" dirty="0"/>
              <a:t>4.18</a:t>
            </a:r>
            <a:r>
              <a:rPr lang="zh-CN" altLang="zh-CN" dirty="0"/>
              <a:t>：</a:t>
            </a:r>
            <a:r>
              <a:rPr lang="zh-CN" altLang="zh-CN" dirty="0">
                <a:solidFill>
                  <a:srgbClr val="FF0000"/>
                </a:solidFill>
              </a:rPr>
              <a:t>循环队列</a:t>
            </a:r>
            <a:r>
              <a:rPr lang="zh-CN" altLang="zh-CN" dirty="0" smtClean="0">
                <a:solidFill>
                  <a:srgbClr val="FF0000"/>
                </a:solidFill>
              </a:rPr>
              <a:t>的</a:t>
            </a:r>
            <a:r>
              <a:rPr lang="zh-CN" altLang="en-US" dirty="0" smtClean="0">
                <a:solidFill>
                  <a:srgbClr val="FF0000"/>
                </a:solidFill>
              </a:rPr>
              <a:t>构造函数</a:t>
            </a:r>
            <a:endParaRPr lang="zh-CN" altLang="zh-CN" dirty="0">
              <a:solidFill>
                <a:srgbClr val="FF0000"/>
              </a:solidFill>
            </a:endParaRPr>
          </a:p>
          <a:p>
            <a:r>
              <a:rPr lang="en-US" altLang="zh-CN" sz="2000" b="0" dirty="0" err="1"/>
              <a:t>SeqQueue</a:t>
            </a:r>
            <a:r>
              <a:rPr lang="en-US" altLang="zh-CN" sz="2000" b="0" dirty="0"/>
              <a:t>&lt;Type&gt;::</a:t>
            </a:r>
            <a:r>
              <a:rPr lang="en-US" altLang="zh-CN" sz="2000" b="0" dirty="0" err="1"/>
              <a:t>SeqQueue</a:t>
            </a:r>
            <a:r>
              <a:rPr lang="en-US" altLang="zh-CN" sz="2000" b="0" dirty="0"/>
              <a:t>(</a:t>
            </a:r>
            <a:r>
              <a:rPr lang="en-US" altLang="zh-CN" sz="2000" b="0" dirty="0" err="1"/>
              <a:t>int</a:t>
            </a:r>
            <a:r>
              <a:rPr lang="en-US" altLang="zh-CN" sz="2000" b="0" dirty="0"/>
              <a:t> size):front(0),rear(0),</a:t>
            </a:r>
            <a:r>
              <a:rPr lang="en-US" altLang="zh-CN" sz="2000" b="0" dirty="0" err="1"/>
              <a:t>maxsize</a:t>
            </a:r>
            <a:r>
              <a:rPr lang="en-US" altLang="zh-CN" sz="2000" b="0" dirty="0"/>
              <a:t>(</a:t>
            </a:r>
            <a:r>
              <a:rPr lang="en-US" altLang="zh-CN" sz="2000" b="0" dirty="0">
                <a:solidFill>
                  <a:srgbClr val="FF0000"/>
                </a:solidFill>
              </a:rPr>
              <a:t>size+1</a:t>
            </a:r>
            <a:r>
              <a:rPr lang="en-US" altLang="zh-CN" sz="2000" b="0" dirty="0"/>
              <a:t>){ </a:t>
            </a:r>
            <a:endParaRPr lang="zh-CN" altLang="zh-CN" sz="2000" b="0" dirty="0"/>
          </a:p>
          <a:p>
            <a:r>
              <a:rPr lang="en-US" altLang="zh-CN" sz="2000" b="0" dirty="0"/>
              <a:t>   queue = new Type[</a:t>
            </a:r>
            <a:r>
              <a:rPr lang="en-US" altLang="zh-CN" sz="2000" b="0" dirty="0" err="1"/>
              <a:t>maxsize</a:t>
            </a:r>
            <a:r>
              <a:rPr lang="en-US" altLang="zh-CN" sz="2000" b="0" dirty="0"/>
              <a:t>];</a:t>
            </a:r>
            <a:endParaRPr lang="zh-CN" altLang="zh-CN" sz="2000" b="0" dirty="0"/>
          </a:p>
          <a:p>
            <a:r>
              <a:rPr lang="en-US" altLang="zh-CN" sz="2000" b="0" dirty="0"/>
              <a:t>   if(!queue){</a:t>
            </a:r>
            <a:r>
              <a:rPr lang="en-US" altLang="zh-CN" sz="2000" b="0" dirty="0" err="1"/>
              <a:t>cout</a:t>
            </a:r>
            <a:r>
              <a:rPr lang="en-US" altLang="zh-CN" sz="2000" b="0" dirty="0"/>
              <a:t>&lt;&lt;"</a:t>
            </a:r>
            <a:r>
              <a:rPr lang="zh-CN" altLang="zh-CN" sz="2000" b="0" dirty="0"/>
              <a:t>内存分配失败！</a:t>
            </a:r>
            <a:r>
              <a:rPr lang="en-US" altLang="zh-CN" sz="2000" b="0" dirty="0"/>
              <a:t>"; exit(0);}</a:t>
            </a:r>
            <a:endParaRPr lang="zh-CN" altLang="zh-CN" sz="2000" b="0" dirty="0"/>
          </a:p>
          <a:p>
            <a:r>
              <a:rPr lang="en-US" altLang="zh-CN" sz="2000" b="0" dirty="0"/>
              <a:t>}</a:t>
            </a:r>
            <a:endParaRPr lang="zh-CN" altLang="zh-CN" sz="2000" b="0" dirty="0"/>
          </a:p>
          <a:p>
            <a:endParaRPr lang="zh-CN" altLang="en-US" dirty="0"/>
          </a:p>
        </p:txBody>
      </p:sp>
    </p:spTree>
    <p:extLst>
      <p:ext uri="{BB962C8B-B14F-4D97-AF65-F5344CB8AC3E}">
        <p14:creationId xmlns:p14="http://schemas.microsoft.com/office/powerpoint/2010/main" val="37929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184576"/>
          </a:xfrm>
        </p:spPr>
        <p:txBody>
          <a:bodyPr>
            <a:normAutofit/>
          </a:bodyPr>
          <a:lstStyle/>
          <a:p>
            <a:r>
              <a:rPr lang="zh-CN" altLang="zh-CN" dirty="0"/>
              <a:t>（</a:t>
            </a:r>
            <a:r>
              <a:rPr lang="en-US" altLang="zh-CN" dirty="0"/>
              <a:t>2</a:t>
            </a:r>
            <a:r>
              <a:rPr lang="zh-CN" altLang="zh-CN" dirty="0"/>
              <a:t>）</a:t>
            </a:r>
            <a:r>
              <a:rPr lang="zh-CN" altLang="zh-CN" dirty="0">
                <a:solidFill>
                  <a:srgbClr val="FF0000"/>
                </a:solidFill>
              </a:rPr>
              <a:t>元素的入队列和出队列</a:t>
            </a:r>
            <a:r>
              <a:rPr lang="zh-CN" altLang="zh-CN" dirty="0" smtClean="0">
                <a:solidFill>
                  <a:srgbClr val="FF0000"/>
                </a:solidFill>
              </a:rPr>
              <a:t>操作</a:t>
            </a:r>
            <a:endParaRPr lang="zh-CN" altLang="zh-CN" dirty="0"/>
          </a:p>
          <a:p>
            <a:pPr>
              <a:buFont typeface="Arial" panose="020B0604020202020204" pitchFamily="34" charset="0"/>
              <a:buChar char="•"/>
            </a:pPr>
            <a:r>
              <a:rPr lang="zh-CN" altLang="zh-CN" b="0" dirty="0" smtClean="0"/>
              <a:t>首先</a:t>
            </a:r>
            <a:r>
              <a:rPr lang="zh-CN" altLang="zh-CN" b="0" dirty="0"/>
              <a:t>要判断队列空间是否已</a:t>
            </a:r>
            <a:r>
              <a:rPr lang="zh-CN" altLang="zh-CN" b="0" dirty="0" smtClean="0"/>
              <a:t>满</a:t>
            </a:r>
            <a:endParaRPr lang="en-US" altLang="zh-CN" b="0" dirty="0" smtClean="0"/>
          </a:p>
          <a:p>
            <a:pPr>
              <a:buFont typeface="Arial" panose="020B0604020202020204" pitchFamily="34" charset="0"/>
              <a:buChar char="•"/>
            </a:pPr>
            <a:endParaRPr lang="zh-CN" altLang="zh-CN" b="0" dirty="0"/>
          </a:p>
          <a:p>
            <a:pPr lvl="3">
              <a:buNone/>
            </a:pPr>
            <a:r>
              <a:rPr lang="zh-CN" altLang="zh-CN" b="1" dirty="0"/>
              <a:t>算法</a:t>
            </a:r>
            <a:r>
              <a:rPr lang="en-US" altLang="zh-CN" b="1" dirty="0"/>
              <a:t>4.19</a:t>
            </a:r>
            <a:r>
              <a:rPr lang="zh-CN" altLang="zh-CN" b="1" dirty="0"/>
              <a:t>：</a:t>
            </a:r>
            <a:r>
              <a:rPr lang="zh-CN" altLang="zh-CN" b="1" dirty="0">
                <a:solidFill>
                  <a:srgbClr val="FF0000"/>
                </a:solidFill>
              </a:rPr>
              <a:t>入队列操</a:t>
            </a:r>
            <a:r>
              <a:rPr lang="zh-CN" altLang="zh-CN" b="1" dirty="0" smtClean="0">
                <a:solidFill>
                  <a:srgbClr val="FF0000"/>
                </a:solidFill>
              </a:rPr>
              <a:t>作</a:t>
            </a:r>
            <a:r>
              <a:rPr lang="zh-CN" altLang="en-US" dirty="0" smtClean="0"/>
              <a:t>：</a:t>
            </a:r>
            <a:r>
              <a:rPr lang="zh-CN" altLang="zh-CN" dirty="0" smtClean="0"/>
              <a:t>函数</a:t>
            </a:r>
            <a:r>
              <a:rPr lang="en-US" altLang="zh-CN" dirty="0" smtClean="0"/>
              <a:t>InQueue()</a:t>
            </a:r>
            <a:endParaRPr lang="zh-CN" altLang="zh-CN" b="1" dirty="0"/>
          </a:p>
          <a:p>
            <a:pPr lvl="3">
              <a:buNone/>
            </a:pPr>
            <a:r>
              <a:rPr lang="en-US" altLang="zh-CN" b="0" dirty="0"/>
              <a:t>void </a:t>
            </a:r>
            <a:r>
              <a:rPr lang="en-US" altLang="zh-CN" b="0" dirty="0" err="1"/>
              <a:t>SeqQueue</a:t>
            </a:r>
            <a:r>
              <a:rPr lang="en-US" altLang="zh-CN" b="0" dirty="0"/>
              <a:t>&lt;Type&gt;::</a:t>
            </a:r>
            <a:r>
              <a:rPr lang="en-US" altLang="zh-CN" b="0" dirty="0" err="1"/>
              <a:t>InQueue</a:t>
            </a:r>
            <a:r>
              <a:rPr lang="en-US" altLang="zh-CN" b="0" dirty="0"/>
              <a:t> (Type &amp;e){</a:t>
            </a:r>
            <a:endParaRPr lang="zh-CN" altLang="zh-CN" b="0" dirty="0"/>
          </a:p>
          <a:p>
            <a:pPr lvl="3">
              <a:buNone/>
            </a:pPr>
            <a:r>
              <a:rPr lang="en-US" altLang="zh-CN" b="0" dirty="0"/>
              <a:t>    if</a:t>
            </a:r>
            <a:r>
              <a:rPr lang="en-US" altLang="zh-CN" b="0" dirty="0" smtClean="0"/>
              <a:t>( </a:t>
            </a:r>
            <a:r>
              <a:rPr lang="en-US" altLang="zh-CN" b="0" dirty="0" err="1" smtClean="0"/>
              <a:t>IsFull</a:t>
            </a:r>
            <a:r>
              <a:rPr lang="en-US" altLang="zh-CN" b="0" dirty="0" smtClean="0"/>
              <a:t>() ){</a:t>
            </a:r>
            <a:r>
              <a:rPr lang="en-US" altLang="zh-CN" b="0" dirty="0" err="1"/>
              <a:t>cout</a:t>
            </a:r>
            <a:r>
              <a:rPr lang="en-US" altLang="zh-CN" b="0" dirty="0"/>
              <a:t>&lt;&lt;"</a:t>
            </a:r>
            <a:r>
              <a:rPr lang="zh-CN" altLang="zh-CN" b="0" dirty="0"/>
              <a:t>队列已满！</a:t>
            </a:r>
            <a:r>
              <a:rPr lang="en-US" altLang="zh-CN" b="0" dirty="0"/>
              <a:t>"&lt;&lt;</a:t>
            </a:r>
            <a:r>
              <a:rPr lang="en-US" altLang="zh-CN" b="0" dirty="0" err="1"/>
              <a:t>endl</a:t>
            </a:r>
            <a:r>
              <a:rPr lang="en-US" altLang="zh-CN" b="0" dirty="0"/>
              <a:t>; exit(0);}</a:t>
            </a:r>
            <a:endParaRPr lang="zh-CN" altLang="zh-CN" b="0" dirty="0"/>
          </a:p>
          <a:p>
            <a:pPr lvl="3">
              <a:buNone/>
            </a:pPr>
            <a:r>
              <a:rPr lang="en-US" altLang="zh-CN" b="0" dirty="0"/>
              <a:t>    </a:t>
            </a:r>
            <a:r>
              <a:rPr lang="en-US" altLang="zh-CN" b="1" dirty="0"/>
              <a:t>queue[rear] = e;</a:t>
            </a:r>
            <a:endParaRPr lang="zh-CN" altLang="zh-CN" b="1" dirty="0"/>
          </a:p>
          <a:p>
            <a:pPr lvl="3">
              <a:buNone/>
            </a:pPr>
            <a:r>
              <a:rPr lang="en-US" altLang="zh-CN" b="1" dirty="0"/>
              <a:t>    rear = (rear+1)%</a:t>
            </a:r>
            <a:r>
              <a:rPr lang="en-US" altLang="zh-CN" b="1" dirty="0" err="1"/>
              <a:t>maxsize</a:t>
            </a:r>
            <a:r>
              <a:rPr lang="en-US" altLang="zh-CN" b="1" dirty="0"/>
              <a:t>;</a:t>
            </a:r>
            <a:endParaRPr lang="zh-CN" altLang="zh-CN" b="1" dirty="0"/>
          </a:p>
          <a:p>
            <a:pPr lvl="3">
              <a:buNone/>
            </a:pPr>
            <a:r>
              <a:rPr lang="en-US" altLang="zh-CN" b="0" dirty="0"/>
              <a:t>}</a:t>
            </a:r>
            <a:endParaRPr lang="zh-CN" altLang="zh-CN" b="0" dirty="0"/>
          </a:p>
        </p:txBody>
      </p:sp>
    </p:spTree>
    <p:extLst>
      <p:ext uri="{BB962C8B-B14F-4D97-AF65-F5344CB8AC3E}">
        <p14:creationId xmlns:p14="http://schemas.microsoft.com/office/powerpoint/2010/main" val="171841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816382" cy="5184576"/>
          </a:xfrm>
        </p:spPr>
        <p:txBody>
          <a:bodyPr>
            <a:normAutofit/>
          </a:bodyPr>
          <a:lstStyle/>
          <a:p>
            <a:pPr>
              <a:buFont typeface="Arial" panose="020B0604020202020204" pitchFamily="34" charset="0"/>
              <a:buChar char="•"/>
            </a:pPr>
            <a:r>
              <a:rPr lang="zh-CN" altLang="zh-CN" b="0" dirty="0" smtClean="0"/>
              <a:t>循环队列的出队列操作</a:t>
            </a:r>
            <a:r>
              <a:rPr lang="en-US" altLang="zh-CN" b="0" dirty="0" smtClean="0"/>
              <a:t>:</a:t>
            </a:r>
            <a:r>
              <a:rPr lang="zh-CN" altLang="zh-CN" b="0" dirty="0" smtClean="0"/>
              <a:t>函数</a:t>
            </a:r>
            <a:r>
              <a:rPr lang="en-US" altLang="zh-CN" b="0" dirty="0" err="1"/>
              <a:t>OutQueue</a:t>
            </a:r>
            <a:r>
              <a:rPr lang="en-US" altLang="zh-CN" b="0" dirty="0" smtClean="0"/>
              <a:t>()</a:t>
            </a:r>
          </a:p>
          <a:p>
            <a:pPr>
              <a:buFont typeface="Arial" panose="020B0604020202020204" pitchFamily="34" charset="0"/>
              <a:buChar char="•"/>
            </a:pPr>
            <a:endParaRPr lang="zh-CN" altLang="zh-CN" b="0" dirty="0"/>
          </a:p>
          <a:p>
            <a:pPr lvl="3">
              <a:buNone/>
            </a:pPr>
            <a:r>
              <a:rPr lang="zh-CN" altLang="zh-CN" b="1" dirty="0" smtClean="0"/>
              <a:t>算法</a:t>
            </a:r>
            <a:r>
              <a:rPr lang="en-US" altLang="zh-CN" b="1" dirty="0" smtClean="0"/>
              <a:t>:3.20</a:t>
            </a:r>
            <a:r>
              <a:rPr lang="zh-CN" altLang="zh-CN" b="1" dirty="0"/>
              <a:t>：</a:t>
            </a:r>
            <a:r>
              <a:rPr lang="zh-CN" altLang="zh-CN" b="1" dirty="0">
                <a:solidFill>
                  <a:srgbClr val="FF0000"/>
                </a:solidFill>
              </a:rPr>
              <a:t>出队列操作</a:t>
            </a:r>
          </a:p>
          <a:p>
            <a:pPr lvl="3">
              <a:buNone/>
            </a:pPr>
            <a:r>
              <a:rPr lang="en-US" altLang="zh-CN" b="0" dirty="0"/>
              <a:t>Type &amp; </a:t>
            </a:r>
            <a:r>
              <a:rPr lang="en-US" altLang="zh-CN" b="0" dirty="0" err="1"/>
              <a:t>SeqQueue</a:t>
            </a:r>
            <a:r>
              <a:rPr lang="en-US" altLang="zh-CN" b="0" dirty="0"/>
              <a:t>&lt;Type&gt;::</a:t>
            </a:r>
            <a:r>
              <a:rPr lang="en-US" altLang="zh-CN" b="0" dirty="0" err="1"/>
              <a:t>OutQueue</a:t>
            </a:r>
            <a:r>
              <a:rPr lang="en-US" altLang="zh-CN" b="0" dirty="0"/>
              <a:t>(){</a:t>
            </a:r>
            <a:endParaRPr lang="zh-CN" altLang="zh-CN" b="0" dirty="0"/>
          </a:p>
          <a:p>
            <a:pPr lvl="3">
              <a:buNone/>
            </a:pPr>
            <a:r>
              <a:rPr lang="en-US" altLang="zh-CN" b="0" dirty="0"/>
              <a:t>    if</a:t>
            </a:r>
            <a:r>
              <a:rPr lang="en-US" altLang="zh-CN" b="0" dirty="0" smtClean="0"/>
              <a:t>( </a:t>
            </a:r>
            <a:r>
              <a:rPr lang="en-US" altLang="zh-CN" b="0" dirty="0" err="1" smtClean="0"/>
              <a:t>IsEmpty</a:t>
            </a:r>
            <a:r>
              <a:rPr lang="en-US" altLang="zh-CN" b="0" dirty="0" smtClean="0"/>
              <a:t>() ){ </a:t>
            </a:r>
            <a:r>
              <a:rPr lang="en-US" altLang="zh-CN" b="0" dirty="0" err="1"/>
              <a:t>cout</a:t>
            </a:r>
            <a:r>
              <a:rPr lang="en-US" altLang="zh-CN" b="0" dirty="0"/>
              <a:t>&lt;&lt;"</a:t>
            </a:r>
            <a:r>
              <a:rPr lang="zh-CN" altLang="zh-CN" b="0" dirty="0"/>
              <a:t>队列为空！</a:t>
            </a:r>
            <a:r>
              <a:rPr lang="en-US" altLang="zh-CN" b="0" dirty="0"/>
              <a:t>"&lt;&lt;</a:t>
            </a:r>
            <a:r>
              <a:rPr lang="en-US" altLang="zh-CN" b="0" dirty="0" err="1"/>
              <a:t>endl</a:t>
            </a:r>
            <a:r>
              <a:rPr lang="en-US" altLang="zh-CN" b="0" dirty="0"/>
              <a:t>; exit(0); }</a:t>
            </a:r>
            <a:endParaRPr lang="zh-CN" altLang="zh-CN" b="0" dirty="0"/>
          </a:p>
          <a:p>
            <a:pPr lvl="3">
              <a:buNone/>
            </a:pPr>
            <a:r>
              <a:rPr lang="en-US" altLang="zh-CN" b="0" dirty="0"/>
              <a:t>    </a:t>
            </a:r>
            <a:r>
              <a:rPr lang="en-US" altLang="zh-CN" b="1" dirty="0"/>
              <a:t>Type e=queue[front];</a:t>
            </a:r>
            <a:endParaRPr lang="zh-CN" altLang="zh-CN" b="1" dirty="0"/>
          </a:p>
          <a:p>
            <a:pPr lvl="3">
              <a:buNone/>
            </a:pPr>
            <a:r>
              <a:rPr lang="en-US" altLang="zh-CN" b="1" dirty="0"/>
              <a:t>    front = (front+1)%</a:t>
            </a:r>
            <a:r>
              <a:rPr lang="en-US" altLang="zh-CN" b="1" dirty="0" err="1"/>
              <a:t>maxsize</a:t>
            </a:r>
            <a:r>
              <a:rPr lang="en-US" altLang="zh-CN" b="1" dirty="0"/>
              <a:t>;</a:t>
            </a:r>
            <a:endParaRPr lang="zh-CN" altLang="zh-CN" b="1" dirty="0"/>
          </a:p>
          <a:p>
            <a:pPr lvl="3">
              <a:buNone/>
            </a:pPr>
            <a:r>
              <a:rPr lang="en-US" altLang="zh-CN" b="0" dirty="0"/>
              <a:t>    return e;</a:t>
            </a:r>
            <a:endParaRPr lang="zh-CN" altLang="zh-CN" b="0" dirty="0"/>
          </a:p>
          <a:p>
            <a:pPr lvl="3">
              <a:buNone/>
            </a:pP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4152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84576"/>
          </a:xfrm>
        </p:spPr>
        <p:txBody>
          <a:bodyPr>
            <a:normAutofit/>
          </a:bodyPr>
          <a:lstStyle/>
          <a:p>
            <a:r>
              <a:rPr lang="zh-CN" altLang="zh-CN" dirty="0"/>
              <a:t>（</a:t>
            </a:r>
            <a:r>
              <a:rPr lang="en-US" altLang="zh-CN" dirty="0"/>
              <a:t>3</a:t>
            </a:r>
            <a:r>
              <a:rPr lang="zh-CN" altLang="zh-CN" dirty="0" smtClean="0"/>
              <a:t>）</a:t>
            </a:r>
            <a:r>
              <a:rPr lang="zh-CN" altLang="zh-CN" dirty="0" smtClean="0">
                <a:solidFill>
                  <a:srgbClr val="FF0000"/>
                </a:solidFill>
              </a:rPr>
              <a:t>返回当</a:t>
            </a:r>
            <a:r>
              <a:rPr lang="zh-CN" altLang="zh-CN" dirty="0">
                <a:solidFill>
                  <a:srgbClr val="FF0000"/>
                </a:solidFill>
              </a:rPr>
              <a:t>前队列头元</a:t>
            </a:r>
            <a:r>
              <a:rPr lang="zh-CN" altLang="zh-CN" dirty="0" smtClean="0">
                <a:solidFill>
                  <a:srgbClr val="FF0000"/>
                </a:solidFill>
              </a:rPr>
              <a:t>素</a:t>
            </a:r>
            <a:r>
              <a:rPr lang="zh-CN" altLang="zh-CN" dirty="0" smtClean="0"/>
              <a:t>操作</a:t>
            </a:r>
            <a:r>
              <a:rPr lang="en-US" altLang="zh-CN" dirty="0" smtClean="0"/>
              <a:t>:</a:t>
            </a:r>
            <a:r>
              <a:rPr lang="zh-CN" altLang="zh-CN" b="0" dirty="0" smtClean="0"/>
              <a:t>函数</a:t>
            </a:r>
            <a:r>
              <a:rPr lang="en-US" altLang="zh-CN" b="0" dirty="0" err="1" smtClean="0"/>
              <a:t>GetFront</a:t>
            </a:r>
            <a:r>
              <a:rPr lang="en-US" altLang="zh-CN" b="0" dirty="0" smtClean="0"/>
              <a:t>()</a:t>
            </a:r>
            <a:endParaRPr lang="zh-CN" altLang="zh-CN" dirty="0"/>
          </a:p>
          <a:p>
            <a:pPr>
              <a:buFont typeface="Arial" panose="020B0604020202020204" pitchFamily="34" charset="0"/>
              <a:buChar char="•"/>
            </a:pPr>
            <a:r>
              <a:rPr lang="zh-CN" altLang="zh-CN" b="0" dirty="0" smtClean="0"/>
              <a:t>在</a:t>
            </a:r>
            <a:r>
              <a:rPr lang="zh-CN" altLang="zh-CN" b="0" dirty="0"/>
              <a:t>返回值之前，需要判断队列的当前状态，在队列非空的状态下，输出当前队列头元素的值</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输出元素值后，不需要改变队列头指针</a:t>
            </a:r>
            <a:r>
              <a:rPr lang="zh-CN" altLang="zh-CN" b="0" dirty="0" smtClean="0"/>
              <a:t>。</a:t>
            </a:r>
            <a:endParaRPr lang="en-US" altLang="zh-CN" b="0" dirty="0" smtClean="0"/>
          </a:p>
          <a:p>
            <a:pPr>
              <a:buFont typeface="Arial" panose="020B0604020202020204" pitchFamily="34" charset="0"/>
              <a:buChar char="•"/>
            </a:pPr>
            <a:endParaRPr lang="zh-CN" altLang="zh-CN" b="0" dirty="0"/>
          </a:p>
          <a:p>
            <a:pPr lvl="2">
              <a:buNone/>
            </a:pPr>
            <a:r>
              <a:rPr lang="zh-CN" altLang="zh-CN" b="1" dirty="0" smtClean="0"/>
              <a:t>算法</a:t>
            </a:r>
            <a:r>
              <a:rPr lang="en-US" altLang="zh-CN" b="1" dirty="0" smtClean="0"/>
              <a:t>3.21</a:t>
            </a:r>
            <a:r>
              <a:rPr lang="zh-CN" altLang="zh-CN" b="1" dirty="0"/>
              <a:t>：</a:t>
            </a:r>
            <a:r>
              <a:rPr lang="zh-CN" altLang="zh-CN" b="1" dirty="0">
                <a:solidFill>
                  <a:srgbClr val="FF0000"/>
                </a:solidFill>
              </a:rPr>
              <a:t>返回当前队列头元素</a:t>
            </a:r>
          </a:p>
          <a:p>
            <a:pPr lvl="2">
              <a:buNone/>
            </a:pPr>
            <a:r>
              <a:rPr lang="en-US" altLang="zh-CN" b="0" dirty="0"/>
              <a:t>Type &amp;</a:t>
            </a:r>
            <a:r>
              <a:rPr lang="en-US" altLang="zh-CN" b="0" dirty="0" err="1"/>
              <a:t>SeqQueue</a:t>
            </a:r>
            <a:r>
              <a:rPr lang="en-US" altLang="zh-CN" b="0" dirty="0"/>
              <a:t>&lt;Type&gt;::</a:t>
            </a:r>
            <a:r>
              <a:rPr lang="en-US" altLang="zh-CN" b="0" dirty="0" err="1"/>
              <a:t>GetFront</a:t>
            </a:r>
            <a:r>
              <a:rPr lang="en-US" altLang="zh-CN" b="0" dirty="0"/>
              <a:t>(){</a:t>
            </a:r>
            <a:endParaRPr lang="zh-CN" altLang="zh-CN" b="0" dirty="0"/>
          </a:p>
          <a:p>
            <a:pPr lvl="2">
              <a:buNone/>
            </a:pPr>
            <a:r>
              <a:rPr lang="en-US" altLang="zh-CN" b="0" dirty="0"/>
              <a:t>    if</a:t>
            </a:r>
            <a:r>
              <a:rPr lang="en-US" altLang="zh-CN" b="0" dirty="0" smtClean="0"/>
              <a:t>( </a:t>
            </a:r>
            <a:r>
              <a:rPr lang="en-US" altLang="zh-CN" b="0" dirty="0" err="1" smtClean="0"/>
              <a:t>IsEmpty</a:t>
            </a:r>
            <a:r>
              <a:rPr lang="en-US" altLang="zh-CN" b="0" dirty="0" smtClean="0"/>
              <a:t>() ){</a:t>
            </a:r>
            <a:r>
              <a:rPr lang="en-US" altLang="zh-CN" b="0" dirty="0" err="1"/>
              <a:t>cout</a:t>
            </a:r>
            <a:r>
              <a:rPr lang="en-US" altLang="zh-CN" b="0" dirty="0"/>
              <a:t>&lt;&lt;"</a:t>
            </a:r>
            <a:r>
              <a:rPr lang="zh-CN" altLang="zh-CN" b="0" dirty="0"/>
              <a:t>队列为空！</a:t>
            </a:r>
            <a:r>
              <a:rPr lang="en-US" altLang="zh-CN" b="0" dirty="0"/>
              <a:t>"&lt;&lt;</a:t>
            </a:r>
            <a:r>
              <a:rPr lang="en-US" altLang="zh-CN" b="0" dirty="0" err="1"/>
              <a:t>endl</a:t>
            </a:r>
            <a:r>
              <a:rPr lang="en-US" altLang="zh-CN" b="0" dirty="0"/>
              <a:t>; exit(0);}</a:t>
            </a:r>
            <a:endParaRPr lang="zh-CN" altLang="zh-CN" b="0" dirty="0"/>
          </a:p>
          <a:p>
            <a:pPr lvl="2">
              <a:buNone/>
            </a:pPr>
            <a:r>
              <a:rPr lang="en-US" altLang="zh-CN" b="0" dirty="0"/>
              <a:t>    return </a:t>
            </a:r>
            <a:r>
              <a:rPr lang="en-US" altLang="zh-CN" b="1" dirty="0"/>
              <a:t>queue[front]</a:t>
            </a:r>
            <a:r>
              <a:rPr lang="en-US" altLang="zh-CN" b="0" dirty="0"/>
              <a:t>;</a:t>
            </a:r>
            <a:endParaRPr lang="zh-CN" altLang="zh-CN" b="0" dirty="0"/>
          </a:p>
          <a:p>
            <a:pPr lvl="2">
              <a:buNone/>
            </a:pP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69552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3.5.2 </a:t>
            </a:r>
            <a:r>
              <a:rPr lang="zh-CN" altLang="zh-CN" b="1" dirty="0"/>
              <a:t>队列的链式存储结构及</a:t>
            </a:r>
            <a:r>
              <a:rPr lang="zh-CN" altLang="zh-CN" b="1" dirty="0" smtClean="0"/>
              <a:t>实现</a:t>
            </a:r>
            <a:endParaRPr lang="zh-CN" altLang="en-US" dirty="0"/>
          </a:p>
        </p:txBody>
      </p:sp>
      <p:sp>
        <p:nvSpPr>
          <p:cNvPr id="3" name="内容占位符 2"/>
          <p:cNvSpPr>
            <a:spLocks noGrp="1"/>
          </p:cNvSpPr>
          <p:nvPr>
            <p:ph idx="1"/>
          </p:nvPr>
        </p:nvSpPr>
        <p:spPr>
          <a:xfrm>
            <a:off x="827584" y="1628800"/>
            <a:ext cx="7520940" cy="4392488"/>
          </a:xfrm>
        </p:spPr>
        <p:txBody>
          <a:bodyPr>
            <a:normAutofit/>
          </a:bodyPr>
          <a:lstStyle/>
          <a:p>
            <a:pPr>
              <a:buFont typeface="Arial" panose="020B0604020202020204" pitchFamily="34" charset="0"/>
              <a:buChar char="•"/>
            </a:pPr>
            <a:r>
              <a:rPr lang="zh-CN" altLang="zh-CN" dirty="0">
                <a:solidFill>
                  <a:srgbClr val="FF0000"/>
                </a:solidFill>
              </a:rPr>
              <a:t>队列的链式存储结构又称为链队列</a:t>
            </a:r>
            <a:r>
              <a:rPr lang="zh-CN" altLang="zh-CN" b="0" dirty="0" smtClean="0"/>
              <a:t>。</a:t>
            </a:r>
            <a:endParaRPr lang="en-US" altLang="zh-CN" b="0" dirty="0" smtClean="0"/>
          </a:p>
          <a:p>
            <a:pPr>
              <a:buFont typeface="Arial" panose="020B0604020202020204" pitchFamily="34" charset="0"/>
              <a:buChar char="•"/>
            </a:pPr>
            <a:r>
              <a:rPr lang="zh-CN" altLang="zh-CN" b="0" dirty="0" smtClean="0"/>
              <a:t>链</a:t>
            </a:r>
            <a:r>
              <a:rPr lang="zh-CN" altLang="zh-CN" b="0" dirty="0"/>
              <a:t>队列就是用一个链表来依次存放从队列头到队列尾的所有数据元素</a:t>
            </a:r>
            <a:r>
              <a:rPr lang="zh-CN" altLang="zh-CN" b="0" dirty="0" smtClean="0"/>
              <a:t>。</a:t>
            </a:r>
            <a:endParaRPr lang="en-US" altLang="zh-CN" b="0" dirty="0" smtClean="0"/>
          </a:p>
          <a:p>
            <a:pPr>
              <a:buFont typeface="Arial" panose="020B0604020202020204" pitchFamily="34" charset="0"/>
              <a:buChar char="•"/>
            </a:pPr>
            <a:r>
              <a:rPr lang="zh-CN" altLang="zh-CN" b="0" dirty="0" smtClean="0"/>
              <a:t>由于</a:t>
            </a:r>
            <a:r>
              <a:rPr lang="zh-CN" altLang="zh-CN" b="0" dirty="0"/>
              <a:t>在入队列和出队列过程中，队列头或队列尾的位置会发生改变，因此还需要使用两个指针来分别记录队列头和队列尾的当前位置</a:t>
            </a:r>
            <a:r>
              <a:rPr lang="zh-CN" altLang="zh-CN" b="0" dirty="0" smtClean="0"/>
              <a:t>。</a:t>
            </a:r>
            <a:endParaRPr lang="en-US" altLang="zh-CN" b="0" dirty="0" smtClean="0"/>
          </a:p>
          <a:p>
            <a:pPr>
              <a:buFont typeface="Arial" panose="020B0604020202020204" pitchFamily="34" charset="0"/>
              <a:buChar char="•"/>
            </a:pPr>
            <a:r>
              <a:rPr lang="zh-CN" altLang="zh-CN" b="0" dirty="0" smtClean="0"/>
              <a:t>存放</a:t>
            </a:r>
            <a:r>
              <a:rPr lang="zh-CN" altLang="zh-CN" b="0" dirty="0"/>
              <a:t>队列头地址的指针称为</a:t>
            </a:r>
            <a:r>
              <a:rPr lang="zh-CN" altLang="zh-CN" dirty="0">
                <a:solidFill>
                  <a:srgbClr val="FF0000"/>
                </a:solidFill>
              </a:rPr>
              <a:t>队列头指针</a:t>
            </a:r>
            <a:r>
              <a:rPr lang="zh-CN" altLang="zh-CN" b="0" dirty="0"/>
              <a:t>，存放队列尾地址的指针称为</a:t>
            </a:r>
            <a:r>
              <a:rPr lang="zh-CN" altLang="zh-CN" dirty="0">
                <a:solidFill>
                  <a:srgbClr val="FF0000"/>
                </a:solidFill>
              </a:rPr>
              <a:t>队列尾指针</a:t>
            </a:r>
            <a:r>
              <a:rPr lang="zh-CN" altLang="zh-CN" b="0" dirty="0"/>
              <a:t>。</a:t>
            </a:r>
          </a:p>
          <a:p>
            <a:endParaRPr lang="zh-CN" altLang="en-US" dirty="0"/>
          </a:p>
        </p:txBody>
      </p:sp>
    </p:spTree>
    <p:extLst>
      <p:ext uri="{BB962C8B-B14F-4D97-AF65-F5344CB8AC3E}">
        <p14:creationId xmlns:p14="http://schemas.microsoft.com/office/powerpoint/2010/main" val="46138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lstStyle/>
          <a:p>
            <a:r>
              <a:rPr lang="zh-CN" altLang="zh-CN" b="0" dirty="0"/>
              <a:t>两种形式的链</a:t>
            </a:r>
            <a:r>
              <a:rPr lang="zh-CN" altLang="zh-CN" b="0" dirty="0" smtClean="0"/>
              <a:t>栈</a:t>
            </a:r>
            <a:r>
              <a:rPr lang="zh-CN" altLang="en-US" b="0" dirty="0" smtClean="0"/>
              <a:t>：</a:t>
            </a:r>
            <a:endParaRPr lang="zh-CN" altLang="en-US" b="0" dirty="0"/>
          </a:p>
        </p:txBody>
      </p:sp>
      <p:pic>
        <p:nvPicPr>
          <p:cNvPr id="60417" name="Picture 1"/>
          <p:cNvPicPr>
            <a:picLocks noChangeAspect="1" noChangeArrowheads="1"/>
          </p:cNvPicPr>
          <p:nvPr/>
        </p:nvPicPr>
        <p:blipFill>
          <a:blip r:embed="rId2" cstate="print"/>
          <a:srcRect/>
          <a:stretch>
            <a:fillRect/>
          </a:stretch>
        </p:blipFill>
        <p:spPr bwMode="auto">
          <a:xfrm>
            <a:off x="357158" y="1714488"/>
            <a:ext cx="8505825" cy="4429125"/>
          </a:xfrm>
          <a:prstGeom prst="rect">
            <a:avLst/>
          </a:prstGeom>
          <a:noFill/>
          <a:ln w="9525">
            <a:noFill/>
            <a:miter lim="800000"/>
            <a:headEnd/>
            <a:tailEnd/>
          </a:ln>
          <a:effectLst/>
        </p:spPr>
      </p:pic>
      <p:sp>
        <p:nvSpPr>
          <p:cNvPr id="2" name="文本框 1"/>
          <p:cNvSpPr txBox="1"/>
          <p:nvPr/>
        </p:nvSpPr>
        <p:spPr>
          <a:xfrm>
            <a:off x="467544" y="4005064"/>
            <a:ext cx="8496944" cy="2232248"/>
          </a:xfrm>
          <a:prstGeom prst="rect">
            <a:avLst/>
          </a:prstGeom>
          <a:solidFill>
            <a:schemeClr val="bg1"/>
          </a:solidFill>
        </p:spPr>
        <p:txBody>
          <a:bodyPr wrap="square" rtlCol="0">
            <a:spAutoFit/>
          </a:bodyPr>
          <a:lstStyle/>
          <a:p>
            <a:endParaRPr lang="zh-CN" altLang="en-US"/>
          </a:p>
        </p:txBody>
      </p:sp>
    </p:spTree>
    <p:extLst>
      <p:ext uri="{BB962C8B-B14F-4D97-AF65-F5344CB8AC3E}">
        <p14:creationId xmlns:p14="http://schemas.microsoft.com/office/powerpoint/2010/main" val="247486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136904" cy="5184576"/>
          </a:xfrm>
        </p:spPr>
        <p:txBody>
          <a:bodyPr>
            <a:normAutofit fontScale="85000" lnSpcReduction="10000"/>
          </a:bodyPr>
          <a:lstStyle/>
          <a:p>
            <a:r>
              <a:rPr lang="zh-CN" altLang="zh-CN" dirty="0" smtClean="0"/>
              <a:t>不</a:t>
            </a:r>
            <a:r>
              <a:rPr lang="zh-CN" altLang="zh-CN" dirty="0"/>
              <a:t>带头结点的链队列的数据类型定义：</a:t>
            </a:r>
          </a:p>
          <a:p>
            <a:r>
              <a:rPr lang="zh-CN" altLang="zh-CN" dirty="0" smtClean="0"/>
              <a:t>算法</a:t>
            </a:r>
            <a:r>
              <a:rPr lang="en-US" altLang="zh-CN" dirty="0" smtClean="0"/>
              <a:t>3.22</a:t>
            </a:r>
            <a:r>
              <a:rPr lang="zh-CN" altLang="zh-CN" dirty="0"/>
              <a:t>：</a:t>
            </a:r>
            <a:r>
              <a:rPr lang="zh-CN" altLang="zh-CN" b="0" dirty="0">
                <a:solidFill>
                  <a:srgbClr val="FF0000"/>
                </a:solidFill>
              </a:rPr>
              <a:t>不带头结点的链队</a:t>
            </a:r>
            <a:r>
              <a:rPr lang="zh-CN" altLang="zh-CN" b="0" dirty="0" smtClean="0">
                <a:solidFill>
                  <a:srgbClr val="FF0000"/>
                </a:solidFill>
              </a:rPr>
              <a:t>列</a:t>
            </a:r>
            <a:r>
              <a:rPr lang="zh-CN" altLang="en-US" b="0" dirty="0" smtClean="0">
                <a:solidFill>
                  <a:srgbClr val="FF0000"/>
                </a:solidFill>
              </a:rPr>
              <a:t>的</a:t>
            </a:r>
            <a:r>
              <a:rPr lang="zh-CN" altLang="en-US" dirty="0" smtClean="0">
                <a:solidFill>
                  <a:srgbClr val="FF0000"/>
                </a:solidFill>
              </a:rPr>
              <a:t>结点</a:t>
            </a:r>
            <a:r>
              <a:rPr lang="zh-CN" altLang="zh-CN" dirty="0" smtClean="0">
                <a:solidFill>
                  <a:srgbClr val="FF0000"/>
                </a:solidFill>
              </a:rPr>
              <a:t>类</a:t>
            </a:r>
            <a:r>
              <a:rPr lang="zh-CN" altLang="zh-CN" dirty="0">
                <a:solidFill>
                  <a:srgbClr val="FF0000"/>
                </a:solidFill>
              </a:rPr>
              <a:t>型</a:t>
            </a:r>
            <a:r>
              <a:rPr lang="zh-CN" altLang="zh-CN" dirty="0"/>
              <a:t>定义</a:t>
            </a:r>
          </a:p>
          <a:p>
            <a:r>
              <a:rPr lang="en-US" altLang="zh-CN" b="0" dirty="0"/>
              <a:t>class </a:t>
            </a:r>
            <a:r>
              <a:rPr lang="en-US" altLang="zh-CN" b="0" dirty="0" err="1"/>
              <a:t>LinkQueue</a:t>
            </a:r>
            <a:r>
              <a:rPr lang="en-US" altLang="zh-CN" b="0" dirty="0"/>
              <a:t>;                              //</a:t>
            </a:r>
            <a:r>
              <a:rPr lang="zh-CN" altLang="zh-CN" b="0" dirty="0"/>
              <a:t>链队列类的前视说明</a:t>
            </a:r>
          </a:p>
          <a:p>
            <a:r>
              <a:rPr lang="en-US" altLang="zh-CN" b="0" dirty="0"/>
              <a:t>class LinkQueueNode{                     </a:t>
            </a:r>
            <a:r>
              <a:rPr lang="en-US" altLang="zh-CN" b="0" dirty="0" smtClean="0"/>
              <a:t>//</a:t>
            </a:r>
            <a:r>
              <a:rPr lang="zh-CN" altLang="zh-CN" b="0" dirty="0"/>
              <a:t>结点类的定义</a:t>
            </a:r>
          </a:p>
          <a:p>
            <a:r>
              <a:rPr lang="en-US" altLang="zh-CN" b="0" dirty="0"/>
              <a:t>    friend class LinkQueue&lt;Type&gt;;   </a:t>
            </a:r>
            <a:r>
              <a:rPr lang="en-US" altLang="zh-CN" b="0" dirty="0" smtClean="0"/>
              <a:t>//</a:t>
            </a:r>
            <a:r>
              <a:rPr lang="zh-CN" altLang="zh-CN" b="0" dirty="0"/>
              <a:t>将链队列类说明为结点类的友元</a:t>
            </a:r>
          </a:p>
          <a:p>
            <a:r>
              <a:rPr lang="en-US" altLang="zh-CN" b="0" dirty="0"/>
              <a:t>private:</a:t>
            </a:r>
            <a:endParaRPr lang="zh-CN" altLang="zh-CN" b="0" dirty="0"/>
          </a:p>
          <a:p>
            <a:r>
              <a:rPr lang="en-US" altLang="zh-CN" b="0" dirty="0"/>
              <a:t>    Type </a:t>
            </a:r>
            <a:r>
              <a:rPr lang="en-US" altLang="zh-CN" b="0" dirty="0" err="1"/>
              <a:t>elem</a:t>
            </a:r>
            <a:r>
              <a:rPr lang="en-US" altLang="zh-CN" b="0" dirty="0"/>
              <a:t>;                 		//</a:t>
            </a:r>
            <a:r>
              <a:rPr lang="zh-CN" altLang="zh-CN" b="0" dirty="0">
                <a:solidFill>
                  <a:srgbClr val="FF0000"/>
                </a:solidFill>
              </a:rPr>
              <a:t>结点类的数据域</a:t>
            </a:r>
          </a:p>
          <a:p>
            <a:r>
              <a:rPr lang="en-US" altLang="zh-CN" b="0" dirty="0"/>
              <a:t>    </a:t>
            </a:r>
            <a:r>
              <a:rPr lang="en-US" altLang="zh-CN" b="0" dirty="0" err="1"/>
              <a:t>LinkQueueNode</a:t>
            </a:r>
            <a:r>
              <a:rPr lang="en-US" altLang="zh-CN" b="0" dirty="0"/>
              <a:t>&lt;Type&gt; *next;    //</a:t>
            </a:r>
            <a:r>
              <a:rPr lang="zh-CN" altLang="zh-CN" b="0" dirty="0">
                <a:solidFill>
                  <a:srgbClr val="FF0000"/>
                </a:solidFill>
              </a:rPr>
              <a:t>结点类的指针域</a:t>
            </a:r>
          </a:p>
          <a:p>
            <a:r>
              <a:rPr lang="en-US" altLang="zh-CN" b="0" dirty="0" smtClean="0"/>
              <a:t>public</a:t>
            </a:r>
            <a:r>
              <a:rPr lang="en-US" altLang="zh-CN" b="0" dirty="0"/>
              <a:t>:</a:t>
            </a:r>
            <a:endParaRPr lang="zh-CN" altLang="zh-CN" b="0" dirty="0"/>
          </a:p>
          <a:p>
            <a:r>
              <a:rPr lang="en-US" altLang="zh-CN" b="0" dirty="0"/>
              <a:t>    LinkQueueNode(Type &amp;e, LinkQueueNode&lt;Type&gt; *p= NULL):elem (e),next(p) </a:t>
            </a:r>
            <a:r>
              <a:rPr lang="en-US" altLang="zh-CN" b="0" dirty="0" smtClean="0"/>
              <a:t>{};           </a:t>
            </a:r>
            <a:r>
              <a:rPr lang="en-US" altLang="zh-CN" b="0" dirty="0"/>
              <a:t>//</a:t>
            </a:r>
            <a:r>
              <a:rPr lang="zh-CN" altLang="zh-CN" b="0" dirty="0"/>
              <a:t>结点类的构造函数</a:t>
            </a:r>
          </a:p>
          <a:p>
            <a:r>
              <a:rPr lang="en-US" altLang="zh-CN" b="0" dirty="0" smtClean="0"/>
              <a:t>};</a:t>
            </a:r>
            <a:endParaRPr lang="zh-CN" altLang="zh-CN" b="0" dirty="0"/>
          </a:p>
          <a:p>
            <a:endParaRPr lang="zh-CN" altLang="en-US" dirty="0"/>
          </a:p>
        </p:txBody>
      </p:sp>
    </p:spTree>
    <p:extLst>
      <p:ext uri="{BB962C8B-B14F-4D97-AF65-F5344CB8AC3E}">
        <p14:creationId xmlns:p14="http://schemas.microsoft.com/office/powerpoint/2010/main" val="772601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3.2 </a:t>
            </a:r>
            <a:r>
              <a:rPr lang="zh-CN" altLang="zh-CN" b="1" dirty="0"/>
              <a:t>栈的存储结构</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3.2.1 </a:t>
            </a:r>
            <a:r>
              <a:rPr lang="zh-CN" altLang="zh-CN" dirty="0">
                <a:solidFill>
                  <a:srgbClr val="FF0000"/>
                </a:solidFill>
              </a:rPr>
              <a:t>顺序栈的定义及</a:t>
            </a:r>
            <a:r>
              <a:rPr lang="zh-CN" altLang="zh-CN" dirty="0" smtClean="0">
                <a:solidFill>
                  <a:srgbClr val="FF0000"/>
                </a:solidFill>
              </a:rPr>
              <a:t>实现</a:t>
            </a:r>
            <a:endParaRPr lang="en-US" altLang="zh-CN" dirty="0" smtClean="0">
              <a:solidFill>
                <a:srgbClr val="FF0000"/>
              </a:solidFill>
            </a:endParaRPr>
          </a:p>
          <a:p>
            <a:pPr>
              <a:buFont typeface="Arial" panose="020B0604020202020204" pitchFamily="34" charset="0"/>
              <a:buChar char="•"/>
            </a:pPr>
            <a:r>
              <a:rPr lang="zh-CN" altLang="zh-CN" b="0" dirty="0"/>
              <a:t>栈的</a:t>
            </a:r>
            <a:r>
              <a:rPr lang="zh-CN" altLang="zh-CN" b="0" dirty="0" smtClean="0"/>
              <a:t>顺序</a:t>
            </a:r>
            <a:r>
              <a:rPr lang="zh-CN" altLang="zh-CN" b="0" dirty="0"/>
              <a:t>存储结构称为</a:t>
            </a:r>
            <a:r>
              <a:rPr lang="zh-CN" altLang="zh-CN" dirty="0">
                <a:solidFill>
                  <a:srgbClr val="FF0000"/>
                </a:solidFill>
              </a:rPr>
              <a:t>顺序栈</a:t>
            </a:r>
            <a:r>
              <a:rPr lang="zh-CN" altLang="zh-CN" b="0" dirty="0"/>
              <a:t>（</a:t>
            </a:r>
            <a:r>
              <a:rPr lang="en-US" altLang="zh-CN" b="0" dirty="0"/>
              <a:t>sequence stack</a:t>
            </a:r>
            <a:r>
              <a:rPr lang="zh-CN" altLang="zh-CN" b="0" dirty="0"/>
              <a:t>）</a:t>
            </a:r>
            <a:r>
              <a:rPr lang="zh-CN" altLang="zh-CN" b="0" dirty="0" smtClean="0"/>
              <a:t>。</a:t>
            </a:r>
            <a:endParaRPr lang="en-US" altLang="zh-CN" b="0" dirty="0" smtClean="0"/>
          </a:p>
          <a:p>
            <a:pPr>
              <a:buFont typeface="Arial" panose="020B0604020202020204" pitchFamily="34" charset="0"/>
              <a:buChar char="•"/>
            </a:pPr>
            <a:r>
              <a:rPr lang="zh-CN" altLang="zh-CN" b="0" dirty="0"/>
              <a:t>顺序栈也是用一组地址连续的存储空间依次存放从栈底到栈顶的所有数据元素，再定义一个指针变量来指示栈底的位置，一个指针变量来指示当前的栈</a:t>
            </a:r>
            <a:r>
              <a:rPr lang="zh-CN" altLang="zh-CN" b="0" dirty="0" smtClean="0"/>
              <a:t>顶元素</a:t>
            </a:r>
            <a:r>
              <a:rPr lang="zh-CN" altLang="zh-CN" b="0" dirty="0"/>
              <a:t>的位置</a:t>
            </a:r>
            <a:r>
              <a:rPr lang="zh-CN" altLang="zh-CN" b="0" dirty="0" smtClean="0"/>
              <a:t>。</a:t>
            </a:r>
            <a:endParaRPr lang="en-US" altLang="zh-CN" b="0" dirty="0" smtClean="0"/>
          </a:p>
          <a:p>
            <a:pPr>
              <a:buFont typeface="Arial" panose="020B0604020202020204" pitchFamily="34" charset="0"/>
              <a:buChar char="•"/>
            </a:pPr>
            <a:r>
              <a:rPr lang="zh-CN" altLang="zh-CN" dirty="0">
                <a:solidFill>
                  <a:srgbClr val="FF0000"/>
                </a:solidFill>
              </a:rPr>
              <a:t>栈的顺序存储结构</a:t>
            </a:r>
            <a:r>
              <a:rPr lang="zh-CN" altLang="zh-CN" b="0" dirty="0"/>
              <a:t>是用一个一维数组依次存放从栈底到栈顶的所有元素，从而实现顺序栈的存储。</a:t>
            </a:r>
            <a:endParaRPr lang="zh-CN" altLang="en-US" b="0" dirty="0"/>
          </a:p>
        </p:txBody>
      </p:sp>
    </p:spTree>
    <p:extLst>
      <p:ext uri="{BB962C8B-B14F-4D97-AF65-F5344CB8AC3E}">
        <p14:creationId xmlns:p14="http://schemas.microsoft.com/office/powerpoint/2010/main" val="298157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08720"/>
            <a:ext cx="8640960" cy="5328592"/>
          </a:xfrm>
        </p:spPr>
        <p:txBody>
          <a:bodyPr>
            <a:normAutofit fontScale="77500" lnSpcReduction="20000"/>
          </a:bodyPr>
          <a:lstStyle/>
          <a:p>
            <a:r>
              <a:rPr lang="en-US" altLang="zh-CN" b="0" dirty="0"/>
              <a:t>class </a:t>
            </a:r>
            <a:r>
              <a:rPr lang="en-US" altLang="zh-CN" b="0" dirty="0" err="1"/>
              <a:t>LinkQueue</a:t>
            </a:r>
            <a:r>
              <a:rPr lang="en-US" altLang="zh-CN" b="0" dirty="0"/>
              <a:t>{           //</a:t>
            </a:r>
            <a:r>
              <a:rPr lang="zh-CN" altLang="zh-CN" b="0" dirty="0"/>
              <a:t>定义</a:t>
            </a:r>
            <a:r>
              <a:rPr lang="zh-CN" altLang="zh-CN" dirty="0">
                <a:solidFill>
                  <a:srgbClr val="FF0000"/>
                </a:solidFill>
              </a:rPr>
              <a:t>链队列类</a:t>
            </a:r>
          </a:p>
          <a:p>
            <a:r>
              <a:rPr lang="en-US" altLang="zh-CN" b="0" dirty="0"/>
              <a:t>private:</a:t>
            </a:r>
            <a:endParaRPr lang="zh-CN" altLang="zh-CN" b="0" dirty="0"/>
          </a:p>
          <a:p>
            <a:r>
              <a:rPr lang="en-US" altLang="zh-CN" b="0" dirty="0"/>
              <a:t>    </a:t>
            </a:r>
            <a:r>
              <a:rPr lang="en-US" altLang="zh-CN" b="0" dirty="0" err="1"/>
              <a:t>LinkQueueNode</a:t>
            </a:r>
            <a:r>
              <a:rPr lang="en-US" altLang="zh-CN" b="0" dirty="0"/>
              <a:t>&lt;Type&gt; *front, *rear;        //</a:t>
            </a:r>
            <a:r>
              <a:rPr lang="zh-CN" altLang="zh-CN" b="0" dirty="0"/>
              <a:t>定义</a:t>
            </a:r>
            <a:r>
              <a:rPr lang="zh-CN" altLang="zh-CN" dirty="0">
                <a:solidFill>
                  <a:srgbClr val="FF0000"/>
                </a:solidFill>
              </a:rPr>
              <a:t>队列头指针和队列尾指针</a:t>
            </a:r>
          </a:p>
          <a:p>
            <a:r>
              <a:rPr lang="en-US" altLang="zh-CN" b="0" dirty="0" smtClean="0"/>
              <a:t>public</a:t>
            </a:r>
            <a:r>
              <a:rPr lang="en-US" altLang="zh-CN" b="0" dirty="0"/>
              <a:t>:</a:t>
            </a:r>
            <a:endParaRPr lang="zh-CN" altLang="zh-CN" b="0" dirty="0"/>
          </a:p>
          <a:p>
            <a:r>
              <a:rPr lang="en-US" altLang="zh-CN" b="0" dirty="0"/>
              <a:t>    LinkQueue():front(NULL), rear(NULL) {}; </a:t>
            </a:r>
            <a:r>
              <a:rPr lang="en-US" altLang="zh-CN" b="0" dirty="0" smtClean="0"/>
              <a:t>  </a:t>
            </a:r>
            <a:r>
              <a:rPr lang="en-US" altLang="zh-CN" b="0" dirty="0"/>
              <a:t>//</a:t>
            </a:r>
            <a:r>
              <a:rPr lang="zh-CN" altLang="zh-CN" b="0" dirty="0"/>
              <a:t>构造函数，构</a:t>
            </a:r>
            <a:r>
              <a:rPr lang="zh-CN" altLang="zh-CN" b="0" dirty="0" smtClean="0"/>
              <a:t>造一</a:t>
            </a:r>
            <a:r>
              <a:rPr lang="zh-CN" altLang="zh-CN" b="0" dirty="0"/>
              <a:t>个空的链队列</a:t>
            </a:r>
          </a:p>
          <a:p>
            <a:r>
              <a:rPr lang="en-US" altLang="zh-CN" b="0" dirty="0"/>
              <a:t>    ~</a:t>
            </a:r>
            <a:r>
              <a:rPr lang="en-US" altLang="zh-CN" b="0" dirty="0" err="1"/>
              <a:t>LinkQueue</a:t>
            </a:r>
            <a:r>
              <a:rPr lang="en-US" altLang="zh-CN" b="0" dirty="0"/>
              <a:t>();                            //</a:t>
            </a:r>
            <a:r>
              <a:rPr lang="zh-CN" altLang="zh-CN" b="0" dirty="0"/>
              <a:t>析构函数，销毁链队列</a:t>
            </a:r>
          </a:p>
          <a:p>
            <a:r>
              <a:rPr lang="en-US" altLang="zh-CN" b="0" dirty="0"/>
              <a:t>    </a:t>
            </a:r>
            <a:r>
              <a:rPr lang="en-US" altLang="zh-CN" b="0" dirty="0" err="1"/>
              <a:t>int</a:t>
            </a:r>
            <a:r>
              <a:rPr lang="en-US" altLang="zh-CN" b="0" dirty="0"/>
              <a:t> </a:t>
            </a:r>
            <a:r>
              <a:rPr lang="en-US" altLang="zh-CN" b="0" dirty="0" err="1"/>
              <a:t>IsEmpty</a:t>
            </a:r>
            <a:r>
              <a:rPr lang="en-US" altLang="zh-CN" b="0" dirty="0"/>
              <a:t>()</a:t>
            </a:r>
            <a:r>
              <a:rPr lang="en-US" altLang="zh-CN" b="0" dirty="0" err="1"/>
              <a:t>const</a:t>
            </a:r>
            <a:r>
              <a:rPr lang="en-US" altLang="zh-CN" b="0" dirty="0"/>
              <a:t>  { return front == NULL; }  //</a:t>
            </a:r>
            <a:r>
              <a:rPr lang="zh-CN" altLang="zh-CN" b="0" dirty="0"/>
              <a:t>判断链队列是否为空</a:t>
            </a:r>
          </a:p>
          <a:p>
            <a:r>
              <a:rPr lang="en-US" altLang="zh-CN" b="0" dirty="0"/>
              <a:t>    void LinkQueueClear()               </a:t>
            </a:r>
            <a:r>
              <a:rPr lang="en-US" altLang="zh-CN" b="0" dirty="0" smtClean="0"/>
              <a:t>  </a:t>
            </a:r>
            <a:r>
              <a:rPr lang="en-US" altLang="zh-CN" b="0" dirty="0"/>
              <a:t>//</a:t>
            </a:r>
            <a:r>
              <a:rPr lang="zh-CN" altLang="zh-CN" b="0" dirty="0"/>
              <a:t>清空链队列</a:t>
            </a:r>
          </a:p>
          <a:p>
            <a:r>
              <a:rPr lang="en-US" altLang="zh-CN" b="0" dirty="0"/>
              <a:t>    int LinkQueueLength()const  ;   </a:t>
            </a:r>
            <a:r>
              <a:rPr lang="en-US" altLang="zh-CN" b="0" dirty="0" smtClean="0"/>
              <a:t>   </a:t>
            </a:r>
            <a:r>
              <a:rPr lang="en-US" altLang="zh-CN" b="0" dirty="0"/>
              <a:t>//</a:t>
            </a:r>
            <a:r>
              <a:rPr lang="zh-CN" altLang="zh-CN" b="0" dirty="0"/>
              <a:t>求链队列的长度，即链队列</a:t>
            </a:r>
            <a:r>
              <a:rPr lang="zh-CN" altLang="zh-CN" b="0" dirty="0" smtClean="0"/>
              <a:t>中元</a:t>
            </a:r>
            <a:r>
              <a:rPr lang="zh-CN" altLang="zh-CN" b="0" dirty="0"/>
              <a:t>素的个数</a:t>
            </a:r>
          </a:p>
          <a:p>
            <a:r>
              <a:rPr lang="en-US" altLang="zh-CN" b="0" dirty="0"/>
              <a:t>    Type &amp;</a:t>
            </a:r>
            <a:r>
              <a:rPr lang="en-US" altLang="zh-CN" b="0" dirty="0" err="1"/>
              <a:t>GetFront</a:t>
            </a:r>
            <a:r>
              <a:rPr lang="en-US" altLang="zh-CN" b="0" dirty="0"/>
              <a:t>();                        //</a:t>
            </a:r>
            <a:r>
              <a:rPr lang="zh-CN" altLang="zh-CN" b="0" dirty="0"/>
              <a:t>返回链队列头元素的值</a:t>
            </a:r>
          </a:p>
          <a:p>
            <a:r>
              <a:rPr lang="en-US" altLang="zh-CN" dirty="0"/>
              <a:t>    </a:t>
            </a:r>
            <a:r>
              <a:rPr lang="en-US" altLang="zh-CN" b="0" dirty="0">
                <a:solidFill>
                  <a:srgbClr val="FF0000"/>
                </a:solidFill>
              </a:rPr>
              <a:t>void InQueue(Type &amp;e);             </a:t>
            </a:r>
            <a:r>
              <a:rPr lang="en-US" altLang="zh-CN" b="0" dirty="0" smtClean="0">
                <a:solidFill>
                  <a:srgbClr val="FF0000"/>
                </a:solidFill>
              </a:rPr>
              <a:t>  </a:t>
            </a:r>
            <a:r>
              <a:rPr lang="en-US" altLang="zh-CN" b="0" dirty="0"/>
              <a:t>//</a:t>
            </a:r>
            <a:r>
              <a:rPr lang="zh-CN" altLang="zh-CN" b="0" dirty="0"/>
              <a:t>入队列操作，将元素</a:t>
            </a:r>
            <a:r>
              <a:rPr lang="en-US" altLang="zh-CN" b="0" dirty="0"/>
              <a:t>e</a:t>
            </a:r>
            <a:r>
              <a:rPr lang="zh-CN" altLang="zh-CN" b="0" dirty="0"/>
              <a:t>加入队列顶</a:t>
            </a:r>
          </a:p>
          <a:p>
            <a:r>
              <a:rPr lang="en-US" altLang="zh-CN" b="0" dirty="0"/>
              <a:t>    </a:t>
            </a:r>
            <a:r>
              <a:rPr lang="en-US" altLang="zh-CN" b="0" dirty="0">
                <a:solidFill>
                  <a:srgbClr val="FF0000"/>
                </a:solidFill>
              </a:rPr>
              <a:t>Type &amp;OutQueue(); </a:t>
            </a:r>
            <a:r>
              <a:rPr lang="en-US" altLang="zh-CN" b="0" dirty="0"/>
              <a:t>  </a:t>
            </a:r>
            <a:r>
              <a:rPr lang="en-US" altLang="zh-CN" b="0" dirty="0" smtClean="0"/>
              <a:t> </a:t>
            </a:r>
            <a:r>
              <a:rPr lang="en-US" altLang="zh-CN" b="0" dirty="0"/>
              <a:t>//</a:t>
            </a:r>
            <a:r>
              <a:rPr lang="zh-CN" altLang="zh-CN" b="0" dirty="0"/>
              <a:t>出队列操作，删除链队列的队列顶元素，并返回其值</a:t>
            </a:r>
          </a:p>
          <a:p>
            <a:r>
              <a:rPr lang="en-US" altLang="zh-CN" b="0" dirty="0" smtClean="0"/>
              <a:t>};</a:t>
            </a:r>
            <a:endParaRPr lang="zh-CN" altLang="zh-CN" b="0" dirty="0"/>
          </a:p>
        </p:txBody>
      </p:sp>
    </p:spTree>
    <p:extLst>
      <p:ext uri="{BB962C8B-B14F-4D97-AF65-F5344CB8AC3E}">
        <p14:creationId xmlns:p14="http://schemas.microsoft.com/office/powerpoint/2010/main" val="166737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064896" cy="5472608"/>
          </a:xfrm>
        </p:spPr>
        <p:txBody>
          <a:bodyPr>
            <a:normAutofit fontScale="92500" lnSpcReduction="10000"/>
          </a:bodyPr>
          <a:lstStyle/>
          <a:p>
            <a:r>
              <a:rPr lang="zh-CN" altLang="zh-CN" dirty="0"/>
              <a:t>（</a:t>
            </a:r>
            <a:r>
              <a:rPr lang="en-US" altLang="zh-CN" dirty="0"/>
              <a:t>1</a:t>
            </a:r>
            <a:r>
              <a:rPr lang="zh-CN" altLang="zh-CN" dirty="0"/>
              <a:t>）</a:t>
            </a:r>
            <a:r>
              <a:rPr lang="zh-CN" altLang="zh-CN" dirty="0">
                <a:solidFill>
                  <a:srgbClr val="FF0000"/>
                </a:solidFill>
              </a:rPr>
              <a:t>链队列的销毁操作</a:t>
            </a:r>
          </a:p>
          <a:p>
            <a:pPr>
              <a:buFont typeface="Arial" panose="020B0604020202020204" pitchFamily="34" charset="0"/>
              <a:buChar char="•"/>
            </a:pPr>
            <a:r>
              <a:rPr lang="zh-CN" altLang="zh-CN" b="0" dirty="0" smtClean="0"/>
              <a:t>由于</a:t>
            </a:r>
            <a:r>
              <a:rPr lang="zh-CN" altLang="zh-CN" b="0" dirty="0"/>
              <a:t>链队列是由多个结点连接而成，所以，在销毁链队列时，需要依次释放从队列头到队列尾的所有结点，最后队列头指针指向空</a:t>
            </a:r>
            <a:r>
              <a:rPr lang="zh-CN" altLang="zh-CN" b="0" dirty="0" smtClean="0"/>
              <a:t>。</a:t>
            </a:r>
            <a:endParaRPr lang="zh-CN" altLang="zh-CN" b="0" dirty="0"/>
          </a:p>
          <a:p>
            <a:pPr lvl="2">
              <a:buNone/>
            </a:pPr>
            <a:r>
              <a:rPr lang="zh-CN" altLang="zh-CN" b="1" dirty="0" smtClean="0"/>
              <a:t>算法</a:t>
            </a:r>
            <a:r>
              <a:rPr lang="en-US" altLang="zh-CN" b="1" dirty="0" smtClean="0"/>
              <a:t>3.23</a:t>
            </a:r>
            <a:r>
              <a:rPr lang="zh-CN" altLang="zh-CN" b="1" dirty="0"/>
              <a:t>：</a:t>
            </a:r>
            <a:r>
              <a:rPr lang="zh-CN" altLang="zh-CN" b="1" dirty="0">
                <a:solidFill>
                  <a:srgbClr val="FF0000"/>
                </a:solidFill>
              </a:rPr>
              <a:t>链队列</a:t>
            </a:r>
            <a:r>
              <a:rPr lang="zh-CN" altLang="zh-CN" b="1" dirty="0" smtClean="0">
                <a:solidFill>
                  <a:srgbClr val="FF0000"/>
                </a:solidFill>
              </a:rPr>
              <a:t>的析</a:t>
            </a:r>
            <a:r>
              <a:rPr lang="zh-CN" altLang="zh-CN" b="1" dirty="0">
                <a:solidFill>
                  <a:srgbClr val="FF0000"/>
                </a:solidFill>
              </a:rPr>
              <a:t>构函数</a:t>
            </a:r>
          </a:p>
          <a:p>
            <a:pPr lvl="2">
              <a:buNone/>
            </a:pPr>
            <a:r>
              <a:rPr lang="en-US" altLang="zh-CN" b="0" dirty="0" err="1"/>
              <a:t>LinkQueue</a:t>
            </a:r>
            <a:r>
              <a:rPr lang="en-US" altLang="zh-CN" b="0" dirty="0"/>
              <a:t>&lt;Type&gt;::~</a:t>
            </a:r>
            <a:r>
              <a:rPr lang="en-US" altLang="zh-CN" b="0" dirty="0" err="1"/>
              <a:t>LinkQueue</a:t>
            </a:r>
            <a:r>
              <a:rPr lang="en-US" altLang="zh-CN" b="0" dirty="0"/>
              <a:t>(){   //</a:t>
            </a:r>
            <a:r>
              <a:rPr lang="zh-CN" altLang="zh-CN" b="0" dirty="0"/>
              <a:t>析构函数，销毁链队列</a:t>
            </a:r>
          </a:p>
          <a:p>
            <a:pPr lvl="2">
              <a:buNone/>
            </a:pPr>
            <a:r>
              <a:rPr lang="en-US" altLang="zh-CN" b="0" dirty="0"/>
              <a:t>    </a:t>
            </a:r>
            <a:r>
              <a:rPr lang="en-US" altLang="zh-CN" b="0" dirty="0" smtClean="0"/>
              <a:t>	LinkQueueNode&lt;Type</a:t>
            </a:r>
            <a:r>
              <a:rPr lang="en-US" altLang="zh-CN" b="0" dirty="0"/>
              <a:t>&gt; *p;</a:t>
            </a:r>
            <a:endParaRPr lang="zh-CN" altLang="zh-CN" b="0" dirty="0"/>
          </a:p>
          <a:p>
            <a:pPr lvl="2">
              <a:buNone/>
            </a:pPr>
            <a:r>
              <a:rPr lang="en-US" altLang="zh-CN" b="0" dirty="0"/>
              <a:t>    </a:t>
            </a:r>
            <a:r>
              <a:rPr lang="en-US" altLang="zh-CN" b="0" dirty="0" smtClean="0"/>
              <a:t>	while(front</a:t>
            </a:r>
            <a:r>
              <a:rPr lang="en-US" altLang="zh-CN" b="0" dirty="0"/>
              <a:t>!=NULL</a:t>
            </a:r>
            <a:r>
              <a:rPr lang="en-US" altLang="zh-CN" b="0" dirty="0" smtClean="0"/>
              <a:t>){</a:t>
            </a:r>
            <a:endParaRPr lang="en-US" altLang="zh-CN" dirty="0" smtClean="0"/>
          </a:p>
          <a:p>
            <a:pPr lvl="2">
              <a:buNone/>
            </a:pPr>
            <a:r>
              <a:rPr lang="en-US" altLang="zh-CN" b="0" dirty="0" smtClean="0"/>
              <a:t>			 </a:t>
            </a:r>
            <a:r>
              <a:rPr lang="en-US" altLang="zh-CN" b="0" dirty="0"/>
              <a:t>p = front; </a:t>
            </a:r>
            <a:endParaRPr lang="en-US" altLang="zh-CN" b="0" dirty="0" smtClean="0"/>
          </a:p>
          <a:p>
            <a:pPr lvl="2">
              <a:buNone/>
            </a:pPr>
            <a:r>
              <a:rPr lang="en-US" altLang="zh-CN" dirty="0" smtClean="0"/>
              <a:t>			</a:t>
            </a:r>
            <a:r>
              <a:rPr lang="en-US" altLang="zh-CN" b="0" dirty="0" smtClean="0"/>
              <a:t>front </a:t>
            </a:r>
            <a:r>
              <a:rPr lang="en-US" altLang="zh-CN" b="0" dirty="0"/>
              <a:t>= front-&gt;next; </a:t>
            </a:r>
            <a:endParaRPr lang="en-US" altLang="zh-CN" b="0" dirty="0" smtClean="0"/>
          </a:p>
          <a:p>
            <a:pPr lvl="2">
              <a:buNone/>
            </a:pPr>
            <a:r>
              <a:rPr lang="en-US" altLang="zh-CN" dirty="0" smtClean="0"/>
              <a:t>			</a:t>
            </a:r>
            <a:r>
              <a:rPr lang="en-US" altLang="zh-CN" b="0" dirty="0" smtClean="0"/>
              <a:t>delete </a:t>
            </a:r>
            <a:r>
              <a:rPr lang="en-US" altLang="zh-CN" b="0" dirty="0"/>
              <a:t>p; </a:t>
            </a:r>
            <a:endParaRPr lang="en-US" altLang="zh-CN" b="0" dirty="0" smtClean="0"/>
          </a:p>
          <a:p>
            <a:pPr lvl="2">
              <a:buNone/>
            </a:pPr>
            <a:r>
              <a:rPr lang="en-US" altLang="zh-CN" dirty="0" smtClean="0"/>
              <a:t>		</a:t>
            </a:r>
            <a:r>
              <a:rPr lang="en-US" altLang="zh-CN" b="0" dirty="0" smtClean="0"/>
              <a:t>}</a:t>
            </a:r>
            <a:endParaRPr lang="zh-CN" altLang="zh-CN" b="0" dirty="0"/>
          </a:p>
          <a:p>
            <a:pPr lvl="2">
              <a:buNone/>
            </a:pPr>
            <a:r>
              <a:rPr lang="en-US" altLang="zh-CN" b="0" dirty="0" smtClean="0"/>
              <a:t>}</a:t>
            </a:r>
            <a:endParaRPr lang="zh-CN" altLang="zh-CN" b="0" dirty="0"/>
          </a:p>
        </p:txBody>
      </p:sp>
    </p:spTree>
    <p:extLst>
      <p:ext uri="{BB962C8B-B14F-4D97-AF65-F5344CB8AC3E}">
        <p14:creationId xmlns:p14="http://schemas.microsoft.com/office/powerpoint/2010/main" val="216394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1784" y="1052736"/>
            <a:ext cx="8030696" cy="5256584"/>
          </a:xfrm>
        </p:spPr>
        <p:txBody>
          <a:bodyPr>
            <a:normAutofit/>
          </a:bodyPr>
          <a:lstStyle/>
          <a:p>
            <a:r>
              <a:rPr lang="zh-CN" altLang="zh-CN" sz="2600" dirty="0"/>
              <a:t>（</a:t>
            </a:r>
            <a:r>
              <a:rPr lang="en-US" altLang="zh-CN" sz="2600" dirty="0"/>
              <a:t>2</a:t>
            </a:r>
            <a:r>
              <a:rPr lang="zh-CN" altLang="zh-CN" sz="2600" dirty="0"/>
              <a:t>）</a:t>
            </a:r>
            <a:r>
              <a:rPr lang="zh-CN" altLang="zh-CN" sz="2600" dirty="0">
                <a:solidFill>
                  <a:srgbClr val="FF0000"/>
                </a:solidFill>
              </a:rPr>
              <a:t>求链队列长度</a:t>
            </a:r>
            <a:r>
              <a:rPr lang="zh-CN" altLang="zh-CN" sz="2600" dirty="0"/>
              <a:t>的</a:t>
            </a:r>
            <a:r>
              <a:rPr lang="zh-CN" altLang="zh-CN" sz="2600" dirty="0" smtClean="0"/>
              <a:t>操作</a:t>
            </a:r>
            <a:r>
              <a:rPr lang="zh-CN" altLang="en-US" sz="2600" dirty="0" smtClean="0"/>
              <a:t>：</a:t>
            </a:r>
            <a:r>
              <a:rPr lang="zh-CN" altLang="zh-CN" b="0" dirty="0" smtClean="0"/>
              <a:t>函数</a:t>
            </a:r>
            <a:r>
              <a:rPr lang="en-US" altLang="zh-CN" b="0" dirty="0" err="1" smtClean="0"/>
              <a:t>LinkQueueLength</a:t>
            </a:r>
            <a:r>
              <a:rPr lang="en-US" altLang="zh-CN" b="0" dirty="0" smtClean="0"/>
              <a:t>()</a:t>
            </a:r>
            <a:r>
              <a:rPr lang="zh-CN" altLang="zh-CN" b="0" dirty="0" smtClean="0"/>
              <a:t> </a:t>
            </a:r>
            <a:endParaRPr lang="en-US" altLang="zh-CN" b="0" dirty="0" smtClean="0"/>
          </a:p>
          <a:p>
            <a:pPr lvl="3">
              <a:buNone/>
            </a:pPr>
            <a:r>
              <a:rPr lang="zh-CN" altLang="zh-CN" sz="2200" b="1" dirty="0" smtClean="0"/>
              <a:t>算法</a:t>
            </a:r>
            <a:r>
              <a:rPr lang="en-US" altLang="zh-CN" sz="2200" b="1" dirty="0" smtClean="0"/>
              <a:t>:3.24</a:t>
            </a:r>
            <a:r>
              <a:rPr lang="zh-CN" altLang="zh-CN" sz="2200" b="1" dirty="0"/>
              <a:t>：</a:t>
            </a:r>
            <a:r>
              <a:rPr lang="zh-CN" altLang="zh-CN" sz="2200" b="1" dirty="0">
                <a:solidFill>
                  <a:srgbClr val="FF0000"/>
                </a:solidFill>
              </a:rPr>
              <a:t>求链队列的长度</a:t>
            </a:r>
            <a:r>
              <a:rPr lang="zh-CN" altLang="zh-CN" sz="2200" b="1" dirty="0"/>
              <a:t>，即链队列中数据元素的个</a:t>
            </a:r>
            <a:r>
              <a:rPr lang="zh-CN" altLang="zh-CN" sz="2200" b="1" dirty="0" smtClean="0"/>
              <a:t>数</a:t>
            </a:r>
            <a:endParaRPr lang="en-US" altLang="zh-CN" sz="2200" b="1" dirty="0" smtClean="0"/>
          </a:p>
          <a:p>
            <a:pPr lvl="3">
              <a:buNone/>
            </a:pPr>
            <a:r>
              <a:rPr lang="en-US" altLang="zh-CN" sz="2200" b="0" dirty="0" smtClean="0"/>
              <a:t>int </a:t>
            </a:r>
            <a:r>
              <a:rPr lang="en-US" altLang="zh-CN" sz="2200" b="0" dirty="0"/>
              <a:t>LinkQueue&lt;Type&gt;::LinkQueueLength()const{</a:t>
            </a:r>
            <a:endParaRPr lang="zh-CN" altLang="zh-CN" sz="2200" b="0" dirty="0"/>
          </a:p>
          <a:p>
            <a:pPr lvl="3">
              <a:buNone/>
            </a:pPr>
            <a:r>
              <a:rPr lang="en-US" altLang="zh-CN" sz="2200" b="0" dirty="0"/>
              <a:t>   </a:t>
            </a:r>
            <a:r>
              <a:rPr lang="en-US" altLang="zh-CN" sz="2200" b="0" dirty="0" smtClean="0"/>
              <a:t>	</a:t>
            </a:r>
            <a:r>
              <a:rPr lang="en-US" altLang="zh-CN" sz="2200" b="0" dirty="0" err="1" smtClean="0"/>
              <a:t>LinkQueueNode</a:t>
            </a:r>
            <a:r>
              <a:rPr lang="en-US" altLang="zh-CN" sz="2200" b="0" dirty="0" smtClean="0"/>
              <a:t>&lt;Type</a:t>
            </a:r>
            <a:r>
              <a:rPr lang="en-US" altLang="zh-CN" sz="2200" b="0" dirty="0"/>
              <a:t>&gt; *p = front;           </a:t>
            </a:r>
            <a:endParaRPr lang="zh-CN" altLang="zh-CN" sz="2200" b="0" dirty="0"/>
          </a:p>
          <a:p>
            <a:pPr lvl="3">
              <a:buNone/>
            </a:pPr>
            <a:r>
              <a:rPr lang="en-US" altLang="zh-CN" sz="2200" b="0" dirty="0"/>
              <a:t>    </a:t>
            </a:r>
            <a:r>
              <a:rPr lang="en-US" altLang="zh-CN" sz="2200" b="0" dirty="0" smtClean="0"/>
              <a:t>	</a:t>
            </a:r>
            <a:r>
              <a:rPr lang="en-US" altLang="zh-CN" sz="2200" b="0" dirty="0" err="1" smtClean="0"/>
              <a:t>int</a:t>
            </a:r>
            <a:r>
              <a:rPr lang="en-US" altLang="zh-CN" sz="2200" b="0" dirty="0" smtClean="0"/>
              <a:t> </a:t>
            </a:r>
            <a:r>
              <a:rPr lang="en-US" altLang="zh-CN" sz="2200" b="0" dirty="0"/>
              <a:t>i = 0;          </a:t>
            </a:r>
            <a:r>
              <a:rPr lang="en-US" altLang="zh-CN" sz="2200" b="0" dirty="0" smtClean="0"/>
              <a:t>//</a:t>
            </a:r>
            <a:r>
              <a:rPr lang="zh-CN" altLang="zh-CN" sz="2200" b="0" dirty="0"/>
              <a:t>初始化计数器</a:t>
            </a:r>
          </a:p>
          <a:p>
            <a:pPr lvl="3">
              <a:buNone/>
            </a:pPr>
            <a:r>
              <a:rPr lang="en-US" altLang="zh-CN" sz="2200" b="0" dirty="0"/>
              <a:t>    </a:t>
            </a:r>
            <a:r>
              <a:rPr lang="en-US" altLang="zh-CN" sz="2200" b="0" dirty="0" smtClean="0"/>
              <a:t>	while(p) </a:t>
            </a:r>
            <a:r>
              <a:rPr lang="en-US" altLang="zh-CN" sz="2200" b="0" dirty="0"/>
              <a:t>{ </a:t>
            </a:r>
            <a:endParaRPr lang="en-US" altLang="zh-CN" sz="2200" b="0" dirty="0" smtClean="0"/>
          </a:p>
          <a:p>
            <a:pPr lvl="3">
              <a:buNone/>
            </a:pPr>
            <a:r>
              <a:rPr lang="en-US" altLang="zh-CN" sz="2200" dirty="0" smtClean="0"/>
              <a:t>			</a:t>
            </a:r>
            <a:r>
              <a:rPr lang="en-US" altLang="zh-CN" sz="2200" b="0" dirty="0" err="1" smtClean="0"/>
              <a:t>i</a:t>
            </a:r>
            <a:r>
              <a:rPr lang="en-US" altLang="zh-CN" sz="2200" b="0" dirty="0"/>
              <a:t>++;  </a:t>
            </a:r>
            <a:endParaRPr lang="en-US" altLang="zh-CN" sz="2200" b="0" dirty="0" smtClean="0"/>
          </a:p>
          <a:p>
            <a:pPr lvl="3">
              <a:buNone/>
            </a:pPr>
            <a:r>
              <a:rPr lang="en-US" altLang="zh-CN" sz="2200" dirty="0" smtClean="0"/>
              <a:t>			</a:t>
            </a:r>
            <a:r>
              <a:rPr lang="en-US" altLang="zh-CN" sz="2200" b="0" dirty="0" smtClean="0"/>
              <a:t>p </a:t>
            </a:r>
            <a:r>
              <a:rPr lang="en-US" altLang="zh-CN" sz="2200" b="0" dirty="0"/>
              <a:t>= p-&gt;next; </a:t>
            </a:r>
            <a:endParaRPr lang="en-US" altLang="zh-CN" sz="2200" b="0" dirty="0" smtClean="0"/>
          </a:p>
          <a:p>
            <a:pPr lvl="3">
              <a:buNone/>
            </a:pPr>
            <a:r>
              <a:rPr lang="en-US" altLang="zh-CN" sz="2200" dirty="0" smtClean="0"/>
              <a:t>		</a:t>
            </a:r>
            <a:r>
              <a:rPr lang="en-US" altLang="zh-CN" sz="2200" b="0" dirty="0" smtClean="0"/>
              <a:t>}</a:t>
            </a:r>
            <a:endParaRPr lang="zh-CN" altLang="zh-CN" sz="2200" b="0" dirty="0"/>
          </a:p>
          <a:p>
            <a:pPr lvl="3">
              <a:buNone/>
            </a:pPr>
            <a:r>
              <a:rPr lang="en-US" altLang="zh-CN" sz="2200" b="0" dirty="0"/>
              <a:t>  </a:t>
            </a:r>
            <a:r>
              <a:rPr lang="en-US" altLang="zh-CN" sz="2200" b="0" dirty="0" smtClean="0"/>
              <a:t>		return </a:t>
            </a:r>
            <a:r>
              <a:rPr lang="en-US" altLang="zh-CN" sz="2200" b="0" dirty="0"/>
              <a:t>i;</a:t>
            </a:r>
            <a:endParaRPr lang="zh-CN" altLang="zh-CN" sz="2200" b="0" dirty="0"/>
          </a:p>
          <a:p>
            <a:pPr lvl="3">
              <a:buNone/>
            </a:pPr>
            <a:r>
              <a:rPr lang="en-US" altLang="zh-CN" sz="2200" b="0" dirty="0"/>
              <a:t>}</a:t>
            </a:r>
            <a:endParaRPr lang="zh-CN" altLang="zh-CN" sz="2200" b="0" dirty="0"/>
          </a:p>
          <a:p>
            <a:endParaRPr lang="zh-CN" altLang="en-US" dirty="0"/>
          </a:p>
        </p:txBody>
      </p:sp>
    </p:spTree>
    <p:extLst>
      <p:ext uri="{BB962C8B-B14F-4D97-AF65-F5344CB8AC3E}">
        <p14:creationId xmlns:p14="http://schemas.microsoft.com/office/powerpoint/2010/main" val="16694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256584"/>
          </a:xfrm>
        </p:spPr>
        <p:txBody>
          <a:bodyPr>
            <a:normAutofit/>
          </a:bodyPr>
          <a:lstStyle/>
          <a:p>
            <a:r>
              <a:rPr lang="zh-CN" altLang="zh-CN" dirty="0"/>
              <a:t>（</a:t>
            </a:r>
            <a:r>
              <a:rPr lang="en-US" altLang="zh-CN" dirty="0"/>
              <a:t>3</a:t>
            </a:r>
            <a:r>
              <a:rPr lang="zh-CN" altLang="zh-CN" dirty="0"/>
              <a:t>）</a:t>
            </a:r>
            <a:r>
              <a:rPr lang="zh-CN" altLang="zh-CN" dirty="0">
                <a:solidFill>
                  <a:srgbClr val="FF0000"/>
                </a:solidFill>
              </a:rPr>
              <a:t>返回队列头元素</a:t>
            </a:r>
            <a:r>
              <a:rPr lang="zh-CN" altLang="zh-CN" dirty="0"/>
              <a:t>的</a:t>
            </a:r>
            <a:r>
              <a:rPr lang="zh-CN" altLang="zh-CN" dirty="0" smtClean="0"/>
              <a:t>操作</a:t>
            </a:r>
            <a:r>
              <a:rPr lang="zh-CN" altLang="en-US" dirty="0" smtClean="0"/>
              <a:t>：</a:t>
            </a:r>
            <a:r>
              <a:rPr lang="zh-CN" altLang="zh-CN" b="0" dirty="0" smtClean="0"/>
              <a:t>函数</a:t>
            </a:r>
            <a:r>
              <a:rPr lang="en-US" altLang="zh-CN" b="0" dirty="0" err="1" smtClean="0"/>
              <a:t>GetFront</a:t>
            </a:r>
            <a:r>
              <a:rPr lang="en-US" altLang="zh-CN" b="0" dirty="0" smtClean="0"/>
              <a:t>()</a:t>
            </a:r>
            <a:r>
              <a:rPr lang="zh-CN" altLang="zh-CN" b="0" dirty="0" smtClean="0"/>
              <a:t> </a:t>
            </a:r>
            <a:endParaRPr lang="en-US" altLang="zh-CN" b="0" dirty="0" smtClean="0"/>
          </a:p>
          <a:p>
            <a:endParaRPr lang="zh-CN" altLang="zh-CN" dirty="0"/>
          </a:p>
          <a:p>
            <a:pPr lvl="3">
              <a:buNone/>
            </a:pPr>
            <a:r>
              <a:rPr lang="zh-CN" altLang="zh-CN" b="1" dirty="0" smtClean="0"/>
              <a:t>算法</a:t>
            </a:r>
            <a:r>
              <a:rPr lang="en-US" altLang="zh-CN" b="1" dirty="0" smtClean="0"/>
              <a:t>:3.25</a:t>
            </a:r>
            <a:r>
              <a:rPr lang="zh-CN" altLang="zh-CN" b="1" dirty="0"/>
              <a:t>：</a:t>
            </a:r>
            <a:r>
              <a:rPr lang="zh-CN" altLang="zh-CN" b="1" dirty="0">
                <a:solidFill>
                  <a:srgbClr val="FF0000"/>
                </a:solidFill>
              </a:rPr>
              <a:t>返回队列头元素的值</a:t>
            </a:r>
          </a:p>
          <a:p>
            <a:pPr lvl="3">
              <a:buNone/>
            </a:pPr>
            <a:r>
              <a:rPr lang="en-US" altLang="zh-CN" b="0" dirty="0"/>
              <a:t>Type &amp;</a:t>
            </a:r>
            <a:r>
              <a:rPr lang="en-US" altLang="zh-CN" b="0" dirty="0" err="1"/>
              <a:t>LinkQueue</a:t>
            </a:r>
            <a:r>
              <a:rPr lang="en-US" altLang="zh-CN" b="0" dirty="0"/>
              <a:t>&lt;Type&gt;::</a:t>
            </a:r>
            <a:r>
              <a:rPr lang="en-US" altLang="zh-CN" b="0" dirty="0" err="1"/>
              <a:t>GetFront</a:t>
            </a:r>
            <a:r>
              <a:rPr lang="en-US" altLang="zh-CN" b="0" dirty="0"/>
              <a:t>(){</a:t>
            </a:r>
            <a:endParaRPr lang="zh-CN" altLang="zh-CN" b="0" dirty="0"/>
          </a:p>
          <a:p>
            <a:pPr lvl="3">
              <a:buNone/>
            </a:pPr>
            <a:r>
              <a:rPr lang="en-US" altLang="zh-CN" b="0" dirty="0"/>
              <a:t>    if(IsEmpty</a:t>
            </a:r>
            <a:r>
              <a:rPr lang="en-US" altLang="zh-CN" b="0" dirty="0" smtClean="0"/>
              <a:t>()) </a:t>
            </a:r>
            <a:r>
              <a:rPr lang="en-US" altLang="zh-CN" b="0" dirty="0"/>
              <a:t>{ </a:t>
            </a:r>
            <a:endParaRPr lang="en-US" altLang="zh-CN" b="0" dirty="0" smtClean="0"/>
          </a:p>
          <a:p>
            <a:pPr lvl="3">
              <a:buNone/>
            </a:pPr>
            <a:r>
              <a:rPr lang="en-US" altLang="zh-CN" dirty="0" smtClean="0"/>
              <a:t>		</a:t>
            </a:r>
            <a:r>
              <a:rPr lang="en-US" altLang="zh-CN" b="0" dirty="0" smtClean="0"/>
              <a:t>cout</a:t>
            </a:r>
            <a:r>
              <a:rPr lang="en-US" altLang="zh-CN" b="0" dirty="0"/>
              <a:t>&lt;&lt;"</a:t>
            </a:r>
            <a:r>
              <a:rPr lang="zh-CN" altLang="zh-CN" b="0" dirty="0"/>
              <a:t>链队列为空！</a:t>
            </a:r>
            <a:r>
              <a:rPr lang="en-US" altLang="zh-CN" b="0" dirty="0"/>
              <a:t>"&lt;&lt;endl; </a:t>
            </a:r>
            <a:endParaRPr lang="en-US" altLang="zh-CN" b="0" dirty="0" smtClean="0"/>
          </a:p>
          <a:p>
            <a:pPr lvl="3">
              <a:buNone/>
            </a:pPr>
            <a:r>
              <a:rPr lang="en-US" altLang="zh-CN" dirty="0" smtClean="0"/>
              <a:t>		</a:t>
            </a:r>
            <a:r>
              <a:rPr lang="en-US" altLang="zh-CN" b="0" dirty="0" smtClean="0"/>
              <a:t>exit(0</a:t>
            </a:r>
            <a:r>
              <a:rPr lang="en-US" altLang="zh-CN" b="0" dirty="0"/>
              <a:t>); </a:t>
            </a:r>
            <a:endParaRPr lang="en-US" altLang="zh-CN" b="0" dirty="0" smtClean="0"/>
          </a:p>
          <a:p>
            <a:pPr lvl="3">
              <a:buNone/>
            </a:pPr>
            <a:r>
              <a:rPr lang="en-US" altLang="zh-CN" dirty="0" smtClean="0"/>
              <a:t>	</a:t>
            </a:r>
            <a:r>
              <a:rPr lang="en-US" altLang="zh-CN" b="0" dirty="0" smtClean="0"/>
              <a:t>}  else </a:t>
            </a:r>
            <a:r>
              <a:rPr lang="en-US" altLang="zh-CN" b="0" dirty="0"/>
              <a:t>return  front-&gt;elem;</a:t>
            </a:r>
            <a:endParaRPr lang="zh-CN" altLang="zh-CN" b="0" dirty="0"/>
          </a:p>
          <a:p>
            <a:pPr lvl="3">
              <a:buNone/>
            </a:pP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136379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736"/>
            <a:ext cx="8964488" cy="5112568"/>
          </a:xfrm>
        </p:spPr>
        <p:txBody>
          <a:bodyPr>
            <a:normAutofit/>
          </a:bodyPr>
          <a:lstStyle/>
          <a:p>
            <a:r>
              <a:rPr lang="zh-CN" altLang="zh-CN" sz="2600" dirty="0"/>
              <a:t>（</a:t>
            </a:r>
            <a:r>
              <a:rPr lang="en-US" altLang="zh-CN" sz="2600" dirty="0"/>
              <a:t>4</a:t>
            </a:r>
            <a:r>
              <a:rPr lang="zh-CN" altLang="zh-CN" sz="2600" dirty="0"/>
              <a:t>）</a:t>
            </a:r>
            <a:r>
              <a:rPr lang="zh-CN" altLang="zh-CN" sz="2600" dirty="0">
                <a:solidFill>
                  <a:srgbClr val="FF0000"/>
                </a:solidFill>
              </a:rPr>
              <a:t>链队列的入队列和出队列操作</a:t>
            </a:r>
          </a:p>
          <a:p>
            <a:pPr lvl="4">
              <a:buNone/>
            </a:pPr>
            <a:r>
              <a:rPr lang="en-US" altLang="zh-CN" b="0" dirty="0" err="1"/>
              <a:t>InQueue</a:t>
            </a:r>
            <a:r>
              <a:rPr lang="en-US" altLang="zh-CN" b="0" dirty="0"/>
              <a:t>()</a:t>
            </a:r>
            <a:r>
              <a:rPr lang="zh-CN" altLang="zh-CN" b="0" dirty="0"/>
              <a:t>函数实现了链队列的入队列操作</a:t>
            </a:r>
            <a:r>
              <a:rPr lang="zh-CN" altLang="zh-CN" b="0" dirty="0" smtClean="0"/>
              <a:t>。</a:t>
            </a:r>
            <a:endParaRPr lang="en-US" altLang="zh-CN" b="0" dirty="0" smtClean="0"/>
          </a:p>
          <a:p>
            <a:pPr lvl="4">
              <a:buNone/>
            </a:pPr>
            <a:r>
              <a:rPr lang="en-US" altLang="zh-CN" b="0" dirty="0" err="1" smtClean="0"/>
              <a:t>OutQueue</a:t>
            </a:r>
            <a:r>
              <a:rPr lang="en-US" altLang="zh-CN" b="0" dirty="0"/>
              <a:t>()</a:t>
            </a:r>
            <a:r>
              <a:rPr lang="zh-CN" altLang="zh-CN" b="0" dirty="0"/>
              <a:t>函数实现了链队列的出队列操作</a:t>
            </a:r>
            <a:r>
              <a:rPr lang="zh-CN" altLang="zh-CN" b="0" dirty="0" smtClean="0"/>
              <a:t>。</a:t>
            </a:r>
            <a:endParaRPr lang="en-US" altLang="zh-CN" b="0" dirty="0" smtClean="0"/>
          </a:p>
          <a:p>
            <a:pPr lvl="4">
              <a:buNone/>
            </a:pPr>
            <a:endParaRPr lang="zh-CN" altLang="zh-CN" b="0" dirty="0"/>
          </a:p>
          <a:p>
            <a:pPr lvl="4">
              <a:buNone/>
            </a:pPr>
            <a:r>
              <a:rPr lang="zh-CN" altLang="zh-CN" b="1" dirty="0" smtClean="0"/>
              <a:t>算法</a:t>
            </a:r>
            <a:r>
              <a:rPr lang="en-US" altLang="zh-CN" b="1" dirty="0" smtClean="0"/>
              <a:t>3.26</a:t>
            </a:r>
            <a:r>
              <a:rPr lang="zh-CN" altLang="zh-CN" b="1" dirty="0"/>
              <a:t>：</a:t>
            </a:r>
            <a:r>
              <a:rPr lang="zh-CN" altLang="zh-CN" b="1" dirty="0">
                <a:solidFill>
                  <a:srgbClr val="FF0000"/>
                </a:solidFill>
              </a:rPr>
              <a:t>入队列操作</a:t>
            </a:r>
            <a:r>
              <a:rPr lang="zh-CN" altLang="zh-CN" b="1" dirty="0"/>
              <a:t>，将元素</a:t>
            </a:r>
            <a:r>
              <a:rPr lang="en-US" altLang="zh-CN" b="1" dirty="0"/>
              <a:t>e</a:t>
            </a:r>
            <a:r>
              <a:rPr lang="zh-CN" altLang="zh-CN" b="1" dirty="0"/>
              <a:t>加入链队列</a:t>
            </a:r>
          </a:p>
          <a:p>
            <a:pPr lvl="4">
              <a:buNone/>
            </a:pPr>
            <a:r>
              <a:rPr lang="en-US" altLang="zh-CN" b="0" dirty="0"/>
              <a:t>void LinkQueue&lt;Type&gt;::InQueue(Type &amp;e){ </a:t>
            </a:r>
            <a:endParaRPr lang="en-US" altLang="zh-CN" dirty="0" smtClean="0"/>
          </a:p>
          <a:p>
            <a:pPr lvl="4">
              <a:buNone/>
            </a:pPr>
            <a:r>
              <a:rPr lang="en-US" altLang="zh-CN" b="0" dirty="0" smtClean="0"/>
              <a:t>	If (front </a:t>
            </a:r>
            <a:r>
              <a:rPr lang="en-US" altLang="zh-CN" b="0" dirty="0"/>
              <a:t>== NULL) </a:t>
            </a:r>
            <a:endParaRPr lang="en-US" altLang="zh-CN" b="0" dirty="0" smtClean="0"/>
          </a:p>
          <a:p>
            <a:pPr lvl="4">
              <a:buNone/>
            </a:pPr>
            <a:r>
              <a:rPr lang="en-US" altLang="zh-CN" dirty="0" smtClean="0"/>
              <a:t>		 </a:t>
            </a:r>
            <a:r>
              <a:rPr lang="en-US" altLang="zh-CN" b="0" dirty="0" smtClean="0"/>
              <a:t>front </a:t>
            </a:r>
            <a:r>
              <a:rPr lang="en-US" altLang="zh-CN" b="0" dirty="0"/>
              <a:t>= rear = new LinkQueueNode&lt;Type&gt;(e, NULL</a:t>
            </a:r>
            <a:r>
              <a:rPr lang="en-US" altLang="zh-CN" b="0" dirty="0" smtClean="0"/>
              <a:t>);</a:t>
            </a:r>
          </a:p>
          <a:p>
            <a:pPr lvl="4">
              <a:buNone/>
            </a:pPr>
            <a:r>
              <a:rPr lang="en-US" altLang="zh-CN" b="0" dirty="0" smtClean="0"/>
              <a:t>	else </a:t>
            </a:r>
            <a:r>
              <a:rPr lang="en-US" altLang="zh-CN" b="0" dirty="0"/>
              <a:t>rear = rear-&gt;next = new LinkQueueNode&lt;Type&gt;(e, NULL</a:t>
            </a:r>
            <a:r>
              <a:rPr lang="en-US" altLang="zh-CN" b="0" dirty="0" smtClean="0"/>
              <a:t>);</a:t>
            </a:r>
            <a:endParaRPr lang="en-US" altLang="zh-CN" dirty="0"/>
          </a:p>
          <a:p>
            <a:pPr lvl="4">
              <a:buNone/>
            </a:pPr>
            <a:r>
              <a:rPr lang="en-US" altLang="zh-CN" b="0" dirty="0" smtClean="0"/>
              <a:t>}</a:t>
            </a:r>
            <a:endParaRPr lang="zh-CN" altLang="zh-CN" b="0" dirty="0"/>
          </a:p>
        </p:txBody>
      </p:sp>
    </p:spTree>
    <p:extLst>
      <p:ext uri="{BB962C8B-B14F-4D97-AF65-F5344CB8AC3E}">
        <p14:creationId xmlns:p14="http://schemas.microsoft.com/office/powerpoint/2010/main" val="303116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8064896" cy="5184576"/>
          </a:xfrm>
        </p:spPr>
        <p:txBody>
          <a:bodyPr>
            <a:normAutofit lnSpcReduction="10000"/>
          </a:bodyPr>
          <a:lstStyle/>
          <a:p>
            <a:r>
              <a:rPr lang="zh-CN" altLang="zh-CN" dirty="0" smtClean="0"/>
              <a:t>算法</a:t>
            </a:r>
            <a:r>
              <a:rPr lang="en-US" altLang="zh-CN" dirty="0" smtClean="0"/>
              <a:t>3.27</a:t>
            </a:r>
            <a:r>
              <a:rPr lang="zh-CN" altLang="zh-CN" dirty="0"/>
              <a:t>：</a:t>
            </a:r>
            <a:r>
              <a:rPr lang="zh-CN" altLang="zh-CN" dirty="0">
                <a:solidFill>
                  <a:srgbClr val="FF0000"/>
                </a:solidFill>
              </a:rPr>
              <a:t>出队列操作</a:t>
            </a:r>
            <a:r>
              <a:rPr lang="zh-CN" altLang="zh-CN" dirty="0"/>
              <a:t>，删除队列头元素，并返回其值</a:t>
            </a:r>
          </a:p>
          <a:p>
            <a:r>
              <a:rPr lang="en-US" altLang="zh-CN" b="0" dirty="0"/>
              <a:t>Type &amp;</a:t>
            </a:r>
            <a:r>
              <a:rPr lang="en-US" altLang="zh-CN" b="0" dirty="0" err="1"/>
              <a:t>LinkQueue</a:t>
            </a:r>
            <a:r>
              <a:rPr lang="en-US" altLang="zh-CN" b="0" dirty="0"/>
              <a:t>&lt;Type&gt;::</a:t>
            </a:r>
            <a:r>
              <a:rPr lang="en-US" altLang="zh-CN" b="0" dirty="0" err="1"/>
              <a:t>OutQueue</a:t>
            </a:r>
            <a:r>
              <a:rPr lang="en-US" altLang="zh-CN" b="0" dirty="0"/>
              <a:t>(){ </a:t>
            </a:r>
            <a:endParaRPr lang="zh-CN" altLang="zh-CN" b="0" dirty="0"/>
          </a:p>
          <a:p>
            <a:r>
              <a:rPr lang="en-US" altLang="zh-CN" b="0" dirty="0"/>
              <a:t>    if(IsEmpty</a:t>
            </a:r>
            <a:r>
              <a:rPr lang="en-US" altLang="zh-CN" b="0" dirty="0" smtClean="0"/>
              <a:t>()) </a:t>
            </a:r>
            <a:r>
              <a:rPr lang="en-US" altLang="zh-CN" b="0" dirty="0"/>
              <a:t>{ cout&lt;&lt;"</a:t>
            </a:r>
            <a:r>
              <a:rPr lang="zh-CN" altLang="zh-CN" b="0" dirty="0"/>
              <a:t>链队列为空！</a:t>
            </a:r>
            <a:r>
              <a:rPr lang="en-US" altLang="zh-CN" b="0" dirty="0"/>
              <a:t>"&lt;&lt;</a:t>
            </a:r>
            <a:r>
              <a:rPr lang="en-US" altLang="zh-CN" b="0" dirty="0" err="1"/>
              <a:t>endl</a:t>
            </a:r>
            <a:r>
              <a:rPr lang="en-US" altLang="zh-CN" b="0" dirty="0"/>
              <a:t>; exit(0); }</a:t>
            </a:r>
            <a:endParaRPr lang="zh-CN" altLang="zh-CN" b="0" dirty="0"/>
          </a:p>
          <a:p>
            <a:r>
              <a:rPr lang="en-US" altLang="zh-CN" b="0" dirty="0"/>
              <a:t>    </a:t>
            </a:r>
            <a:r>
              <a:rPr lang="en-US" altLang="zh-CN" b="0" dirty="0" err="1"/>
              <a:t>LinkQueueNode</a:t>
            </a:r>
            <a:r>
              <a:rPr lang="en-US" altLang="zh-CN" b="0" dirty="0"/>
              <a:t>&lt;Type&gt; *p = front;</a:t>
            </a:r>
            <a:endParaRPr lang="zh-CN" altLang="zh-CN" b="0" dirty="0"/>
          </a:p>
          <a:p>
            <a:r>
              <a:rPr lang="en-US" altLang="zh-CN" b="0" dirty="0"/>
              <a:t>    Type e = p-&gt;</a:t>
            </a:r>
            <a:r>
              <a:rPr lang="en-US" altLang="zh-CN" b="0" dirty="0" err="1"/>
              <a:t>elem</a:t>
            </a:r>
            <a:r>
              <a:rPr lang="en-US" altLang="zh-CN" b="0" dirty="0"/>
              <a:t>;</a:t>
            </a:r>
            <a:endParaRPr lang="zh-CN" altLang="zh-CN" b="0" dirty="0"/>
          </a:p>
          <a:p>
            <a:r>
              <a:rPr lang="en-US" altLang="zh-CN" b="0" dirty="0"/>
              <a:t>    front = front-&gt;next;</a:t>
            </a:r>
            <a:endParaRPr lang="zh-CN" altLang="zh-CN" b="0" dirty="0"/>
          </a:p>
          <a:p>
            <a:r>
              <a:rPr lang="en-US" altLang="zh-CN" b="0" dirty="0"/>
              <a:t>    if(front == NULL ) rear = NULL;</a:t>
            </a:r>
            <a:endParaRPr lang="zh-CN" altLang="zh-CN" b="0" dirty="0"/>
          </a:p>
          <a:p>
            <a:r>
              <a:rPr lang="en-US" altLang="zh-CN" b="0" dirty="0"/>
              <a:t>    delete p;</a:t>
            </a:r>
            <a:endParaRPr lang="zh-CN" altLang="zh-CN" b="0" dirty="0"/>
          </a:p>
          <a:p>
            <a:r>
              <a:rPr lang="en-US" altLang="zh-CN" b="0" dirty="0"/>
              <a:t>    return e;</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50496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3.6 </a:t>
            </a:r>
            <a:r>
              <a:rPr lang="zh-CN" altLang="zh-CN" b="1" dirty="0"/>
              <a:t>队列的</a:t>
            </a:r>
            <a:r>
              <a:rPr lang="zh-CN" altLang="zh-CN" b="1" dirty="0" smtClean="0"/>
              <a:t>应用</a:t>
            </a:r>
            <a:endParaRPr lang="zh-CN" altLang="en-US" dirty="0"/>
          </a:p>
        </p:txBody>
      </p:sp>
      <p:sp>
        <p:nvSpPr>
          <p:cNvPr id="3" name="内容占位符 2"/>
          <p:cNvSpPr>
            <a:spLocks noGrp="1"/>
          </p:cNvSpPr>
          <p:nvPr>
            <p:ph idx="1"/>
          </p:nvPr>
        </p:nvSpPr>
        <p:spPr/>
        <p:txBody>
          <a:bodyPr/>
          <a:lstStyle/>
          <a:p>
            <a:r>
              <a:rPr lang="en-US" altLang="zh-CN" dirty="0" smtClean="0"/>
              <a:t>3.6.1 </a:t>
            </a:r>
            <a:r>
              <a:rPr lang="zh-CN" altLang="zh-CN" dirty="0">
                <a:solidFill>
                  <a:srgbClr val="FF0000"/>
                </a:solidFill>
              </a:rPr>
              <a:t>杨辉三角形</a:t>
            </a:r>
            <a:endParaRPr lang="zh-CN" altLang="en-US" dirty="0">
              <a:solidFill>
                <a:srgbClr val="FF0000"/>
              </a:solidFill>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2564903"/>
            <a:ext cx="4752528" cy="3101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49060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9"/>
            <a:ext cx="8316416" cy="3024336"/>
          </a:xfrm>
        </p:spPr>
        <p:txBody>
          <a:bodyPr/>
          <a:lstStyle/>
          <a:p>
            <a:pPr>
              <a:buFont typeface="Arial" panose="020B0604020202020204" pitchFamily="34" charset="0"/>
              <a:buChar char="•"/>
            </a:pPr>
            <a:r>
              <a:rPr lang="zh-CN" altLang="zh-CN" b="0" dirty="0"/>
              <a:t>有个重要的性质是除第一行数字初始化为</a:t>
            </a:r>
            <a:r>
              <a:rPr lang="en-US" altLang="zh-CN" b="0" dirty="0"/>
              <a:t>1</a:t>
            </a:r>
            <a:r>
              <a:rPr lang="zh-CN" altLang="zh-CN" b="0" dirty="0"/>
              <a:t>之外，杨辉三角形从第二层开始，每个数字都是其左右肩上两个数字之和，如果其左肩或右肩上没有数字，默认其左肩或右肩上的数字为</a:t>
            </a:r>
            <a:r>
              <a:rPr lang="en-US" altLang="zh-CN" b="0" dirty="0"/>
              <a:t>0</a:t>
            </a:r>
            <a:r>
              <a:rPr lang="zh-CN" altLang="zh-CN" b="0" dirty="0"/>
              <a:t>，而后进行计算</a:t>
            </a:r>
            <a:r>
              <a:rPr lang="zh-CN" altLang="zh-CN" b="0" dirty="0" smtClean="0"/>
              <a:t>。</a:t>
            </a:r>
            <a:endParaRPr lang="en-US" altLang="zh-CN" b="0" dirty="0" smtClean="0"/>
          </a:p>
          <a:p>
            <a:pPr>
              <a:buFont typeface="Arial" panose="020B0604020202020204" pitchFamily="34" charset="0"/>
              <a:buChar char="•"/>
            </a:pPr>
            <a:r>
              <a:rPr lang="zh-CN" altLang="zh-CN" b="0" dirty="0" smtClean="0"/>
              <a:t>因此</a:t>
            </a:r>
            <a:r>
              <a:rPr lang="zh-CN" altLang="zh-CN" b="0" dirty="0"/>
              <a:t>，若要求得杨辉三角形的第</a:t>
            </a:r>
            <a:r>
              <a:rPr lang="en-US" altLang="zh-CN" b="0" dirty="0" err="1"/>
              <a:t>i</a:t>
            </a:r>
            <a:r>
              <a:rPr lang="zh-CN" altLang="zh-CN" b="0" dirty="0"/>
              <a:t>行元素，可根据第</a:t>
            </a:r>
            <a:r>
              <a:rPr lang="en-US" altLang="zh-CN" b="0" dirty="0"/>
              <a:t>i-1</a:t>
            </a:r>
            <a:r>
              <a:rPr lang="zh-CN" altLang="zh-CN" b="0" dirty="0"/>
              <a:t>行的元素从左到右</a:t>
            </a:r>
            <a:r>
              <a:rPr lang="zh-CN" altLang="zh-CN" b="0" dirty="0" smtClean="0"/>
              <a:t>按依次</a:t>
            </a:r>
            <a:r>
              <a:rPr lang="zh-CN" altLang="zh-CN" b="0" dirty="0"/>
              <a:t>计算。</a:t>
            </a:r>
            <a:endParaRPr lang="zh-CN" altLang="en-US" b="0" dirty="0"/>
          </a:p>
        </p:txBody>
      </p:sp>
      <p:pic>
        <p:nvPicPr>
          <p:cNvPr id="51214" name="Picture 14"/>
          <p:cNvPicPr>
            <a:picLocks noChangeAspect="1" noChangeArrowheads="1"/>
          </p:cNvPicPr>
          <p:nvPr/>
        </p:nvPicPr>
        <p:blipFill>
          <a:blip r:embed="rId2" cstate="print"/>
          <a:srcRect/>
          <a:stretch>
            <a:fillRect/>
          </a:stretch>
        </p:blipFill>
        <p:spPr bwMode="auto">
          <a:xfrm>
            <a:off x="2071670" y="4143380"/>
            <a:ext cx="4953000" cy="1114425"/>
          </a:xfrm>
          <a:prstGeom prst="rect">
            <a:avLst/>
          </a:prstGeom>
          <a:noFill/>
          <a:ln w="9525">
            <a:noFill/>
            <a:miter lim="800000"/>
            <a:headEnd/>
            <a:tailEnd/>
          </a:ln>
          <a:effectLst/>
        </p:spPr>
      </p:pic>
    </p:spTree>
    <p:extLst>
      <p:ext uri="{BB962C8B-B14F-4D97-AF65-F5344CB8AC3E}">
        <p14:creationId xmlns:p14="http://schemas.microsoft.com/office/powerpoint/2010/main" val="27203049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764704"/>
            <a:ext cx="7520940" cy="5616624"/>
          </a:xfrm>
        </p:spPr>
        <p:txBody>
          <a:bodyPr>
            <a:normAutofit fontScale="85000" lnSpcReduction="20000"/>
          </a:bodyPr>
          <a:lstStyle/>
          <a:p>
            <a:pPr marL="180000">
              <a:spcBef>
                <a:spcPts val="0"/>
              </a:spcBef>
            </a:pPr>
            <a:r>
              <a:rPr lang="zh-CN" altLang="zh-CN" dirty="0" smtClean="0"/>
              <a:t>算法</a:t>
            </a:r>
            <a:r>
              <a:rPr lang="en-US" altLang="zh-CN" dirty="0" smtClean="0"/>
              <a:t>3.28</a:t>
            </a:r>
            <a:r>
              <a:rPr lang="zh-CN" altLang="zh-CN" dirty="0"/>
              <a:t>：杨辉三角形计算</a:t>
            </a:r>
          </a:p>
          <a:p>
            <a:pPr marL="180000">
              <a:spcBef>
                <a:spcPts val="0"/>
              </a:spcBef>
            </a:pPr>
            <a:r>
              <a:rPr lang="en-US" altLang="zh-CN" b="0" dirty="0"/>
              <a:t>void YANGHUI ( </a:t>
            </a:r>
            <a:r>
              <a:rPr lang="en-US" altLang="zh-CN" b="0" dirty="0" err="1"/>
              <a:t>int</a:t>
            </a:r>
            <a:r>
              <a:rPr lang="en-US" altLang="zh-CN" b="0" dirty="0"/>
              <a:t> n ) { </a:t>
            </a:r>
            <a:endParaRPr lang="zh-CN" altLang="zh-CN" b="0" dirty="0"/>
          </a:p>
          <a:p>
            <a:pPr marL="180000">
              <a:spcBef>
                <a:spcPts val="0"/>
              </a:spcBef>
            </a:pPr>
            <a:r>
              <a:rPr lang="en-US" altLang="zh-CN" b="0" dirty="0" smtClean="0"/>
              <a:t>	</a:t>
            </a:r>
            <a:r>
              <a:rPr lang="en-US" altLang="zh-CN" b="0" dirty="0" err="1" smtClean="0"/>
              <a:t>SeqQueue</a:t>
            </a:r>
            <a:r>
              <a:rPr lang="en-US" altLang="zh-CN" b="0" dirty="0" smtClean="0"/>
              <a:t> </a:t>
            </a:r>
            <a:r>
              <a:rPr lang="en-US" altLang="zh-CN" b="0" dirty="0"/>
              <a:t>&lt;</a:t>
            </a:r>
            <a:r>
              <a:rPr lang="en-US" altLang="zh-CN" b="0" dirty="0" err="1"/>
              <a:t>int</a:t>
            </a:r>
            <a:r>
              <a:rPr lang="en-US" altLang="zh-CN" b="0" dirty="0"/>
              <a:t>&gt; q=new </a:t>
            </a:r>
            <a:r>
              <a:rPr lang="en-US" altLang="zh-CN" b="0" dirty="0" err="1"/>
              <a:t>SeqQueue</a:t>
            </a:r>
            <a:r>
              <a:rPr lang="en-US" altLang="zh-CN" b="0" dirty="0"/>
              <a:t> (n+1);   //</a:t>
            </a:r>
            <a:r>
              <a:rPr lang="zh-CN" altLang="zh-CN" b="0" dirty="0"/>
              <a:t>循环队列初始化</a:t>
            </a:r>
            <a:r>
              <a:rPr lang="en-US" altLang="zh-CN" b="0" dirty="0"/>
              <a:t> </a:t>
            </a:r>
            <a:endParaRPr lang="zh-CN" altLang="zh-CN" b="0" dirty="0"/>
          </a:p>
          <a:p>
            <a:pPr marL="180000">
              <a:spcBef>
                <a:spcPts val="0"/>
              </a:spcBef>
            </a:pPr>
            <a:r>
              <a:rPr lang="en-US" altLang="zh-CN" b="0" dirty="0" smtClean="0"/>
              <a:t>	</a:t>
            </a:r>
            <a:r>
              <a:rPr lang="en-US" altLang="zh-CN" b="0" dirty="0" err="1" smtClean="0"/>
              <a:t>cout</a:t>
            </a:r>
            <a:r>
              <a:rPr lang="en-US" altLang="zh-CN" b="0" dirty="0" smtClean="0"/>
              <a:t> </a:t>
            </a:r>
            <a:r>
              <a:rPr lang="en-US" altLang="zh-CN" b="0" dirty="0"/>
              <a:t>&lt;&lt;’1’&lt;&lt;</a:t>
            </a:r>
            <a:r>
              <a:rPr lang="en-US" altLang="zh-CN" b="0" dirty="0" err="1"/>
              <a:t>endl</a:t>
            </a:r>
            <a:r>
              <a:rPr lang="en-US" altLang="zh-CN" b="0" dirty="0"/>
              <a:t>;              //</a:t>
            </a:r>
            <a:r>
              <a:rPr lang="zh-CN" altLang="zh-CN" b="0" dirty="0"/>
              <a:t>输出第</a:t>
            </a:r>
            <a:r>
              <a:rPr lang="en-US" altLang="zh-CN" b="0" dirty="0"/>
              <a:t>1</a:t>
            </a:r>
            <a:r>
              <a:rPr lang="zh-CN" altLang="zh-CN" b="0" dirty="0"/>
              <a:t>行</a:t>
            </a:r>
          </a:p>
          <a:p>
            <a:pPr marL="180000">
              <a:spcBef>
                <a:spcPts val="0"/>
              </a:spcBef>
            </a:pPr>
            <a:r>
              <a:rPr lang="en-US" altLang="zh-CN" b="0" dirty="0"/>
              <a:t>   </a:t>
            </a:r>
            <a:r>
              <a:rPr lang="en-US" altLang="zh-CN" b="0" dirty="0" err="1" smtClean="0"/>
              <a:t>q.InQueue</a:t>
            </a:r>
            <a:r>
              <a:rPr lang="en-US" altLang="zh-CN" b="0" dirty="0" smtClean="0"/>
              <a:t> </a:t>
            </a:r>
            <a:r>
              <a:rPr lang="en-US" altLang="zh-CN" b="0" dirty="0"/>
              <a:t>(1);	               //</a:t>
            </a:r>
            <a:r>
              <a:rPr lang="zh-CN" altLang="zh-CN" b="0" dirty="0"/>
              <a:t>将第</a:t>
            </a:r>
            <a:r>
              <a:rPr lang="en-US" altLang="zh-CN" b="0" dirty="0"/>
              <a:t>1</a:t>
            </a:r>
            <a:r>
              <a:rPr lang="zh-CN" altLang="zh-CN" b="0" dirty="0"/>
              <a:t>行加入循环队列</a:t>
            </a:r>
          </a:p>
          <a:p>
            <a:pPr marL="180000">
              <a:spcBef>
                <a:spcPts val="0"/>
              </a:spcBef>
            </a:pPr>
            <a:r>
              <a:rPr lang="en-US" altLang="zh-CN" b="0" dirty="0"/>
              <a:t>   </a:t>
            </a:r>
            <a:r>
              <a:rPr lang="en-US" altLang="zh-CN" b="0" dirty="0" err="1" smtClean="0"/>
              <a:t>int</a:t>
            </a:r>
            <a:r>
              <a:rPr lang="en-US" altLang="zh-CN" b="0" dirty="0" smtClean="0"/>
              <a:t> </a:t>
            </a:r>
            <a:r>
              <a:rPr lang="en-US" altLang="zh-CN" b="0" dirty="0"/>
              <a:t>s=0;</a:t>
            </a:r>
            <a:endParaRPr lang="zh-CN" altLang="zh-CN" b="0" dirty="0"/>
          </a:p>
          <a:p>
            <a:pPr marL="180000">
              <a:spcBef>
                <a:spcPts val="0"/>
              </a:spcBef>
            </a:pPr>
            <a:r>
              <a:rPr lang="en-US" altLang="zh-CN" b="0" dirty="0"/>
              <a:t>   </a:t>
            </a:r>
            <a:r>
              <a:rPr lang="en-US" altLang="zh-CN" b="0" dirty="0" smtClean="0"/>
              <a:t>for </a:t>
            </a:r>
            <a:r>
              <a:rPr lang="en-US" altLang="zh-CN" b="0" dirty="0"/>
              <a:t>( </a:t>
            </a:r>
            <a:r>
              <a:rPr lang="en-US" altLang="zh-CN" b="0" dirty="0" err="1"/>
              <a:t>int</a:t>
            </a:r>
            <a:r>
              <a:rPr lang="en-US" altLang="zh-CN" b="0" dirty="0"/>
              <a:t> </a:t>
            </a:r>
            <a:r>
              <a:rPr lang="en-US" altLang="zh-CN" b="0" dirty="0" err="1"/>
              <a:t>i</a:t>
            </a:r>
            <a:r>
              <a:rPr lang="en-US" altLang="zh-CN" b="0" dirty="0"/>
              <a:t>=2; </a:t>
            </a:r>
            <a:r>
              <a:rPr lang="en-US" altLang="zh-CN" b="0" dirty="0" err="1"/>
              <a:t>i</a:t>
            </a:r>
            <a:r>
              <a:rPr lang="en-US" altLang="zh-CN" b="0" dirty="0"/>
              <a:t>&lt;=n; </a:t>
            </a:r>
            <a:r>
              <a:rPr lang="en-US" altLang="zh-CN" b="0" dirty="0" err="1"/>
              <a:t>i</a:t>
            </a:r>
            <a:r>
              <a:rPr lang="en-US" altLang="zh-CN" b="0" dirty="0"/>
              <a:t>++ ) {         //</a:t>
            </a:r>
            <a:r>
              <a:rPr lang="zh-CN" altLang="zh-CN" b="0" dirty="0"/>
              <a:t>逐行计算并输出 </a:t>
            </a:r>
          </a:p>
          <a:p>
            <a:pPr marL="180000">
              <a:spcBef>
                <a:spcPts val="0"/>
              </a:spcBef>
            </a:pPr>
            <a:r>
              <a:rPr lang="en-US" altLang="zh-CN" b="0" dirty="0"/>
              <a:t>        </a:t>
            </a:r>
            <a:r>
              <a:rPr lang="en-US" altLang="zh-CN" b="0" dirty="0" err="1"/>
              <a:t>q.InQueue</a:t>
            </a:r>
            <a:r>
              <a:rPr lang="en-US" altLang="zh-CN" b="0" dirty="0"/>
              <a:t>(0);              //</a:t>
            </a:r>
            <a:r>
              <a:rPr lang="zh-CN" altLang="zh-CN" b="0" dirty="0"/>
              <a:t>将行分隔符加入循环队列</a:t>
            </a:r>
          </a:p>
          <a:p>
            <a:pPr marL="180000">
              <a:spcBef>
                <a:spcPts val="0"/>
              </a:spcBef>
            </a:pPr>
            <a:r>
              <a:rPr lang="en-US" altLang="zh-CN" b="0" dirty="0"/>
              <a:t>        for ( </a:t>
            </a:r>
            <a:r>
              <a:rPr lang="en-US" altLang="zh-CN" b="0" dirty="0" err="1"/>
              <a:t>int</a:t>
            </a:r>
            <a:r>
              <a:rPr lang="en-US" altLang="zh-CN" b="0" dirty="0"/>
              <a:t> j=1; j&lt;=</a:t>
            </a:r>
            <a:r>
              <a:rPr lang="en-US" altLang="zh-CN" b="0" dirty="0" err="1"/>
              <a:t>i</a:t>
            </a:r>
            <a:r>
              <a:rPr lang="en-US" altLang="zh-CN" b="0" dirty="0"/>
              <a:t>; </a:t>
            </a:r>
            <a:r>
              <a:rPr lang="en-US" altLang="zh-CN" b="0" dirty="0" err="1"/>
              <a:t>j++</a:t>
            </a:r>
            <a:r>
              <a:rPr lang="en-US" altLang="zh-CN" b="0" dirty="0"/>
              <a:t> ) {     //</a:t>
            </a:r>
            <a:r>
              <a:rPr lang="zh-CN" altLang="zh-CN" b="0" dirty="0"/>
              <a:t>输出第</a:t>
            </a:r>
            <a:r>
              <a:rPr lang="en-US" altLang="zh-CN" b="0" dirty="0" err="1"/>
              <a:t>i</a:t>
            </a:r>
            <a:r>
              <a:rPr lang="zh-CN" altLang="zh-CN" b="0" dirty="0"/>
              <a:t>行元素</a:t>
            </a:r>
          </a:p>
          <a:p>
            <a:pPr marL="180000">
              <a:spcBef>
                <a:spcPts val="0"/>
              </a:spcBef>
            </a:pPr>
            <a:r>
              <a:rPr lang="en-US" altLang="zh-CN" b="0" dirty="0"/>
              <a:t>            </a:t>
            </a:r>
            <a:r>
              <a:rPr lang="en-US" altLang="zh-CN" b="0" dirty="0" err="1"/>
              <a:t>int</a:t>
            </a:r>
            <a:r>
              <a:rPr lang="en-US" altLang="zh-CN" b="0" dirty="0"/>
              <a:t> t = </a:t>
            </a:r>
            <a:r>
              <a:rPr lang="en-US" altLang="zh-CN" b="0" dirty="0" err="1"/>
              <a:t>q.DeQueue</a:t>
            </a:r>
            <a:r>
              <a:rPr lang="en-US" altLang="zh-CN" b="0" dirty="0"/>
              <a:t> ( ); </a:t>
            </a:r>
            <a:endParaRPr lang="zh-CN" altLang="zh-CN" b="0" dirty="0"/>
          </a:p>
          <a:p>
            <a:pPr marL="180000">
              <a:spcBef>
                <a:spcPts val="0"/>
              </a:spcBef>
            </a:pPr>
            <a:r>
              <a:rPr lang="en-US" altLang="zh-CN" b="0" dirty="0"/>
              <a:t>            s=</a:t>
            </a:r>
            <a:r>
              <a:rPr lang="en-US" altLang="zh-CN" b="0" dirty="0" err="1"/>
              <a:t>s+t</a:t>
            </a:r>
            <a:r>
              <a:rPr lang="en-US" altLang="zh-CN" b="0" dirty="0"/>
              <a:t>;</a:t>
            </a:r>
            <a:endParaRPr lang="zh-CN" altLang="zh-CN" b="0" dirty="0"/>
          </a:p>
          <a:p>
            <a:pPr marL="180000">
              <a:spcBef>
                <a:spcPts val="0"/>
              </a:spcBef>
            </a:pPr>
            <a:r>
              <a:rPr lang="en-US" altLang="zh-CN" b="0" dirty="0"/>
              <a:t>            </a:t>
            </a:r>
            <a:r>
              <a:rPr lang="en-US" altLang="zh-CN" b="0" dirty="0" err="1"/>
              <a:t>cout</a:t>
            </a:r>
            <a:r>
              <a:rPr lang="en-US" altLang="zh-CN" b="0" dirty="0"/>
              <a:t>&lt;&lt;s&lt;&lt;’ ’;</a:t>
            </a:r>
            <a:endParaRPr lang="zh-CN" altLang="zh-CN" b="0" dirty="0"/>
          </a:p>
          <a:p>
            <a:pPr marL="180000">
              <a:spcBef>
                <a:spcPts val="0"/>
              </a:spcBef>
            </a:pPr>
            <a:r>
              <a:rPr lang="en-US" altLang="zh-CN" b="0" dirty="0"/>
              <a:t>            </a:t>
            </a:r>
            <a:r>
              <a:rPr lang="en-US" altLang="zh-CN" b="0" dirty="0" err="1"/>
              <a:t>q.EnQueue</a:t>
            </a:r>
            <a:r>
              <a:rPr lang="en-US" altLang="zh-CN" b="0" dirty="0"/>
              <a:t> ( s );</a:t>
            </a:r>
            <a:endParaRPr lang="zh-CN" altLang="zh-CN" b="0" dirty="0"/>
          </a:p>
          <a:p>
            <a:pPr marL="180000">
              <a:spcBef>
                <a:spcPts val="0"/>
              </a:spcBef>
            </a:pPr>
            <a:r>
              <a:rPr lang="en-US" altLang="zh-CN" b="0" dirty="0"/>
              <a:t>            s=t;</a:t>
            </a:r>
            <a:endParaRPr lang="zh-CN" altLang="zh-CN" b="0" dirty="0"/>
          </a:p>
          <a:p>
            <a:pPr marL="180000">
              <a:spcBef>
                <a:spcPts val="0"/>
              </a:spcBef>
            </a:pPr>
            <a:r>
              <a:rPr lang="en-US" altLang="zh-CN" b="0" dirty="0"/>
              <a:t>        } </a:t>
            </a:r>
            <a:endParaRPr lang="zh-CN" altLang="zh-CN" b="0" dirty="0"/>
          </a:p>
          <a:p>
            <a:pPr marL="180000">
              <a:spcBef>
                <a:spcPts val="0"/>
              </a:spcBef>
            </a:pPr>
            <a:r>
              <a:rPr lang="en-US" altLang="zh-CN" b="0" dirty="0"/>
              <a:t>        </a:t>
            </a:r>
            <a:r>
              <a:rPr lang="en-US" altLang="zh-CN" b="0" dirty="0" err="1"/>
              <a:t>cout</a:t>
            </a:r>
            <a:r>
              <a:rPr lang="en-US" altLang="zh-CN" b="0" dirty="0"/>
              <a:t> &lt;&lt;</a:t>
            </a:r>
            <a:r>
              <a:rPr lang="en-US" altLang="zh-CN" b="0" dirty="0" err="1"/>
              <a:t>endl</a:t>
            </a:r>
            <a:r>
              <a:rPr lang="en-US" altLang="zh-CN" b="0" dirty="0"/>
              <a:t>;</a:t>
            </a:r>
            <a:endParaRPr lang="zh-CN" altLang="zh-CN" b="0" dirty="0"/>
          </a:p>
          <a:p>
            <a:pPr marL="180000">
              <a:spcBef>
                <a:spcPts val="0"/>
              </a:spcBef>
            </a:pPr>
            <a:r>
              <a:rPr lang="en-US" altLang="zh-CN" b="0" dirty="0" smtClean="0"/>
              <a:t>	}</a:t>
            </a:r>
            <a:endParaRPr lang="zh-CN" altLang="zh-CN" b="0" dirty="0"/>
          </a:p>
          <a:p>
            <a:pPr marL="180000">
              <a:spcBef>
                <a:spcPts val="0"/>
              </a:spcBef>
            </a:pPr>
            <a:r>
              <a:rPr lang="en-US" altLang="zh-CN" b="0" dirty="0"/>
              <a:t>}</a:t>
            </a:r>
            <a:endParaRPr lang="zh-CN" altLang="zh-CN" b="0" dirty="0"/>
          </a:p>
          <a:p>
            <a:pPr marL="180000">
              <a:spcBef>
                <a:spcPts val="0"/>
              </a:spcBef>
            </a:pPr>
            <a:endParaRPr lang="zh-CN" altLang="en-US" dirty="0"/>
          </a:p>
        </p:txBody>
      </p:sp>
    </p:spTree>
    <p:extLst>
      <p:ext uri="{BB962C8B-B14F-4D97-AF65-F5344CB8AC3E}">
        <p14:creationId xmlns:p14="http://schemas.microsoft.com/office/powerpoint/2010/main" val="24046369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3.6.2 </a:t>
            </a:r>
            <a:r>
              <a:rPr lang="zh-CN" altLang="zh-CN" b="1" dirty="0">
                <a:solidFill>
                  <a:srgbClr val="FF0000"/>
                </a:solidFill>
              </a:rPr>
              <a:t>火车车厢</a:t>
            </a:r>
            <a:r>
              <a:rPr lang="zh-CN" altLang="zh-CN" b="1" dirty="0" smtClean="0">
                <a:solidFill>
                  <a:srgbClr val="FF0000"/>
                </a:solidFill>
              </a:rPr>
              <a:t>重排</a:t>
            </a:r>
            <a:endParaRPr lang="zh-CN" altLang="en-US" dirty="0">
              <a:solidFill>
                <a:srgbClr val="FF0000"/>
              </a:solidFill>
            </a:endParaRPr>
          </a:p>
        </p:txBody>
      </p:sp>
      <p:sp>
        <p:nvSpPr>
          <p:cNvPr id="3" name="内容占位符 2"/>
          <p:cNvSpPr>
            <a:spLocks noGrp="1"/>
          </p:cNvSpPr>
          <p:nvPr>
            <p:ph idx="1"/>
          </p:nvPr>
        </p:nvSpPr>
        <p:spPr>
          <a:xfrm>
            <a:off x="827584" y="1628800"/>
            <a:ext cx="7848872" cy="4464496"/>
          </a:xfrm>
        </p:spPr>
        <p:txBody>
          <a:bodyPr>
            <a:normAutofit/>
          </a:bodyPr>
          <a:lstStyle/>
          <a:p>
            <a:r>
              <a:rPr lang="en-US" altLang="zh-CN" b="0" dirty="0" smtClean="0"/>
              <a:t>		</a:t>
            </a:r>
            <a:r>
              <a:rPr lang="zh-CN" altLang="zh-CN" b="0" dirty="0" smtClean="0"/>
              <a:t>一</a:t>
            </a:r>
            <a:r>
              <a:rPr lang="zh-CN" altLang="zh-CN" b="0" dirty="0"/>
              <a:t>列货运火车共</a:t>
            </a:r>
            <a:r>
              <a:rPr lang="en-US" altLang="zh-CN" b="0" dirty="0"/>
              <a:t>n</a:t>
            </a:r>
            <a:r>
              <a:rPr lang="zh-CN" altLang="zh-CN" b="0" dirty="0"/>
              <a:t>节车厢，每节车厢需要停放在不同的车站。假设一列火车有</a:t>
            </a:r>
            <a:r>
              <a:rPr lang="en-US" altLang="zh-CN" b="0" dirty="0"/>
              <a:t>n</a:t>
            </a:r>
            <a:r>
              <a:rPr lang="zh-CN" altLang="zh-CN" b="0" dirty="0"/>
              <a:t>节车厢，车厢编号分别为</a:t>
            </a:r>
            <a:r>
              <a:rPr lang="en-US" altLang="zh-CN" b="0" dirty="0"/>
              <a:t>1~n</a:t>
            </a:r>
            <a:r>
              <a:rPr lang="zh-CN" altLang="zh-CN" b="0" dirty="0"/>
              <a:t>，货运火车按照第</a:t>
            </a:r>
            <a:r>
              <a:rPr lang="en-US" altLang="zh-CN" b="0" dirty="0"/>
              <a:t>n</a:t>
            </a:r>
            <a:r>
              <a:rPr lang="zh-CN" altLang="zh-CN" b="0" dirty="0"/>
              <a:t>站到第</a:t>
            </a:r>
            <a:r>
              <a:rPr lang="en-US" altLang="zh-CN" b="0" dirty="0"/>
              <a:t>1</a:t>
            </a:r>
            <a:r>
              <a:rPr lang="zh-CN" altLang="zh-CN" b="0" dirty="0"/>
              <a:t>站的次序经过每个车站。车厢的编号与各个目的车站的编号相同。为了方便从火车上卸载相应的车厢，必须重排火车车厢，即将火车车厢按照一定的编号序列排列，使各个车厢从前到后按照编号从</a:t>
            </a:r>
            <a:r>
              <a:rPr lang="en-US" altLang="zh-CN" b="0" dirty="0"/>
              <a:t>1</a:t>
            </a:r>
            <a:r>
              <a:rPr lang="zh-CN" altLang="zh-CN" b="0" dirty="0"/>
              <a:t>到</a:t>
            </a:r>
            <a:r>
              <a:rPr lang="en-US" altLang="zh-CN" b="0" dirty="0"/>
              <a:t>n</a:t>
            </a:r>
            <a:r>
              <a:rPr lang="zh-CN" altLang="zh-CN" b="0" dirty="0"/>
              <a:t>的顺序排列。如果所有车厢按照这种顺序排列，每次只需要卸载火车最后一节车厢即可。</a:t>
            </a:r>
          </a:p>
          <a:p>
            <a:endParaRPr lang="zh-CN" altLang="en-US" dirty="0"/>
          </a:p>
        </p:txBody>
      </p:sp>
    </p:spTree>
    <p:extLst>
      <p:ext uri="{BB962C8B-B14F-4D97-AF65-F5344CB8AC3E}">
        <p14:creationId xmlns:p14="http://schemas.microsoft.com/office/powerpoint/2010/main" val="272841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9106" y="1916832"/>
            <a:ext cx="9123621" cy="2365383"/>
          </a:xfrm>
          <a:prstGeom prst="rect">
            <a:avLst/>
          </a:prstGeom>
          <a:noFill/>
          <a:ln w="9525">
            <a:noFill/>
            <a:miter lim="800000"/>
            <a:headEnd/>
            <a:tailEnd/>
          </a:ln>
          <a:effectLst/>
        </p:spPr>
      </p:pic>
      <p:sp>
        <p:nvSpPr>
          <p:cNvPr id="5" name="矩形 4"/>
          <p:cNvSpPr/>
          <p:nvPr/>
        </p:nvSpPr>
        <p:spPr>
          <a:xfrm>
            <a:off x="3357554" y="4786322"/>
            <a:ext cx="2454518" cy="369332"/>
          </a:xfrm>
          <a:prstGeom prst="rect">
            <a:avLst/>
          </a:prstGeom>
        </p:spPr>
        <p:txBody>
          <a:bodyPr wrap="none">
            <a:spAutoFit/>
          </a:bodyPr>
          <a:lstStyle/>
          <a:p>
            <a:r>
              <a:rPr lang="zh-CN" altLang="en-US" dirty="0" smtClean="0">
                <a:latin typeface="Times New Roman" pitchFamily="18" charset="0"/>
                <a:ea typeface="楷体" pitchFamily="49" charset="-122"/>
                <a:cs typeface="Times New Roman" pitchFamily="18" charset="0"/>
              </a:rPr>
              <a:t>图</a:t>
            </a:r>
            <a:r>
              <a:rPr lang="en-US" dirty="0" smtClean="0">
                <a:latin typeface="Times New Roman" pitchFamily="18" charset="0"/>
                <a:ea typeface="楷体" pitchFamily="49" charset="-122"/>
                <a:cs typeface="Times New Roman" pitchFamily="18" charset="0"/>
              </a:rPr>
              <a:t>3-2  </a:t>
            </a:r>
            <a:r>
              <a:rPr lang="zh-CN" altLang="en-US" dirty="0" smtClean="0">
                <a:latin typeface="Times New Roman" pitchFamily="18" charset="0"/>
                <a:ea typeface="楷体" pitchFamily="49" charset="-122"/>
                <a:cs typeface="Times New Roman" pitchFamily="18" charset="0"/>
              </a:rPr>
              <a:t>顺序栈的示意图</a:t>
            </a:r>
            <a:endParaRPr lang="zh-CN" altLang="en-US" dirty="0">
              <a:latin typeface="Times New Roman" pitchFamily="18" charset="0"/>
              <a:ea typeface="楷体" pitchFamily="49" charset="-122"/>
              <a:cs typeface="Times New Roman" pitchFamily="18" charset="0"/>
            </a:endParaRPr>
          </a:p>
        </p:txBody>
      </p:sp>
      <p:sp>
        <p:nvSpPr>
          <p:cNvPr id="3" name="文本框 2"/>
          <p:cNvSpPr txBox="1"/>
          <p:nvPr/>
        </p:nvSpPr>
        <p:spPr>
          <a:xfrm>
            <a:off x="1763688" y="1772816"/>
            <a:ext cx="1800200" cy="2736304"/>
          </a:xfrm>
          <a:prstGeom prst="rect">
            <a:avLst/>
          </a:prstGeom>
          <a:solidFill>
            <a:schemeClr val="bg1"/>
          </a:solidFill>
        </p:spPr>
        <p:txBody>
          <a:bodyPr wrap="square" rtlCol="0">
            <a:spAutoFit/>
          </a:bodyPr>
          <a:lstStyle/>
          <a:p>
            <a:endParaRPr lang="zh-CN" altLang="en-US" dirty="0"/>
          </a:p>
        </p:txBody>
      </p:sp>
      <p:sp>
        <p:nvSpPr>
          <p:cNvPr id="6" name="文本框 5"/>
          <p:cNvSpPr txBox="1"/>
          <p:nvPr/>
        </p:nvSpPr>
        <p:spPr>
          <a:xfrm>
            <a:off x="3507804" y="1731371"/>
            <a:ext cx="1800200" cy="2736304"/>
          </a:xfrm>
          <a:prstGeom prst="rect">
            <a:avLst/>
          </a:prstGeom>
          <a:solidFill>
            <a:schemeClr val="bg1"/>
          </a:solidFill>
        </p:spPr>
        <p:txBody>
          <a:bodyPr wrap="square" rtlCol="0">
            <a:spAutoFit/>
          </a:bodyPr>
          <a:lstStyle/>
          <a:p>
            <a:endParaRPr lang="zh-CN" altLang="en-US" dirty="0"/>
          </a:p>
        </p:txBody>
      </p:sp>
      <p:sp>
        <p:nvSpPr>
          <p:cNvPr id="7" name="文本框 6"/>
          <p:cNvSpPr txBox="1"/>
          <p:nvPr/>
        </p:nvSpPr>
        <p:spPr>
          <a:xfrm>
            <a:off x="5425165" y="1731371"/>
            <a:ext cx="1800200" cy="2736304"/>
          </a:xfrm>
          <a:prstGeom prst="rect">
            <a:avLst/>
          </a:prstGeom>
          <a:solidFill>
            <a:schemeClr val="bg1"/>
          </a:solidFill>
        </p:spPr>
        <p:txBody>
          <a:bodyPr wrap="square" rtlCol="0">
            <a:spAutoFit/>
          </a:bodyPr>
          <a:lstStyle/>
          <a:p>
            <a:endParaRPr lang="zh-CN" altLang="en-US" dirty="0"/>
          </a:p>
        </p:txBody>
      </p:sp>
      <p:sp>
        <p:nvSpPr>
          <p:cNvPr id="8" name="文本框 7"/>
          <p:cNvSpPr txBox="1"/>
          <p:nvPr/>
        </p:nvSpPr>
        <p:spPr>
          <a:xfrm>
            <a:off x="7286735" y="1731371"/>
            <a:ext cx="1800200" cy="2736304"/>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6735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pPr>
              <a:buFont typeface="Arial" panose="020B0604020202020204" pitchFamily="34" charset="0"/>
              <a:buChar char="•"/>
            </a:pPr>
            <a:r>
              <a:rPr lang="zh-CN" altLang="zh-CN" b="0" dirty="0"/>
              <a:t>火车车厢重排工作安排在转轨站进行。转轨站中有一个入轨、一个出轨和</a:t>
            </a:r>
            <a:r>
              <a:rPr lang="en-US" altLang="zh-CN" b="0" dirty="0"/>
              <a:t>h</a:t>
            </a:r>
            <a:r>
              <a:rPr lang="zh-CN" altLang="zh-CN" b="0" dirty="0"/>
              <a:t>个缓冲铁轨。假设缓冲铁轨位于入轨和出轨之间，由于这些缓冲铁轨必须按照先进先出的原则运行，所以，可以将其视为队列。火车车厢重排</a:t>
            </a:r>
            <a:r>
              <a:rPr lang="zh-CN" altLang="zh-CN" b="0" dirty="0" smtClean="0"/>
              <a:t>示意图</a:t>
            </a:r>
            <a:r>
              <a:rPr lang="zh-CN" altLang="en-US" b="0" dirty="0" smtClean="0"/>
              <a:t>：</a:t>
            </a:r>
            <a:endParaRPr lang="zh-CN" altLang="en-US" b="0"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29" name="Object 1"/>
          <p:cNvGraphicFramePr>
            <a:graphicFrameLocks noChangeAspect="1"/>
          </p:cNvGraphicFramePr>
          <p:nvPr/>
        </p:nvGraphicFramePr>
        <p:xfrm>
          <a:off x="642910" y="3500438"/>
          <a:ext cx="8040470" cy="2143140"/>
        </p:xfrm>
        <a:graphic>
          <a:graphicData uri="http://schemas.openxmlformats.org/presentationml/2006/ole">
            <mc:AlternateContent xmlns:mc="http://schemas.openxmlformats.org/markup-compatibility/2006">
              <mc:Choice xmlns:v="urn:schemas-microsoft-com:vml" Requires="v">
                <p:oleObj spid="_x0000_s48260" r:id="rId3" imgW="5180519" imgH="1373487" progId="">
                  <p:embed/>
                </p:oleObj>
              </mc:Choice>
              <mc:Fallback>
                <p:oleObj r:id="rId3" imgW="5180519" imgH="1373487"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3500438"/>
                        <a:ext cx="8040470" cy="214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09748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848872" cy="4968552"/>
          </a:xfrm>
        </p:spPr>
        <p:txBody>
          <a:bodyPr>
            <a:normAutofit/>
          </a:bodyPr>
          <a:lstStyle/>
          <a:p>
            <a:r>
              <a:rPr lang="en-US" altLang="zh-CN" b="0" dirty="0" smtClean="0"/>
              <a:t>	</a:t>
            </a:r>
            <a:r>
              <a:rPr lang="zh-CN" altLang="zh-CN" b="0" dirty="0" smtClean="0"/>
              <a:t>将</a:t>
            </a:r>
            <a:r>
              <a:rPr lang="zh-CN" altLang="zh-CN" b="0" dirty="0"/>
              <a:t>一个编号为</a:t>
            </a:r>
            <a:r>
              <a:rPr lang="en-US" altLang="zh-CN" b="0" dirty="0"/>
              <a:t>c</a:t>
            </a:r>
            <a:r>
              <a:rPr lang="zh-CN" altLang="zh-CN" b="0" dirty="0"/>
              <a:t>的车厢从入轨移动到缓冲铁轨，需要遵循以下原则：</a:t>
            </a:r>
          </a:p>
          <a:p>
            <a:pPr marL="457200" lvl="0" indent="-457200">
              <a:buFont typeface="+mj-ea"/>
              <a:buAutoNum type="circleNumDbPlain"/>
            </a:pPr>
            <a:r>
              <a:rPr lang="zh-CN" altLang="zh-CN" b="0" dirty="0"/>
              <a:t>缓冲铁轨上所有的车厢编号都小于</a:t>
            </a:r>
            <a:r>
              <a:rPr lang="en-US" altLang="zh-CN" b="0" dirty="0"/>
              <a:t>c</a:t>
            </a:r>
            <a:r>
              <a:rPr lang="zh-CN" altLang="zh-CN" b="0" dirty="0"/>
              <a:t>；</a:t>
            </a:r>
          </a:p>
          <a:p>
            <a:pPr marL="457200" lvl="0" indent="-457200">
              <a:buFont typeface="+mj-ea"/>
              <a:buAutoNum type="circleNumDbPlain"/>
            </a:pPr>
            <a:r>
              <a:rPr lang="zh-CN" altLang="zh-CN" b="0" dirty="0"/>
              <a:t>如果有多个缓冲铁轨都满足条件（</a:t>
            </a:r>
            <a:r>
              <a:rPr lang="en-US" altLang="zh-CN" b="0" dirty="0"/>
              <a:t>1</a:t>
            </a:r>
            <a:r>
              <a:rPr lang="zh-CN" altLang="zh-CN" b="0" dirty="0"/>
              <a:t>），选择其中车厢编号最大的车厢所在的缓冲铁轨；</a:t>
            </a:r>
          </a:p>
          <a:p>
            <a:pPr marL="457200" lvl="0" indent="-457200">
              <a:buFont typeface="+mj-ea"/>
              <a:buAutoNum type="circleNumDbPlain"/>
            </a:pPr>
            <a:r>
              <a:rPr lang="zh-CN" altLang="zh-CN" b="0" dirty="0"/>
              <a:t>若不满足条件（</a:t>
            </a:r>
            <a:r>
              <a:rPr lang="en-US" altLang="zh-CN" b="0" dirty="0"/>
              <a:t>1</a:t>
            </a:r>
            <a:r>
              <a:rPr lang="zh-CN" altLang="zh-CN" b="0" dirty="0"/>
              <a:t>），如果还有空的缓冲铁轨，则选择空的缓冲铁轨。</a:t>
            </a:r>
          </a:p>
          <a:p>
            <a:r>
              <a:rPr lang="en-US" altLang="zh-CN" b="0" dirty="0" smtClean="0"/>
              <a:t>	</a:t>
            </a:r>
            <a:r>
              <a:rPr lang="zh-CN" altLang="zh-CN" b="0" dirty="0" smtClean="0"/>
              <a:t>在</a:t>
            </a:r>
            <a:r>
              <a:rPr lang="zh-CN" altLang="zh-CN" b="0" dirty="0"/>
              <a:t>实现火车车厢重排问题时，可以采用链队列。</a:t>
            </a:r>
            <a:endParaRPr lang="zh-CN" altLang="en-US" b="0" dirty="0"/>
          </a:p>
        </p:txBody>
      </p:sp>
    </p:spTree>
    <p:extLst>
      <p:ext uri="{BB962C8B-B14F-4D97-AF65-F5344CB8AC3E}">
        <p14:creationId xmlns:p14="http://schemas.microsoft.com/office/powerpoint/2010/main" val="12311115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 </a:t>
            </a:r>
            <a:r>
              <a:rPr lang="zh-CN" altLang="zh-CN" b="1" dirty="0">
                <a:solidFill>
                  <a:srgbClr val="FF0000"/>
                </a:solidFill>
              </a:rPr>
              <a:t>类型受限线性表</a:t>
            </a:r>
            <a:r>
              <a:rPr lang="en-US" altLang="zh-CN" b="1" dirty="0">
                <a:solidFill>
                  <a:srgbClr val="FF0000"/>
                </a:solidFill>
              </a:rPr>
              <a:t>---</a:t>
            </a:r>
            <a:r>
              <a:rPr lang="zh-CN" altLang="zh-CN" b="1" dirty="0">
                <a:solidFill>
                  <a:srgbClr val="FF0000"/>
                </a:solidFill>
              </a:rPr>
              <a:t>字符串</a:t>
            </a:r>
            <a:r>
              <a:rPr lang="en-US" altLang="zh-CN" b="1" dirty="0" smtClean="0"/>
              <a:t>*</a:t>
            </a:r>
            <a:endParaRPr lang="zh-CN" altLang="en-US" dirty="0"/>
          </a:p>
        </p:txBody>
      </p:sp>
      <p:sp>
        <p:nvSpPr>
          <p:cNvPr id="3" name="内容占位符 2"/>
          <p:cNvSpPr>
            <a:spLocks noGrp="1"/>
          </p:cNvSpPr>
          <p:nvPr>
            <p:ph idx="1"/>
          </p:nvPr>
        </p:nvSpPr>
        <p:spPr>
          <a:xfrm>
            <a:off x="827584" y="1628800"/>
            <a:ext cx="7520940" cy="4464496"/>
          </a:xfrm>
        </p:spPr>
        <p:txBody>
          <a:bodyPr>
            <a:normAutofit lnSpcReduction="10000"/>
          </a:bodyPr>
          <a:lstStyle/>
          <a:p>
            <a:r>
              <a:rPr lang="en-US" altLang="zh-CN" dirty="0" smtClean="0"/>
              <a:t>3.7.1 </a:t>
            </a:r>
            <a:r>
              <a:rPr lang="zh-CN" altLang="zh-CN" dirty="0">
                <a:solidFill>
                  <a:srgbClr val="FF0000"/>
                </a:solidFill>
              </a:rPr>
              <a:t>串的</a:t>
            </a:r>
            <a:r>
              <a:rPr lang="zh-CN" altLang="zh-CN" dirty="0" smtClean="0">
                <a:solidFill>
                  <a:srgbClr val="FF0000"/>
                </a:solidFill>
              </a:rPr>
              <a:t>定义</a:t>
            </a:r>
            <a:endParaRPr lang="en-US" altLang="zh-CN" dirty="0" smtClean="0">
              <a:solidFill>
                <a:srgbClr val="FF0000"/>
              </a:solidFill>
            </a:endParaRPr>
          </a:p>
          <a:p>
            <a:r>
              <a:rPr lang="en-US" altLang="zh-CN" b="0" dirty="0" smtClean="0"/>
              <a:t>	</a:t>
            </a:r>
            <a:r>
              <a:rPr lang="zh-CN" altLang="zh-CN" b="0" dirty="0" smtClean="0"/>
              <a:t>字符串</a:t>
            </a:r>
            <a:r>
              <a:rPr lang="zh-CN" altLang="zh-CN" b="0" dirty="0"/>
              <a:t>简称为串（</a:t>
            </a:r>
            <a:r>
              <a:rPr lang="en-US" altLang="zh-CN" b="0" dirty="0"/>
              <a:t>String</a:t>
            </a:r>
            <a:r>
              <a:rPr lang="zh-CN" altLang="zh-CN" b="0" dirty="0"/>
              <a:t>），是</a:t>
            </a:r>
            <a:r>
              <a:rPr lang="en-US" altLang="zh-CN" b="0" dirty="0"/>
              <a:t>n(n≥0)</a:t>
            </a:r>
            <a:r>
              <a:rPr lang="zh-CN" altLang="zh-CN" b="0" dirty="0"/>
              <a:t>个字符的一个有限序列。通常可记为：</a:t>
            </a:r>
          </a:p>
          <a:p>
            <a:r>
              <a:rPr lang="en-US" altLang="zh-CN" b="0" dirty="0" smtClean="0"/>
              <a:t>			S </a:t>
            </a:r>
            <a:r>
              <a:rPr lang="en-US" altLang="zh-CN" b="0" dirty="0"/>
              <a:t>= "a</a:t>
            </a:r>
            <a:r>
              <a:rPr lang="en-US" altLang="zh-CN" b="0" baseline="-25000" dirty="0"/>
              <a:t>0</a:t>
            </a:r>
            <a:r>
              <a:rPr lang="en-US" altLang="zh-CN" b="0" dirty="0"/>
              <a:t> a</a:t>
            </a:r>
            <a:r>
              <a:rPr lang="en-US" altLang="zh-CN" b="0" baseline="-25000" dirty="0"/>
              <a:t>1</a:t>
            </a:r>
            <a:r>
              <a:rPr lang="en-US" altLang="zh-CN" b="0" dirty="0"/>
              <a:t> a</a:t>
            </a:r>
            <a:r>
              <a:rPr lang="en-US" altLang="zh-CN" b="0" baseline="-25000" dirty="0"/>
              <a:t>2</a:t>
            </a:r>
            <a:r>
              <a:rPr lang="en-US" altLang="zh-CN" b="0" dirty="0"/>
              <a:t> …… a</a:t>
            </a:r>
            <a:r>
              <a:rPr lang="en-US" altLang="zh-CN" b="0" baseline="-25000" dirty="0"/>
              <a:t>n-1</a:t>
            </a:r>
            <a:r>
              <a:rPr lang="en-US" altLang="zh-CN" b="0" dirty="0"/>
              <a:t>"</a:t>
            </a:r>
            <a:endParaRPr lang="zh-CN" altLang="zh-CN" b="0" dirty="0"/>
          </a:p>
          <a:p>
            <a:r>
              <a:rPr lang="en-US" altLang="zh-CN" b="0" dirty="0"/>
              <a:t>	</a:t>
            </a:r>
            <a:r>
              <a:rPr lang="zh-CN" altLang="zh-CN" b="0" dirty="0"/>
              <a:t>其中，</a:t>
            </a:r>
            <a:r>
              <a:rPr lang="en-US" altLang="zh-CN" b="0" dirty="0"/>
              <a:t>S</a:t>
            </a:r>
            <a:r>
              <a:rPr lang="zh-CN" altLang="zh-CN" b="0" dirty="0"/>
              <a:t>是串名，可以是串变量名，也可以是串常量名。用引号</a:t>
            </a:r>
            <a:r>
              <a:rPr lang="en-US" altLang="zh-CN" b="0" dirty="0"/>
              <a:t>‘…’</a:t>
            </a:r>
            <a:r>
              <a:rPr lang="zh-CN" altLang="zh-CN" b="0" dirty="0"/>
              <a:t>或</a:t>
            </a:r>
            <a:r>
              <a:rPr lang="en-US" altLang="zh-CN" b="0" dirty="0"/>
              <a:t>"…"</a:t>
            </a:r>
            <a:r>
              <a:rPr lang="zh-CN" altLang="zh-CN" b="0" dirty="0"/>
              <a:t>作为分界符括起来的叫做串值，其内的</a:t>
            </a:r>
            <a:r>
              <a:rPr lang="en-US" altLang="zh-CN" b="0" dirty="0" err="1"/>
              <a:t>a</a:t>
            </a:r>
            <a:r>
              <a:rPr lang="en-US" altLang="zh-CN" b="0" baseline="-25000" dirty="0" err="1"/>
              <a:t>i</a:t>
            </a:r>
            <a:r>
              <a:rPr lang="en-US" altLang="zh-CN" b="0" dirty="0"/>
              <a:t>,</a:t>
            </a:r>
            <a:r>
              <a:rPr lang="zh-CN" altLang="zh-CN" b="0" dirty="0"/>
              <a:t>是串中的字符（</a:t>
            </a:r>
            <a:r>
              <a:rPr lang="en-US" altLang="zh-CN" b="0" dirty="0"/>
              <a:t>0≤i</a:t>
            </a:r>
            <a:r>
              <a:rPr lang="zh-CN" altLang="zh-CN" b="0" dirty="0"/>
              <a:t>＜</a:t>
            </a:r>
            <a:r>
              <a:rPr lang="en-US" altLang="zh-CN" b="0" dirty="0"/>
              <a:t>n</a:t>
            </a:r>
            <a:r>
              <a:rPr lang="zh-CN" altLang="zh-CN" b="0" dirty="0"/>
              <a:t>），</a:t>
            </a:r>
            <a:r>
              <a:rPr lang="en-US" altLang="zh-CN" b="0" dirty="0"/>
              <a:t>n</a:t>
            </a:r>
            <a:r>
              <a:rPr lang="zh-CN" altLang="zh-CN" b="0" dirty="0"/>
              <a:t>是串中的字符个数，也叫做串的长度，它不包括作为分界符的引号，也不包括串结束符</a:t>
            </a:r>
            <a:r>
              <a:rPr lang="en-US" altLang="zh-CN" b="0" dirty="0"/>
              <a:t>‘\0’</a:t>
            </a:r>
            <a:r>
              <a:rPr lang="zh-CN" altLang="zh-CN" b="0" dirty="0"/>
              <a:t>。长度为零的串叫做空串，除串结束符外，它不包含任何其他字符。</a:t>
            </a:r>
          </a:p>
          <a:p>
            <a:endParaRPr lang="zh-CN" altLang="en-US" dirty="0"/>
          </a:p>
        </p:txBody>
      </p:sp>
    </p:spTree>
    <p:extLst>
      <p:ext uri="{BB962C8B-B14F-4D97-AF65-F5344CB8AC3E}">
        <p14:creationId xmlns:p14="http://schemas.microsoft.com/office/powerpoint/2010/main" val="24535054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3.7.2 </a:t>
            </a:r>
            <a:r>
              <a:rPr lang="zh-CN" altLang="zh-CN" b="1" dirty="0"/>
              <a:t>串的操作</a:t>
            </a:r>
            <a:endParaRPr lang="zh-CN" altLang="en-US" dirty="0"/>
          </a:p>
        </p:txBody>
      </p:sp>
      <p:sp>
        <p:nvSpPr>
          <p:cNvPr id="3" name="内容占位符 2"/>
          <p:cNvSpPr>
            <a:spLocks noGrp="1"/>
          </p:cNvSpPr>
          <p:nvPr>
            <p:ph idx="1"/>
          </p:nvPr>
        </p:nvSpPr>
        <p:spPr>
          <a:xfrm>
            <a:off x="827584" y="1628800"/>
            <a:ext cx="7776864" cy="4248472"/>
          </a:xfrm>
        </p:spPr>
        <p:txBody>
          <a:bodyPr>
            <a:normAutofit fontScale="92500"/>
          </a:bodyPr>
          <a:lstStyle/>
          <a:p>
            <a:r>
              <a:rPr lang="en-US" altLang="zh-CN" dirty="0" smtClean="0"/>
              <a:t>	s1</a:t>
            </a:r>
            <a:r>
              <a:rPr lang="en-US" altLang="zh-CN" dirty="0"/>
              <a:t>="It is a car"</a:t>
            </a:r>
            <a:endParaRPr lang="zh-CN" altLang="zh-CN" dirty="0"/>
          </a:p>
          <a:p>
            <a:r>
              <a:rPr lang="en-US" altLang="zh-CN" dirty="0"/>
              <a:t>	s2="jeep"</a:t>
            </a:r>
            <a:endParaRPr lang="zh-CN" altLang="zh-CN" dirty="0"/>
          </a:p>
          <a:p>
            <a:r>
              <a:rPr lang="en-US" altLang="zh-CN" dirty="0"/>
              <a:t>	s3="car"</a:t>
            </a:r>
            <a:endParaRPr lang="zh-CN" altLang="zh-CN" dirty="0"/>
          </a:p>
          <a:p>
            <a:r>
              <a:rPr lang="zh-CN" altLang="zh-CN" b="0" dirty="0" smtClean="0">
                <a:solidFill>
                  <a:srgbClr val="FF0000"/>
                </a:solidFill>
              </a:rPr>
              <a:t>串</a:t>
            </a:r>
            <a:r>
              <a:rPr lang="zh-CN" altLang="zh-CN" b="0" dirty="0">
                <a:solidFill>
                  <a:srgbClr val="FF0000"/>
                </a:solidFill>
              </a:rPr>
              <a:t>的主要操作有</a:t>
            </a:r>
            <a:r>
              <a:rPr lang="zh-CN" altLang="zh-CN" b="0" dirty="0"/>
              <a:t>：</a:t>
            </a:r>
          </a:p>
          <a:p>
            <a:r>
              <a:rPr lang="zh-CN" altLang="zh-CN" b="0" dirty="0" smtClean="0"/>
              <a:t>（</a:t>
            </a:r>
            <a:r>
              <a:rPr lang="en-US" altLang="zh-CN" b="0" dirty="0"/>
              <a:t>1</a:t>
            </a:r>
            <a:r>
              <a:rPr lang="zh-CN" altLang="zh-CN" b="0" dirty="0"/>
              <a:t>）求串的长度。例如，</a:t>
            </a:r>
            <a:r>
              <a:rPr lang="en-US" altLang="zh-CN" b="0" dirty="0"/>
              <a:t>s1</a:t>
            </a:r>
            <a:r>
              <a:rPr lang="zh-CN" altLang="zh-CN" b="0" dirty="0"/>
              <a:t>的长度为</a:t>
            </a:r>
            <a:r>
              <a:rPr lang="en-US" altLang="zh-CN" b="0" dirty="0"/>
              <a:t>11</a:t>
            </a:r>
            <a:r>
              <a:rPr lang="zh-CN" altLang="zh-CN" b="0" dirty="0"/>
              <a:t>，</a:t>
            </a:r>
            <a:r>
              <a:rPr lang="en-US" altLang="zh-CN" b="0" dirty="0"/>
              <a:t>s2</a:t>
            </a:r>
            <a:r>
              <a:rPr lang="zh-CN" altLang="zh-CN" b="0" dirty="0"/>
              <a:t>的长度为</a:t>
            </a:r>
            <a:r>
              <a:rPr lang="en-US" altLang="zh-CN" b="0" dirty="0"/>
              <a:t>4</a:t>
            </a:r>
            <a:r>
              <a:rPr lang="zh-CN" altLang="zh-CN" b="0" dirty="0"/>
              <a:t>。</a:t>
            </a:r>
          </a:p>
          <a:p>
            <a:r>
              <a:rPr lang="zh-CN" altLang="zh-CN" b="0" dirty="0" smtClean="0"/>
              <a:t>（</a:t>
            </a:r>
            <a:r>
              <a:rPr lang="en-US" altLang="zh-CN" b="0" dirty="0"/>
              <a:t>2</a:t>
            </a:r>
            <a:r>
              <a:rPr lang="zh-CN" altLang="zh-CN" b="0" dirty="0"/>
              <a:t>）把一个串赋给另一个串。若有</a:t>
            </a:r>
            <a:r>
              <a:rPr lang="en-US" altLang="zh-CN" b="0" dirty="0"/>
              <a:t>s4</a:t>
            </a:r>
            <a:r>
              <a:rPr lang="zh-CN" altLang="zh-CN" b="0" dirty="0"/>
              <a:t>＝</a:t>
            </a:r>
            <a:r>
              <a:rPr lang="en-US" altLang="zh-CN" b="0" dirty="0"/>
              <a:t>s3</a:t>
            </a:r>
            <a:r>
              <a:rPr lang="zh-CN" altLang="zh-CN" b="0" dirty="0"/>
              <a:t>，则</a:t>
            </a:r>
            <a:r>
              <a:rPr lang="en-US" altLang="zh-CN" b="0" dirty="0"/>
              <a:t>s4</a:t>
            </a:r>
            <a:r>
              <a:rPr lang="zh-CN" altLang="zh-CN" b="0" dirty="0"/>
              <a:t>的置为</a:t>
            </a:r>
            <a:r>
              <a:rPr lang="en-US" altLang="zh-CN" b="0" dirty="0"/>
              <a:t>“car"</a:t>
            </a:r>
            <a:r>
              <a:rPr lang="zh-CN" altLang="zh-CN" b="0" dirty="0"/>
              <a:t>。</a:t>
            </a:r>
          </a:p>
          <a:p>
            <a:r>
              <a:rPr lang="zh-CN" altLang="zh-CN" b="0" dirty="0" smtClean="0"/>
              <a:t>（</a:t>
            </a:r>
            <a:r>
              <a:rPr lang="en-US" altLang="zh-CN" b="0" dirty="0"/>
              <a:t>3</a:t>
            </a:r>
            <a:r>
              <a:rPr lang="zh-CN" altLang="zh-CN" b="0" dirty="0"/>
              <a:t>）把两个串连接成一个新串。设</a:t>
            </a:r>
            <a:r>
              <a:rPr lang="en-US" altLang="zh-CN" b="0" dirty="0"/>
              <a:t>s5</a:t>
            </a:r>
            <a:r>
              <a:rPr lang="zh-CN" altLang="zh-CN" b="0" dirty="0"/>
              <a:t>为</a:t>
            </a:r>
            <a:r>
              <a:rPr lang="en-US" altLang="zh-CN" b="0" dirty="0"/>
              <a:t>s2</a:t>
            </a:r>
            <a:r>
              <a:rPr lang="zh-CN" altLang="zh-CN" b="0" dirty="0"/>
              <a:t>和</a:t>
            </a:r>
            <a:r>
              <a:rPr lang="en-US" altLang="zh-CN" b="0" dirty="0"/>
              <a:t>s3</a:t>
            </a:r>
            <a:r>
              <a:rPr lang="zh-CN" altLang="zh-CN" b="0" dirty="0"/>
              <a:t>连接形成的新串，则</a:t>
            </a:r>
            <a:r>
              <a:rPr lang="en-US" altLang="zh-CN" b="0" dirty="0"/>
              <a:t>s5</a:t>
            </a:r>
            <a:r>
              <a:rPr lang="zh-CN" altLang="zh-CN" b="0" dirty="0"/>
              <a:t>＝</a:t>
            </a:r>
            <a:r>
              <a:rPr lang="en-US" altLang="zh-CN" b="0" dirty="0"/>
              <a:t>"</a:t>
            </a:r>
            <a:r>
              <a:rPr lang="en-US" altLang="zh-CN" b="0" dirty="0" err="1"/>
              <a:t>jeepcar</a:t>
            </a:r>
            <a:r>
              <a:rPr lang="en-US" altLang="zh-CN" b="0" dirty="0"/>
              <a:t>"</a:t>
            </a:r>
            <a:r>
              <a:rPr lang="zh-CN" altLang="zh-CN" b="0" dirty="0"/>
              <a:t>，即将后面的串连接到前面的串的尾部。</a:t>
            </a:r>
          </a:p>
          <a:p>
            <a:endParaRPr lang="zh-CN" altLang="en-US" dirty="0"/>
          </a:p>
        </p:txBody>
      </p:sp>
    </p:spTree>
    <p:extLst>
      <p:ext uri="{BB962C8B-B14F-4D97-AF65-F5344CB8AC3E}">
        <p14:creationId xmlns:p14="http://schemas.microsoft.com/office/powerpoint/2010/main" val="7765363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776864" cy="5040560"/>
          </a:xfrm>
        </p:spPr>
        <p:txBody>
          <a:bodyPr>
            <a:normAutofit fontScale="92500"/>
          </a:bodyPr>
          <a:lstStyle/>
          <a:p>
            <a:r>
              <a:rPr lang="zh-CN" altLang="zh-CN" b="0" dirty="0"/>
              <a:t>（</a:t>
            </a:r>
            <a:r>
              <a:rPr lang="en-US" altLang="zh-CN" b="0" dirty="0"/>
              <a:t>4</a:t>
            </a:r>
            <a:r>
              <a:rPr lang="zh-CN" altLang="zh-CN" b="0" dirty="0"/>
              <a:t>）比较两个串的</a:t>
            </a:r>
            <a:r>
              <a:rPr lang="en-US" altLang="zh-CN" b="0" dirty="0"/>
              <a:t>ASCII</a:t>
            </a:r>
            <a:r>
              <a:rPr lang="zh-CN" altLang="zh-CN" b="0" dirty="0"/>
              <a:t>码值的大小</a:t>
            </a:r>
            <a:r>
              <a:rPr lang="zh-CN" altLang="zh-CN" b="0" dirty="0" smtClean="0"/>
              <a:t>。若</a:t>
            </a:r>
            <a:r>
              <a:rPr lang="en-US" altLang="zh-CN" b="0" dirty="0"/>
              <a:t>str1</a:t>
            </a:r>
            <a:r>
              <a:rPr lang="zh-CN" altLang="zh-CN" b="0" dirty="0"/>
              <a:t>小于</a:t>
            </a:r>
            <a:r>
              <a:rPr lang="en-US" altLang="zh-CN" b="0" dirty="0"/>
              <a:t>str2</a:t>
            </a:r>
            <a:r>
              <a:rPr lang="zh-CN" altLang="zh-CN" b="0" dirty="0"/>
              <a:t>，比较结果为</a:t>
            </a:r>
            <a:r>
              <a:rPr lang="en-US" altLang="zh-CN" b="0" dirty="0"/>
              <a:t>-1</a:t>
            </a:r>
            <a:r>
              <a:rPr lang="zh-CN" altLang="zh-CN" b="0" dirty="0"/>
              <a:t>；若</a:t>
            </a:r>
            <a:r>
              <a:rPr lang="en-US" altLang="zh-CN" b="0" dirty="0"/>
              <a:t>str1</a:t>
            </a:r>
            <a:r>
              <a:rPr lang="zh-CN" altLang="zh-CN" b="0" dirty="0"/>
              <a:t>等于</a:t>
            </a:r>
            <a:r>
              <a:rPr lang="en-US" altLang="zh-CN" b="0" dirty="0"/>
              <a:t>str2</a:t>
            </a:r>
            <a:r>
              <a:rPr lang="zh-CN" altLang="zh-CN" b="0" dirty="0"/>
              <a:t>，比较</a:t>
            </a:r>
            <a:r>
              <a:rPr lang="zh-CN" altLang="zh-CN" b="0" dirty="0" smtClean="0"/>
              <a:t>结</a:t>
            </a:r>
            <a:r>
              <a:rPr lang="zh-CN" altLang="en-US" b="0" dirty="0" smtClean="0"/>
              <a:t>果</a:t>
            </a:r>
            <a:r>
              <a:rPr lang="zh-CN" altLang="zh-CN" b="0" dirty="0" smtClean="0"/>
              <a:t>为</a:t>
            </a:r>
            <a:r>
              <a:rPr lang="en-US" altLang="zh-CN" b="0" dirty="0"/>
              <a:t>0</a:t>
            </a:r>
            <a:r>
              <a:rPr lang="zh-CN" altLang="zh-CN" b="0" dirty="0"/>
              <a:t>；若</a:t>
            </a:r>
            <a:r>
              <a:rPr lang="en-US" altLang="zh-CN" b="0" dirty="0"/>
              <a:t>str1</a:t>
            </a:r>
            <a:r>
              <a:rPr lang="zh-CN" altLang="zh-CN" b="0" dirty="0"/>
              <a:t>大于</a:t>
            </a:r>
            <a:r>
              <a:rPr lang="en-US" altLang="zh-CN" b="0" dirty="0"/>
              <a:t>str2</a:t>
            </a:r>
            <a:r>
              <a:rPr lang="zh-CN" altLang="zh-CN" b="0" dirty="0"/>
              <a:t>，比较</a:t>
            </a:r>
            <a:r>
              <a:rPr lang="zh-CN" altLang="zh-CN" b="0" dirty="0" smtClean="0"/>
              <a:t>结</a:t>
            </a:r>
            <a:r>
              <a:rPr lang="zh-CN" altLang="en-US" b="0" dirty="0" smtClean="0"/>
              <a:t>果</a:t>
            </a:r>
            <a:r>
              <a:rPr lang="zh-CN" altLang="zh-CN" b="0" dirty="0" smtClean="0"/>
              <a:t>为</a:t>
            </a:r>
            <a:r>
              <a:rPr lang="en-US" altLang="zh-CN" b="0" dirty="0"/>
              <a:t>1</a:t>
            </a:r>
            <a:r>
              <a:rPr lang="zh-CN" altLang="zh-CN" b="0" dirty="0" smtClean="0"/>
              <a:t>。</a:t>
            </a:r>
            <a:r>
              <a:rPr lang="en-US" altLang="zh-CN" b="0" dirty="0"/>
              <a:t>	</a:t>
            </a:r>
            <a:endParaRPr lang="en-US" altLang="zh-CN" b="0" dirty="0" smtClean="0"/>
          </a:p>
          <a:p>
            <a:r>
              <a:rPr lang="zh-CN" altLang="zh-CN" b="0" dirty="0" smtClean="0"/>
              <a:t>（</a:t>
            </a:r>
            <a:r>
              <a:rPr lang="en-US" altLang="zh-CN" b="0" dirty="0"/>
              <a:t>5</a:t>
            </a:r>
            <a:r>
              <a:rPr lang="zh-CN" altLang="zh-CN" b="0" dirty="0"/>
              <a:t>）在一个串（称为主串）中查找是否存在与另一个串相等的子串。设在串</a:t>
            </a:r>
            <a:r>
              <a:rPr lang="en-US" altLang="zh-CN" b="0" dirty="0"/>
              <a:t>str1</a:t>
            </a:r>
            <a:r>
              <a:rPr lang="zh-CN" altLang="zh-CN" b="0" dirty="0"/>
              <a:t>中查找串</a:t>
            </a:r>
            <a:r>
              <a:rPr lang="en-US" altLang="zh-CN" b="0" dirty="0"/>
              <a:t>str2</a:t>
            </a:r>
            <a:r>
              <a:rPr lang="zh-CN" altLang="zh-CN" b="0" dirty="0"/>
              <a:t>，这里</a:t>
            </a:r>
            <a:r>
              <a:rPr lang="en-US" altLang="zh-CN" b="0" dirty="0"/>
              <a:t>str1</a:t>
            </a:r>
            <a:r>
              <a:rPr lang="zh-CN" altLang="zh-CN" b="0" dirty="0"/>
              <a:t>是主串，</a:t>
            </a:r>
            <a:r>
              <a:rPr lang="en-US" altLang="zh-CN" b="0" dirty="0"/>
              <a:t>str2</a:t>
            </a:r>
            <a:r>
              <a:rPr lang="zh-CN" altLang="zh-CN" b="0" dirty="0"/>
              <a:t>是子串。若主串中存在与</a:t>
            </a:r>
            <a:r>
              <a:rPr lang="en-US" altLang="zh-CN" b="0" dirty="0"/>
              <a:t>str2</a:t>
            </a:r>
            <a:r>
              <a:rPr lang="zh-CN" altLang="zh-CN" b="0" dirty="0"/>
              <a:t>相等的子串，则操作结果为</a:t>
            </a:r>
            <a:r>
              <a:rPr lang="en-US" altLang="zh-CN" b="0" dirty="0"/>
              <a:t>str2</a:t>
            </a:r>
            <a:r>
              <a:rPr lang="zh-CN" altLang="zh-CN" b="0" dirty="0"/>
              <a:t>在</a:t>
            </a:r>
            <a:r>
              <a:rPr lang="en-US" altLang="zh-CN" b="0" dirty="0"/>
              <a:t>str1</a:t>
            </a:r>
            <a:r>
              <a:rPr lang="zh-CN" altLang="zh-CN" b="0" dirty="0"/>
              <a:t>中首次出现的位置；若主串</a:t>
            </a:r>
            <a:r>
              <a:rPr lang="en-US" altLang="zh-CN" b="0" dirty="0"/>
              <a:t>str1</a:t>
            </a:r>
            <a:r>
              <a:rPr lang="zh-CN" altLang="zh-CN" b="0" dirty="0"/>
              <a:t>中不存在和串</a:t>
            </a:r>
            <a:r>
              <a:rPr lang="en-US" altLang="zh-CN" b="0" dirty="0"/>
              <a:t>str2</a:t>
            </a:r>
            <a:r>
              <a:rPr lang="zh-CN" altLang="zh-CN" b="0" dirty="0"/>
              <a:t>相等的子串，则操作结果为</a:t>
            </a:r>
            <a:r>
              <a:rPr lang="en-US" altLang="zh-CN" b="0" dirty="0"/>
              <a:t>-1</a:t>
            </a:r>
            <a:r>
              <a:rPr lang="zh-CN" altLang="zh-CN" b="0" dirty="0" smtClean="0"/>
              <a:t>。</a:t>
            </a:r>
            <a:endParaRPr lang="en-US" altLang="zh-CN" b="0" dirty="0" smtClean="0"/>
          </a:p>
          <a:p>
            <a:r>
              <a:rPr lang="zh-CN" altLang="zh-CN" b="0" dirty="0"/>
              <a:t>（</a:t>
            </a:r>
            <a:r>
              <a:rPr lang="en-US" altLang="zh-CN" b="0" dirty="0"/>
              <a:t>6</a:t>
            </a:r>
            <a:r>
              <a:rPr lang="zh-CN" altLang="zh-CN" b="0" dirty="0"/>
              <a:t>）在一个串中是否存在一个字符。设在串</a:t>
            </a:r>
            <a:r>
              <a:rPr lang="en-US" altLang="zh-CN" b="0" dirty="0" err="1"/>
              <a:t>str</a:t>
            </a:r>
            <a:r>
              <a:rPr lang="zh-CN" altLang="zh-CN" b="0" dirty="0"/>
              <a:t>中查找字符</a:t>
            </a:r>
            <a:r>
              <a:rPr lang="en-US" altLang="zh-CN" b="0" dirty="0" err="1"/>
              <a:t>ch</a:t>
            </a:r>
            <a:r>
              <a:rPr lang="zh-CN" altLang="zh-CN" b="0" dirty="0"/>
              <a:t>，若串</a:t>
            </a:r>
            <a:r>
              <a:rPr lang="en-US" altLang="zh-CN" b="0" dirty="0" err="1"/>
              <a:t>str</a:t>
            </a:r>
            <a:r>
              <a:rPr lang="zh-CN" altLang="zh-CN" b="0" dirty="0"/>
              <a:t>中存在该字符</a:t>
            </a:r>
            <a:r>
              <a:rPr lang="en-US" altLang="zh-CN" b="0" dirty="0" err="1"/>
              <a:t>ch</a:t>
            </a:r>
            <a:r>
              <a:rPr lang="zh-CN" altLang="zh-CN" b="0" dirty="0"/>
              <a:t>，则操作结果为字符</a:t>
            </a:r>
            <a:r>
              <a:rPr lang="en-US" altLang="zh-CN" b="0" dirty="0" err="1"/>
              <a:t>ch</a:t>
            </a:r>
            <a:r>
              <a:rPr lang="zh-CN" altLang="zh-CN" b="0" dirty="0"/>
              <a:t>在串</a:t>
            </a:r>
            <a:r>
              <a:rPr lang="en-US" altLang="zh-CN" b="0" dirty="0" err="1"/>
              <a:t>str</a:t>
            </a:r>
            <a:r>
              <a:rPr lang="zh-CN" altLang="zh-CN" b="0" dirty="0"/>
              <a:t>中首次出现的位置；若</a:t>
            </a:r>
            <a:r>
              <a:rPr lang="en-US" altLang="zh-CN" b="0" dirty="0" err="1"/>
              <a:t>str</a:t>
            </a:r>
            <a:r>
              <a:rPr lang="zh-CN" altLang="zh-CN" b="0" dirty="0"/>
              <a:t>中不存在字符</a:t>
            </a:r>
            <a:r>
              <a:rPr lang="en-US" altLang="zh-CN" b="0" dirty="0" err="1"/>
              <a:t>ch</a:t>
            </a:r>
            <a:r>
              <a:rPr lang="zh-CN" altLang="zh-CN" b="0" dirty="0"/>
              <a:t>，则操作结果为</a:t>
            </a:r>
            <a:r>
              <a:rPr lang="en-US" altLang="zh-CN" b="0" dirty="0"/>
              <a:t>-1</a:t>
            </a:r>
            <a:r>
              <a:rPr lang="zh-CN" altLang="zh-CN" b="0" dirty="0" smtClean="0"/>
              <a:t>。</a:t>
            </a:r>
            <a:endParaRPr lang="zh-CN" altLang="zh-CN" b="0" dirty="0"/>
          </a:p>
        </p:txBody>
      </p:sp>
    </p:spTree>
    <p:extLst>
      <p:ext uri="{BB962C8B-B14F-4D97-AF65-F5344CB8AC3E}">
        <p14:creationId xmlns:p14="http://schemas.microsoft.com/office/powerpoint/2010/main" val="5838393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7736964" cy="5040560"/>
          </a:xfrm>
        </p:spPr>
        <p:txBody>
          <a:bodyPr>
            <a:normAutofit fontScale="92500" lnSpcReduction="10000"/>
          </a:bodyPr>
          <a:lstStyle/>
          <a:p>
            <a:r>
              <a:rPr lang="en-US" altLang="zh-CN" dirty="0"/>
              <a:t>	</a:t>
            </a:r>
            <a:r>
              <a:rPr lang="zh-CN" altLang="zh-CN" dirty="0"/>
              <a:t>（</a:t>
            </a:r>
            <a:r>
              <a:rPr lang="en-US" altLang="zh-CN" b="0" dirty="0"/>
              <a:t>7</a:t>
            </a:r>
            <a:r>
              <a:rPr lang="zh-CN" altLang="zh-CN" b="0" dirty="0"/>
              <a:t>）截取子串形成新串。设</a:t>
            </a:r>
            <a:r>
              <a:rPr lang="en-US" altLang="zh-CN" b="0" dirty="0" err="1"/>
              <a:t>str</a:t>
            </a:r>
            <a:r>
              <a:rPr lang="zh-CN" altLang="zh-CN" b="0" dirty="0"/>
              <a:t>为要截取的串，</a:t>
            </a:r>
            <a:r>
              <a:rPr lang="en-US" altLang="zh-CN" b="0" dirty="0" err="1"/>
              <a:t>pos</a:t>
            </a:r>
            <a:r>
              <a:rPr lang="zh-CN" altLang="zh-CN" b="0" dirty="0"/>
              <a:t>为要截取的起始位置，</a:t>
            </a:r>
            <a:r>
              <a:rPr lang="en-US" altLang="zh-CN" b="0" dirty="0"/>
              <a:t>length</a:t>
            </a:r>
            <a:r>
              <a:rPr lang="zh-CN" altLang="zh-CN" b="0" dirty="0"/>
              <a:t>为要截取的长度，则形成的新串长度为</a:t>
            </a:r>
            <a:r>
              <a:rPr lang="en-US" altLang="zh-CN" b="0" dirty="0"/>
              <a:t>length</a:t>
            </a:r>
            <a:r>
              <a:rPr lang="zh-CN" altLang="zh-CN" b="0" dirty="0"/>
              <a:t>。如果</a:t>
            </a:r>
            <a:r>
              <a:rPr lang="en-US" altLang="zh-CN" b="0" dirty="0"/>
              <a:t>s1</a:t>
            </a:r>
            <a:r>
              <a:rPr lang="zh-CN" altLang="zh-CN" b="0" dirty="0"/>
              <a:t>串截取起始位置为</a:t>
            </a:r>
            <a:r>
              <a:rPr lang="en-US" altLang="zh-CN" b="0" dirty="0"/>
              <a:t>3</a:t>
            </a:r>
            <a:r>
              <a:rPr lang="zh-CN" altLang="zh-CN" b="0" dirty="0"/>
              <a:t>（这里子串是从</a:t>
            </a:r>
            <a:r>
              <a:rPr lang="en-US" altLang="zh-CN" b="0" dirty="0"/>
              <a:t>0</a:t>
            </a:r>
            <a:r>
              <a:rPr lang="zh-CN" altLang="zh-CN" b="0" dirty="0"/>
              <a:t>开始）、长度为</a:t>
            </a:r>
            <a:r>
              <a:rPr lang="en-US" altLang="zh-CN" b="0" dirty="0"/>
              <a:t>2</a:t>
            </a:r>
            <a:r>
              <a:rPr lang="zh-CN" altLang="zh-CN" b="0" dirty="0"/>
              <a:t>的子串放在</a:t>
            </a:r>
            <a:r>
              <a:rPr lang="en-US" altLang="zh-CN" b="0" dirty="0"/>
              <a:t>s6</a:t>
            </a:r>
            <a:r>
              <a:rPr lang="zh-CN" altLang="zh-CN" b="0" dirty="0"/>
              <a:t>，则</a:t>
            </a:r>
            <a:r>
              <a:rPr lang="en-US" altLang="zh-CN" b="0" dirty="0"/>
              <a:t>s6="is"</a:t>
            </a:r>
            <a:r>
              <a:rPr lang="zh-CN" altLang="zh-CN" b="0" dirty="0"/>
              <a:t>。</a:t>
            </a:r>
          </a:p>
          <a:p>
            <a:r>
              <a:rPr lang="en-US" altLang="zh-CN" b="0" dirty="0"/>
              <a:t>	</a:t>
            </a:r>
            <a:r>
              <a:rPr lang="zh-CN" altLang="zh-CN" b="0" dirty="0"/>
              <a:t>（</a:t>
            </a:r>
            <a:r>
              <a:rPr lang="en-US" altLang="zh-CN" b="0" dirty="0"/>
              <a:t>8</a:t>
            </a:r>
            <a:r>
              <a:rPr lang="zh-CN" altLang="zh-CN" b="0" dirty="0"/>
              <a:t>）在一个串插入另一个串。设把串</a:t>
            </a:r>
            <a:r>
              <a:rPr lang="en-US" altLang="zh-CN" b="0" dirty="0"/>
              <a:t>str2</a:t>
            </a:r>
            <a:r>
              <a:rPr lang="zh-CN" altLang="zh-CN" b="0" dirty="0"/>
              <a:t>插入到串</a:t>
            </a:r>
            <a:r>
              <a:rPr lang="en-US" altLang="zh-CN" b="0" dirty="0"/>
              <a:t>str1</a:t>
            </a:r>
            <a:r>
              <a:rPr lang="zh-CN" altLang="zh-CN" b="0" dirty="0"/>
              <a:t>中，</a:t>
            </a:r>
            <a:r>
              <a:rPr lang="en-US" altLang="zh-CN" b="0" dirty="0" err="1"/>
              <a:t>pos</a:t>
            </a:r>
            <a:r>
              <a:rPr lang="zh-CN" altLang="zh-CN" b="0" dirty="0"/>
              <a:t>为</a:t>
            </a:r>
            <a:r>
              <a:rPr lang="zh-CN" altLang="zh-CN" b="0" dirty="0" smtClean="0"/>
              <a:t>要</a:t>
            </a:r>
            <a:r>
              <a:rPr lang="zh-CN" altLang="en-US" b="0" dirty="0" smtClean="0"/>
              <a:t>插</a:t>
            </a:r>
            <a:r>
              <a:rPr lang="zh-CN" altLang="zh-CN" b="0" dirty="0" smtClean="0"/>
              <a:t>入</a:t>
            </a:r>
            <a:r>
              <a:rPr lang="zh-CN" altLang="zh-CN" b="0" dirty="0"/>
              <a:t>的起始位置，则操作结果形成的新串长度为</a:t>
            </a:r>
            <a:r>
              <a:rPr lang="en-US" altLang="zh-CN" b="0" dirty="0"/>
              <a:t>str1</a:t>
            </a:r>
            <a:r>
              <a:rPr lang="zh-CN" altLang="zh-CN" b="0" dirty="0"/>
              <a:t>和</a:t>
            </a:r>
            <a:r>
              <a:rPr lang="en-US" altLang="zh-CN" b="0" dirty="0"/>
              <a:t>str2</a:t>
            </a:r>
            <a:r>
              <a:rPr lang="zh-CN" altLang="zh-CN" b="0" dirty="0"/>
              <a:t>之和。例如，把串</a:t>
            </a:r>
            <a:r>
              <a:rPr lang="en-US" altLang="zh-CN" b="0" dirty="0"/>
              <a:t>s7=”</a:t>
            </a:r>
            <a:r>
              <a:rPr lang="en-US" altLang="zh-CN" b="0" dirty="0" smtClean="0"/>
              <a:t>not ”</a:t>
            </a:r>
            <a:r>
              <a:rPr lang="zh-CN" altLang="zh-CN" b="0" dirty="0"/>
              <a:t>，插入到</a:t>
            </a:r>
            <a:r>
              <a:rPr lang="en-US" altLang="zh-CN" b="0" dirty="0"/>
              <a:t>s1</a:t>
            </a:r>
            <a:r>
              <a:rPr lang="zh-CN" altLang="zh-CN" b="0" dirty="0"/>
              <a:t>的</a:t>
            </a:r>
            <a:r>
              <a:rPr lang="zh-CN" altLang="zh-CN" b="0" dirty="0" smtClean="0"/>
              <a:t>位置</a:t>
            </a:r>
            <a:r>
              <a:rPr lang="en-US" altLang="zh-CN" b="0" dirty="0" smtClean="0"/>
              <a:t>6</a:t>
            </a:r>
            <a:r>
              <a:rPr lang="zh-CN" altLang="zh-CN" b="0" dirty="0" smtClean="0"/>
              <a:t>处</a:t>
            </a:r>
            <a:r>
              <a:rPr lang="zh-CN" altLang="zh-CN" b="0" dirty="0"/>
              <a:t>，则操作结果形成的新串</a:t>
            </a:r>
            <a:r>
              <a:rPr lang="en-US" altLang="zh-CN" b="0" dirty="0"/>
              <a:t>s8="It is not a car"</a:t>
            </a:r>
            <a:r>
              <a:rPr lang="zh-CN" altLang="zh-CN" b="0" dirty="0"/>
              <a:t>。</a:t>
            </a:r>
          </a:p>
          <a:p>
            <a:r>
              <a:rPr lang="en-US" altLang="zh-CN" b="0" dirty="0"/>
              <a:t>	</a:t>
            </a:r>
            <a:r>
              <a:rPr lang="zh-CN" altLang="zh-CN" b="0" dirty="0"/>
              <a:t>（</a:t>
            </a:r>
            <a:r>
              <a:rPr lang="en-US" altLang="zh-CN" b="0" dirty="0"/>
              <a:t>9</a:t>
            </a:r>
            <a:r>
              <a:rPr lang="zh-CN" altLang="zh-CN" b="0" dirty="0"/>
              <a:t>）从一个串中删除一个子串。设在串</a:t>
            </a:r>
            <a:r>
              <a:rPr lang="en-US" altLang="zh-CN" b="0" dirty="0" err="1"/>
              <a:t>str</a:t>
            </a:r>
            <a:r>
              <a:rPr lang="zh-CN" altLang="zh-CN" b="0" dirty="0"/>
              <a:t>中要删除长度为</a:t>
            </a:r>
            <a:r>
              <a:rPr lang="en-US" altLang="zh-CN" b="0" dirty="0"/>
              <a:t>length</a:t>
            </a:r>
            <a:r>
              <a:rPr lang="zh-CN" altLang="zh-CN" b="0" dirty="0"/>
              <a:t>的子串，</a:t>
            </a:r>
            <a:r>
              <a:rPr lang="en-US" altLang="zh-CN" b="0" dirty="0" err="1"/>
              <a:t>pos</a:t>
            </a:r>
            <a:r>
              <a:rPr lang="zh-CN" altLang="zh-CN" b="0" dirty="0"/>
              <a:t>为要删除的子串在</a:t>
            </a:r>
            <a:r>
              <a:rPr lang="en-US" altLang="zh-CN" b="0" dirty="0" err="1"/>
              <a:t>str</a:t>
            </a:r>
            <a:r>
              <a:rPr lang="zh-CN" altLang="zh-CN" b="0" dirty="0"/>
              <a:t>中的起始位置，则删除后的新串长度为原长减去</a:t>
            </a:r>
            <a:r>
              <a:rPr lang="en-US" altLang="zh-CN" b="0" dirty="0"/>
              <a:t>length</a:t>
            </a:r>
            <a:r>
              <a:rPr lang="zh-CN" altLang="zh-CN" b="0" dirty="0"/>
              <a:t>。例如，要在</a:t>
            </a:r>
            <a:r>
              <a:rPr lang="en-US" altLang="zh-CN" b="0" dirty="0"/>
              <a:t>s8</a:t>
            </a:r>
            <a:r>
              <a:rPr lang="zh-CN" altLang="zh-CN" b="0" dirty="0"/>
              <a:t>中删除长度为</a:t>
            </a:r>
            <a:r>
              <a:rPr lang="en-US" altLang="zh-CN" b="0" dirty="0"/>
              <a:t>4</a:t>
            </a:r>
            <a:r>
              <a:rPr lang="zh-CN" altLang="zh-CN" b="0" dirty="0"/>
              <a:t>的子串，起始位置</a:t>
            </a:r>
            <a:r>
              <a:rPr lang="zh-CN" altLang="zh-CN" b="0" dirty="0" smtClean="0"/>
              <a:t>为</a:t>
            </a:r>
            <a:r>
              <a:rPr lang="en-US" altLang="zh-CN" b="0" dirty="0" smtClean="0"/>
              <a:t>6</a:t>
            </a:r>
            <a:r>
              <a:rPr lang="zh-CN" altLang="zh-CN" b="0" dirty="0" smtClean="0"/>
              <a:t>，</a:t>
            </a:r>
            <a:r>
              <a:rPr lang="zh-CN" altLang="zh-CN" b="0" dirty="0"/>
              <a:t>则删除后的新串为</a:t>
            </a:r>
            <a:r>
              <a:rPr lang="en-US" altLang="zh-CN" b="0" dirty="0"/>
              <a:t>s1</a:t>
            </a:r>
            <a:r>
              <a:rPr lang="zh-CN" altLang="zh-CN" b="0" dirty="0"/>
              <a:t>。</a:t>
            </a:r>
          </a:p>
          <a:p>
            <a:endParaRPr lang="zh-CN" altLang="en-US" b="0" dirty="0"/>
          </a:p>
        </p:txBody>
      </p:sp>
    </p:spTree>
    <p:extLst>
      <p:ext uri="{BB962C8B-B14F-4D97-AF65-F5344CB8AC3E}">
        <p14:creationId xmlns:p14="http://schemas.microsoft.com/office/powerpoint/2010/main" val="16487659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3.7.3 </a:t>
            </a:r>
            <a:r>
              <a:rPr lang="zh-CN" altLang="zh-CN" b="1" dirty="0"/>
              <a:t>串的存储</a:t>
            </a:r>
            <a:r>
              <a:rPr lang="zh-CN" altLang="zh-CN" b="1" dirty="0" smtClean="0"/>
              <a:t>结构</a:t>
            </a:r>
            <a:endParaRPr lang="zh-CN" altLang="en-US" dirty="0"/>
          </a:p>
        </p:txBody>
      </p:sp>
      <p:sp>
        <p:nvSpPr>
          <p:cNvPr id="3" name="内容占位符 2"/>
          <p:cNvSpPr>
            <a:spLocks noGrp="1"/>
          </p:cNvSpPr>
          <p:nvPr>
            <p:ph idx="1"/>
          </p:nvPr>
        </p:nvSpPr>
        <p:spPr>
          <a:xfrm>
            <a:off x="827584" y="1628800"/>
            <a:ext cx="7520940" cy="4536504"/>
          </a:xfrm>
        </p:spPr>
        <p:txBody>
          <a:bodyPr>
            <a:normAutofit/>
          </a:bodyPr>
          <a:lstStyle/>
          <a:p>
            <a:r>
              <a:rPr lang="zh-CN" altLang="zh-CN" dirty="0"/>
              <a:t>串的存储方式可以有</a:t>
            </a:r>
            <a:r>
              <a:rPr lang="zh-CN" altLang="zh-CN" dirty="0">
                <a:solidFill>
                  <a:srgbClr val="FF0000"/>
                </a:solidFill>
              </a:rPr>
              <a:t>两种处理方式</a:t>
            </a:r>
            <a:r>
              <a:rPr lang="zh-CN" altLang="zh-CN" dirty="0" smtClean="0"/>
              <a:t>：</a:t>
            </a:r>
            <a:endParaRPr lang="en-US" altLang="zh-CN" dirty="0" smtClean="0"/>
          </a:p>
          <a:p>
            <a:pPr>
              <a:buFont typeface="Arial" panose="020B0604020202020204" pitchFamily="34" charset="0"/>
              <a:buChar char="•"/>
            </a:pPr>
            <a:r>
              <a:rPr lang="zh-CN" altLang="zh-CN" b="0" dirty="0" smtClean="0"/>
              <a:t>一</a:t>
            </a:r>
            <a:r>
              <a:rPr lang="zh-CN" altLang="zh-CN" b="0" dirty="0"/>
              <a:t>种是将串定义成</a:t>
            </a:r>
            <a:r>
              <a:rPr lang="zh-CN" altLang="zh-CN" dirty="0">
                <a:solidFill>
                  <a:srgbClr val="FF0000"/>
                </a:solidFill>
              </a:rPr>
              <a:t>字符型数组</a:t>
            </a:r>
            <a:r>
              <a:rPr lang="zh-CN" altLang="zh-CN" b="0" dirty="0"/>
              <a:t>，串的存储空间分配在编译时完成，不能更改，这种方式称为串的静态存储</a:t>
            </a:r>
            <a:r>
              <a:rPr lang="zh-CN" altLang="zh-CN" b="0" dirty="0" smtClean="0"/>
              <a:t>；</a:t>
            </a:r>
            <a:endParaRPr lang="en-US" altLang="zh-CN" b="0" dirty="0" smtClean="0"/>
          </a:p>
          <a:p>
            <a:pPr>
              <a:buFont typeface="Arial" panose="020B0604020202020204" pitchFamily="34" charset="0"/>
              <a:buChar char="•"/>
            </a:pPr>
            <a:r>
              <a:rPr lang="zh-CN" altLang="zh-CN" b="0" dirty="0" smtClean="0"/>
              <a:t>另</a:t>
            </a:r>
            <a:r>
              <a:rPr lang="zh-CN" altLang="zh-CN" b="0" dirty="0"/>
              <a:t>一种是串的存储空间在程序运行时动态分配，这种方式称为</a:t>
            </a:r>
            <a:r>
              <a:rPr lang="zh-CN" altLang="zh-CN" dirty="0">
                <a:solidFill>
                  <a:srgbClr val="FF0000"/>
                </a:solidFill>
              </a:rPr>
              <a:t>动态存储</a:t>
            </a:r>
            <a:r>
              <a:rPr lang="zh-CN" altLang="zh-CN" b="0" dirty="0" smtClean="0"/>
              <a:t>。</a:t>
            </a:r>
            <a:endParaRPr lang="en-US" altLang="zh-CN" b="0" dirty="0" smtClean="0"/>
          </a:p>
          <a:p>
            <a:r>
              <a:rPr lang="en-US" altLang="zh-CN" b="0" dirty="0" smtClean="0"/>
              <a:t>	</a:t>
            </a:r>
            <a:r>
              <a:rPr lang="zh-CN" altLang="zh-CN" b="0" dirty="0" smtClean="0"/>
              <a:t>串</a:t>
            </a:r>
            <a:r>
              <a:rPr lang="zh-CN" altLang="zh-CN" b="0" dirty="0"/>
              <a:t>的静态存储结构即</a:t>
            </a:r>
            <a:r>
              <a:rPr lang="zh-CN" altLang="zh-CN" b="0" dirty="0">
                <a:solidFill>
                  <a:srgbClr val="FF0000"/>
                </a:solidFill>
              </a:rPr>
              <a:t>串的顺序存储结构</a:t>
            </a:r>
            <a:r>
              <a:rPr lang="zh-CN" altLang="zh-CN" b="0" dirty="0"/>
              <a:t>，串的动态存储结构中常见的是</a:t>
            </a:r>
            <a:r>
              <a:rPr lang="zh-CN" altLang="zh-CN" b="0" dirty="0">
                <a:solidFill>
                  <a:srgbClr val="FF0000"/>
                </a:solidFill>
              </a:rPr>
              <a:t>链式存储结构</a:t>
            </a:r>
            <a:r>
              <a:rPr lang="zh-CN" altLang="zh-CN" b="0" dirty="0"/>
              <a:t>。</a:t>
            </a:r>
          </a:p>
          <a:p>
            <a:endParaRPr lang="zh-CN" altLang="en-US" dirty="0"/>
          </a:p>
        </p:txBody>
      </p:sp>
    </p:spTree>
    <p:extLst>
      <p:ext uri="{BB962C8B-B14F-4D97-AF65-F5344CB8AC3E}">
        <p14:creationId xmlns:p14="http://schemas.microsoft.com/office/powerpoint/2010/main" val="38558008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968552"/>
          </a:xfrm>
        </p:spPr>
        <p:txBody>
          <a:bodyPr>
            <a:normAutofit lnSpcReduction="10000"/>
          </a:bodyPr>
          <a:lstStyle/>
          <a:p>
            <a:r>
              <a:rPr lang="zh-CN" altLang="zh-CN" dirty="0"/>
              <a:t>（</a:t>
            </a:r>
            <a:r>
              <a:rPr lang="en-US" altLang="zh-CN" dirty="0"/>
              <a:t>1</a:t>
            </a:r>
            <a:r>
              <a:rPr lang="zh-CN" altLang="zh-CN" dirty="0"/>
              <a:t>）</a:t>
            </a:r>
            <a:r>
              <a:rPr lang="zh-CN" altLang="zh-CN" dirty="0">
                <a:solidFill>
                  <a:srgbClr val="FF0000"/>
                </a:solidFill>
              </a:rPr>
              <a:t>串的顺序存储</a:t>
            </a:r>
            <a:r>
              <a:rPr lang="zh-CN" altLang="zh-CN" dirty="0" smtClean="0">
                <a:solidFill>
                  <a:srgbClr val="FF0000"/>
                </a:solidFill>
              </a:rPr>
              <a:t>结构</a:t>
            </a:r>
            <a:endParaRPr lang="en-US" altLang="zh-CN" dirty="0" smtClean="0">
              <a:solidFill>
                <a:srgbClr val="FF0000"/>
              </a:solidFill>
            </a:endParaRPr>
          </a:p>
          <a:p>
            <a:pPr>
              <a:buFont typeface="Arial" panose="020B0604020202020204" pitchFamily="34" charset="0"/>
              <a:buChar char="•"/>
            </a:pPr>
            <a:r>
              <a:rPr lang="zh-CN" altLang="zh-CN" b="0" dirty="0"/>
              <a:t>串的顺序存储结构有时称为</a:t>
            </a:r>
            <a:r>
              <a:rPr lang="zh-CN" altLang="zh-CN" dirty="0">
                <a:solidFill>
                  <a:srgbClr val="FF0000"/>
                </a:solidFill>
              </a:rPr>
              <a:t>顺序串</a:t>
            </a:r>
            <a:r>
              <a:rPr lang="zh-CN" altLang="zh-CN" b="0" dirty="0"/>
              <a:t>。在顺序串中，串中的字符被依次存放在一组</a:t>
            </a:r>
            <a:r>
              <a:rPr lang="zh-CN" altLang="zh-CN" b="0" dirty="0" smtClean="0"/>
              <a:t>连续的存储单元</a:t>
            </a:r>
            <a:r>
              <a:rPr lang="zh-CN" altLang="zh-CN" b="0" dirty="0"/>
              <a:t>里。一般来说，一个字节（</a:t>
            </a:r>
            <a:r>
              <a:rPr lang="en-US" altLang="zh-CN" b="0" dirty="0"/>
              <a:t>8 </a:t>
            </a:r>
            <a:r>
              <a:rPr lang="zh-CN" altLang="zh-CN" b="0" dirty="0"/>
              <a:t>位二进制）可以表示一个字符（即该字符的</a:t>
            </a:r>
            <a:r>
              <a:rPr lang="en-US" altLang="zh-CN" b="0" dirty="0"/>
              <a:t>ASCII </a:t>
            </a:r>
            <a:r>
              <a:rPr lang="zh-CN" altLang="zh-CN" b="0" dirty="0"/>
              <a:t>码）</a:t>
            </a:r>
            <a:r>
              <a:rPr lang="zh-CN" altLang="zh-CN" b="0" dirty="0" smtClean="0"/>
              <a:t>。</a:t>
            </a:r>
            <a:endParaRPr lang="en-US" altLang="zh-CN" b="0" dirty="0" smtClean="0"/>
          </a:p>
          <a:p>
            <a:pPr>
              <a:buFont typeface="Arial" panose="020B0604020202020204" pitchFamily="34" charset="0"/>
              <a:buChar char="•"/>
            </a:pPr>
            <a:r>
              <a:rPr lang="zh-CN" altLang="zh-CN" b="0" dirty="0"/>
              <a:t>串的静态存储结构</a:t>
            </a:r>
            <a:r>
              <a:rPr lang="zh-CN" altLang="zh-CN" b="0" dirty="0" smtClean="0"/>
              <a:t>有</a:t>
            </a:r>
            <a:r>
              <a:rPr lang="zh-CN" altLang="en-US" b="0" dirty="0" smtClean="0"/>
              <a:t>以</a:t>
            </a:r>
            <a:r>
              <a:rPr lang="zh-CN" altLang="zh-CN" b="0" dirty="0" smtClean="0"/>
              <a:t>下</a:t>
            </a:r>
            <a:r>
              <a:rPr lang="zh-CN" altLang="zh-CN" b="0" dirty="0">
                <a:solidFill>
                  <a:srgbClr val="FF0000"/>
                </a:solidFill>
              </a:rPr>
              <a:t>两个缺点</a:t>
            </a:r>
            <a:r>
              <a:rPr lang="zh-CN" altLang="zh-CN" b="0" dirty="0"/>
              <a:t>：</a:t>
            </a:r>
          </a:p>
          <a:p>
            <a:r>
              <a:rPr lang="en-US" altLang="zh-CN" b="0" dirty="0"/>
              <a:t>	</a:t>
            </a:r>
            <a:r>
              <a:rPr lang="zh-CN" altLang="zh-CN" b="0" dirty="0"/>
              <a:t>①需要预先定义一个串允许的最大字符个数，当该值估计过大时，存储密度就会降低，浪费较多的存储空间；</a:t>
            </a:r>
          </a:p>
          <a:p>
            <a:r>
              <a:rPr lang="en-US" altLang="zh-CN" b="0" dirty="0"/>
              <a:t>	</a:t>
            </a:r>
            <a:r>
              <a:rPr lang="zh-CN" altLang="zh-CN" b="0" dirty="0"/>
              <a:t>②由于限定了串的最大字符个数，使串的某些操作，如置换、连接等擦作受到限制。</a:t>
            </a:r>
          </a:p>
          <a:p>
            <a:pPr>
              <a:buFont typeface="Arial" panose="020B0604020202020204" pitchFamily="34" charset="0"/>
              <a:buChar char="•"/>
            </a:pPr>
            <a:endParaRPr lang="zh-CN" altLang="zh-CN" b="0" dirty="0"/>
          </a:p>
          <a:p>
            <a:endParaRPr lang="zh-CN" altLang="en-US" dirty="0"/>
          </a:p>
        </p:txBody>
      </p:sp>
    </p:spTree>
    <p:extLst>
      <p:ext uri="{BB962C8B-B14F-4D97-AF65-F5344CB8AC3E}">
        <p14:creationId xmlns:p14="http://schemas.microsoft.com/office/powerpoint/2010/main" val="24120514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64704"/>
            <a:ext cx="7520940" cy="4227921"/>
          </a:xfrm>
        </p:spPr>
        <p:txBody>
          <a:bodyPr/>
          <a:lstStyle/>
          <a:p>
            <a:r>
              <a:rPr lang="zh-CN" altLang="zh-CN" dirty="0" smtClean="0"/>
              <a:t>（</a:t>
            </a:r>
            <a:r>
              <a:rPr lang="en-US" altLang="zh-CN" dirty="0"/>
              <a:t>2</a:t>
            </a:r>
            <a:r>
              <a:rPr lang="zh-CN" altLang="zh-CN" dirty="0"/>
              <a:t>）</a:t>
            </a:r>
            <a:r>
              <a:rPr lang="zh-CN" altLang="zh-CN" dirty="0">
                <a:solidFill>
                  <a:srgbClr val="FF0000"/>
                </a:solidFill>
              </a:rPr>
              <a:t>串的链式存储结构</a:t>
            </a:r>
          </a:p>
          <a:p>
            <a:r>
              <a:rPr lang="zh-CN" altLang="zh-CN" b="0" dirty="0"/>
              <a:t>串的链式存储分为两</a:t>
            </a:r>
            <a:r>
              <a:rPr lang="zh-CN" altLang="zh-CN" b="0" dirty="0" smtClean="0"/>
              <a:t>类</a:t>
            </a:r>
            <a:r>
              <a:rPr lang="en-US" altLang="zh-CN" b="0" dirty="0" smtClean="0"/>
              <a:t>:</a:t>
            </a:r>
          </a:p>
          <a:p>
            <a:pPr lvl="0"/>
            <a:r>
              <a:rPr lang="zh-CN" altLang="zh-CN" b="0" dirty="0" smtClean="0"/>
              <a:t>①</a:t>
            </a:r>
            <a:r>
              <a:rPr lang="zh-CN" altLang="zh-CN" dirty="0">
                <a:solidFill>
                  <a:srgbClr val="FF0000"/>
                </a:solidFill>
              </a:rPr>
              <a:t>结点大小为</a:t>
            </a:r>
            <a:r>
              <a:rPr lang="en-US" altLang="zh-CN" dirty="0">
                <a:solidFill>
                  <a:srgbClr val="FF0000"/>
                </a:solidFill>
              </a:rPr>
              <a:t>1</a:t>
            </a:r>
            <a:r>
              <a:rPr lang="zh-CN" altLang="zh-CN" dirty="0">
                <a:solidFill>
                  <a:srgbClr val="FF0000"/>
                </a:solidFill>
              </a:rPr>
              <a:t>的链式存储结构</a:t>
            </a:r>
          </a:p>
          <a:p>
            <a:r>
              <a:rPr lang="en-US" altLang="zh-CN" b="0" dirty="0" smtClean="0"/>
              <a:t>	</a:t>
            </a:r>
            <a:r>
              <a:rPr lang="zh-CN" altLang="zh-CN" b="0" dirty="0" smtClean="0"/>
              <a:t>一</a:t>
            </a:r>
            <a:r>
              <a:rPr lang="zh-CN" altLang="zh-CN" b="0" dirty="0"/>
              <a:t>个串可以用一个单链表来表示。用单链表存放串时，链表中结点的个数等于串的长度。例如，</a:t>
            </a:r>
            <a:r>
              <a:rPr lang="en-US" altLang="zh-CN" b="0" dirty="0"/>
              <a:t>S="XJTU"</a:t>
            </a:r>
            <a:r>
              <a:rPr lang="zh-CN" altLang="zh-CN" b="0" dirty="0"/>
              <a:t>采用链式存储结构如图</a:t>
            </a:r>
            <a:r>
              <a:rPr lang="en-US" altLang="zh-CN" b="0" dirty="0"/>
              <a:t>4-14</a:t>
            </a:r>
            <a:r>
              <a:rPr lang="zh-CN" altLang="zh-CN" b="0" dirty="0"/>
              <a:t>所示。</a:t>
            </a:r>
          </a:p>
          <a:p>
            <a:endParaRPr lang="zh-CN" altLang="en-US" dirty="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3920220"/>
            <a:ext cx="4683245" cy="1033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txBox="1">
            <a:spLocks/>
          </p:cNvSpPr>
          <p:nvPr/>
        </p:nvSpPr>
        <p:spPr>
          <a:xfrm>
            <a:off x="323528" y="4983483"/>
            <a:ext cx="8496944" cy="180020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zh-CN" altLang="zh-CN" b="0" dirty="0" smtClean="0"/>
              <a:t>链式存储结构的优点是对串的插入、删除操作可以方便地进行。但由于每个结点只存储一个字符，而指针域的存储空间一般要大于字符的存储空间，导致存储密度很低。</a:t>
            </a:r>
            <a:endParaRPr lang="zh-CN" altLang="en-US" b="0" dirty="0"/>
          </a:p>
        </p:txBody>
      </p:sp>
    </p:spTree>
    <p:extLst>
      <p:ext uri="{BB962C8B-B14F-4D97-AF65-F5344CB8AC3E}">
        <p14:creationId xmlns:p14="http://schemas.microsoft.com/office/powerpoint/2010/main" val="8457917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lstStyle/>
          <a:p>
            <a:r>
              <a:rPr lang="zh-CN" altLang="zh-CN" b="0" dirty="0"/>
              <a:t>②</a:t>
            </a:r>
            <a:r>
              <a:rPr lang="zh-CN" altLang="zh-CN" dirty="0">
                <a:solidFill>
                  <a:srgbClr val="FF0000"/>
                </a:solidFill>
              </a:rPr>
              <a:t>结点大小为</a:t>
            </a:r>
            <a:r>
              <a:rPr lang="en-US" altLang="zh-CN" dirty="0">
                <a:solidFill>
                  <a:srgbClr val="FF0000"/>
                </a:solidFill>
              </a:rPr>
              <a:t>K</a:t>
            </a:r>
            <a:r>
              <a:rPr lang="zh-CN" altLang="zh-CN" dirty="0">
                <a:solidFill>
                  <a:srgbClr val="FF0000"/>
                </a:solidFill>
              </a:rPr>
              <a:t>的链式存储结构</a:t>
            </a:r>
          </a:p>
          <a:p>
            <a:r>
              <a:rPr lang="en-US" altLang="zh-CN" b="0" dirty="0"/>
              <a:t>	</a:t>
            </a:r>
            <a:r>
              <a:rPr lang="zh-CN" altLang="zh-CN" b="0" dirty="0"/>
              <a:t>采用结点大小为</a:t>
            </a:r>
            <a:r>
              <a:rPr lang="en-US" altLang="zh-CN" b="0" dirty="0"/>
              <a:t>K</a:t>
            </a:r>
            <a:r>
              <a:rPr lang="zh-CN" altLang="zh-CN" b="0" dirty="0"/>
              <a:t>的链式存储，可以有效地解决存储密度过低的问题，这种存储结构又叫块链存储。主要方法是让每个结点存储更多的字符，从而降低了指针域占存储空间的比例，提高了存储密度。比如一个字符串</a:t>
            </a:r>
            <a:r>
              <a:rPr lang="en-US" altLang="zh-CN" b="0" dirty="0"/>
              <a:t>S="My XJTU"</a:t>
            </a:r>
            <a:r>
              <a:rPr lang="zh-CN" altLang="zh-CN" b="0" dirty="0"/>
              <a:t>，且每个结点存储</a:t>
            </a:r>
            <a:r>
              <a:rPr lang="en-US" altLang="zh-CN" b="0" dirty="0"/>
              <a:t>4</a:t>
            </a:r>
            <a:r>
              <a:rPr lang="zh-CN" altLang="zh-CN" b="0" dirty="0"/>
              <a:t>个字符，那么</a:t>
            </a:r>
            <a:r>
              <a:rPr lang="en-US" altLang="zh-CN" b="0" dirty="0"/>
              <a:t>S</a:t>
            </a:r>
            <a:r>
              <a:rPr lang="zh-CN" altLang="zh-CN" b="0" dirty="0"/>
              <a:t>的存储结构如图</a:t>
            </a:r>
            <a:r>
              <a:rPr lang="en-US" altLang="zh-CN" b="0" dirty="0"/>
              <a:t>4-15</a:t>
            </a:r>
            <a:r>
              <a:rPr lang="zh-CN" altLang="zh-CN" b="0" dirty="0"/>
              <a:t>所示。</a:t>
            </a:r>
          </a:p>
          <a:p>
            <a:endParaRPr lang="zh-CN" altLang="en-US"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4293096"/>
            <a:ext cx="5305400" cy="1153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55576" y="5446444"/>
            <a:ext cx="7992888" cy="830997"/>
          </a:xfrm>
          <a:prstGeom prst="rect">
            <a:avLst/>
          </a:prstGeom>
        </p:spPr>
        <p:txBody>
          <a:bodyPr wrap="square">
            <a:spAutoFit/>
          </a:bodyPr>
          <a:lstStyle/>
          <a:p>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显然块链存储结构能够增加串的存储密度，但在这种存储结构上对串进行插入、删除操作则显得很不方便</a:t>
            </a:r>
            <a:r>
              <a:rPr lang="zh-CN" altLang="zh-CN" dirty="0"/>
              <a:t>。</a:t>
            </a:r>
          </a:p>
        </p:txBody>
      </p:sp>
    </p:spTree>
    <p:extLst>
      <p:ext uri="{BB962C8B-B14F-4D97-AF65-F5344CB8AC3E}">
        <p14:creationId xmlns:p14="http://schemas.microsoft.com/office/powerpoint/2010/main" val="139895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1484784"/>
            <a:ext cx="7520940" cy="4464496"/>
          </a:xfrm>
        </p:spPr>
        <p:txBody>
          <a:bodyPr>
            <a:normAutofit/>
          </a:bodyPr>
          <a:lstStyle/>
          <a:p>
            <a:pPr>
              <a:buFont typeface="Arial" panose="020B0604020202020204" pitchFamily="34" charset="0"/>
              <a:buChar char="•"/>
            </a:pPr>
            <a:r>
              <a:rPr lang="zh-CN" altLang="zh-CN" b="0" dirty="0"/>
              <a:t>由于栈中的元素个数动态变化，而数组的空间是固定的，所以当使用一个数组来存放数据元素时，可能会出现</a:t>
            </a:r>
            <a:r>
              <a:rPr lang="zh-CN" altLang="zh-CN" dirty="0">
                <a:solidFill>
                  <a:srgbClr val="FF0000"/>
                </a:solidFill>
              </a:rPr>
              <a:t>溢出的现象</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数组为空时，再对数组进行出栈操作会出现溢出现象，这种溢出称为</a:t>
            </a:r>
            <a:r>
              <a:rPr lang="zh-CN" altLang="zh-CN" dirty="0">
                <a:solidFill>
                  <a:srgbClr val="FF0000"/>
                </a:solidFill>
              </a:rPr>
              <a:t>下溢</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数组已满时，再对数组进行入栈操作也会出现溢出现象，这种溢出称为</a:t>
            </a:r>
            <a:r>
              <a:rPr lang="zh-CN" altLang="zh-CN" dirty="0">
                <a:solidFill>
                  <a:srgbClr val="FF0000"/>
                </a:solidFill>
              </a:rPr>
              <a:t>上溢</a:t>
            </a:r>
            <a:r>
              <a:rPr lang="zh-CN" altLang="zh-CN" b="0" dirty="0" smtClean="0"/>
              <a:t>。</a:t>
            </a:r>
            <a:endParaRPr lang="en-US" altLang="zh-CN" b="0" dirty="0" smtClean="0"/>
          </a:p>
          <a:p>
            <a:pPr>
              <a:buFont typeface="Arial" panose="020B0604020202020204" pitchFamily="34" charset="0"/>
              <a:buChar char="•"/>
            </a:pPr>
            <a:r>
              <a:rPr lang="zh-CN" altLang="zh-CN" b="0" dirty="0" smtClean="0"/>
              <a:t>因此</a:t>
            </a:r>
            <a:r>
              <a:rPr lang="zh-CN" altLang="zh-CN" b="0" dirty="0"/>
              <a:t>，在对栈进行入栈或出栈操作前，应该</a:t>
            </a:r>
            <a:r>
              <a:rPr lang="zh-CN" altLang="zh-CN" dirty="0">
                <a:solidFill>
                  <a:srgbClr val="FF0000"/>
                </a:solidFill>
              </a:rPr>
              <a:t>对栈当前的状态进行检查</a:t>
            </a:r>
            <a:r>
              <a:rPr lang="zh-CN" altLang="zh-CN" b="0" dirty="0" smtClean="0"/>
              <a:t>。</a:t>
            </a:r>
            <a:endParaRPr lang="zh-CN" altLang="zh-CN" b="0" dirty="0"/>
          </a:p>
        </p:txBody>
      </p:sp>
    </p:spTree>
    <p:extLst>
      <p:ext uri="{BB962C8B-B14F-4D97-AF65-F5344CB8AC3E}">
        <p14:creationId xmlns:p14="http://schemas.microsoft.com/office/powerpoint/2010/main" val="160700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3.7.4 </a:t>
            </a:r>
            <a:r>
              <a:rPr lang="zh-CN" altLang="zh-CN" b="1" dirty="0"/>
              <a:t>串类及其实现</a:t>
            </a:r>
            <a:endParaRPr lang="zh-CN" altLang="en-US" dirty="0"/>
          </a:p>
        </p:txBody>
      </p:sp>
      <p:sp>
        <p:nvSpPr>
          <p:cNvPr id="3" name="内容占位符 2"/>
          <p:cNvSpPr>
            <a:spLocks noGrp="1"/>
          </p:cNvSpPr>
          <p:nvPr>
            <p:ph idx="1"/>
          </p:nvPr>
        </p:nvSpPr>
        <p:spPr>
          <a:xfrm>
            <a:off x="395536" y="1484784"/>
            <a:ext cx="8568952" cy="4968552"/>
          </a:xfrm>
        </p:spPr>
        <p:txBody>
          <a:bodyPr>
            <a:normAutofit fontScale="77500" lnSpcReduction="20000"/>
          </a:bodyPr>
          <a:lstStyle/>
          <a:p>
            <a:pPr>
              <a:lnSpc>
                <a:spcPct val="140000"/>
              </a:lnSpc>
              <a:spcBef>
                <a:spcPts val="0"/>
              </a:spcBef>
            </a:pPr>
            <a:r>
              <a:rPr lang="zh-CN" altLang="zh-CN" dirty="0" smtClean="0"/>
              <a:t>算法</a:t>
            </a:r>
            <a:r>
              <a:rPr lang="en-US" altLang="zh-CN" dirty="0" smtClean="0"/>
              <a:t>3.30</a:t>
            </a:r>
            <a:r>
              <a:rPr lang="zh-CN" altLang="zh-CN" dirty="0"/>
              <a:t>： </a:t>
            </a:r>
            <a:r>
              <a:rPr lang="zh-CN" altLang="zh-CN" dirty="0">
                <a:solidFill>
                  <a:srgbClr val="FF0000"/>
                </a:solidFill>
              </a:rPr>
              <a:t>字符串类</a:t>
            </a:r>
            <a:r>
              <a:rPr lang="zh-CN" altLang="zh-CN" dirty="0"/>
              <a:t>定义</a:t>
            </a:r>
          </a:p>
          <a:p>
            <a:pPr>
              <a:lnSpc>
                <a:spcPct val="140000"/>
              </a:lnSpc>
              <a:spcBef>
                <a:spcPts val="0"/>
              </a:spcBef>
            </a:pPr>
            <a:r>
              <a:rPr lang="en-US" altLang="zh-CN" b="0" dirty="0"/>
              <a:t>class String {</a:t>
            </a:r>
            <a:endParaRPr lang="zh-CN" altLang="zh-CN" b="0" dirty="0"/>
          </a:p>
          <a:p>
            <a:pPr>
              <a:lnSpc>
                <a:spcPct val="140000"/>
              </a:lnSpc>
              <a:spcBef>
                <a:spcPts val="0"/>
              </a:spcBef>
            </a:pPr>
            <a:r>
              <a:rPr lang="en-US" altLang="zh-CN" b="0" dirty="0" smtClean="0"/>
              <a:t>private: </a:t>
            </a:r>
          </a:p>
          <a:p>
            <a:pPr>
              <a:lnSpc>
                <a:spcPct val="140000"/>
              </a:lnSpc>
              <a:spcBef>
                <a:spcPts val="0"/>
              </a:spcBef>
            </a:pPr>
            <a:r>
              <a:rPr lang="en-US" altLang="zh-CN" b="0" dirty="0"/>
              <a:t>	</a:t>
            </a:r>
            <a:r>
              <a:rPr lang="en-US" altLang="zh-CN" b="0" dirty="0" smtClean="0"/>
              <a:t>char </a:t>
            </a:r>
            <a:r>
              <a:rPr lang="en-US" altLang="zh-CN" b="0" dirty="0"/>
              <a:t>*ch; //</a:t>
            </a:r>
            <a:r>
              <a:rPr lang="zh-CN" altLang="zh-CN" b="0" dirty="0"/>
              <a:t>串存放数组</a:t>
            </a:r>
          </a:p>
          <a:p>
            <a:pPr>
              <a:lnSpc>
                <a:spcPct val="140000"/>
              </a:lnSpc>
              <a:spcBef>
                <a:spcPts val="0"/>
              </a:spcBef>
            </a:pPr>
            <a:r>
              <a:rPr lang="en-US" altLang="zh-CN" b="0" dirty="0" smtClean="0"/>
              <a:t>	int </a:t>
            </a:r>
            <a:r>
              <a:rPr lang="en-US" altLang="zh-CN" b="0" dirty="0"/>
              <a:t>size; //</a:t>
            </a:r>
            <a:r>
              <a:rPr lang="zh-CN" altLang="zh-CN" b="0" dirty="0"/>
              <a:t>存放数组的长度</a:t>
            </a:r>
          </a:p>
          <a:p>
            <a:pPr>
              <a:lnSpc>
                <a:spcPct val="140000"/>
              </a:lnSpc>
              <a:spcBef>
                <a:spcPts val="0"/>
              </a:spcBef>
            </a:pPr>
            <a:r>
              <a:rPr lang="en-US" altLang="zh-CN" b="0" dirty="0"/>
              <a:t>public:</a:t>
            </a:r>
            <a:endParaRPr lang="zh-CN" altLang="zh-CN" b="0" dirty="0"/>
          </a:p>
          <a:p>
            <a:pPr>
              <a:lnSpc>
                <a:spcPct val="140000"/>
              </a:lnSpc>
              <a:spcBef>
                <a:spcPts val="0"/>
              </a:spcBef>
            </a:pPr>
            <a:r>
              <a:rPr lang="en-US" altLang="zh-CN" b="0" dirty="0" smtClean="0"/>
              <a:t>	String</a:t>
            </a:r>
            <a:r>
              <a:rPr lang="en-US" altLang="zh-CN" b="0" dirty="0"/>
              <a:t>();</a:t>
            </a:r>
            <a:endParaRPr lang="zh-CN" altLang="zh-CN" b="0" dirty="0"/>
          </a:p>
          <a:p>
            <a:pPr>
              <a:lnSpc>
                <a:spcPct val="140000"/>
              </a:lnSpc>
              <a:spcBef>
                <a:spcPts val="0"/>
              </a:spcBef>
            </a:pPr>
            <a:r>
              <a:rPr lang="en-US" altLang="zh-CN" b="0" dirty="0" smtClean="0"/>
              <a:t>	String(const </a:t>
            </a:r>
            <a:r>
              <a:rPr lang="en-US" altLang="zh-CN" b="0" dirty="0"/>
              <a:t>char *init);</a:t>
            </a:r>
            <a:endParaRPr lang="zh-CN" altLang="zh-CN" b="0" dirty="0"/>
          </a:p>
          <a:p>
            <a:pPr>
              <a:lnSpc>
                <a:spcPct val="140000"/>
              </a:lnSpc>
              <a:spcBef>
                <a:spcPts val="0"/>
              </a:spcBef>
            </a:pPr>
            <a:r>
              <a:rPr lang="en-US" altLang="zh-CN" b="0" dirty="0" smtClean="0"/>
              <a:t>	String(const </a:t>
            </a:r>
            <a:r>
              <a:rPr lang="en-US" altLang="zh-CN" b="0" dirty="0"/>
              <a:t>String&amp; ob);</a:t>
            </a:r>
            <a:endParaRPr lang="zh-CN" altLang="zh-CN" b="0" dirty="0"/>
          </a:p>
          <a:p>
            <a:pPr>
              <a:lnSpc>
                <a:spcPct val="140000"/>
              </a:lnSpc>
              <a:spcBef>
                <a:spcPts val="0"/>
              </a:spcBef>
            </a:pPr>
            <a:r>
              <a:rPr lang="en-US" altLang="zh-CN" b="0" dirty="0" smtClean="0"/>
              <a:t>	</a:t>
            </a:r>
            <a:r>
              <a:rPr lang="zh-CN" altLang="zh-CN" b="0" dirty="0" smtClean="0"/>
              <a:t>～</a:t>
            </a:r>
            <a:r>
              <a:rPr lang="en-US" altLang="zh-CN" b="0" dirty="0"/>
              <a:t>String() {delete []</a:t>
            </a:r>
            <a:r>
              <a:rPr lang="en-US" altLang="zh-CN" b="0" dirty="0" err="1"/>
              <a:t>ch</a:t>
            </a:r>
            <a:r>
              <a:rPr lang="en-US" altLang="zh-CN" b="0" dirty="0"/>
              <a:t>;}</a:t>
            </a:r>
            <a:endParaRPr lang="zh-CN" altLang="zh-CN" b="0" dirty="0"/>
          </a:p>
          <a:p>
            <a:pPr>
              <a:lnSpc>
                <a:spcPct val="140000"/>
              </a:lnSpc>
              <a:spcBef>
                <a:spcPts val="0"/>
              </a:spcBef>
            </a:pPr>
            <a:r>
              <a:rPr lang="en-US" altLang="zh-CN" b="0" dirty="0" smtClean="0"/>
              <a:t>	int </a:t>
            </a:r>
            <a:r>
              <a:rPr lang="en-US" altLang="zh-CN" b="0" dirty="0"/>
              <a:t>size()const {return </a:t>
            </a:r>
            <a:r>
              <a:rPr lang="en-US" altLang="zh-CN" b="0" dirty="0" smtClean="0"/>
              <a:t>size</a:t>
            </a:r>
            <a:r>
              <a:rPr lang="en-US" altLang="zh-CN" b="0" dirty="0"/>
              <a:t>;</a:t>
            </a:r>
            <a:r>
              <a:rPr lang="en-US" altLang="zh-CN" b="0" dirty="0" smtClean="0"/>
              <a:t>}</a:t>
            </a:r>
            <a:endParaRPr lang="zh-CN" altLang="zh-CN" b="0" dirty="0"/>
          </a:p>
          <a:p>
            <a:pPr>
              <a:lnSpc>
                <a:spcPct val="140000"/>
              </a:lnSpc>
              <a:spcBef>
                <a:spcPts val="0"/>
              </a:spcBef>
            </a:pPr>
            <a:r>
              <a:rPr lang="en-US" altLang="zh-CN" b="0" dirty="0" smtClean="0"/>
              <a:t>	String</a:t>
            </a:r>
            <a:r>
              <a:rPr lang="en-US" altLang="zh-CN" b="0" dirty="0"/>
              <a:t>&amp; operator() (int pos, int len); //</a:t>
            </a:r>
            <a:r>
              <a:rPr lang="zh-CN" altLang="zh-CN" b="0" dirty="0"/>
              <a:t>当</a:t>
            </a:r>
            <a:r>
              <a:rPr lang="en-US" altLang="zh-CN" b="0" dirty="0"/>
              <a:t>0≤pos&lt;</a:t>
            </a:r>
            <a:r>
              <a:rPr lang="en-US" altLang="zh-CN" b="0" dirty="0" err="1"/>
              <a:t>maxSize</a:t>
            </a:r>
            <a:r>
              <a:rPr lang="en-US" altLang="zh-CN" b="0" dirty="0"/>
              <a:t> </a:t>
            </a:r>
            <a:r>
              <a:rPr lang="zh-CN" altLang="zh-CN" b="0" dirty="0"/>
              <a:t>且</a:t>
            </a:r>
            <a:r>
              <a:rPr lang="en-US" altLang="zh-CN" b="0" dirty="0"/>
              <a:t>0≤len </a:t>
            </a:r>
            <a:r>
              <a:rPr lang="zh-CN" altLang="zh-CN" b="0" dirty="0"/>
              <a:t>且</a:t>
            </a:r>
            <a:r>
              <a:rPr lang="en-US" altLang="zh-CN" b="0" dirty="0" err="1"/>
              <a:t>pos+len</a:t>
            </a:r>
            <a:r>
              <a:rPr lang="en-US" altLang="zh-CN" b="0" dirty="0"/>
              <a:t>&lt;</a:t>
            </a:r>
            <a:r>
              <a:rPr lang="en-US" altLang="zh-CN" b="0" dirty="0" err="1"/>
              <a:t>maxSize</a:t>
            </a:r>
            <a:r>
              <a:rPr lang="en-US" altLang="zh-CN" b="0" dirty="0"/>
              <a:t> </a:t>
            </a:r>
            <a:r>
              <a:rPr lang="en-US" altLang="zh-CN" b="0" dirty="0" smtClean="0"/>
              <a:t>//</a:t>
            </a:r>
            <a:r>
              <a:rPr lang="zh-CN" altLang="zh-CN" b="0" dirty="0" smtClean="0"/>
              <a:t>则在</a:t>
            </a:r>
            <a:r>
              <a:rPr lang="zh-CN" altLang="zh-CN" b="0" dirty="0"/>
              <a:t>串</a:t>
            </a:r>
            <a:r>
              <a:rPr lang="en-US" altLang="zh-CN" b="0" dirty="0"/>
              <a:t>*this </a:t>
            </a:r>
            <a:r>
              <a:rPr lang="zh-CN" altLang="zh-CN" b="0" dirty="0"/>
              <a:t>中从</a:t>
            </a:r>
            <a:r>
              <a:rPr lang="en-US" altLang="zh-CN" b="0" dirty="0" err="1"/>
              <a:t>pos</a:t>
            </a:r>
            <a:r>
              <a:rPr lang="en-US" altLang="zh-CN" b="0" dirty="0"/>
              <a:t> </a:t>
            </a:r>
            <a:r>
              <a:rPr lang="zh-CN" altLang="zh-CN" b="0" dirty="0" smtClean="0"/>
              <a:t>位置开始取</a:t>
            </a:r>
            <a:r>
              <a:rPr lang="en-US" altLang="zh-CN" b="0" dirty="0" err="1"/>
              <a:t>len</a:t>
            </a:r>
            <a:r>
              <a:rPr lang="en-US" altLang="zh-CN" b="0" dirty="0"/>
              <a:t> </a:t>
            </a:r>
            <a:r>
              <a:rPr lang="zh-CN" altLang="zh-CN" b="0" dirty="0"/>
              <a:t>个字符组成子串返回。</a:t>
            </a:r>
          </a:p>
          <a:p>
            <a:pPr>
              <a:lnSpc>
                <a:spcPct val="140000"/>
              </a:lnSpc>
              <a:spcBef>
                <a:spcPts val="0"/>
              </a:spcBef>
            </a:pPr>
            <a:endParaRPr lang="zh-CN" altLang="en-US" dirty="0"/>
          </a:p>
        </p:txBody>
      </p:sp>
    </p:spTree>
    <p:extLst>
      <p:ext uri="{BB962C8B-B14F-4D97-AF65-F5344CB8AC3E}">
        <p14:creationId xmlns:p14="http://schemas.microsoft.com/office/powerpoint/2010/main" val="12654837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424936" cy="5184576"/>
          </a:xfrm>
        </p:spPr>
        <p:txBody>
          <a:bodyPr>
            <a:normAutofit fontScale="92500" lnSpcReduction="10000"/>
          </a:bodyPr>
          <a:lstStyle/>
          <a:p>
            <a:r>
              <a:rPr lang="en-US" altLang="zh-CN" b="0" dirty="0" smtClean="0"/>
              <a:t>	int </a:t>
            </a:r>
            <a:r>
              <a:rPr lang="en-US" altLang="zh-CN" b="0" dirty="0"/>
              <a:t>operator == (String&amp; ob)const {return strcmp(ch,ob.ch)== 0;}</a:t>
            </a:r>
            <a:endParaRPr lang="zh-CN" altLang="zh-CN" b="0" dirty="0"/>
          </a:p>
          <a:p>
            <a:r>
              <a:rPr lang="en-US" altLang="zh-CN" b="0" dirty="0" smtClean="0"/>
              <a:t>	int </a:t>
            </a:r>
            <a:r>
              <a:rPr lang="en-US" altLang="zh-CN" b="0" dirty="0"/>
              <a:t>operator != (String&amp; ob)const {return strcmp(ch,ob.ch) != 0;}</a:t>
            </a:r>
            <a:endParaRPr lang="zh-CN" altLang="zh-CN" b="0" dirty="0"/>
          </a:p>
          <a:p>
            <a:r>
              <a:rPr lang="en-US" altLang="zh-CN" b="0" dirty="0" smtClean="0"/>
              <a:t>	int </a:t>
            </a:r>
            <a:r>
              <a:rPr lang="en-US" altLang="zh-CN" b="0" dirty="0"/>
              <a:t>operator ! </a:t>
            </a:r>
            <a:r>
              <a:rPr lang="en-US" altLang="zh-CN" b="0" dirty="0" smtClean="0"/>
              <a:t>() </a:t>
            </a:r>
            <a:r>
              <a:rPr lang="en-US" altLang="zh-CN" b="0" dirty="0" err="1" smtClean="0"/>
              <a:t>const</a:t>
            </a:r>
            <a:r>
              <a:rPr lang="en-US" altLang="zh-CN" b="0" dirty="0" smtClean="0"/>
              <a:t> </a:t>
            </a:r>
            <a:r>
              <a:rPr lang="en-US" altLang="zh-CN" b="0" dirty="0"/>
              <a:t>{return size== 0;}</a:t>
            </a:r>
            <a:endParaRPr lang="zh-CN" altLang="zh-CN" b="0" dirty="0"/>
          </a:p>
          <a:p>
            <a:r>
              <a:rPr lang="en-US" altLang="zh-CN" b="0" dirty="0" smtClean="0"/>
              <a:t>	String</a:t>
            </a:r>
            <a:r>
              <a:rPr lang="en-US" altLang="zh-CN" b="0" dirty="0"/>
              <a:t>&amp; operator = (String&amp; ob);</a:t>
            </a:r>
            <a:endParaRPr lang="zh-CN" altLang="zh-CN" b="0" dirty="0"/>
          </a:p>
          <a:p>
            <a:r>
              <a:rPr lang="en-US" altLang="zh-CN" b="0" dirty="0" smtClean="0"/>
              <a:t>	String</a:t>
            </a:r>
            <a:r>
              <a:rPr lang="en-US" altLang="zh-CN" b="0" dirty="0"/>
              <a:t>&amp; operatr=(char* s);</a:t>
            </a:r>
            <a:endParaRPr lang="zh-CN" altLang="zh-CN" b="0" dirty="0"/>
          </a:p>
          <a:p>
            <a:r>
              <a:rPr lang="en-US" altLang="zh-CN" b="0" dirty="0" smtClean="0"/>
              <a:t>	String</a:t>
            </a:r>
            <a:r>
              <a:rPr lang="en-US" altLang="zh-CN" b="0" dirty="0"/>
              <a:t>&amp; operator += (String&amp; ob);</a:t>
            </a:r>
            <a:endParaRPr lang="zh-CN" altLang="zh-CN" b="0" dirty="0"/>
          </a:p>
          <a:p>
            <a:r>
              <a:rPr lang="en-US" altLang="zh-CN" b="0" dirty="0" smtClean="0"/>
              <a:t>	char</a:t>
            </a:r>
            <a:r>
              <a:rPr lang="en-US" altLang="zh-CN" b="0" dirty="0"/>
              <a:t>&amp; operator [] (int i);</a:t>
            </a:r>
            <a:endParaRPr lang="zh-CN" altLang="zh-CN" b="0" dirty="0"/>
          </a:p>
          <a:p>
            <a:r>
              <a:rPr lang="en-US" altLang="zh-CN" b="0" dirty="0" smtClean="0"/>
              <a:t>	int </a:t>
            </a:r>
            <a:r>
              <a:rPr lang="en-US" altLang="zh-CN" b="0" dirty="0"/>
              <a:t>find(const String&amp; pat)const;//</a:t>
            </a:r>
            <a:r>
              <a:rPr lang="zh-CN" altLang="zh-CN" b="0" dirty="0"/>
              <a:t>找到子串</a:t>
            </a:r>
            <a:r>
              <a:rPr lang="en-US" altLang="zh-CN" b="0" dirty="0"/>
              <a:t>pat</a:t>
            </a:r>
            <a:r>
              <a:rPr lang="zh-CN" altLang="zh-CN" b="0" dirty="0"/>
              <a:t>，并返回其位</a:t>
            </a:r>
            <a:r>
              <a:rPr lang="zh-CN" altLang="zh-CN" b="0" dirty="0" smtClean="0"/>
              <a:t>置</a:t>
            </a:r>
            <a:endParaRPr lang="zh-CN" altLang="zh-CN" b="0" dirty="0"/>
          </a:p>
          <a:p>
            <a:r>
              <a:rPr lang="en-US" altLang="zh-CN" b="0" dirty="0" smtClean="0"/>
              <a:t>	int </a:t>
            </a:r>
            <a:r>
              <a:rPr lang="en-US" altLang="zh-CN" b="0" dirty="0"/>
              <a:t>KMP_Find(const String &amp;pat, int next[ ]);//KMP</a:t>
            </a:r>
            <a:r>
              <a:rPr lang="zh-CN" altLang="zh-CN" b="0" dirty="0"/>
              <a:t>模式匹配算法</a:t>
            </a:r>
          </a:p>
          <a:p>
            <a:r>
              <a:rPr lang="en-US" altLang="zh-CN" b="0" dirty="0" smtClean="0"/>
              <a:t>	void </a:t>
            </a:r>
            <a:r>
              <a:rPr lang="en-US" altLang="zh-CN" b="0" dirty="0"/>
              <a:t>getNext(int next[]);//</a:t>
            </a:r>
            <a:r>
              <a:rPr lang="zh-CN" altLang="zh-CN" b="0" dirty="0"/>
              <a:t>求字符串的</a:t>
            </a:r>
            <a:r>
              <a:rPr lang="en-US" altLang="zh-CN" b="0" dirty="0"/>
              <a:t>next</a:t>
            </a:r>
            <a:r>
              <a:rPr lang="zh-CN" altLang="zh-CN" b="0" dirty="0"/>
              <a:t>数组</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41823328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7848872" cy="5472608"/>
          </a:xfrm>
        </p:spPr>
        <p:txBody>
          <a:bodyPr>
            <a:normAutofit fontScale="85000" lnSpcReduction="20000"/>
          </a:bodyPr>
          <a:lstStyle/>
          <a:p>
            <a:r>
              <a:rPr lang="zh-CN" altLang="zh-CN" dirty="0" smtClean="0"/>
              <a:t>算法</a:t>
            </a:r>
            <a:r>
              <a:rPr lang="en-US" altLang="zh-CN" dirty="0" smtClean="0"/>
              <a:t>3.31</a:t>
            </a:r>
            <a:r>
              <a:rPr lang="zh-CN" altLang="zh-CN" dirty="0"/>
              <a:t>：字符串类部分函数的实现</a:t>
            </a:r>
          </a:p>
          <a:p>
            <a:r>
              <a:rPr lang="en-US" altLang="zh-CN" b="0" dirty="0"/>
              <a:t>String::String() { //</a:t>
            </a:r>
            <a:r>
              <a:rPr lang="zh-CN" altLang="zh-CN" b="0" dirty="0"/>
              <a:t>串构造函数，不带初值</a:t>
            </a:r>
          </a:p>
          <a:p>
            <a:r>
              <a:rPr lang="en-US" altLang="zh-CN" b="0" dirty="0" smtClean="0"/>
              <a:t>	size=0;</a:t>
            </a:r>
            <a:endParaRPr lang="zh-CN" altLang="zh-CN" b="0" dirty="0"/>
          </a:p>
          <a:p>
            <a:r>
              <a:rPr lang="en-US" altLang="zh-CN" b="0" dirty="0" smtClean="0"/>
              <a:t>	ch </a:t>
            </a:r>
            <a:r>
              <a:rPr lang="en-US" altLang="zh-CN" b="0" dirty="0"/>
              <a:t>= new char[size+1];</a:t>
            </a:r>
            <a:endParaRPr lang="zh-CN" altLang="zh-CN" b="0" dirty="0"/>
          </a:p>
          <a:p>
            <a:r>
              <a:rPr lang="en-US" altLang="zh-CN" b="0" dirty="0" smtClean="0"/>
              <a:t>	if </a:t>
            </a:r>
            <a:r>
              <a:rPr lang="en-US" altLang="zh-CN" b="0" dirty="0"/>
              <a:t>(ch == NULL) {cerr &lt;&lt; “</a:t>
            </a:r>
            <a:r>
              <a:rPr lang="zh-CN" altLang="zh-CN" b="0" dirty="0"/>
              <a:t>存储分配失败</a:t>
            </a:r>
            <a:r>
              <a:rPr lang="en-US" altLang="zh-CN" b="0" dirty="0"/>
              <a:t>\n”; exit(1);}</a:t>
            </a:r>
            <a:endParaRPr lang="zh-CN" altLang="zh-CN" b="0" dirty="0"/>
          </a:p>
          <a:p>
            <a:r>
              <a:rPr lang="en-US" altLang="zh-CN" b="0" dirty="0" smtClean="0"/>
              <a:t>	ch[0</a:t>
            </a:r>
            <a:r>
              <a:rPr lang="en-US" altLang="zh-CN" b="0" dirty="0"/>
              <a:t>] = '\0';</a:t>
            </a:r>
            <a:endParaRPr lang="zh-CN" altLang="zh-CN" b="0" dirty="0"/>
          </a:p>
          <a:p>
            <a:r>
              <a:rPr lang="en-US" altLang="zh-CN" b="0" dirty="0"/>
              <a:t>}</a:t>
            </a:r>
            <a:endParaRPr lang="zh-CN" altLang="zh-CN" b="0" dirty="0"/>
          </a:p>
          <a:p>
            <a:r>
              <a:rPr lang="en-US" altLang="zh-CN" b="0" dirty="0"/>
              <a:t>String::String(</a:t>
            </a:r>
            <a:r>
              <a:rPr lang="en-US" altLang="zh-CN" b="0" dirty="0" err="1"/>
              <a:t>const</a:t>
            </a:r>
            <a:r>
              <a:rPr lang="en-US" altLang="zh-CN" b="0" dirty="0"/>
              <a:t> char *</a:t>
            </a:r>
            <a:r>
              <a:rPr lang="en-US" altLang="zh-CN" b="0" dirty="0" err="1"/>
              <a:t>init</a:t>
            </a:r>
            <a:r>
              <a:rPr lang="en-US" altLang="zh-CN" b="0" dirty="0"/>
              <a:t>) { //</a:t>
            </a:r>
            <a:r>
              <a:rPr lang="zh-CN" altLang="zh-CN" b="0" dirty="0"/>
              <a:t>串构造函数，带初值</a:t>
            </a:r>
          </a:p>
          <a:p>
            <a:r>
              <a:rPr lang="en-US" altLang="zh-CN" b="0" dirty="0"/>
              <a:t>	size=</a:t>
            </a:r>
            <a:r>
              <a:rPr lang="en-US" altLang="zh-CN" b="0" dirty="0" err="1"/>
              <a:t>strlen</a:t>
            </a:r>
            <a:r>
              <a:rPr lang="en-US" altLang="zh-CN" b="0" dirty="0"/>
              <a:t>(</a:t>
            </a:r>
            <a:r>
              <a:rPr lang="en-US" altLang="zh-CN" b="0" dirty="0" err="1"/>
              <a:t>init</a:t>
            </a:r>
            <a:r>
              <a:rPr lang="en-US" altLang="zh-CN" b="0" dirty="0" smtClean="0"/>
              <a:t>);</a:t>
            </a:r>
            <a:endParaRPr lang="zh-CN" altLang="zh-CN" b="0" dirty="0"/>
          </a:p>
          <a:p>
            <a:r>
              <a:rPr lang="en-US" altLang="zh-CN" b="0" dirty="0" smtClean="0"/>
              <a:t>	ch </a:t>
            </a:r>
            <a:r>
              <a:rPr lang="en-US" altLang="zh-CN" b="0" dirty="0"/>
              <a:t>= new char[size+1];</a:t>
            </a:r>
            <a:endParaRPr lang="zh-CN" altLang="zh-CN" b="0" dirty="0"/>
          </a:p>
          <a:p>
            <a:r>
              <a:rPr lang="en-US" altLang="zh-CN" b="0" dirty="0" smtClean="0"/>
              <a:t>	if </a:t>
            </a:r>
            <a:r>
              <a:rPr lang="en-US" altLang="zh-CN" b="0" dirty="0"/>
              <a:t>(ch == NULL) {cerr &lt;&lt; “</a:t>
            </a:r>
            <a:r>
              <a:rPr lang="zh-CN" altLang="zh-CN" b="0" dirty="0"/>
              <a:t>存储分配失败</a:t>
            </a:r>
            <a:r>
              <a:rPr lang="en-US" altLang="zh-CN" b="0" dirty="0"/>
              <a:t>\n”; exit(1);}</a:t>
            </a:r>
            <a:endParaRPr lang="zh-CN" altLang="zh-CN" b="0" dirty="0"/>
          </a:p>
          <a:p>
            <a:r>
              <a:rPr lang="en-US" altLang="zh-CN" b="0" dirty="0" smtClean="0"/>
              <a:t>	strcpy(ch,init</a:t>
            </a:r>
            <a:r>
              <a:rPr lang="en-US" altLang="zh-CN" b="0" dirty="0"/>
              <a:t>);</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4159013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7704856" cy="5760640"/>
          </a:xfrm>
        </p:spPr>
        <p:txBody>
          <a:bodyPr>
            <a:noAutofit/>
          </a:bodyPr>
          <a:lstStyle/>
          <a:p>
            <a:pPr>
              <a:lnSpc>
                <a:spcPct val="110000"/>
              </a:lnSpc>
              <a:spcBef>
                <a:spcPts val="0"/>
              </a:spcBef>
            </a:pPr>
            <a:r>
              <a:rPr lang="en-US" altLang="zh-CN" sz="1800" b="0" dirty="0"/>
              <a:t>String::String(</a:t>
            </a:r>
            <a:r>
              <a:rPr lang="en-US" altLang="zh-CN" sz="1800" b="0" dirty="0" err="1"/>
              <a:t>const</a:t>
            </a:r>
            <a:r>
              <a:rPr lang="en-US" altLang="zh-CN" sz="1800" b="0" dirty="0"/>
              <a:t> String&amp; </a:t>
            </a:r>
            <a:r>
              <a:rPr lang="en-US" altLang="zh-CN" sz="1800" b="0" dirty="0" err="1"/>
              <a:t>ob</a:t>
            </a:r>
            <a:r>
              <a:rPr lang="en-US" altLang="zh-CN" sz="1800" b="0" dirty="0"/>
              <a:t>) { //</a:t>
            </a:r>
            <a:r>
              <a:rPr lang="zh-CN" altLang="zh-CN" sz="1800" b="0" dirty="0"/>
              <a:t>串复制构造函数</a:t>
            </a:r>
          </a:p>
          <a:p>
            <a:pPr>
              <a:lnSpc>
                <a:spcPct val="110000"/>
              </a:lnSpc>
              <a:spcBef>
                <a:spcPts val="0"/>
              </a:spcBef>
            </a:pPr>
            <a:r>
              <a:rPr lang="en-US" altLang="zh-CN" sz="1800" b="0" dirty="0" smtClean="0"/>
              <a:t>	size=ob.size</a:t>
            </a:r>
            <a:r>
              <a:rPr lang="en-US" altLang="zh-CN" sz="1800" b="0" dirty="0"/>
              <a:t>;</a:t>
            </a:r>
            <a:endParaRPr lang="zh-CN" altLang="zh-CN" sz="1800" b="0" dirty="0"/>
          </a:p>
          <a:p>
            <a:pPr>
              <a:lnSpc>
                <a:spcPct val="110000"/>
              </a:lnSpc>
              <a:spcBef>
                <a:spcPts val="0"/>
              </a:spcBef>
            </a:pPr>
            <a:r>
              <a:rPr lang="en-US" altLang="zh-CN" sz="1800" b="0" dirty="0" smtClean="0"/>
              <a:t>	ch </a:t>
            </a:r>
            <a:r>
              <a:rPr lang="en-US" altLang="zh-CN" sz="1800" b="0" dirty="0"/>
              <a:t>= new char[size+1];</a:t>
            </a:r>
            <a:endParaRPr lang="zh-CN" altLang="zh-CN" sz="1800" b="0" dirty="0"/>
          </a:p>
          <a:p>
            <a:pPr>
              <a:lnSpc>
                <a:spcPct val="110000"/>
              </a:lnSpc>
              <a:spcBef>
                <a:spcPts val="0"/>
              </a:spcBef>
            </a:pPr>
            <a:r>
              <a:rPr lang="en-US" altLang="zh-CN" sz="1800" b="0" dirty="0" smtClean="0"/>
              <a:t>	if </a:t>
            </a:r>
            <a:r>
              <a:rPr lang="en-US" altLang="zh-CN" sz="1800" b="0" dirty="0"/>
              <a:t>(ch == NULL) {cerr &lt;&lt; “</a:t>
            </a:r>
            <a:r>
              <a:rPr lang="zh-CN" altLang="zh-CN" sz="1800" b="0" dirty="0"/>
              <a:t>存储分配失败</a:t>
            </a:r>
            <a:r>
              <a:rPr lang="en-US" altLang="zh-CN" sz="1800" b="0" dirty="0"/>
              <a:t>\n”; exit(1);}</a:t>
            </a:r>
            <a:endParaRPr lang="zh-CN" altLang="zh-CN" sz="1800" b="0" dirty="0"/>
          </a:p>
          <a:p>
            <a:pPr>
              <a:lnSpc>
                <a:spcPct val="110000"/>
              </a:lnSpc>
              <a:spcBef>
                <a:spcPts val="0"/>
              </a:spcBef>
            </a:pPr>
            <a:r>
              <a:rPr lang="en-US" altLang="zh-CN" sz="1800" b="0" dirty="0" smtClean="0"/>
              <a:t>	strcpy(ch,ob.ch</a:t>
            </a:r>
            <a:r>
              <a:rPr lang="en-US" altLang="zh-CN" sz="1800" b="0" dirty="0"/>
              <a:t>);</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r>
              <a:rPr lang="en-US" altLang="zh-CN" sz="1800" b="0" dirty="0"/>
              <a:t>String String::operator () (</a:t>
            </a:r>
            <a:r>
              <a:rPr lang="en-US" altLang="zh-CN" sz="1800" b="0" dirty="0" err="1"/>
              <a:t>int</a:t>
            </a:r>
            <a:r>
              <a:rPr lang="en-US" altLang="zh-CN" sz="1800" b="0" dirty="0"/>
              <a:t> </a:t>
            </a:r>
            <a:r>
              <a:rPr lang="en-US" altLang="zh-CN" sz="1800" b="0" dirty="0" err="1"/>
              <a:t>pos</a:t>
            </a:r>
            <a:r>
              <a:rPr lang="en-US" altLang="zh-CN" sz="1800" b="0" dirty="0"/>
              <a:t>, </a:t>
            </a:r>
            <a:r>
              <a:rPr lang="en-US" altLang="zh-CN" sz="1800" b="0" dirty="0" err="1"/>
              <a:t>int</a:t>
            </a:r>
            <a:r>
              <a:rPr lang="en-US" altLang="zh-CN" sz="1800" b="0" dirty="0"/>
              <a:t> </a:t>
            </a:r>
            <a:r>
              <a:rPr lang="en-US" altLang="zh-CN" sz="1800" b="0" dirty="0" err="1"/>
              <a:t>len</a:t>
            </a:r>
            <a:r>
              <a:rPr lang="en-US" altLang="zh-CN" sz="1800" b="0" dirty="0"/>
              <a:t>) {//</a:t>
            </a:r>
            <a:r>
              <a:rPr lang="zh-CN" altLang="zh-CN" sz="1800" b="0" dirty="0"/>
              <a:t>求子串，即取子串</a:t>
            </a:r>
          </a:p>
          <a:p>
            <a:pPr>
              <a:lnSpc>
                <a:spcPct val="110000"/>
              </a:lnSpc>
              <a:spcBef>
                <a:spcPts val="0"/>
              </a:spcBef>
            </a:pPr>
            <a:r>
              <a:rPr lang="en-US" altLang="zh-CN" sz="1800" b="0" dirty="0"/>
              <a:t>String temp;</a:t>
            </a:r>
            <a:endParaRPr lang="zh-CN" altLang="zh-CN" sz="1800" b="0" dirty="0"/>
          </a:p>
          <a:p>
            <a:pPr>
              <a:lnSpc>
                <a:spcPct val="110000"/>
              </a:lnSpc>
              <a:spcBef>
                <a:spcPts val="0"/>
              </a:spcBef>
            </a:pPr>
            <a:r>
              <a:rPr lang="en-US" altLang="zh-CN" sz="1800" b="0" dirty="0" smtClean="0"/>
              <a:t>	if </a:t>
            </a:r>
            <a:r>
              <a:rPr lang="en-US" altLang="zh-CN" sz="1800" b="0" dirty="0"/>
              <a:t>(pos &lt; 0 || pos+len-1 &gt;= maxSize || len &lt; 0) {</a:t>
            </a:r>
            <a:endParaRPr lang="zh-CN" altLang="zh-CN" sz="1800" b="0" dirty="0"/>
          </a:p>
          <a:p>
            <a:pPr>
              <a:lnSpc>
                <a:spcPct val="110000"/>
              </a:lnSpc>
              <a:spcBef>
                <a:spcPts val="0"/>
              </a:spcBef>
            </a:pPr>
            <a:r>
              <a:rPr lang="en-US" altLang="zh-CN" sz="1800" b="0" dirty="0" smtClean="0"/>
              <a:t>		temp.size </a:t>
            </a:r>
            <a:r>
              <a:rPr lang="en-US" altLang="zh-CN" sz="1800" b="0" dirty="0"/>
              <a:t>= 0; temp.ch[0] = '\0';</a:t>
            </a:r>
            <a:endParaRPr lang="zh-CN" altLang="zh-CN" sz="1800" b="0" dirty="0"/>
          </a:p>
          <a:p>
            <a:pPr>
              <a:lnSpc>
                <a:spcPct val="110000"/>
              </a:lnSpc>
              <a:spcBef>
                <a:spcPts val="0"/>
              </a:spcBef>
            </a:pPr>
            <a:r>
              <a:rPr lang="en-US" altLang="zh-CN" sz="1800" b="0" dirty="0" smtClean="0"/>
              <a:t>	} </a:t>
            </a:r>
            <a:r>
              <a:rPr lang="en-US" altLang="zh-CN" sz="1800" b="0" dirty="0"/>
              <a:t>else {</a:t>
            </a:r>
            <a:endParaRPr lang="zh-CN" altLang="zh-CN" sz="1800" b="0" dirty="0"/>
          </a:p>
          <a:p>
            <a:pPr>
              <a:lnSpc>
                <a:spcPct val="110000"/>
              </a:lnSpc>
              <a:spcBef>
                <a:spcPts val="0"/>
              </a:spcBef>
            </a:pPr>
            <a:r>
              <a:rPr lang="en-US" altLang="zh-CN" sz="1800" b="0" dirty="0" smtClean="0"/>
              <a:t>		if </a:t>
            </a:r>
            <a:r>
              <a:rPr lang="en-US" altLang="zh-CN" sz="1800" b="0" dirty="0"/>
              <a:t>(pos+len-1 &gt;= size) len = size-pos;</a:t>
            </a:r>
            <a:endParaRPr lang="zh-CN" altLang="zh-CN" sz="1800" b="0" dirty="0"/>
          </a:p>
          <a:p>
            <a:pPr>
              <a:lnSpc>
                <a:spcPct val="110000"/>
              </a:lnSpc>
              <a:spcBef>
                <a:spcPts val="0"/>
              </a:spcBef>
            </a:pPr>
            <a:r>
              <a:rPr lang="en-US" altLang="zh-CN" sz="1800" b="0" dirty="0" smtClean="0"/>
              <a:t>		temp.size </a:t>
            </a:r>
            <a:r>
              <a:rPr lang="en-US" altLang="zh-CN" sz="1800" b="0" dirty="0"/>
              <a:t>= len;</a:t>
            </a:r>
            <a:endParaRPr lang="zh-CN" altLang="zh-CN" sz="1800" b="0" dirty="0"/>
          </a:p>
          <a:p>
            <a:pPr>
              <a:lnSpc>
                <a:spcPct val="110000"/>
              </a:lnSpc>
              <a:spcBef>
                <a:spcPts val="0"/>
              </a:spcBef>
            </a:pPr>
            <a:r>
              <a:rPr lang="en-US" altLang="zh-CN" sz="1800" b="0" dirty="0" smtClean="0"/>
              <a:t>		for </a:t>
            </a:r>
            <a:r>
              <a:rPr lang="en-US" altLang="zh-CN" sz="1800" b="0" dirty="0"/>
              <a:t>(int i = 0,j = pos; i &lt; len; i++, j++) temp.ch[i] = ch[j];</a:t>
            </a:r>
            <a:endParaRPr lang="zh-CN" altLang="zh-CN" sz="1800" b="0" dirty="0"/>
          </a:p>
          <a:p>
            <a:pPr>
              <a:lnSpc>
                <a:spcPct val="110000"/>
              </a:lnSpc>
              <a:spcBef>
                <a:spcPts val="0"/>
              </a:spcBef>
            </a:pPr>
            <a:r>
              <a:rPr lang="en-US" altLang="zh-CN" sz="1800" b="0" dirty="0" smtClean="0"/>
              <a:t>		temp.ch[len</a:t>
            </a:r>
            <a:r>
              <a:rPr lang="en-US" altLang="zh-CN" sz="1800" b="0" dirty="0"/>
              <a:t>] = '\0';</a:t>
            </a:r>
            <a:endParaRPr lang="zh-CN" altLang="zh-CN" sz="1800" b="0" dirty="0"/>
          </a:p>
          <a:p>
            <a:pPr>
              <a:lnSpc>
                <a:spcPct val="110000"/>
              </a:lnSpc>
              <a:spcBef>
                <a:spcPts val="0"/>
              </a:spcBef>
            </a:pPr>
            <a:r>
              <a:rPr lang="en-US" altLang="zh-CN" sz="1800" b="0" dirty="0" smtClean="0"/>
              <a:t>	}</a:t>
            </a:r>
            <a:endParaRPr lang="zh-CN" altLang="zh-CN" sz="1800" b="0" dirty="0"/>
          </a:p>
          <a:p>
            <a:pPr>
              <a:lnSpc>
                <a:spcPct val="110000"/>
              </a:lnSpc>
              <a:spcBef>
                <a:spcPts val="0"/>
              </a:spcBef>
            </a:pPr>
            <a:r>
              <a:rPr lang="en-US" altLang="zh-CN" sz="1800" b="0" dirty="0" smtClean="0"/>
              <a:t>	return </a:t>
            </a:r>
            <a:r>
              <a:rPr lang="en-US" altLang="zh-CN" sz="1800" b="0" dirty="0"/>
              <a:t>temp;</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endParaRPr lang="zh-CN" altLang="en-US" sz="1800" dirty="0"/>
          </a:p>
        </p:txBody>
      </p:sp>
    </p:spTree>
    <p:extLst>
      <p:ext uri="{BB962C8B-B14F-4D97-AF65-F5344CB8AC3E}">
        <p14:creationId xmlns:p14="http://schemas.microsoft.com/office/powerpoint/2010/main" val="34199561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352928" cy="5184576"/>
          </a:xfrm>
        </p:spPr>
        <p:txBody>
          <a:bodyPr>
            <a:normAutofit fontScale="92500"/>
          </a:bodyPr>
          <a:lstStyle/>
          <a:p>
            <a:r>
              <a:rPr lang="en-US" altLang="zh-CN" b="0" dirty="0"/>
              <a:t>String&amp; String::operator = (</a:t>
            </a:r>
            <a:r>
              <a:rPr lang="en-US" altLang="zh-CN" b="0" dirty="0" err="1"/>
              <a:t>const</a:t>
            </a:r>
            <a:r>
              <a:rPr lang="en-US" altLang="zh-CN" b="0" dirty="0"/>
              <a:t> String&amp; </a:t>
            </a:r>
            <a:r>
              <a:rPr lang="en-US" altLang="zh-CN" b="0" dirty="0" err="1"/>
              <a:t>ob</a:t>
            </a:r>
            <a:r>
              <a:rPr lang="en-US" altLang="zh-CN" b="0" dirty="0"/>
              <a:t>) {//</a:t>
            </a:r>
            <a:r>
              <a:rPr lang="zh-CN" altLang="zh-CN" b="0" dirty="0"/>
              <a:t>串重载操作</a:t>
            </a:r>
            <a:r>
              <a:rPr lang="en-US" altLang="zh-CN" b="0" dirty="0"/>
              <a:t>: </a:t>
            </a:r>
            <a:r>
              <a:rPr lang="zh-CN" altLang="zh-CN" b="0" dirty="0"/>
              <a:t>串赋值</a:t>
            </a:r>
          </a:p>
          <a:p>
            <a:r>
              <a:rPr lang="en-US" altLang="zh-CN" b="0" dirty="0" smtClean="0"/>
              <a:t>	if </a:t>
            </a:r>
            <a:r>
              <a:rPr lang="en-US" altLang="zh-CN" b="0" dirty="0"/>
              <a:t>(&amp;ob != this) { //</a:t>
            </a:r>
            <a:r>
              <a:rPr lang="zh-CN" altLang="zh-CN" b="0" dirty="0"/>
              <a:t>若两个串相等为自我赋值</a:t>
            </a:r>
          </a:p>
          <a:p>
            <a:r>
              <a:rPr lang="en-US" altLang="zh-CN" b="0" dirty="0" smtClean="0"/>
              <a:t>		delete </a:t>
            </a:r>
            <a:r>
              <a:rPr lang="en-US" altLang="zh-CN" b="0" dirty="0"/>
              <a:t>[]</a:t>
            </a:r>
            <a:r>
              <a:rPr lang="en-US" altLang="zh-CN" b="0" dirty="0" err="1"/>
              <a:t>ch</a:t>
            </a:r>
            <a:r>
              <a:rPr lang="en-US" altLang="zh-CN" b="0" dirty="0" smtClean="0"/>
              <a:t>;</a:t>
            </a:r>
          </a:p>
          <a:p>
            <a:r>
              <a:rPr lang="en-US" altLang="zh-CN" b="0" dirty="0"/>
              <a:t>		size=</a:t>
            </a:r>
            <a:r>
              <a:rPr lang="en-US" altLang="zh-CN" b="0" dirty="0" err="1"/>
              <a:t>ob.size</a:t>
            </a:r>
            <a:r>
              <a:rPr lang="en-US" altLang="zh-CN" b="0" dirty="0" smtClean="0"/>
              <a:t>;</a:t>
            </a:r>
            <a:endParaRPr lang="zh-CN" altLang="zh-CN" b="0" dirty="0"/>
          </a:p>
          <a:p>
            <a:r>
              <a:rPr lang="en-US" altLang="zh-CN" b="0" dirty="0" smtClean="0"/>
              <a:t>		ch </a:t>
            </a:r>
            <a:r>
              <a:rPr lang="en-US" altLang="zh-CN" b="0" dirty="0"/>
              <a:t>= new char[size+1]; //</a:t>
            </a:r>
            <a:r>
              <a:rPr lang="zh-CN" altLang="zh-CN" b="0" dirty="0"/>
              <a:t>重新分配，加一个字符放</a:t>
            </a:r>
            <a:r>
              <a:rPr lang="en-US" altLang="zh-CN" b="0" dirty="0"/>
              <a:t>“\0”</a:t>
            </a:r>
            <a:endParaRPr lang="zh-CN" altLang="zh-CN" b="0" dirty="0"/>
          </a:p>
          <a:p>
            <a:r>
              <a:rPr lang="en-US" altLang="zh-CN" b="0" dirty="0" smtClean="0"/>
              <a:t>		if </a:t>
            </a:r>
            <a:r>
              <a:rPr lang="en-US" altLang="zh-CN" b="0" dirty="0"/>
              <a:t>(ch </a:t>
            </a:r>
            <a:r>
              <a:rPr lang="en-US" altLang="zh-CN" b="0" i="1" dirty="0"/>
              <a:t>== </a:t>
            </a:r>
            <a:r>
              <a:rPr lang="en-US" altLang="zh-CN" b="0" dirty="0"/>
              <a:t>NULL) {cerr &lt;&lt; “</a:t>
            </a:r>
            <a:r>
              <a:rPr lang="zh-CN" altLang="zh-CN" b="0" dirty="0"/>
              <a:t>存储分配失败</a:t>
            </a:r>
            <a:r>
              <a:rPr lang="en-US" altLang="zh-CN" b="0" dirty="0"/>
              <a:t>!\n ”; exit(1</a:t>
            </a:r>
            <a:r>
              <a:rPr lang="en-US" altLang="zh-CN" b="0" dirty="0" smtClean="0"/>
              <a:t>);}</a:t>
            </a:r>
            <a:endParaRPr lang="zh-CN" altLang="zh-CN" b="0" dirty="0" smtClean="0"/>
          </a:p>
          <a:p>
            <a:r>
              <a:rPr lang="en-US" altLang="zh-CN" b="0" dirty="0" smtClean="0"/>
              <a:t>		</a:t>
            </a:r>
            <a:r>
              <a:rPr lang="en-US" altLang="zh-CN" b="0" dirty="0" err="1" smtClean="0"/>
              <a:t>strcpy</a:t>
            </a:r>
            <a:r>
              <a:rPr lang="en-US" altLang="zh-CN" b="0" dirty="0" smtClean="0"/>
              <a:t>(</a:t>
            </a:r>
            <a:r>
              <a:rPr lang="en-US" altLang="zh-CN" b="0" dirty="0" err="1" smtClean="0"/>
              <a:t>ch,ob.ch</a:t>
            </a:r>
            <a:r>
              <a:rPr lang="en-US" altLang="zh-CN" b="0" dirty="0" smtClean="0"/>
              <a:t>);</a:t>
            </a:r>
            <a:endParaRPr lang="zh-CN" altLang="zh-CN" b="0" dirty="0" smtClean="0"/>
          </a:p>
          <a:p>
            <a:r>
              <a:rPr lang="en-US" altLang="zh-CN" b="0" dirty="0" smtClean="0"/>
              <a:t>	} </a:t>
            </a:r>
            <a:r>
              <a:rPr lang="en-US" altLang="zh-CN" b="0" dirty="0"/>
              <a:t>else cout &lt;&lt; “</a:t>
            </a:r>
            <a:r>
              <a:rPr lang="zh-CN" altLang="zh-CN" b="0" dirty="0"/>
              <a:t>字符串自身赋值出错</a:t>
            </a:r>
            <a:r>
              <a:rPr lang="en-US" altLang="zh-CN" b="0" dirty="0"/>
              <a:t>!\n”;</a:t>
            </a:r>
            <a:endParaRPr lang="zh-CN" altLang="zh-CN" b="0" dirty="0"/>
          </a:p>
          <a:p>
            <a:r>
              <a:rPr lang="en-US" altLang="zh-CN" b="0" dirty="0" smtClean="0"/>
              <a:t>	return </a:t>
            </a:r>
            <a:r>
              <a:rPr lang="en-US" altLang="zh-CN" b="0" dirty="0"/>
              <a:t>*this;</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8433687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640960" cy="4896544"/>
          </a:xfrm>
        </p:spPr>
        <p:txBody>
          <a:bodyPr>
            <a:normAutofit fontScale="92500" lnSpcReduction="20000"/>
          </a:bodyPr>
          <a:lstStyle/>
          <a:p>
            <a:r>
              <a:rPr lang="en-US" altLang="zh-CN" b="0" dirty="0"/>
              <a:t>String&amp; String :: operator += (</a:t>
            </a:r>
            <a:r>
              <a:rPr lang="en-US" altLang="zh-CN" b="0" dirty="0" err="1"/>
              <a:t>const</a:t>
            </a:r>
            <a:r>
              <a:rPr lang="en-US" altLang="zh-CN" b="0" dirty="0"/>
              <a:t> String&amp; </a:t>
            </a:r>
            <a:r>
              <a:rPr lang="en-US" altLang="zh-CN" b="0" dirty="0" err="1"/>
              <a:t>ob</a:t>
            </a:r>
            <a:r>
              <a:rPr lang="en-US" altLang="zh-CN" b="0" dirty="0"/>
              <a:t>) {//</a:t>
            </a:r>
            <a:r>
              <a:rPr lang="zh-CN" altLang="zh-CN" b="0" dirty="0"/>
              <a:t>串重载操作</a:t>
            </a:r>
            <a:r>
              <a:rPr lang="en-US" altLang="zh-CN" b="0" dirty="0"/>
              <a:t>: </a:t>
            </a:r>
            <a:r>
              <a:rPr lang="zh-CN" altLang="zh-CN" b="0" dirty="0"/>
              <a:t>串连接</a:t>
            </a:r>
          </a:p>
          <a:p>
            <a:r>
              <a:rPr lang="en-US" altLang="zh-CN" b="0" dirty="0" smtClean="0"/>
              <a:t>	char </a:t>
            </a:r>
            <a:r>
              <a:rPr lang="en-US" altLang="zh-CN" b="0" dirty="0"/>
              <a:t>*temp = ch; </a:t>
            </a:r>
            <a:r>
              <a:rPr lang="en-US" altLang="zh-CN" b="0" dirty="0" smtClean="0"/>
              <a:t>	//</a:t>
            </a:r>
            <a:r>
              <a:rPr lang="zh-CN" altLang="zh-CN" b="0" dirty="0"/>
              <a:t>暂存原串数组</a:t>
            </a:r>
          </a:p>
          <a:p>
            <a:r>
              <a:rPr lang="en-US" altLang="zh-CN" b="0" dirty="0" smtClean="0"/>
              <a:t>	int </a:t>
            </a:r>
            <a:r>
              <a:rPr lang="en-US" altLang="zh-CN" b="0" dirty="0"/>
              <a:t>n = size+ob.size; </a:t>
            </a:r>
            <a:r>
              <a:rPr lang="en-US" altLang="zh-CN" b="0" dirty="0" smtClean="0"/>
              <a:t>	//</a:t>
            </a:r>
            <a:r>
              <a:rPr lang="zh-CN" altLang="zh-CN" b="0" dirty="0"/>
              <a:t>串长度累加</a:t>
            </a:r>
          </a:p>
          <a:p>
            <a:r>
              <a:rPr lang="en-US" altLang="zh-CN" b="0" dirty="0" smtClean="0"/>
              <a:t>	ch </a:t>
            </a:r>
            <a:r>
              <a:rPr lang="en-US" altLang="zh-CN" b="0" dirty="0"/>
              <a:t>= new </a:t>
            </a:r>
            <a:r>
              <a:rPr lang="en-US" altLang="zh-CN" b="0" dirty="0" smtClean="0"/>
              <a:t>char[n+1];</a:t>
            </a:r>
            <a:endParaRPr lang="zh-CN" altLang="zh-CN" b="0" dirty="0"/>
          </a:p>
          <a:p>
            <a:r>
              <a:rPr lang="en-US" altLang="zh-CN" b="0" dirty="0" smtClean="0"/>
              <a:t>	if </a:t>
            </a:r>
            <a:r>
              <a:rPr lang="en-US" altLang="zh-CN" b="0" dirty="0"/>
              <a:t>(ch </a:t>
            </a:r>
            <a:r>
              <a:rPr lang="en-US" altLang="zh-CN" b="0" i="1" dirty="0"/>
              <a:t>== </a:t>
            </a:r>
            <a:r>
              <a:rPr lang="en-US" altLang="zh-CN" b="0" dirty="0"/>
              <a:t>NULL) {cerr &lt;&lt; “</a:t>
            </a:r>
            <a:r>
              <a:rPr lang="zh-CN" altLang="zh-CN" b="0" dirty="0"/>
              <a:t>存储分配错</a:t>
            </a:r>
            <a:r>
              <a:rPr lang="en-US" altLang="zh-CN" b="0" dirty="0"/>
              <a:t>!\n ”; exit(1);}</a:t>
            </a:r>
            <a:endParaRPr lang="zh-CN" altLang="zh-CN" b="0" dirty="0"/>
          </a:p>
          <a:p>
            <a:r>
              <a:rPr lang="en-US" altLang="zh-CN" b="0" dirty="0" smtClean="0"/>
              <a:t>	size </a:t>
            </a:r>
            <a:r>
              <a:rPr lang="en-US" altLang="zh-CN" b="0" dirty="0"/>
              <a:t>= n; </a:t>
            </a:r>
            <a:endParaRPr lang="zh-CN" altLang="zh-CN" b="0" dirty="0"/>
          </a:p>
          <a:p>
            <a:r>
              <a:rPr lang="en-US" altLang="zh-CN" b="0" dirty="0" smtClean="0"/>
              <a:t>	strcpy(ch</a:t>
            </a:r>
            <a:r>
              <a:rPr lang="en-US" altLang="zh-CN" b="0" dirty="0"/>
              <a:t>, temp); //</a:t>
            </a:r>
            <a:r>
              <a:rPr lang="zh-CN" altLang="zh-CN" b="0" dirty="0"/>
              <a:t>拷贝原串数组</a:t>
            </a:r>
          </a:p>
          <a:p>
            <a:r>
              <a:rPr lang="en-US" altLang="zh-CN" b="0" dirty="0" smtClean="0"/>
              <a:t>	strcat(ch</a:t>
            </a:r>
            <a:r>
              <a:rPr lang="en-US" altLang="zh-CN" b="0" dirty="0"/>
              <a:t>, ob.ch); //</a:t>
            </a:r>
            <a:r>
              <a:rPr lang="zh-CN" altLang="zh-CN" b="0" dirty="0"/>
              <a:t>连接</a:t>
            </a:r>
            <a:r>
              <a:rPr lang="en-US" altLang="zh-CN" b="0" dirty="0" err="1"/>
              <a:t>ob</a:t>
            </a:r>
            <a:r>
              <a:rPr lang="en-US" altLang="zh-CN" b="0" dirty="0"/>
              <a:t> </a:t>
            </a:r>
            <a:r>
              <a:rPr lang="zh-CN" altLang="zh-CN" b="0" dirty="0"/>
              <a:t>串数组</a:t>
            </a:r>
          </a:p>
          <a:p>
            <a:r>
              <a:rPr lang="en-US" altLang="zh-CN" b="0" dirty="0" smtClean="0"/>
              <a:t>	delete </a:t>
            </a:r>
            <a:r>
              <a:rPr lang="en-US" altLang="zh-CN" b="0" dirty="0"/>
              <a:t>[]temp;</a:t>
            </a:r>
            <a:endParaRPr lang="zh-CN" altLang="zh-CN" b="0" dirty="0"/>
          </a:p>
          <a:p>
            <a:r>
              <a:rPr lang="en-US" altLang="zh-CN" b="0" dirty="0"/>
              <a:t> 	</a:t>
            </a:r>
            <a:r>
              <a:rPr lang="en-US" altLang="zh-CN" b="0" dirty="0" smtClean="0"/>
              <a:t>return </a:t>
            </a:r>
            <a:r>
              <a:rPr lang="en-US" altLang="zh-CN" b="0" dirty="0"/>
              <a:t>*this;</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8300593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3.7.5 </a:t>
            </a:r>
            <a:r>
              <a:rPr lang="zh-CN" altLang="zh-CN" b="1" dirty="0"/>
              <a:t>串的</a:t>
            </a:r>
            <a:r>
              <a:rPr lang="zh-CN" altLang="zh-CN" b="1" dirty="0" smtClean="0"/>
              <a:t>模式匹配</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zh-CN" dirty="0">
                <a:solidFill>
                  <a:srgbClr val="FF0000"/>
                </a:solidFill>
              </a:rPr>
              <a:t>模式匹配</a:t>
            </a:r>
            <a:r>
              <a:rPr lang="zh-CN" altLang="zh-CN" b="0" dirty="0"/>
              <a:t>是指</a:t>
            </a:r>
            <a:r>
              <a:rPr lang="zh-CN" altLang="zh-CN" b="0" dirty="0">
                <a:solidFill>
                  <a:srgbClr val="FF0000"/>
                </a:solidFill>
              </a:rPr>
              <a:t>子串在主串中的定位</a:t>
            </a:r>
            <a:r>
              <a:rPr lang="zh-CN" altLang="zh-CN" b="0" dirty="0" smtClean="0"/>
              <a:t>。</a:t>
            </a:r>
            <a:endParaRPr lang="en-US" altLang="zh-CN" b="0" dirty="0" smtClean="0"/>
          </a:p>
          <a:p>
            <a:pPr>
              <a:buFont typeface="Arial" panose="020B0604020202020204" pitchFamily="34" charset="0"/>
              <a:buChar char="•"/>
            </a:pPr>
            <a:r>
              <a:rPr lang="zh-CN" altLang="zh-CN" b="0" dirty="0" smtClean="0"/>
              <a:t>模式匹配</a:t>
            </a:r>
            <a:r>
              <a:rPr lang="zh-CN" altLang="zh-CN" b="0" dirty="0"/>
              <a:t>成功是指在主串</a:t>
            </a:r>
            <a:r>
              <a:rPr lang="en-US" altLang="zh-CN" b="0" dirty="0"/>
              <a:t>s</a:t>
            </a:r>
            <a:r>
              <a:rPr lang="zh-CN" altLang="zh-CN" b="0" dirty="0"/>
              <a:t>中能够找到模式串</a:t>
            </a:r>
            <a:r>
              <a:rPr lang="en-US" altLang="zh-CN" b="0" dirty="0"/>
              <a:t>t</a:t>
            </a:r>
            <a:r>
              <a:rPr lang="zh-CN" altLang="zh-CN" b="0" dirty="0"/>
              <a:t>，否则，则说明模式串</a:t>
            </a:r>
            <a:r>
              <a:rPr lang="en-US" altLang="zh-CN" b="0" dirty="0"/>
              <a:t>t</a:t>
            </a:r>
            <a:r>
              <a:rPr lang="zh-CN" altLang="zh-CN" b="0" dirty="0"/>
              <a:t>在主串</a:t>
            </a:r>
            <a:r>
              <a:rPr lang="en-US" altLang="zh-CN" b="0" dirty="0"/>
              <a:t>s</a:t>
            </a:r>
            <a:r>
              <a:rPr lang="zh-CN" altLang="zh-CN" b="0" dirty="0"/>
              <a:t>中不存在</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串类的方法中，函数</a:t>
            </a:r>
            <a:r>
              <a:rPr lang="en-US" altLang="zh-CN" b="0" dirty="0"/>
              <a:t>find</a:t>
            </a:r>
            <a:r>
              <a:rPr lang="zh-CN" altLang="zh-CN" b="0" dirty="0"/>
              <a:t>（</a:t>
            </a:r>
            <a:r>
              <a:rPr lang="en-US" altLang="zh-CN" b="0" dirty="0"/>
              <a:t>String&amp; pat</a:t>
            </a:r>
            <a:r>
              <a:rPr lang="zh-CN" altLang="zh-CN" b="0" dirty="0"/>
              <a:t>）就是用来进行字符串的模式匹配的</a:t>
            </a:r>
            <a:r>
              <a:rPr lang="zh-CN" altLang="zh-CN" b="0" dirty="0" smtClean="0"/>
              <a:t>。</a:t>
            </a:r>
            <a:endParaRPr lang="en-US" altLang="zh-CN" b="0" dirty="0" smtClean="0"/>
          </a:p>
          <a:p>
            <a:pPr>
              <a:buFont typeface="Arial" panose="020B0604020202020204" pitchFamily="34" charset="0"/>
              <a:buChar char="•"/>
            </a:pPr>
            <a:r>
              <a:rPr lang="zh-CN" altLang="zh-CN" b="0" dirty="0" smtClean="0"/>
              <a:t>通常</a:t>
            </a:r>
            <a:r>
              <a:rPr lang="zh-CN" altLang="zh-CN" b="0" dirty="0"/>
              <a:t>又将</a:t>
            </a:r>
            <a:r>
              <a:rPr lang="zh-CN" altLang="zh-CN" dirty="0">
                <a:solidFill>
                  <a:srgbClr val="FF0000"/>
                </a:solidFill>
              </a:rPr>
              <a:t>子串称为模式串</a:t>
            </a:r>
            <a:r>
              <a:rPr lang="zh-CN" altLang="zh-CN" b="0" dirty="0"/>
              <a:t>。</a:t>
            </a:r>
          </a:p>
          <a:p>
            <a:endParaRPr lang="zh-CN" altLang="en-US" dirty="0"/>
          </a:p>
        </p:txBody>
      </p:sp>
    </p:spTree>
    <p:extLst>
      <p:ext uri="{BB962C8B-B14F-4D97-AF65-F5344CB8AC3E}">
        <p14:creationId xmlns:p14="http://schemas.microsoft.com/office/powerpoint/2010/main" val="19112944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011897"/>
          </a:xfrm>
        </p:spPr>
        <p:txBody>
          <a:bodyPr>
            <a:normAutofit lnSpcReduction="10000"/>
          </a:bodyPr>
          <a:lstStyle/>
          <a:p>
            <a:r>
              <a:rPr lang="en-US" altLang="zh-CN" dirty="0"/>
              <a:t>1</a:t>
            </a:r>
            <a:r>
              <a:rPr lang="zh-CN" altLang="zh-CN" dirty="0"/>
              <a:t>．</a:t>
            </a:r>
            <a:r>
              <a:rPr lang="en-US" altLang="zh-CN" dirty="0"/>
              <a:t>Brute-Force</a:t>
            </a:r>
            <a:r>
              <a:rPr lang="zh-CN" altLang="zh-CN" dirty="0"/>
              <a:t>算法</a:t>
            </a:r>
          </a:p>
          <a:p>
            <a:r>
              <a:rPr lang="en-US" altLang="zh-CN" dirty="0"/>
              <a:t>	</a:t>
            </a:r>
            <a:r>
              <a:rPr lang="en-US" altLang="zh-CN" b="0" dirty="0"/>
              <a:t>Brute-Force</a:t>
            </a:r>
            <a:r>
              <a:rPr lang="zh-CN" altLang="zh-CN" b="0" dirty="0"/>
              <a:t>是</a:t>
            </a:r>
            <a:r>
              <a:rPr lang="zh-CN" altLang="zh-CN" dirty="0">
                <a:solidFill>
                  <a:srgbClr val="FF0000"/>
                </a:solidFill>
              </a:rPr>
              <a:t>最朴素的一种字符串匹配算法</a:t>
            </a:r>
            <a:r>
              <a:rPr lang="zh-CN" altLang="zh-CN" b="0" dirty="0"/>
              <a:t>，其主要思想是：从主串</a:t>
            </a:r>
            <a:r>
              <a:rPr lang="en-US" altLang="zh-CN" b="0" dirty="0" err="1"/>
              <a:t>ob</a:t>
            </a:r>
            <a:r>
              <a:rPr lang="en-US" altLang="zh-CN" b="0" dirty="0"/>
              <a:t>="s</a:t>
            </a:r>
            <a:r>
              <a:rPr lang="en-US" altLang="zh-CN" b="0" baseline="-25000" dirty="0"/>
              <a:t>0</a:t>
            </a:r>
            <a:r>
              <a:rPr lang="en-US" altLang="zh-CN" b="0" dirty="0"/>
              <a:t>s</a:t>
            </a:r>
            <a:r>
              <a:rPr lang="en-US" altLang="zh-CN" b="0" baseline="-25000" dirty="0"/>
              <a:t>1</a:t>
            </a:r>
            <a:r>
              <a:rPr lang="en-US" altLang="zh-CN" b="0" dirty="0"/>
              <a:t>…s</a:t>
            </a:r>
            <a:r>
              <a:rPr lang="en-US" altLang="zh-CN" b="0" baseline="-25000" dirty="0"/>
              <a:t>m-1</a:t>
            </a:r>
            <a:r>
              <a:rPr lang="en-US" altLang="zh-CN" b="0" dirty="0"/>
              <a:t>"</a:t>
            </a:r>
            <a:r>
              <a:rPr lang="zh-CN" altLang="zh-CN" b="0" dirty="0"/>
              <a:t>的第一个字符开始与模式串</a:t>
            </a:r>
            <a:r>
              <a:rPr lang="en-US" altLang="zh-CN" b="0" dirty="0"/>
              <a:t>pat="t</a:t>
            </a:r>
            <a:r>
              <a:rPr lang="en-US" altLang="zh-CN" b="0" baseline="-25000" dirty="0"/>
              <a:t>0</a:t>
            </a:r>
            <a:r>
              <a:rPr lang="en-US" altLang="zh-CN" b="0" dirty="0"/>
              <a:t>t</a:t>
            </a:r>
            <a:r>
              <a:rPr lang="en-US" altLang="zh-CN" b="0" baseline="-25000" dirty="0"/>
              <a:t>1</a:t>
            </a:r>
            <a:r>
              <a:rPr lang="en-US" altLang="zh-CN" b="0" dirty="0"/>
              <a:t>…t</a:t>
            </a:r>
            <a:r>
              <a:rPr lang="en-US" altLang="zh-CN" b="0" baseline="-25000" dirty="0"/>
              <a:t>n-1</a:t>
            </a:r>
            <a:r>
              <a:rPr lang="en-US" altLang="zh-CN" b="0" dirty="0"/>
              <a:t>"</a:t>
            </a:r>
            <a:r>
              <a:rPr lang="zh-CN" altLang="zh-CN" b="0" dirty="0"/>
              <a:t>的第一个字符比较：若相等，则继续比较有序字符；否则，从主串</a:t>
            </a:r>
            <a:r>
              <a:rPr lang="en-US" altLang="zh-CN" b="0" dirty="0" err="1"/>
              <a:t>ob</a:t>
            </a:r>
            <a:r>
              <a:rPr lang="zh-CN" altLang="zh-CN" b="0" dirty="0"/>
              <a:t>的第二个字符开始重新与模式串</a:t>
            </a:r>
            <a:r>
              <a:rPr lang="en-US" altLang="zh-CN" b="0" dirty="0"/>
              <a:t>pat</a:t>
            </a:r>
            <a:r>
              <a:rPr lang="zh-CN" altLang="zh-CN" b="0" dirty="0"/>
              <a:t>的第一个字符进行比较。如此进行，若在主串</a:t>
            </a:r>
            <a:r>
              <a:rPr lang="en-US" altLang="zh-CN" b="0" dirty="0" err="1"/>
              <a:t>ob</a:t>
            </a:r>
            <a:r>
              <a:rPr lang="zh-CN" altLang="zh-CN" b="0" dirty="0"/>
              <a:t>中有一个与模式串相等的连续字符序列，则匹配成功，函数返回模式串</a:t>
            </a:r>
            <a:r>
              <a:rPr lang="en-US" altLang="zh-CN" b="0" dirty="0"/>
              <a:t>pat</a:t>
            </a:r>
            <a:r>
              <a:rPr lang="zh-CN" altLang="zh-CN" b="0" dirty="0"/>
              <a:t>在主串</a:t>
            </a:r>
            <a:r>
              <a:rPr lang="en-US" altLang="zh-CN" b="0" dirty="0" err="1"/>
              <a:t>ob</a:t>
            </a:r>
            <a:r>
              <a:rPr lang="zh-CN" altLang="zh-CN" b="0" dirty="0"/>
              <a:t>中的位置；否则，匹配失败，函数返回</a:t>
            </a:r>
            <a:r>
              <a:rPr lang="en-US" altLang="zh-CN" b="0" dirty="0"/>
              <a:t>-1</a:t>
            </a:r>
            <a:r>
              <a:rPr lang="zh-CN" altLang="zh-CN" b="0" dirty="0"/>
              <a:t>。</a:t>
            </a:r>
          </a:p>
          <a:p>
            <a:endParaRPr lang="zh-CN" altLang="en-US" dirty="0"/>
          </a:p>
        </p:txBody>
      </p:sp>
    </p:spTree>
    <p:extLst>
      <p:ext uri="{BB962C8B-B14F-4D97-AF65-F5344CB8AC3E}">
        <p14:creationId xmlns:p14="http://schemas.microsoft.com/office/powerpoint/2010/main" val="11729756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smtClean="0"/>
              <a:t>	</a:t>
            </a:r>
            <a:r>
              <a:rPr lang="zh-CN" altLang="zh-CN" b="0" dirty="0" smtClean="0"/>
              <a:t>设</a:t>
            </a:r>
            <a:r>
              <a:rPr lang="zh-CN" altLang="zh-CN" b="0" dirty="0"/>
              <a:t>主串</a:t>
            </a:r>
            <a:r>
              <a:rPr lang="en-US" altLang="zh-CN" b="0" dirty="0"/>
              <a:t>ob</a:t>
            </a:r>
            <a:r>
              <a:rPr lang="zh-CN" altLang="zh-CN" b="0" dirty="0" smtClean="0"/>
              <a:t>＝</a:t>
            </a:r>
            <a:r>
              <a:rPr lang="en-US" altLang="zh-CN" b="0" dirty="0" smtClean="0"/>
              <a:t>“</a:t>
            </a:r>
            <a:r>
              <a:rPr lang="en-US" altLang="zh-CN" b="0" dirty="0" err="1" smtClean="0"/>
              <a:t>abacabab</a:t>
            </a:r>
            <a:r>
              <a:rPr lang="en-US" altLang="zh-CN" b="0" dirty="0" smtClean="0"/>
              <a:t>”</a:t>
            </a:r>
            <a:r>
              <a:rPr lang="zh-CN" altLang="zh-CN" b="0" dirty="0" smtClean="0"/>
              <a:t>，</a:t>
            </a:r>
            <a:r>
              <a:rPr lang="zh-CN" altLang="zh-CN" b="0" dirty="0"/>
              <a:t>模式串</a:t>
            </a:r>
            <a:r>
              <a:rPr lang="en-US" altLang="zh-CN" b="0" dirty="0"/>
              <a:t>pat</a:t>
            </a:r>
            <a:r>
              <a:rPr lang="en-US" altLang="zh-CN" b="0" dirty="0" smtClean="0"/>
              <a:t>=“</a:t>
            </a:r>
            <a:r>
              <a:rPr lang="en-US" altLang="zh-CN" b="0" dirty="0" err="1" smtClean="0"/>
              <a:t>abab</a:t>
            </a:r>
            <a:r>
              <a:rPr lang="en-US" altLang="zh-CN" b="0" dirty="0" smtClean="0"/>
              <a:t>”</a:t>
            </a:r>
            <a:r>
              <a:rPr lang="zh-CN" altLang="zh-CN" b="0" dirty="0" smtClean="0"/>
              <a:t>，</a:t>
            </a:r>
            <a:r>
              <a:rPr lang="en-US" altLang="zh-CN" b="0" dirty="0" err="1"/>
              <a:t>ob</a:t>
            </a:r>
            <a:r>
              <a:rPr lang="zh-CN" altLang="zh-CN" b="0" dirty="0"/>
              <a:t>的长度为</a:t>
            </a:r>
            <a:r>
              <a:rPr lang="en-US" altLang="zh-CN" b="0" dirty="0"/>
              <a:t>m=8,</a:t>
            </a:r>
            <a:r>
              <a:rPr lang="zh-CN" altLang="zh-CN" b="0" dirty="0"/>
              <a:t>模式串的长度为</a:t>
            </a:r>
            <a:r>
              <a:rPr lang="en-US" altLang="zh-CN" b="0" dirty="0"/>
              <a:t>n=4</a:t>
            </a:r>
            <a:r>
              <a:rPr lang="zh-CN" altLang="zh-CN" b="0" dirty="0"/>
              <a:t>，用变量</a:t>
            </a:r>
            <a:r>
              <a:rPr lang="en-US" altLang="zh-CN" b="0" dirty="0" err="1"/>
              <a:t>i</a:t>
            </a:r>
            <a:r>
              <a:rPr lang="zh-CN" altLang="zh-CN" b="0" dirty="0"/>
              <a:t>指示主串</a:t>
            </a:r>
            <a:r>
              <a:rPr lang="en-US" altLang="zh-CN" b="0" dirty="0" err="1"/>
              <a:t>ob</a:t>
            </a:r>
            <a:r>
              <a:rPr lang="zh-CN" altLang="zh-CN" b="0" dirty="0"/>
              <a:t>的当前比较字符的下标，用</a:t>
            </a:r>
            <a:r>
              <a:rPr lang="en-US" altLang="zh-CN" b="0" dirty="0"/>
              <a:t>j</a:t>
            </a:r>
            <a:r>
              <a:rPr lang="zh-CN" altLang="zh-CN" b="0" dirty="0"/>
              <a:t>指示模式串</a:t>
            </a:r>
            <a:r>
              <a:rPr lang="en-US" altLang="zh-CN" b="0" dirty="0"/>
              <a:t>pat</a:t>
            </a:r>
            <a:r>
              <a:rPr lang="zh-CN" altLang="zh-CN" b="0" dirty="0"/>
              <a:t>的当前下标。模式匹配的过程如</a:t>
            </a:r>
            <a:r>
              <a:rPr lang="zh-CN" altLang="zh-CN" b="0" dirty="0" smtClean="0"/>
              <a:t>图所</a:t>
            </a:r>
            <a:r>
              <a:rPr lang="zh-CN" altLang="zh-CN" b="0" dirty="0"/>
              <a:t>示。</a:t>
            </a:r>
          </a:p>
          <a:p>
            <a:endParaRPr lang="zh-CN" altLang="en-US" dirty="0"/>
          </a:p>
        </p:txBody>
      </p:sp>
    </p:spTree>
    <p:extLst>
      <p:ext uri="{BB962C8B-B14F-4D97-AF65-F5344CB8AC3E}">
        <p14:creationId xmlns:p14="http://schemas.microsoft.com/office/powerpoint/2010/main" val="9234741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1752"/>
          <p:cNvGrpSpPr>
            <a:grpSpLocks/>
          </p:cNvGrpSpPr>
          <p:nvPr/>
        </p:nvGrpSpPr>
        <p:grpSpPr bwMode="auto">
          <a:xfrm>
            <a:off x="1115616" y="692696"/>
            <a:ext cx="6912768" cy="5544616"/>
            <a:chOff x="2340" y="1432"/>
            <a:chExt cx="6975" cy="6170"/>
          </a:xfrm>
        </p:grpSpPr>
        <p:grpSp>
          <p:nvGrpSpPr>
            <p:cNvPr id="1753" name="Group 569"/>
            <p:cNvGrpSpPr>
              <a:grpSpLocks/>
            </p:cNvGrpSpPr>
            <p:nvPr/>
          </p:nvGrpSpPr>
          <p:grpSpPr bwMode="auto">
            <a:xfrm>
              <a:off x="2340" y="1432"/>
              <a:ext cx="6975" cy="5624"/>
              <a:chOff x="2565" y="1674"/>
              <a:chExt cx="6975" cy="5624"/>
            </a:xfrm>
          </p:grpSpPr>
          <p:grpSp>
            <p:nvGrpSpPr>
              <p:cNvPr id="1754" name="Group 570"/>
              <p:cNvGrpSpPr>
                <a:grpSpLocks/>
              </p:cNvGrpSpPr>
              <p:nvPr/>
            </p:nvGrpSpPr>
            <p:grpSpPr bwMode="auto">
              <a:xfrm>
                <a:off x="2589" y="1674"/>
                <a:ext cx="6951" cy="944"/>
                <a:chOff x="1981" y="3208"/>
                <a:chExt cx="6951" cy="944"/>
              </a:xfrm>
            </p:grpSpPr>
            <p:sp>
              <p:nvSpPr>
                <p:cNvPr id="1755" name="Rectangle 571"/>
                <p:cNvSpPr>
                  <a:spLocks noChangeArrowheads="1"/>
                </p:cNvSpPr>
                <p:nvPr/>
              </p:nvSpPr>
              <p:spPr bwMode="auto">
                <a:xfrm>
                  <a:off x="2880" y="3213"/>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cs typeface="宋体" pitchFamily="2" charset="-122"/>
                    </a:rPr>
                    <a:t>ob</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   a  b  a  c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56" name="Rectangle 572"/>
                <p:cNvSpPr>
                  <a:spLocks noChangeArrowheads="1"/>
                </p:cNvSpPr>
                <p:nvPr/>
              </p:nvSpPr>
              <p:spPr bwMode="auto">
                <a:xfrm>
                  <a:off x="2859" y="3784"/>
                  <a:ext cx="185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57" name="Rectangle 573"/>
                <p:cNvSpPr>
                  <a:spLocks noChangeArrowheads="1"/>
                </p:cNvSpPr>
                <p:nvPr/>
              </p:nvSpPr>
              <p:spPr bwMode="auto">
                <a:xfrm>
                  <a:off x="3265" y="3528"/>
                  <a:ext cx="240" cy="3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58" name="Rectangle 574"/>
                <p:cNvSpPr>
                  <a:spLocks noChangeArrowheads="1"/>
                </p:cNvSpPr>
                <p:nvPr/>
              </p:nvSpPr>
              <p:spPr bwMode="auto">
                <a:xfrm>
                  <a:off x="3483" y="3520"/>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59" name="Rectangle 575"/>
                <p:cNvSpPr>
                  <a:spLocks noChangeArrowheads="1"/>
                </p:cNvSpPr>
                <p:nvPr/>
              </p:nvSpPr>
              <p:spPr bwMode="auto">
                <a:xfrm>
                  <a:off x="3773" y="3534"/>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60" name="Rectangle 576"/>
                <p:cNvSpPr>
                  <a:spLocks noChangeArrowheads="1"/>
                </p:cNvSpPr>
                <p:nvPr/>
              </p:nvSpPr>
              <p:spPr bwMode="auto">
                <a:xfrm>
                  <a:off x="4064" y="3519"/>
                  <a:ext cx="239" cy="3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61" name="Rectangle 577"/>
                <p:cNvSpPr>
                  <a:spLocks noChangeArrowheads="1"/>
                </p:cNvSpPr>
                <p:nvPr/>
              </p:nvSpPr>
              <p:spPr bwMode="auto">
                <a:xfrm>
                  <a:off x="6292" y="3208"/>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cs typeface="宋体" pitchFamily="2" charset="-122"/>
                    </a:rPr>
                    <a:t>i</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=3</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62" name="Rectangle 578"/>
                <p:cNvSpPr>
                  <a:spLocks noChangeArrowheads="1"/>
                </p:cNvSpPr>
                <p:nvPr/>
              </p:nvSpPr>
              <p:spPr bwMode="auto">
                <a:xfrm>
                  <a:off x="6292" y="3728"/>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j=3</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63" name="Rectangle 579"/>
                <p:cNvSpPr>
                  <a:spLocks noChangeArrowheads="1"/>
                </p:cNvSpPr>
                <p:nvPr/>
              </p:nvSpPr>
              <p:spPr bwMode="auto">
                <a:xfrm>
                  <a:off x="7852" y="3416"/>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匹配失败</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64" name="Text Box 580"/>
                <p:cNvSpPr txBox="1">
                  <a:spLocks noChangeArrowheads="1"/>
                </p:cNvSpPr>
                <p:nvPr/>
              </p:nvSpPr>
              <p:spPr bwMode="auto">
                <a:xfrm>
                  <a:off x="1981" y="3389"/>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765" name="Group 581"/>
              <p:cNvGrpSpPr>
                <a:grpSpLocks/>
              </p:cNvGrpSpPr>
              <p:nvPr/>
            </p:nvGrpSpPr>
            <p:grpSpPr bwMode="auto">
              <a:xfrm>
                <a:off x="2565" y="2922"/>
                <a:ext cx="6951" cy="944"/>
                <a:chOff x="2589" y="2922"/>
                <a:chExt cx="6951" cy="944"/>
              </a:xfrm>
            </p:grpSpPr>
            <p:sp>
              <p:nvSpPr>
                <p:cNvPr id="1766" name="Rectangle 582"/>
                <p:cNvSpPr>
                  <a:spLocks noChangeArrowheads="1"/>
                </p:cNvSpPr>
                <p:nvPr/>
              </p:nvSpPr>
              <p:spPr bwMode="auto">
                <a:xfrm>
                  <a:off x="3534" y="2948"/>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cs typeface="宋体" pitchFamily="2" charset="-122"/>
                    </a:rPr>
                    <a:t>ob</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   a  b  a  c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67" name="Rectangle 583"/>
                <p:cNvSpPr>
                  <a:spLocks noChangeArrowheads="1"/>
                </p:cNvSpPr>
                <p:nvPr/>
              </p:nvSpPr>
              <p:spPr bwMode="auto">
                <a:xfrm>
                  <a:off x="3541" y="3498"/>
                  <a:ext cx="185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68" name="Rectangle 584"/>
                <p:cNvSpPr>
                  <a:spLocks noChangeArrowheads="1"/>
                </p:cNvSpPr>
                <p:nvPr/>
              </p:nvSpPr>
              <p:spPr bwMode="auto">
                <a:xfrm>
                  <a:off x="4200" y="3233"/>
                  <a:ext cx="239" cy="3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9" name="Rectangle 585"/>
                <p:cNvSpPr>
                  <a:spLocks noChangeArrowheads="1"/>
                </p:cNvSpPr>
                <p:nvPr/>
              </p:nvSpPr>
              <p:spPr bwMode="auto">
                <a:xfrm>
                  <a:off x="6900" y="2922"/>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宋体" pitchFamily="2" charset="-122"/>
                    </a:rPr>
                    <a:t>i=1</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0" name="Rectangle 586"/>
                <p:cNvSpPr>
                  <a:spLocks noChangeArrowheads="1"/>
                </p:cNvSpPr>
                <p:nvPr/>
              </p:nvSpPr>
              <p:spPr bwMode="auto">
                <a:xfrm>
                  <a:off x="6900" y="3442"/>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宋体" pitchFamily="2" charset="-122"/>
                    </a:rPr>
                    <a:t>j=0</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1" name="Rectangle 587"/>
                <p:cNvSpPr>
                  <a:spLocks noChangeArrowheads="1"/>
                </p:cNvSpPr>
                <p:nvPr/>
              </p:nvSpPr>
              <p:spPr bwMode="auto">
                <a:xfrm>
                  <a:off x="8460" y="3130"/>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匹配失败</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2" name="Text Box 588"/>
                <p:cNvSpPr txBox="1">
                  <a:spLocks noChangeArrowheads="1"/>
                </p:cNvSpPr>
                <p:nvPr/>
              </p:nvSpPr>
              <p:spPr bwMode="auto">
                <a:xfrm>
                  <a:off x="2589" y="3103"/>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2</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773" name="Group 589"/>
              <p:cNvGrpSpPr>
                <a:grpSpLocks/>
              </p:cNvGrpSpPr>
              <p:nvPr/>
            </p:nvGrpSpPr>
            <p:grpSpPr bwMode="auto">
              <a:xfrm>
                <a:off x="2589" y="4062"/>
                <a:ext cx="6951" cy="944"/>
                <a:chOff x="2589" y="4014"/>
                <a:chExt cx="6951" cy="944"/>
              </a:xfrm>
            </p:grpSpPr>
            <p:sp>
              <p:nvSpPr>
                <p:cNvPr id="1774" name="Rectangle 590"/>
                <p:cNvSpPr>
                  <a:spLocks noChangeArrowheads="1"/>
                </p:cNvSpPr>
                <p:nvPr/>
              </p:nvSpPr>
              <p:spPr bwMode="auto">
                <a:xfrm>
                  <a:off x="3510" y="4040"/>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cs typeface="宋体" pitchFamily="2" charset="-122"/>
                    </a:rPr>
                    <a:t>ob</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   a  b  a  c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75" name="Rectangle 591"/>
                <p:cNvSpPr>
                  <a:spLocks noChangeArrowheads="1"/>
                </p:cNvSpPr>
                <p:nvPr/>
              </p:nvSpPr>
              <p:spPr bwMode="auto">
                <a:xfrm>
                  <a:off x="3510" y="4590"/>
                  <a:ext cx="275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76" name="Rectangle 592"/>
                <p:cNvSpPr>
                  <a:spLocks noChangeArrowheads="1"/>
                </p:cNvSpPr>
                <p:nvPr/>
              </p:nvSpPr>
              <p:spPr bwMode="auto">
                <a:xfrm>
                  <a:off x="4491" y="4340"/>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77" name="Rectangle 593"/>
                <p:cNvSpPr>
                  <a:spLocks noChangeArrowheads="1"/>
                </p:cNvSpPr>
                <p:nvPr/>
              </p:nvSpPr>
              <p:spPr bwMode="auto">
                <a:xfrm>
                  <a:off x="4771" y="4325"/>
                  <a:ext cx="239" cy="3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8" name="Rectangle 594"/>
                <p:cNvSpPr>
                  <a:spLocks noChangeArrowheads="1"/>
                </p:cNvSpPr>
                <p:nvPr/>
              </p:nvSpPr>
              <p:spPr bwMode="auto">
                <a:xfrm>
                  <a:off x="6900" y="4014"/>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宋体" pitchFamily="2" charset="-122"/>
                    </a:rPr>
                    <a:t>i=3</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9" name="Rectangle 595"/>
                <p:cNvSpPr>
                  <a:spLocks noChangeArrowheads="1"/>
                </p:cNvSpPr>
                <p:nvPr/>
              </p:nvSpPr>
              <p:spPr bwMode="auto">
                <a:xfrm>
                  <a:off x="6900" y="4534"/>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宋体" pitchFamily="2" charset="-122"/>
                    </a:rPr>
                    <a:t>j=1</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0" name="Rectangle 596"/>
                <p:cNvSpPr>
                  <a:spLocks noChangeArrowheads="1"/>
                </p:cNvSpPr>
                <p:nvPr/>
              </p:nvSpPr>
              <p:spPr bwMode="auto">
                <a:xfrm>
                  <a:off x="8460" y="4222"/>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匹配失败</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1" name="Text Box 597"/>
                <p:cNvSpPr txBox="1">
                  <a:spLocks noChangeArrowheads="1"/>
                </p:cNvSpPr>
                <p:nvPr/>
              </p:nvSpPr>
              <p:spPr bwMode="auto">
                <a:xfrm>
                  <a:off x="2589" y="4195"/>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3</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782" name="Group 598"/>
              <p:cNvGrpSpPr>
                <a:grpSpLocks/>
              </p:cNvGrpSpPr>
              <p:nvPr/>
            </p:nvGrpSpPr>
            <p:grpSpPr bwMode="auto">
              <a:xfrm>
                <a:off x="2589" y="5166"/>
                <a:ext cx="6951" cy="944"/>
                <a:chOff x="2589" y="5106"/>
                <a:chExt cx="6951" cy="944"/>
              </a:xfrm>
            </p:grpSpPr>
            <p:sp>
              <p:nvSpPr>
                <p:cNvPr id="1783" name="Rectangle 599"/>
                <p:cNvSpPr>
                  <a:spLocks noChangeArrowheads="1"/>
                </p:cNvSpPr>
                <p:nvPr/>
              </p:nvSpPr>
              <p:spPr bwMode="auto">
                <a:xfrm>
                  <a:off x="3555" y="5156"/>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cs typeface="宋体" pitchFamily="2" charset="-122"/>
                    </a:rPr>
                    <a:t>ob</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   a  b  a  c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84" name="Rectangle 600"/>
                <p:cNvSpPr>
                  <a:spLocks noChangeArrowheads="1"/>
                </p:cNvSpPr>
                <p:nvPr/>
              </p:nvSpPr>
              <p:spPr bwMode="auto">
                <a:xfrm>
                  <a:off x="3541" y="5682"/>
                  <a:ext cx="275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85" name="Rectangle 601"/>
                <p:cNvSpPr>
                  <a:spLocks noChangeArrowheads="1"/>
                </p:cNvSpPr>
                <p:nvPr/>
              </p:nvSpPr>
              <p:spPr bwMode="auto">
                <a:xfrm>
                  <a:off x="4771" y="5417"/>
                  <a:ext cx="239" cy="3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6" name="Rectangle 602"/>
                <p:cNvSpPr>
                  <a:spLocks noChangeArrowheads="1"/>
                </p:cNvSpPr>
                <p:nvPr/>
              </p:nvSpPr>
              <p:spPr bwMode="auto">
                <a:xfrm>
                  <a:off x="6900" y="5106"/>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宋体" pitchFamily="2" charset="-122"/>
                    </a:rPr>
                    <a:t>i=3</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7" name="Rectangle 603"/>
                <p:cNvSpPr>
                  <a:spLocks noChangeArrowheads="1"/>
                </p:cNvSpPr>
                <p:nvPr/>
              </p:nvSpPr>
              <p:spPr bwMode="auto">
                <a:xfrm>
                  <a:off x="6900" y="5626"/>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宋体" pitchFamily="2" charset="-122"/>
                    </a:rPr>
                    <a:t>j=0</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8" name="Rectangle 604"/>
                <p:cNvSpPr>
                  <a:spLocks noChangeArrowheads="1"/>
                </p:cNvSpPr>
                <p:nvPr/>
              </p:nvSpPr>
              <p:spPr bwMode="auto">
                <a:xfrm>
                  <a:off x="8460" y="5314"/>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匹配失败</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9" name="Text Box 605"/>
                <p:cNvSpPr txBox="1">
                  <a:spLocks noChangeArrowheads="1"/>
                </p:cNvSpPr>
                <p:nvPr/>
              </p:nvSpPr>
              <p:spPr bwMode="auto">
                <a:xfrm>
                  <a:off x="2589" y="5287"/>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4</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790" name="Group 606"/>
              <p:cNvGrpSpPr>
                <a:grpSpLocks/>
              </p:cNvGrpSpPr>
              <p:nvPr/>
            </p:nvGrpSpPr>
            <p:grpSpPr bwMode="auto">
              <a:xfrm>
                <a:off x="2589" y="6354"/>
                <a:ext cx="6951" cy="944"/>
                <a:chOff x="2589" y="6354"/>
                <a:chExt cx="6951" cy="944"/>
              </a:xfrm>
            </p:grpSpPr>
            <p:sp>
              <p:nvSpPr>
                <p:cNvPr id="1791" name="Rectangle 607"/>
                <p:cNvSpPr>
                  <a:spLocks noChangeArrowheads="1"/>
                </p:cNvSpPr>
                <p:nvPr/>
              </p:nvSpPr>
              <p:spPr bwMode="auto">
                <a:xfrm>
                  <a:off x="3555" y="6380"/>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cs typeface="宋体" pitchFamily="2" charset="-122"/>
                    </a:rPr>
                    <a:t>ob</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   a  b  a  c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92" name="Rectangle 608"/>
                <p:cNvSpPr>
                  <a:spLocks noChangeArrowheads="1"/>
                </p:cNvSpPr>
                <p:nvPr/>
              </p:nvSpPr>
              <p:spPr bwMode="auto">
                <a:xfrm>
                  <a:off x="3541" y="6930"/>
                  <a:ext cx="293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93" name="Rectangle 609"/>
                <p:cNvSpPr>
                  <a:spLocks noChangeArrowheads="1"/>
                </p:cNvSpPr>
                <p:nvPr/>
              </p:nvSpPr>
              <p:spPr bwMode="auto">
                <a:xfrm>
                  <a:off x="5016" y="6674"/>
                  <a:ext cx="240" cy="3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94" name="Rectangle 610"/>
                <p:cNvSpPr>
                  <a:spLocks noChangeArrowheads="1"/>
                </p:cNvSpPr>
                <p:nvPr/>
              </p:nvSpPr>
              <p:spPr bwMode="auto">
                <a:xfrm>
                  <a:off x="5281" y="6666"/>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5" name="Rectangle 611"/>
                <p:cNvSpPr>
                  <a:spLocks noChangeArrowheads="1"/>
                </p:cNvSpPr>
                <p:nvPr/>
              </p:nvSpPr>
              <p:spPr bwMode="auto">
                <a:xfrm>
                  <a:off x="5544" y="6680"/>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96" name="Rectangle 612"/>
                <p:cNvSpPr>
                  <a:spLocks noChangeArrowheads="1"/>
                </p:cNvSpPr>
                <p:nvPr/>
              </p:nvSpPr>
              <p:spPr bwMode="auto">
                <a:xfrm>
                  <a:off x="6900" y="6354"/>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宋体" pitchFamily="2" charset="-122"/>
                    </a:rPr>
                    <a:t>i=7</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7" name="Rectangle 613"/>
                <p:cNvSpPr>
                  <a:spLocks noChangeArrowheads="1"/>
                </p:cNvSpPr>
                <p:nvPr/>
              </p:nvSpPr>
              <p:spPr bwMode="auto">
                <a:xfrm>
                  <a:off x="6900" y="6874"/>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宋体" pitchFamily="2" charset="-122"/>
                    </a:rPr>
                    <a:t>j=3</a:t>
                  </a:r>
                  <a:endParaRPr kumimoji="0" lang="zh-CN" alt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8" name="Rectangle 614"/>
                <p:cNvSpPr>
                  <a:spLocks noChangeArrowheads="1"/>
                </p:cNvSpPr>
                <p:nvPr/>
              </p:nvSpPr>
              <p:spPr bwMode="auto">
                <a:xfrm>
                  <a:off x="8460" y="6562"/>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匹配成功</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9" name="Text Box 615"/>
                <p:cNvSpPr txBox="1">
                  <a:spLocks noChangeArrowheads="1"/>
                </p:cNvSpPr>
                <p:nvPr/>
              </p:nvSpPr>
              <p:spPr bwMode="auto">
                <a:xfrm>
                  <a:off x="2589" y="6535"/>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5</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00" name="Rectangle 616"/>
                <p:cNvSpPr>
                  <a:spLocks noChangeArrowheads="1"/>
                </p:cNvSpPr>
                <p:nvPr/>
              </p:nvSpPr>
              <p:spPr bwMode="auto">
                <a:xfrm>
                  <a:off x="5813" y="6690"/>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endPar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pSp>
        <p:sp>
          <p:nvSpPr>
            <p:cNvPr id="1801" name="Text Box 617"/>
            <p:cNvSpPr txBox="1">
              <a:spLocks noChangeArrowheads="1"/>
            </p:cNvSpPr>
            <p:nvPr/>
          </p:nvSpPr>
          <p:spPr bwMode="auto">
            <a:xfrm>
              <a:off x="3960" y="7134"/>
              <a:ext cx="43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图</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3-16  Brute-Force</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算法的字符串模式匹配过程</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738618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030696" cy="5377800"/>
          </a:xfrm>
        </p:spPr>
        <p:txBody>
          <a:bodyPr>
            <a:noAutofit/>
          </a:bodyPr>
          <a:lstStyle/>
          <a:p>
            <a:pPr>
              <a:lnSpc>
                <a:spcPct val="110000"/>
              </a:lnSpc>
              <a:spcBef>
                <a:spcPts val="0"/>
              </a:spcBef>
            </a:pPr>
            <a:r>
              <a:rPr lang="zh-CN" altLang="zh-CN" sz="1800" dirty="0" smtClean="0"/>
              <a:t>算法</a:t>
            </a:r>
            <a:r>
              <a:rPr lang="en-US" altLang="zh-CN" sz="1800" dirty="0" smtClean="0"/>
              <a:t>3.2</a:t>
            </a:r>
            <a:r>
              <a:rPr lang="zh-CN" altLang="zh-CN" sz="1800" dirty="0"/>
              <a:t>：</a:t>
            </a:r>
            <a:r>
              <a:rPr lang="zh-CN" altLang="zh-CN" sz="1800" dirty="0">
                <a:solidFill>
                  <a:srgbClr val="FF0000"/>
                </a:solidFill>
              </a:rPr>
              <a:t>顺序栈的数据类型</a:t>
            </a:r>
            <a:r>
              <a:rPr lang="zh-CN" altLang="zh-CN" sz="1800" dirty="0"/>
              <a:t>定义</a:t>
            </a:r>
          </a:p>
          <a:p>
            <a:pPr>
              <a:lnSpc>
                <a:spcPct val="110000"/>
              </a:lnSpc>
              <a:spcBef>
                <a:spcPts val="0"/>
              </a:spcBef>
            </a:pPr>
            <a:r>
              <a:rPr lang="en-US" altLang="zh-CN" sz="1800" b="0" dirty="0"/>
              <a:t>class </a:t>
            </a:r>
            <a:r>
              <a:rPr lang="en-US" altLang="zh-CN" sz="1800" b="0" dirty="0" err="1"/>
              <a:t>SeqStack</a:t>
            </a:r>
            <a:r>
              <a:rPr lang="en-US" altLang="zh-CN" sz="1800" b="0" dirty="0"/>
              <a:t>{</a:t>
            </a:r>
            <a:endParaRPr lang="zh-CN" altLang="zh-CN" sz="1800" b="0" dirty="0"/>
          </a:p>
          <a:p>
            <a:pPr>
              <a:lnSpc>
                <a:spcPct val="110000"/>
              </a:lnSpc>
              <a:spcBef>
                <a:spcPts val="0"/>
              </a:spcBef>
            </a:pPr>
            <a:r>
              <a:rPr lang="en-US" altLang="zh-CN" sz="1800" b="0" dirty="0" smtClean="0"/>
              <a:t>private:</a:t>
            </a:r>
            <a:endParaRPr lang="zh-CN" altLang="zh-CN" sz="1800" b="0" dirty="0" smtClean="0"/>
          </a:p>
          <a:p>
            <a:pPr>
              <a:lnSpc>
                <a:spcPct val="110000"/>
              </a:lnSpc>
              <a:spcBef>
                <a:spcPts val="0"/>
              </a:spcBef>
            </a:pPr>
            <a:r>
              <a:rPr lang="en-US" altLang="zh-CN" sz="1800" b="0" dirty="0" smtClean="0"/>
              <a:t>	Type *base</a:t>
            </a:r>
            <a:r>
              <a:rPr lang="zh-CN" altLang="zh-CN" sz="1800" b="0" dirty="0" smtClean="0"/>
              <a:t>；</a:t>
            </a:r>
            <a:r>
              <a:rPr lang="en-US" altLang="zh-CN" sz="1800" b="0" dirty="0" smtClean="0"/>
              <a:t>		//</a:t>
            </a:r>
            <a:r>
              <a:rPr lang="zh-CN" altLang="zh-CN" sz="1800" b="0" dirty="0" smtClean="0"/>
              <a:t>栈底指针</a:t>
            </a:r>
            <a:endParaRPr lang="en-US" altLang="zh-CN" sz="1800" b="0" dirty="0" smtClean="0"/>
          </a:p>
          <a:p>
            <a:pPr>
              <a:lnSpc>
                <a:spcPct val="110000"/>
              </a:lnSpc>
              <a:spcBef>
                <a:spcPts val="0"/>
              </a:spcBef>
            </a:pPr>
            <a:r>
              <a:rPr lang="en-US" altLang="zh-CN" sz="1800" b="0" dirty="0" smtClean="0"/>
              <a:t>	int maxsize;             	//</a:t>
            </a:r>
            <a:r>
              <a:rPr lang="zh-CN" altLang="zh-CN" sz="1800" b="0" dirty="0" smtClean="0"/>
              <a:t>顺序栈的最大空间</a:t>
            </a:r>
            <a:endParaRPr lang="en-US" altLang="zh-CN" sz="1800" b="0" dirty="0" smtClean="0"/>
          </a:p>
          <a:p>
            <a:pPr>
              <a:lnSpc>
                <a:spcPct val="110000"/>
              </a:lnSpc>
              <a:spcBef>
                <a:spcPts val="0"/>
              </a:spcBef>
            </a:pPr>
            <a:r>
              <a:rPr lang="en-US" altLang="zh-CN" sz="1800" b="0" dirty="0" smtClean="0"/>
              <a:t>	int top;        	 	//</a:t>
            </a:r>
            <a:r>
              <a:rPr lang="zh-CN" altLang="zh-CN" sz="1800" b="0" dirty="0" smtClean="0"/>
              <a:t>栈顶指针</a:t>
            </a:r>
            <a:endParaRPr lang="en-US" altLang="zh-CN" sz="1800" b="0" dirty="0" smtClean="0"/>
          </a:p>
          <a:p>
            <a:pPr>
              <a:lnSpc>
                <a:spcPct val="110000"/>
              </a:lnSpc>
              <a:spcBef>
                <a:spcPts val="0"/>
              </a:spcBef>
            </a:pPr>
            <a:r>
              <a:rPr lang="en-US" altLang="zh-CN" sz="1800" b="0" dirty="0" smtClean="0"/>
              <a:t>public: </a:t>
            </a:r>
            <a:endParaRPr lang="zh-CN" altLang="zh-CN" sz="1800" b="0" dirty="0"/>
          </a:p>
          <a:p>
            <a:pPr>
              <a:lnSpc>
                <a:spcPct val="110000"/>
              </a:lnSpc>
              <a:spcBef>
                <a:spcPts val="0"/>
              </a:spcBef>
            </a:pPr>
            <a:r>
              <a:rPr lang="en-US" altLang="zh-CN" sz="1800" b="0" dirty="0"/>
              <a:t>    </a:t>
            </a:r>
            <a:r>
              <a:rPr lang="en-US" altLang="zh-CN" sz="1800" b="0" dirty="0" err="1"/>
              <a:t>SeqStack</a:t>
            </a:r>
            <a:r>
              <a:rPr lang="en-US" altLang="zh-CN" sz="1800" b="0" dirty="0"/>
              <a:t>(</a:t>
            </a:r>
            <a:r>
              <a:rPr lang="en-US" altLang="zh-CN" sz="1800" b="0" dirty="0" err="1"/>
              <a:t>int</a:t>
            </a:r>
            <a:r>
              <a:rPr lang="en-US" altLang="zh-CN" sz="1800" b="0" dirty="0"/>
              <a:t> size);      </a:t>
            </a:r>
            <a:r>
              <a:rPr lang="en-US" altLang="zh-CN" sz="1800" b="0" dirty="0" smtClean="0"/>
              <a:t>	//</a:t>
            </a:r>
            <a:r>
              <a:rPr lang="zh-CN" altLang="zh-CN" sz="1800" b="0" dirty="0"/>
              <a:t>构造函数</a:t>
            </a:r>
            <a:r>
              <a:rPr lang="en-US" altLang="zh-CN" sz="1800" b="0" dirty="0"/>
              <a:t>,</a:t>
            </a:r>
            <a:r>
              <a:rPr lang="zh-CN" altLang="zh-CN" sz="1800" b="0" dirty="0"/>
              <a:t>构造一个数组空间大小为</a:t>
            </a:r>
            <a:r>
              <a:rPr lang="en-US" altLang="zh-CN" sz="1800" b="0" dirty="0"/>
              <a:t>size</a:t>
            </a:r>
            <a:r>
              <a:rPr lang="zh-CN" altLang="zh-CN" sz="1800" b="0" dirty="0"/>
              <a:t>的空栈</a:t>
            </a:r>
          </a:p>
          <a:p>
            <a:pPr>
              <a:lnSpc>
                <a:spcPct val="110000"/>
              </a:lnSpc>
              <a:spcBef>
                <a:spcPts val="0"/>
              </a:spcBef>
            </a:pPr>
            <a:r>
              <a:rPr lang="en-US" altLang="zh-CN" sz="1800" b="0" dirty="0"/>
              <a:t>    ~</a:t>
            </a:r>
            <a:r>
              <a:rPr lang="en-US" altLang="zh-CN" sz="1800" b="0" dirty="0" err="1"/>
              <a:t>SeqStack</a:t>
            </a:r>
            <a:r>
              <a:rPr lang="en-US" altLang="zh-CN" sz="1800" b="0" dirty="0"/>
              <a:t>();            </a:t>
            </a:r>
            <a:r>
              <a:rPr lang="en-US" altLang="zh-CN" sz="1800" b="0" dirty="0" smtClean="0"/>
              <a:t>	//</a:t>
            </a:r>
            <a:r>
              <a:rPr lang="zh-CN" altLang="zh-CN" sz="1800" b="0" dirty="0"/>
              <a:t>析构函数，销毁栈，释放栈空间</a:t>
            </a:r>
          </a:p>
          <a:p>
            <a:pPr>
              <a:lnSpc>
                <a:spcPct val="110000"/>
              </a:lnSpc>
              <a:spcBef>
                <a:spcPts val="0"/>
              </a:spcBef>
            </a:pPr>
            <a:r>
              <a:rPr lang="en-US" altLang="zh-CN" sz="1800" b="0" dirty="0"/>
              <a:t>    </a:t>
            </a:r>
            <a:r>
              <a:rPr lang="en-US" altLang="zh-CN" sz="1800" b="0" dirty="0" err="1"/>
              <a:t>int</a:t>
            </a:r>
            <a:r>
              <a:rPr lang="en-US" altLang="zh-CN" sz="1800" b="0" dirty="0"/>
              <a:t> </a:t>
            </a:r>
            <a:r>
              <a:rPr lang="en-US" altLang="zh-CN" sz="1800" b="0" dirty="0" err="1"/>
              <a:t>IsEmpty</a:t>
            </a:r>
            <a:r>
              <a:rPr lang="en-US" altLang="zh-CN" sz="1800" b="0" dirty="0"/>
              <a:t>()const;       </a:t>
            </a:r>
            <a:r>
              <a:rPr lang="en-US" altLang="zh-CN" sz="1800" b="0" dirty="0" smtClean="0"/>
              <a:t>	//</a:t>
            </a:r>
            <a:r>
              <a:rPr lang="zh-CN" altLang="zh-CN" sz="1800" b="0" dirty="0"/>
              <a:t>判断栈是否为空栈，若是，返回</a:t>
            </a:r>
            <a:r>
              <a:rPr lang="en-US" altLang="zh-CN" sz="1800" b="0" dirty="0"/>
              <a:t>1</a:t>
            </a:r>
            <a:r>
              <a:rPr lang="zh-CN" altLang="zh-CN" sz="1800" b="0" dirty="0"/>
              <a:t>；否则返回</a:t>
            </a:r>
            <a:r>
              <a:rPr lang="en-US" altLang="zh-CN" sz="1800" b="0" dirty="0"/>
              <a:t>0</a:t>
            </a:r>
            <a:endParaRPr lang="zh-CN" altLang="zh-CN" sz="1800" b="0" dirty="0"/>
          </a:p>
          <a:p>
            <a:pPr>
              <a:lnSpc>
                <a:spcPct val="110000"/>
              </a:lnSpc>
              <a:spcBef>
                <a:spcPts val="0"/>
              </a:spcBef>
            </a:pPr>
            <a:r>
              <a:rPr lang="en-US" altLang="zh-CN" sz="1800" b="0" dirty="0"/>
              <a:t>    </a:t>
            </a:r>
            <a:r>
              <a:rPr lang="en-US" altLang="zh-CN" sz="1800" b="0" dirty="0" err="1"/>
              <a:t>int</a:t>
            </a:r>
            <a:r>
              <a:rPr lang="en-US" altLang="zh-CN" sz="1800" b="0" dirty="0"/>
              <a:t> </a:t>
            </a:r>
            <a:r>
              <a:rPr lang="en-US" altLang="zh-CN" sz="1800" b="0" dirty="0" err="1"/>
              <a:t>IsFull</a:t>
            </a:r>
            <a:r>
              <a:rPr lang="en-US" altLang="zh-CN" sz="1800" b="0" dirty="0"/>
              <a:t>();            </a:t>
            </a:r>
            <a:r>
              <a:rPr lang="en-US" altLang="zh-CN" sz="1800" b="0" dirty="0" smtClean="0"/>
              <a:t>	//</a:t>
            </a:r>
            <a:r>
              <a:rPr lang="zh-CN" altLang="zh-CN" sz="1800" b="0" dirty="0"/>
              <a:t>判断栈是否是满栈，若是，返回</a:t>
            </a:r>
            <a:r>
              <a:rPr lang="en-US" altLang="zh-CN" sz="1800" b="0" dirty="0"/>
              <a:t>1</a:t>
            </a:r>
            <a:r>
              <a:rPr lang="zh-CN" altLang="zh-CN" sz="1800" b="0" dirty="0"/>
              <a:t>；否则返回</a:t>
            </a:r>
            <a:r>
              <a:rPr lang="en-US" altLang="zh-CN" sz="1800" b="0" dirty="0"/>
              <a:t>0</a:t>
            </a:r>
            <a:endParaRPr lang="zh-CN" altLang="zh-CN" sz="1800" b="0" dirty="0"/>
          </a:p>
          <a:p>
            <a:pPr>
              <a:lnSpc>
                <a:spcPct val="110000"/>
              </a:lnSpc>
              <a:spcBef>
                <a:spcPts val="0"/>
              </a:spcBef>
            </a:pPr>
            <a:r>
              <a:rPr lang="en-US" altLang="zh-CN" sz="1800" b="0" dirty="0"/>
              <a:t>    void </a:t>
            </a:r>
            <a:r>
              <a:rPr lang="en-US" altLang="zh-CN" sz="1800" b="0" dirty="0" err="1"/>
              <a:t>SeqStackClear</a:t>
            </a:r>
            <a:r>
              <a:rPr lang="en-US" altLang="zh-CN" sz="1800" b="0" dirty="0"/>
              <a:t>();    </a:t>
            </a:r>
            <a:r>
              <a:rPr lang="en-US" altLang="zh-CN" sz="1800" b="0" dirty="0" smtClean="0"/>
              <a:t>	//</a:t>
            </a:r>
            <a:r>
              <a:rPr lang="zh-CN" altLang="zh-CN" sz="1800" b="0" dirty="0"/>
              <a:t>将栈清空</a:t>
            </a:r>
          </a:p>
          <a:p>
            <a:pPr>
              <a:lnSpc>
                <a:spcPct val="110000"/>
              </a:lnSpc>
              <a:spcBef>
                <a:spcPts val="0"/>
              </a:spcBef>
            </a:pPr>
            <a:r>
              <a:rPr lang="en-US" altLang="zh-CN" sz="1800" b="0" dirty="0"/>
              <a:t>    </a:t>
            </a:r>
            <a:r>
              <a:rPr lang="en-US" altLang="zh-CN" sz="1800" b="0" dirty="0" err="1"/>
              <a:t>int</a:t>
            </a:r>
            <a:r>
              <a:rPr lang="en-US" altLang="zh-CN" sz="1800" b="0" dirty="0"/>
              <a:t> </a:t>
            </a:r>
            <a:r>
              <a:rPr lang="en-US" altLang="zh-CN" sz="1800" b="0" dirty="0" err="1"/>
              <a:t>SeqStackLength</a:t>
            </a:r>
            <a:r>
              <a:rPr lang="en-US" altLang="zh-CN" sz="1800" b="0" dirty="0"/>
              <a:t>();    </a:t>
            </a:r>
            <a:r>
              <a:rPr lang="en-US" altLang="zh-CN" sz="1800" b="0" dirty="0" smtClean="0"/>
              <a:t>	//</a:t>
            </a:r>
            <a:r>
              <a:rPr lang="zh-CN" altLang="zh-CN" sz="1800" b="0" dirty="0"/>
              <a:t>栈的长度，即栈中元素的个数</a:t>
            </a:r>
          </a:p>
          <a:p>
            <a:pPr>
              <a:lnSpc>
                <a:spcPct val="110000"/>
              </a:lnSpc>
              <a:spcBef>
                <a:spcPts val="0"/>
              </a:spcBef>
            </a:pPr>
            <a:r>
              <a:rPr lang="en-US" altLang="zh-CN" sz="1800" b="0" dirty="0">
                <a:solidFill>
                  <a:srgbClr val="FF0000"/>
                </a:solidFill>
              </a:rPr>
              <a:t>    void Push(Type &amp;e);      </a:t>
            </a:r>
            <a:r>
              <a:rPr lang="en-US" altLang="zh-CN" sz="1800" b="0" dirty="0" smtClean="0"/>
              <a:t>	//</a:t>
            </a:r>
            <a:r>
              <a:rPr lang="zh-CN" altLang="zh-CN" sz="1800" b="0" dirty="0"/>
              <a:t>入栈操作，将元素</a:t>
            </a:r>
            <a:r>
              <a:rPr lang="en-US" altLang="zh-CN" sz="1800" b="0" dirty="0"/>
              <a:t>e</a:t>
            </a:r>
            <a:r>
              <a:rPr lang="zh-CN" altLang="zh-CN" sz="1800" b="0" dirty="0"/>
              <a:t>插入栈顶</a:t>
            </a:r>
          </a:p>
          <a:p>
            <a:pPr>
              <a:lnSpc>
                <a:spcPct val="110000"/>
              </a:lnSpc>
              <a:spcBef>
                <a:spcPts val="0"/>
              </a:spcBef>
            </a:pPr>
            <a:r>
              <a:rPr lang="en-US" altLang="zh-CN" sz="1800" b="0" dirty="0">
                <a:solidFill>
                  <a:srgbClr val="FF0000"/>
                </a:solidFill>
              </a:rPr>
              <a:t>    Type &amp;Pop();           </a:t>
            </a:r>
            <a:r>
              <a:rPr lang="en-US" altLang="zh-CN" sz="1800" b="0" dirty="0" smtClean="0"/>
              <a:t>	//</a:t>
            </a:r>
            <a:r>
              <a:rPr lang="zh-CN" altLang="zh-CN" sz="1800" b="0" dirty="0"/>
              <a:t>出栈操作，将当前栈顶元素删除，并返回其值</a:t>
            </a:r>
          </a:p>
          <a:p>
            <a:pPr>
              <a:lnSpc>
                <a:spcPct val="110000"/>
              </a:lnSpc>
              <a:spcBef>
                <a:spcPts val="0"/>
              </a:spcBef>
            </a:pPr>
            <a:r>
              <a:rPr lang="en-US" altLang="zh-CN" sz="1800" b="0" dirty="0">
                <a:solidFill>
                  <a:srgbClr val="FF0000"/>
                </a:solidFill>
              </a:rPr>
              <a:t>    Type &amp;</a:t>
            </a:r>
            <a:r>
              <a:rPr lang="en-US" altLang="zh-CN" sz="1800" b="0" dirty="0" err="1">
                <a:solidFill>
                  <a:srgbClr val="FF0000"/>
                </a:solidFill>
              </a:rPr>
              <a:t>GetTop</a:t>
            </a:r>
            <a:r>
              <a:rPr lang="en-US" altLang="zh-CN" sz="1800" b="0" dirty="0">
                <a:solidFill>
                  <a:srgbClr val="FF0000"/>
                </a:solidFill>
              </a:rPr>
              <a:t>();         </a:t>
            </a:r>
            <a:r>
              <a:rPr lang="en-US" altLang="zh-CN" sz="1800" b="0" dirty="0" smtClean="0"/>
              <a:t>	//</a:t>
            </a:r>
            <a:r>
              <a:rPr lang="zh-CN" altLang="zh-CN" sz="1800" b="0" dirty="0"/>
              <a:t>返回栈顶元</a:t>
            </a:r>
            <a:r>
              <a:rPr lang="zh-CN" altLang="zh-CN" sz="1800" b="0" dirty="0" smtClean="0"/>
              <a:t>素</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endParaRPr lang="zh-CN" altLang="en-US" sz="1800" dirty="0"/>
          </a:p>
        </p:txBody>
      </p:sp>
    </p:spTree>
    <p:extLst>
      <p:ext uri="{BB962C8B-B14F-4D97-AF65-F5344CB8AC3E}">
        <p14:creationId xmlns:p14="http://schemas.microsoft.com/office/powerpoint/2010/main" val="40551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Effect transition="in" filter="fade">
                                      <p:cBhvr>
                                        <p:cTn id="31" dur="500"/>
                                        <p:tgtEl>
                                          <p:spTgt spid="3">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5" end="15"/>
                                            </p:txEl>
                                          </p:spTgt>
                                        </p:tgtEl>
                                        <p:attrNameLst>
                                          <p:attrName>style.visibility</p:attrName>
                                        </p:attrNameLst>
                                      </p:cBhvr>
                                      <p:to>
                                        <p:strVal val="visible"/>
                                      </p:to>
                                    </p:set>
                                    <p:animEffect transition="in" filter="fade">
                                      <p:cBhvr>
                                        <p:cTn id="34"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472608"/>
          </a:xfrm>
        </p:spPr>
        <p:txBody>
          <a:bodyPr>
            <a:normAutofit fontScale="92500" lnSpcReduction="10000"/>
          </a:bodyPr>
          <a:lstStyle/>
          <a:p>
            <a:r>
              <a:rPr lang="zh-CN" altLang="zh-CN" dirty="0" smtClean="0"/>
              <a:t>算法</a:t>
            </a:r>
            <a:r>
              <a:rPr lang="en-US" altLang="zh-CN" dirty="0" smtClean="0"/>
              <a:t>3.32</a:t>
            </a:r>
            <a:r>
              <a:rPr lang="zh-CN" altLang="zh-CN" dirty="0"/>
              <a:t>：</a:t>
            </a:r>
            <a:r>
              <a:rPr lang="en-US" altLang="zh-CN" dirty="0"/>
              <a:t>Brute-Force</a:t>
            </a:r>
            <a:r>
              <a:rPr lang="zh-CN" altLang="zh-CN" dirty="0"/>
              <a:t>算法</a:t>
            </a:r>
          </a:p>
          <a:p>
            <a:r>
              <a:rPr lang="en-US" altLang="zh-CN" b="0" dirty="0" err="1"/>
              <a:t>int</a:t>
            </a:r>
            <a:r>
              <a:rPr lang="en-US" altLang="zh-CN" b="0" dirty="0"/>
              <a:t> String::find(</a:t>
            </a:r>
            <a:r>
              <a:rPr lang="en-US" altLang="zh-CN" b="0" dirty="0" err="1"/>
              <a:t>const</a:t>
            </a:r>
            <a:r>
              <a:rPr lang="en-US" altLang="zh-CN" b="0" dirty="0"/>
              <a:t> String &amp;pat)</a:t>
            </a:r>
            <a:r>
              <a:rPr lang="en-US" altLang="zh-CN" b="0" dirty="0" err="1"/>
              <a:t>const</a:t>
            </a:r>
            <a:r>
              <a:rPr lang="en-US" altLang="zh-CN" b="0" dirty="0"/>
              <a:t>{</a:t>
            </a:r>
            <a:endParaRPr lang="zh-CN" altLang="zh-CN" b="0" dirty="0"/>
          </a:p>
          <a:p>
            <a:r>
              <a:rPr lang="en-US" altLang="zh-CN" b="0" dirty="0" err="1"/>
              <a:t>int</a:t>
            </a:r>
            <a:r>
              <a:rPr lang="en-US" altLang="zh-CN" b="0" dirty="0"/>
              <a:t> </a:t>
            </a:r>
            <a:r>
              <a:rPr lang="en-US" altLang="zh-CN" b="0" dirty="0" err="1"/>
              <a:t>i</a:t>
            </a:r>
            <a:r>
              <a:rPr lang="en-US" altLang="zh-CN" b="0" dirty="0"/>
              <a:t> = 0, j = 0;</a:t>
            </a:r>
            <a:endParaRPr lang="zh-CN" altLang="zh-CN" b="0" dirty="0"/>
          </a:p>
          <a:p>
            <a:r>
              <a:rPr lang="en-US" altLang="zh-CN" b="0" dirty="0" smtClean="0"/>
              <a:t>	if </a:t>
            </a:r>
            <a:r>
              <a:rPr lang="en-US" altLang="zh-CN" b="0" dirty="0"/>
              <a:t>( size == 0 || pat.size == 0 ) 	return -1;</a:t>
            </a:r>
            <a:endParaRPr lang="zh-CN" altLang="zh-CN" b="0" dirty="0"/>
          </a:p>
          <a:p>
            <a:r>
              <a:rPr lang="en-US" altLang="zh-CN" b="0" dirty="0" smtClean="0"/>
              <a:t>	while </a:t>
            </a:r>
            <a:r>
              <a:rPr lang="en-US" altLang="zh-CN" b="0" dirty="0"/>
              <a:t>( </a:t>
            </a:r>
            <a:r>
              <a:rPr lang="en-US" altLang="zh-CN" b="0" dirty="0" err="1" smtClean="0"/>
              <a:t>i</a:t>
            </a:r>
            <a:r>
              <a:rPr lang="en-US" altLang="zh-CN" b="0" dirty="0" smtClean="0"/>
              <a:t> </a:t>
            </a:r>
            <a:r>
              <a:rPr lang="en-US" altLang="zh-CN" b="0" dirty="0"/>
              <a:t>&lt;= size – 1 &amp;&amp; j &lt;= pat.size -1 ){</a:t>
            </a:r>
            <a:endParaRPr lang="zh-CN" altLang="zh-CN" b="0" dirty="0"/>
          </a:p>
          <a:p>
            <a:r>
              <a:rPr lang="en-US" altLang="zh-CN" b="0" dirty="0"/>
              <a:t>	</a:t>
            </a:r>
            <a:r>
              <a:rPr lang="en-US" altLang="zh-CN" b="0" dirty="0" smtClean="0"/>
              <a:t>	if </a:t>
            </a:r>
            <a:r>
              <a:rPr lang="en-US" altLang="zh-CN" b="0" dirty="0"/>
              <a:t>( ch[i] == pat.ch[j] </a:t>
            </a:r>
            <a:r>
              <a:rPr lang="en-US" altLang="zh-CN" b="0" dirty="0" smtClean="0"/>
              <a:t>){ i</a:t>
            </a:r>
            <a:r>
              <a:rPr lang="en-US" altLang="zh-CN" b="0" dirty="0"/>
              <a:t>++; j</a:t>
            </a:r>
            <a:r>
              <a:rPr lang="en-US" altLang="zh-CN" b="0" dirty="0" smtClean="0"/>
              <a:t>++; } </a:t>
            </a:r>
          </a:p>
          <a:p>
            <a:r>
              <a:rPr lang="en-US" altLang="zh-CN" b="0" dirty="0" smtClean="0"/>
              <a:t>		else {  i </a:t>
            </a:r>
            <a:r>
              <a:rPr lang="en-US" altLang="zh-CN" b="0" dirty="0"/>
              <a:t>= i – j + 1; j = 0</a:t>
            </a:r>
            <a:r>
              <a:rPr lang="en-US" altLang="zh-CN" b="0" dirty="0" smtClean="0"/>
              <a:t>; }</a:t>
            </a:r>
            <a:endParaRPr lang="zh-CN" altLang="zh-CN" b="0" dirty="0"/>
          </a:p>
          <a:p>
            <a:r>
              <a:rPr lang="en-US" altLang="zh-CN" b="0" dirty="0" smtClean="0"/>
              <a:t>	}</a:t>
            </a:r>
            <a:endParaRPr lang="zh-CN" altLang="zh-CN" b="0" dirty="0"/>
          </a:p>
          <a:p>
            <a:r>
              <a:rPr lang="en-US" altLang="zh-CN" b="0" dirty="0" smtClean="0"/>
              <a:t>	if </a:t>
            </a:r>
            <a:r>
              <a:rPr lang="en-US" altLang="zh-CN" b="0" dirty="0"/>
              <a:t>( j == </a:t>
            </a:r>
            <a:r>
              <a:rPr lang="en-US" altLang="zh-CN" b="0" dirty="0" err="1" smtClean="0"/>
              <a:t>pat.size</a:t>
            </a:r>
            <a:r>
              <a:rPr lang="en-US" altLang="zh-CN" b="0" dirty="0" smtClean="0"/>
              <a:t>) </a:t>
            </a:r>
            <a:r>
              <a:rPr lang="en-US" altLang="zh-CN" b="0" dirty="0"/>
              <a:t>return i – pat.size;</a:t>
            </a:r>
            <a:endParaRPr lang="zh-CN" altLang="zh-CN" b="0" dirty="0"/>
          </a:p>
          <a:p>
            <a:r>
              <a:rPr lang="en-US" altLang="zh-CN" b="0" dirty="0" smtClean="0"/>
              <a:t>	return </a:t>
            </a:r>
            <a:r>
              <a:rPr lang="en-US" altLang="zh-CN" b="0" dirty="0"/>
              <a:t>-1;</a:t>
            </a:r>
            <a:endParaRPr lang="zh-CN" altLang="zh-CN" b="0" dirty="0"/>
          </a:p>
          <a:p>
            <a:r>
              <a:rPr lang="en-US" altLang="zh-CN" b="0" dirty="0" smtClean="0"/>
              <a:t>}</a:t>
            </a:r>
            <a:endParaRPr lang="zh-CN" altLang="zh-CN" b="0" dirty="0"/>
          </a:p>
        </p:txBody>
      </p:sp>
    </p:spTree>
    <p:extLst>
      <p:ext uri="{BB962C8B-B14F-4D97-AF65-F5344CB8AC3E}">
        <p14:creationId xmlns:p14="http://schemas.microsoft.com/office/powerpoint/2010/main" val="33665480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96752"/>
            <a:ext cx="8136904" cy="4824536"/>
          </a:xfrm>
        </p:spPr>
        <p:txBody>
          <a:bodyPr/>
          <a:lstStyle/>
          <a:p>
            <a:pPr>
              <a:buFont typeface="Arial" panose="020B0604020202020204" pitchFamily="34" charset="0"/>
              <a:buChar char="•"/>
            </a:pPr>
            <a:r>
              <a:rPr lang="en-US" altLang="zh-CN" b="0" dirty="0"/>
              <a:t>Brute-Force</a:t>
            </a:r>
            <a:r>
              <a:rPr lang="zh-CN" altLang="zh-CN" b="0" dirty="0"/>
              <a:t>算法是</a:t>
            </a:r>
            <a:r>
              <a:rPr lang="zh-CN" altLang="zh-CN" b="0" dirty="0">
                <a:solidFill>
                  <a:srgbClr val="FF0000"/>
                </a:solidFill>
              </a:rPr>
              <a:t>一种带回溯的算法</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最坏情况下，最多需要比较</a:t>
            </a:r>
            <a:r>
              <a:rPr lang="en-US" altLang="zh-CN" b="0" dirty="0"/>
              <a:t>m-n+1</a:t>
            </a:r>
            <a:r>
              <a:rPr lang="zh-CN" altLang="zh-CN" b="0" dirty="0"/>
              <a:t>趟，且若每趟比较都在最后才出现不匹配的情况，要做</a:t>
            </a:r>
            <a:r>
              <a:rPr lang="en-US" altLang="zh-CN" b="0" dirty="0"/>
              <a:t>n</a:t>
            </a:r>
            <a:r>
              <a:rPr lang="zh-CN" altLang="zh-CN" b="0" dirty="0"/>
              <a:t>次比较，那么总的比较次数就是</a:t>
            </a:r>
            <a:r>
              <a:rPr lang="en-US" altLang="zh-CN" b="0" dirty="0"/>
              <a:t>(m-n+1)*n</a:t>
            </a:r>
            <a:r>
              <a:rPr lang="zh-CN" altLang="zh-CN" b="0" dirty="0" smtClean="0"/>
              <a:t>。</a:t>
            </a:r>
            <a:endParaRPr lang="en-US" altLang="zh-CN" b="0" dirty="0" smtClean="0"/>
          </a:p>
          <a:p>
            <a:pPr>
              <a:buFont typeface="Arial" panose="020B0604020202020204" pitchFamily="34" charset="0"/>
              <a:buChar char="•"/>
            </a:pPr>
            <a:r>
              <a:rPr lang="zh-CN" altLang="zh-CN" b="0" dirty="0" smtClean="0"/>
              <a:t>通常</a:t>
            </a:r>
            <a:r>
              <a:rPr lang="en-US" altLang="zh-CN" b="0" dirty="0"/>
              <a:t>n</a:t>
            </a:r>
            <a:r>
              <a:rPr lang="zh-CN" altLang="zh-CN" b="0" dirty="0"/>
              <a:t>会远小于</a:t>
            </a:r>
            <a:r>
              <a:rPr lang="en-US" altLang="zh-CN" b="0" dirty="0"/>
              <a:t>m</a:t>
            </a:r>
            <a:r>
              <a:rPr lang="zh-CN" altLang="zh-CN" b="0" dirty="0"/>
              <a:t>，所以最坏情况下运行时间是</a:t>
            </a:r>
            <a:r>
              <a:rPr lang="en-US" altLang="zh-CN" b="0" dirty="0"/>
              <a:t>O(m*n)</a:t>
            </a:r>
            <a:r>
              <a:rPr lang="zh-CN" altLang="zh-CN" b="0" dirty="0" smtClean="0"/>
              <a:t>。</a:t>
            </a:r>
            <a:endParaRPr lang="en-US" altLang="zh-CN" b="0" dirty="0" smtClean="0"/>
          </a:p>
          <a:p>
            <a:pPr>
              <a:buFont typeface="Arial" panose="020B0604020202020204" pitchFamily="34" charset="0"/>
              <a:buChar char="•"/>
            </a:pPr>
            <a:r>
              <a:rPr lang="zh-CN" altLang="zh-CN" b="0" dirty="0" smtClean="0"/>
              <a:t>最好</a:t>
            </a:r>
            <a:r>
              <a:rPr lang="zh-CN" altLang="zh-CN" b="0" dirty="0"/>
              <a:t>情况下，该算法的时间复杂度为</a:t>
            </a:r>
            <a:r>
              <a:rPr lang="en-US" altLang="zh-CN" b="0" dirty="0" smtClean="0"/>
              <a:t>O(n</a:t>
            </a:r>
            <a:r>
              <a:rPr lang="en-US" altLang="zh-CN" b="0" dirty="0"/>
              <a:t>)</a:t>
            </a:r>
            <a:endParaRPr lang="zh-CN" altLang="en-US" b="0" dirty="0"/>
          </a:p>
        </p:txBody>
      </p:sp>
    </p:spTree>
    <p:extLst>
      <p:ext uri="{BB962C8B-B14F-4D97-AF65-F5344CB8AC3E}">
        <p14:creationId xmlns:p14="http://schemas.microsoft.com/office/powerpoint/2010/main" val="27988580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5184576"/>
          </a:xfrm>
        </p:spPr>
        <p:txBody>
          <a:bodyPr>
            <a:normAutofit fontScale="92500" lnSpcReduction="20000"/>
          </a:bodyPr>
          <a:lstStyle/>
          <a:p>
            <a:r>
              <a:rPr lang="en-US" altLang="zh-CN" dirty="0"/>
              <a:t>2</a:t>
            </a:r>
            <a:r>
              <a:rPr lang="zh-CN" altLang="zh-CN" dirty="0"/>
              <a:t>．</a:t>
            </a:r>
            <a:r>
              <a:rPr lang="zh-CN" altLang="zh-CN" dirty="0">
                <a:solidFill>
                  <a:srgbClr val="FF0000"/>
                </a:solidFill>
              </a:rPr>
              <a:t>模式匹配的</a:t>
            </a:r>
            <a:r>
              <a:rPr lang="en-US" altLang="zh-CN" dirty="0">
                <a:solidFill>
                  <a:srgbClr val="FF0000"/>
                </a:solidFill>
              </a:rPr>
              <a:t>KMP</a:t>
            </a:r>
            <a:r>
              <a:rPr lang="zh-CN" altLang="zh-CN" dirty="0" smtClean="0">
                <a:solidFill>
                  <a:srgbClr val="FF0000"/>
                </a:solidFill>
              </a:rPr>
              <a:t>算法</a:t>
            </a:r>
            <a:endParaRPr lang="en-US" altLang="zh-CN" dirty="0" smtClean="0">
              <a:solidFill>
                <a:srgbClr val="FF0000"/>
              </a:solidFill>
            </a:endParaRPr>
          </a:p>
          <a:p>
            <a:r>
              <a:rPr lang="en-US" altLang="zh-CN" b="0" dirty="0" smtClean="0"/>
              <a:t>	</a:t>
            </a:r>
            <a:r>
              <a:rPr lang="zh-CN" altLang="zh-CN" b="0" dirty="0" smtClean="0"/>
              <a:t>模式</a:t>
            </a:r>
            <a:r>
              <a:rPr lang="zh-CN" altLang="zh-CN" b="0" dirty="0"/>
              <a:t>中前</a:t>
            </a:r>
            <a:r>
              <a:rPr lang="en-US" altLang="zh-CN" b="0" dirty="0"/>
              <a:t>k</a:t>
            </a:r>
            <a:r>
              <a:rPr lang="zh-CN" altLang="zh-CN" b="0" dirty="0"/>
              <a:t>个字符的子串必须满足下列关系：</a:t>
            </a:r>
          </a:p>
          <a:p>
            <a:r>
              <a:rPr lang="en-US" altLang="zh-CN" b="0" dirty="0"/>
              <a:t>	         “t</a:t>
            </a:r>
            <a:r>
              <a:rPr lang="en-US" altLang="zh-CN" b="0" baseline="-25000" dirty="0"/>
              <a:t>0</a:t>
            </a:r>
            <a:r>
              <a:rPr lang="en-US" altLang="zh-CN" b="0" dirty="0"/>
              <a:t>t</a:t>
            </a:r>
            <a:r>
              <a:rPr lang="en-US" altLang="zh-CN" b="0" baseline="-25000" dirty="0"/>
              <a:t>1</a:t>
            </a:r>
            <a:r>
              <a:rPr lang="en-US" altLang="zh-CN" b="0" dirty="0"/>
              <a:t>…t</a:t>
            </a:r>
            <a:r>
              <a:rPr lang="en-US" altLang="zh-CN" b="0" baseline="-25000" dirty="0"/>
              <a:t>k-1</a:t>
            </a:r>
            <a:r>
              <a:rPr lang="en-US" altLang="zh-CN" b="0" dirty="0"/>
              <a:t>”</a:t>
            </a:r>
            <a:r>
              <a:rPr lang="en-US" altLang="zh-CN" b="0" baseline="-25000" dirty="0"/>
              <a:t>=</a:t>
            </a:r>
            <a:r>
              <a:rPr lang="en-US" altLang="zh-CN" b="0" dirty="0"/>
              <a:t>“s</a:t>
            </a:r>
            <a:r>
              <a:rPr lang="en-US" altLang="zh-CN" b="0" baseline="-25000" dirty="0"/>
              <a:t>i-k</a:t>
            </a:r>
            <a:r>
              <a:rPr lang="en-US" altLang="zh-CN" b="0" dirty="0"/>
              <a:t>s</a:t>
            </a:r>
            <a:r>
              <a:rPr lang="en-US" altLang="zh-CN" b="0" baseline="-25000" dirty="0"/>
              <a:t>i-k+1</a:t>
            </a:r>
            <a:r>
              <a:rPr lang="en-US" altLang="zh-CN" b="0" dirty="0"/>
              <a:t>…s</a:t>
            </a:r>
            <a:r>
              <a:rPr lang="en-US" altLang="zh-CN" b="0" baseline="-25000" dirty="0"/>
              <a:t>i-1</a:t>
            </a:r>
            <a:r>
              <a:rPr lang="en-US" altLang="zh-CN" b="0" dirty="0"/>
              <a:t>”</a:t>
            </a:r>
            <a:endParaRPr lang="zh-CN" altLang="zh-CN" b="0" dirty="0"/>
          </a:p>
          <a:p>
            <a:r>
              <a:rPr lang="en-US" altLang="zh-CN" b="0" dirty="0"/>
              <a:t>	</a:t>
            </a:r>
            <a:r>
              <a:rPr lang="zh-CN" altLang="zh-CN" b="0" dirty="0"/>
              <a:t>而已经得到的</a:t>
            </a:r>
            <a:r>
              <a:rPr lang="en-US" altLang="zh-CN" b="0" dirty="0"/>
              <a:t>“</a:t>
            </a:r>
            <a:r>
              <a:rPr lang="zh-CN" altLang="zh-CN" b="0" dirty="0"/>
              <a:t>部分匹配</a:t>
            </a:r>
            <a:r>
              <a:rPr lang="en-US" altLang="zh-CN" b="0" dirty="0"/>
              <a:t>”</a:t>
            </a:r>
            <a:r>
              <a:rPr lang="zh-CN" altLang="zh-CN" b="0" dirty="0"/>
              <a:t>的结果是：</a:t>
            </a:r>
          </a:p>
          <a:p>
            <a:r>
              <a:rPr lang="en-US" altLang="zh-CN" b="0" dirty="0"/>
              <a:t>			 “t</a:t>
            </a:r>
            <a:r>
              <a:rPr lang="en-US" altLang="zh-CN" b="0" baseline="-25000" dirty="0"/>
              <a:t>j-k</a:t>
            </a:r>
            <a:r>
              <a:rPr lang="en-US" altLang="zh-CN" b="0" dirty="0"/>
              <a:t>t</a:t>
            </a:r>
            <a:r>
              <a:rPr lang="en-US" altLang="zh-CN" b="0" baseline="-25000" dirty="0"/>
              <a:t>j-k+1</a:t>
            </a:r>
            <a:r>
              <a:rPr lang="en-US" altLang="zh-CN" b="0" dirty="0"/>
              <a:t>…t</a:t>
            </a:r>
            <a:r>
              <a:rPr lang="en-US" altLang="zh-CN" b="0" baseline="-25000" dirty="0"/>
              <a:t>j-1”=“</a:t>
            </a:r>
            <a:r>
              <a:rPr lang="en-US" altLang="zh-CN" b="0" dirty="0"/>
              <a:t>s</a:t>
            </a:r>
            <a:r>
              <a:rPr lang="en-US" altLang="zh-CN" b="0" baseline="-25000" dirty="0"/>
              <a:t>i-k</a:t>
            </a:r>
            <a:r>
              <a:rPr lang="en-US" altLang="zh-CN" b="0" dirty="0"/>
              <a:t>s</a:t>
            </a:r>
            <a:r>
              <a:rPr lang="en-US" altLang="zh-CN" b="0" baseline="-25000" dirty="0"/>
              <a:t>i-k+1</a:t>
            </a:r>
            <a:r>
              <a:rPr lang="en-US" altLang="zh-CN" b="0" dirty="0"/>
              <a:t>…s</a:t>
            </a:r>
            <a:r>
              <a:rPr lang="en-US" altLang="zh-CN" b="0" baseline="-25000" dirty="0"/>
              <a:t>i-1”</a:t>
            </a:r>
            <a:endParaRPr lang="zh-CN" altLang="zh-CN" b="0" dirty="0"/>
          </a:p>
          <a:p>
            <a:r>
              <a:rPr lang="en-US" altLang="zh-CN" b="0" dirty="0"/>
              <a:t>	</a:t>
            </a:r>
            <a:r>
              <a:rPr lang="zh-CN" altLang="zh-CN" b="0" dirty="0"/>
              <a:t>由上面两式可推得下列等式：</a:t>
            </a:r>
          </a:p>
          <a:p>
            <a:r>
              <a:rPr lang="en-US" altLang="zh-CN" b="0" dirty="0"/>
              <a:t>			 “t</a:t>
            </a:r>
            <a:r>
              <a:rPr lang="en-US" altLang="zh-CN" b="0" baseline="-25000" dirty="0"/>
              <a:t>0</a:t>
            </a:r>
            <a:r>
              <a:rPr lang="en-US" altLang="zh-CN" b="0" dirty="0"/>
              <a:t>t</a:t>
            </a:r>
            <a:r>
              <a:rPr lang="en-US" altLang="zh-CN" b="0" baseline="-25000" dirty="0"/>
              <a:t>1</a:t>
            </a:r>
            <a:r>
              <a:rPr lang="en-US" altLang="zh-CN" b="0" dirty="0"/>
              <a:t>…t</a:t>
            </a:r>
            <a:r>
              <a:rPr lang="en-US" altLang="zh-CN" b="0" baseline="-25000" dirty="0"/>
              <a:t>k-1</a:t>
            </a:r>
            <a:r>
              <a:rPr lang="en-US" altLang="zh-CN" b="0" dirty="0"/>
              <a:t>”=“t</a:t>
            </a:r>
            <a:r>
              <a:rPr lang="en-US" altLang="zh-CN" b="0" baseline="-25000" dirty="0"/>
              <a:t>j-k</a:t>
            </a:r>
            <a:r>
              <a:rPr lang="en-US" altLang="zh-CN" b="0" dirty="0"/>
              <a:t>t</a:t>
            </a:r>
            <a:r>
              <a:rPr lang="en-US" altLang="zh-CN" b="0" baseline="-25000" dirty="0"/>
              <a:t>j-k+1</a:t>
            </a:r>
            <a:r>
              <a:rPr lang="en-US" altLang="zh-CN" b="0" dirty="0"/>
              <a:t>…t</a:t>
            </a:r>
            <a:r>
              <a:rPr lang="en-US" altLang="zh-CN" b="0" baseline="-25000" dirty="0"/>
              <a:t>j-1</a:t>
            </a:r>
            <a:r>
              <a:rPr lang="en-US" altLang="zh-CN" b="0" dirty="0"/>
              <a:t>”</a:t>
            </a:r>
            <a:endParaRPr lang="zh-CN" altLang="zh-CN" b="0" dirty="0"/>
          </a:p>
          <a:p>
            <a:r>
              <a:rPr lang="en-US" altLang="zh-CN" b="0" dirty="0"/>
              <a:t>	</a:t>
            </a:r>
            <a:r>
              <a:rPr lang="zh-CN" altLang="zh-CN" b="0" dirty="0"/>
              <a:t>因此，若模式串中存在满足上面式子的子串，则当匹配过程中，主串中第</a:t>
            </a:r>
            <a:r>
              <a:rPr lang="en-US" altLang="zh-CN" b="0" dirty="0" err="1"/>
              <a:t>i</a:t>
            </a:r>
            <a:r>
              <a:rPr lang="zh-CN" altLang="zh-CN" b="0" dirty="0"/>
              <a:t>个字符与模式中第</a:t>
            </a:r>
            <a:r>
              <a:rPr lang="en-US" altLang="zh-CN" b="0" dirty="0"/>
              <a:t>j</a:t>
            </a:r>
            <a:r>
              <a:rPr lang="zh-CN" altLang="zh-CN" b="0" dirty="0"/>
              <a:t>个字符比较不等时，仅需将模式串向右滑动至模式串中第</a:t>
            </a:r>
            <a:r>
              <a:rPr lang="en-US" altLang="zh-CN" b="0" dirty="0"/>
              <a:t>k</a:t>
            </a:r>
            <a:r>
              <a:rPr lang="zh-CN" altLang="zh-CN" b="0" dirty="0"/>
              <a:t>个字符和主串中第</a:t>
            </a:r>
            <a:r>
              <a:rPr lang="en-US" altLang="zh-CN" b="0" dirty="0" err="1"/>
              <a:t>i</a:t>
            </a:r>
            <a:r>
              <a:rPr lang="zh-CN" altLang="zh-CN" b="0" dirty="0"/>
              <a:t>个字符对齐。这样，下次比较就从主串的第</a:t>
            </a:r>
            <a:r>
              <a:rPr lang="en-US" altLang="zh-CN" b="0" dirty="0" err="1"/>
              <a:t>i</a:t>
            </a:r>
            <a:r>
              <a:rPr lang="zh-CN" altLang="zh-CN" b="0" dirty="0"/>
              <a:t>个字符和模式串的第</a:t>
            </a:r>
            <a:r>
              <a:rPr lang="en-US" altLang="zh-CN" b="0" dirty="0"/>
              <a:t>k</a:t>
            </a:r>
            <a:r>
              <a:rPr lang="zh-CN" altLang="zh-CN" b="0" dirty="0"/>
              <a:t>个字符开始，主串指针</a:t>
            </a:r>
            <a:r>
              <a:rPr lang="en-US" altLang="zh-CN" b="0" dirty="0" err="1"/>
              <a:t>i</a:t>
            </a:r>
            <a:r>
              <a:rPr lang="zh-CN" altLang="zh-CN" b="0" dirty="0"/>
              <a:t>也不必回溯。</a:t>
            </a:r>
          </a:p>
          <a:p>
            <a:endParaRPr lang="zh-CN" altLang="en-US" dirty="0"/>
          </a:p>
        </p:txBody>
      </p:sp>
    </p:spTree>
    <p:extLst>
      <p:ext uri="{BB962C8B-B14F-4D97-AF65-F5344CB8AC3E}">
        <p14:creationId xmlns:p14="http://schemas.microsoft.com/office/powerpoint/2010/main" val="29925446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184576"/>
          </a:xfrm>
        </p:spPr>
        <p:txBody>
          <a:bodyPr>
            <a:normAutofit/>
          </a:bodyPr>
          <a:lstStyle/>
          <a:p>
            <a:r>
              <a:rPr lang="en-US" altLang="zh-CN" b="0" dirty="0">
                <a:solidFill>
                  <a:srgbClr val="FF0000"/>
                </a:solidFill>
              </a:rPr>
              <a:t>KMP</a:t>
            </a:r>
            <a:r>
              <a:rPr lang="zh-CN" altLang="zh-CN" b="0" dirty="0">
                <a:solidFill>
                  <a:srgbClr val="FF0000"/>
                </a:solidFill>
              </a:rPr>
              <a:t>算法的思想</a:t>
            </a:r>
            <a:r>
              <a:rPr lang="zh-CN" altLang="zh-CN" b="0" dirty="0" smtClean="0">
                <a:solidFill>
                  <a:srgbClr val="FF0000"/>
                </a:solidFill>
              </a:rPr>
              <a:t>：</a:t>
            </a:r>
            <a:endParaRPr lang="en-US" altLang="zh-CN" b="0" dirty="0" smtClean="0">
              <a:solidFill>
                <a:srgbClr val="FF0000"/>
              </a:solidFill>
            </a:endParaRPr>
          </a:p>
          <a:p>
            <a:r>
              <a:rPr lang="en-US" altLang="zh-CN" b="0" dirty="0"/>
              <a:t>	</a:t>
            </a:r>
            <a:r>
              <a:rPr lang="zh-CN" altLang="zh-CN" b="0" dirty="0" smtClean="0"/>
              <a:t>设</a:t>
            </a:r>
            <a:r>
              <a:rPr lang="en-US" altLang="zh-CN" b="0" dirty="0"/>
              <a:t>s</a:t>
            </a:r>
            <a:r>
              <a:rPr lang="zh-CN" altLang="zh-CN" b="0" dirty="0"/>
              <a:t>为主串，</a:t>
            </a:r>
            <a:r>
              <a:rPr lang="en-US" altLang="zh-CN" b="0" dirty="0"/>
              <a:t>t</a:t>
            </a:r>
            <a:r>
              <a:rPr lang="zh-CN" altLang="zh-CN" b="0" dirty="0"/>
              <a:t>为模式串，</a:t>
            </a:r>
            <a:r>
              <a:rPr lang="en-US" altLang="zh-CN" b="0" dirty="0" err="1"/>
              <a:t>i</a:t>
            </a:r>
            <a:r>
              <a:rPr lang="zh-CN" altLang="zh-CN" b="0" dirty="0"/>
              <a:t>和</a:t>
            </a:r>
            <a:r>
              <a:rPr lang="en-US" altLang="zh-CN" b="0" dirty="0"/>
              <a:t>j</a:t>
            </a:r>
            <a:r>
              <a:rPr lang="zh-CN" altLang="zh-CN" b="0" dirty="0"/>
              <a:t>分别为指向主串和模式串中正在进行比较字符的指针。开始时，令</a:t>
            </a:r>
            <a:r>
              <a:rPr lang="en-US" altLang="zh-CN" b="0" dirty="0" err="1"/>
              <a:t>i</a:t>
            </a:r>
            <a:r>
              <a:rPr lang="en-US" altLang="zh-CN" b="0" dirty="0"/>
              <a:t>=0</a:t>
            </a:r>
            <a:r>
              <a:rPr lang="zh-CN" altLang="zh-CN" b="0" dirty="0"/>
              <a:t>，</a:t>
            </a:r>
            <a:r>
              <a:rPr lang="en-US" altLang="zh-CN" b="0" dirty="0"/>
              <a:t>j=0</a:t>
            </a:r>
            <a:r>
              <a:rPr lang="zh-CN" altLang="zh-CN" b="0" dirty="0"/>
              <a:t>。如果</a:t>
            </a:r>
            <a:r>
              <a:rPr lang="en-US" altLang="zh-CN" b="0" dirty="0" err="1"/>
              <a:t>s</a:t>
            </a:r>
            <a:r>
              <a:rPr lang="en-US" altLang="zh-CN" b="0" baseline="-25000" dirty="0" err="1"/>
              <a:t>i</a:t>
            </a:r>
            <a:r>
              <a:rPr lang="en-US" altLang="zh-CN" b="0" dirty="0"/>
              <a:t>=</a:t>
            </a:r>
            <a:r>
              <a:rPr lang="en-US" altLang="zh-CN" b="0" dirty="0" err="1"/>
              <a:t>t</a:t>
            </a:r>
            <a:r>
              <a:rPr lang="en-US" altLang="zh-CN" b="0" baseline="-25000" dirty="0" err="1"/>
              <a:t>j</a:t>
            </a:r>
            <a:r>
              <a:rPr lang="zh-CN" altLang="zh-CN" b="0" dirty="0"/>
              <a:t>，则使</a:t>
            </a:r>
            <a:r>
              <a:rPr lang="en-US" altLang="zh-CN" b="0" dirty="0" err="1"/>
              <a:t>i</a:t>
            </a:r>
            <a:r>
              <a:rPr lang="zh-CN" altLang="zh-CN" b="0" dirty="0"/>
              <a:t>和</a:t>
            </a:r>
            <a:r>
              <a:rPr lang="en-US" altLang="zh-CN" b="0" dirty="0"/>
              <a:t>j</a:t>
            </a:r>
            <a:r>
              <a:rPr lang="zh-CN" altLang="zh-CN" b="0" dirty="0"/>
              <a:t>的分别加</a:t>
            </a:r>
            <a:r>
              <a:rPr lang="en-US" altLang="zh-CN" b="0" dirty="0"/>
              <a:t>1</a:t>
            </a:r>
            <a:r>
              <a:rPr lang="zh-CN" altLang="zh-CN" b="0" dirty="0"/>
              <a:t>；反之，</a:t>
            </a:r>
            <a:r>
              <a:rPr lang="en-US" altLang="zh-CN" b="0" dirty="0" err="1"/>
              <a:t>i</a:t>
            </a:r>
            <a:r>
              <a:rPr lang="zh-CN" altLang="zh-CN" b="0" dirty="0"/>
              <a:t>不变，</a:t>
            </a:r>
            <a:r>
              <a:rPr lang="en-US" altLang="zh-CN" b="0" dirty="0"/>
              <a:t>j</a:t>
            </a:r>
            <a:r>
              <a:rPr lang="zh-CN" altLang="zh-CN" b="0" dirty="0"/>
              <a:t>退回到</a:t>
            </a:r>
            <a:r>
              <a:rPr lang="en-US" altLang="zh-CN" b="0" dirty="0"/>
              <a:t>j=next[j]</a:t>
            </a:r>
            <a:r>
              <a:rPr lang="zh-CN" altLang="zh-CN" b="0" dirty="0"/>
              <a:t>的位置，然后再对</a:t>
            </a:r>
            <a:r>
              <a:rPr lang="en-US" altLang="zh-CN" b="0" dirty="0" err="1"/>
              <a:t>s</a:t>
            </a:r>
            <a:r>
              <a:rPr lang="en-US" altLang="zh-CN" b="0" baseline="-25000" dirty="0" err="1"/>
              <a:t>i</a:t>
            </a:r>
            <a:r>
              <a:rPr lang="zh-CN" altLang="zh-CN" b="0" dirty="0"/>
              <a:t>和</a:t>
            </a:r>
            <a:r>
              <a:rPr lang="en-US" altLang="zh-CN" b="0" dirty="0" err="1"/>
              <a:t>t</a:t>
            </a:r>
            <a:r>
              <a:rPr lang="en-US" altLang="zh-CN" b="0" baseline="-25000" dirty="0" err="1"/>
              <a:t>j</a:t>
            </a:r>
            <a:r>
              <a:rPr lang="zh-CN" altLang="zh-CN" b="0" dirty="0"/>
              <a:t>进行比较。依次类推，出现下列两种情况之一。</a:t>
            </a:r>
          </a:p>
          <a:p>
            <a:r>
              <a:rPr lang="zh-CN" altLang="zh-CN" b="0" dirty="0"/>
              <a:t>（</a:t>
            </a:r>
            <a:r>
              <a:rPr lang="en-US" altLang="zh-CN" b="0" dirty="0"/>
              <a:t>1</a:t>
            </a:r>
            <a:r>
              <a:rPr lang="zh-CN" altLang="zh-CN" b="0" dirty="0"/>
              <a:t>）</a:t>
            </a:r>
            <a:r>
              <a:rPr lang="en-US" altLang="zh-CN" b="0" dirty="0"/>
              <a:t>j</a:t>
            </a:r>
            <a:r>
              <a:rPr lang="zh-CN" altLang="zh-CN" b="0" dirty="0"/>
              <a:t>退回到某个</a:t>
            </a:r>
            <a:r>
              <a:rPr lang="en-US" altLang="zh-CN" b="0" dirty="0"/>
              <a:t>j=next[j]</a:t>
            </a:r>
            <a:r>
              <a:rPr lang="zh-CN" altLang="zh-CN" b="0" dirty="0"/>
              <a:t>时，若</a:t>
            </a:r>
            <a:r>
              <a:rPr lang="en-US" altLang="zh-CN" b="0" dirty="0" err="1"/>
              <a:t>s</a:t>
            </a:r>
            <a:r>
              <a:rPr lang="en-US" altLang="zh-CN" b="0" baseline="-25000" dirty="0" err="1"/>
              <a:t>i</a:t>
            </a:r>
            <a:r>
              <a:rPr lang="en-US" altLang="zh-CN" b="0" dirty="0"/>
              <a:t>=</a:t>
            </a:r>
            <a:r>
              <a:rPr lang="en-US" altLang="zh-CN" b="0" dirty="0" err="1"/>
              <a:t>t</a:t>
            </a:r>
            <a:r>
              <a:rPr lang="en-US" altLang="zh-CN" b="0" baseline="-25000" dirty="0" err="1"/>
              <a:t>j</a:t>
            </a:r>
            <a:r>
              <a:rPr lang="zh-CN" altLang="zh-CN" b="0" dirty="0"/>
              <a:t>，则指针</a:t>
            </a:r>
            <a:r>
              <a:rPr lang="en-US" altLang="zh-CN" b="0" dirty="0" err="1"/>
              <a:t>i</a:t>
            </a:r>
            <a:r>
              <a:rPr lang="zh-CN" altLang="zh-CN" b="0" dirty="0"/>
              <a:t>、</a:t>
            </a:r>
            <a:r>
              <a:rPr lang="en-US" altLang="zh-CN" b="0" dirty="0"/>
              <a:t>j</a:t>
            </a:r>
            <a:r>
              <a:rPr lang="zh-CN" altLang="zh-CN" b="0" dirty="0"/>
              <a:t>的值各加</a:t>
            </a:r>
            <a:r>
              <a:rPr lang="en-US" altLang="zh-CN" b="0" dirty="0"/>
              <a:t>1</a:t>
            </a:r>
            <a:r>
              <a:rPr lang="zh-CN" altLang="zh-CN" b="0" dirty="0"/>
              <a:t>，然后继续匹配。</a:t>
            </a:r>
          </a:p>
          <a:p>
            <a:r>
              <a:rPr lang="zh-CN" altLang="zh-CN" b="0" dirty="0"/>
              <a:t>（</a:t>
            </a:r>
            <a:r>
              <a:rPr lang="en-US" altLang="zh-CN" b="0" dirty="0"/>
              <a:t>2</a:t>
            </a:r>
            <a:r>
              <a:rPr lang="zh-CN" altLang="zh-CN" b="0" dirty="0"/>
              <a:t>）</a:t>
            </a:r>
            <a:r>
              <a:rPr lang="en-US" altLang="zh-CN" b="0" dirty="0"/>
              <a:t>j</a:t>
            </a:r>
            <a:r>
              <a:rPr lang="zh-CN" altLang="zh-CN" b="0" dirty="0"/>
              <a:t>值退回到</a:t>
            </a:r>
            <a:r>
              <a:rPr lang="en-US" altLang="zh-CN" b="0" dirty="0"/>
              <a:t>j=-1</a:t>
            </a:r>
            <a:r>
              <a:rPr lang="zh-CN" altLang="zh-CN" b="0" dirty="0"/>
              <a:t>，此时令指针</a:t>
            </a:r>
            <a:r>
              <a:rPr lang="en-US" altLang="zh-CN" b="0" dirty="0" err="1"/>
              <a:t>i</a:t>
            </a:r>
            <a:r>
              <a:rPr lang="zh-CN" altLang="zh-CN" b="0" dirty="0"/>
              <a:t>、</a:t>
            </a:r>
            <a:r>
              <a:rPr lang="en-US" altLang="zh-CN" b="0" dirty="0"/>
              <a:t>j</a:t>
            </a:r>
            <a:r>
              <a:rPr lang="zh-CN" altLang="zh-CN" b="0" dirty="0"/>
              <a:t>的值各加</a:t>
            </a:r>
            <a:r>
              <a:rPr lang="en-US" altLang="zh-CN" b="0" dirty="0"/>
              <a:t>1</a:t>
            </a:r>
            <a:r>
              <a:rPr lang="zh-CN" altLang="zh-CN" b="0" dirty="0"/>
              <a:t>，也即下一次对</a:t>
            </a:r>
            <a:r>
              <a:rPr lang="en-US" altLang="zh-CN" b="0" dirty="0"/>
              <a:t>s</a:t>
            </a:r>
            <a:r>
              <a:rPr lang="en-US" altLang="zh-CN" b="0" baseline="-25000" dirty="0"/>
              <a:t>i+1</a:t>
            </a:r>
            <a:r>
              <a:rPr lang="zh-CN" altLang="zh-CN" b="0" dirty="0"/>
              <a:t>和</a:t>
            </a:r>
            <a:r>
              <a:rPr lang="en-US" altLang="zh-CN" b="0" dirty="0"/>
              <a:t>t</a:t>
            </a:r>
            <a:r>
              <a:rPr lang="en-US" altLang="zh-CN" b="0" baseline="-25000" dirty="0"/>
              <a:t>0</a:t>
            </a:r>
            <a:r>
              <a:rPr lang="zh-CN" altLang="zh-CN" b="0" dirty="0"/>
              <a:t>进行比较。</a:t>
            </a:r>
          </a:p>
          <a:p>
            <a:endParaRPr lang="zh-CN" altLang="en-US" dirty="0"/>
          </a:p>
        </p:txBody>
      </p:sp>
    </p:spTree>
    <p:extLst>
      <p:ext uri="{BB962C8B-B14F-4D97-AF65-F5344CB8AC3E}">
        <p14:creationId xmlns:p14="http://schemas.microsoft.com/office/powerpoint/2010/main" val="18041650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644" y="1052736"/>
            <a:ext cx="7520940" cy="3579849"/>
          </a:xfrm>
        </p:spPr>
        <p:txBody>
          <a:bodyPr>
            <a:normAutofit lnSpcReduction="10000"/>
          </a:bodyPr>
          <a:lstStyle/>
          <a:p>
            <a:pPr>
              <a:buFont typeface="Arial" panose="020B0604020202020204" pitchFamily="34" charset="0"/>
              <a:buChar char="•"/>
            </a:pPr>
            <a:r>
              <a:rPr lang="en-US" altLang="zh-CN" b="0" dirty="0"/>
              <a:t>KMP</a:t>
            </a:r>
            <a:r>
              <a:rPr lang="zh-CN" altLang="zh-CN" b="0" dirty="0"/>
              <a:t>算法和</a:t>
            </a:r>
            <a:r>
              <a:rPr lang="en-US" altLang="zh-CN" b="0" dirty="0"/>
              <a:t>Brute-Force</a:t>
            </a:r>
            <a:r>
              <a:rPr lang="zh-CN" altLang="zh-CN" b="0" dirty="0"/>
              <a:t>算法很相似，不同之处仅在于，当匹配过程中产生</a:t>
            </a:r>
            <a:r>
              <a:rPr lang="en-US" altLang="zh-CN" b="0" dirty="0"/>
              <a:t>“</a:t>
            </a:r>
            <a:r>
              <a:rPr lang="zh-CN" altLang="zh-CN" b="0" dirty="0"/>
              <a:t>失配</a:t>
            </a:r>
            <a:r>
              <a:rPr lang="en-US" altLang="zh-CN" b="0" dirty="0"/>
              <a:t>”</a:t>
            </a:r>
            <a:r>
              <a:rPr lang="zh-CN" altLang="zh-CN" b="0" dirty="0"/>
              <a:t>时，指针</a:t>
            </a:r>
            <a:r>
              <a:rPr lang="en-US" altLang="zh-CN" b="0" dirty="0" err="1"/>
              <a:t>i</a:t>
            </a:r>
            <a:r>
              <a:rPr lang="zh-CN" altLang="zh-CN" b="0" dirty="0"/>
              <a:t>不变，指针</a:t>
            </a:r>
            <a:r>
              <a:rPr lang="en-US" altLang="zh-CN" b="0" dirty="0"/>
              <a:t>j</a:t>
            </a:r>
            <a:r>
              <a:rPr lang="zh-CN" altLang="zh-CN" b="0" dirty="0"/>
              <a:t>退回到</a:t>
            </a:r>
            <a:r>
              <a:rPr lang="en-US" altLang="zh-CN" b="0" dirty="0"/>
              <a:t>next[j]</a:t>
            </a:r>
            <a:r>
              <a:rPr lang="zh-CN" altLang="zh-CN" b="0" dirty="0"/>
              <a:t>所指位置的字符，然后继续比较。假设已知</a:t>
            </a:r>
            <a:r>
              <a:rPr lang="en-US" altLang="zh-CN" b="0" dirty="0"/>
              <a:t>next[j]</a:t>
            </a:r>
            <a:r>
              <a:rPr lang="zh-CN" altLang="zh-CN" b="0" dirty="0"/>
              <a:t>，则</a:t>
            </a:r>
            <a:r>
              <a:rPr lang="en-US" altLang="zh-CN" b="0" dirty="0"/>
              <a:t>KMP</a:t>
            </a:r>
            <a:r>
              <a:rPr lang="zh-CN" altLang="zh-CN" b="0" dirty="0"/>
              <a:t>算法的描述如下。</a:t>
            </a:r>
          </a:p>
          <a:p>
            <a:pPr>
              <a:buFont typeface="Arial" panose="020B0604020202020204" pitchFamily="34" charset="0"/>
              <a:buChar char="•"/>
            </a:pPr>
            <a:r>
              <a:rPr lang="zh-CN" altLang="zh-CN" b="0" dirty="0"/>
              <a:t>若令</a:t>
            </a:r>
            <a:r>
              <a:rPr lang="en-US" altLang="zh-CN" b="0" dirty="0"/>
              <a:t>next[j]=k</a:t>
            </a:r>
            <a:r>
              <a:rPr lang="zh-CN" altLang="zh-CN" b="0" dirty="0"/>
              <a:t>，则</a:t>
            </a:r>
            <a:r>
              <a:rPr lang="en-US" altLang="zh-CN" b="0" dirty="0"/>
              <a:t>next[j]</a:t>
            </a:r>
            <a:r>
              <a:rPr lang="zh-CN" altLang="zh-CN" b="0" dirty="0"/>
              <a:t>表明当模式串中第</a:t>
            </a:r>
            <a:r>
              <a:rPr lang="en-US" altLang="zh-CN" b="0" dirty="0"/>
              <a:t>j</a:t>
            </a:r>
            <a:r>
              <a:rPr lang="zh-CN" altLang="zh-CN" b="0" dirty="0"/>
              <a:t>个字符与主串中相应字符</a:t>
            </a:r>
            <a:r>
              <a:rPr lang="en-US" altLang="zh-CN" b="0" dirty="0"/>
              <a:t>“</a:t>
            </a:r>
            <a:r>
              <a:rPr lang="zh-CN" altLang="zh-CN" b="0" dirty="0"/>
              <a:t>失配</a:t>
            </a:r>
            <a:r>
              <a:rPr lang="en-US" altLang="zh-CN" b="0" dirty="0"/>
              <a:t>”</a:t>
            </a:r>
            <a:r>
              <a:rPr lang="zh-CN" altLang="zh-CN" b="0" dirty="0"/>
              <a:t>时，在模式串中需重新和主串中该字符进行比较的字符位置。通过上面的分析，可以将</a:t>
            </a:r>
            <a:r>
              <a:rPr lang="en-US" altLang="zh-CN" b="0" dirty="0"/>
              <a:t>next[j]</a:t>
            </a:r>
            <a:r>
              <a:rPr lang="zh-CN" altLang="zh-CN" b="0" dirty="0"/>
              <a:t>定义为：</a:t>
            </a:r>
            <a:endParaRPr lang="zh-CN" altLang="en-US" b="0"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237" y="4797152"/>
            <a:ext cx="8263259" cy="969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17378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064896" cy="5400600"/>
          </a:xfrm>
        </p:spPr>
        <p:txBody>
          <a:bodyPr>
            <a:normAutofit fontScale="70000" lnSpcReduction="20000"/>
          </a:bodyPr>
          <a:lstStyle/>
          <a:p>
            <a:r>
              <a:rPr lang="zh-CN" altLang="zh-CN" dirty="0" smtClean="0"/>
              <a:t>算法</a:t>
            </a:r>
            <a:r>
              <a:rPr lang="en-US" altLang="zh-CN" dirty="0" smtClean="0"/>
              <a:t>3.33</a:t>
            </a:r>
            <a:r>
              <a:rPr lang="zh-CN" altLang="zh-CN" dirty="0"/>
              <a:t>：</a:t>
            </a:r>
            <a:r>
              <a:rPr lang="en-US" altLang="zh-CN" dirty="0"/>
              <a:t> </a:t>
            </a:r>
            <a:r>
              <a:rPr lang="en-US" altLang="zh-CN" dirty="0">
                <a:solidFill>
                  <a:srgbClr val="FF0000"/>
                </a:solidFill>
              </a:rPr>
              <a:t>KMP</a:t>
            </a:r>
            <a:r>
              <a:rPr lang="zh-CN" altLang="zh-CN" dirty="0">
                <a:solidFill>
                  <a:srgbClr val="FF0000"/>
                </a:solidFill>
              </a:rPr>
              <a:t>算法描述</a:t>
            </a:r>
          </a:p>
          <a:p>
            <a:r>
              <a:rPr lang="en-US" altLang="zh-CN" b="0" dirty="0" smtClean="0"/>
              <a:t>int </a:t>
            </a:r>
            <a:r>
              <a:rPr lang="en-US" altLang="zh-CN" b="0" dirty="0"/>
              <a:t>String::KMP_Find(const String &amp;pat, int next[ ]){</a:t>
            </a:r>
            <a:endParaRPr lang="zh-CN" altLang="zh-CN" b="0" dirty="0"/>
          </a:p>
          <a:p>
            <a:r>
              <a:rPr lang="en-US" altLang="zh-CN" b="0" dirty="0"/>
              <a:t>	//</a:t>
            </a:r>
            <a:r>
              <a:rPr lang="zh-CN" altLang="zh-CN" b="0" dirty="0"/>
              <a:t>在串中查找模式串</a:t>
            </a:r>
            <a:r>
              <a:rPr lang="en-US" altLang="zh-CN" b="0" dirty="0"/>
              <a:t>t</a:t>
            </a:r>
            <a:r>
              <a:rPr lang="zh-CN" altLang="zh-CN" b="0" dirty="0"/>
              <a:t>，若找到则返回</a:t>
            </a:r>
            <a:r>
              <a:rPr lang="en-US" altLang="zh-CN" b="0" dirty="0"/>
              <a:t>t</a:t>
            </a:r>
            <a:r>
              <a:rPr lang="zh-CN" altLang="zh-CN" b="0" dirty="0"/>
              <a:t>的首字符在</a:t>
            </a:r>
            <a:r>
              <a:rPr lang="en-US" altLang="zh-CN" b="0" dirty="0" err="1"/>
              <a:t>ch</a:t>
            </a:r>
            <a:r>
              <a:rPr lang="zh-CN" altLang="zh-CN" b="0" dirty="0"/>
              <a:t>中的位置，否则返回</a:t>
            </a:r>
            <a:r>
              <a:rPr lang="en-US" altLang="zh-CN" b="0" dirty="0"/>
              <a:t>-1</a:t>
            </a:r>
            <a:endParaRPr lang="zh-CN" altLang="zh-CN" b="0" dirty="0"/>
          </a:p>
          <a:p>
            <a:r>
              <a:rPr lang="en-US" altLang="zh-CN" b="0" dirty="0"/>
              <a:t>	</a:t>
            </a:r>
            <a:r>
              <a:rPr lang="en-US" altLang="zh-CN" b="0" dirty="0" err="1"/>
              <a:t>int</a:t>
            </a:r>
            <a:r>
              <a:rPr lang="en-US" altLang="zh-CN" b="0" dirty="0"/>
              <a:t> </a:t>
            </a:r>
            <a:r>
              <a:rPr lang="en-US" altLang="zh-CN" b="0" dirty="0" err="1"/>
              <a:t>i</a:t>
            </a:r>
            <a:r>
              <a:rPr lang="en-US" altLang="zh-CN" b="0" dirty="0"/>
              <a:t>=0, j=0, </a:t>
            </a:r>
            <a:r>
              <a:rPr lang="en-US" altLang="zh-CN" b="0" dirty="0" err="1"/>
              <a:t>pos</a:t>
            </a:r>
            <a:r>
              <a:rPr lang="en-US" altLang="zh-CN" b="0" dirty="0"/>
              <a:t>;</a:t>
            </a:r>
            <a:endParaRPr lang="zh-CN" altLang="zh-CN" b="0" dirty="0"/>
          </a:p>
          <a:p>
            <a:r>
              <a:rPr lang="en-US" altLang="zh-CN" b="0" dirty="0"/>
              <a:t>	while ( </a:t>
            </a:r>
            <a:r>
              <a:rPr lang="en-US" altLang="zh-CN" b="0" dirty="0" err="1"/>
              <a:t>i</a:t>
            </a:r>
            <a:r>
              <a:rPr lang="en-US" altLang="zh-CN" b="0" dirty="0"/>
              <a:t> &lt; size -1 &amp;&amp; j &lt; </a:t>
            </a:r>
            <a:r>
              <a:rPr lang="en-US" altLang="zh-CN" b="0" dirty="0" err="1"/>
              <a:t>pat.size</a:t>
            </a:r>
            <a:r>
              <a:rPr lang="en-US" altLang="zh-CN" b="0" dirty="0"/>
              <a:t> - 1){</a:t>
            </a:r>
            <a:endParaRPr lang="zh-CN" altLang="zh-CN" b="0" dirty="0"/>
          </a:p>
          <a:p>
            <a:r>
              <a:rPr lang="en-US" altLang="zh-CN" b="0" dirty="0" smtClean="0"/>
              <a:t>		if </a:t>
            </a:r>
            <a:r>
              <a:rPr lang="en-US" altLang="zh-CN" b="0" dirty="0"/>
              <a:t>( j == -1 || ch[i] == pat.ch[j] ){  //</a:t>
            </a:r>
            <a:r>
              <a:rPr lang="zh-CN" altLang="zh-CN" b="0" dirty="0"/>
              <a:t>当</a:t>
            </a:r>
            <a:r>
              <a:rPr lang="en-US" altLang="zh-CN" b="0" dirty="0" err="1"/>
              <a:t>s</a:t>
            </a:r>
            <a:r>
              <a:rPr lang="en-US" altLang="zh-CN" b="0" baseline="-25000" dirty="0" err="1"/>
              <a:t>i</a:t>
            </a:r>
            <a:r>
              <a:rPr lang="en-US" altLang="zh-CN" b="0" dirty="0"/>
              <a:t>=</a:t>
            </a:r>
            <a:r>
              <a:rPr lang="en-US" altLang="zh-CN" b="0" dirty="0" err="1"/>
              <a:t>t</a:t>
            </a:r>
            <a:r>
              <a:rPr lang="en-US" altLang="zh-CN" b="0" baseline="-25000" dirty="0" err="1"/>
              <a:t>j</a:t>
            </a:r>
            <a:r>
              <a:rPr lang="zh-CN" altLang="zh-CN" b="0" dirty="0"/>
              <a:t>时，</a:t>
            </a:r>
            <a:r>
              <a:rPr lang="en-US" altLang="zh-CN" b="0" dirty="0" err="1"/>
              <a:t>i</a:t>
            </a:r>
            <a:r>
              <a:rPr lang="zh-CN" altLang="zh-CN" b="0" dirty="0"/>
              <a:t>，</a:t>
            </a:r>
            <a:r>
              <a:rPr lang="en-US" altLang="zh-CN" b="0" dirty="0"/>
              <a:t>j</a:t>
            </a:r>
            <a:r>
              <a:rPr lang="zh-CN" altLang="zh-CN" b="0" dirty="0"/>
              <a:t>分别加</a:t>
            </a:r>
            <a:r>
              <a:rPr lang="en-US" altLang="zh-CN" b="0" dirty="0"/>
              <a:t>1</a:t>
            </a:r>
            <a:r>
              <a:rPr lang="zh-CN" altLang="zh-CN" b="0" dirty="0"/>
              <a:t>然后继续比较；</a:t>
            </a:r>
          </a:p>
          <a:p>
            <a:r>
              <a:rPr lang="en-US" altLang="zh-CN" b="0" dirty="0"/>
              <a:t>	</a:t>
            </a:r>
            <a:r>
              <a:rPr lang="en-US" altLang="zh-CN" b="0" dirty="0" smtClean="0"/>
              <a:t>		//</a:t>
            </a:r>
            <a:r>
              <a:rPr lang="zh-CN" altLang="zh-CN" b="0" dirty="0"/>
              <a:t>当</a:t>
            </a:r>
            <a:r>
              <a:rPr lang="en-US" altLang="zh-CN" b="0" dirty="0"/>
              <a:t>j== -1</a:t>
            </a:r>
            <a:r>
              <a:rPr lang="zh-CN" altLang="zh-CN" b="0" dirty="0"/>
              <a:t>时要使</a:t>
            </a:r>
            <a:r>
              <a:rPr lang="en-US" altLang="zh-CN" b="0" dirty="0"/>
              <a:t>s</a:t>
            </a:r>
            <a:r>
              <a:rPr lang="en-US" altLang="zh-CN" b="0" baseline="-25000" dirty="0"/>
              <a:t>i+1</a:t>
            </a:r>
            <a:r>
              <a:rPr lang="zh-CN" altLang="zh-CN" b="0" dirty="0"/>
              <a:t>和</a:t>
            </a:r>
            <a:r>
              <a:rPr lang="en-US" altLang="zh-CN" b="0" dirty="0"/>
              <a:t>t</a:t>
            </a:r>
            <a:r>
              <a:rPr lang="en-US" altLang="zh-CN" b="0" baseline="-25000" dirty="0"/>
              <a:t>0</a:t>
            </a:r>
            <a:r>
              <a:rPr lang="zh-CN" altLang="zh-CN" b="0" dirty="0"/>
              <a:t>进行比较，因而</a:t>
            </a:r>
            <a:r>
              <a:rPr lang="en-US" altLang="zh-CN" b="0" dirty="0" err="1"/>
              <a:t>i,j</a:t>
            </a:r>
            <a:r>
              <a:rPr lang="zh-CN" altLang="zh-CN" b="0" dirty="0"/>
              <a:t>分别加</a:t>
            </a:r>
            <a:r>
              <a:rPr lang="en-US" altLang="zh-CN" b="0" dirty="0"/>
              <a:t>1</a:t>
            </a:r>
            <a:r>
              <a:rPr lang="zh-CN" altLang="zh-CN" b="0" dirty="0"/>
              <a:t>继续比较</a:t>
            </a:r>
          </a:p>
          <a:p>
            <a:r>
              <a:rPr lang="en-US" altLang="zh-CN" b="0" dirty="0"/>
              <a:t>	</a:t>
            </a:r>
            <a:r>
              <a:rPr lang="en-US" altLang="zh-CN" b="0" dirty="0" smtClean="0"/>
              <a:t>		i</a:t>
            </a:r>
            <a:r>
              <a:rPr lang="en-US" altLang="zh-CN" b="0" dirty="0"/>
              <a:t>++; j++;</a:t>
            </a:r>
            <a:endParaRPr lang="zh-CN" altLang="zh-CN" b="0" dirty="0"/>
          </a:p>
          <a:p>
            <a:r>
              <a:rPr lang="en-US" altLang="zh-CN" b="0" dirty="0" smtClean="0"/>
              <a:t>		}</a:t>
            </a:r>
            <a:r>
              <a:rPr lang="en-US" altLang="zh-CN" b="0" dirty="0"/>
              <a:t>else j = next[j];</a:t>
            </a:r>
            <a:endParaRPr lang="zh-CN" altLang="zh-CN" b="0" dirty="0"/>
          </a:p>
          <a:p>
            <a:r>
              <a:rPr lang="en-US" altLang="zh-CN" b="0" dirty="0" smtClean="0"/>
              <a:t>	}</a:t>
            </a:r>
            <a:endParaRPr lang="zh-CN" altLang="zh-CN" b="0" dirty="0"/>
          </a:p>
          <a:p>
            <a:r>
              <a:rPr lang="en-US" altLang="zh-CN" b="0" dirty="0" smtClean="0"/>
              <a:t>	if </a:t>
            </a:r>
            <a:r>
              <a:rPr lang="en-US" altLang="zh-CN" b="0" dirty="0"/>
              <a:t>( j &gt; pat.size – 1 </a:t>
            </a:r>
            <a:r>
              <a:rPr lang="en-US" altLang="zh-CN" b="0" dirty="0" smtClean="0"/>
              <a:t>) pos </a:t>
            </a:r>
            <a:r>
              <a:rPr lang="en-US" altLang="zh-CN" b="0" dirty="0"/>
              <a:t>= i – pat.size + 1;</a:t>
            </a:r>
            <a:endParaRPr lang="zh-CN" altLang="zh-CN" b="0" dirty="0"/>
          </a:p>
          <a:p>
            <a:r>
              <a:rPr lang="en-US" altLang="zh-CN" b="0" dirty="0" smtClean="0"/>
              <a:t>	else </a:t>
            </a:r>
            <a:r>
              <a:rPr lang="en-US" altLang="zh-CN" b="0" dirty="0"/>
              <a:t>pos = -1;</a:t>
            </a:r>
            <a:endParaRPr lang="zh-CN" altLang="zh-CN" b="0" dirty="0"/>
          </a:p>
          <a:p>
            <a:r>
              <a:rPr lang="en-US" altLang="zh-CN" b="0" dirty="0" smtClean="0"/>
              <a:t>	return </a:t>
            </a:r>
            <a:r>
              <a:rPr lang="en-US" altLang="zh-CN" b="0" dirty="0"/>
              <a:t>pos;</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3261447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352928" cy="6093296"/>
          </a:xfrm>
        </p:spPr>
        <p:txBody>
          <a:bodyPr>
            <a:normAutofit fontScale="70000" lnSpcReduction="20000"/>
          </a:bodyPr>
          <a:lstStyle/>
          <a:p>
            <a:pPr>
              <a:buFont typeface="Arial" panose="020B0604020202020204" pitchFamily="34" charset="0"/>
              <a:buChar char="•"/>
            </a:pPr>
            <a:r>
              <a:rPr lang="zh-CN" altLang="zh-CN" sz="2900" b="0" dirty="0"/>
              <a:t>给出了</a:t>
            </a:r>
            <a:r>
              <a:rPr lang="en-US" altLang="zh-CN" sz="2900" b="0" dirty="0"/>
              <a:t>KMP</a:t>
            </a:r>
            <a:r>
              <a:rPr lang="zh-CN" altLang="zh-CN" sz="2900" b="0" dirty="0"/>
              <a:t>算法后，下面的问题就是：如何确定模式串的</a:t>
            </a:r>
            <a:r>
              <a:rPr lang="en-US" altLang="zh-CN" sz="2900" b="0" dirty="0"/>
              <a:t>next[]</a:t>
            </a:r>
            <a:r>
              <a:rPr lang="zh-CN" altLang="zh-CN" sz="2900" b="0" dirty="0"/>
              <a:t>数组？由</a:t>
            </a:r>
            <a:r>
              <a:rPr lang="en-US" altLang="zh-CN" sz="2900" b="0" dirty="0"/>
              <a:t>next[]</a:t>
            </a:r>
            <a:r>
              <a:rPr lang="zh-CN" altLang="zh-CN" sz="2900" b="0" dirty="0"/>
              <a:t>的定义可知，求模式串的</a:t>
            </a:r>
            <a:r>
              <a:rPr lang="en-US" altLang="zh-CN" sz="2900" b="0" dirty="0" smtClean="0"/>
              <a:t>next[j</a:t>
            </a:r>
            <a:r>
              <a:rPr lang="en-US" altLang="zh-CN" sz="2900" b="0" dirty="0"/>
              <a:t>]</a:t>
            </a:r>
            <a:r>
              <a:rPr lang="zh-CN" altLang="zh-CN" sz="2900" b="0" dirty="0"/>
              <a:t>值只与模式串本身相关，而与主串无关</a:t>
            </a:r>
            <a:r>
              <a:rPr lang="zh-CN" altLang="zh-CN" sz="2900" b="0" dirty="0" smtClean="0"/>
              <a:t>。</a:t>
            </a:r>
            <a:endParaRPr lang="en-US" altLang="zh-CN" sz="2900" b="0" dirty="0" smtClean="0"/>
          </a:p>
          <a:p>
            <a:r>
              <a:rPr lang="zh-CN" altLang="zh-CN" dirty="0" smtClean="0"/>
              <a:t>算法</a:t>
            </a:r>
            <a:r>
              <a:rPr lang="en-US" altLang="zh-CN" dirty="0" smtClean="0"/>
              <a:t>3.34</a:t>
            </a:r>
            <a:r>
              <a:rPr lang="zh-CN" altLang="zh-CN" dirty="0"/>
              <a:t>：</a:t>
            </a:r>
            <a:r>
              <a:rPr lang="zh-CN" altLang="zh-CN" dirty="0">
                <a:solidFill>
                  <a:srgbClr val="FF0000"/>
                </a:solidFill>
              </a:rPr>
              <a:t>计算串的</a:t>
            </a:r>
            <a:r>
              <a:rPr lang="en-US" altLang="zh-CN" dirty="0">
                <a:solidFill>
                  <a:srgbClr val="FF0000"/>
                </a:solidFill>
              </a:rPr>
              <a:t>next[j]</a:t>
            </a:r>
            <a:r>
              <a:rPr lang="zh-CN" altLang="zh-CN" dirty="0">
                <a:solidFill>
                  <a:srgbClr val="FF0000"/>
                </a:solidFill>
              </a:rPr>
              <a:t>的算法</a:t>
            </a:r>
          </a:p>
          <a:p>
            <a:r>
              <a:rPr lang="en-US" altLang="zh-CN" b="0" dirty="0"/>
              <a:t>void String::</a:t>
            </a:r>
            <a:r>
              <a:rPr lang="en-US" altLang="zh-CN" b="0" dirty="0" err="1"/>
              <a:t>getNext</a:t>
            </a:r>
            <a:r>
              <a:rPr lang="en-US" altLang="zh-CN" b="0" dirty="0"/>
              <a:t>(</a:t>
            </a:r>
            <a:r>
              <a:rPr lang="en-US" altLang="zh-CN" b="0" dirty="0" err="1"/>
              <a:t>int</a:t>
            </a:r>
            <a:r>
              <a:rPr lang="en-US" altLang="zh-CN" b="0" dirty="0"/>
              <a:t> next[]){</a:t>
            </a:r>
            <a:endParaRPr lang="zh-CN" altLang="zh-CN" b="0" dirty="0"/>
          </a:p>
          <a:p>
            <a:r>
              <a:rPr lang="en-US" altLang="zh-CN" b="0" dirty="0"/>
              <a:t>	</a:t>
            </a:r>
            <a:r>
              <a:rPr lang="en-US" altLang="zh-CN" b="0" dirty="0" err="1"/>
              <a:t>int</a:t>
            </a:r>
            <a:r>
              <a:rPr lang="en-US" altLang="zh-CN" b="0" dirty="0"/>
              <a:t> j=0, k=-1;</a:t>
            </a:r>
            <a:endParaRPr lang="zh-CN" altLang="zh-CN" b="0" dirty="0"/>
          </a:p>
          <a:p>
            <a:r>
              <a:rPr lang="en-US" altLang="zh-CN" b="0" dirty="0"/>
              <a:t>	next[0]=-1;</a:t>
            </a:r>
            <a:endParaRPr lang="zh-CN" altLang="zh-CN" b="0" dirty="0"/>
          </a:p>
          <a:p>
            <a:r>
              <a:rPr lang="en-US" altLang="zh-CN" b="0" dirty="0"/>
              <a:t>	while( j &lt; size -1){</a:t>
            </a:r>
            <a:endParaRPr lang="zh-CN" altLang="zh-CN" b="0" dirty="0"/>
          </a:p>
          <a:p>
            <a:r>
              <a:rPr lang="en-US" altLang="zh-CN" b="0" dirty="0"/>
              <a:t>	</a:t>
            </a:r>
            <a:r>
              <a:rPr lang="en-US" altLang="zh-CN" b="0" dirty="0" smtClean="0"/>
              <a:t>	if </a:t>
            </a:r>
            <a:r>
              <a:rPr lang="en-US" altLang="zh-CN" b="0" dirty="0"/>
              <a:t>( k == -1 || ch[j] == ch[k] </a:t>
            </a:r>
            <a:r>
              <a:rPr lang="en-US" altLang="zh-CN" b="0" dirty="0" smtClean="0"/>
              <a:t>){</a:t>
            </a:r>
          </a:p>
          <a:p>
            <a:r>
              <a:rPr lang="en-US" altLang="zh-CN" b="0" dirty="0" smtClean="0"/>
              <a:t>		//</a:t>
            </a:r>
            <a:r>
              <a:rPr lang="zh-CN" altLang="zh-CN" b="0" dirty="0"/>
              <a:t>当</a:t>
            </a:r>
            <a:r>
              <a:rPr lang="en-US" altLang="zh-CN" b="0" dirty="0" err="1"/>
              <a:t>t</a:t>
            </a:r>
            <a:r>
              <a:rPr lang="en-US" altLang="zh-CN" b="0" baseline="-25000" dirty="0" err="1"/>
              <a:t>j</a:t>
            </a:r>
            <a:r>
              <a:rPr lang="en-US" altLang="zh-CN" b="0" dirty="0"/>
              <a:t>=</a:t>
            </a:r>
            <a:r>
              <a:rPr lang="en-US" altLang="zh-CN" b="0" dirty="0" err="1"/>
              <a:t>t</a:t>
            </a:r>
            <a:r>
              <a:rPr lang="en-US" altLang="zh-CN" b="0" baseline="-25000" dirty="0" err="1"/>
              <a:t>k</a:t>
            </a:r>
            <a:r>
              <a:rPr lang="zh-CN" altLang="zh-CN" b="0" dirty="0"/>
              <a:t>时，</a:t>
            </a:r>
            <a:r>
              <a:rPr lang="en-US" altLang="zh-CN" b="0" dirty="0"/>
              <a:t>j</a:t>
            </a:r>
            <a:r>
              <a:rPr lang="zh-CN" altLang="zh-CN" b="0" dirty="0"/>
              <a:t>和</a:t>
            </a:r>
            <a:r>
              <a:rPr lang="en-US" altLang="zh-CN" b="0" dirty="0"/>
              <a:t>k</a:t>
            </a:r>
            <a:r>
              <a:rPr lang="zh-CN" altLang="zh-CN" b="0" dirty="0"/>
              <a:t>分别加</a:t>
            </a:r>
            <a:r>
              <a:rPr lang="en-US" altLang="zh-CN" b="0" dirty="0"/>
              <a:t>1</a:t>
            </a:r>
            <a:r>
              <a:rPr lang="zh-CN" altLang="zh-CN" b="0" dirty="0"/>
              <a:t>，同时计算</a:t>
            </a:r>
            <a:r>
              <a:rPr lang="en-US" altLang="zh-CN" b="0" dirty="0"/>
              <a:t>next[j],</a:t>
            </a:r>
            <a:r>
              <a:rPr lang="zh-CN" altLang="zh-CN" b="0" dirty="0"/>
              <a:t>再继续比较</a:t>
            </a:r>
          </a:p>
          <a:p>
            <a:r>
              <a:rPr lang="en-US" altLang="zh-CN" b="0" dirty="0" smtClean="0"/>
              <a:t>		//</a:t>
            </a:r>
            <a:r>
              <a:rPr lang="zh-CN" altLang="zh-CN" b="0" dirty="0"/>
              <a:t>当</a:t>
            </a:r>
            <a:r>
              <a:rPr lang="en-US" altLang="zh-CN" b="0" dirty="0"/>
              <a:t>k==-1</a:t>
            </a:r>
            <a:r>
              <a:rPr lang="zh-CN" altLang="zh-CN" b="0" dirty="0"/>
              <a:t>时，要使</a:t>
            </a:r>
            <a:r>
              <a:rPr lang="en-US" altLang="zh-CN" b="0" dirty="0"/>
              <a:t>s</a:t>
            </a:r>
            <a:r>
              <a:rPr lang="en-US" altLang="zh-CN" b="0" baseline="-25000" dirty="0"/>
              <a:t>j+1</a:t>
            </a:r>
            <a:r>
              <a:rPr lang="zh-CN" altLang="zh-CN" b="0" dirty="0"/>
              <a:t>与</a:t>
            </a:r>
            <a:r>
              <a:rPr lang="en-US" altLang="zh-CN" b="0" dirty="0"/>
              <a:t>t</a:t>
            </a:r>
            <a:r>
              <a:rPr lang="en-US" altLang="zh-CN" b="0" baseline="-25000" dirty="0"/>
              <a:t>1</a:t>
            </a:r>
            <a:r>
              <a:rPr lang="zh-CN" altLang="zh-CN" b="0" dirty="0"/>
              <a:t>比较，因而</a:t>
            </a:r>
            <a:r>
              <a:rPr lang="en-US" altLang="zh-CN" b="0" dirty="0"/>
              <a:t>j</a:t>
            </a:r>
            <a:r>
              <a:rPr lang="zh-CN" altLang="zh-CN" b="0" dirty="0"/>
              <a:t>和</a:t>
            </a:r>
            <a:r>
              <a:rPr lang="en-US" altLang="zh-CN" b="0" dirty="0"/>
              <a:t>k</a:t>
            </a:r>
            <a:r>
              <a:rPr lang="zh-CN" altLang="zh-CN" b="0" dirty="0"/>
              <a:t>分别加</a:t>
            </a:r>
            <a:r>
              <a:rPr lang="en-US" altLang="zh-CN" b="0" dirty="0"/>
              <a:t>1</a:t>
            </a:r>
            <a:r>
              <a:rPr lang="zh-CN" altLang="zh-CN" b="0" dirty="0" smtClean="0"/>
              <a:t>，计</a:t>
            </a:r>
            <a:r>
              <a:rPr lang="zh-CN" altLang="zh-CN" b="0" dirty="0"/>
              <a:t>算</a:t>
            </a:r>
            <a:r>
              <a:rPr lang="en-US" altLang="zh-CN" b="0" dirty="0"/>
              <a:t>next[j],</a:t>
            </a:r>
            <a:r>
              <a:rPr lang="zh-CN" altLang="zh-CN" b="0" dirty="0"/>
              <a:t>再继续比较</a:t>
            </a:r>
          </a:p>
          <a:p>
            <a:r>
              <a:rPr lang="en-US" altLang="zh-CN" b="0" dirty="0"/>
              <a:t>	</a:t>
            </a:r>
            <a:r>
              <a:rPr lang="en-US" altLang="zh-CN" b="0" dirty="0" smtClean="0"/>
              <a:t>		j</a:t>
            </a:r>
            <a:r>
              <a:rPr lang="en-US" altLang="zh-CN" b="0" dirty="0"/>
              <a:t>++; k++;</a:t>
            </a:r>
            <a:endParaRPr lang="zh-CN" altLang="zh-CN" b="0" dirty="0"/>
          </a:p>
          <a:p>
            <a:r>
              <a:rPr lang="en-US" altLang="zh-CN" b="0" dirty="0"/>
              <a:t>	</a:t>
            </a:r>
            <a:r>
              <a:rPr lang="en-US" altLang="zh-CN" b="0" dirty="0" smtClean="0"/>
              <a:t>		next[j</a:t>
            </a:r>
            <a:r>
              <a:rPr lang="en-US" altLang="zh-CN" b="0" dirty="0"/>
              <a:t>]=k;</a:t>
            </a:r>
            <a:endParaRPr lang="zh-CN" altLang="zh-CN" b="0" dirty="0"/>
          </a:p>
          <a:p>
            <a:r>
              <a:rPr lang="en-US" altLang="zh-CN" b="0" dirty="0" smtClean="0"/>
              <a:t>		} else </a:t>
            </a:r>
            <a:r>
              <a:rPr lang="en-US" altLang="zh-CN" b="0" dirty="0"/>
              <a:t>k=next[k];</a:t>
            </a:r>
            <a:endParaRPr lang="zh-CN" altLang="zh-CN" b="0" dirty="0"/>
          </a:p>
          <a:p>
            <a:r>
              <a:rPr lang="en-US" altLang="zh-CN" b="0" dirty="0" smtClean="0"/>
              <a:t>	} </a:t>
            </a:r>
            <a:endParaRPr lang="zh-CN" altLang="zh-CN" b="0" dirty="0"/>
          </a:p>
          <a:p>
            <a:r>
              <a:rPr lang="en-US" altLang="zh-CN" b="0" dirty="0"/>
              <a:t>}</a:t>
            </a:r>
            <a:endParaRPr lang="zh-CN" altLang="zh-CN" b="0" dirty="0"/>
          </a:p>
          <a:p>
            <a:pPr>
              <a:buFont typeface="Arial" panose="020B0604020202020204" pitchFamily="34" charset="0"/>
              <a:buChar char="•"/>
            </a:pPr>
            <a:endParaRPr lang="zh-CN" altLang="en-US" b="0" dirty="0"/>
          </a:p>
        </p:txBody>
      </p:sp>
    </p:spTree>
    <p:extLst>
      <p:ext uri="{BB962C8B-B14F-4D97-AF65-F5344CB8AC3E}">
        <p14:creationId xmlns:p14="http://schemas.microsoft.com/office/powerpoint/2010/main" val="223810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t>顺序栈基本操作</a:t>
            </a:r>
            <a:endParaRPr lang="zh-CN" altLang="en-US" sz="2400" dirty="0"/>
          </a:p>
        </p:txBody>
      </p:sp>
      <p:sp>
        <p:nvSpPr>
          <p:cNvPr id="3" name="内容占位符 2"/>
          <p:cNvSpPr>
            <a:spLocks noGrp="1"/>
          </p:cNvSpPr>
          <p:nvPr>
            <p:ph idx="1"/>
          </p:nvPr>
        </p:nvSpPr>
        <p:spPr>
          <a:xfrm>
            <a:off x="827584" y="1628800"/>
            <a:ext cx="7992888" cy="4608512"/>
          </a:xfrm>
        </p:spPr>
        <p:txBody>
          <a:bodyPr>
            <a:normAutofit lnSpcReduction="10000"/>
          </a:bodyPr>
          <a:lstStyle/>
          <a:p>
            <a:r>
              <a:rPr lang="zh-CN" altLang="zh-CN" dirty="0"/>
              <a:t>（</a:t>
            </a:r>
            <a:r>
              <a:rPr lang="en-US" altLang="zh-CN" dirty="0"/>
              <a:t>1</a:t>
            </a:r>
            <a:r>
              <a:rPr lang="zh-CN" altLang="zh-CN" dirty="0"/>
              <a:t>）</a:t>
            </a:r>
            <a:r>
              <a:rPr lang="zh-CN" altLang="zh-CN" dirty="0">
                <a:solidFill>
                  <a:srgbClr val="FF0000"/>
                </a:solidFill>
              </a:rPr>
              <a:t>顺序栈的创建</a:t>
            </a:r>
            <a:r>
              <a:rPr lang="zh-CN" altLang="zh-CN" dirty="0" smtClean="0">
                <a:solidFill>
                  <a:srgbClr val="FF0000"/>
                </a:solidFill>
              </a:rPr>
              <a:t>操作</a:t>
            </a:r>
            <a:r>
              <a:rPr lang="zh-CN" altLang="en-US" dirty="0" smtClean="0">
                <a:solidFill>
                  <a:srgbClr val="FF0000"/>
                </a:solidFill>
              </a:rPr>
              <a:t>：</a:t>
            </a:r>
            <a:r>
              <a:rPr lang="zh-CN" altLang="en-US" dirty="0" smtClean="0"/>
              <a:t>使用函数</a:t>
            </a:r>
            <a:r>
              <a:rPr lang="en-US" altLang="zh-CN" b="0" dirty="0" smtClean="0"/>
              <a:t>new()</a:t>
            </a:r>
            <a:endParaRPr lang="zh-CN" altLang="zh-CN" dirty="0"/>
          </a:p>
          <a:p>
            <a:r>
              <a:rPr lang="en-US" altLang="zh-CN" b="0" dirty="0" smtClean="0"/>
              <a:t>	</a:t>
            </a:r>
            <a:r>
              <a:rPr lang="zh-CN" altLang="zh-CN" b="0" dirty="0" smtClean="0"/>
              <a:t>顺序</a:t>
            </a:r>
            <a:r>
              <a:rPr lang="zh-CN" altLang="zh-CN" b="0" dirty="0"/>
              <a:t>栈的构造函数产生了一个空间大小为</a:t>
            </a:r>
            <a:r>
              <a:rPr lang="en-US" altLang="zh-CN" b="0" dirty="0"/>
              <a:t>size</a:t>
            </a:r>
            <a:r>
              <a:rPr lang="zh-CN" altLang="zh-CN" b="0" dirty="0"/>
              <a:t>的空</a:t>
            </a:r>
            <a:r>
              <a:rPr lang="zh-CN" altLang="zh-CN" b="0" dirty="0" smtClean="0"/>
              <a:t>栈</a:t>
            </a:r>
            <a:endParaRPr lang="en-US" altLang="zh-CN" b="0" dirty="0" smtClean="0"/>
          </a:p>
          <a:p>
            <a:endParaRPr lang="en-US" altLang="zh-CN" b="0" dirty="0" smtClean="0"/>
          </a:p>
          <a:p>
            <a:pPr lvl="2">
              <a:buNone/>
            </a:pPr>
            <a:r>
              <a:rPr lang="zh-CN" altLang="zh-CN" sz="2300" b="1" dirty="0" smtClean="0"/>
              <a:t>算法</a:t>
            </a:r>
            <a:r>
              <a:rPr lang="en-US" altLang="zh-CN" sz="2300" b="1" dirty="0" smtClean="0"/>
              <a:t>3.3</a:t>
            </a:r>
            <a:r>
              <a:rPr lang="zh-CN" altLang="zh-CN" sz="2300" b="1" dirty="0"/>
              <a:t>：</a:t>
            </a:r>
            <a:r>
              <a:rPr lang="zh-CN" altLang="zh-CN" sz="2300" b="1" dirty="0">
                <a:solidFill>
                  <a:srgbClr val="FF0000"/>
                </a:solidFill>
              </a:rPr>
              <a:t>顺序栈</a:t>
            </a:r>
            <a:r>
              <a:rPr lang="zh-CN" altLang="zh-CN" sz="2300" b="1" dirty="0" smtClean="0">
                <a:solidFill>
                  <a:srgbClr val="FF0000"/>
                </a:solidFill>
              </a:rPr>
              <a:t>的</a:t>
            </a:r>
            <a:r>
              <a:rPr lang="zh-CN" altLang="en-US" sz="2300" b="1" dirty="0" smtClean="0">
                <a:solidFill>
                  <a:srgbClr val="FF0000"/>
                </a:solidFill>
              </a:rPr>
              <a:t>构造函数</a:t>
            </a:r>
            <a:endParaRPr lang="zh-CN" altLang="zh-CN" sz="2300" b="1" dirty="0">
              <a:solidFill>
                <a:srgbClr val="FF0000"/>
              </a:solidFill>
            </a:endParaRPr>
          </a:p>
          <a:p>
            <a:pPr lvl="2">
              <a:buNone/>
            </a:pPr>
            <a:r>
              <a:rPr lang="en-US" altLang="zh-CN" sz="2300" b="0" dirty="0"/>
              <a:t>//</a:t>
            </a:r>
            <a:r>
              <a:rPr lang="zh-CN" altLang="zh-CN" sz="2300" b="0" dirty="0"/>
              <a:t>构造容量大小为</a:t>
            </a:r>
            <a:r>
              <a:rPr lang="en-US" altLang="zh-CN" sz="2300" b="0" dirty="0"/>
              <a:t>size</a:t>
            </a:r>
            <a:r>
              <a:rPr lang="zh-CN" altLang="zh-CN" sz="2300" b="0" dirty="0"/>
              <a:t>的空栈</a:t>
            </a:r>
          </a:p>
          <a:p>
            <a:pPr lvl="2">
              <a:buNone/>
            </a:pPr>
            <a:r>
              <a:rPr lang="en-US" altLang="zh-CN" sz="2300" b="0" dirty="0" err="1"/>
              <a:t>SeqStack</a:t>
            </a:r>
            <a:r>
              <a:rPr lang="en-US" altLang="zh-CN" sz="2300" b="0" dirty="0"/>
              <a:t>&lt;Type&gt;::</a:t>
            </a:r>
            <a:r>
              <a:rPr lang="en-US" altLang="zh-CN" sz="2300" b="0" dirty="0" err="1"/>
              <a:t>SeqStack</a:t>
            </a:r>
            <a:r>
              <a:rPr lang="en-US" altLang="zh-CN" sz="2300" b="0" dirty="0"/>
              <a:t>(</a:t>
            </a:r>
            <a:r>
              <a:rPr lang="en-US" altLang="zh-CN" sz="2300" b="0" dirty="0" err="1"/>
              <a:t>int</a:t>
            </a:r>
            <a:r>
              <a:rPr lang="en-US" altLang="zh-CN" sz="2300" b="0" dirty="0"/>
              <a:t> size):</a:t>
            </a:r>
            <a:r>
              <a:rPr lang="en-US" altLang="zh-CN" sz="2300" b="0" dirty="0" err="1"/>
              <a:t>maxsize</a:t>
            </a:r>
            <a:r>
              <a:rPr lang="en-US" altLang="zh-CN" sz="2300" b="0" dirty="0"/>
              <a:t>(size){</a:t>
            </a:r>
            <a:endParaRPr lang="zh-CN" altLang="zh-CN" sz="2300" b="0" dirty="0"/>
          </a:p>
          <a:p>
            <a:pPr lvl="2">
              <a:buNone/>
            </a:pPr>
            <a:r>
              <a:rPr lang="en-US" altLang="zh-CN" sz="2300" b="0" dirty="0"/>
              <a:t>    base = new Type[</a:t>
            </a:r>
            <a:r>
              <a:rPr lang="en-US" altLang="zh-CN" sz="2300" b="0" dirty="0" err="1"/>
              <a:t>maxsize</a:t>
            </a:r>
            <a:r>
              <a:rPr lang="en-US" altLang="zh-CN" sz="2300" b="0" dirty="0"/>
              <a:t>];</a:t>
            </a:r>
            <a:endParaRPr lang="zh-CN" altLang="zh-CN" sz="2300" b="0" dirty="0"/>
          </a:p>
          <a:p>
            <a:pPr lvl="2">
              <a:buNone/>
            </a:pPr>
            <a:r>
              <a:rPr lang="en-US" altLang="zh-CN" sz="2300" b="0" dirty="0"/>
              <a:t>    if(base == NULL</a:t>
            </a:r>
            <a:r>
              <a:rPr lang="en-US" altLang="zh-CN" sz="2300" b="0" dirty="0" smtClean="0"/>
              <a:t>)    </a:t>
            </a:r>
            <a:r>
              <a:rPr lang="en-US" altLang="zh-CN" sz="2300" b="0" dirty="0"/>
              <a:t>{ cout&lt;&lt;"</a:t>
            </a:r>
            <a:r>
              <a:rPr lang="zh-CN" altLang="zh-CN" sz="2300" b="0" dirty="0"/>
              <a:t>分配内存失败</a:t>
            </a:r>
            <a:r>
              <a:rPr lang="en-US" altLang="zh-CN" sz="2300" b="0" dirty="0"/>
              <a:t>" ; exit(0);}</a:t>
            </a:r>
            <a:endParaRPr lang="zh-CN" altLang="zh-CN" sz="2300" b="0" dirty="0"/>
          </a:p>
          <a:p>
            <a:pPr lvl="2">
              <a:buNone/>
            </a:pPr>
            <a:r>
              <a:rPr lang="en-US" altLang="zh-CN" sz="2300" b="0" dirty="0"/>
              <a:t>    top = 0</a:t>
            </a:r>
            <a:r>
              <a:rPr lang="zh-CN" altLang="zh-CN" sz="2300" b="0" dirty="0"/>
              <a:t>；</a:t>
            </a:r>
          </a:p>
          <a:p>
            <a:pPr lvl="2">
              <a:buNone/>
            </a:pPr>
            <a:r>
              <a:rPr lang="en-US" altLang="zh-CN" sz="2300" b="0" dirty="0"/>
              <a:t>}</a:t>
            </a:r>
            <a:endParaRPr lang="zh-CN" altLang="zh-CN" sz="2300" b="0" dirty="0"/>
          </a:p>
          <a:p>
            <a:endParaRPr lang="zh-CN" altLang="en-US" b="0" dirty="0"/>
          </a:p>
        </p:txBody>
      </p:sp>
    </p:spTree>
    <p:extLst>
      <p:ext uri="{BB962C8B-B14F-4D97-AF65-F5344CB8AC3E}">
        <p14:creationId xmlns:p14="http://schemas.microsoft.com/office/powerpoint/2010/main" val="240280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1575</TotalTime>
  <Words>5199</Words>
  <Application>Microsoft Office PowerPoint</Application>
  <PresentationFormat>全屏显示(4:3)</PresentationFormat>
  <Paragraphs>785</Paragraphs>
  <Slides>86</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0</vt:i4>
      </vt:variant>
      <vt:variant>
        <vt:lpstr>幻灯片标题</vt:lpstr>
      </vt:variant>
      <vt:variant>
        <vt:i4>86</vt:i4>
      </vt:variant>
    </vt:vector>
  </HeadingPairs>
  <TitlesOfParts>
    <vt:vector size="101" baseType="lpstr">
      <vt:lpstr>Tunga</vt:lpstr>
      <vt:lpstr>方正舒体</vt:lpstr>
      <vt:lpstr>黑体</vt:lpstr>
      <vt:lpstr>华文行楷</vt:lpstr>
      <vt:lpstr>楷体</vt:lpstr>
      <vt:lpstr>隶书</vt:lpstr>
      <vt:lpstr>宋体</vt:lpstr>
      <vt:lpstr>微软雅黑</vt:lpstr>
      <vt:lpstr>Arial</vt:lpstr>
      <vt:lpstr>Calibri</vt:lpstr>
      <vt:lpstr>Franklin Gothic Book</vt:lpstr>
      <vt:lpstr>Franklin Gothic Medium</vt:lpstr>
      <vt:lpstr>Times New Roman</vt:lpstr>
      <vt:lpstr>Wingdings</vt:lpstr>
      <vt:lpstr>角度</vt:lpstr>
      <vt:lpstr>第3章  受限线性表——   栈、队列及串</vt:lpstr>
      <vt:lpstr>3.1 操作受限线性表---栈</vt:lpstr>
      <vt:lpstr>PowerPoint 演示文稿</vt:lpstr>
      <vt:lpstr>PowerPoint 演示文稿</vt:lpstr>
      <vt:lpstr>3.2 栈的存储结构</vt:lpstr>
      <vt:lpstr>PowerPoint 演示文稿</vt:lpstr>
      <vt:lpstr>PowerPoint 演示文稿</vt:lpstr>
      <vt:lpstr>PowerPoint 演示文稿</vt:lpstr>
      <vt:lpstr>顺序栈基本操作</vt:lpstr>
      <vt:lpstr>PowerPoint 演示文稿</vt:lpstr>
      <vt:lpstr>PowerPoint 演示文稿</vt:lpstr>
      <vt:lpstr>PowerPoint 演示文稿</vt:lpstr>
      <vt:lpstr>PowerPoint 演示文稿</vt:lpstr>
      <vt:lpstr>3.2.2 链栈的定义及实现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栈的应用</vt:lpstr>
      <vt:lpstr>PowerPoint 演示文稿</vt:lpstr>
      <vt:lpstr>PowerPoint 演示文稿</vt:lpstr>
      <vt:lpstr>3.3.2 栈与递归</vt:lpstr>
      <vt:lpstr>PowerPoint 演示文稿</vt:lpstr>
      <vt:lpstr>PowerPoint 演示文稿</vt:lpstr>
      <vt:lpstr>PowerPoint 演示文稿</vt:lpstr>
      <vt:lpstr>汉诺塔问题</vt:lpstr>
      <vt:lpstr>PowerPoint 演示文稿</vt:lpstr>
      <vt:lpstr>PowerPoint 演示文稿</vt:lpstr>
      <vt:lpstr>PowerPoint 演示文稿</vt:lpstr>
      <vt:lpstr>PowerPoint 演示文稿</vt:lpstr>
      <vt:lpstr>3.4 操作受限线性表---队列</vt:lpstr>
      <vt:lpstr>PowerPoint 演示文稿</vt:lpstr>
      <vt:lpstr> 3.5 队列的存储结构及实现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3.5.2 队列的链式存储结构及实现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 队列的应用</vt:lpstr>
      <vt:lpstr>PowerPoint 演示文稿</vt:lpstr>
      <vt:lpstr>PowerPoint 演示文稿</vt:lpstr>
      <vt:lpstr>3.6.2 火车车厢重排</vt:lpstr>
      <vt:lpstr>PowerPoint 演示文稿</vt:lpstr>
      <vt:lpstr>PowerPoint 演示文稿</vt:lpstr>
      <vt:lpstr>3.7 类型受限线性表---字符串*</vt:lpstr>
      <vt:lpstr>3.7.2 串的操作</vt:lpstr>
      <vt:lpstr>PowerPoint 演示文稿</vt:lpstr>
      <vt:lpstr>PowerPoint 演示文稿</vt:lpstr>
      <vt:lpstr>3.7.3 串的存储结构</vt:lpstr>
      <vt:lpstr>PowerPoint 演示文稿</vt:lpstr>
      <vt:lpstr>PowerPoint 演示文稿</vt:lpstr>
      <vt:lpstr>PowerPoint 演示文稿</vt:lpstr>
      <vt:lpstr>3.7.4 串类及其实现</vt:lpstr>
      <vt:lpstr>PowerPoint 演示文稿</vt:lpstr>
      <vt:lpstr>PowerPoint 演示文稿</vt:lpstr>
      <vt:lpstr>PowerPoint 演示文稿</vt:lpstr>
      <vt:lpstr>PowerPoint 演示文稿</vt:lpstr>
      <vt:lpstr>PowerPoint 演示文稿</vt:lpstr>
      <vt:lpstr>3.7.5 串的模式匹配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zhuxy</cp:lastModifiedBy>
  <cp:revision>273</cp:revision>
  <dcterms:created xsi:type="dcterms:W3CDTF">2016-02-05T07:36:15Z</dcterms:created>
  <dcterms:modified xsi:type="dcterms:W3CDTF">2019-09-26T01:02:59Z</dcterms:modified>
</cp:coreProperties>
</file>